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72" r:id="rId9"/>
    <p:sldId id="261" r:id="rId10"/>
    <p:sldId id="262" r:id="rId11"/>
    <p:sldId id="263" r:id="rId12"/>
    <p:sldId id="264" r:id="rId13"/>
    <p:sldId id="265" r:id="rId14"/>
    <p:sldId id="266" r:id="rId15"/>
    <p:sldId id="287" r:id="rId16"/>
    <p:sldId id="269" r:id="rId17"/>
    <p:sldId id="273" r:id="rId18"/>
    <p:sldId id="274" r:id="rId19"/>
    <p:sldId id="275" r:id="rId20"/>
    <p:sldId id="289" r:id="rId21"/>
    <p:sldId id="278" r:id="rId22"/>
    <p:sldId id="279" r:id="rId23"/>
    <p:sldId id="288" r:id="rId24"/>
    <p:sldId id="276" r:id="rId25"/>
    <p:sldId id="277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68" r:id="rId34"/>
    <p:sldId id="267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6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1892-F80B-8A4C-A8D9-0C6FEAF1957C}" type="datetimeFigureOut">
              <a:rPr lang="en-US" smtClean="0"/>
              <a:t>4/16/14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F40-0ABF-9348-85ED-6D03AB019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88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1892-F80B-8A4C-A8D9-0C6FEAF1957C}" type="datetimeFigureOut">
              <a:rPr lang="en-US" smtClean="0"/>
              <a:t>4/16/14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F40-0ABF-9348-85ED-6D03AB019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06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1892-F80B-8A4C-A8D9-0C6FEAF1957C}" type="datetimeFigureOut">
              <a:rPr lang="en-US" smtClean="0"/>
              <a:t>4/16/14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F40-0ABF-9348-85ED-6D03AB019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72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1892-F80B-8A4C-A8D9-0C6FEAF1957C}" type="datetimeFigureOut">
              <a:rPr lang="en-US" smtClean="0"/>
              <a:t>4/16/14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F40-0ABF-9348-85ED-6D03AB019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28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1892-F80B-8A4C-A8D9-0C6FEAF1957C}" type="datetimeFigureOut">
              <a:rPr lang="en-US" smtClean="0"/>
              <a:t>4/16/14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F40-0ABF-9348-85ED-6D03AB019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4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1892-F80B-8A4C-A8D9-0C6FEAF1957C}" type="datetimeFigureOut">
              <a:rPr lang="en-US" smtClean="0"/>
              <a:t>4/16/14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F40-0ABF-9348-85ED-6D03AB019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93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1892-F80B-8A4C-A8D9-0C6FEAF1957C}" type="datetimeFigureOut">
              <a:rPr lang="en-US" smtClean="0"/>
              <a:t>4/16/14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F40-0ABF-9348-85ED-6D03AB019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31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1892-F80B-8A4C-A8D9-0C6FEAF1957C}" type="datetimeFigureOut">
              <a:rPr lang="en-US" smtClean="0"/>
              <a:t>4/16/14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F40-0ABF-9348-85ED-6D03AB019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68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1892-F80B-8A4C-A8D9-0C6FEAF1957C}" type="datetimeFigureOut">
              <a:rPr lang="en-US" smtClean="0"/>
              <a:t>4/16/14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F40-0ABF-9348-85ED-6D03AB019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7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1892-F80B-8A4C-A8D9-0C6FEAF1957C}" type="datetimeFigureOut">
              <a:rPr lang="en-US" smtClean="0"/>
              <a:t>4/16/14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F40-0ABF-9348-85ED-6D03AB019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48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1892-F80B-8A4C-A8D9-0C6FEAF1957C}" type="datetimeFigureOut">
              <a:rPr lang="en-US" smtClean="0"/>
              <a:t>4/16/14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6F40-0ABF-9348-85ED-6D03AB019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47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E1892-F80B-8A4C-A8D9-0C6FEAF1957C}" type="datetimeFigureOut">
              <a:rPr lang="en-US" smtClean="0"/>
              <a:t>4/16/14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36F40-0ABF-9348-85ED-6D03AB019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10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derek.zh.yan@stanford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ltera.com/literature/hb/opencl-sdk/aocl_optimization_guide.pdf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tera.com/products/software/opencl/opencl-index.html" TargetMode="External"/><Relationship Id="rId4" Type="http://schemas.openxmlformats.org/officeDocument/2006/relationships/hyperlink" Target="http://edn.com/electronics-blogs/fpga-gurus/4421142/Xilinx-joins-the-OpenCL-effort--as-part-of-All-Programmable-Abstractions-initiative" TargetMode="External"/><Relationship Id="rId5" Type="http://schemas.openxmlformats.org/officeDocument/2006/relationships/hyperlink" Target="http://stanford-ppl.github.io/Delite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xilinx.com/products/design-tools/vivado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ltera.com/support/examples/opencl/opencl.html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emf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Optimization Techniques and Noteworthy Applications for the Altera FPGA </a:t>
            </a:r>
            <a:r>
              <a:rPr lang="en-US" dirty="0" err="1" smtClean="0"/>
              <a:t>OpenCL</a:t>
            </a:r>
            <a:r>
              <a:rPr lang="en-US" dirty="0" smtClean="0"/>
              <a:t> SDK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Derek Z H Yan 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derek.zh.yan@stanford.edu</a:t>
            </a:r>
            <a:r>
              <a:rPr lang="en-US" dirty="0" smtClean="0"/>
              <a:t>)</a:t>
            </a:r>
          </a:p>
          <a:p>
            <a:r>
              <a:rPr lang="en-US" dirty="0" smtClean="0"/>
              <a:t>MSEE Candidate Stanford University</a:t>
            </a:r>
          </a:p>
          <a:p>
            <a:r>
              <a:rPr lang="en-US" dirty="0" smtClean="0"/>
              <a:t>Advanced Design Engineer, Altera Corp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211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Altera </a:t>
            </a:r>
            <a:r>
              <a:rPr lang="en-US" dirty="0" err="1" smtClean="0"/>
              <a:t>OpenCL</a:t>
            </a:r>
            <a:r>
              <a:rPr lang="en-US" dirty="0" smtClean="0"/>
              <a:t> Compiler Flow </a:t>
            </a:r>
            <a:r>
              <a:rPr lang="en-US" dirty="0" err="1" smtClean="0"/>
              <a:t>Ctd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 rot="5400000">
            <a:off x="1501775" y="5248527"/>
            <a:ext cx="276225" cy="31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5" name="Flowchart: Document 6"/>
          <p:cNvSpPr/>
          <p:nvPr/>
        </p:nvSpPr>
        <p:spPr bwMode="auto">
          <a:xfrm>
            <a:off x="317500" y="1455989"/>
            <a:ext cx="2667000" cy="457200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dirty="0" smtClean="0">
                <a:solidFill>
                  <a:srgbClr val="000000"/>
                </a:solidFill>
              </a:rPr>
              <a:t>kernel.cl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lowchart: Document 7"/>
          <p:cNvSpPr/>
          <p:nvPr/>
        </p:nvSpPr>
        <p:spPr bwMode="auto">
          <a:xfrm>
            <a:off x="4884738" y="1227389"/>
            <a:ext cx="2667000" cy="457200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dirty="0" err="1" smtClean="0">
                <a:solidFill>
                  <a:srgbClr val="000000"/>
                </a:solidFill>
              </a:rPr>
              <a:t>host.c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Flowchart: Process 33"/>
          <p:cNvSpPr/>
          <p:nvPr/>
        </p:nvSpPr>
        <p:spPr bwMode="auto">
          <a:xfrm>
            <a:off x="854075" y="2189414"/>
            <a:ext cx="1600200" cy="590550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dirty="0">
                <a:solidFill>
                  <a:srgbClr val="000000"/>
                </a:solidFill>
              </a:rPr>
              <a:t>CLANG </a:t>
            </a:r>
          </a:p>
          <a:p>
            <a:pPr algn="ctr" eaLnBrk="1" hangingPunct="1">
              <a:defRPr/>
            </a:pPr>
            <a:r>
              <a:rPr lang="en-US" dirty="0">
                <a:solidFill>
                  <a:srgbClr val="000000"/>
                </a:solidFill>
              </a:rPr>
              <a:t>front end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 rot="16200000" flipH="1">
            <a:off x="1499394" y="2034633"/>
            <a:ext cx="306387" cy="31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9" name="Straight Arrow Connector 8"/>
          <p:cNvCxnSpPr/>
          <p:nvPr/>
        </p:nvCxnSpPr>
        <p:spPr bwMode="auto">
          <a:xfrm rot="5400000">
            <a:off x="5972969" y="1898108"/>
            <a:ext cx="48895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0" name="Flowchart: Process 69"/>
          <p:cNvSpPr/>
          <p:nvPr/>
        </p:nvSpPr>
        <p:spPr bwMode="auto">
          <a:xfrm>
            <a:off x="5608638" y="2141789"/>
            <a:ext cx="1219200" cy="685800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rgbClr val="000000"/>
                </a:solidFill>
              </a:rPr>
              <a:t>C compiler</a:t>
            </a:r>
          </a:p>
        </p:txBody>
      </p:sp>
      <p:sp>
        <p:nvSpPr>
          <p:cNvPr id="11" name="Flowchart: Multidocument 75"/>
          <p:cNvSpPr/>
          <p:nvPr/>
        </p:nvSpPr>
        <p:spPr bwMode="auto">
          <a:xfrm>
            <a:off x="7475538" y="1733802"/>
            <a:ext cx="1219200" cy="1501775"/>
          </a:xfrm>
          <a:prstGeom prst="flowChartMultidocumen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dirty="0" smtClean="0">
                <a:solidFill>
                  <a:srgbClr val="000000"/>
                </a:solidFill>
              </a:rPr>
              <a:t>Altera</a:t>
            </a:r>
            <a:endParaRPr lang="en-US" dirty="0">
              <a:solidFill>
                <a:srgbClr val="000000"/>
              </a:solidFill>
            </a:endParaRPr>
          </a:p>
          <a:p>
            <a:pPr algn="ctr" eaLnBrk="1" hangingPunct="1">
              <a:defRPr/>
            </a:pPr>
            <a:r>
              <a:rPr lang="en-US" dirty="0" smtClean="0">
                <a:solidFill>
                  <a:srgbClr val="000000"/>
                </a:solidFill>
              </a:rPr>
              <a:t>Runtime</a:t>
            </a:r>
            <a:endParaRPr lang="en-US" dirty="0">
              <a:solidFill>
                <a:srgbClr val="000000"/>
              </a:solidFill>
            </a:endParaRPr>
          </a:p>
          <a:p>
            <a:pPr algn="ctr" eaLnBrk="1" hangingPunct="1">
              <a:defRPr/>
            </a:pPr>
            <a:r>
              <a:rPr lang="en-US" dirty="0">
                <a:solidFill>
                  <a:srgbClr val="000000"/>
                </a:solidFill>
              </a:rPr>
              <a:t>Library</a:t>
            </a:r>
          </a:p>
          <a:p>
            <a:pPr algn="ctr" eaLnBrk="1" hangingPunct="1"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 bwMode="auto">
          <a:xfrm rot="10800000">
            <a:off x="6826250" y="2484689"/>
            <a:ext cx="649288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3" name="Flowchart: Document 80"/>
          <p:cNvSpPr/>
          <p:nvPr/>
        </p:nvSpPr>
        <p:spPr bwMode="auto">
          <a:xfrm>
            <a:off x="5494338" y="3208589"/>
            <a:ext cx="1447800" cy="457200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sz="1600" dirty="0">
                <a:solidFill>
                  <a:srgbClr val="000000"/>
                </a:solidFill>
              </a:rPr>
              <a:t>program.exe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rot="5400000">
            <a:off x="6026944" y="3018883"/>
            <a:ext cx="3810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5" name="Flowchart: Process 83"/>
          <p:cNvSpPr/>
          <p:nvPr/>
        </p:nvSpPr>
        <p:spPr bwMode="auto">
          <a:xfrm>
            <a:off x="850900" y="3894389"/>
            <a:ext cx="1600200" cy="457200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dirty="0">
                <a:solidFill>
                  <a:srgbClr val="000000"/>
                </a:solidFill>
              </a:rPr>
              <a:t>Optimizer</a:t>
            </a:r>
          </a:p>
        </p:txBody>
      </p:sp>
      <p:sp>
        <p:nvSpPr>
          <p:cNvPr id="16" name="Flowchart: Document 84"/>
          <p:cNvSpPr/>
          <p:nvPr/>
        </p:nvSpPr>
        <p:spPr bwMode="auto">
          <a:xfrm>
            <a:off x="981075" y="3056189"/>
            <a:ext cx="1347788" cy="609600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b="1" dirty="0" err="1">
                <a:solidFill>
                  <a:srgbClr val="000000"/>
                </a:solidFill>
              </a:rPr>
              <a:t>Unoptimized</a:t>
            </a:r>
            <a:r>
              <a:rPr lang="en-US" sz="1400" b="1" dirty="0">
                <a:solidFill>
                  <a:srgbClr val="000000"/>
                </a:solidFill>
              </a:rPr>
              <a:t> LLVM IR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 rot="5400000">
            <a:off x="1516856" y="2918871"/>
            <a:ext cx="276225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8" name="Straight Arrow Connector 17"/>
          <p:cNvCxnSpPr/>
          <p:nvPr/>
        </p:nvCxnSpPr>
        <p:spPr bwMode="auto">
          <a:xfrm rot="5400000">
            <a:off x="1513681" y="3755483"/>
            <a:ext cx="276225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9" name="Straight Arrow Connector 18"/>
          <p:cNvCxnSpPr/>
          <p:nvPr/>
        </p:nvCxnSpPr>
        <p:spPr bwMode="auto">
          <a:xfrm rot="5400000">
            <a:off x="1515269" y="4488908"/>
            <a:ext cx="276225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0" name="Straight Arrow Connector 19"/>
          <p:cNvCxnSpPr/>
          <p:nvPr/>
        </p:nvCxnSpPr>
        <p:spPr bwMode="auto">
          <a:xfrm rot="5400000">
            <a:off x="1514475" y="5250114"/>
            <a:ext cx="276225" cy="31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1" name="Flowchart: Document 97"/>
          <p:cNvSpPr/>
          <p:nvPr/>
        </p:nvSpPr>
        <p:spPr bwMode="auto">
          <a:xfrm>
            <a:off x="981075" y="4627814"/>
            <a:ext cx="1349375" cy="609600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>
                <a:solidFill>
                  <a:srgbClr val="000000"/>
                </a:solidFill>
              </a:rPr>
              <a:t>Optimized LLVM IR</a:t>
            </a:r>
          </a:p>
        </p:txBody>
      </p:sp>
      <p:grpSp>
        <p:nvGrpSpPr>
          <p:cNvPr id="22" name="Group 74"/>
          <p:cNvGrpSpPr>
            <a:grpSpLocks/>
          </p:cNvGrpSpPr>
          <p:nvPr/>
        </p:nvGrpSpPr>
        <p:grpSpPr bwMode="auto">
          <a:xfrm>
            <a:off x="4935538" y="4575427"/>
            <a:ext cx="3657600" cy="1628775"/>
            <a:chOff x="4936057" y="4414242"/>
            <a:chExt cx="3657600" cy="1629172"/>
          </a:xfrm>
        </p:grpSpPr>
        <p:grpSp>
          <p:nvGrpSpPr>
            <p:cNvPr id="23" name="Group 73"/>
            <p:cNvGrpSpPr>
              <a:grpSpLocks/>
            </p:cNvGrpSpPr>
            <p:nvPr/>
          </p:nvGrpSpPr>
          <p:grpSpPr bwMode="auto">
            <a:xfrm>
              <a:off x="7484524" y="4470400"/>
              <a:ext cx="1109133" cy="1566334"/>
              <a:chOff x="7730067" y="4470400"/>
              <a:chExt cx="1109133" cy="1566334"/>
            </a:xfrm>
          </p:grpSpPr>
          <p:sp>
            <p:nvSpPr>
              <p:cNvPr id="25" name="Rounded Rectangle 24"/>
              <p:cNvSpPr/>
              <p:nvPr/>
            </p:nvSpPr>
            <p:spPr bwMode="auto">
              <a:xfrm>
                <a:off x="7950200" y="5317750"/>
                <a:ext cx="889000" cy="719313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err="1">
                    <a:solidFill>
                      <a:srgbClr val="000000"/>
                    </a:solidFill>
                  </a:rPr>
                  <a:t>PCIe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 bwMode="auto">
              <a:xfrm>
                <a:off x="7958137" y="4469818"/>
                <a:ext cx="873125" cy="719313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DDR*</a:t>
                </a:r>
              </a:p>
            </p:txBody>
          </p:sp>
          <p:cxnSp>
            <p:nvCxnSpPr>
              <p:cNvPr id="27" name="Straight Arrow Connector 26"/>
              <p:cNvCxnSpPr>
                <a:endCxn id="26" idx="1"/>
              </p:cNvCxnSpPr>
              <p:nvPr/>
            </p:nvCxnSpPr>
            <p:spPr bwMode="auto">
              <a:xfrm>
                <a:off x="7729537" y="4825505"/>
                <a:ext cx="228600" cy="4764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 bwMode="auto">
              <a:xfrm>
                <a:off x="7729537" y="5655970"/>
                <a:ext cx="228600" cy="4763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</p:grpSp>
        <p:sp>
          <p:nvSpPr>
            <p:cNvPr id="24" name="Flowchart: Process 103"/>
            <p:cNvSpPr/>
            <p:nvPr/>
          </p:nvSpPr>
          <p:spPr bwMode="auto">
            <a:xfrm>
              <a:off x="4936057" y="4414242"/>
              <a:ext cx="2540000" cy="1629172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 err="1" smtClean="0">
                  <a:solidFill>
                    <a:srgbClr val="000000"/>
                  </a:solidFill>
                </a:rPr>
                <a:t>OpenCL</a:t>
              </a:r>
              <a:endParaRPr lang="en-US" dirty="0" smtClean="0">
                <a:solidFill>
                  <a:srgbClr val="000000"/>
                </a:solidFill>
              </a:endParaRPr>
            </a:p>
            <a:p>
              <a:pPr algn="ctr" eaLnBrk="1" hangingPunct="1">
                <a:defRPr/>
              </a:pPr>
              <a:r>
                <a:rPr lang="en-CA" dirty="0" smtClean="0">
                  <a:solidFill>
                    <a:srgbClr val="000000"/>
                  </a:solidFill>
                </a:rPr>
                <a:t>Platform</a:t>
              </a:r>
              <a:endParaRPr lang="en-US" dirty="0" smtClean="0">
                <a:solidFill>
                  <a:srgbClr val="000000"/>
                </a:solidFill>
              </a:endParaRPr>
            </a:p>
          </p:txBody>
        </p:sp>
      </p:grpSp>
      <p:cxnSp>
        <p:nvCxnSpPr>
          <p:cNvPr id="29" name="Straight Arrow Connector 28"/>
          <p:cNvCxnSpPr/>
          <p:nvPr/>
        </p:nvCxnSpPr>
        <p:spPr bwMode="auto">
          <a:xfrm>
            <a:off x="4365625" y="5694614"/>
            <a:ext cx="568325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grpSp>
        <p:nvGrpSpPr>
          <p:cNvPr id="30" name="Group 46"/>
          <p:cNvGrpSpPr>
            <a:grpSpLocks/>
          </p:cNvGrpSpPr>
          <p:nvPr/>
        </p:nvGrpSpPr>
        <p:grpSpPr bwMode="auto">
          <a:xfrm>
            <a:off x="850900" y="3403851"/>
            <a:ext cx="5075238" cy="1841501"/>
            <a:chOff x="1046158" y="3242732"/>
            <a:chExt cx="5075243" cy="1842163"/>
          </a:xfrm>
        </p:grpSpPr>
        <p:grpSp>
          <p:nvGrpSpPr>
            <p:cNvPr id="31" name="Group 44"/>
            <p:cNvGrpSpPr>
              <a:grpSpLocks/>
            </p:cNvGrpSpPr>
            <p:nvPr/>
          </p:nvGrpSpPr>
          <p:grpSpPr bwMode="auto">
            <a:xfrm>
              <a:off x="1046158" y="3742267"/>
              <a:ext cx="1600200" cy="1342628"/>
              <a:chOff x="1190092" y="3886200"/>
              <a:chExt cx="1600200" cy="1342628"/>
            </a:xfrm>
          </p:grpSpPr>
          <p:sp>
            <p:nvSpPr>
              <p:cNvPr id="33" name="Flowchart: Process 40"/>
              <p:cNvSpPr/>
              <p:nvPr/>
            </p:nvSpPr>
            <p:spPr bwMode="auto">
              <a:xfrm>
                <a:off x="1190092" y="3886200"/>
                <a:ext cx="1600200" cy="457200"/>
              </a:xfrm>
              <a:prstGeom prst="flowChartProcess">
                <a:avLst/>
              </a:prstGeom>
              <a:ln>
                <a:headEnd type="none" w="med" len="med"/>
                <a:tailEnd type="none" w="med" len="med"/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hangingPunct="1">
                  <a:defRPr/>
                </a:pPr>
                <a:r>
                  <a:rPr lang="en-US" dirty="0">
                    <a:solidFill>
                      <a:srgbClr val="FFFFFF"/>
                    </a:solidFill>
                  </a:rPr>
                  <a:t>Optimizer</a:t>
                </a: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 bwMode="auto">
              <a:xfrm rot="5400000">
                <a:off x="1854462" y="4480719"/>
                <a:ext cx="276225" cy="1588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35" name="Flowchart: Document 43"/>
              <p:cNvSpPr/>
              <p:nvPr/>
            </p:nvSpPr>
            <p:spPr bwMode="auto">
              <a:xfrm>
                <a:off x="1319873" y="4619228"/>
                <a:ext cx="1348581" cy="609600"/>
              </a:xfrm>
              <a:prstGeom prst="flowChartDocument">
                <a:avLst/>
              </a:prstGeom>
              <a:ln>
                <a:headEnd type="none" w="med" len="med"/>
                <a:tailEnd type="none" w="med" len="med"/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1400" dirty="0">
                    <a:solidFill>
                      <a:srgbClr val="FFFFFF"/>
                    </a:solidFill>
                  </a:rPr>
                  <a:t>Optimized LLVM IR</a:t>
                </a:r>
              </a:p>
            </p:txBody>
          </p:sp>
        </p:grpSp>
        <p:sp>
          <p:nvSpPr>
            <p:cNvPr id="32" name="Line Callout 1 31"/>
            <p:cNvSpPr/>
            <p:nvPr/>
          </p:nvSpPr>
          <p:spPr bwMode="auto">
            <a:xfrm>
              <a:off x="3556001" y="3242732"/>
              <a:ext cx="2565400" cy="1842163"/>
            </a:xfrm>
            <a:prstGeom prst="borderCallout1">
              <a:avLst>
                <a:gd name="adj1" fmla="val 23909"/>
                <a:gd name="adj2" fmla="val -2778"/>
                <a:gd name="adj3" fmla="val 80327"/>
                <a:gd name="adj4" fmla="val -36743"/>
              </a:avLst>
            </a:prstGeom>
            <a:ln>
              <a:headEnd type="none" w="med" len="med"/>
              <a:tailEnd type="none" w="med" len="med"/>
            </a:ln>
            <a:effectLst>
              <a:glow rad="139700">
                <a:schemeClr val="accent2">
                  <a:satMod val="175000"/>
                  <a:alpha val="4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 Rounded MT Bold" pitchFamily="34" charset="0"/>
                </a:rPr>
                <a:t>Middle End</a:t>
              </a:r>
            </a:p>
            <a:p>
              <a:pPr>
                <a:defRPr/>
              </a:pPr>
              <a:r>
                <a:rPr lang="en-US" i="1" dirty="0" smtClean="0">
                  <a:solidFill>
                    <a:srgbClr val="000000"/>
                  </a:solidFill>
                  <a:latin typeface="Bell MT" pitchFamily="18" charset="0"/>
                </a:rPr>
                <a:t>~150 compiler passes such </a:t>
              </a:r>
              <a:r>
                <a:rPr lang="en-US" i="1" dirty="0">
                  <a:solidFill>
                    <a:srgbClr val="000000"/>
                  </a:solidFill>
                  <a:latin typeface="Bell MT" pitchFamily="18" charset="0"/>
                </a:rPr>
                <a:t>as loop </a:t>
              </a:r>
              <a:r>
                <a:rPr lang="en-US" i="1" dirty="0" smtClean="0">
                  <a:solidFill>
                    <a:srgbClr val="000000"/>
                  </a:solidFill>
                  <a:latin typeface="Bell MT" pitchFamily="18" charset="0"/>
                </a:rPr>
                <a:t>fusion, auto </a:t>
              </a:r>
              <a:r>
                <a:rPr lang="en-US" i="1" dirty="0" err="1" smtClean="0">
                  <a:solidFill>
                    <a:srgbClr val="000000"/>
                  </a:solidFill>
                  <a:latin typeface="Bell MT" pitchFamily="18" charset="0"/>
                </a:rPr>
                <a:t>vectorization</a:t>
              </a:r>
              <a:r>
                <a:rPr lang="en-US" i="1" dirty="0" smtClean="0">
                  <a:solidFill>
                    <a:srgbClr val="000000"/>
                  </a:solidFill>
                  <a:latin typeface="Bell MT" pitchFamily="18" charset="0"/>
                </a:rPr>
                <a:t>, </a:t>
              </a:r>
              <a:r>
                <a:rPr lang="en-US" i="1" dirty="0">
                  <a:solidFill>
                    <a:srgbClr val="000000"/>
                  </a:solidFill>
                  <a:latin typeface="Bell MT" pitchFamily="18" charset="0"/>
                </a:rPr>
                <a:t>and branch elimination leading to more efficient HW</a:t>
              </a:r>
            </a:p>
          </p:txBody>
        </p:sp>
      </p:grpSp>
      <p:grpSp>
        <p:nvGrpSpPr>
          <p:cNvPr id="36" name="Group 51"/>
          <p:cNvGrpSpPr>
            <a:grpSpLocks/>
          </p:cNvGrpSpPr>
          <p:nvPr/>
        </p:nvGrpSpPr>
        <p:grpSpPr bwMode="auto">
          <a:xfrm>
            <a:off x="842963" y="5388227"/>
            <a:ext cx="3509962" cy="609600"/>
            <a:chOff x="1100933" y="5228828"/>
            <a:chExt cx="3510667" cy="609600"/>
          </a:xfrm>
        </p:grpSpPr>
        <p:sp>
          <p:nvSpPr>
            <p:cNvPr id="37" name="Flowchart: Process 77"/>
            <p:cNvSpPr/>
            <p:nvPr/>
          </p:nvSpPr>
          <p:spPr bwMode="auto">
            <a:xfrm>
              <a:off x="1100933" y="5228828"/>
              <a:ext cx="1600521" cy="609600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hangingPunct="1">
                <a:defRPr/>
              </a:pPr>
              <a:r>
                <a:rPr lang="en-US" dirty="0">
                  <a:solidFill>
                    <a:srgbClr val="000000"/>
                  </a:solidFill>
                </a:rPr>
                <a:t>RTL generator</a:t>
              </a:r>
            </a:p>
          </p:txBody>
        </p:sp>
        <p:sp>
          <p:nvSpPr>
            <p:cNvPr id="38" name="Flowchart: Document 78"/>
            <p:cNvSpPr/>
            <p:nvPr/>
          </p:nvSpPr>
          <p:spPr bwMode="auto">
            <a:xfrm>
              <a:off x="3230198" y="5228828"/>
              <a:ext cx="1381402" cy="609600"/>
            </a:xfrm>
            <a:prstGeom prst="flowChartDocumen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b="1" dirty="0" err="1">
                  <a:solidFill>
                    <a:srgbClr val="000000"/>
                  </a:solidFill>
                </a:rPr>
                <a:t>Verilog</a:t>
              </a:r>
              <a:endParaRPr lang="en-US" sz="16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>
              <a:off x="2701454" y="5533628"/>
              <a:ext cx="528743" cy="1587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  <p:cxnSp>
        <p:nvCxnSpPr>
          <p:cNvPr id="40" name="Straight Arrow Connector 39"/>
          <p:cNvCxnSpPr/>
          <p:nvPr/>
        </p:nvCxnSpPr>
        <p:spPr bwMode="auto">
          <a:xfrm>
            <a:off x="4352925" y="5693027"/>
            <a:ext cx="568325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pic>
        <p:nvPicPr>
          <p:cNvPr id="41" name="Picture 2" descr="C:\Users\dsingh\AppData\Local\Microsoft\Windows\Temporary Internet Files\Content.IE5\3KQCWCMD\MC900441361[1]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34081" y="5480496"/>
            <a:ext cx="431411" cy="43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067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Altera </a:t>
            </a:r>
            <a:r>
              <a:rPr lang="en-US" dirty="0" err="1" smtClean="0"/>
              <a:t>OpenCL</a:t>
            </a:r>
            <a:r>
              <a:rPr lang="en-US" dirty="0" smtClean="0"/>
              <a:t> Compiler Flow </a:t>
            </a:r>
            <a:r>
              <a:rPr lang="en-US" dirty="0" err="1" smtClean="0"/>
              <a:t>Ctd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lowchart: Document 6"/>
          <p:cNvSpPr/>
          <p:nvPr/>
        </p:nvSpPr>
        <p:spPr bwMode="auto">
          <a:xfrm>
            <a:off x="317500" y="1470588"/>
            <a:ext cx="2667000" cy="457200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dirty="0" smtClean="0">
                <a:solidFill>
                  <a:srgbClr val="000000"/>
                </a:solidFill>
              </a:rPr>
              <a:t>kernel.cl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lowchart: Document 7"/>
          <p:cNvSpPr/>
          <p:nvPr/>
        </p:nvSpPr>
        <p:spPr bwMode="auto">
          <a:xfrm>
            <a:off x="4884738" y="1241988"/>
            <a:ext cx="2667000" cy="457200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dirty="0" err="1" smtClean="0">
                <a:solidFill>
                  <a:srgbClr val="000000"/>
                </a:solidFill>
              </a:rPr>
              <a:t>host.c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lowchart: Process 33"/>
          <p:cNvSpPr/>
          <p:nvPr/>
        </p:nvSpPr>
        <p:spPr bwMode="auto">
          <a:xfrm>
            <a:off x="854075" y="2204013"/>
            <a:ext cx="1600200" cy="590550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dirty="0">
                <a:solidFill>
                  <a:srgbClr val="000000"/>
                </a:solidFill>
              </a:rPr>
              <a:t>CLANG </a:t>
            </a:r>
          </a:p>
          <a:p>
            <a:pPr algn="ctr" eaLnBrk="1" hangingPunct="1">
              <a:defRPr/>
            </a:pPr>
            <a:r>
              <a:rPr lang="en-US" dirty="0">
                <a:solidFill>
                  <a:srgbClr val="000000"/>
                </a:solidFill>
              </a:rPr>
              <a:t>front end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rot="16200000" flipH="1">
            <a:off x="1499394" y="2049232"/>
            <a:ext cx="306387" cy="31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8" name="Straight Arrow Connector 7"/>
          <p:cNvCxnSpPr/>
          <p:nvPr/>
        </p:nvCxnSpPr>
        <p:spPr bwMode="auto">
          <a:xfrm rot="5400000">
            <a:off x="5972969" y="1912707"/>
            <a:ext cx="48895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9" name="Flowchart: Process 69"/>
          <p:cNvSpPr/>
          <p:nvPr/>
        </p:nvSpPr>
        <p:spPr bwMode="auto">
          <a:xfrm>
            <a:off x="5608638" y="2156388"/>
            <a:ext cx="1219200" cy="685800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rgbClr val="000000"/>
                </a:solidFill>
              </a:rPr>
              <a:t>C compiler</a:t>
            </a:r>
          </a:p>
        </p:txBody>
      </p:sp>
      <p:sp>
        <p:nvSpPr>
          <p:cNvPr id="10" name="Flowchart: Multidocument 75"/>
          <p:cNvSpPr/>
          <p:nvPr/>
        </p:nvSpPr>
        <p:spPr bwMode="auto">
          <a:xfrm>
            <a:off x="7475538" y="1748401"/>
            <a:ext cx="1219200" cy="1501775"/>
          </a:xfrm>
          <a:prstGeom prst="flowChartMultidocumen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dirty="0" smtClean="0">
                <a:solidFill>
                  <a:srgbClr val="000000"/>
                </a:solidFill>
              </a:rPr>
              <a:t>Altera</a:t>
            </a:r>
            <a:endParaRPr lang="en-US" dirty="0">
              <a:solidFill>
                <a:srgbClr val="000000"/>
              </a:solidFill>
            </a:endParaRPr>
          </a:p>
          <a:p>
            <a:pPr algn="ctr" eaLnBrk="1" hangingPunct="1">
              <a:defRPr/>
            </a:pPr>
            <a:r>
              <a:rPr lang="en-US" dirty="0">
                <a:solidFill>
                  <a:srgbClr val="000000"/>
                </a:solidFill>
              </a:rPr>
              <a:t>R</a:t>
            </a:r>
            <a:r>
              <a:rPr lang="en-US" dirty="0" smtClean="0">
                <a:solidFill>
                  <a:srgbClr val="000000"/>
                </a:solidFill>
              </a:rPr>
              <a:t>untime</a:t>
            </a:r>
            <a:endParaRPr lang="en-US" dirty="0">
              <a:solidFill>
                <a:srgbClr val="000000"/>
              </a:solidFill>
            </a:endParaRPr>
          </a:p>
          <a:p>
            <a:pPr algn="ctr" eaLnBrk="1" hangingPunct="1">
              <a:defRPr/>
            </a:pPr>
            <a:r>
              <a:rPr lang="en-US" dirty="0">
                <a:solidFill>
                  <a:srgbClr val="000000"/>
                </a:solidFill>
              </a:rPr>
              <a:t>Library</a:t>
            </a:r>
          </a:p>
          <a:p>
            <a:pPr algn="ctr" eaLnBrk="1" hangingPunct="1"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 bwMode="auto">
          <a:xfrm rot="10800000">
            <a:off x="6826250" y="2499288"/>
            <a:ext cx="649288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2" name="Flowchart: Document 80"/>
          <p:cNvSpPr/>
          <p:nvPr/>
        </p:nvSpPr>
        <p:spPr bwMode="auto">
          <a:xfrm>
            <a:off x="5494338" y="3223188"/>
            <a:ext cx="1447800" cy="457200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sz="1600" dirty="0">
                <a:solidFill>
                  <a:srgbClr val="000000"/>
                </a:solidFill>
              </a:rPr>
              <a:t>program.exe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rot="5400000">
            <a:off x="6026944" y="3033482"/>
            <a:ext cx="3810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4" name="Flowchart: Process 83"/>
          <p:cNvSpPr/>
          <p:nvPr/>
        </p:nvSpPr>
        <p:spPr bwMode="auto">
          <a:xfrm>
            <a:off x="850900" y="3908988"/>
            <a:ext cx="1600200" cy="457200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dirty="0">
                <a:solidFill>
                  <a:srgbClr val="000000"/>
                </a:solidFill>
              </a:rPr>
              <a:t>Optimizer</a:t>
            </a:r>
          </a:p>
        </p:txBody>
      </p:sp>
      <p:sp>
        <p:nvSpPr>
          <p:cNvPr id="15" name="Flowchart: Document 84"/>
          <p:cNvSpPr/>
          <p:nvPr/>
        </p:nvSpPr>
        <p:spPr bwMode="auto">
          <a:xfrm>
            <a:off x="981075" y="3070788"/>
            <a:ext cx="1347788" cy="609600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b="1" dirty="0" err="1">
                <a:solidFill>
                  <a:srgbClr val="000000"/>
                </a:solidFill>
              </a:rPr>
              <a:t>Unoptimized</a:t>
            </a:r>
            <a:r>
              <a:rPr lang="en-US" sz="1400" b="1" dirty="0">
                <a:solidFill>
                  <a:srgbClr val="000000"/>
                </a:solidFill>
              </a:rPr>
              <a:t> LLVM IR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rot="5400000">
            <a:off x="1516856" y="2933470"/>
            <a:ext cx="276225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" name="Straight Arrow Connector 16"/>
          <p:cNvCxnSpPr/>
          <p:nvPr/>
        </p:nvCxnSpPr>
        <p:spPr bwMode="auto">
          <a:xfrm rot="5400000">
            <a:off x="1513681" y="3770082"/>
            <a:ext cx="276225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8" name="Straight Arrow Connector 17"/>
          <p:cNvCxnSpPr/>
          <p:nvPr/>
        </p:nvCxnSpPr>
        <p:spPr bwMode="auto">
          <a:xfrm rot="5400000">
            <a:off x="1515269" y="4503507"/>
            <a:ext cx="276225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9" name="Straight Arrow Connector 18"/>
          <p:cNvCxnSpPr/>
          <p:nvPr/>
        </p:nvCxnSpPr>
        <p:spPr bwMode="auto">
          <a:xfrm rot="5400000">
            <a:off x="1514475" y="5264713"/>
            <a:ext cx="276225" cy="31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0" name="Flowchart: Document 97"/>
          <p:cNvSpPr/>
          <p:nvPr/>
        </p:nvSpPr>
        <p:spPr bwMode="auto">
          <a:xfrm>
            <a:off x="981075" y="4642413"/>
            <a:ext cx="1349375" cy="609600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>
                <a:solidFill>
                  <a:srgbClr val="000000"/>
                </a:solidFill>
              </a:rPr>
              <a:t>Optimized LLVM IR</a:t>
            </a:r>
          </a:p>
        </p:txBody>
      </p:sp>
      <p:grpSp>
        <p:nvGrpSpPr>
          <p:cNvPr id="21" name="Group 51"/>
          <p:cNvGrpSpPr>
            <a:grpSpLocks/>
          </p:cNvGrpSpPr>
          <p:nvPr/>
        </p:nvGrpSpPr>
        <p:grpSpPr bwMode="auto">
          <a:xfrm>
            <a:off x="855663" y="5404413"/>
            <a:ext cx="3509962" cy="609600"/>
            <a:chOff x="1100933" y="5228828"/>
            <a:chExt cx="3510667" cy="609600"/>
          </a:xfrm>
        </p:grpSpPr>
        <p:sp>
          <p:nvSpPr>
            <p:cNvPr id="22" name="Flowchart: Process 86"/>
            <p:cNvSpPr/>
            <p:nvPr/>
          </p:nvSpPr>
          <p:spPr bwMode="auto">
            <a:xfrm>
              <a:off x="1100933" y="5228828"/>
              <a:ext cx="1600521" cy="609600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hangingPunct="1">
                <a:defRPr/>
              </a:pPr>
              <a:r>
                <a:rPr lang="en-US" dirty="0">
                  <a:solidFill>
                    <a:srgbClr val="000000"/>
                  </a:solidFill>
                </a:rPr>
                <a:t>RTL generator</a:t>
              </a:r>
            </a:p>
          </p:txBody>
        </p:sp>
        <p:sp>
          <p:nvSpPr>
            <p:cNvPr id="23" name="Flowchart: Document 99"/>
            <p:cNvSpPr/>
            <p:nvPr/>
          </p:nvSpPr>
          <p:spPr bwMode="auto">
            <a:xfrm>
              <a:off x="3230198" y="5228828"/>
              <a:ext cx="1381402" cy="609600"/>
            </a:xfrm>
            <a:prstGeom prst="flowChartDocumen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b="1" dirty="0" err="1">
                  <a:solidFill>
                    <a:srgbClr val="000000"/>
                  </a:solidFill>
                </a:rPr>
                <a:t>Verilog</a:t>
              </a:r>
              <a:endParaRPr lang="en-US" sz="16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 bwMode="auto">
            <a:xfrm>
              <a:off x="2701454" y="5533628"/>
              <a:ext cx="528743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5" name="Group 74"/>
          <p:cNvGrpSpPr>
            <a:grpSpLocks/>
          </p:cNvGrpSpPr>
          <p:nvPr/>
        </p:nvGrpSpPr>
        <p:grpSpPr bwMode="auto">
          <a:xfrm>
            <a:off x="4935538" y="4590026"/>
            <a:ext cx="3657600" cy="1628775"/>
            <a:chOff x="4936057" y="4414242"/>
            <a:chExt cx="3657600" cy="1629172"/>
          </a:xfrm>
        </p:grpSpPr>
        <p:grpSp>
          <p:nvGrpSpPr>
            <p:cNvPr id="26" name="Group 73"/>
            <p:cNvGrpSpPr>
              <a:grpSpLocks/>
            </p:cNvGrpSpPr>
            <p:nvPr/>
          </p:nvGrpSpPr>
          <p:grpSpPr bwMode="auto">
            <a:xfrm>
              <a:off x="7484524" y="4470400"/>
              <a:ext cx="1109133" cy="1566334"/>
              <a:chOff x="7730067" y="4470400"/>
              <a:chExt cx="1109133" cy="1566334"/>
            </a:xfrm>
          </p:grpSpPr>
          <p:sp>
            <p:nvSpPr>
              <p:cNvPr id="28" name="Rounded Rectangle 27"/>
              <p:cNvSpPr/>
              <p:nvPr/>
            </p:nvSpPr>
            <p:spPr bwMode="auto">
              <a:xfrm>
                <a:off x="7950200" y="5317750"/>
                <a:ext cx="889000" cy="719313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err="1">
                    <a:solidFill>
                      <a:srgbClr val="000000"/>
                    </a:solidFill>
                  </a:rPr>
                  <a:t>PCIe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 bwMode="auto">
              <a:xfrm>
                <a:off x="7958137" y="4469818"/>
                <a:ext cx="873125" cy="719313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DDR*</a:t>
                </a:r>
              </a:p>
            </p:txBody>
          </p:sp>
          <p:cxnSp>
            <p:nvCxnSpPr>
              <p:cNvPr id="30" name="Straight Arrow Connector 29"/>
              <p:cNvCxnSpPr>
                <a:endCxn id="29" idx="1"/>
              </p:cNvCxnSpPr>
              <p:nvPr/>
            </p:nvCxnSpPr>
            <p:spPr bwMode="auto">
              <a:xfrm>
                <a:off x="7729537" y="4825505"/>
                <a:ext cx="228600" cy="4764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 bwMode="auto">
              <a:xfrm>
                <a:off x="7729537" y="5655970"/>
                <a:ext cx="228600" cy="4763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</p:grpSp>
        <p:sp>
          <p:nvSpPr>
            <p:cNvPr id="27" name="Flowchart: Process 103"/>
            <p:cNvSpPr/>
            <p:nvPr/>
          </p:nvSpPr>
          <p:spPr bwMode="auto">
            <a:xfrm>
              <a:off x="4936057" y="4414242"/>
              <a:ext cx="2540000" cy="1629172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solidFill>
                    <a:srgbClr val="000000"/>
                  </a:solidFill>
                </a:rPr>
                <a:t>QSYS</a:t>
              </a:r>
            </a:p>
            <a:p>
              <a:pPr algn="ctr" eaLnBrk="1" hangingPunct="1">
                <a:defRPr/>
              </a:pPr>
              <a:r>
                <a:rPr lang="en-US" dirty="0" err="1">
                  <a:solidFill>
                    <a:srgbClr val="000000"/>
                  </a:solidFill>
                </a:rPr>
                <a:t>Quartus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32" name="Straight Arrow Connector 31"/>
          <p:cNvCxnSpPr/>
          <p:nvPr/>
        </p:nvCxnSpPr>
        <p:spPr bwMode="auto">
          <a:xfrm>
            <a:off x="4365625" y="5709213"/>
            <a:ext cx="568325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grpSp>
        <p:nvGrpSpPr>
          <p:cNvPr id="33" name="Group 60"/>
          <p:cNvGrpSpPr>
            <a:grpSpLocks/>
          </p:cNvGrpSpPr>
          <p:nvPr/>
        </p:nvGrpSpPr>
        <p:grpSpPr bwMode="auto">
          <a:xfrm>
            <a:off x="863600" y="3326108"/>
            <a:ext cx="7245493" cy="3146960"/>
            <a:chOff x="1109400" y="3151024"/>
            <a:chExt cx="7244681" cy="3146374"/>
          </a:xfrm>
        </p:grpSpPr>
        <p:grpSp>
          <p:nvGrpSpPr>
            <p:cNvPr id="34" name="Group 52"/>
            <p:cNvGrpSpPr/>
            <p:nvPr/>
          </p:nvGrpSpPr>
          <p:grpSpPr>
            <a:xfrm>
              <a:off x="1109400" y="5228828"/>
              <a:ext cx="3510667" cy="609600"/>
              <a:chOff x="1100933" y="5228828"/>
              <a:chExt cx="3510667" cy="609600"/>
            </a:xfrm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grpSpPr>
          <p:sp>
            <p:nvSpPr>
              <p:cNvPr id="36" name="Flowchart: Process 53"/>
              <p:cNvSpPr/>
              <p:nvPr/>
            </p:nvSpPr>
            <p:spPr bwMode="auto">
              <a:xfrm>
                <a:off x="1100933" y="5228828"/>
                <a:ext cx="1600200" cy="609600"/>
              </a:xfrm>
              <a:prstGeom prst="flowChartProcess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hangingPunct="1">
                  <a:defRPr/>
                </a:pPr>
                <a:r>
                  <a:rPr lang="en-US" dirty="0">
                    <a:solidFill>
                      <a:srgbClr val="FFFFFF"/>
                    </a:solidFill>
                  </a:rPr>
                  <a:t>RTL generator</a:t>
                </a:r>
              </a:p>
            </p:txBody>
          </p:sp>
          <p:sp>
            <p:nvSpPr>
              <p:cNvPr id="37" name="Flowchart: Document 54"/>
              <p:cNvSpPr/>
              <p:nvPr/>
            </p:nvSpPr>
            <p:spPr bwMode="auto">
              <a:xfrm>
                <a:off x="3230562" y="5228828"/>
                <a:ext cx="1381038" cy="609600"/>
              </a:xfrm>
              <a:prstGeom prst="flowChartDocumen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1600" b="1" dirty="0" err="1">
                    <a:solidFill>
                      <a:srgbClr val="FFFFFF"/>
                    </a:solidFill>
                  </a:rPr>
                  <a:t>Verilog</a:t>
                </a:r>
                <a:endParaRPr lang="en-US" sz="1600" b="1" dirty="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8" name="Straight Arrow Connector 37"/>
              <p:cNvCxnSpPr/>
              <p:nvPr/>
            </p:nvCxnSpPr>
            <p:spPr bwMode="auto">
              <a:xfrm>
                <a:off x="2701925" y="5534025"/>
                <a:ext cx="528638" cy="1588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35" name="Line Callout 1 34"/>
            <p:cNvSpPr/>
            <p:nvPr/>
          </p:nvSpPr>
          <p:spPr bwMode="auto">
            <a:xfrm>
              <a:off x="5788682" y="3151024"/>
              <a:ext cx="2565399" cy="3146374"/>
            </a:xfrm>
            <a:prstGeom prst="borderCallout1">
              <a:avLst>
                <a:gd name="adj1" fmla="val 18750"/>
                <a:gd name="adj2" fmla="val -8333"/>
                <a:gd name="adj3" fmla="val 70149"/>
                <a:gd name="adj4" fmla="val -41372"/>
              </a:avLst>
            </a:prstGeom>
            <a:ln>
              <a:headEnd type="none" w="med" len="med"/>
              <a:tailEnd type="none" w="med" len="med"/>
            </a:ln>
            <a:effectLst>
              <a:glow rad="139700">
                <a:schemeClr val="accent2">
                  <a:satMod val="175000"/>
                  <a:alpha val="4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 Rounded MT Bold" pitchFamily="34" charset="0"/>
                </a:rPr>
                <a:t>Back End</a:t>
              </a:r>
            </a:p>
            <a:p>
              <a:pPr>
                <a:buFont typeface="Arial" pitchFamily="34" charset="0"/>
                <a:buChar char="•"/>
                <a:defRPr/>
              </a:pPr>
              <a:r>
                <a:rPr lang="en-US" i="1" dirty="0" smtClean="0">
                  <a:solidFill>
                    <a:srgbClr val="000000"/>
                  </a:solidFill>
                  <a:latin typeface="Bell MT" pitchFamily="18" charset="0"/>
                </a:rPr>
                <a:t>Instantiate </a:t>
              </a:r>
              <a:r>
                <a:rPr lang="en-US" i="1" dirty="0" err="1" smtClean="0">
                  <a:solidFill>
                    <a:srgbClr val="000000"/>
                  </a:solidFill>
                  <a:latin typeface="Bell MT" pitchFamily="18" charset="0"/>
                </a:rPr>
                <a:t>Verilog</a:t>
              </a:r>
              <a:r>
                <a:rPr lang="en-US" i="1" dirty="0" smtClean="0">
                  <a:solidFill>
                    <a:srgbClr val="000000"/>
                  </a:solidFill>
                  <a:latin typeface="Bell MT" pitchFamily="18" charset="0"/>
                </a:rPr>
                <a:t> IP for each operation in the intermediate representation</a:t>
              </a:r>
            </a:p>
            <a:p>
              <a:pPr>
                <a:buFont typeface="Arial" pitchFamily="34" charset="0"/>
                <a:buChar char="•"/>
                <a:defRPr/>
              </a:pPr>
              <a:r>
                <a:rPr lang="en-US" i="1" dirty="0" smtClean="0">
                  <a:solidFill>
                    <a:srgbClr val="000000"/>
                  </a:solidFill>
                  <a:latin typeface="Bell MT" pitchFamily="18" charset="0"/>
                </a:rPr>
                <a:t>Create control flow circuitry to handle loops, memory stalls and branching</a:t>
              </a:r>
            </a:p>
            <a:p>
              <a:pPr>
                <a:buFont typeface="Arial" pitchFamily="34" charset="0"/>
                <a:buChar char="•"/>
                <a:defRPr/>
              </a:pPr>
              <a:r>
                <a:rPr lang="en-US" i="1" dirty="0" smtClean="0">
                  <a:solidFill>
                    <a:srgbClr val="000000"/>
                  </a:solidFill>
                  <a:latin typeface="Bell MT" pitchFamily="18" charset="0"/>
                </a:rPr>
                <a:t>Traditional optimizations such as scheduling and resource sharing</a:t>
              </a:r>
              <a:endParaRPr lang="en-US" i="1" dirty="0">
                <a:solidFill>
                  <a:srgbClr val="000000"/>
                </a:solidFill>
                <a:latin typeface="Bell MT" pitchFamily="18" charset="0"/>
              </a:endParaRPr>
            </a:p>
          </p:txBody>
        </p:sp>
      </p:grpSp>
      <p:pic>
        <p:nvPicPr>
          <p:cNvPr id="39" name="Picture 2" descr="C:\Users\dsingh\AppData\Local\Microsoft\Windows\Temporary Internet Files\Content.IE5\3KQCWCMD\MC900441361[1]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34081" y="5495095"/>
            <a:ext cx="431411" cy="43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925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Target Heterogeneous Systems Via </a:t>
            </a:r>
            <a:r>
              <a:rPr lang="en-US" dirty="0" err="1" smtClean="0"/>
              <a:t>Delite</a:t>
            </a:r>
            <a:r>
              <a:rPr lang="en-US" dirty="0" smtClean="0"/>
              <a:t> and </a:t>
            </a:r>
            <a:r>
              <a:rPr lang="en-US" dirty="0" err="1" smtClean="0"/>
              <a:t>OpenCL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896" y="1561698"/>
            <a:ext cx="7654975" cy="431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640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Methods of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OpenCL</a:t>
            </a:r>
            <a:r>
              <a:rPr lang="en-US" dirty="0" smtClean="0">
                <a:solidFill>
                  <a:srgbClr val="FF0000"/>
                </a:solidFill>
              </a:rPr>
              <a:t> Code Generator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Implementation patterns for Altera </a:t>
            </a:r>
            <a:r>
              <a:rPr lang="en-US" dirty="0" err="1" smtClean="0">
                <a:solidFill>
                  <a:srgbClr val="FF0000"/>
                </a:solidFill>
              </a:rPr>
              <a:t>OpenCL</a:t>
            </a:r>
            <a:r>
              <a:rPr lang="en-US" dirty="0" smtClean="0">
                <a:solidFill>
                  <a:srgbClr val="FF0000"/>
                </a:solidFill>
              </a:rPr>
              <a:t> SDK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Necessary optimizations and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High-performance applications and comparisons across other heterogeneous platforms</a:t>
            </a:r>
          </a:p>
          <a:p>
            <a:pPr lvl="1"/>
            <a:endParaRPr lang="en-US" dirty="0"/>
          </a:p>
          <a:p>
            <a:r>
              <a:rPr lang="en-US" dirty="0" smtClean="0"/>
              <a:t>LLVM-IR</a:t>
            </a:r>
          </a:p>
          <a:p>
            <a:pPr lvl="1"/>
            <a:r>
              <a:rPr lang="en-US" dirty="0" smtClean="0"/>
              <a:t>Altera </a:t>
            </a:r>
            <a:r>
              <a:rPr lang="en-US" dirty="0" err="1" smtClean="0"/>
              <a:t>OpenCL</a:t>
            </a:r>
            <a:r>
              <a:rPr lang="en-US" dirty="0" smtClean="0"/>
              <a:t> converted to HDL through LLVM IR</a:t>
            </a:r>
          </a:p>
          <a:p>
            <a:pPr lvl="1"/>
            <a:r>
              <a:rPr lang="en-US" dirty="0" smtClean="0"/>
              <a:t>Other hardware platforms also consume LLVM IR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Scripting Languages to HDL Converters</a:t>
            </a:r>
          </a:p>
          <a:p>
            <a:pPr lvl="1"/>
            <a:r>
              <a:rPr lang="en-US" dirty="0" smtClean="0"/>
              <a:t>Python-HDL one stop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220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880" y="3282032"/>
            <a:ext cx="7664920" cy="114300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/>
              <a:t>Altera </a:t>
            </a:r>
            <a:r>
              <a:rPr lang="en-US" dirty="0" err="1" smtClean="0"/>
              <a:t>OpenCL</a:t>
            </a:r>
            <a:r>
              <a:rPr lang="en-US" dirty="0" smtClean="0"/>
              <a:t> SDK Implementation Patterns and Optimizations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5985695"/>
            <a:ext cx="8229600" cy="583970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*Slides mainly based on Altera </a:t>
            </a:r>
            <a:r>
              <a:rPr lang="en-US" dirty="0" err="1" smtClean="0"/>
              <a:t>OpenCL</a:t>
            </a:r>
            <a:r>
              <a:rPr lang="en-US" dirty="0" smtClean="0"/>
              <a:t> Optimization guide and internal Altera training documentations, which can be found at </a:t>
            </a:r>
            <a:r>
              <a:rPr lang="en-US" dirty="0" smtClean="0">
                <a:hlinkClick r:id="rId2"/>
              </a:rPr>
              <a:t>here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187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Optimizations: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</a:p>
          <a:p>
            <a:r>
              <a:rPr lang="en-US" dirty="0" smtClean="0"/>
              <a:t>Exploiting data-level parallelism</a:t>
            </a:r>
          </a:p>
          <a:p>
            <a:r>
              <a:rPr lang="en-US" dirty="0" smtClean="0"/>
              <a:t>Exploiting task-level parallelism</a:t>
            </a:r>
          </a:p>
          <a:p>
            <a:r>
              <a:rPr lang="en-US" dirty="0" smtClean="0"/>
              <a:t>Exploiting single-work item parallelism</a:t>
            </a:r>
          </a:p>
          <a:p>
            <a:r>
              <a:rPr lang="en-US" dirty="0" smtClean="0"/>
              <a:t>Optimizing Memory Usage</a:t>
            </a:r>
          </a:p>
          <a:p>
            <a:r>
              <a:rPr lang="en-US" dirty="0" smtClean="0"/>
              <a:t>Optimizing Channel Communications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252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Deeply Pipelined Kernel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GPU Architecture for </a:t>
            </a:r>
            <a:r>
              <a:rPr lang="en-US" dirty="0" err="1" smtClean="0"/>
              <a:t>OpenCL</a:t>
            </a:r>
            <a:endParaRPr lang="en-US" dirty="0" smtClean="0"/>
          </a:p>
          <a:p>
            <a:pPr lvl="1"/>
            <a:r>
              <a:rPr lang="en-US" dirty="0" smtClean="0"/>
              <a:t>Warps of threads of with replicated hardware</a:t>
            </a:r>
          </a:p>
          <a:p>
            <a:pPr lvl="1"/>
            <a:r>
              <a:rPr lang="en-US" dirty="0" smtClean="0"/>
              <a:t>Each thread performs small and identical calculation</a:t>
            </a:r>
          </a:p>
          <a:p>
            <a:pPr lvl="1"/>
            <a:r>
              <a:rPr lang="en-US" dirty="0" smtClean="0"/>
              <a:t>Hybrid of thread and memory level parallelism</a:t>
            </a:r>
          </a:p>
          <a:p>
            <a:pPr lvl="1"/>
            <a:endParaRPr lang="en-US" dirty="0"/>
          </a:p>
          <a:p>
            <a:r>
              <a:rPr lang="en-US" dirty="0" smtClean="0"/>
              <a:t>FPGA Architecture for </a:t>
            </a:r>
            <a:r>
              <a:rPr lang="en-US" dirty="0" err="1" smtClean="0"/>
              <a:t>OpenCL</a:t>
            </a:r>
            <a:endParaRPr lang="en-US" dirty="0" smtClean="0"/>
          </a:p>
          <a:p>
            <a:pPr lvl="1"/>
            <a:r>
              <a:rPr lang="en-US" dirty="0" smtClean="0"/>
              <a:t>Limited area and complex routing</a:t>
            </a:r>
          </a:p>
          <a:p>
            <a:pPr lvl="1"/>
            <a:r>
              <a:rPr lang="en-US" dirty="0" smtClean="0"/>
              <a:t>Instead, aim for deeply pipelined kernel design to reuse hardware and achieve parallelism</a:t>
            </a:r>
          </a:p>
          <a:p>
            <a:pPr lvl="1"/>
            <a:r>
              <a:rPr lang="en-US" dirty="0" smtClean="0"/>
              <a:t>Pipeline level parallelism</a:t>
            </a:r>
          </a:p>
        </p:txBody>
      </p:sp>
      <p:pic>
        <p:nvPicPr>
          <p:cNvPr id="4" name="Picture 3" descr="AA0263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179" y="3531324"/>
            <a:ext cx="1025511" cy="1020528"/>
          </a:xfrm>
          <a:prstGeom prst="rect">
            <a:avLst/>
          </a:prstGeom>
        </p:spPr>
      </p:pic>
      <p:pic>
        <p:nvPicPr>
          <p:cNvPr id="5" name="Picture 4" descr="AA0263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503" y="3542808"/>
            <a:ext cx="1455297" cy="100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754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Deeply Pipelined Kernel Design </a:t>
            </a:r>
            <a:r>
              <a:rPr lang="en-US" dirty="0" err="1" smtClean="0"/>
              <a:t>Ctd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78037" y="1567355"/>
            <a:ext cx="338680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__kernel void </a:t>
            </a:r>
            <a:r>
              <a:rPr lang="en-US" sz="1200" dirty="0" err="1" smtClean="0"/>
              <a:t>vectorAdd</a:t>
            </a:r>
            <a:r>
              <a:rPr lang="en-US" sz="1200" dirty="0" smtClean="0"/>
              <a:t>( __global </a:t>
            </a:r>
            <a:r>
              <a:rPr lang="en-US" sz="1200" dirty="0" err="1" smtClean="0"/>
              <a:t>const</a:t>
            </a:r>
            <a:r>
              <a:rPr lang="en-US" sz="1200" dirty="0" smtClean="0"/>
              <a:t> float *x, </a:t>
            </a:r>
          </a:p>
          <a:p>
            <a:r>
              <a:rPr lang="en-US" sz="1200" dirty="0" smtClean="0"/>
              <a:t>                                              __global </a:t>
            </a:r>
            <a:r>
              <a:rPr lang="en-US" sz="1200" dirty="0" err="1" smtClean="0"/>
              <a:t>const</a:t>
            </a:r>
            <a:r>
              <a:rPr lang="en-US" sz="1200" dirty="0" smtClean="0"/>
              <a:t> float *y, </a:t>
            </a:r>
          </a:p>
          <a:p>
            <a:r>
              <a:rPr lang="en-US" sz="1200" dirty="0" smtClean="0"/>
              <a:t>                                              __global float *z) </a:t>
            </a:r>
          </a:p>
          <a:p>
            <a:r>
              <a:rPr lang="en-US" sz="1200" dirty="0" smtClean="0"/>
              <a:t>{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int</a:t>
            </a:r>
            <a:r>
              <a:rPr lang="en-US" sz="1200" dirty="0" smtClean="0"/>
              <a:t> index = </a:t>
            </a:r>
            <a:r>
              <a:rPr lang="en-US" sz="1200" dirty="0" err="1" smtClean="0"/>
              <a:t>get_global_id</a:t>
            </a:r>
            <a:r>
              <a:rPr lang="en-US" sz="1200" dirty="0" smtClean="0"/>
              <a:t>(0);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z[index] = x[index] + y[index];</a:t>
            </a:r>
          </a:p>
          <a:p>
            <a:r>
              <a:rPr lang="en-US" sz="1200" dirty="0" smtClean="0"/>
              <a:t>}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711786" y="1567355"/>
            <a:ext cx="2146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Vector Add Example: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786" y="2871175"/>
            <a:ext cx="2223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GPU Implementation:</a:t>
            </a:r>
          </a:p>
        </p:txBody>
      </p:sp>
      <p:sp>
        <p:nvSpPr>
          <p:cNvPr id="9" name="Rectangle 8"/>
          <p:cNvSpPr/>
          <p:nvPr/>
        </p:nvSpPr>
        <p:spPr>
          <a:xfrm>
            <a:off x="5757290" y="2871175"/>
            <a:ext cx="2314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FPGA Implementation: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467075" y="3425530"/>
            <a:ext cx="14598" cy="24970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5757290" y="3536152"/>
            <a:ext cx="2004634" cy="2684863"/>
            <a:chOff x="3080238" y="1651115"/>
            <a:chExt cx="3007934" cy="4112499"/>
          </a:xfrm>
        </p:grpSpPr>
        <p:grpSp>
          <p:nvGrpSpPr>
            <p:cNvPr id="72" name="Group 69"/>
            <p:cNvGrpSpPr>
              <a:grpSpLocks/>
            </p:cNvGrpSpPr>
            <p:nvPr/>
          </p:nvGrpSpPr>
          <p:grpSpPr bwMode="auto">
            <a:xfrm>
              <a:off x="3698985" y="2667989"/>
              <a:ext cx="2389187" cy="3095625"/>
              <a:chOff x="4960085" y="1821225"/>
              <a:chExt cx="1073727" cy="1785505"/>
            </a:xfrm>
          </p:grpSpPr>
          <p:sp>
            <p:nvSpPr>
              <p:cNvPr id="94" name="Rectangle 93"/>
              <p:cNvSpPr/>
              <p:nvPr/>
            </p:nvSpPr>
            <p:spPr bwMode="auto">
              <a:xfrm>
                <a:off x="4960085" y="1821225"/>
                <a:ext cx="498694" cy="54755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200" dirty="0">
                    <a:solidFill>
                      <a:srgbClr val="000000"/>
                    </a:solidFill>
                  </a:rPr>
                  <a:t>Load</a:t>
                </a:r>
              </a:p>
            </p:txBody>
          </p:sp>
          <p:sp>
            <p:nvSpPr>
              <p:cNvPr id="95" name="Rectangle 94"/>
              <p:cNvSpPr/>
              <p:nvPr/>
            </p:nvSpPr>
            <p:spPr bwMode="auto">
              <a:xfrm>
                <a:off x="5535118" y="1833129"/>
                <a:ext cx="498694" cy="54755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200" dirty="0">
                    <a:solidFill>
                      <a:srgbClr val="000000"/>
                    </a:solidFill>
                  </a:rPr>
                  <a:t>Load</a:t>
                </a:r>
              </a:p>
            </p:txBody>
          </p:sp>
          <p:sp>
            <p:nvSpPr>
              <p:cNvPr id="96" name="Flowchart: Manual Operation 53"/>
              <p:cNvSpPr/>
              <p:nvPr/>
            </p:nvSpPr>
            <p:spPr bwMode="auto">
              <a:xfrm>
                <a:off x="5167696" y="2581209"/>
                <a:ext cx="623547" cy="291175"/>
              </a:xfrm>
              <a:prstGeom prst="flowChartManualOperation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endParaRPr 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Isosceles Triangle 96"/>
              <p:cNvSpPr/>
              <p:nvPr/>
            </p:nvSpPr>
            <p:spPr bwMode="auto">
              <a:xfrm flipV="1">
                <a:off x="5389576" y="2581209"/>
                <a:ext cx="173366" cy="118118"/>
              </a:xfrm>
              <a:prstGeom prst="triangle">
                <a:avLst/>
              </a:prstGeom>
              <a:ln w="3175">
                <a:solidFill>
                  <a:schemeClr val="accent6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endParaRPr lang="en-US" sz="120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98" name="Straight Arrow Connector 97"/>
              <p:cNvCxnSpPr>
                <a:stCxn id="94" idx="2"/>
              </p:cNvCxnSpPr>
              <p:nvPr/>
            </p:nvCxnSpPr>
            <p:spPr bwMode="auto">
              <a:xfrm rot="5400000">
                <a:off x="5102296" y="2469138"/>
                <a:ext cx="207851" cy="7134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95" idx="2"/>
              </p:cNvCxnSpPr>
              <p:nvPr/>
            </p:nvCxnSpPr>
            <p:spPr bwMode="auto">
              <a:xfrm rot="5400000">
                <a:off x="5673767" y="2484603"/>
                <a:ext cx="214261" cy="6421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00" name="Rectangle 99"/>
              <p:cNvSpPr/>
              <p:nvPr/>
            </p:nvSpPr>
            <p:spPr bwMode="auto">
              <a:xfrm>
                <a:off x="5195520" y="3059175"/>
                <a:ext cx="575033" cy="54755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200" dirty="0">
                    <a:solidFill>
                      <a:srgbClr val="000000"/>
                    </a:solidFill>
                  </a:rPr>
                  <a:t>Store</a:t>
                </a:r>
              </a:p>
            </p:txBody>
          </p:sp>
          <p:cxnSp>
            <p:nvCxnSpPr>
              <p:cNvPr id="101" name="Straight Arrow Connector 100"/>
              <p:cNvCxnSpPr>
                <a:stCxn id="96" idx="2"/>
                <a:endCxn id="100" idx="0"/>
              </p:cNvCxnSpPr>
              <p:nvPr/>
            </p:nvCxnSpPr>
            <p:spPr bwMode="auto">
              <a:xfrm rot="16200000" flipH="1">
                <a:off x="5387857" y="2963996"/>
                <a:ext cx="186791" cy="3567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73" name="Rectangle 72"/>
            <p:cNvSpPr/>
            <p:nvPr/>
          </p:nvSpPr>
          <p:spPr bwMode="auto">
            <a:xfrm>
              <a:off x="4653072" y="3490314"/>
              <a:ext cx="431800" cy="35877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CA" sz="1200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4675297" y="2506064"/>
              <a:ext cx="431800" cy="35877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CA" sz="1200" dirty="0">
                  <a:solidFill>
                    <a:prstClr val="black"/>
                  </a:solidFill>
                </a:rPr>
                <a:t>1</a:t>
              </a:r>
            </a:p>
          </p:txBody>
        </p:sp>
        <p:grpSp>
          <p:nvGrpSpPr>
            <p:cNvPr id="75" name="Group 14"/>
            <p:cNvGrpSpPr>
              <a:grpSpLocks/>
            </p:cNvGrpSpPr>
            <p:nvPr/>
          </p:nvGrpSpPr>
          <p:grpSpPr bwMode="auto">
            <a:xfrm>
              <a:off x="3946635" y="3553814"/>
              <a:ext cx="579437" cy="266700"/>
              <a:chOff x="1403560" y="3717040"/>
              <a:chExt cx="1224170" cy="360050"/>
            </a:xfrm>
          </p:grpSpPr>
          <p:sp>
            <p:nvSpPr>
              <p:cNvPr id="92" name="Rounded Rectangle 91"/>
              <p:cNvSpPr/>
              <p:nvPr/>
            </p:nvSpPr>
            <p:spPr bwMode="auto">
              <a:xfrm>
                <a:off x="1403560" y="3717040"/>
                <a:ext cx="1224170" cy="36005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endParaRPr lang="en-CA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Isosceles Triangle 92"/>
              <p:cNvSpPr/>
              <p:nvPr/>
            </p:nvSpPr>
            <p:spPr bwMode="auto">
              <a:xfrm rot="5400000">
                <a:off x="1403116" y="3762491"/>
                <a:ext cx="289325" cy="288435"/>
              </a:xfrm>
              <a:prstGeom prst="triangl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en-CA" sz="12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6" name="Group 14"/>
            <p:cNvGrpSpPr>
              <a:grpSpLocks/>
            </p:cNvGrpSpPr>
            <p:nvPr/>
          </p:nvGrpSpPr>
          <p:grpSpPr bwMode="auto">
            <a:xfrm>
              <a:off x="5203935" y="3572864"/>
              <a:ext cx="579437" cy="266700"/>
              <a:chOff x="1403560" y="3717040"/>
              <a:chExt cx="1224170" cy="360050"/>
            </a:xfrm>
          </p:grpSpPr>
          <p:sp>
            <p:nvSpPr>
              <p:cNvPr id="90" name="Rounded Rectangle 89"/>
              <p:cNvSpPr/>
              <p:nvPr/>
            </p:nvSpPr>
            <p:spPr bwMode="auto">
              <a:xfrm>
                <a:off x="1403560" y="3717040"/>
                <a:ext cx="1224170" cy="36005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endParaRPr lang="en-CA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Isosceles Triangle 90"/>
              <p:cNvSpPr/>
              <p:nvPr/>
            </p:nvSpPr>
            <p:spPr bwMode="auto">
              <a:xfrm rot="5400000">
                <a:off x="1403116" y="3762491"/>
                <a:ext cx="289325" cy="288435"/>
              </a:xfrm>
              <a:prstGeom prst="triangl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en-CA" sz="12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" name="Group 14"/>
            <p:cNvGrpSpPr>
              <a:grpSpLocks/>
            </p:cNvGrpSpPr>
            <p:nvPr/>
          </p:nvGrpSpPr>
          <p:grpSpPr bwMode="auto">
            <a:xfrm>
              <a:off x="4575285" y="4392014"/>
              <a:ext cx="579437" cy="266700"/>
              <a:chOff x="1403560" y="3717040"/>
              <a:chExt cx="1224170" cy="360050"/>
            </a:xfrm>
          </p:grpSpPr>
          <p:sp>
            <p:nvSpPr>
              <p:cNvPr id="88" name="Rounded Rectangle 87"/>
              <p:cNvSpPr/>
              <p:nvPr/>
            </p:nvSpPr>
            <p:spPr bwMode="auto">
              <a:xfrm>
                <a:off x="1403560" y="3717040"/>
                <a:ext cx="1224170" cy="36005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endParaRPr lang="en-CA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Isosceles Triangle 88"/>
              <p:cNvSpPr/>
              <p:nvPr/>
            </p:nvSpPr>
            <p:spPr bwMode="auto">
              <a:xfrm rot="5400000">
                <a:off x="1403116" y="3762491"/>
                <a:ext cx="289325" cy="288435"/>
              </a:xfrm>
              <a:prstGeom prst="triangl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en-CA" sz="12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8" name="Group 14"/>
            <p:cNvGrpSpPr>
              <a:grpSpLocks/>
            </p:cNvGrpSpPr>
            <p:nvPr/>
          </p:nvGrpSpPr>
          <p:grpSpPr bwMode="auto">
            <a:xfrm>
              <a:off x="3965685" y="2525114"/>
              <a:ext cx="579437" cy="266700"/>
              <a:chOff x="1403560" y="3717040"/>
              <a:chExt cx="1224170" cy="360050"/>
            </a:xfrm>
          </p:grpSpPr>
          <p:sp>
            <p:nvSpPr>
              <p:cNvPr id="86" name="Rounded Rectangle 85"/>
              <p:cNvSpPr/>
              <p:nvPr/>
            </p:nvSpPr>
            <p:spPr bwMode="auto">
              <a:xfrm>
                <a:off x="1403560" y="3717040"/>
                <a:ext cx="1224170" cy="36005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endParaRPr lang="en-CA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Isosceles Triangle 86"/>
              <p:cNvSpPr/>
              <p:nvPr/>
            </p:nvSpPr>
            <p:spPr bwMode="auto">
              <a:xfrm rot="5400000">
                <a:off x="1403116" y="3762491"/>
                <a:ext cx="289325" cy="288435"/>
              </a:xfrm>
              <a:prstGeom prst="triangl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en-CA" sz="12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9" name="Group 14"/>
            <p:cNvGrpSpPr>
              <a:grpSpLocks/>
            </p:cNvGrpSpPr>
            <p:nvPr/>
          </p:nvGrpSpPr>
          <p:grpSpPr bwMode="auto">
            <a:xfrm>
              <a:off x="5222985" y="2544164"/>
              <a:ext cx="579437" cy="266700"/>
              <a:chOff x="1403560" y="3717040"/>
              <a:chExt cx="1224170" cy="360050"/>
            </a:xfrm>
          </p:grpSpPr>
          <p:sp>
            <p:nvSpPr>
              <p:cNvPr id="84" name="Rounded Rectangle 83"/>
              <p:cNvSpPr/>
              <p:nvPr/>
            </p:nvSpPr>
            <p:spPr bwMode="auto">
              <a:xfrm>
                <a:off x="1403560" y="3717040"/>
                <a:ext cx="1224170" cy="36005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endParaRPr lang="en-CA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Isosceles Triangle 84"/>
              <p:cNvSpPr/>
              <p:nvPr/>
            </p:nvSpPr>
            <p:spPr bwMode="auto">
              <a:xfrm rot="5400000">
                <a:off x="1403116" y="3762491"/>
                <a:ext cx="289325" cy="288435"/>
              </a:xfrm>
              <a:prstGeom prst="triangl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en-CA" sz="12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0" name="TextBox 41"/>
            <p:cNvSpPr txBox="1">
              <a:spLocks noChangeArrowheads="1"/>
            </p:cNvSpPr>
            <p:nvPr/>
          </p:nvSpPr>
          <p:spPr bwMode="auto">
            <a:xfrm>
              <a:off x="4695935" y="4114202"/>
              <a:ext cx="392543" cy="424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CA" sz="1200">
                  <a:solidFill>
                    <a:srgbClr val="000000"/>
                  </a:solidFill>
                </a:rPr>
                <a:t>+</a:t>
              </a:r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4254609" y="1651115"/>
              <a:ext cx="1293814" cy="35877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CA" sz="1200" dirty="0" smtClean="0">
                  <a:solidFill>
                    <a:prstClr val="black"/>
                  </a:solidFill>
                </a:rPr>
                <a:t>Thread n-1</a:t>
              </a:r>
              <a:endParaRPr lang="en-CA" sz="1200" dirty="0">
                <a:solidFill>
                  <a:prstClr val="black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693469" y="2042388"/>
              <a:ext cx="436515" cy="4242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…</a:t>
              </a:r>
              <a:endParaRPr lang="en-US" sz="1200" dirty="0"/>
            </a:p>
          </p:txBody>
        </p:sp>
        <p:sp>
          <p:nvSpPr>
            <p:cNvPr id="83" name="Down Arrow 82"/>
            <p:cNvSpPr/>
            <p:nvPr/>
          </p:nvSpPr>
          <p:spPr>
            <a:xfrm>
              <a:off x="3080238" y="1651115"/>
              <a:ext cx="484632" cy="4112499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73084" y="3528430"/>
            <a:ext cx="1644919" cy="2684863"/>
            <a:chOff x="3080238" y="1651116"/>
            <a:chExt cx="2004634" cy="2684863"/>
          </a:xfrm>
        </p:grpSpPr>
        <p:grpSp>
          <p:nvGrpSpPr>
            <p:cNvPr id="103" name="Group 69"/>
            <p:cNvGrpSpPr>
              <a:grpSpLocks/>
            </p:cNvGrpSpPr>
            <p:nvPr/>
          </p:nvGrpSpPr>
          <p:grpSpPr bwMode="auto">
            <a:xfrm>
              <a:off x="3492601" y="2314987"/>
              <a:ext cx="1592271" cy="2020992"/>
              <a:chOff x="4960085" y="1821225"/>
              <a:chExt cx="1073727" cy="1785505"/>
            </a:xfrm>
          </p:grpSpPr>
          <p:sp>
            <p:nvSpPr>
              <p:cNvPr id="122" name="Rectangle 121"/>
              <p:cNvSpPr/>
              <p:nvPr/>
            </p:nvSpPr>
            <p:spPr bwMode="auto">
              <a:xfrm>
                <a:off x="4960085" y="1821225"/>
                <a:ext cx="498694" cy="54755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200" dirty="0">
                    <a:solidFill>
                      <a:srgbClr val="000000"/>
                    </a:solidFill>
                  </a:rPr>
                  <a:t>Load</a:t>
                </a:r>
              </a:p>
            </p:txBody>
          </p:sp>
          <p:sp>
            <p:nvSpPr>
              <p:cNvPr id="123" name="Rectangle 122"/>
              <p:cNvSpPr/>
              <p:nvPr/>
            </p:nvSpPr>
            <p:spPr bwMode="auto">
              <a:xfrm>
                <a:off x="5535118" y="1833129"/>
                <a:ext cx="498694" cy="54755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200" dirty="0">
                    <a:solidFill>
                      <a:srgbClr val="000000"/>
                    </a:solidFill>
                  </a:rPr>
                  <a:t>Load</a:t>
                </a:r>
              </a:p>
            </p:txBody>
          </p:sp>
          <p:sp>
            <p:nvSpPr>
              <p:cNvPr id="124" name="Flowchart: Manual Operation 53"/>
              <p:cNvSpPr/>
              <p:nvPr/>
            </p:nvSpPr>
            <p:spPr bwMode="auto">
              <a:xfrm>
                <a:off x="5167696" y="2581209"/>
                <a:ext cx="623547" cy="291175"/>
              </a:xfrm>
              <a:prstGeom prst="flowChartManualOperation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endParaRPr 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Isosceles Triangle 124"/>
              <p:cNvSpPr/>
              <p:nvPr/>
            </p:nvSpPr>
            <p:spPr bwMode="auto">
              <a:xfrm flipV="1">
                <a:off x="5389576" y="2581209"/>
                <a:ext cx="173366" cy="118118"/>
              </a:xfrm>
              <a:prstGeom prst="triangle">
                <a:avLst/>
              </a:prstGeom>
              <a:ln w="3175">
                <a:solidFill>
                  <a:schemeClr val="accent6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endParaRPr lang="en-US" sz="120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26" name="Straight Arrow Connector 125"/>
              <p:cNvCxnSpPr>
                <a:stCxn id="122" idx="2"/>
              </p:cNvCxnSpPr>
              <p:nvPr/>
            </p:nvCxnSpPr>
            <p:spPr bwMode="auto">
              <a:xfrm rot="5400000">
                <a:off x="5102296" y="2469138"/>
                <a:ext cx="207851" cy="7134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>
                <a:stCxn id="123" idx="2"/>
              </p:cNvCxnSpPr>
              <p:nvPr/>
            </p:nvCxnSpPr>
            <p:spPr bwMode="auto">
              <a:xfrm rot="5400000">
                <a:off x="5673767" y="2484603"/>
                <a:ext cx="214261" cy="6421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28" name="Rectangle 127"/>
              <p:cNvSpPr/>
              <p:nvPr/>
            </p:nvSpPr>
            <p:spPr bwMode="auto">
              <a:xfrm>
                <a:off x="5195520" y="3059175"/>
                <a:ext cx="575033" cy="54755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200" dirty="0">
                    <a:solidFill>
                      <a:srgbClr val="000000"/>
                    </a:solidFill>
                  </a:rPr>
                  <a:t>Store</a:t>
                </a:r>
              </a:p>
            </p:txBody>
          </p:sp>
          <p:cxnSp>
            <p:nvCxnSpPr>
              <p:cNvPr id="129" name="Straight Arrow Connector 128"/>
              <p:cNvCxnSpPr>
                <a:stCxn id="124" idx="2"/>
                <a:endCxn id="128" idx="0"/>
              </p:cNvCxnSpPr>
              <p:nvPr/>
            </p:nvCxnSpPr>
            <p:spPr bwMode="auto">
              <a:xfrm rot="16200000" flipH="1">
                <a:off x="5387857" y="2963996"/>
                <a:ext cx="186791" cy="3567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09" name="TextBox 41"/>
            <p:cNvSpPr txBox="1">
              <a:spLocks noChangeArrowheads="1"/>
            </p:cNvSpPr>
            <p:nvPr/>
          </p:nvSpPr>
          <p:spPr bwMode="auto">
            <a:xfrm>
              <a:off x="4157017" y="3259153"/>
              <a:ext cx="26161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CA" sz="1200">
                  <a:solidFill>
                    <a:srgbClr val="000000"/>
                  </a:solidFill>
                </a:rPr>
                <a:t>+</a:t>
              </a:r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10" name="Down Arrow 109"/>
            <p:cNvSpPr/>
            <p:nvPr/>
          </p:nvSpPr>
          <p:spPr>
            <a:xfrm>
              <a:off x="3080238" y="1651116"/>
              <a:ext cx="322982" cy="2684863"/>
            </a:xfrm>
            <a:prstGeom prst="downArrow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3836975" y="1651116"/>
              <a:ext cx="862261" cy="3781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CA" sz="1200" dirty="0" smtClean="0">
                  <a:solidFill>
                    <a:prstClr val="black"/>
                  </a:solidFill>
                </a:rPr>
                <a:t>Thread 0</a:t>
              </a:r>
              <a:endParaRPr lang="en-CA" sz="12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2663709" y="3528430"/>
            <a:ext cx="1306551" cy="2684863"/>
            <a:chOff x="3492601" y="1651116"/>
            <a:chExt cx="1592271" cy="2684863"/>
          </a:xfrm>
        </p:grpSpPr>
        <p:grpSp>
          <p:nvGrpSpPr>
            <p:cNvPr id="131" name="Group 69"/>
            <p:cNvGrpSpPr>
              <a:grpSpLocks/>
            </p:cNvGrpSpPr>
            <p:nvPr/>
          </p:nvGrpSpPr>
          <p:grpSpPr bwMode="auto">
            <a:xfrm>
              <a:off x="3492601" y="2314987"/>
              <a:ext cx="1592271" cy="2020992"/>
              <a:chOff x="4960085" y="1821225"/>
              <a:chExt cx="1073727" cy="1785505"/>
            </a:xfrm>
          </p:grpSpPr>
          <p:sp>
            <p:nvSpPr>
              <p:cNvPr id="150" name="Rectangle 149"/>
              <p:cNvSpPr/>
              <p:nvPr/>
            </p:nvSpPr>
            <p:spPr bwMode="auto">
              <a:xfrm>
                <a:off x="4960085" y="1821225"/>
                <a:ext cx="498694" cy="54755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200" dirty="0">
                    <a:solidFill>
                      <a:srgbClr val="000000"/>
                    </a:solidFill>
                  </a:rPr>
                  <a:t>Load</a:t>
                </a:r>
              </a:p>
            </p:txBody>
          </p:sp>
          <p:sp>
            <p:nvSpPr>
              <p:cNvPr id="151" name="Rectangle 150"/>
              <p:cNvSpPr/>
              <p:nvPr/>
            </p:nvSpPr>
            <p:spPr bwMode="auto">
              <a:xfrm>
                <a:off x="5535118" y="1833129"/>
                <a:ext cx="498694" cy="54755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200" dirty="0">
                    <a:solidFill>
                      <a:srgbClr val="000000"/>
                    </a:solidFill>
                  </a:rPr>
                  <a:t>Load</a:t>
                </a:r>
              </a:p>
            </p:txBody>
          </p:sp>
          <p:sp>
            <p:nvSpPr>
              <p:cNvPr id="152" name="Flowchart: Manual Operation 53"/>
              <p:cNvSpPr/>
              <p:nvPr/>
            </p:nvSpPr>
            <p:spPr bwMode="auto">
              <a:xfrm>
                <a:off x="5167696" y="2581209"/>
                <a:ext cx="623547" cy="291175"/>
              </a:xfrm>
              <a:prstGeom prst="flowChartManualOperation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endParaRPr lang="en-US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53" name="Isosceles Triangle 152"/>
              <p:cNvSpPr/>
              <p:nvPr/>
            </p:nvSpPr>
            <p:spPr bwMode="auto">
              <a:xfrm flipV="1">
                <a:off x="5389576" y="2581209"/>
                <a:ext cx="173366" cy="118118"/>
              </a:xfrm>
              <a:prstGeom prst="triangle">
                <a:avLst/>
              </a:prstGeom>
              <a:ln w="3175">
                <a:solidFill>
                  <a:schemeClr val="accent6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endParaRPr lang="en-US" sz="120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54" name="Straight Arrow Connector 153"/>
              <p:cNvCxnSpPr>
                <a:stCxn id="150" idx="2"/>
              </p:cNvCxnSpPr>
              <p:nvPr/>
            </p:nvCxnSpPr>
            <p:spPr bwMode="auto">
              <a:xfrm rot="5400000">
                <a:off x="5102296" y="2469138"/>
                <a:ext cx="207851" cy="7134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>
                <a:stCxn id="151" idx="2"/>
              </p:cNvCxnSpPr>
              <p:nvPr/>
            </p:nvCxnSpPr>
            <p:spPr bwMode="auto">
              <a:xfrm rot="5400000">
                <a:off x="5673767" y="2484603"/>
                <a:ext cx="214261" cy="6421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56" name="Rectangle 155"/>
              <p:cNvSpPr/>
              <p:nvPr/>
            </p:nvSpPr>
            <p:spPr bwMode="auto">
              <a:xfrm>
                <a:off x="5195520" y="3059175"/>
                <a:ext cx="575033" cy="54755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200" dirty="0">
                    <a:solidFill>
                      <a:srgbClr val="000000"/>
                    </a:solidFill>
                  </a:rPr>
                  <a:t>Store</a:t>
                </a:r>
              </a:p>
            </p:txBody>
          </p:sp>
          <p:cxnSp>
            <p:nvCxnSpPr>
              <p:cNvPr id="157" name="Straight Arrow Connector 156"/>
              <p:cNvCxnSpPr>
                <a:stCxn id="152" idx="2"/>
                <a:endCxn id="156" idx="0"/>
              </p:cNvCxnSpPr>
              <p:nvPr/>
            </p:nvCxnSpPr>
            <p:spPr bwMode="auto">
              <a:xfrm rot="16200000" flipH="1">
                <a:off x="5387857" y="2963996"/>
                <a:ext cx="186791" cy="3567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37" name="TextBox 41"/>
            <p:cNvSpPr txBox="1">
              <a:spLocks noChangeArrowheads="1"/>
            </p:cNvSpPr>
            <p:nvPr/>
          </p:nvSpPr>
          <p:spPr bwMode="auto">
            <a:xfrm>
              <a:off x="4157017" y="3259153"/>
              <a:ext cx="26161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CA" sz="1200">
                  <a:solidFill>
                    <a:srgbClr val="000000"/>
                  </a:solidFill>
                </a:rPr>
                <a:t>+</a:t>
              </a:r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 bwMode="auto">
            <a:xfrm>
              <a:off x="3836975" y="1651116"/>
              <a:ext cx="862261" cy="3781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CA" sz="1200" dirty="0" smtClean="0">
                  <a:solidFill>
                    <a:prstClr val="black"/>
                  </a:solidFill>
                </a:rPr>
                <a:t>Thread n-1</a:t>
              </a:r>
              <a:endParaRPr lang="en-CA" sz="1200" dirty="0">
                <a:solidFill>
                  <a:prstClr val="black"/>
                </a:solidFill>
              </a:endParaRPr>
            </a:p>
          </p:txBody>
        </p:sp>
      </p:grpSp>
      <p:sp>
        <p:nvSpPr>
          <p:cNvPr id="158" name="Rectangle 157"/>
          <p:cNvSpPr/>
          <p:nvPr/>
        </p:nvSpPr>
        <p:spPr>
          <a:xfrm>
            <a:off x="2065204" y="4674038"/>
            <a:ext cx="4602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98376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Good Programming </a:t>
            </a:r>
            <a:r>
              <a:rPr lang="en-US" dirty="0" smtClean="0"/>
              <a:t>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Avoid </a:t>
            </a:r>
            <a:r>
              <a:rPr lang="en-US" dirty="0" smtClean="0"/>
              <a:t>branches (</a:t>
            </a:r>
            <a:r>
              <a:rPr lang="en-US" dirty="0" smtClean="0">
                <a:solidFill>
                  <a:srgbClr val="FF0000"/>
                </a:solidFill>
              </a:rPr>
              <a:t>generally*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Avoid work-item dependent backward branching</a:t>
            </a:r>
          </a:p>
          <a:p>
            <a:pPr lvl="1"/>
            <a:r>
              <a:rPr lang="en-US" dirty="0" smtClean="0"/>
              <a:t>Ex. </a:t>
            </a:r>
            <a:r>
              <a:rPr lang="en-US" dirty="0"/>
              <a:t>f</a:t>
            </a:r>
            <a:r>
              <a:rPr lang="en-US" dirty="0" smtClean="0"/>
              <a:t>or (</a:t>
            </a:r>
            <a:r>
              <a:rPr lang="en-US" dirty="0" err="1" smtClean="0"/>
              <a:t>size_t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>
                <a:solidFill>
                  <a:srgbClr val="FF0000"/>
                </a:solidFill>
              </a:rPr>
              <a:t>get_global_id</a:t>
            </a:r>
            <a:r>
              <a:rPr lang="en-US" dirty="0" smtClean="0">
                <a:solidFill>
                  <a:srgbClr val="FF0000"/>
                </a:solidFill>
              </a:rPr>
              <a:t>(0)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 {}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Avoid pointer aliasing (use </a:t>
            </a:r>
            <a:r>
              <a:rPr lang="en-US" dirty="0" smtClean="0">
                <a:solidFill>
                  <a:srgbClr val="FF0000"/>
                </a:solidFill>
              </a:rPr>
              <a:t>restrict</a:t>
            </a:r>
            <a:r>
              <a:rPr lang="en-US" dirty="0" smtClean="0"/>
              <a:t> flag)</a:t>
            </a:r>
          </a:p>
          <a:p>
            <a:pPr lvl="1"/>
            <a:r>
              <a:rPr lang="en-US" dirty="0" smtClean="0"/>
              <a:t>May cause non-deterministic </a:t>
            </a:r>
            <a:r>
              <a:rPr lang="en-US" dirty="0" smtClean="0"/>
              <a:t>behaviors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Use small and inexpensive functions</a:t>
            </a:r>
          </a:p>
          <a:p>
            <a:pPr lvl="1"/>
            <a:r>
              <a:rPr lang="en-US" dirty="0" smtClean="0"/>
              <a:t>Inexpensive</a:t>
            </a:r>
            <a:r>
              <a:rPr lang="en-US" dirty="0" smtClean="0"/>
              <a:t> </a:t>
            </a:r>
            <a:r>
              <a:rPr lang="en-US" dirty="0" smtClean="0"/>
              <a:t>functions: binary logic operations (with a constant), shift by a constant (</a:t>
            </a:r>
            <a:r>
              <a:rPr lang="en-US" dirty="0" err="1" smtClean="0"/>
              <a:t>mult</a:t>
            </a:r>
            <a:r>
              <a:rPr lang="en-US" dirty="0" smtClean="0"/>
              <a:t>/div by a power of 2)</a:t>
            </a:r>
          </a:p>
          <a:p>
            <a:pPr lvl="1"/>
            <a:r>
              <a:rPr lang="en-US" dirty="0" smtClean="0"/>
              <a:t>Expensive functions: integer divide, modulo, floating point divide, atomic </a:t>
            </a:r>
            <a:r>
              <a:rPr lang="en-US" dirty="0" smtClean="0"/>
              <a:t>functions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Reuse results whenever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244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Good Programming </a:t>
            </a:r>
            <a:r>
              <a:rPr lang="en-US" dirty="0" smtClean="0"/>
              <a:t>Practices </a:t>
            </a:r>
            <a:r>
              <a:rPr lang="en-US" dirty="0" err="1" smtClean="0"/>
              <a:t>Ctd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Floating point optimizations</a:t>
            </a:r>
          </a:p>
          <a:p>
            <a:pPr lvl="1"/>
            <a:r>
              <a:rPr lang="en-US" dirty="0" smtClean="0"/>
              <a:t>Manually enabled and not compliant to IEEE Standard (IEEE 754-2008)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lag: </a:t>
            </a:r>
            <a:r>
              <a:rPr lang="en-US" dirty="0" err="1" smtClean="0"/>
              <a:t>aoc</a:t>
            </a:r>
            <a:r>
              <a:rPr lang="en-US" dirty="0" smtClean="0"/>
              <a:t> –</a:t>
            </a:r>
            <a:r>
              <a:rPr lang="en-US" dirty="0" err="1" smtClean="0"/>
              <a:t>fp</a:t>
            </a:r>
            <a:r>
              <a:rPr lang="en-US" dirty="0" smtClean="0"/>
              <a:t>-relaxed=true &lt;kernel&gt;.cl</a:t>
            </a:r>
          </a:p>
          <a:p>
            <a:pPr lvl="2"/>
            <a:r>
              <a:rPr lang="en-US" dirty="0" smtClean="0"/>
              <a:t>Apply tree balancing to reduce computation cycles</a:t>
            </a:r>
          </a:p>
          <a:p>
            <a:pPr lvl="1"/>
            <a:r>
              <a:rPr lang="en-US" dirty="0" smtClean="0"/>
              <a:t>Flag: </a:t>
            </a:r>
            <a:r>
              <a:rPr lang="en-US" dirty="0" err="1" smtClean="0"/>
              <a:t>aoc</a:t>
            </a:r>
            <a:r>
              <a:rPr lang="en-US" dirty="0" smtClean="0"/>
              <a:t> –</a:t>
            </a:r>
            <a:r>
              <a:rPr lang="en-US" dirty="0" err="1" smtClean="0"/>
              <a:t>fpc</a:t>
            </a:r>
            <a:r>
              <a:rPr lang="en-US" dirty="0" smtClean="0"/>
              <a:t> &lt;kernel&gt;.cl</a:t>
            </a:r>
          </a:p>
          <a:p>
            <a:pPr lvl="2"/>
            <a:r>
              <a:rPr lang="en-US" dirty="0" smtClean="0"/>
              <a:t>Apply rounding only at the end of tree operation</a:t>
            </a:r>
          </a:p>
          <a:p>
            <a:pPr lvl="2"/>
            <a:r>
              <a:rPr lang="en-US" dirty="0" smtClean="0"/>
              <a:t>Reduce hardware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Fixed point optimizations </a:t>
            </a:r>
          </a:p>
          <a:p>
            <a:pPr lvl="1"/>
            <a:r>
              <a:rPr lang="en-US" dirty="0" smtClean="0"/>
              <a:t>Always use less logic than floating point</a:t>
            </a:r>
          </a:p>
          <a:p>
            <a:pPr lvl="1"/>
            <a:r>
              <a:rPr lang="en-US" dirty="0" smtClean="0"/>
              <a:t>Data resolutions limited to (char-8bit, short-16bit, int-32bit, and long-64bit)</a:t>
            </a:r>
          </a:p>
          <a:p>
            <a:pPr lvl="1"/>
            <a:r>
              <a:rPr lang="en-US" dirty="0" smtClean="0"/>
              <a:t>If data resolution doesn’t comply to these bits, use appropriate masking operations to save on hardware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721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FPGA programming paradigm limited to RTL?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e-facto standard: Verilog HDL/VHDL</a:t>
            </a:r>
          </a:p>
          <a:p>
            <a:pPr lvl="1"/>
            <a:r>
              <a:rPr lang="en-US" dirty="0" smtClean="0">
                <a:hlinkClick r:id="rId2"/>
              </a:rPr>
              <a:t>Xilinx </a:t>
            </a:r>
            <a:r>
              <a:rPr lang="en-US" dirty="0" err="1" smtClean="0">
                <a:hlinkClick r:id="rId2"/>
              </a:rPr>
              <a:t>Vivado</a:t>
            </a:r>
            <a:r>
              <a:rPr lang="en-US" dirty="0" smtClean="0">
                <a:hlinkClick r:id="rId2"/>
              </a:rPr>
              <a:t> Design Suite</a:t>
            </a:r>
            <a:r>
              <a:rPr lang="en-US" dirty="0" smtClean="0"/>
              <a:t>: v2012.2 first released May 2, 2012</a:t>
            </a:r>
          </a:p>
          <a:p>
            <a:pPr lvl="1"/>
            <a:r>
              <a:rPr lang="en-US" dirty="0" smtClean="0">
                <a:hlinkClick r:id="rId3"/>
              </a:rPr>
              <a:t>Altera </a:t>
            </a:r>
            <a:r>
              <a:rPr lang="en-US" dirty="0" err="1" smtClean="0">
                <a:hlinkClick r:id="rId3"/>
              </a:rPr>
              <a:t>OpenCL</a:t>
            </a:r>
            <a:r>
              <a:rPr lang="en-US" dirty="0" smtClean="0">
                <a:hlinkClick r:id="rId3"/>
              </a:rPr>
              <a:t> SDK</a:t>
            </a:r>
            <a:r>
              <a:rPr lang="en-US" dirty="0" smtClean="0"/>
              <a:t>: v13.0 first released on May 6, 2013</a:t>
            </a:r>
          </a:p>
          <a:p>
            <a:pPr lvl="1"/>
            <a:r>
              <a:rPr lang="en-US" dirty="0" smtClean="0">
                <a:hlinkClick r:id="rId4"/>
              </a:rPr>
              <a:t>Xilinx </a:t>
            </a:r>
            <a:r>
              <a:rPr lang="en-US" dirty="0" err="1" smtClean="0">
                <a:hlinkClick r:id="rId4"/>
              </a:rPr>
              <a:t>OpenCL</a:t>
            </a:r>
            <a:r>
              <a:rPr lang="en-US" dirty="0">
                <a:hlinkClick r:id="rId4"/>
              </a:rPr>
              <a:t>?</a:t>
            </a:r>
            <a:r>
              <a:rPr lang="en-US" dirty="0" smtClean="0"/>
              <a:t>: announced development mid-September, 2013</a:t>
            </a:r>
          </a:p>
          <a:p>
            <a:endParaRPr lang="en-US" dirty="0"/>
          </a:p>
          <a:p>
            <a:r>
              <a:rPr lang="en-US" dirty="0" smtClean="0"/>
              <a:t>High performance domain-specific-language realizations on new classes of hardware</a:t>
            </a:r>
          </a:p>
          <a:p>
            <a:pPr lvl="1"/>
            <a:r>
              <a:rPr lang="en-US" dirty="0" smtClean="0">
                <a:hlinkClick r:id="rId5"/>
              </a:rPr>
              <a:t>Stanford Delite framework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This work -&gt; Targeting DSL through </a:t>
            </a:r>
            <a:r>
              <a:rPr lang="en-US" dirty="0" err="1" smtClean="0"/>
              <a:t>Delite</a:t>
            </a:r>
            <a:r>
              <a:rPr lang="en-US" dirty="0" smtClean="0"/>
              <a:t> to FPGA</a:t>
            </a:r>
          </a:p>
          <a:p>
            <a:pPr lvl="2"/>
            <a:r>
              <a:rPr lang="en-US" dirty="0" err="1" smtClean="0"/>
              <a:t>OpenCL</a:t>
            </a:r>
            <a:r>
              <a:rPr lang="en-US" dirty="0" smtClean="0"/>
              <a:t> code generation</a:t>
            </a:r>
          </a:p>
          <a:p>
            <a:pPr lvl="2"/>
            <a:r>
              <a:rPr lang="en-US" dirty="0" smtClean="0"/>
              <a:t>Implementation patterns and optimizations</a:t>
            </a:r>
          </a:p>
          <a:p>
            <a:pPr lvl="2"/>
            <a:r>
              <a:rPr lang="en-US" dirty="0" smtClean="0"/>
              <a:t>High-performance applications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5491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Programming Practices </a:t>
            </a:r>
            <a:r>
              <a:rPr lang="en-US" dirty="0" err="1" smtClean="0"/>
              <a:t>Ctd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11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Exploiting Data Level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28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Unrolling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8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Memory Coalescing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06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</a:t>
            </a:r>
            <a:r>
              <a:rPr lang="en-US" dirty="0" err="1" smtClean="0"/>
              <a:t>Vectorization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78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Unit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26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Exploiting Task Level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014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Simultaneous Multi-Threading by Multiple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767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911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Tasks Using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63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Motivation</a:t>
            </a:r>
          </a:p>
          <a:p>
            <a:r>
              <a:rPr lang="en-US" dirty="0" smtClean="0"/>
              <a:t>Overview of Altera </a:t>
            </a:r>
            <a:r>
              <a:rPr lang="en-US" dirty="0" err="1" smtClean="0"/>
              <a:t>OpenCL</a:t>
            </a:r>
            <a:r>
              <a:rPr lang="en-US" dirty="0" smtClean="0"/>
              <a:t> SDK Design Flow</a:t>
            </a:r>
          </a:p>
          <a:p>
            <a:r>
              <a:rPr lang="en-US" dirty="0" smtClean="0"/>
              <a:t>Optimization and Implementation Strategy Guidelines for Altera </a:t>
            </a:r>
            <a:r>
              <a:rPr lang="en-US" dirty="0" err="1" smtClean="0"/>
              <a:t>OpenCL</a:t>
            </a:r>
            <a:r>
              <a:rPr lang="en-US" dirty="0" smtClean="0"/>
              <a:t> SDK</a:t>
            </a:r>
          </a:p>
          <a:p>
            <a:r>
              <a:rPr lang="en-US" dirty="0" smtClean="0"/>
              <a:t>High-Performance Applications Suited for Altera </a:t>
            </a:r>
            <a:r>
              <a:rPr lang="en-US" dirty="0" err="1" smtClean="0"/>
              <a:t>OpenCL</a:t>
            </a:r>
            <a:r>
              <a:rPr lang="en-US" dirty="0" smtClean="0"/>
              <a:t> SDK</a:t>
            </a:r>
          </a:p>
          <a:p>
            <a:r>
              <a:rPr lang="en-US" dirty="0" smtClean="0"/>
              <a:t>Conclusions &amp; Recommendations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612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Exploiting Single Work Item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37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Pipelining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93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Programming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609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880" y="3282032"/>
            <a:ext cx="7664920" cy="114300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/>
              <a:t>Altera </a:t>
            </a:r>
            <a:r>
              <a:rPr lang="en-US" dirty="0" err="1" smtClean="0"/>
              <a:t>OpenCL</a:t>
            </a:r>
            <a:r>
              <a:rPr lang="en-US" dirty="0" smtClean="0"/>
              <a:t> SDK Applications and their Relative Performance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5985695"/>
            <a:ext cx="8229600" cy="583970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*Slides based on investigations of existing </a:t>
            </a:r>
            <a:r>
              <a:rPr lang="en-US" dirty="0" err="1" smtClean="0"/>
              <a:t>OpenCL</a:t>
            </a:r>
            <a:r>
              <a:rPr lang="en-US" dirty="0" smtClean="0"/>
              <a:t> design examples, which can be found at </a:t>
            </a:r>
            <a:r>
              <a:rPr lang="en-US" dirty="0" smtClean="0">
                <a:hlinkClick r:id="rId2"/>
              </a:rPr>
              <a:t>here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7244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Sobel</a:t>
            </a:r>
            <a:r>
              <a:rPr lang="en-US" dirty="0" smtClean="0"/>
              <a:t> 2D Image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Exploits single-work item parallelism</a:t>
            </a:r>
          </a:p>
          <a:p>
            <a:r>
              <a:rPr lang="en-US" dirty="0" smtClean="0"/>
              <a:t>Loop pipelining</a:t>
            </a:r>
          </a:p>
          <a:p>
            <a:r>
              <a:rPr lang="en-US" dirty="0" smtClean="0"/>
              <a:t>Coalesced memory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067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Conventional FGPA Design Flow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12446" y="1346430"/>
            <a:ext cx="8674101" cy="5059765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VHDL/Verilog HDL Design Entry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Functional Simulation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Synthesis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Place and Route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Static Timing Analysis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On-board verification</a:t>
            </a:r>
            <a:endParaRPr lang="en-US" dirty="0"/>
          </a:p>
          <a:p>
            <a:endParaRPr lang="en-US" dirty="0"/>
          </a:p>
        </p:txBody>
      </p: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4257631" y="2109396"/>
            <a:ext cx="1605231" cy="609600"/>
            <a:chOff x="1632" y="1488"/>
            <a:chExt cx="1296" cy="480"/>
          </a:xfrm>
        </p:grpSpPr>
        <p:sp>
          <p:nvSpPr>
            <p:cNvPr id="9" name="Rectangle 54"/>
            <p:cNvSpPr>
              <a:spLocks noChangeArrowheads="1"/>
            </p:cNvSpPr>
            <p:nvPr/>
          </p:nvSpPr>
          <p:spPr bwMode="auto">
            <a:xfrm>
              <a:off x="1632" y="1488"/>
              <a:ext cx="1296" cy="4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pPr algn="ctr" eaLnBrk="0" hangingPunct="0"/>
              <a:endParaRPr lang="en-US" sz="2400"/>
            </a:p>
          </p:txBody>
        </p:sp>
        <p:grpSp>
          <p:nvGrpSpPr>
            <p:cNvPr id="10" name="Group 55"/>
            <p:cNvGrpSpPr>
              <a:grpSpLocks/>
            </p:cNvGrpSpPr>
            <p:nvPr/>
          </p:nvGrpSpPr>
          <p:grpSpPr bwMode="auto">
            <a:xfrm>
              <a:off x="1680" y="1584"/>
              <a:ext cx="1172" cy="315"/>
              <a:chOff x="1324" y="1856"/>
              <a:chExt cx="3089" cy="523"/>
            </a:xfrm>
          </p:grpSpPr>
          <p:sp>
            <p:nvSpPr>
              <p:cNvPr id="11" name="Line 56"/>
              <p:cNvSpPr>
                <a:spLocks noChangeShapeType="1"/>
              </p:cNvSpPr>
              <p:nvPr/>
            </p:nvSpPr>
            <p:spPr bwMode="auto">
              <a:xfrm flipV="1">
                <a:off x="1333" y="1998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57"/>
              <p:cNvSpPr>
                <a:spLocks noChangeShapeType="1"/>
              </p:cNvSpPr>
              <p:nvPr/>
            </p:nvSpPr>
            <p:spPr bwMode="auto">
              <a:xfrm flipV="1">
                <a:off x="1717" y="1856"/>
                <a:ext cx="38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58"/>
              <p:cNvSpPr>
                <a:spLocks noChangeShapeType="1"/>
              </p:cNvSpPr>
              <p:nvPr/>
            </p:nvSpPr>
            <p:spPr bwMode="auto">
              <a:xfrm flipV="1">
                <a:off x="1717" y="1856"/>
                <a:ext cx="0" cy="14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Line 59"/>
              <p:cNvSpPr>
                <a:spLocks noChangeShapeType="1"/>
              </p:cNvSpPr>
              <p:nvPr/>
            </p:nvSpPr>
            <p:spPr bwMode="auto">
              <a:xfrm flipV="1">
                <a:off x="2103" y="1856"/>
                <a:ext cx="0" cy="14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60"/>
              <p:cNvSpPr>
                <a:spLocks noChangeShapeType="1"/>
              </p:cNvSpPr>
              <p:nvPr/>
            </p:nvSpPr>
            <p:spPr bwMode="auto">
              <a:xfrm flipV="1">
                <a:off x="2103" y="1998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61"/>
              <p:cNvSpPr>
                <a:spLocks noChangeShapeType="1"/>
              </p:cNvSpPr>
              <p:nvPr/>
            </p:nvSpPr>
            <p:spPr bwMode="auto">
              <a:xfrm flipV="1">
                <a:off x="2487" y="1856"/>
                <a:ext cx="38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62"/>
              <p:cNvSpPr>
                <a:spLocks noChangeShapeType="1"/>
              </p:cNvSpPr>
              <p:nvPr/>
            </p:nvSpPr>
            <p:spPr bwMode="auto">
              <a:xfrm flipV="1">
                <a:off x="2487" y="1856"/>
                <a:ext cx="0" cy="14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63"/>
              <p:cNvSpPr>
                <a:spLocks noChangeShapeType="1"/>
              </p:cNvSpPr>
              <p:nvPr/>
            </p:nvSpPr>
            <p:spPr bwMode="auto">
              <a:xfrm flipV="1">
                <a:off x="2873" y="1856"/>
                <a:ext cx="0" cy="14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64"/>
              <p:cNvSpPr>
                <a:spLocks noChangeShapeType="1"/>
              </p:cNvSpPr>
              <p:nvPr/>
            </p:nvSpPr>
            <p:spPr bwMode="auto">
              <a:xfrm flipV="1">
                <a:off x="2873" y="1998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65"/>
              <p:cNvSpPr>
                <a:spLocks noChangeShapeType="1"/>
              </p:cNvSpPr>
              <p:nvPr/>
            </p:nvSpPr>
            <p:spPr bwMode="auto">
              <a:xfrm flipV="1">
                <a:off x="3257" y="1856"/>
                <a:ext cx="38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66"/>
              <p:cNvSpPr>
                <a:spLocks noChangeShapeType="1"/>
              </p:cNvSpPr>
              <p:nvPr/>
            </p:nvSpPr>
            <p:spPr bwMode="auto">
              <a:xfrm flipV="1">
                <a:off x="3257" y="1856"/>
                <a:ext cx="0" cy="14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67"/>
              <p:cNvSpPr>
                <a:spLocks noChangeShapeType="1"/>
              </p:cNvSpPr>
              <p:nvPr/>
            </p:nvSpPr>
            <p:spPr bwMode="auto">
              <a:xfrm flipV="1">
                <a:off x="3643" y="1856"/>
                <a:ext cx="0" cy="14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68"/>
              <p:cNvSpPr>
                <a:spLocks noChangeShapeType="1"/>
              </p:cNvSpPr>
              <p:nvPr/>
            </p:nvSpPr>
            <p:spPr bwMode="auto">
              <a:xfrm flipV="1">
                <a:off x="3643" y="1998"/>
                <a:ext cx="38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69"/>
              <p:cNvSpPr>
                <a:spLocks noChangeShapeType="1"/>
              </p:cNvSpPr>
              <p:nvPr/>
            </p:nvSpPr>
            <p:spPr bwMode="auto">
              <a:xfrm flipV="1">
                <a:off x="4028" y="1856"/>
                <a:ext cx="38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70"/>
              <p:cNvSpPr>
                <a:spLocks noChangeShapeType="1"/>
              </p:cNvSpPr>
              <p:nvPr/>
            </p:nvSpPr>
            <p:spPr bwMode="auto">
              <a:xfrm flipV="1">
                <a:off x="4028" y="1856"/>
                <a:ext cx="0" cy="14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6" name="Group 71"/>
              <p:cNvGrpSpPr>
                <a:grpSpLocks/>
              </p:cNvGrpSpPr>
              <p:nvPr/>
            </p:nvGrpSpPr>
            <p:grpSpPr bwMode="auto">
              <a:xfrm>
                <a:off x="1324" y="2237"/>
                <a:ext cx="3089" cy="142"/>
                <a:chOff x="1158" y="3231"/>
                <a:chExt cx="3089" cy="142"/>
              </a:xfrm>
            </p:grpSpPr>
            <p:sp>
              <p:nvSpPr>
                <p:cNvPr id="27" name="Line 72"/>
                <p:cNvSpPr>
                  <a:spLocks noChangeShapeType="1"/>
                </p:cNvSpPr>
                <p:nvPr/>
              </p:nvSpPr>
              <p:spPr bwMode="auto">
                <a:xfrm flipV="1">
                  <a:off x="1389" y="3373"/>
                  <a:ext cx="36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73"/>
                <p:cNvSpPr>
                  <a:spLocks noChangeShapeType="1"/>
                </p:cNvSpPr>
                <p:nvPr/>
              </p:nvSpPr>
              <p:spPr bwMode="auto">
                <a:xfrm flipV="1">
                  <a:off x="1749" y="3231"/>
                  <a:ext cx="38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74"/>
                <p:cNvSpPr>
                  <a:spLocks noChangeShapeType="1"/>
                </p:cNvSpPr>
                <p:nvPr/>
              </p:nvSpPr>
              <p:spPr bwMode="auto">
                <a:xfrm flipV="1">
                  <a:off x="1749" y="3231"/>
                  <a:ext cx="0" cy="14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75"/>
                <p:cNvSpPr>
                  <a:spLocks noChangeShapeType="1"/>
                </p:cNvSpPr>
                <p:nvPr/>
              </p:nvSpPr>
              <p:spPr bwMode="auto">
                <a:xfrm flipV="1">
                  <a:off x="2135" y="3231"/>
                  <a:ext cx="0" cy="14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76"/>
                <p:cNvSpPr>
                  <a:spLocks noChangeShapeType="1"/>
                </p:cNvSpPr>
                <p:nvPr/>
              </p:nvSpPr>
              <p:spPr bwMode="auto">
                <a:xfrm flipV="1">
                  <a:off x="2135" y="3373"/>
                  <a:ext cx="38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77"/>
                <p:cNvSpPr>
                  <a:spLocks noChangeShapeType="1"/>
                </p:cNvSpPr>
                <p:nvPr/>
              </p:nvSpPr>
              <p:spPr bwMode="auto">
                <a:xfrm flipV="1">
                  <a:off x="2519" y="3231"/>
                  <a:ext cx="38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78"/>
                <p:cNvSpPr>
                  <a:spLocks noChangeShapeType="1"/>
                </p:cNvSpPr>
                <p:nvPr/>
              </p:nvSpPr>
              <p:spPr bwMode="auto">
                <a:xfrm flipV="1">
                  <a:off x="2519" y="3231"/>
                  <a:ext cx="0" cy="14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79"/>
                <p:cNvSpPr>
                  <a:spLocks noChangeShapeType="1"/>
                </p:cNvSpPr>
                <p:nvPr/>
              </p:nvSpPr>
              <p:spPr bwMode="auto">
                <a:xfrm flipV="1">
                  <a:off x="2905" y="3231"/>
                  <a:ext cx="0" cy="14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2905" y="3373"/>
                  <a:ext cx="38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81"/>
                <p:cNvSpPr>
                  <a:spLocks noChangeShapeType="1"/>
                </p:cNvSpPr>
                <p:nvPr/>
              </p:nvSpPr>
              <p:spPr bwMode="auto">
                <a:xfrm flipV="1">
                  <a:off x="3289" y="3231"/>
                  <a:ext cx="38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82"/>
                <p:cNvSpPr>
                  <a:spLocks noChangeShapeType="1"/>
                </p:cNvSpPr>
                <p:nvPr/>
              </p:nvSpPr>
              <p:spPr bwMode="auto">
                <a:xfrm flipV="1">
                  <a:off x="3289" y="3231"/>
                  <a:ext cx="0" cy="14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83"/>
                <p:cNvSpPr>
                  <a:spLocks noChangeShapeType="1"/>
                </p:cNvSpPr>
                <p:nvPr/>
              </p:nvSpPr>
              <p:spPr bwMode="auto">
                <a:xfrm flipV="1">
                  <a:off x="3675" y="3231"/>
                  <a:ext cx="0" cy="14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84"/>
                <p:cNvSpPr>
                  <a:spLocks noChangeShapeType="1"/>
                </p:cNvSpPr>
                <p:nvPr/>
              </p:nvSpPr>
              <p:spPr bwMode="auto">
                <a:xfrm flipV="1">
                  <a:off x="3675" y="3373"/>
                  <a:ext cx="38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4060" y="3231"/>
                  <a:ext cx="187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86"/>
                <p:cNvSpPr>
                  <a:spLocks noChangeShapeType="1"/>
                </p:cNvSpPr>
                <p:nvPr/>
              </p:nvSpPr>
              <p:spPr bwMode="auto">
                <a:xfrm flipV="1">
                  <a:off x="4060" y="3231"/>
                  <a:ext cx="0" cy="14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87"/>
                <p:cNvSpPr>
                  <a:spLocks noChangeShapeType="1"/>
                </p:cNvSpPr>
                <p:nvPr/>
              </p:nvSpPr>
              <p:spPr bwMode="auto">
                <a:xfrm flipV="1">
                  <a:off x="1158" y="3231"/>
                  <a:ext cx="2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1382" y="3231"/>
                  <a:ext cx="0" cy="14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1388" y="3373"/>
                  <a:ext cx="36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90"/>
                <p:cNvSpPr>
                  <a:spLocks noChangeShapeType="1"/>
                </p:cNvSpPr>
                <p:nvPr/>
              </p:nvSpPr>
              <p:spPr bwMode="auto">
                <a:xfrm flipV="1">
                  <a:off x="1750" y="3231"/>
                  <a:ext cx="0" cy="14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6217257" y="1248185"/>
            <a:ext cx="2176115" cy="9547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</a:rPr>
              <a:t>always </a:t>
            </a:r>
            <a:r>
              <a:rPr lang="en-US" sz="1400" dirty="0" smtClean="0">
                <a:solidFill>
                  <a:srgbClr val="000000"/>
                </a:solidFill>
              </a:rPr>
              <a:t>@ (*)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begin</a:t>
            </a:r>
            <a:endParaRPr lang="en-US" sz="1400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</a:rPr>
              <a:t>   </a:t>
            </a:r>
            <a:r>
              <a:rPr lang="en-US" sz="1400" dirty="0" smtClean="0">
                <a:solidFill>
                  <a:srgbClr val="000000"/>
                </a:solidFill>
              </a:rPr>
              <a:t>case </a:t>
            </a:r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</a:rPr>
              <a:t>sel</a:t>
            </a:r>
            <a:r>
              <a:rPr lang="en-US" sz="1400" dirty="0" smtClean="0">
                <a:solidFill>
                  <a:srgbClr val="000000"/>
                </a:solidFill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     2’b00</a:t>
            </a:r>
            <a:r>
              <a:rPr lang="en-US" sz="1400" dirty="0">
                <a:solidFill>
                  <a:srgbClr val="000000"/>
                </a:solidFill>
              </a:rPr>
              <a:t>: </a:t>
            </a:r>
            <a:r>
              <a:rPr lang="en-US" sz="1400" dirty="0" err="1">
                <a:solidFill>
                  <a:srgbClr val="000000"/>
                </a:solidFill>
              </a:rPr>
              <a:t>mux_out</a:t>
            </a:r>
            <a:r>
              <a:rPr lang="en-US" sz="1400" dirty="0">
                <a:solidFill>
                  <a:srgbClr val="000000"/>
                </a:solidFill>
              </a:rPr>
              <a:t> = a;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</a:rPr>
              <a:t>…</a:t>
            </a:r>
            <a:endParaRPr lang="en-US" sz="1400" dirty="0">
              <a:solidFill>
                <a:srgbClr val="000000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5598243" y="2955676"/>
            <a:ext cx="2544858" cy="646775"/>
            <a:chOff x="4540963" y="2918800"/>
            <a:chExt cx="3291840" cy="791279"/>
          </a:xfrm>
        </p:grpSpPr>
        <p:sp>
          <p:nvSpPr>
            <p:cNvPr id="48" name="Rectangle 94"/>
            <p:cNvSpPr>
              <a:spLocks noChangeArrowheads="1"/>
            </p:cNvSpPr>
            <p:nvPr/>
          </p:nvSpPr>
          <p:spPr bwMode="auto">
            <a:xfrm>
              <a:off x="4540963" y="2980691"/>
              <a:ext cx="3291840" cy="7293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9" name="Rectangle 95"/>
            <p:cNvSpPr>
              <a:spLocks noChangeArrowheads="1"/>
            </p:cNvSpPr>
            <p:nvPr/>
          </p:nvSpPr>
          <p:spPr bwMode="auto">
            <a:xfrm>
              <a:off x="4700662" y="3121632"/>
              <a:ext cx="591400" cy="42540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4F8A1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1" dirty="0">
                  <a:solidFill>
                    <a:schemeClr val="bg1"/>
                  </a:solidFill>
                </a:rPr>
                <a:t>LE</a:t>
              </a:r>
            </a:p>
          </p:txBody>
        </p:sp>
        <p:sp>
          <p:nvSpPr>
            <p:cNvPr id="50" name="Rectangle 96"/>
            <p:cNvSpPr>
              <a:spLocks noChangeArrowheads="1"/>
            </p:cNvSpPr>
            <p:nvPr/>
          </p:nvSpPr>
          <p:spPr bwMode="auto">
            <a:xfrm>
              <a:off x="5719816" y="3380853"/>
              <a:ext cx="182880" cy="18288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18600000" rev="0"/>
              </a:camera>
              <a:lightRig rig="legacyFlat3" dir="b"/>
            </a:scene3d>
            <a:sp3d extrusionH="163500" prstMaterial="legacyMatte">
              <a:bevelT w="13500" h="13500" prst="angle"/>
              <a:bevelB w="13500" h="13500" prst="angle"/>
              <a:extrusionClr>
                <a:schemeClr val="accent5">
                  <a:lumMod val="7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eaLnBrk="0" hangingPunct="0"/>
              <a:endParaRPr lang="en-US"/>
            </a:p>
          </p:txBody>
        </p:sp>
        <p:sp>
          <p:nvSpPr>
            <p:cNvPr id="51" name="Text Box 97"/>
            <p:cNvSpPr txBox="1">
              <a:spLocks noChangeArrowheads="1"/>
            </p:cNvSpPr>
            <p:nvPr/>
          </p:nvSpPr>
          <p:spPr bwMode="auto">
            <a:xfrm>
              <a:off x="5354029" y="2922670"/>
              <a:ext cx="564522" cy="28011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/>
            <a:lstStyle/>
            <a:p>
              <a:pPr eaLnBrk="0" hangingPunct="0"/>
              <a:r>
                <a:rPr lang="en-US" b="1" dirty="0" smtClean="0">
                  <a:solidFill>
                    <a:schemeClr val="accent5">
                      <a:lumMod val="75000"/>
                    </a:schemeClr>
                  </a:solidFill>
                </a:rPr>
                <a:t>DSP</a:t>
              </a:r>
              <a:endParaRPr lang="en-US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52" name="Rectangle 98"/>
            <p:cNvSpPr>
              <a:spLocks noChangeArrowheads="1"/>
            </p:cNvSpPr>
            <p:nvPr/>
          </p:nvSpPr>
          <p:spPr bwMode="auto">
            <a:xfrm>
              <a:off x="6256619" y="3418796"/>
              <a:ext cx="182880" cy="182880"/>
            </a:xfrm>
            <a:prstGeom prst="rect">
              <a:avLst/>
            </a:prstGeom>
            <a:solidFill>
              <a:srgbClr val="7030A0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899994" rev="0"/>
              </a:camera>
              <a:lightRig rig="legacyFlat3" dir="b"/>
            </a:scene3d>
            <a:sp3d extrusionH="354000" prstMaterial="legacyMatte">
              <a:bevelT w="13500" h="13500" prst="angle"/>
              <a:bevelB w="13500" h="13500" prst="angle"/>
              <a:extrusionClr>
                <a:srgbClr val="7030A0"/>
              </a:extrusionClr>
            </a:sp3d>
          </p:spPr>
          <p:txBody>
            <a:bodyPr wrap="none" anchor="ctr">
              <a:flatTx/>
            </a:bodyPr>
            <a:lstStyle/>
            <a:p>
              <a:pPr eaLnBrk="0" hangingPunct="0"/>
              <a:endParaRPr lang="en-US"/>
            </a:p>
          </p:txBody>
        </p:sp>
        <p:sp>
          <p:nvSpPr>
            <p:cNvPr id="53" name="Text Box 99"/>
            <p:cNvSpPr txBox="1">
              <a:spLocks noChangeArrowheads="1"/>
            </p:cNvSpPr>
            <p:nvPr/>
          </p:nvSpPr>
          <p:spPr bwMode="auto">
            <a:xfrm>
              <a:off x="6141244" y="2918800"/>
              <a:ext cx="909639" cy="28011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/>
            <a:lstStyle/>
            <a:p>
              <a:pPr eaLnBrk="0" hangingPunct="0"/>
              <a:r>
                <a:rPr lang="en-US" b="1" dirty="0" smtClean="0">
                  <a:solidFill>
                    <a:srgbClr val="7030A0"/>
                  </a:solidFill>
                </a:rPr>
                <a:t>M20K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  <p:sp>
          <p:nvSpPr>
            <p:cNvPr id="54" name="Freeform 100"/>
            <p:cNvSpPr>
              <a:spLocks/>
            </p:cNvSpPr>
            <p:nvPr/>
          </p:nvSpPr>
          <p:spPr bwMode="auto">
            <a:xfrm flipH="1">
              <a:off x="7173696" y="3549735"/>
              <a:ext cx="341559" cy="116411"/>
            </a:xfrm>
            <a:custGeom>
              <a:avLst/>
              <a:gdLst>
                <a:gd name="T0" fmla="*/ 0 w 288"/>
                <a:gd name="T1" fmla="*/ 48 h 96"/>
                <a:gd name="T2" fmla="*/ 48 w 288"/>
                <a:gd name="T3" fmla="*/ 0 h 96"/>
                <a:gd name="T4" fmla="*/ 240 w 288"/>
                <a:gd name="T5" fmla="*/ 0 h 96"/>
                <a:gd name="T6" fmla="*/ 288 w 288"/>
                <a:gd name="T7" fmla="*/ 48 h 96"/>
                <a:gd name="T8" fmla="*/ 240 w 288"/>
                <a:gd name="T9" fmla="*/ 96 h 96"/>
                <a:gd name="T10" fmla="*/ 48 w 288"/>
                <a:gd name="T11" fmla="*/ 96 h 96"/>
                <a:gd name="T12" fmla="*/ 0 w 288"/>
                <a:gd name="T13" fmla="*/ 48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88"/>
                <a:gd name="T22" fmla="*/ 0 h 96"/>
                <a:gd name="T23" fmla="*/ 288 w 288"/>
                <a:gd name="T24" fmla="*/ 96 h 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88" h="96">
                  <a:moveTo>
                    <a:pt x="0" y="48"/>
                  </a:moveTo>
                  <a:lnTo>
                    <a:pt x="48" y="0"/>
                  </a:lnTo>
                  <a:lnTo>
                    <a:pt x="240" y="0"/>
                  </a:lnTo>
                  <a:lnTo>
                    <a:pt x="288" y="48"/>
                  </a:lnTo>
                  <a:lnTo>
                    <a:pt x="240" y="96"/>
                  </a:lnTo>
                  <a:lnTo>
                    <a:pt x="48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rgbClr val="00AEE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AutoShape 101"/>
            <p:cNvSpPr>
              <a:spLocks noChangeArrowheads="1"/>
            </p:cNvSpPr>
            <p:nvPr/>
          </p:nvSpPr>
          <p:spPr bwMode="auto">
            <a:xfrm>
              <a:off x="7357521" y="3307212"/>
              <a:ext cx="288191" cy="126112"/>
            </a:xfrm>
            <a:prstGeom prst="homePlate">
              <a:avLst>
                <a:gd name="adj" fmla="val 58413"/>
              </a:avLst>
            </a:prstGeom>
            <a:solidFill>
              <a:schemeClr val="accent2"/>
            </a:solidFill>
            <a:ln w="28575">
              <a:solidFill>
                <a:srgbClr val="00AEE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6" name="Text Box 102"/>
            <p:cNvSpPr txBox="1">
              <a:spLocks noChangeArrowheads="1"/>
            </p:cNvSpPr>
            <p:nvPr/>
          </p:nvSpPr>
          <p:spPr bwMode="auto">
            <a:xfrm>
              <a:off x="7080004" y="2942214"/>
              <a:ext cx="365279" cy="28011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/>
            <a:lstStyle/>
            <a:p>
              <a:pPr eaLnBrk="0" hangingPunct="0"/>
              <a:r>
                <a:rPr lang="en-US" b="1" dirty="0">
                  <a:solidFill>
                    <a:schemeClr val="accent2"/>
                  </a:solidFill>
                </a:rPr>
                <a:t>I/O</a:t>
              </a:r>
            </a:p>
          </p:txBody>
        </p:sp>
        <p:sp>
          <p:nvSpPr>
            <p:cNvPr id="57" name="AutoShape 103"/>
            <p:cNvSpPr>
              <a:spLocks noChangeArrowheads="1"/>
            </p:cNvSpPr>
            <p:nvPr/>
          </p:nvSpPr>
          <p:spPr bwMode="auto">
            <a:xfrm rot="10800000">
              <a:off x="6960221" y="3364204"/>
              <a:ext cx="288191" cy="126112"/>
            </a:xfrm>
            <a:prstGeom prst="homePlate">
              <a:avLst>
                <a:gd name="adj" fmla="val 58413"/>
              </a:avLst>
            </a:prstGeom>
            <a:solidFill>
              <a:schemeClr val="accent2"/>
            </a:solidFill>
            <a:ln w="28575">
              <a:solidFill>
                <a:srgbClr val="00AEE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grpSp>
        <p:nvGrpSpPr>
          <p:cNvPr id="58" name="Group 126"/>
          <p:cNvGrpSpPr>
            <a:grpSpLocks/>
          </p:cNvGrpSpPr>
          <p:nvPr/>
        </p:nvGrpSpPr>
        <p:grpSpPr bwMode="auto">
          <a:xfrm>
            <a:off x="6184935" y="4505918"/>
            <a:ext cx="1475605" cy="939006"/>
            <a:chOff x="914400" y="1073150"/>
            <a:chExt cx="1485901" cy="1076325"/>
          </a:xfrm>
        </p:grpSpPr>
        <p:sp>
          <p:nvSpPr>
            <p:cNvPr id="59" name="Line 74"/>
            <p:cNvSpPr>
              <a:spLocks noChangeShapeType="1"/>
            </p:cNvSpPr>
            <p:nvPr/>
          </p:nvSpPr>
          <p:spPr bwMode="auto">
            <a:xfrm flipH="1">
              <a:off x="962025" y="1563688"/>
              <a:ext cx="11160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173"/>
            <p:cNvSpPr>
              <a:spLocks noChangeShapeType="1"/>
            </p:cNvSpPr>
            <p:nvPr/>
          </p:nvSpPr>
          <p:spPr bwMode="auto">
            <a:xfrm flipH="1">
              <a:off x="1039813" y="1868488"/>
              <a:ext cx="1190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174"/>
            <p:cNvSpPr>
              <a:spLocks noChangeShapeType="1"/>
            </p:cNvSpPr>
            <p:nvPr/>
          </p:nvSpPr>
          <p:spPr bwMode="auto">
            <a:xfrm flipH="1">
              <a:off x="1954213" y="1868488"/>
              <a:ext cx="1190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175"/>
            <p:cNvSpPr>
              <a:spLocks noChangeShapeType="1"/>
            </p:cNvSpPr>
            <p:nvPr/>
          </p:nvSpPr>
          <p:spPr bwMode="auto">
            <a:xfrm>
              <a:off x="1954213" y="1868488"/>
              <a:ext cx="0" cy="271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176"/>
            <p:cNvSpPr>
              <a:spLocks noChangeShapeType="1"/>
            </p:cNvSpPr>
            <p:nvPr/>
          </p:nvSpPr>
          <p:spPr bwMode="auto">
            <a:xfrm flipH="1">
              <a:off x="914400" y="2130425"/>
              <a:ext cx="10350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177"/>
            <p:cNvSpPr>
              <a:spLocks noChangeShapeType="1"/>
            </p:cNvSpPr>
            <p:nvPr/>
          </p:nvSpPr>
          <p:spPr bwMode="auto">
            <a:xfrm>
              <a:off x="1044575" y="1868488"/>
              <a:ext cx="0" cy="271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Oval 178"/>
            <p:cNvSpPr>
              <a:spLocks noChangeArrowheads="1"/>
            </p:cNvSpPr>
            <p:nvPr/>
          </p:nvSpPr>
          <p:spPr bwMode="auto">
            <a:xfrm>
              <a:off x="1020763" y="2098675"/>
              <a:ext cx="42863" cy="508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66" name="Oval 179"/>
            <p:cNvSpPr>
              <a:spLocks noChangeArrowheads="1"/>
            </p:cNvSpPr>
            <p:nvPr/>
          </p:nvSpPr>
          <p:spPr bwMode="auto">
            <a:xfrm>
              <a:off x="1654175" y="1397000"/>
              <a:ext cx="266700" cy="357188"/>
            </a:xfrm>
            <a:prstGeom prst="ellipse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67" name="Group 180"/>
            <p:cNvGrpSpPr>
              <a:grpSpLocks/>
            </p:cNvGrpSpPr>
            <p:nvPr/>
          </p:nvGrpSpPr>
          <p:grpSpPr bwMode="auto">
            <a:xfrm>
              <a:off x="2087563" y="1446213"/>
              <a:ext cx="312738" cy="533400"/>
              <a:chOff x="1374" y="1003"/>
              <a:chExt cx="197" cy="336"/>
            </a:xfrm>
          </p:grpSpPr>
          <p:sp>
            <p:nvSpPr>
              <p:cNvPr id="76" name="Rectangle 181"/>
              <p:cNvSpPr>
                <a:spLocks noChangeArrowheads="1"/>
              </p:cNvSpPr>
              <p:nvPr/>
            </p:nvSpPr>
            <p:spPr bwMode="auto">
              <a:xfrm>
                <a:off x="1374" y="1003"/>
                <a:ext cx="197" cy="336"/>
              </a:xfrm>
              <a:prstGeom prst="rect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400" b="1"/>
              </a:p>
            </p:txBody>
          </p:sp>
          <p:sp>
            <p:nvSpPr>
              <p:cNvPr id="77" name="AutoShape 182"/>
              <p:cNvSpPr>
                <a:spLocks noChangeArrowheads="1"/>
              </p:cNvSpPr>
              <p:nvPr/>
            </p:nvSpPr>
            <p:spPr bwMode="auto">
              <a:xfrm rot="5400000">
                <a:off x="1367" y="1250"/>
                <a:ext cx="48" cy="33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grpSp>
          <p:nvGrpSpPr>
            <p:cNvPr id="68" name="Group 183"/>
            <p:cNvGrpSpPr>
              <a:grpSpLocks/>
            </p:cNvGrpSpPr>
            <p:nvPr/>
          </p:nvGrpSpPr>
          <p:grpSpPr bwMode="auto">
            <a:xfrm>
              <a:off x="1162050" y="1446213"/>
              <a:ext cx="312738" cy="533400"/>
              <a:chOff x="791" y="1003"/>
              <a:chExt cx="197" cy="336"/>
            </a:xfrm>
          </p:grpSpPr>
          <p:sp>
            <p:nvSpPr>
              <p:cNvPr id="74" name="Rectangle 184"/>
              <p:cNvSpPr>
                <a:spLocks noChangeArrowheads="1"/>
              </p:cNvSpPr>
              <p:nvPr/>
            </p:nvSpPr>
            <p:spPr bwMode="auto">
              <a:xfrm>
                <a:off x="791" y="1003"/>
                <a:ext cx="197" cy="336"/>
              </a:xfrm>
              <a:prstGeom prst="rect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400" b="1"/>
              </a:p>
            </p:txBody>
          </p:sp>
          <p:sp>
            <p:nvSpPr>
              <p:cNvPr id="75" name="AutoShape 185"/>
              <p:cNvSpPr>
                <a:spLocks noChangeArrowheads="1"/>
              </p:cNvSpPr>
              <p:nvPr/>
            </p:nvSpPr>
            <p:spPr bwMode="auto">
              <a:xfrm rot="5400000">
                <a:off x="784" y="1250"/>
                <a:ext cx="48" cy="33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sp>
          <p:nvSpPr>
            <p:cNvPr id="69" name="Line 186"/>
            <p:cNvSpPr>
              <a:spLocks noChangeShapeType="1"/>
            </p:cNvSpPr>
            <p:nvPr/>
          </p:nvSpPr>
          <p:spPr bwMode="auto">
            <a:xfrm flipV="1">
              <a:off x="1158875" y="1163638"/>
              <a:ext cx="0" cy="1476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187"/>
            <p:cNvSpPr>
              <a:spLocks noChangeShapeType="1"/>
            </p:cNvSpPr>
            <p:nvPr/>
          </p:nvSpPr>
          <p:spPr bwMode="auto">
            <a:xfrm flipV="1">
              <a:off x="2397125" y="1163638"/>
              <a:ext cx="0" cy="1476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Text Box 188"/>
            <p:cNvSpPr txBox="1">
              <a:spLocks noChangeArrowheads="1"/>
            </p:cNvSpPr>
            <p:nvPr/>
          </p:nvSpPr>
          <p:spPr bwMode="auto">
            <a:xfrm>
              <a:off x="1524000" y="1073150"/>
              <a:ext cx="350838" cy="2746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/>
            <a:lstStyle/>
            <a:p>
              <a:pPr eaLnBrk="0" hangingPunct="0"/>
              <a:r>
                <a:rPr lang="en-US" sz="1200"/>
                <a:t>t</a:t>
              </a:r>
              <a:r>
                <a:rPr lang="en-US" sz="1200" baseline="-25000"/>
                <a:t>clk</a:t>
              </a:r>
            </a:p>
          </p:txBody>
        </p:sp>
        <p:sp>
          <p:nvSpPr>
            <p:cNvPr id="72" name="Line 189"/>
            <p:cNvSpPr>
              <a:spLocks noChangeShapeType="1"/>
            </p:cNvSpPr>
            <p:nvPr/>
          </p:nvSpPr>
          <p:spPr bwMode="auto">
            <a:xfrm>
              <a:off x="1835150" y="1239838"/>
              <a:ext cx="5619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190"/>
            <p:cNvSpPr>
              <a:spLocks noChangeShapeType="1"/>
            </p:cNvSpPr>
            <p:nvPr/>
          </p:nvSpPr>
          <p:spPr bwMode="auto">
            <a:xfrm flipH="1" flipV="1">
              <a:off x="1158875" y="1239838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246" y="5614413"/>
            <a:ext cx="11430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9" name="Group 78"/>
          <p:cNvGrpSpPr>
            <a:grpSpLocks noChangeAspect="1"/>
          </p:cNvGrpSpPr>
          <p:nvPr/>
        </p:nvGrpSpPr>
        <p:grpSpPr>
          <a:xfrm>
            <a:off x="4234293" y="3762820"/>
            <a:ext cx="1078203" cy="984687"/>
            <a:chOff x="538163" y="1096963"/>
            <a:chExt cx="5564187" cy="5081587"/>
          </a:xfrm>
        </p:grpSpPr>
        <p:pic>
          <p:nvPicPr>
            <p:cNvPr id="80" name="Picture 2" descr="Picture1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38163" y="1096963"/>
              <a:ext cx="5564187" cy="5081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1" name="Rectangle 4"/>
            <p:cNvSpPr>
              <a:spLocks noChangeArrowheads="1"/>
            </p:cNvSpPr>
            <p:nvPr/>
          </p:nvSpPr>
          <p:spPr bwMode="auto">
            <a:xfrm>
              <a:off x="962025" y="1438275"/>
              <a:ext cx="4746625" cy="4370388"/>
            </a:xfrm>
            <a:prstGeom prst="rect">
              <a:avLst/>
            </a:prstGeom>
            <a:solidFill>
              <a:srgbClr val="ACCBFE">
                <a:alpha val="28999"/>
              </a:srgbClr>
            </a:solidFill>
            <a:ln w="38100" algn="ctr">
              <a:solidFill>
                <a:schemeClr val="accent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2" name="Rectangle 13"/>
            <p:cNvSpPr>
              <a:spLocks noChangeArrowheads="1"/>
            </p:cNvSpPr>
            <p:nvPr/>
          </p:nvSpPr>
          <p:spPr bwMode="auto">
            <a:xfrm>
              <a:off x="542925" y="1098550"/>
              <a:ext cx="398463" cy="5057775"/>
            </a:xfrm>
            <a:prstGeom prst="rect">
              <a:avLst/>
            </a:prstGeom>
            <a:solidFill>
              <a:schemeClr val="hlink">
                <a:alpha val="42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3" name="Rectangle 14"/>
            <p:cNvSpPr>
              <a:spLocks noChangeArrowheads="1"/>
            </p:cNvSpPr>
            <p:nvPr/>
          </p:nvSpPr>
          <p:spPr bwMode="auto">
            <a:xfrm>
              <a:off x="939800" y="5826125"/>
              <a:ext cx="4773613" cy="330200"/>
            </a:xfrm>
            <a:prstGeom prst="rect">
              <a:avLst/>
            </a:prstGeom>
            <a:solidFill>
              <a:schemeClr val="hlink">
                <a:alpha val="42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4" name="Rectangle 15"/>
            <p:cNvSpPr>
              <a:spLocks noChangeArrowheads="1"/>
            </p:cNvSpPr>
            <p:nvPr/>
          </p:nvSpPr>
          <p:spPr bwMode="auto">
            <a:xfrm>
              <a:off x="5718175" y="1098550"/>
              <a:ext cx="363538" cy="5060950"/>
            </a:xfrm>
            <a:prstGeom prst="rect">
              <a:avLst/>
            </a:prstGeom>
            <a:solidFill>
              <a:schemeClr val="hlink">
                <a:alpha val="42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5" name="Rectangle 16"/>
            <p:cNvSpPr>
              <a:spLocks noChangeArrowheads="1"/>
            </p:cNvSpPr>
            <p:nvPr/>
          </p:nvSpPr>
          <p:spPr bwMode="auto">
            <a:xfrm>
              <a:off x="939800" y="1098550"/>
              <a:ext cx="4773613" cy="330200"/>
            </a:xfrm>
            <a:prstGeom prst="rect">
              <a:avLst/>
            </a:prstGeom>
            <a:solidFill>
              <a:schemeClr val="hlink">
                <a:alpha val="42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607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Heterogeneous Systems for Altera </a:t>
            </a:r>
            <a:r>
              <a:rPr lang="en-US" dirty="0" err="1" smtClean="0"/>
              <a:t>OpenCL</a:t>
            </a:r>
            <a:r>
              <a:rPr lang="en-US" dirty="0" smtClean="0"/>
              <a:t> SDK</a:t>
            </a:r>
            <a:endParaRPr lang="en-US" dirty="0"/>
          </a:p>
        </p:txBody>
      </p:sp>
      <p:pic>
        <p:nvPicPr>
          <p:cNvPr id="24" name="Picture 23"/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9725" y="1504860"/>
            <a:ext cx="2130552" cy="976306"/>
          </a:xfrm>
          <a:prstGeom prst="rect">
            <a:avLst/>
          </a:prstGeom>
          <a:effectLst>
            <a:outerShdw blurRad="50800" dir="2700000">
              <a:srgbClr val="000000">
                <a:alpha val="43000"/>
              </a:srgbClr>
            </a:outerShdw>
          </a:effectLst>
        </p:spPr>
      </p:pic>
      <p:sp>
        <p:nvSpPr>
          <p:cNvPr id="25" name="Rectangle 24"/>
          <p:cNvSpPr/>
          <p:nvPr/>
        </p:nvSpPr>
        <p:spPr bwMode="auto">
          <a:xfrm>
            <a:off x="4013091" y="1694123"/>
            <a:ext cx="2095874" cy="6622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 Bold"/>
                <a:cs typeface="Arial Narrow Bold"/>
              </a:rPr>
              <a:t>OpenCL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 Narrow Bold"/>
                <a:cs typeface="Arial Narrow Bold"/>
              </a:rPr>
              <a:t>Host Program + Kernels</a:t>
            </a:r>
            <a:endParaRPr kumimoji="0" lang="en-US" sz="160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 Bold"/>
              <a:cs typeface="Arial Narrow Bold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990572" y="2591275"/>
            <a:ext cx="2128859" cy="763428"/>
          </a:xfrm>
          <a:prstGeom prst="rect">
            <a:avLst/>
          </a:prstGeom>
          <a:solidFill>
            <a:srgbClr val="8C869E">
              <a:alpha val="6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986205" y="3470655"/>
            <a:ext cx="2137593" cy="391608"/>
            <a:chOff x="5350118" y="3250406"/>
            <a:chExt cx="2137593" cy="391608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50118" y="3250406"/>
              <a:ext cx="1043800" cy="391608"/>
            </a:xfrm>
            <a:prstGeom prst="rect">
              <a:avLst/>
            </a:prstGeom>
            <a:effectLst>
              <a:outerShdw blurRad="50800" dir="2700000">
                <a:srgbClr val="000000">
                  <a:alpha val="43000"/>
                </a:srgbClr>
              </a:outerShdw>
            </a:effectLst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43911" y="3250406"/>
              <a:ext cx="1043800" cy="391608"/>
            </a:xfrm>
            <a:prstGeom prst="rect">
              <a:avLst/>
            </a:prstGeom>
            <a:effectLst>
              <a:outerShdw blurRad="50800" dir="2700000">
                <a:srgbClr val="000000">
                  <a:alpha val="43000"/>
                </a:srgbClr>
              </a:outerShdw>
            </a:effectLst>
          </p:spPr>
        </p:pic>
      </p:grpSp>
      <p:sp>
        <p:nvSpPr>
          <p:cNvPr id="30" name="Rectangle 29"/>
          <p:cNvSpPr/>
          <p:nvPr/>
        </p:nvSpPr>
        <p:spPr bwMode="auto">
          <a:xfrm>
            <a:off x="3926394" y="3485243"/>
            <a:ext cx="1136467" cy="61086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500" dirty="0" err="1" smtClean="0">
                <a:solidFill>
                  <a:schemeClr val="bg1"/>
                </a:solidFill>
                <a:latin typeface="Arial Narrow Bold"/>
                <a:cs typeface="Arial Narrow Bold"/>
              </a:rPr>
              <a:t>Bitstream</a:t>
            </a:r>
            <a:endParaRPr kumimoji="0" lang="en-US" sz="150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 Bold"/>
              <a:cs typeface="Arial Narrow Bold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5070181" y="3485243"/>
            <a:ext cx="1038784" cy="61086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500" dirty="0">
                <a:solidFill>
                  <a:schemeClr val="bg1"/>
                </a:solidFill>
                <a:latin typeface="Arial Narrow Bold"/>
                <a:cs typeface="Arial Narrow Bold"/>
              </a:rPr>
              <a:t>x</a:t>
            </a:r>
            <a:r>
              <a:rPr kumimoji="0" lang="en-CA" sz="150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 Bold"/>
                <a:cs typeface="Arial Narrow Bold"/>
              </a:rPr>
              <a:t>86,Power</a:t>
            </a:r>
            <a:endParaRPr kumimoji="0" lang="en-US" sz="150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 Bold"/>
              <a:cs typeface="Arial Narrow Bold"/>
            </a:endParaRPr>
          </a:p>
        </p:txBody>
      </p:sp>
      <p:sp>
        <p:nvSpPr>
          <p:cNvPr id="32" name="Right Arrow 31"/>
          <p:cNvSpPr/>
          <p:nvPr/>
        </p:nvSpPr>
        <p:spPr bwMode="auto">
          <a:xfrm rot="5400000">
            <a:off x="4903182" y="2347060"/>
            <a:ext cx="312168" cy="308397"/>
          </a:xfrm>
          <a:prstGeom prst="rightArrow">
            <a:avLst>
              <a:gd name="adj1" fmla="val 49199"/>
              <a:gd name="adj2" fmla="val 47618"/>
            </a:avLst>
          </a:prstGeom>
          <a:gradFill flip="none" rotWithShape="1">
            <a:gsLst>
              <a:gs pos="0">
                <a:srgbClr val="445281"/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0" scaled="1"/>
            <a:tileRect/>
          </a:gra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ight Arrow 32"/>
          <p:cNvSpPr/>
          <p:nvPr/>
        </p:nvSpPr>
        <p:spPr bwMode="auto">
          <a:xfrm rot="5400000">
            <a:off x="4404002" y="3213258"/>
            <a:ext cx="312168" cy="308397"/>
          </a:xfrm>
          <a:prstGeom prst="rightArrow">
            <a:avLst>
              <a:gd name="adj1" fmla="val 49199"/>
              <a:gd name="adj2" fmla="val 47618"/>
            </a:avLst>
          </a:prstGeom>
          <a:gradFill flip="none" rotWithShape="1">
            <a:gsLst>
              <a:gs pos="0">
                <a:srgbClr val="445281"/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0" scaled="1"/>
            <a:tileRect/>
          </a:gra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ight Arrow 33"/>
          <p:cNvSpPr/>
          <p:nvPr/>
        </p:nvSpPr>
        <p:spPr bwMode="auto">
          <a:xfrm rot="5400000">
            <a:off x="5439068" y="3213259"/>
            <a:ext cx="312168" cy="308397"/>
          </a:xfrm>
          <a:prstGeom prst="rightArrow">
            <a:avLst>
              <a:gd name="adj1" fmla="val 49199"/>
              <a:gd name="adj2" fmla="val 47618"/>
            </a:avLst>
          </a:prstGeom>
          <a:gradFill flip="none" rotWithShape="1">
            <a:gsLst>
              <a:gs pos="0">
                <a:srgbClr val="445281"/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0" scaled="1"/>
            <a:tileRect/>
          </a:gra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0203" y="2711617"/>
            <a:ext cx="962441" cy="552700"/>
          </a:xfrm>
          <a:prstGeom prst="rect">
            <a:avLst/>
          </a:prstGeom>
          <a:effectLst>
            <a:outerShdw blurRad="50800" dir="2700000">
              <a:srgbClr val="000000">
                <a:alpha val="43000"/>
              </a:srgbClr>
            </a:outerShdw>
          </a:effectLst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8747" y="2670521"/>
            <a:ext cx="962441" cy="592051"/>
          </a:xfrm>
          <a:prstGeom prst="rect">
            <a:avLst/>
          </a:prstGeom>
          <a:effectLst>
            <a:outerShdw blurRad="50800" dir="2700000">
              <a:srgbClr val="000000">
                <a:alpha val="43000"/>
              </a:srgbClr>
            </a:outerShdw>
          </a:effectLst>
        </p:spPr>
      </p:pic>
      <p:sp>
        <p:nvSpPr>
          <p:cNvPr id="37" name="Rectangle 36"/>
          <p:cNvSpPr/>
          <p:nvPr/>
        </p:nvSpPr>
        <p:spPr bwMode="auto">
          <a:xfrm>
            <a:off x="4071819" y="2701950"/>
            <a:ext cx="972718" cy="3942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500" dirty="0" smtClean="0">
                <a:solidFill>
                  <a:schemeClr val="bg1"/>
                </a:solidFill>
                <a:latin typeface="Arial Narrow Bold"/>
                <a:cs typeface="Arial Narrow Bold"/>
              </a:rPr>
              <a:t>AOC + </a:t>
            </a:r>
            <a:r>
              <a:rPr lang="en-US" sz="1500" dirty="0" err="1" smtClean="0">
                <a:solidFill>
                  <a:schemeClr val="bg1"/>
                </a:solidFill>
                <a:latin typeface="Arial Narrow Bold"/>
                <a:cs typeface="Arial Narrow Bold"/>
              </a:rPr>
              <a:t>Quartus</a:t>
            </a:r>
            <a:r>
              <a:rPr lang="en-US" sz="1500" dirty="0" smtClean="0">
                <a:solidFill>
                  <a:schemeClr val="bg1"/>
                </a:solidFill>
                <a:latin typeface="Arial Narrow Bold"/>
                <a:cs typeface="Arial Narrow Bold"/>
              </a:rPr>
              <a:t> II</a:t>
            </a:r>
            <a:endParaRPr kumimoji="0" lang="en-US" sz="150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 Bold"/>
              <a:cs typeface="Arial Narrow Bold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070181" y="2685109"/>
            <a:ext cx="972718" cy="61086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bg1"/>
                </a:solidFill>
                <a:latin typeface="Arial Narrow Bold"/>
                <a:cs typeface="Arial Narrow Bold"/>
              </a:rPr>
              <a:t>Standard C Compiler</a:t>
            </a:r>
            <a:endParaRPr kumimoji="0" lang="en-US" sz="140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 Bold"/>
              <a:cs typeface="Arial Narrow Bold"/>
            </a:endParaRPr>
          </a:p>
        </p:txBody>
      </p:sp>
      <p:pic>
        <p:nvPicPr>
          <p:cNvPr id="39" name="Picture 2" descr="C:\Users\dsingh\AppData\Local\Microsoft\Windows\Temporary Internet Files\Content.IE5\OP4J8Y3T\MC900435242[1]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52897" y="3457291"/>
            <a:ext cx="2018893" cy="399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Down Arrow 39"/>
          <p:cNvSpPr/>
          <p:nvPr/>
        </p:nvSpPr>
        <p:spPr bwMode="auto">
          <a:xfrm rot="18942648">
            <a:off x="5690785" y="3837195"/>
            <a:ext cx="491067" cy="915410"/>
          </a:xfrm>
          <a:prstGeom prst="downArrow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Left-Right Arrow 40"/>
          <p:cNvSpPr/>
          <p:nvPr/>
        </p:nvSpPr>
        <p:spPr bwMode="auto">
          <a:xfrm>
            <a:off x="4061484" y="4740953"/>
            <a:ext cx="2346555" cy="747916"/>
          </a:xfrm>
          <a:prstGeom prst="leftRightArrow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Down Arrow 41"/>
          <p:cNvSpPr/>
          <p:nvPr/>
        </p:nvSpPr>
        <p:spPr bwMode="auto">
          <a:xfrm rot="2700602">
            <a:off x="3971461" y="3819708"/>
            <a:ext cx="491067" cy="915410"/>
          </a:xfrm>
          <a:prstGeom prst="downArrow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3" name="Picture 2" descr="http://www.bittware.com/wp-content/uploads/2012/09/s5phq-HR.jpg"/>
          <p:cNvPicPr>
            <a:picLocks noChangeAspect="1" noChangeArrowheads="1"/>
          </p:cNvPicPr>
          <p:nvPr/>
        </p:nvPicPr>
        <p:blipFill>
          <a:blip r:embed="rId7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047118">
            <a:off x="-4120" y="2970043"/>
            <a:ext cx="4436963" cy="2966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004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Simplified </a:t>
            </a:r>
            <a:r>
              <a:rPr lang="en-US" dirty="0" err="1" smtClean="0"/>
              <a:t>OpenCL</a:t>
            </a:r>
            <a:r>
              <a:rPr lang="en-US" dirty="0" smtClean="0"/>
              <a:t> System 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093283" y="2131940"/>
            <a:ext cx="5754273" cy="4426558"/>
          </a:xfrm>
          <a:prstGeom prst="rect">
            <a:avLst/>
          </a:prstGeom>
          <a:gradFill flip="none"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FPGA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2164087" y="3255624"/>
            <a:ext cx="5612524" cy="3160985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6" name="Group 73"/>
          <p:cNvGrpSpPr>
            <a:grpSpLocks/>
          </p:cNvGrpSpPr>
          <p:nvPr/>
        </p:nvGrpSpPr>
        <p:grpSpPr bwMode="auto">
          <a:xfrm rot="10800000">
            <a:off x="5260570" y="5129500"/>
            <a:ext cx="493625" cy="686599"/>
            <a:chOff x="722748" y="2927759"/>
            <a:chExt cx="840546" cy="1219363"/>
          </a:xfrm>
        </p:grpSpPr>
        <p:cxnSp>
          <p:nvCxnSpPr>
            <p:cNvPr id="7" name="Straight Arrow Connector 6"/>
            <p:cNvCxnSpPr/>
            <p:nvPr/>
          </p:nvCxnSpPr>
          <p:spPr bwMode="auto">
            <a:xfrm rot="5400000">
              <a:off x="556014" y="3306951"/>
              <a:ext cx="758384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arrow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" name="Straight Arrow Connector 7"/>
            <p:cNvCxnSpPr/>
            <p:nvPr/>
          </p:nvCxnSpPr>
          <p:spPr bwMode="auto">
            <a:xfrm rot="16200000" flipH="1">
              <a:off x="828563" y="3459400"/>
              <a:ext cx="1035341" cy="9236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arrow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9" name="Straight Arrow Connector 8"/>
            <p:cNvCxnSpPr/>
            <p:nvPr/>
          </p:nvCxnSpPr>
          <p:spPr bwMode="auto">
            <a:xfrm rot="16200000" flipH="1">
              <a:off x="732688" y="3343679"/>
              <a:ext cx="825298" cy="4618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arrow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0" name="Straight Arrow Connector 9"/>
            <p:cNvCxnSpPr/>
            <p:nvPr/>
          </p:nvCxnSpPr>
          <p:spPr bwMode="auto">
            <a:xfrm rot="16200000" flipH="1">
              <a:off x="958767" y="3542595"/>
              <a:ext cx="1195198" cy="13856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arrow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" name="Straight Arrow Connector 10"/>
            <p:cNvCxnSpPr/>
            <p:nvPr/>
          </p:nvCxnSpPr>
          <p:spPr bwMode="auto">
            <a:xfrm rot="5400000">
              <a:off x="423004" y="3233083"/>
              <a:ext cx="604105" cy="4618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arrow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12" name="Group 184"/>
          <p:cNvGrpSpPr/>
          <p:nvPr/>
        </p:nvGrpSpPr>
        <p:grpSpPr>
          <a:xfrm>
            <a:off x="3935678" y="5158529"/>
            <a:ext cx="493615" cy="686598"/>
            <a:chOff x="4065474" y="4536191"/>
            <a:chExt cx="493615" cy="889592"/>
          </a:xfrm>
        </p:grpSpPr>
        <p:cxnSp>
          <p:nvCxnSpPr>
            <p:cNvPr id="13" name="Straight Arrow Connector 12"/>
            <p:cNvCxnSpPr/>
            <p:nvPr/>
          </p:nvCxnSpPr>
          <p:spPr bwMode="auto">
            <a:xfrm rot="16200000">
              <a:off x="4157688" y="5149142"/>
              <a:ext cx="553283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arrow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4" name="Straight Arrow Connector 13"/>
            <p:cNvCxnSpPr/>
            <p:nvPr/>
          </p:nvCxnSpPr>
          <p:spPr bwMode="auto">
            <a:xfrm rot="5400000" flipH="1">
              <a:off x="3815276" y="5031841"/>
              <a:ext cx="755339" cy="5424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arrow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5" name="Straight Arrow Connector 14"/>
            <p:cNvCxnSpPr/>
            <p:nvPr/>
          </p:nvCxnSpPr>
          <p:spPr bwMode="auto">
            <a:xfrm rot="5400000" flipH="1">
              <a:off x="4009875" y="5119307"/>
              <a:ext cx="602101" cy="2712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arrow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6" name="Straight Arrow Connector 15"/>
            <p:cNvCxnSpPr/>
            <p:nvPr/>
          </p:nvCxnSpPr>
          <p:spPr bwMode="auto">
            <a:xfrm rot="5400000" flipH="1">
              <a:off x="3633561" y="4968104"/>
              <a:ext cx="871963" cy="8137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arrow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7" name="Straight Arrow Connector 16"/>
            <p:cNvCxnSpPr/>
            <p:nvPr/>
          </p:nvCxnSpPr>
          <p:spPr bwMode="auto">
            <a:xfrm rot="16200000">
              <a:off x="4337369" y="5199995"/>
              <a:ext cx="440728" cy="2712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arrow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18" name="Group 73"/>
          <p:cNvGrpSpPr>
            <a:grpSpLocks/>
          </p:cNvGrpSpPr>
          <p:nvPr/>
        </p:nvGrpSpPr>
        <p:grpSpPr bwMode="auto">
          <a:xfrm rot="10800000">
            <a:off x="2721980" y="5155267"/>
            <a:ext cx="494949" cy="686598"/>
            <a:chOff x="699686" y="2927763"/>
            <a:chExt cx="840428" cy="1219365"/>
          </a:xfrm>
        </p:grpSpPr>
        <p:cxnSp>
          <p:nvCxnSpPr>
            <p:cNvPr id="19" name="Straight Arrow Connector 18"/>
            <p:cNvCxnSpPr/>
            <p:nvPr/>
          </p:nvCxnSpPr>
          <p:spPr bwMode="auto">
            <a:xfrm rot="5400000">
              <a:off x="544962" y="3305804"/>
              <a:ext cx="758386" cy="2303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arrow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0" name="Straight Arrow Connector 19"/>
            <p:cNvCxnSpPr/>
            <p:nvPr/>
          </p:nvCxnSpPr>
          <p:spPr bwMode="auto">
            <a:xfrm rot="16200000" flipH="1">
              <a:off x="805993" y="3459419"/>
              <a:ext cx="1035346" cy="921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arrow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1" name="Straight Arrow Connector 20"/>
            <p:cNvCxnSpPr/>
            <p:nvPr/>
          </p:nvCxnSpPr>
          <p:spPr bwMode="auto">
            <a:xfrm rot="16200000" flipH="1">
              <a:off x="710683" y="3343689"/>
              <a:ext cx="825302" cy="4605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arrow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2" name="Straight Arrow Connector 21"/>
            <p:cNvCxnSpPr/>
            <p:nvPr/>
          </p:nvCxnSpPr>
          <p:spPr bwMode="auto">
            <a:xfrm rot="16200000" flipH="1">
              <a:off x="935606" y="3542620"/>
              <a:ext cx="1195199" cy="13817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arrow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3" name="Straight Arrow Connector 22"/>
            <p:cNvCxnSpPr/>
            <p:nvPr/>
          </p:nvCxnSpPr>
          <p:spPr bwMode="auto">
            <a:xfrm rot="5400000">
              <a:off x="399937" y="3233089"/>
              <a:ext cx="604104" cy="4605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arrow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24" name="Rectangle 23"/>
          <p:cNvSpPr/>
          <p:nvPr/>
        </p:nvSpPr>
        <p:spPr bwMode="auto">
          <a:xfrm>
            <a:off x="3730909" y="4207286"/>
            <a:ext cx="901797" cy="934271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820410" y="4318485"/>
            <a:ext cx="901797" cy="934271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911268" y="4429684"/>
            <a:ext cx="900440" cy="934271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4000770" y="4540883"/>
            <a:ext cx="901796" cy="93335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090272" y="4652082"/>
            <a:ext cx="901796" cy="93335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Kernel Pipeline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430424" y="4204574"/>
            <a:ext cx="901796" cy="93335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2519926" y="4315773"/>
            <a:ext cx="901796" cy="93335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2609427" y="4426972"/>
            <a:ext cx="901796" cy="93335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698929" y="4538171"/>
            <a:ext cx="901796" cy="93335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2788430" y="4649370"/>
            <a:ext cx="901796" cy="93335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Kernel Pipeline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5051735" y="4193725"/>
            <a:ext cx="901797" cy="934271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5141237" y="4304924"/>
            <a:ext cx="901797" cy="934271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5230738" y="4416123"/>
            <a:ext cx="901797" cy="934271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320240" y="4527322"/>
            <a:ext cx="901797" cy="934271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409741" y="4638521"/>
            <a:ext cx="901797" cy="93335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Kernel Pipeline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39" name="Group 66"/>
          <p:cNvGrpSpPr>
            <a:grpSpLocks/>
          </p:cNvGrpSpPr>
          <p:nvPr/>
        </p:nvGrpSpPr>
        <p:grpSpPr bwMode="auto">
          <a:xfrm>
            <a:off x="2585018" y="3773338"/>
            <a:ext cx="494970" cy="885524"/>
            <a:chOff x="711201" y="2933339"/>
            <a:chExt cx="840508" cy="1213787"/>
          </a:xfrm>
        </p:grpSpPr>
        <p:cxnSp>
          <p:nvCxnSpPr>
            <p:cNvPr id="40" name="Straight Arrow Connector 39"/>
            <p:cNvCxnSpPr/>
            <p:nvPr/>
          </p:nvCxnSpPr>
          <p:spPr bwMode="auto">
            <a:xfrm rot="5400000">
              <a:off x="545015" y="3315097"/>
              <a:ext cx="758384" cy="2302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arrow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1" name="Straight Arrow Connector 40"/>
            <p:cNvCxnSpPr/>
            <p:nvPr/>
          </p:nvCxnSpPr>
          <p:spPr bwMode="auto">
            <a:xfrm rot="16200000" flipH="1">
              <a:off x="722259" y="3352980"/>
              <a:ext cx="825300" cy="4606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arrow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2" name="Straight Arrow Connector 41"/>
            <p:cNvCxnSpPr/>
            <p:nvPr/>
          </p:nvCxnSpPr>
          <p:spPr bwMode="auto">
            <a:xfrm rot="16200000" flipH="1">
              <a:off x="817577" y="3459417"/>
              <a:ext cx="1035342" cy="9211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arrow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3" name="Straight Arrow Connector 42"/>
            <p:cNvCxnSpPr/>
            <p:nvPr/>
          </p:nvCxnSpPr>
          <p:spPr bwMode="auto">
            <a:xfrm rot="16200000" flipH="1">
              <a:off x="947201" y="3542618"/>
              <a:ext cx="1195199" cy="13817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arrow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4" name="Straight Arrow Connector 43"/>
            <p:cNvCxnSpPr/>
            <p:nvPr/>
          </p:nvCxnSpPr>
          <p:spPr bwMode="auto">
            <a:xfrm rot="5400000">
              <a:off x="411452" y="3233088"/>
              <a:ext cx="604106" cy="4606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arrow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45" name="Group 67"/>
          <p:cNvGrpSpPr>
            <a:grpSpLocks/>
          </p:cNvGrpSpPr>
          <p:nvPr/>
        </p:nvGrpSpPr>
        <p:grpSpPr bwMode="auto">
          <a:xfrm>
            <a:off x="3885502" y="3777407"/>
            <a:ext cx="494971" cy="885523"/>
            <a:chOff x="711201" y="2933339"/>
            <a:chExt cx="840508" cy="1213787"/>
          </a:xfrm>
        </p:grpSpPr>
        <p:cxnSp>
          <p:nvCxnSpPr>
            <p:cNvPr id="46" name="Straight Arrow Connector 45"/>
            <p:cNvCxnSpPr/>
            <p:nvPr/>
          </p:nvCxnSpPr>
          <p:spPr bwMode="auto">
            <a:xfrm rot="5400000">
              <a:off x="545014" y="3315097"/>
              <a:ext cx="758385" cy="2303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arrow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7" name="Straight Arrow Connector 46"/>
            <p:cNvCxnSpPr/>
            <p:nvPr/>
          </p:nvCxnSpPr>
          <p:spPr bwMode="auto">
            <a:xfrm rot="16200000" flipH="1">
              <a:off x="722260" y="3352980"/>
              <a:ext cx="825301" cy="4606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arrow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8" name="Straight Arrow Connector 47"/>
            <p:cNvCxnSpPr/>
            <p:nvPr/>
          </p:nvCxnSpPr>
          <p:spPr bwMode="auto">
            <a:xfrm rot="16200000" flipH="1">
              <a:off x="817577" y="3459417"/>
              <a:ext cx="1035345" cy="9211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arrow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9" name="Straight Arrow Connector 48"/>
            <p:cNvCxnSpPr/>
            <p:nvPr/>
          </p:nvCxnSpPr>
          <p:spPr bwMode="auto">
            <a:xfrm rot="16200000" flipH="1">
              <a:off x="947202" y="3542618"/>
              <a:ext cx="1195199" cy="13817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arrow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0" name="Straight Arrow Connector 49"/>
            <p:cNvCxnSpPr/>
            <p:nvPr/>
          </p:nvCxnSpPr>
          <p:spPr bwMode="auto">
            <a:xfrm rot="5400000">
              <a:off x="411451" y="3233089"/>
              <a:ext cx="604105" cy="4606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arrow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51" name="Group 73"/>
          <p:cNvGrpSpPr>
            <a:grpSpLocks/>
          </p:cNvGrpSpPr>
          <p:nvPr/>
        </p:nvGrpSpPr>
        <p:grpSpPr bwMode="auto">
          <a:xfrm>
            <a:off x="5206329" y="3763846"/>
            <a:ext cx="494971" cy="885523"/>
            <a:chOff x="711201" y="2933339"/>
            <a:chExt cx="840508" cy="1213787"/>
          </a:xfrm>
        </p:grpSpPr>
        <p:cxnSp>
          <p:nvCxnSpPr>
            <p:cNvPr id="52" name="Straight Arrow Connector 51"/>
            <p:cNvCxnSpPr/>
            <p:nvPr/>
          </p:nvCxnSpPr>
          <p:spPr bwMode="auto">
            <a:xfrm rot="5400000">
              <a:off x="545014" y="3315097"/>
              <a:ext cx="758385" cy="2303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arrow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3" name="Straight Arrow Connector 52"/>
            <p:cNvCxnSpPr/>
            <p:nvPr/>
          </p:nvCxnSpPr>
          <p:spPr bwMode="auto">
            <a:xfrm rot="16200000" flipH="1">
              <a:off x="722260" y="3352980"/>
              <a:ext cx="825301" cy="4606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arrow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4" name="Straight Arrow Connector 53"/>
            <p:cNvCxnSpPr/>
            <p:nvPr/>
          </p:nvCxnSpPr>
          <p:spPr bwMode="auto">
            <a:xfrm rot="16200000" flipH="1">
              <a:off x="817577" y="3459417"/>
              <a:ext cx="1035345" cy="9211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arrow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5" name="Straight Arrow Connector 54"/>
            <p:cNvCxnSpPr/>
            <p:nvPr/>
          </p:nvCxnSpPr>
          <p:spPr bwMode="auto">
            <a:xfrm rot="16200000" flipH="1">
              <a:off x="947202" y="3542618"/>
              <a:ext cx="1195199" cy="13817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arrow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6" name="Straight Arrow Connector 55"/>
            <p:cNvCxnSpPr/>
            <p:nvPr/>
          </p:nvCxnSpPr>
          <p:spPr bwMode="auto">
            <a:xfrm rot="5400000">
              <a:off x="411451" y="3233089"/>
              <a:ext cx="604105" cy="4606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arrow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57" name="Rounded Rectangle 56"/>
          <p:cNvSpPr/>
          <p:nvPr/>
        </p:nvSpPr>
        <p:spPr bwMode="auto">
          <a:xfrm>
            <a:off x="2201729" y="2671544"/>
            <a:ext cx="1358293" cy="319958"/>
          </a:xfrm>
          <a:prstGeom prst="roundRect">
            <a:avLst/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PCIe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58" name="Straight Arrow Connector 57"/>
          <p:cNvCxnSpPr/>
          <p:nvPr/>
        </p:nvCxnSpPr>
        <p:spPr bwMode="auto">
          <a:xfrm>
            <a:off x="2872158" y="2995446"/>
            <a:ext cx="0" cy="465128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9" name="Straight Arrow Connector 58"/>
          <p:cNvCxnSpPr/>
          <p:nvPr/>
        </p:nvCxnSpPr>
        <p:spPr bwMode="auto">
          <a:xfrm>
            <a:off x="6505109" y="3025279"/>
            <a:ext cx="0" cy="41953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0" name="Rectangle 59"/>
          <p:cNvSpPr/>
          <p:nvPr/>
        </p:nvSpPr>
        <p:spPr bwMode="auto">
          <a:xfrm rot="5400000">
            <a:off x="7587091" y="2624889"/>
            <a:ext cx="1301841" cy="324104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DDR*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239998" y="2469285"/>
            <a:ext cx="1586619" cy="724149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x86 /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External Processor</a:t>
            </a:r>
          </a:p>
        </p:txBody>
      </p:sp>
      <p:cxnSp>
        <p:nvCxnSpPr>
          <p:cNvPr id="62" name="Straight Arrow Connector 61"/>
          <p:cNvCxnSpPr>
            <a:stCxn id="61" idx="3"/>
          </p:cNvCxnSpPr>
          <p:nvPr/>
        </p:nvCxnSpPr>
        <p:spPr bwMode="auto">
          <a:xfrm>
            <a:off x="1826617" y="2831359"/>
            <a:ext cx="375636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3" name="Rounded Rectangle 62"/>
          <p:cNvSpPr/>
          <p:nvPr/>
        </p:nvSpPr>
        <p:spPr bwMode="auto">
          <a:xfrm>
            <a:off x="4200676" y="2221653"/>
            <a:ext cx="1358293" cy="794848"/>
          </a:xfrm>
          <a:prstGeom prst="round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External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 Controller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&amp; PHY</a:t>
            </a:r>
          </a:p>
        </p:txBody>
      </p:sp>
      <p:cxnSp>
        <p:nvCxnSpPr>
          <p:cNvPr id="64" name="Straight Arrow Connector 63"/>
          <p:cNvCxnSpPr/>
          <p:nvPr/>
        </p:nvCxnSpPr>
        <p:spPr bwMode="auto">
          <a:xfrm>
            <a:off x="4880405" y="3017142"/>
            <a:ext cx="0" cy="43555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5" name="Straight Arrow Connector 64"/>
          <p:cNvCxnSpPr/>
          <p:nvPr/>
        </p:nvCxnSpPr>
        <p:spPr bwMode="auto">
          <a:xfrm flipH="1">
            <a:off x="5569064" y="2546381"/>
            <a:ext cx="2499209" cy="1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6" name="Straight Arrow Connector 122"/>
          <p:cNvCxnSpPr>
            <a:cxnSpLocks noChangeShapeType="1"/>
          </p:cNvCxnSpPr>
          <p:nvPr/>
        </p:nvCxnSpPr>
        <p:spPr bwMode="auto">
          <a:xfrm flipV="1">
            <a:off x="6561057" y="3963190"/>
            <a:ext cx="200701" cy="1357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7" name="Straight Arrow Connector 123"/>
          <p:cNvCxnSpPr>
            <a:cxnSpLocks noChangeShapeType="1"/>
          </p:cNvCxnSpPr>
          <p:nvPr/>
        </p:nvCxnSpPr>
        <p:spPr bwMode="auto">
          <a:xfrm rot="10800000" flipH="1" flipV="1">
            <a:off x="6570550" y="4252036"/>
            <a:ext cx="181715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8" name="Straight Arrow Connector 124"/>
          <p:cNvCxnSpPr>
            <a:cxnSpLocks noChangeShapeType="1"/>
          </p:cNvCxnSpPr>
          <p:nvPr/>
        </p:nvCxnSpPr>
        <p:spPr bwMode="auto">
          <a:xfrm rot="10800000" flipH="1" flipV="1">
            <a:off x="6567837" y="4532745"/>
            <a:ext cx="18036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9" name="Straight Arrow Connector 125"/>
          <p:cNvCxnSpPr>
            <a:cxnSpLocks noChangeShapeType="1"/>
          </p:cNvCxnSpPr>
          <p:nvPr/>
        </p:nvCxnSpPr>
        <p:spPr bwMode="auto">
          <a:xfrm rot="10800000" flipH="1" flipV="1">
            <a:off x="6569194" y="4832441"/>
            <a:ext cx="180359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0" name="Straight Arrow Connector 126"/>
          <p:cNvCxnSpPr>
            <a:cxnSpLocks noChangeShapeType="1"/>
          </p:cNvCxnSpPr>
          <p:nvPr/>
        </p:nvCxnSpPr>
        <p:spPr bwMode="auto">
          <a:xfrm rot="10800000" flipH="1" flipV="1">
            <a:off x="6562413" y="5122643"/>
            <a:ext cx="181715" cy="1356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1" name="Straight Arrow Connector 127"/>
          <p:cNvCxnSpPr>
            <a:cxnSpLocks noChangeShapeType="1"/>
          </p:cNvCxnSpPr>
          <p:nvPr/>
        </p:nvCxnSpPr>
        <p:spPr bwMode="auto">
          <a:xfrm rot="10800000" flipH="1" flipV="1">
            <a:off x="6562413" y="5412845"/>
            <a:ext cx="18036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2" name="Rectangle 6"/>
          <p:cNvSpPr/>
          <p:nvPr/>
        </p:nvSpPr>
        <p:spPr bwMode="auto">
          <a:xfrm rot="5400000">
            <a:off x="7046537" y="3584101"/>
            <a:ext cx="269862" cy="844840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vert27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M9K</a:t>
            </a:r>
            <a:endParaRPr kumimoji="0" lang="en-CA" sz="11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3" name="Rectangle 10"/>
          <p:cNvSpPr/>
          <p:nvPr/>
        </p:nvSpPr>
        <p:spPr bwMode="auto">
          <a:xfrm rot="5400000">
            <a:off x="7042467" y="3872944"/>
            <a:ext cx="271217" cy="846197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vert27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M9K</a:t>
            </a:r>
            <a:endParaRPr kumimoji="0" lang="en-CA" sz="11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4" name="Rectangle 13"/>
          <p:cNvSpPr/>
          <p:nvPr/>
        </p:nvSpPr>
        <p:spPr bwMode="auto">
          <a:xfrm rot="5400000">
            <a:off x="7039079" y="4162466"/>
            <a:ext cx="271217" cy="844841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vert27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M9K</a:t>
            </a:r>
            <a:endParaRPr kumimoji="0" lang="en-CA" sz="11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5" name="Rectangle 16"/>
          <p:cNvSpPr/>
          <p:nvPr/>
        </p:nvSpPr>
        <p:spPr bwMode="auto">
          <a:xfrm rot="5400000">
            <a:off x="7039079" y="4445886"/>
            <a:ext cx="271217" cy="844841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vert27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M9K</a:t>
            </a:r>
            <a:endParaRPr kumimoji="0" lang="en-CA" sz="11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6" name="Rectangle 75"/>
          <p:cNvSpPr/>
          <p:nvPr/>
        </p:nvSpPr>
        <p:spPr bwMode="auto">
          <a:xfrm rot="5400000">
            <a:off x="7035687" y="4735414"/>
            <a:ext cx="271217" cy="846197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vert27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M9K</a:t>
            </a:r>
            <a:endParaRPr kumimoji="0" lang="en-CA" sz="11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7" name="Rectangle 76"/>
          <p:cNvSpPr/>
          <p:nvPr/>
        </p:nvSpPr>
        <p:spPr bwMode="auto">
          <a:xfrm rot="5400000">
            <a:off x="7032299" y="5024934"/>
            <a:ext cx="271217" cy="844840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vert27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M9K</a:t>
            </a:r>
            <a:endParaRPr kumimoji="0" lang="en-CA" sz="11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78" name="Straight Connector 168"/>
          <p:cNvCxnSpPr>
            <a:cxnSpLocks noChangeShapeType="1"/>
          </p:cNvCxnSpPr>
          <p:nvPr/>
        </p:nvCxnSpPr>
        <p:spPr bwMode="auto">
          <a:xfrm flipV="1">
            <a:off x="6567837" y="3964546"/>
            <a:ext cx="0" cy="2094961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9" name="Rectangle 78"/>
          <p:cNvSpPr/>
          <p:nvPr/>
        </p:nvSpPr>
        <p:spPr bwMode="auto">
          <a:xfrm>
            <a:off x="2524709" y="3473561"/>
            <a:ext cx="4982217" cy="303121"/>
          </a:xfrm>
          <a:prstGeom prst="rect">
            <a:avLst/>
          </a:prstGeom>
          <a:solidFill>
            <a:srgbClr val="F79646"/>
          </a:solidFill>
          <a:ln w="38100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3812189" y="3493985"/>
            <a:ext cx="208582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Global Memory Interconnect</a:t>
            </a:r>
          </a:p>
        </p:txBody>
      </p:sp>
      <p:sp>
        <p:nvSpPr>
          <p:cNvPr id="81" name="Rectangle 80"/>
          <p:cNvSpPr/>
          <p:nvPr/>
        </p:nvSpPr>
        <p:spPr bwMode="auto">
          <a:xfrm>
            <a:off x="2532593" y="5870999"/>
            <a:ext cx="4982217" cy="303121"/>
          </a:xfrm>
          <a:prstGeom prst="rect">
            <a:avLst/>
          </a:prstGeom>
          <a:solidFill>
            <a:srgbClr val="9BBB59"/>
          </a:solidFill>
          <a:ln w="38100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Local Memory Interconnect</a:t>
            </a:r>
          </a:p>
        </p:txBody>
      </p:sp>
      <p:sp>
        <p:nvSpPr>
          <p:cNvPr id="82" name="Rounded Rectangle 81"/>
          <p:cNvSpPr/>
          <p:nvPr/>
        </p:nvSpPr>
        <p:spPr bwMode="auto">
          <a:xfrm>
            <a:off x="5825652" y="2230332"/>
            <a:ext cx="1358293" cy="794848"/>
          </a:xfrm>
          <a:prstGeom prst="round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External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 Controller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&amp; PHY</a:t>
            </a:r>
          </a:p>
        </p:txBody>
      </p:sp>
      <p:cxnSp>
        <p:nvCxnSpPr>
          <p:cNvPr id="83" name="Straight Arrow Connector 82"/>
          <p:cNvCxnSpPr/>
          <p:nvPr/>
        </p:nvCxnSpPr>
        <p:spPr bwMode="auto">
          <a:xfrm flipH="1">
            <a:off x="7183946" y="2729356"/>
            <a:ext cx="876444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84" name="Group 166"/>
          <p:cNvGrpSpPr/>
          <p:nvPr/>
        </p:nvGrpSpPr>
        <p:grpSpPr>
          <a:xfrm>
            <a:off x="1936423" y="1587677"/>
            <a:ext cx="6663115" cy="2027976"/>
            <a:chOff x="2018923" y="878186"/>
            <a:chExt cx="6663115" cy="2027976"/>
          </a:xfrm>
          <a:effectLst>
            <a:glow rad="139700">
              <a:schemeClr val="accent4">
                <a:satMod val="175000"/>
                <a:alpha val="40000"/>
              </a:schemeClr>
            </a:glow>
          </a:effectLst>
        </p:grpSpPr>
        <p:sp>
          <p:nvSpPr>
            <p:cNvPr id="85" name="Rounded Rectangle 84"/>
            <p:cNvSpPr/>
            <p:nvPr/>
          </p:nvSpPr>
          <p:spPr bwMode="auto">
            <a:xfrm>
              <a:off x="2018923" y="878186"/>
              <a:ext cx="6663115" cy="2027976"/>
            </a:xfrm>
            <a:prstGeom prst="roundRect">
              <a:avLst/>
            </a:prstGeom>
            <a:noFill/>
            <a:ln>
              <a:prstDash val="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328012" y="1002784"/>
              <a:ext cx="1992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External Interface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2396210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Simplified External Interface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589903" y="1483491"/>
            <a:ext cx="4893275" cy="298965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771135" y="1624893"/>
            <a:ext cx="1653937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CA" dirty="0" smtClean="0">
                <a:solidFill>
                  <a:prstClr val="black"/>
                </a:solidFill>
              </a:rPr>
              <a:t>PCIe</a:t>
            </a:r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2143026" y="3107258"/>
            <a:ext cx="914400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CA" dirty="0" smtClean="0">
                <a:solidFill>
                  <a:prstClr val="black"/>
                </a:solidFill>
              </a:rPr>
              <a:t>DMA</a:t>
            </a:r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436883" y="2784390"/>
            <a:ext cx="1846082" cy="123726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CA" dirty="0" smtClean="0">
                <a:solidFill>
                  <a:prstClr val="black"/>
                </a:solidFill>
              </a:rPr>
              <a:t>DDR Controller</a:t>
            </a:r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143026" y="4714529"/>
            <a:ext cx="499620" cy="7164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CA" dirty="0" smtClean="0">
                <a:solidFill>
                  <a:prstClr val="black"/>
                </a:solidFill>
              </a:rPr>
              <a:t>K0</a:t>
            </a:r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053106" y="4714529"/>
            <a:ext cx="499620" cy="7164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CA" dirty="0" smtClean="0">
                <a:solidFill>
                  <a:prstClr val="black"/>
                </a:solidFill>
              </a:rPr>
              <a:t>K1</a:t>
            </a:r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963186" y="4714529"/>
            <a:ext cx="499620" cy="7164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CA" dirty="0" smtClean="0">
                <a:solidFill>
                  <a:prstClr val="black"/>
                </a:solidFill>
              </a:rPr>
              <a:t>K2</a:t>
            </a:r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783345" y="4714529"/>
            <a:ext cx="499620" cy="7164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CA" dirty="0" err="1" smtClean="0">
                <a:solidFill>
                  <a:prstClr val="black"/>
                </a:solidFill>
              </a:rPr>
              <a:t>Kn</a:t>
            </a:r>
            <a:endParaRPr lang="en-US" dirty="0" smtClean="0">
              <a:solidFill>
                <a:prstClr val="black"/>
              </a:solidFill>
            </a:endParaRPr>
          </a:p>
        </p:txBody>
      </p:sp>
      <p:grpSp>
        <p:nvGrpSpPr>
          <p:cNvPr id="12" name="Group 27"/>
          <p:cNvGrpSpPr/>
          <p:nvPr/>
        </p:nvGrpSpPr>
        <p:grpSpPr>
          <a:xfrm>
            <a:off x="4876800" y="5016187"/>
            <a:ext cx="444630" cy="113121"/>
            <a:chOff x="4572000" y="4685908"/>
            <a:chExt cx="444630" cy="113121"/>
          </a:xfrm>
        </p:grpSpPr>
        <p:sp>
          <p:nvSpPr>
            <p:cNvPr id="13" name="Oval 12"/>
            <p:cNvSpPr/>
            <p:nvPr/>
          </p:nvSpPr>
          <p:spPr bwMode="auto">
            <a:xfrm>
              <a:off x="4572000" y="4685908"/>
              <a:ext cx="113121" cy="113121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prstClr val="black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4737755" y="4685908"/>
              <a:ext cx="113121" cy="113121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prstClr val="black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4903509" y="4685908"/>
              <a:ext cx="113121" cy="113121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prstClr val="black"/>
                </a:solidFill>
              </a:endParaRPr>
            </a:p>
          </p:txBody>
        </p:sp>
      </p:grpSp>
      <p:sp>
        <p:nvSpPr>
          <p:cNvPr id="16" name="Right Arrow 15"/>
          <p:cNvSpPr/>
          <p:nvPr/>
        </p:nvSpPr>
        <p:spPr bwMode="auto">
          <a:xfrm>
            <a:off x="1008668" y="1851135"/>
            <a:ext cx="707011" cy="499621"/>
          </a:xfrm>
          <a:prstGeom prst="rightArrow">
            <a:avLst>
              <a:gd name="adj1" fmla="val 50000"/>
              <a:gd name="adj2" fmla="val 6132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7" name="Right Arrow 16"/>
          <p:cNvSpPr/>
          <p:nvPr/>
        </p:nvSpPr>
        <p:spPr bwMode="auto">
          <a:xfrm>
            <a:off x="6339525" y="3351568"/>
            <a:ext cx="707011" cy="499621"/>
          </a:xfrm>
          <a:prstGeom prst="rightArrow">
            <a:avLst>
              <a:gd name="adj1" fmla="val 50000"/>
              <a:gd name="adj2" fmla="val 6132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prstClr val="black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2576659" y="2577000"/>
            <a:ext cx="0" cy="50669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 bwMode="auto">
          <a:xfrm>
            <a:off x="3085707" y="3604521"/>
            <a:ext cx="130089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 bwMode="auto">
          <a:xfrm>
            <a:off x="3123413" y="2586428"/>
            <a:ext cx="1263192" cy="678730"/>
          </a:xfrm>
          <a:prstGeom prst="bentConnector3">
            <a:avLst>
              <a:gd name="adj1" fmla="val -1"/>
            </a:avLst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 bwMode="auto">
          <a:xfrm>
            <a:off x="1919416" y="2553731"/>
            <a:ext cx="0" cy="17134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auto">
          <a:xfrm>
            <a:off x="1911178" y="4267201"/>
            <a:ext cx="411068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 bwMode="auto">
          <a:xfrm>
            <a:off x="6021859" y="4267201"/>
            <a:ext cx="0" cy="39541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 bwMode="auto">
          <a:xfrm>
            <a:off x="4205412" y="4279557"/>
            <a:ext cx="0" cy="39541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 bwMode="auto">
          <a:xfrm>
            <a:off x="3303369" y="4258962"/>
            <a:ext cx="0" cy="39541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 bwMode="auto">
          <a:xfrm>
            <a:off x="2409564" y="4279556"/>
            <a:ext cx="0" cy="39541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 bwMode="auto">
          <a:xfrm flipV="1">
            <a:off x="2759676" y="4020066"/>
            <a:ext cx="0" cy="24713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 bwMode="auto">
          <a:xfrm flipV="1">
            <a:off x="4876800" y="4015947"/>
            <a:ext cx="0" cy="24713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9" name="Right Arrow 28"/>
          <p:cNvSpPr/>
          <p:nvPr/>
        </p:nvSpPr>
        <p:spPr bwMode="auto">
          <a:xfrm rot="16200000">
            <a:off x="4954338" y="4181127"/>
            <a:ext cx="707011" cy="499621"/>
          </a:xfrm>
          <a:prstGeom prst="rightArrow">
            <a:avLst>
              <a:gd name="adj1" fmla="val 50000"/>
              <a:gd name="adj2" fmla="val 6132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30" name="Right Brace 29"/>
          <p:cNvSpPr/>
          <p:nvPr/>
        </p:nvSpPr>
        <p:spPr bwMode="auto">
          <a:xfrm rot="5400000">
            <a:off x="3970193" y="3447080"/>
            <a:ext cx="470434" cy="4438207"/>
          </a:xfrm>
          <a:prstGeom prst="rightBrace">
            <a:avLst>
              <a:gd name="adj1" fmla="val 8333"/>
              <a:gd name="adj2" fmla="val 49376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60710" y="5901401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Kernel Pipelines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87425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Simplified Interconnect Architecture</a:t>
            </a:r>
            <a:endParaRPr lang="en-US" dirty="0"/>
          </a:p>
        </p:txBody>
      </p: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25400" y="1300992"/>
            <a:ext cx="9013825" cy="4929188"/>
            <a:chOff x="-400691" y="914400"/>
            <a:chExt cx="9914561" cy="5310888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-369870" y="1109608"/>
              <a:ext cx="1715785" cy="2506895"/>
            </a:xfrm>
            <a:prstGeom prst="roundRect">
              <a:avLst>
                <a:gd name="adj" fmla="val 12802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en-US" sz="1400" b="1" dirty="0">
                  <a:solidFill>
                    <a:prstClr val="white"/>
                  </a:solidFill>
                </a:rPr>
                <a:t>       Kernel 1</a:t>
              </a: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-400691" y="4376791"/>
              <a:ext cx="1756881" cy="155139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en-US" sz="1400" b="1" dirty="0">
                  <a:solidFill>
                    <a:prstClr val="white"/>
                  </a:solidFill>
                </a:rPr>
                <a:t>       Kernel 2</a:t>
              </a: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503808" y="1612256"/>
              <a:ext cx="729885" cy="34037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400" dirty="0">
                  <a:solidFill>
                    <a:prstClr val="black"/>
                  </a:solidFill>
                </a:rPr>
                <a:t>load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503808" y="2034733"/>
              <a:ext cx="729885" cy="338665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400" dirty="0">
                  <a:solidFill>
                    <a:prstClr val="black"/>
                  </a:solidFill>
                </a:rPr>
                <a:t>load</a:t>
              </a: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503808" y="2496549"/>
              <a:ext cx="729885" cy="338665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400" dirty="0">
                  <a:solidFill>
                    <a:prstClr val="black"/>
                  </a:solidFill>
                </a:rPr>
                <a:t>store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503808" y="2937840"/>
              <a:ext cx="729885" cy="340375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400" dirty="0">
                  <a:solidFill>
                    <a:prstClr val="black"/>
                  </a:solidFill>
                </a:rPr>
                <a:t>store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503808" y="4880889"/>
              <a:ext cx="729885" cy="338665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400" dirty="0">
                  <a:solidFill>
                    <a:prstClr val="black"/>
                  </a:solidFill>
                </a:rPr>
                <a:t>load</a:t>
              </a: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503808" y="5301655"/>
              <a:ext cx="729885" cy="338665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400" dirty="0">
                  <a:solidFill>
                    <a:prstClr val="black"/>
                  </a:solidFill>
                </a:rPr>
                <a:t>store</a:t>
              </a:r>
            </a:p>
          </p:txBody>
        </p:sp>
        <p:cxnSp>
          <p:nvCxnSpPr>
            <p:cNvPr id="13" name="Straight Arrow Connector 16"/>
            <p:cNvCxnSpPr>
              <a:cxnSpLocks noChangeShapeType="1"/>
              <a:stCxn id="7" idx="3"/>
            </p:cNvCxnSpPr>
            <p:nvPr/>
          </p:nvCxnSpPr>
          <p:spPr bwMode="auto">
            <a:xfrm flipV="1">
              <a:off x="1232904" y="1777429"/>
              <a:ext cx="1643860" cy="5137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Straight Arrow Connector 17"/>
            <p:cNvCxnSpPr>
              <a:cxnSpLocks noChangeShapeType="1"/>
            </p:cNvCxnSpPr>
            <p:nvPr/>
          </p:nvCxnSpPr>
          <p:spPr bwMode="auto">
            <a:xfrm flipV="1">
              <a:off x="1243178" y="2208944"/>
              <a:ext cx="1643860" cy="5137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Straight Arrow Connector 18"/>
            <p:cNvCxnSpPr>
              <a:cxnSpLocks noChangeShapeType="1"/>
            </p:cNvCxnSpPr>
            <p:nvPr/>
          </p:nvCxnSpPr>
          <p:spPr bwMode="auto">
            <a:xfrm flipV="1">
              <a:off x="1243178" y="2671281"/>
              <a:ext cx="1643860" cy="5137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Straight Arrow Connector 19"/>
            <p:cNvCxnSpPr>
              <a:cxnSpLocks noChangeShapeType="1"/>
            </p:cNvCxnSpPr>
            <p:nvPr/>
          </p:nvCxnSpPr>
          <p:spPr bwMode="auto">
            <a:xfrm flipV="1">
              <a:off x="1243178" y="3123344"/>
              <a:ext cx="1643860" cy="5137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Arrow Connector 20"/>
            <p:cNvCxnSpPr>
              <a:cxnSpLocks noChangeShapeType="1"/>
            </p:cNvCxnSpPr>
            <p:nvPr/>
          </p:nvCxnSpPr>
          <p:spPr bwMode="auto">
            <a:xfrm flipV="1">
              <a:off x="1253452" y="5034337"/>
              <a:ext cx="1643860" cy="5137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1253452" y="5465851"/>
              <a:ext cx="1643860" cy="5137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Rounded Rectangle 18"/>
            <p:cNvSpPr/>
            <p:nvPr/>
          </p:nvSpPr>
          <p:spPr bwMode="auto">
            <a:xfrm>
              <a:off x="8157681" y="2486347"/>
              <a:ext cx="1356189" cy="2208943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vert270" anchorCtr="1"/>
            <a:lstStyle/>
            <a:p>
              <a:pPr>
                <a:defRPr/>
              </a:pPr>
              <a:r>
                <a:rPr lang="en-US" sz="2400" dirty="0">
                  <a:solidFill>
                    <a:prstClr val="white"/>
                  </a:solidFill>
                </a:rPr>
                <a:t>Memory</a:t>
              </a:r>
            </a:p>
          </p:txBody>
        </p:sp>
        <p:cxnSp>
          <p:nvCxnSpPr>
            <p:cNvPr id="20" name="Straight Arrow Connector 24"/>
            <p:cNvCxnSpPr>
              <a:cxnSpLocks noChangeShapeType="1"/>
              <a:stCxn id="29" idx="3"/>
              <a:endCxn id="19" idx="1"/>
            </p:cNvCxnSpPr>
            <p:nvPr/>
          </p:nvCxnSpPr>
          <p:spPr bwMode="auto">
            <a:xfrm>
              <a:off x="6524090" y="3590817"/>
              <a:ext cx="1633591" cy="2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Elbow Connector 31"/>
            <p:cNvCxnSpPr>
              <a:cxnSpLocks noChangeShapeType="1"/>
            </p:cNvCxnSpPr>
            <p:nvPr/>
          </p:nvCxnSpPr>
          <p:spPr bwMode="auto">
            <a:xfrm>
              <a:off x="3215811" y="1962367"/>
              <a:ext cx="1458931" cy="277399"/>
            </a:xfrm>
            <a:prstGeom prst="bentConnector3">
              <a:avLst>
                <a:gd name="adj1" fmla="val 73241"/>
              </a:avLst>
            </a:prstGeom>
            <a:noFill/>
            <a:ln w="222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Elbow Connector 35"/>
            <p:cNvCxnSpPr>
              <a:cxnSpLocks noChangeShapeType="1"/>
            </p:cNvCxnSpPr>
            <p:nvPr/>
          </p:nvCxnSpPr>
          <p:spPr bwMode="auto">
            <a:xfrm flipV="1">
              <a:off x="3215811" y="2609636"/>
              <a:ext cx="1458931" cy="297954"/>
            </a:xfrm>
            <a:prstGeom prst="bentConnector3">
              <a:avLst>
                <a:gd name="adj1" fmla="val 74648"/>
              </a:avLst>
            </a:prstGeom>
            <a:noFill/>
            <a:ln w="222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Elbow Connector 42"/>
            <p:cNvCxnSpPr>
              <a:cxnSpLocks noChangeShapeType="1"/>
              <a:stCxn id="27" idx="3"/>
            </p:cNvCxnSpPr>
            <p:nvPr/>
          </p:nvCxnSpPr>
          <p:spPr bwMode="auto">
            <a:xfrm>
              <a:off x="5013788" y="2388741"/>
              <a:ext cx="1181529" cy="970908"/>
            </a:xfrm>
            <a:prstGeom prst="bentConnector3">
              <a:avLst>
                <a:gd name="adj1" fmla="val 76958"/>
              </a:avLst>
            </a:prstGeom>
            <a:noFill/>
            <a:ln w="222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Elbow Connector 44"/>
            <p:cNvCxnSpPr>
              <a:cxnSpLocks noChangeShapeType="1"/>
              <a:stCxn id="28" idx="3"/>
            </p:cNvCxnSpPr>
            <p:nvPr/>
          </p:nvCxnSpPr>
          <p:spPr bwMode="auto">
            <a:xfrm flipV="1">
              <a:off x="3226085" y="3791164"/>
              <a:ext cx="2969232" cy="1412696"/>
            </a:xfrm>
            <a:prstGeom prst="bentConnector3">
              <a:avLst>
                <a:gd name="adj1" fmla="val 50000"/>
              </a:avLst>
            </a:prstGeom>
            <a:noFill/>
            <a:ln w="222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Rounded Rectangle 24"/>
            <p:cNvSpPr/>
            <p:nvPr/>
          </p:nvSpPr>
          <p:spPr bwMode="auto">
            <a:xfrm>
              <a:off x="2876764" y="1561672"/>
              <a:ext cx="339047" cy="79111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 anchorCtr="1"/>
            <a:lstStyle/>
            <a:p>
              <a:pPr algn="ctr">
                <a:defRPr/>
              </a:pPr>
              <a:r>
                <a:rPr lang="en-US" sz="1400" dirty="0">
                  <a:solidFill>
                    <a:prstClr val="white"/>
                  </a:solidFill>
                </a:rPr>
                <a:t>arb2</a:t>
              </a: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2887038" y="2486346"/>
              <a:ext cx="339047" cy="79111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 anchorCtr="1"/>
            <a:lstStyle/>
            <a:p>
              <a:pPr algn="ctr">
                <a:defRPr/>
              </a:pPr>
              <a:r>
                <a:rPr lang="en-US" sz="1400" dirty="0">
                  <a:solidFill>
                    <a:prstClr val="white"/>
                  </a:solidFill>
                </a:rPr>
                <a:t>arb2</a:t>
              </a: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4674741" y="1993186"/>
              <a:ext cx="339047" cy="79111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 anchorCtr="1"/>
            <a:lstStyle/>
            <a:p>
              <a:pPr algn="ctr">
                <a:defRPr/>
              </a:pPr>
              <a:r>
                <a:rPr lang="en-US" sz="1400" dirty="0">
                  <a:solidFill>
                    <a:prstClr val="white"/>
                  </a:solidFill>
                </a:rPr>
                <a:t>arb2</a:t>
              </a:r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2887038" y="4808305"/>
              <a:ext cx="339047" cy="79111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 anchorCtr="1"/>
            <a:lstStyle/>
            <a:p>
              <a:pPr algn="ctr">
                <a:defRPr/>
              </a:pPr>
              <a:r>
                <a:rPr lang="en-US" sz="1400" dirty="0">
                  <a:solidFill>
                    <a:prstClr val="white"/>
                  </a:solidFill>
                </a:rPr>
                <a:t>arb2</a:t>
              </a:r>
            </a:p>
          </p:txBody>
        </p:sp>
        <p:sp>
          <p:nvSpPr>
            <p:cNvPr id="29" name="Rounded Rectangle 28"/>
            <p:cNvSpPr/>
            <p:nvPr/>
          </p:nvSpPr>
          <p:spPr bwMode="auto">
            <a:xfrm>
              <a:off x="6185043" y="3195262"/>
              <a:ext cx="339047" cy="79111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 anchorCtr="1"/>
            <a:lstStyle/>
            <a:p>
              <a:pPr algn="ctr">
                <a:defRPr/>
              </a:pPr>
              <a:r>
                <a:rPr lang="en-US" sz="1400" dirty="0">
                  <a:solidFill>
                    <a:prstClr val="white"/>
                  </a:solidFill>
                </a:rPr>
                <a:t>arb2</a:t>
              </a:r>
            </a:p>
          </p:txBody>
        </p:sp>
        <p:sp>
          <p:nvSpPr>
            <p:cNvPr id="30" name="TextBox 56"/>
            <p:cNvSpPr txBox="1">
              <a:spLocks noChangeArrowheads="1"/>
            </p:cNvSpPr>
            <p:nvPr/>
          </p:nvSpPr>
          <p:spPr bwMode="auto">
            <a:xfrm>
              <a:off x="3503488" y="914400"/>
              <a:ext cx="3750068" cy="364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sz="1600" dirty="0">
                  <a:solidFill>
                    <a:srgbClr val="4F81BD"/>
                  </a:solidFill>
                </a:rPr>
                <a:t>Simple </a:t>
              </a:r>
              <a:r>
                <a:rPr lang="en-US" sz="1600" dirty="0" smtClean="0">
                  <a:solidFill>
                    <a:srgbClr val="4F81BD"/>
                  </a:solidFill>
                </a:rPr>
                <a:t>arbitration</a:t>
              </a:r>
              <a:r>
                <a:rPr lang="en-US" sz="1600" dirty="0">
                  <a:solidFill>
                    <a:srgbClr val="4F81BD"/>
                  </a:solidFill>
                </a:rPr>
                <a:t> </a:t>
              </a:r>
              <a:r>
                <a:rPr lang="en-US" sz="1600" dirty="0" smtClean="0">
                  <a:solidFill>
                    <a:srgbClr val="4F81BD"/>
                  </a:solidFill>
                </a:rPr>
                <a:t>node</a:t>
              </a:r>
              <a:endParaRPr lang="en-US" sz="1600" dirty="0">
                <a:solidFill>
                  <a:srgbClr val="4F81BD"/>
                </a:solidFill>
              </a:endParaRPr>
            </a:p>
          </p:txBody>
        </p:sp>
        <p:cxnSp>
          <p:nvCxnSpPr>
            <p:cNvPr id="31" name="Shape 58"/>
            <p:cNvCxnSpPr>
              <a:cxnSpLocks noChangeShapeType="1"/>
              <a:stCxn id="30" idx="1"/>
              <a:endCxn id="25" idx="0"/>
            </p:cNvCxnSpPr>
            <p:nvPr/>
          </p:nvCxnSpPr>
          <p:spPr bwMode="auto">
            <a:xfrm rot="10800000" flipV="1">
              <a:off x="3046290" y="1096784"/>
              <a:ext cx="457199" cy="464887"/>
            </a:xfrm>
            <a:prstGeom prst="bentConnector2">
              <a:avLst/>
            </a:prstGeom>
            <a:noFill/>
            <a:ln w="15875" algn="ctr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2" name="Group 63"/>
            <p:cNvGrpSpPr>
              <a:grpSpLocks/>
            </p:cNvGrpSpPr>
            <p:nvPr/>
          </p:nvGrpSpPr>
          <p:grpSpPr bwMode="auto">
            <a:xfrm>
              <a:off x="3585681" y="1760413"/>
              <a:ext cx="368391" cy="506537"/>
              <a:chOff x="3585681" y="1760413"/>
              <a:chExt cx="368391" cy="506537"/>
            </a:xfrm>
          </p:grpSpPr>
          <p:sp>
            <p:nvSpPr>
              <p:cNvPr id="44" name="Rectangle 43"/>
              <p:cNvSpPr/>
              <p:nvPr/>
            </p:nvSpPr>
            <p:spPr bwMode="auto">
              <a:xfrm>
                <a:off x="3585681" y="1760413"/>
                <a:ext cx="368391" cy="506537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Isosceles Triangle 60"/>
              <p:cNvSpPr>
                <a:spLocks noChangeArrowheads="1"/>
              </p:cNvSpPr>
              <p:nvPr/>
            </p:nvSpPr>
            <p:spPr bwMode="auto">
              <a:xfrm rot="5400000">
                <a:off x="3586149" y="2116378"/>
                <a:ext cx="95521" cy="82346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alpha val="65881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3" name="Group 64"/>
            <p:cNvGrpSpPr>
              <a:grpSpLocks/>
            </p:cNvGrpSpPr>
            <p:nvPr/>
          </p:nvGrpSpPr>
          <p:grpSpPr bwMode="auto">
            <a:xfrm>
              <a:off x="3575406" y="2736458"/>
              <a:ext cx="368391" cy="506537"/>
              <a:chOff x="3585681" y="1760413"/>
              <a:chExt cx="368391" cy="506537"/>
            </a:xfrm>
          </p:grpSpPr>
          <p:sp>
            <p:nvSpPr>
              <p:cNvPr id="42" name="Rectangle 41"/>
              <p:cNvSpPr/>
              <p:nvPr/>
            </p:nvSpPr>
            <p:spPr bwMode="auto">
              <a:xfrm>
                <a:off x="3585681" y="1760413"/>
                <a:ext cx="368391" cy="506537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Isosceles Triangle 66"/>
              <p:cNvSpPr>
                <a:spLocks noChangeArrowheads="1"/>
              </p:cNvSpPr>
              <p:nvPr/>
            </p:nvSpPr>
            <p:spPr bwMode="auto">
              <a:xfrm rot="5400000">
                <a:off x="3586149" y="2116378"/>
                <a:ext cx="95521" cy="82346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alpha val="65881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4" name="Group 67"/>
            <p:cNvGrpSpPr>
              <a:grpSpLocks/>
            </p:cNvGrpSpPr>
            <p:nvPr/>
          </p:nvGrpSpPr>
          <p:grpSpPr bwMode="auto">
            <a:xfrm>
              <a:off x="3524037" y="5037870"/>
              <a:ext cx="368391" cy="506537"/>
              <a:chOff x="3585681" y="1760413"/>
              <a:chExt cx="368391" cy="506537"/>
            </a:xfrm>
          </p:grpSpPr>
          <p:sp>
            <p:nvSpPr>
              <p:cNvPr id="40" name="Rectangle 39"/>
              <p:cNvSpPr/>
              <p:nvPr/>
            </p:nvSpPr>
            <p:spPr bwMode="auto">
              <a:xfrm>
                <a:off x="3585681" y="1760413"/>
                <a:ext cx="368391" cy="506537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Isosceles Triangle 69"/>
              <p:cNvSpPr>
                <a:spLocks noChangeArrowheads="1"/>
              </p:cNvSpPr>
              <p:nvPr/>
            </p:nvSpPr>
            <p:spPr bwMode="auto">
              <a:xfrm rot="5400000">
                <a:off x="3586149" y="2116378"/>
                <a:ext cx="95521" cy="82346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alpha val="65881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5" name="Group 70"/>
            <p:cNvGrpSpPr>
              <a:grpSpLocks/>
            </p:cNvGrpSpPr>
            <p:nvPr/>
          </p:nvGrpSpPr>
          <p:grpSpPr bwMode="auto">
            <a:xfrm>
              <a:off x="6832314" y="3435101"/>
              <a:ext cx="368391" cy="506537"/>
              <a:chOff x="3585681" y="1760413"/>
              <a:chExt cx="368391" cy="506537"/>
            </a:xfrm>
          </p:grpSpPr>
          <p:sp>
            <p:nvSpPr>
              <p:cNvPr id="38" name="Rectangle 37"/>
              <p:cNvSpPr/>
              <p:nvPr/>
            </p:nvSpPr>
            <p:spPr bwMode="auto">
              <a:xfrm>
                <a:off x="3585681" y="1760413"/>
                <a:ext cx="368391" cy="506537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Isosceles Triangle 72"/>
              <p:cNvSpPr>
                <a:spLocks noChangeArrowheads="1"/>
              </p:cNvSpPr>
              <p:nvPr/>
            </p:nvSpPr>
            <p:spPr bwMode="auto">
              <a:xfrm rot="5400000">
                <a:off x="3586149" y="2116378"/>
                <a:ext cx="95521" cy="82346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alpha val="65881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6" name="TextBox 73"/>
            <p:cNvSpPr txBox="1">
              <a:spLocks noChangeArrowheads="1"/>
            </p:cNvSpPr>
            <p:nvPr/>
          </p:nvSpPr>
          <p:spPr bwMode="auto">
            <a:xfrm>
              <a:off x="4880224" y="5640513"/>
              <a:ext cx="364732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sz="1600">
                  <a:solidFill>
                    <a:srgbClr val="4F81BD"/>
                  </a:solidFill>
                </a:rPr>
                <a:t>Customized pipelining: higher fmax → more throughput</a:t>
              </a:r>
            </a:p>
          </p:txBody>
        </p:sp>
        <p:cxnSp>
          <p:nvCxnSpPr>
            <p:cNvPr id="37" name="Shape 75"/>
            <p:cNvCxnSpPr>
              <a:cxnSpLocks noChangeShapeType="1"/>
              <a:stCxn id="36" idx="1"/>
            </p:cNvCxnSpPr>
            <p:nvPr/>
          </p:nvCxnSpPr>
          <p:spPr bwMode="auto">
            <a:xfrm rot="10800000">
              <a:off x="3708234" y="5544407"/>
              <a:ext cx="1171991" cy="388494"/>
            </a:xfrm>
            <a:prstGeom prst="bentConnector2">
              <a:avLst/>
            </a:prstGeom>
            <a:noFill/>
            <a:ln w="15875" algn="ctr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510371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Altera </a:t>
            </a:r>
            <a:r>
              <a:rPr lang="en-US" dirty="0" err="1" smtClean="0"/>
              <a:t>OpenCL</a:t>
            </a:r>
            <a:r>
              <a:rPr lang="en-US" dirty="0" smtClean="0"/>
              <a:t> Compiler Flow</a:t>
            </a:r>
            <a:endParaRPr lang="en-US" dirty="0"/>
          </a:p>
        </p:txBody>
      </p:sp>
      <p:sp>
        <p:nvSpPr>
          <p:cNvPr id="4" name="Flowchart: Document 6"/>
          <p:cNvSpPr/>
          <p:nvPr/>
        </p:nvSpPr>
        <p:spPr bwMode="auto">
          <a:xfrm>
            <a:off x="317500" y="1485187"/>
            <a:ext cx="2667000" cy="457200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dirty="0" smtClean="0">
                <a:solidFill>
                  <a:srgbClr val="000000"/>
                </a:solidFill>
              </a:rPr>
              <a:t>kernel.cl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lowchart: Document 7"/>
          <p:cNvSpPr/>
          <p:nvPr/>
        </p:nvSpPr>
        <p:spPr bwMode="auto">
          <a:xfrm>
            <a:off x="4884738" y="1256587"/>
            <a:ext cx="2667000" cy="457200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dirty="0" err="1" smtClean="0">
                <a:solidFill>
                  <a:srgbClr val="000000"/>
                </a:solidFill>
              </a:rPr>
              <a:t>host.c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lowchart: Process 33"/>
          <p:cNvSpPr/>
          <p:nvPr/>
        </p:nvSpPr>
        <p:spPr bwMode="auto">
          <a:xfrm>
            <a:off x="854075" y="2218612"/>
            <a:ext cx="1600200" cy="590550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dirty="0">
                <a:solidFill>
                  <a:srgbClr val="000000"/>
                </a:solidFill>
              </a:rPr>
              <a:t>CLANG </a:t>
            </a:r>
          </a:p>
          <a:p>
            <a:pPr algn="ctr" eaLnBrk="1" hangingPunct="1">
              <a:defRPr/>
            </a:pPr>
            <a:r>
              <a:rPr lang="en-US" dirty="0">
                <a:solidFill>
                  <a:srgbClr val="000000"/>
                </a:solidFill>
              </a:rPr>
              <a:t>front end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rot="16200000" flipH="1">
            <a:off x="1499394" y="2063831"/>
            <a:ext cx="306387" cy="31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8" name="Flowchart: Document 57"/>
          <p:cNvSpPr/>
          <p:nvPr/>
        </p:nvSpPr>
        <p:spPr bwMode="auto">
          <a:xfrm>
            <a:off x="3529013" y="2094787"/>
            <a:ext cx="1096962" cy="838200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>
                <a:solidFill>
                  <a:srgbClr val="000000"/>
                </a:solidFill>
              </a:rPr>
              <a:t>System Description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rot="5400000">
            <a:off x="5972969" y="1927306"/>
            <a:ext cx="48895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0" name="Flowchart: Process 69"/>
          <p:cNvSpPr/>
          <p:nvPr/>
        </p:nvSpPr>
        <p:spPr bwMode="auto">
          <a:xfrm>
            <a:off x="5608638" y="2170987"/>
            <a:ext cx="1219200" cy="685800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rgbClr val="000000"/>
                </a:solidFill>
              </a:rPr>
              <a:t>C compiler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4624388" y="2513887"/>
            <a:ext cx="982662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2" name="Flowchart: Multidocument 75"/>
          <p:cNvSpPr/>
          <p:nvPr/>
        </p:nvSpPr>
        <p:spPr bwMode="auto">
          <a:xfrm>
            <a:off x="7475538" y="1763000"/>
            <a:ext cx="1219200" cy="1501775"/>
          </a:xfrm>
          <a:prstGeom prst="flowChartMultidocumen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dirty="0" smtClean="0">
                <a:solidFill>
                  <a:srgbClr val="000000"/>
                </a:solidFill>
              </a:rPr>
              <a:t>Altera</a:t>
            </a:r>
            <a:endParaRPr lang="en-US" dirty="0">
              <a:solidFill>
                <a:srgbClr val="000000"/>
              </a:solidFill>
            </a:endParaRPr>
          </a:p>
          <a:p>
            <a:pPr algn="ctr" eaLnBrk="1" hangingPunct="1">
              <a:defRPr/>
            </a:pPr>
            <a:r>
              <a:rPr lang="en-US" dirty="0" smtClean="0">
                <a:solidFill>
                  <a:srgbClr val="000000"/>
                </a:solidFill>
              </a:rPr>
              <a:t>Runtime</a:t>
            </a:r>
            <a:endParaRPr lang="en-US" dirty="0">
              <a:solidFill>
                <a:srgbClr val="000000"/>
              </a:solidFill>
            </a:endParaRPr>
          </a:p>
          <a:p>
            <a:pPr algn="ctr" eaLnBrk="1" hangingPunct="1">
              <a:defRPr/>
            </a:pPr>
            <a:r>
              <a:rPr lang="en-US" dirty="0">
                <a:solidFill>
                  <a:srgbClr val="000000"/>
                </a:solidFill>
              </a:rPr>
              <a:t>Library</a:t>
            </a:r>
          </a:p>
          <a:p>
            <a:pPr algn="ctr" eaLnBrk="1" hangingPunct="1"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 bwMode="auto">
          <a:xfrm rot="10800000">
            <a:off x="6826250" y="2513887"/>
            <a:ext cx="649288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4" name="Flowchart: Document 80"/>
          <p:cNvSpPr/>
          <p:nvPr/>
        </p:nvSpPr>
        <p:spPr bwMode="auto">
          <a:xfrm>
            <a:off x="5494338" y="3237787"/>
            <a:ext cx="1447800" cy="457200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sz="1600" dirty="0">
                <a:solidFill>
                  <a:srgbClr val="000000"/>
                </a:solidFill>
              </a:rPr>
              <a:t>program.exe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 rot="5400000">
            <a:off x="6026944" y="3048081"/>
            <a:ext cx="3810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6" name="Flowchart: Process 83"/>
          <p:cNvSpPr/>
          <p:nvPr/>
        </p:nvSpPr>
        <p:spPr bwMode="auto">
          <a:xfrm>
            <a:off x="850900" y="3923587"/>
            <a:ext cx="1600200" cy="457200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dirty="0">
                <a:solidFill>
                  <a:srgbClr val="000000"/>
                </a:solidFill>
              </a:rPr>
              <a:t>Optimizer</a:t>
            </a:r>
          </a:p>
        </p:txBody>
      </p:sp>
      <p:sp>
        <p:nvSpPr>
          <p:cNvPr id="17" name="Flowchart: Document 84"/>
          <p:cNvSpPr/>
          <p:nvPr/>
        </p:nvSpPr>
        <p:spPr bwMode="auto">
          <a:xfrm>
            <a:off x="981075" y="3085387"/>
            <a:ext cx="1347788" cy="609600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b="1" dirty="0" err="1">
                <a:solidFill>
                  <a:srgbClr val="000000"/>
                </a:solidFill>
              </a:rPr>
              <a:t>Unoptimized</a:t>
            </a:r>
            <a:r>
              <a:rPr lang="en-US" sz="1400" b="1" dirty="0">
                <a:solidFill>
                  <a:srgbClr val="000000"/>
                </a:solidFill>
              </a:rPr>
              <a:t> LLVM IR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rot="5400000">
            <a:off x="1516856" y="2948069"/>
            <a:ext cx="276225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9" name="Straight Arrow Connector 18"/>
          <p:cNvCxnSpPr/>
          <p:nvPr/>
        </p:nvCxnSpPr>
        <p:spPr bwMode="auto">
          <a:xfrm rot="5400000">
            <a:off x="1513681" y="3784681"/>
            <a:ext cx="276225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0" name="Straight Arrow Connector 19"/>
          <p:cNvCxnSpPr/>
          <p:nvPr/>
        </p:nvCxnSpPr>
        <p:spPr bwMode="auto">
          <a:xfrm rot="5400000">
            <a:off x="1515269" y="4518106"/>
            <a:ext cx="276225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1" name="Straight Arrow Connector 20"/>
          <p:cNvCxnSpPr/>
          <p:nvPr/>
        </p:nvCxnSpPr>
        <p:spPr bwMode="auto">
          <a:xfrm rot="5400000">
            <a:off x="1514475" y="5279312"/>
            <a:ext cx="276225" cy="31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2" name="Flowchart: Document 97"/>
          <p:cNvSpPr/>
          <p:nvPr/>
        </p:nvSpPr>
        <p:spPr bwMode="auto">
          <a:xfrm>
            <a:off x="981075" y="4657012"/>
            <a:ext cx="1349375" cy="609600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>
                <a:solidFill>
                  <a:srgbClr val="000000"/>
                </a:solidFill>
              </a:rPr>
              <a:t>Optimized LLVM IR</a:t>
            </a:r>
          </a:p>
        </p:txBody>
      </p:sp>
      <p:grpSp>
        <p:nvGrpSpPr>
          <p:cNvPr id="23" name="Group 51"/>
          <p:cNvGrpSpPr>
            <a:grpSpLocks/>
          </p:cNvGrpSpPr>
          <p:nvPr/>
        </p:nvGrpSpPr>
        <p:grpSpPr bwMode="auto">
          <a:xfrm>
            <a:off x="855663" y="5419012"/>
            <a:ext cx="3509962" cy="609600"/>
            <a:chOff x="1100933" y="5228828"/>
            <a:chExt cx="3510667" cy="609600"/>
          </a:xfrm>
        </p:grpSpPr>
        <p:sp>
          <p:nvSpPr>
            <p:cNvPr id="24" name="Flowchart: Process 86"/>
            <p:cNvSpPr/>
            <p:nvPr/>
          </p:nvSpPr>
          <p:spPr bwMode="auto">
            <a:xfrm>
              <a:off x="1100933" y="5228828"/>
              <a:ext cx="1600521" cy="609600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hangingPunct="1">
                <a:defRPr/>
              </a:pPr>
              <a:r>
                <a:rPr lang="en-US" dirty="0">
                  <a:solidFill>
                    <a:srgbClr val="000000"/>
                  </a:solidFill>
                </a:rPr>
                <a:t>RTL generator</a:t>
              </a:r>
            </a:p>
          </p:txBody>
        </p:sp>
        <p:sp>
          <p:nvSpPr>
            <p:cNvPr id="25" name="Flowchart: Document 99"/>
            <p:cNvSpPr/>
            <p:nvPr/>
          </p:nvSpPr>
          <p:spPr bwMode="auto">
            <a:xfrm>
              <a:off x="3230198" y="5228828"/>
              <a:ext cx="1381402" cy="609600"/>
            </a:xfrm>
            <a:prstGeom prst="flowChartDocumen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b="1" dirty="0" err="1">
                  <a:solidFill>
                    <a:srgbClr val="000000"/>
                  </a:solidFill>
                </a:rPr>
                <a:t>Verilog</a:t>
              </a:r>
              <a:endParaRPr lang="en-US" sz="16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 bwMode="auto">
            <a:xfrm>
              <a:off x="2701454" y="5533628"/>
              <a:ext cx="528743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  <p:grpSp>
        <p:nvGrpSpPr>
          <p:cNvPr id="27" name="Group 74"/>
          <p:cNvGrpSpPr>
            <a:grpSpLocks/>
          </p:cNvGrpSpPr>
          <p:nvPr/>
        </p:nvGrpSpPr>
        <p:grpSpPr bwMode="auto">
          <a:xfrm>
            <a:off x="4935538" y="4604625"/>
            <a:ext cx="3657600" cy="1628775"/>
            <a:chOff x="4936057" y="4414242"/>
            <a:chExt cx="3657600" cy="1629172"/>
          </a:xfrm>
        </p:grpSpPr>
        <p:grpSp>
          <p:nvGrpSpPr>
            <p:cNvPr id="28" name="Group 73"/>
            <p:cNvGrpSpPr>
              <a:grpSpLocks/>
            </p:cNvGrpSpPr>
            <p:nvPr/>
          </p:nvGrpSpPr>
          <p:grpSpPr bwMode="auto">
            <a:xfrm>
              <a:off x="7484524" y="4470400"/>
              <a:ext cx="1109133" cy="1566334"/>
              <a:chOff x="7730067" y="4470400"/>
              <a:chExt cx="1109133" cy="1566334"/>
            </a:xfrm>
          </p:grpSpPr>
          <p:sp>
            <p:nvSpPr>
              <p:cNvPr id="30" name="Rounded Rectangle 29"/>
              <p:cNvSpPr/>
              <p:nvPr/>
            </p:nvSpPr>
            <p:spPr bwMode="auto">
              <a:xfrm>
                <a:off x="7950200" y="5317750"/>
                <a:ext cx="889000" cy="719313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 err="1">
                    <a:solidFill>
                      <a:srgbClr val="000000"/>
                    </a:solidFill>
                  </a:rPr>
                  <a:t>PCIe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Rounded Rectangle 30"/>
              <p:cNvSpPr/>
              <p:nvPr/>
            </p:nvSpPr>
            <p:spPr bwMode="auto">
              <a:xfrm>
                <a:off x="7958137" y="4469818"/>
                <a:ext cx="873125" cy="719313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DDR*</a:t>
                </a:r>
              </a:p>
            </p:txBody>
          </p:sp>
          <p:cxnSp>
            <p:nvCxnSpPr>
              <p:cNvPr id="32" name="Straight Arrow Connector 31"/>
              <p:cNvCxnSpPr>
                <a:endCxn id="31" idx="1"/>
              </p:cNvCxnSpPr>
              <p:nvPr/>
            </p:nvCxnSpPr>
            <p:spPr bwMode="auto">
              <a:xfrm>
                <a:off x="7729537" y="4825505"/>
                <a:ext cx="228600" cy="4764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 bwMode="auto">
              <a:xfrm>
                <a:off x="7729537" y="5655970"/>
                <a:ext cx="228600" cy="4763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</p:grpSp>
        <p:sp>
          <p:nvSpPr>
            <p:cNvPr id="29" name="Flowchart: Process 103"/>
            <p:cNvSpPr/>
            <p:nvPr/>
          </p:nvSpPr>
          <p:spPr bwMode="auto">
            <a:xfrm>
              <a:off x="4936057" y="4414242"/>
              <a:ext cx="2540000" cy="1629172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 err="1" smtClean="0">
                  <a:solidFill>
                    <a:srgbClr val="000000"/>
                  </a:solidFill>
                </a:rPr>
                <a:t>OpenCL</a:t>
              </a:r>
              <a:endParaRPr lang="en-US" dirty="0" smtClean="0">
                <a:solidFill>
                  <a:srgbClr val="000000"/>
                </a:solidFill>
              </a:endParaRPr>
            </a:p>
            <a:p>
              <a:pPr algn="ctr" eaLnBrk="1" hangingPunct="1">
                <a:defRPr/>
              </a:pPr>
              <a:r>
                <a:rPr lang="en-CA" dirty="0" smtClean="0">
                  <a:solidFill>
                    <a:srgbClr val="000000"/>
                  </a:solidFill>
                </a:rPr>
                <a:t>Platform</a:t>
              </a:r>
              <a:endParaRPr lang="en-US" dirty="0" smtClean="0">
                <a:solidFill>
                  <a:srgbClr val="000000"/>
                </a:solidFill>
              </a:endParaRPr>
            </a:p>
          </p:txBody>
        </p:sp>
      </p:grpSp>
      <p:cxnSp>
        <p:nvCxnSpPr>
          <p:cNvPr id="34" name="Straight Arrow Connector 33"/>
          <p:cNvCxnSpPr/>
          <p:nvPr/>
        </p:nvCxnSpPr>
        <p:spPr bwMode="auto">
          <a:xfrm>
            <a:off x="4365625" y="5723812"/>
            <a:ext cx="568325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grpSp>
        <p:nvGrpSpPr>
          <p:cNvPr id="35" name="Group 39"/>
          <p:cNvGrpSpPr>
            <a:grpSpLocks/>
          </p:cNvGrpSpPr>
          <p:nvPr/>
        </p:nvGrpSpPr>
        <p:grpSpPr bwMode="auto">
          <a:xfrm>
            <a:off x="854075" y="1815387"/>
            <a:ext cx="5021263" cy="1897063"/>
            <a:chOff x="1100139" y="1625599"/>
            <a:chExt cx="5021261" cy="1896535"/>
          </a:xfrm>
        </p:grpSpPr>
        <p:grpSp>
          <p:nvGrpSpPr>
            <p:cNvPr id="36" name="Group 37"/>
            <p:cNvGrpSpPr/>
            <p:nvPr/>
          </p:nvGrpSpPr>
          <p:grpSpPr>
            <a:xfrm>
              <a:off x="1100139" y="2045362"/>
              <a:ext cx="1600200" cy="1476772"/>
              <a:chOff x="1252539" y="2180828"/>
              <a:chExt cx="1600200" cy="1476772"/>
            </a:xfrm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grpSpPr>
          <p:sp>
            <p:nvSpPr>
              <p:cNvPr id="38" name="Flowchart: Process 34"/>
              <p:cNvSpPr/>
              <p:nvPr/>
            </p:nvSpPr>
            <p:spPr bwMode="auto">
              <a:xfrm>
                <a:off x="1252539" y="2180828"/>
                <a:ext cx="1600200" cy="591344"/>
              </a:xfrm>
              <a:prstGeom prst="flowChartProcess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1" hangingPunct="1">
                  <a:defRPr/>
                </a:pPr>
                <a:r>
                  <a:rPr lang="en-US" dirty="0">
                    <a:solidFill>
                      <a:srgbClr val="FFFFFF"/>
                    </a:solidFill>
                  </a:rPr>
                  <a:t>CLANG </a:t>
                </a:r>
              </a:p>
              <a:p>
                <a:pPr algn="ctr" eaLnBrk="1" hangingPunct="1">
                  <a:defRPr/>
                </a:pPr>
                <a:r>
                  <a:rPr lang="en-US" dirty="0">
                    <a:solidFill>
                      <a:srgbClr val="FFFFFF"/>
                    </a:solidFill>
                  </a:rPr>
                  <a:t>front end</a:t>
                </a:r>
              </a:p>
            </p:txBody>
          </p:sp>
          <p:sp>
            <p:nvSpPr>
              <p:cNvPr id="39" name="Flowchart: Document 35"/>
              <p:cNvSpPr/>
              <p:nvPr/>
            </p:nvSpPr>
            <p:spPr bwMode="auto">
              <a:xfrm>
                <a:off x="1378348" y="3048000"/>
                <a:ext cx="1348581" cy="609600"/>
              </a:xfrm>
              <a:prstGeom prst="flowChartDocumen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1400" b="1" dirty="0" err="1">
                    <a:solidFill>
                      <a:srgbClr val="FFFFFF"/>
                    </a:solidFill>
                  </a:rPr>
                  <a:t>Unoptimized</a:t>
                </a:r>
                <a:r>
                  <a:rPr lang="en-US" sz="1400" b="1" dirty="0">
                    <a:solidFill>
                      <a:srgbClr val="FFFFFF"/>
                    </a:solidFill>
                  </a:rPr>
                  <a:t> LLVM IR</a:t>
                </a:r>
              </a:p>
            </p:txBody>
          </p:sp>
          <p:cxnSp>
            <p:nvCxnSpPr>
              <p:cNvPr id="40" name="Straight Arrow Connector 39"/>
              <p:cNvCxnSpPr/>
              <p:nvPr/>
            </p:nvCxnSpPr>
            <p:spPr bwMode="auto">
              <a:xfrm rot="5400000">
                <a:off x="1915319" y="2910682"/>
                <a:ext cx="276225" cy="1587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37" name="Line Callout 1 36"/>
            <p:cNvSpPr/>
            <p:nvPr/>
          </p:nvSpPr>
          <p:spPr bwMode="auto">
            <a:xfrm>
              <a:off x="3556000" y="1625599"/>
              <a:ext cx="2565400" cy="1388533"/>
            </a:xfrm>
            <a:prstGeom prst="borderCallout1">
              <a:avLst/>
            </a:prstGeom>
            <a:ln>
              <a:headEnd type="none" w="med" len="med"/>
              <a:tailEnd type="none" w="med" len="med"/>
            </a:ln>
            <a:effectLst>
              <a:glow rad="139700">
                <a:schemeClr val="accent2">
                  <a:satMod val="175000"/>
                  <a:alpha val="4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 Rounded MT Bold" pitchFamily="34" charset="0"/>
                </a:rPr>
                <a:t>Front End</a:t>
              </a:r>
            </a:p>
            <a:p>
              <a:pPr>
                <a:defRPr/>
              </a:pPr>
              <a:r>
                <a:rPr lang="en-US" i="1" dirty="0">
                  <a:solidFill>
                    <a:srgbClr val="000000"/>
                  </a:solidFill>
                  <a:latin typeface="Bell MT" pitchFamily="18" charset="0"/>
                </a:rPr>
                <a:t>Parses </a:t>
              </a:r>
              <a:r>
                <a:rPr lang="en-US" i="1" dirty="0" err="1">
                  <a:solidFill>
                    <a:srgbClr val="000000"/>
                  </a:solidFill>
                  <a:latin typeface="Bell MT" pitchFamily="18" charset="0"/>
                </a:rPr>
                <a:t>OpenCL</a:t>
              </a:r>
              <a:r>
                <a:rPr lang="en-US" i="1" dirty="0">
                  <a:solidFill>
                    <a:srgbClr val="000000"/>
                  </a:solidFill>
                  <a:latin typeface="Bell MT" pitchFamily="18" charset="0"/>
                </a:rPr>
                <a:t> extensions and </a:t>
              </a:r>
              <a:r>
                <a:rPr lang="en-US" i="1" dirty="0" err="1">
                  <a:solidFill>
                    <a:srgbClr val="000000"/>
                  </a:solidFill>
                  <a:latin typeface="Bell MT" pitchFamily="18" charset="0"/>
                </a:rPr>
                <a:t>intrinsics</a:t>
              </a:r>
              <a:r>
                <a:rPr lang="en-US" i="1" dirty="0">
                  <a:solidFill>
                    <a:srgbClr val="000000"/>
                  </a:solidFill>
                  <a:latin typeface="Bell MT" pitchFamily="18" charset="0"/>
                </a:rPr>
                <a:t> – produces LLVM IR</a:t>
              </a:r>
            </a:p>
          </p:txBody>
        </p:sp>
      </p:grpSp>
      <p:pic>
        <p:nvPicPr>
          <p:cNvPr id="41" name="Picture 2" descr="C:\Users\dsingh\AppData\Local\Microsoft\Windows\Temporary Internet Files\Content.IE5\3KQCWCMD\MC900441361[1]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34081" y="5509694"/>
            <a:ext cx="431411" cy="43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2988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jchang\AppData\Local\Temp\articulate\presenter\imgtemp\XqQAgMHX_files\slide0001_image001.emz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1047</Words>
  <Application>Microsoft Macintosh PowerPoint</Application>
  <PresentationFormat>On-screen Show (4:3)</PresentationFormat>
  <Paragraphs>284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General Optimization Techniques and Noteworthy Applications for the Altera FPGA OpenCL SDK</vt:lpstr>
      <vt:lpstr>Motivation</vt:lpstr>
      <vt:lpstr>Outline</vt:lpstr>
      <vt:lpstr>Conventional FGPA Design Flow</vt:lpstr>
      <vt:lpstr>Heterogeneous Systems for Altera OpenCL SDK</vt:lpstr>
      <vt:lpstr>Simplified OpenCL System Architecture</vt:lpstr>
      <vt:lpstr>Simplified External Interface</vt:lpstr>
      <vt:lpstr>Simplified Interconnect Architecture</vt:lpstr>
      <vt:lpstr>Altera OpenCL Compiler Flow</vt:lpstr>
      <vt:lpstr>Altera OpenCL Compiler Flow Ctd.</vt:lpstr>
      <vt:lpstr>Altera OpenCL Compiler Flow Ctd.</vt:lpstr>
      <vt:lpstr>Target Heterogeneous Systems Via Delite and OpenCL</vt:lpstr>
      <vt:lpstr>Possible Methods of Attack</vt:lpstr>
      <vt:lpstr>Altera OpenCL SDK Implementation Patterns and Optimizations</vt:lpstr>
      <vt:lpstr>Possible Optimizations:</vt:lpstr>
      <vt:lpstr>Deeply Pipelined Kernel Design</vt:lpstr>
      <vt:lpstr>Deeply Pipelined Kernel Design Ctd.</vt:lpstr>
      <vt:lpstr>Good Programming Practices</vt:lpstr>
      <vt:lpstr>Good Programming Practices Ctd.</vt:lpstr>
      <vt:lpstr>Good Programming Practices Ctd.</vt:lpstr>
      <vt:lpstr>Exploiting Data Level Parallelism</vt:lpstr>
      <vt:lpstr>Loop Unrolling</vt:lpstr>
      <vt:lpstr>Static Memory Coalescing</vt:lpstr>
      <vt:lpstr>Kernel Vectorization</vt:lpstr>
      <vt:lpstr>Compute Unit Replication</vt:lpstr>
      <vt:lpstr>Exploiting Task Level Parallelism</vt:lpstr>
      <vt:lpstr>Simultaneous Multi-Threading by Multiple Queues</vt:lpstr>
      <vt:lpstr>Synchronization Techniques</vt:lpstr>
      <vt:lpstr>Profiling Tasks Using Events</vt:lpstr>
      <vt:lpstr>Exploiting Single Work Item Parallelism</vt:lpstr>
      <vt:lpstr>Loop Pipelining</vt:lpstr>
      <vt:lpstr>Task Programming Guidelines</vt:lpstr>
      <vt:lpstr>Altera OpenCL SDK Applications and their Relative Performance</vt:lpstr>
      <vt:lpstr>Sobel 2D Image Filter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Optimization Techniques and Excelling Applications for the Altera FPGA OpenCL SDK</dc:title>
  <dc:creator>Derek Yan</dc:creator>
  <cp:lastModifiedBy>Derek Yan</cp:lastModifiedBy>
  <cp:revision>42</cp:revision>
  <dcterms:created xsi:type="dcterms:W3CDTF">2014-04-14T21:32:47Z</dcterms:created>
  <dcterms:modified xsi:type="dcterms:W3CDTF">2014-04-16T19:55:23Z</dcterms:modified>
</cp:coreProperties>
</file>