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34"/>
  </p:handoutMasterIdLst>
  <p:sldIdLst>
    <p:sldId id="256" r:id="rId3"/>
    <p:sldId id="288" r:id="rId4"/>
    <p:sldId id="257" r:id="rId5"/>
    <p:sldId id="263" r:id="rId6"/>
    <p:sldId id="300" r:id="rId7"/>
    <p:sldId id="301" r:id="rId8"/>
    <p:sldId id="273" r:id="rId9"/>
    <p:sldId id="274" r:id="rId10"/>
    <p:sldId id="264" r:id="rId11"/>
    <p:sldId id="290" r:id="rId12"/>
    <p:sldId id="258" r:id="rId13"/>
    <p:sldId id="259" r:id="rId14"/>
    <p:sldId id="260" r:id="rId15"/>
    <p:sldId id="261" r:id="rId16"/>
    <p:sldId id="265" r:id="rId17"/>
    <p:sldId id="262" r:id="rId18"/>
    <p:sldId id="266" r:id="rId20"/>
    <p:sldId id="291" r:id="rId21"/>
    <p:sldId id="292" r:id="rId22"/>
    <p:sldId id="293" r:id="rId23"/>
    <p:sldId id="294" r:id="rId24"/>
    <p:sldId id="295" r:id="rId25"/>
    <p:sldId id="297" r:id="rId26"/>
    <p:sldId id="296" r:id="rId27"/>
    <p:sldId id="298" r:id="rId28"/>
    <p:sldId id="299" r:id="rId29"/>
    <p:sldId id="267" r:id="rId30"/>
    <p:sldId id="284" r:id="rId31"/>
    <p:sldId id="286" r:id="rId32"/>
    <p:sldId id="285" r:id="rId33"/>
  </p:sldIdLst>
  <p:sldSz cx="12192000" cy="6858000"/>
  <p:notesSz cx="7103745" cy="10234295"/>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TW" altLang="en-US"/>
          </a:p>
        </p:txBody>
      </p:sp>
      <p:sp>
        <p:nvSpPr>
          <p:cNvPr id="3" name="日期版面配置區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TW" altLang="en-US" smtClean="0"/>
            </a:fld>
            <a:endParaRPr lang="zh-TW" altLang="en-US"/>
          </a:p>
        </p:txBody>
      </p:sp>
      <p:sp>
        <p:nvSpPr>
          <p:cNvPr id="4" name="頁尾版面配置區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TW"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TW" altLang="en-US" smtClean="0"/>
            </a:fld>
            <a:endParaRPr lang="zh-TW"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atin typeface="微軟正黑體" panose="020B0604030504040204" charset="-120"/>
                <a:ea typeface="微軟正黑體" panose="020B0604030504040204" charset="-120"/>
                <a:cs typeface="微軟正黑體" panose="020B0604030504040204" charset="-120"/>
              </a:defRPr>
            </a:lvl1pPr>
          </a:lstStyle>
          <a:p>
            <a:endParaRPr lang="zh-TW" altLang="en-US"/>
          </a:p>
        </p:txBody>
      </p:sp>
      <p:sp>
        <p:nvSpPr>
          <p:cNvPr id="3" name="日期版面配置區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atin typeface="微軟正黑體" panose="020B0604030504040204" charset="-120"/>
                <a:ea typeface="微軟正黑體" panose="020B0604030504040204" charset="-120"/>
                <a:cs typeface="微軟正黑體" panose="020B0604030504040204" charset="-120"/>
              </a:defRPr>
            </a:lvl1pPr>
          </a:lstStyle>
          <a:p>
            <a:fld id="{23B6967E-542D-46BB-99C2-28920E914199}" type="datetimeFigureOut">
              <a:rPr lang="zh-TW" altLang="en-US" smtClean="0"/>
            </a:fld>
            <a:endParaRPr lang="zh-TW" altLang="en-US"/>
          </a:p>
        </p:txBody>
      </p:sp>
      <p:sp>
        <p:nvSpPr>
          <p:cNvPr id="4" name="投影片圖像版面配置區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6" name="頁尾版面配置區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atin typeface="微軟正黑體" panose="020B0604030504040204" charset="-120"/>
                <a:ea typeface="微軟正黑體" panose="020B0604030504040204" charset="-120"/>
                <a:cs typeface="微軟正黑體" panose="020B0604030504040204" charset="-120"/>
              </a:defRPr>
            </a:lvl1pPr>
          </a:lstStyle>
          <a:p>
            <a:endParaRPr lang="zh-TW" altLang="en-US"/>
          </a:p>
        </p:txBody>
      </p:sp>
      <p:sp>
        <p:nvSpPr>
          <p:cNvPr id="7" name="投影片編號版面配置區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atin typeface="微軟正黑體" panose="020B0604030504040204" charset="-120"/>
                <a:ea typeface="微軟正黑體" panose="020B0604030504040204" charset="-120"/>
                <a:cs typeface="微軟正黑體" panose="020B0604030504040204" charset="-120"/>
              </a:defRPr>
            </a:lvl1pPr>
          </a:lstStyle>
          <a:p>
            <a:fld id="{30937628-B820-42EF-A241-CE9D2C9CD08B}" type="slidenum">
              <a:rPr lang="zh-TW" altLang="en-US" smtClean="0"/>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軟正黑體" panose="020B0604030504040204" charset="-120"/>
        <a:ea typeface="微軟正黑體" panose="020B0604030504040204" charset="-120"/>
        <a:cs typeface="微軟正黑體" panose="020B0604030504040204" charset="-120"/>
      </a:defRPr>
    </a:lvl1pPr>
    <a:lvl2pPr marL="457200" algn="l" defTabSz="914400" rtl="0" eaLnBrk="1" latinLnBrk="0" hangingPunct="1">
      <a:defRPr sz="1200" kern="1200">
        <a:solidFill>
          <a:schemeClr val="tx1"/>
        </a:solidFill>
        <a:latin typeface="微軟正黑體" panose="020B0604030504040204" charset="-120"/>
        <a:ea typeface="微軟正黑體" panose="020B0604030504040204" charset="-120"/>
        <a:cs typeface="微軟正黑體" panose="020B0604030504040204" charset="-120"/>
      </a:defRPr>
    </a:lvl2pPr>
    <a:lvl3pPr marL="914400" algn="l" defTabSz="914400" rtl="0" eaLnBrk="1" latinLnBrk="0" hangingPunct="1">
      <a:defRPr sz="1200" kern="1200">
        <a:solidFill>
          <a:schemeClr val="tx1"/>
        </a:solidFill>
        <a:latin typeface="微軟正黑體" panose="020B0604030504040204" charset="-120"/>
        <a:ea typeface="微軟正黑體" panose="020B0604030504040204" charset="-120"/>
        <a:cs typeface="微軟正黑體" panose="020B0604030504040204" charset="-120"/>
      </a:defRPr>
    </a:lvl3pPr>
    <a:lvl4pPr marL="1371600" algn="l" defTabSz="914400" rtl="0" eaLnBrk="1" latinLnBrk="0" hangingPunct="1">
      <a:defRPr sz="1200" kern="1200">
        <a:solidFill>
          <a:schemeClr val="tx1"/>
        </a:solidFill>
        <a:latin typeface="微軟正黑體" panose="020B0604030504040204" charset="-120"/>
        <a:ea typeface="微軟正黑體" panose="020B0604030504040204" charset="-120"/>
        <a:cs typeface="微軟正黑體" panose="020B0604030504040204" charset="-120"/>
      </a:defRPr>
    </a:lvl4pPr>
    <a:lvl5pPr marL="1828800" algn="l" defTabSz="914400" rtl="0" eaLnBrk="1" latinLnBrk="0" hangingPunct="1">
      <a:defRPr sz="1200" kern="1200">
        <a:solidFill>
          <a:schemeClr val="tx1"/>
        </a:solidFill>
        <a:latin typeface="微軟正黑體" panose="020B0604030504040204" charset="-120"/>
        <a:ea typeface="微軟正黑體" panose="020B0604030504040204" charset="-120"/>
        <a:cs typeface="微軟正黑體" panose="020B0604030504040204" charset="-12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blipFill rotWithShape="0">
          <a:blip r:embed="rId2"/>
          <a:stretch>
            <a:fillRect/>
          </a:stretch>
        </a:blipFill>
        <a:effectLst/>
      </p:bgPr>
    </p:bg>
    <p:spTree>
      <p:nvGrpSpPr>
        <p:cNvPr id="1" name=""/>
        <p:cNvGrpSpPr/>
        <p:nvPr/>
      </p:nvGrpSpPr>
      <p:grpSpPr/>
      <p:sp>
        <p:nvSpPr>
          <p:cNvPr id="2050" name="標題 2049"/>
          <p:cNvSpPr/>
          <p:nvPr>
            <p:ph type="ctrTitle"/>
          </p:nvPr>
        </p:nvSpPr>
        <p:spPr>
          <a:xfrm>
            <a:off x="912284" y="1700213"/>
            <a:ext cx="10363200" cy="1470025"/>
          </a:xfrm>
          <a:prstGeom prst="rect">
            <a:avLst/>
          </a:prstGeom>
          <a:noFill/>
          <a:ln w="9525">
            <a:noFill/>
          </a:ln>
        </p:spPr>
        <p:txBody>
          <a:bodyPr anchor="ctr"/>
          <a:lstStyle>
            <a:lvl1pPr lvl="0">
              <a:defRPr b="0" kern="1200"/>
            </a:lvl1pPr>
          </a:lstStyle>
          <a:p>
            <a:pPr lvl="0"/>
            <a:r>
              <a:rPr lang="zh-CN" altLang="en-US"/>
              <a:t>按一下以編輯母片標題樣式</a:t>
            </a:r>
            <a:endParaRPr lang="zh-CN" altLang="en-US"/>
          </a:p>
        </p:txBody>
      </p:sp>
      <p:sp>
        <p:nvSpPr>
          <p:cNvPr id="2051" name="副標題 2050"/>
          <p:cNvSpPr/>
          <p:nvPr>
            <p:ph type="subTitle" idx="1"/>
          </p:nvPr>
        </p:nvSpPr>
        <p:spPr>
          <a:xfrm>
            <a:off x="1871133" y="3405188"/>
            <a:ext cx="8534400" cy="1752600"/>
          </a:xfrm>
          <a:prstGeom prst="rect">
            <a:avLst/>
          </a:prstGeom>
          <a:noFill/>
          <a:ln w="9525">
            <a:noFill/>
          </a:ln>
        </p:spPr>
        <p:txBody>
          <a:bodyPr anchor="t"/>
          <a:lstStyle>
            <a:lvl1pPr marL="0" lvl="0" indent="0" algn="ctr">
              <a:buNone/>
              <a:defRPr b="0" kern="1200"/>
            </a:lvl1pPr>
            <a:lvl2pPr marL="457200" lvl="1" indent="-457200" algn="ctr">
              <a:buNone/>
              <a:defRPr b="0" kern="1200"/>
            </a:lvl2pPr>
            <a:lvl3pPr marL="914400" lvl="2" indent="-914400" algn="ctr">
              <a:buNone/>
              <a:defRPr b="0" kern="1200"/>
            </a:lvl3pPr>
            <a:lvl4pPr marL="1371600" lvl="3" indent="-1371600" algn="ctr">
              <a:buNone/>
              <a:defRPr b="0" kern="1200"/>
            </a:lvl4pPr>
            <a:lvl5pPr marL="1828800" lvl="4" indent="-1828800" algn="ctr">
              <a:buNone/>
              <a:defRPr b="0" kern="1200"/>
            </a:lvl5pPr>
          </a:lstStyle>
          <a:p>
            <a:pPr lvl="0"/>
            <a:r>
              <a:rPr lang="zh-CN" altLang="en-US"/>
              <a:t>按一下以編輯母片副標題樣式</a:t>
            </a:r>
            <a:endParaRPr lang="zh-CN" altLang="en-US"/>
          </a:p>
        </p:txBody>
      </p:sp>
      <p:sp>
        <p:nvSpPr>
          <p:cNvPr id="2052" name="日期版面配置區 2051"/>
          <p:cNvSpPr/>
          <p:nvPr>
            <p:ph type="dt" sz="half" idx="2"/>
          </p:nvPr>
        </p:nvSpPr>
        <p:spPr>
          <a:xfrm>
            <a:off x="609600" y="6245225"/>
            <a:ext cx="2844800" cy="476250"/>
          </a:xfrm>
          <a:prstGeom prst="rect">
            <a:avLst/>
          </a:prstGeom>
          <a:noFill/>
          <a:ln w="9525">
            <a:noFill/>
          </a:ln>
        </p:spPr>
        <p:txBody>
          <a:bodyPr anchor="t"/>
          <a:p>
            <a:fld id="{FAE88FF1-2C18-4A0E-91AD-C74148E4C1C5}" type="datetimeFigureOut">
              <a:rPr lang="zh-TW" altLang="en-US" smtClean="0"/>
            </a:fld>
            <a:endParaRPr lang="zh-TW" altLang="en-US"/>
          </a:p>
        </p:txBody>
      </p:sp>
      <p:sp>
        <p:nvSpPr>
          <p:cNvPr id="2053" name="頁尾版面配置區 2052"/>
          <p:cNvSpPr/>
          <p:nvPr>
            <p:ph type="ftr" sz="quarter" idx="3"/>
          </p:nvPr>
        </p:nvSpPr>
        <p:spPr>
          <a:xfrm>
            <a:off x="4165600" y="6245225"/>
            <a:ext cx="3860800" cy="476250"/>
          </a:xfrm>
          <a:prstGeom prst="rect">
            <a:avLst/>
          </a:prstGeom>
          <a:noFill/>
          <a:ln w="9525">
            <a:noFill/>
          </a:ln>
        </p:spPr>
        <p:txBody>
          <a:bodyPr anchor="t"/>
          <a:p>
            <a:endParaRPr lang="zh-TW" altLang="en-US"/>
          </a:p>
        </p:txBody>
      </p:sp>
      <p:sp>
        <p:nvSpPr>
          <p:cNvPr id="2054" name="投影片編號版面配置區 2053"/>
          <p:cNvSpPr/>
          <p:nvPr>
            <p:ph type="sldNum" sz="quarter" idx="4"/>
          </p:nvPr>
        </p:nvSpPr>
        <p:spPr>
          <a:xfrm>
            <a:off x="8737600" y="6245225"/>
            <a:ext cx="2844800" cy="476250"/>
          </a:xfrm>
          <a:prstGeom prst="rect">
            <a:avLst/>
          </a:prstGeom>
          <a:noFill/>
          <a:ln w="9525">
            <a:noFill/>
          </a:ln>
        </p:spPr>
        <p:txBody>
          <a:bodyPr anchor="t"/>
          <a:p>
            <a:fld id="{D00AFB9F-9A76-4833-BBFA-BFD914C38B6B}" type="slidenum">
              <a:rPr lang="zh-TW" altLang="en-US" smtClean="0"/>
            </a:fld>
            <a:endParaRPr lang="zh-TW"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pPr lvl="0"/>
            <a:endParaRPr lang="zh-TW"/>
          </a:p>
        </p:txBody>
      </p:sp>
      <p:sp>
        <p:nvSpPr>
          <p:cNvPr id="5" name="頁尾版面配置區 4"/>
          <p:cNvSpPr>
            <a:spLocks noGrp="1"/>
          </p:cNvSpPr>
          <p:nvPr>
            <p:ph type="ftr" sz="quarter" idx="11"/>
          </p:nvPr>
        </p:nvSpPr>
        <p:spPr/>
        <p:txBody>
          <a:bodyPr/>
          <a:lstStyle/>
          <a:p>
            <a:pPr lvl="0"/>
            <a:endParaRPr lang="zh-TW"/>
          </a:p>
        </p:txBody>
      </p:sp>
      <p:sp>
        <p:nvSpPr>
          <p:cNvPr id="6" name="投影片編號版面配置區 5"/>
          <p:cNvSpPr>
            <a:spLocks noGrp="1"/>
          </p:cNvSpPr>
          <p:nvPr>
            <p:ph type="sldNum" sz="quarter" idx="12"/>
          </p:nvPr>
        </p:nvSpPr>
        <p:spPr/>
        <p:txBody>
          <a:bodyPr/>
          <a:lstStyle/>
          <a:p>
            <a:pPr lvl="0"/>
            <a:fld id="{9A0DB2DC-4C9A-4742-B13C-FB6460FD3503}" type="slidenum">
              <a:rPr lang="zh-TW"/>
            </a:fld>
            <a:endParaRPr lang="zh-TW"/>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50313" y="404813"/>
            <a:ext cx="2746904" cy="583247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09600" y="404813"/>
            <a:ext cx="8081472" cy="5832475"/>
          </a:xfrm>
        </p:spPr>
        <p:txBody>
          <a:bodyPr vert="eaVert"/>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AE88FF1-2C18-4A0E-91AD-C74148E4C1C5}"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00AFB9F-9A76-4833-BBFA-BFD914C38B6B}" type="slidenum">
              <a:rPr lang="zh-TW" altLang="en-US" smtClean="0"/>
            </a:fld>
            <a:endParaRPr lang="zh-TW"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AE88FF1-2C18-4A0E-91AD-C74148E4C1C5}"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00AFB9F-9A76-4833-BBFA-BFD914C38B6B}" type="slidenum">
              <a:rPr lang="zh-TW" altLang="en-US" smtClean="0"/>
            </a:fld>
            <a:endParaRPr lang="zh-TW"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1" y="1709738"/>
            <a:ext cx="10515600" cy="2852737"/>
          </a:xfrm>
        </p:spPr>
        <p:txBody>
          <a:bodyPr anchor="b"/>
          <a:lstStyle>
            <a:lvl1pPr>
              <a:defRPr sz="45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smtClean="0"/>
              <a:t>按一下以編輯母片文字樣式</a:t>
            </a:r>
            <a:endParaRPr lang="zh-TW" altLang="en-US" smtClean="0"/>
          </a:p>
        </p:txBody>
      </p:sp>
      <p:sp>
        <p:nvSpPr>
          <p:cNvPr id="4" name="日期版面配置區 3"/>
          <p:cNvSpPr>
            <a:spLocks noGrp="1"/>
          </p:cNvSpPr>
          <p:nvPr>
            <p:ph type="dt" sz="half" idx="10"/>
          </p:nvPr>
        </p:nvSpPr>
        <p:spPr/>
        <p:txBody>
          <a:bodyPr/>
          <a:lstStyle/>
          <a:p>
            <a:fld id="{FAE88FF1-2C18-4A0E-91AD-C74148E4C1C5}"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00AFB9F-9A76-4833-BBFA-BFD914C38B6B}" type="slidenum">
              <a:rPr lang="zh-TW" altLang="en-US" smtClean="0"/>
            </a:fld>
            <a:endParaRPr lang="zh-TW"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09600" y="1711325"/>
            <a:ext cx="5376672" cy="4525963"/>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內容版面配置區 3"/>
          <p:cNvSpPr>
            <a:spLocks noGrp="1"/>
          </p:cNvSpPr>
          <p:nvPr>
            <p:ph sz="half" idx="2"/>
          </p:nvPr>
        </p:nvSpPr>
        <p:spPr>
          <a:xfrm>
            <a:off x="6205728" y="1711325"/>
            <a:ext cx="5376672" cy="4525963"/>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FAE88FF1-2C18-4A0E-91AD-C74148E4C1C5}" type="datetimeFigureOut">
              <a:rPr lang="zh-TW" altLang="en-US" smtClean="0"/>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00AFB9F-9A76-4833-BBFA-BFD914C38B6B}" type="slidenum">
              <a:rPr lang="zh-TW" altLang="en-US" smtClean="0"/>
            </a:fld>
            <a:endParaRPr lang="zh-TW"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按一下以編輯母片文字樣式</a:t>
            </a:r>
            <a:endParaRPr lang="zh-TW" altLang="en-US" smtClean="0"/>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按一下以編輯母片文字樣式</a:t>
            </a:r>
            <a:endParaRPr lang="zh-TW" altLang="en-US" smtClean="0"/>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FAE88FF1-2C18-4A0E-91AD-C74148E4C1C5}" type="datetimeFigureOut">
              <a:rPr lang="zh-TW" altLang="en-US" smtClean="0"/>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D00AFB9F-9A76-4833-BBFA-BFD914C38B6B}" type="slidenum">
              <a:rPr lang="zh-TW" altLang="en-US" smtClean="0"/>
            </a:fld>
            <a:endParaRPr lang="zh-TW"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FAE88FF1-2C18-4A0E-91AD-C74148E4C1C5}" type="datetimeFigureOut">
              <a:rPr lang="zh-TW" altLang="en-US" smtClean="0"/>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D00AFB9F-9A76-4833-BBFA-BFD914C38B6B}" type="slidenum">
              <a:rPr lang="zh-TW" altLang="en-US" smtClean="0"/>
            </a:fld>
            <a:endParaRPr lang="zh-TW"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FAE88FF1-2C18-4A0E-91AD-C74148E4C1C5}" type="datetimeFigureOut">
              <a:rPr lang="zh-TW" altLang="en-US" smtClean="0"/>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D00AFB9F-9A76-4833-BBFA-BFD914C38B6B}" type="slidenum">
              <a:rPr lang="zh-TW" altLang="en-US" smtClean="0"/>
            </a:fld>
            <a:endParaRPr lang="zh-TW"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24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smtClean="0"/>
              <a:t>按一下以編輯母片文字樣式</a:t>
            </a:r>
            <a:endParaRPr lang="zh-TW" altLang="en-US" smtClean="0"/>
          </a:p>
        </p:txBody>
      </p:sp>
      <p:sp>
        <p:nvSpPr>
          <p:cNvPr id="5" name="日期版面配置區 4"/>
          <p:cNvSpPr>
            <a:spLocks noGrp="1"/>
          </p:cNvSpPr>
          <p:nvPr>
            <p:ph type="dt" sz="half" idx="10"/>
          </p:nvPr>
        </p:nvSpPr>
        <p:spPr/>
        <p:txBody>
          <a:bodyPr/>
          <a:lstStyle/>
          <a:p>
            <a:pPr lvl="0"/>
            <a:endParaRPr lang="zh-TW"/>
          </a:p>
        </p:txBody>
      </p:sp>
      <p:sp>
        <p:nvSpPr>
          <p:cNvPr id="6" name="頁尾版面配置區 5"/>
          <p:cNvSpPr>
            <a:spLocks noGrp="1"/>
          </p:cNvSpPr>
          <p:nvPr>
            <p:ph type="ftr" sz="quarter" idx="11"/>
          </p:nvPr>
        </p:nvSpPr>
        <p:spPr/>
        <p:txBody>
          <a:bodyPr/>
          <a:lstStyle/>
          <a:p>
            <a:pPr lvl="0"/>
            <a:endParaRPr lang="zh-TW"/>
          </a:p>
        </p:txBody>
      </p:sp>
      <p:sp>
        <p:nvSpPr>
          <p:cNvPr id="7" name="投影片編號版面配置區 6"/>
          <p:cNvSpPr>
            <a:spLocks noGrp="1"/>
          </p:cNvSpPr>
          <p:nvPr>
            <p:ph type="sldNum" sz="quarter" idx="12"/>
          </p:nvPr>
        </p:nvSpPr>
        <p:spPr/>
        <p:txBody>
          <a:bodyPr/>
          <a:lstStyle/>
          <a:p>
            <a:pPr lvl="0"/>
            <a:fld id="{9A0DB2DC-4C9A-4742-B13C-FB6460FD3503}" type="slidenum">
              <a:rPr lang="zh-TW"/>
            </a:fld>
            <a:endParaRPr lang="zh-TW"/>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24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smtClean="0"/>
              <a:t>按一下以編輯母片文字樣式</a:t>
            </a:r>
            <a:endParaRPr lang="zh-TW" altLang="en-US" smtClean="0"/>
          </a:p>
        </p:txBody>
      </p:sp>
      <p:sp>
        <p:nvSpPr>
          <p:cNvPr id="5" name="日期版面配置區 4"/>
          <p:cNvSpPr>
            <a:spLocks noGrp="1"/>
          </p:cNvSpPr>
          <p:nvPr>
            <p:ph type="dt" sz="half" idx="10"/>
          </p:nvPr>
        </p:nvSpPr>
        <p:spPr/>
        <p:txBody>
          <a:bodyPr/>
          <a:lstStyle/>
          <a:p>
            <a:fld id="{FAE88FF1-2C18-4A0E-91AD-C74148E4C1C5}" type="datetimeFigureOut">
              <a:rPr lang="zh-TW" altLang="en-US" smtClean="0"/>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00AFB9F-9A76-4833-BBFA-BFD914C38B6B}" type="slidenum">
              <a:rPr lang="zh-TW" altLang="en-US" smtClean="0"/>
            </a:fld>
            <a:endParaRPr lang="zh-TW"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標題 1025"/>
          <p:cNvSpPr/>
          <p:nvPr>
            <p:ph type="title"/>
          </p:nvPr>
        </p:nvSpPr>
        <p:spPr>
          <a:xfrm>
            <a:off x="624417" y="404813"/>
            <a:ext cx="10972800" cy="1143000"/>
          </a:xfrm>
          <a:prstGeom prst="rect">
            <a:avLst/>
          </a:prstGeom>
          <a:noFill/>
          <a:ln w="9525">
            <a:noFill/>
          </a:ln>
        </p:spPr>
        <p:txBody>
          <a:bodyPr anchor="ctr"/>
          <a:p>
            <a:pPr lvl="0"/>
            <a:r>
              <a:rPr lang="zh-CN" altLang="en-US"/>
              <a:t>按一下以編輯母片標題樣式</a:t>
            </a:r>
            <a:endParaRPr lang="zh-CN" altLang="en-US"/>
          </a:p>
        </p:txBody>
      </p:sp>
      <p:sp>
        <p:nvSpPr>
          <p:cNvPr id="1027" name="文字版面配置區 1026"/>
          <p:cNvSpPr/>
          <p:nvPr>
            <p:ph type="body" idx="1"/>
          </p:nvPr>
        </p:nvSpPr>
        <p:spPr>
          <a:xfrm>
            <a:off x="609600" y="1711325"/>
            <a:ext cx="10972800" cy="4525963"/>
          </a:xfrm>
          <a:prstGeom prst="rect">
            <a:avLst/>
          </a:prstGeom>
          <a:noFill/>
          <a:ln w="9525">
            <a:noFill/>
          </a:ln>
        </p:spPr>
        <p:txBody>
          <a:bodyPr/>
          <a:p>
            <a:pPr lvl="0"/>
            <a:r>
              <a:rPr lang="zh-CN" altLang="en-US"/>
              <a:t>按一下以編輯母片文字樣式</a:t>
            </a:r>
            <a:endParaRPr lang="zh-CN" altLang="en-US"/>
          </a:p>
          <a:p>
            <a:pPr lvl="1"/>
            <a:r>
              <a:rPr lang="zh-CN" altLang="en-US"/>
              <a:t>第二層</a:t>
            </a:r>
            <a:endParaRPr lang="zh-CN" altLang="en-US"/>
          </a:p>
          <a:p>
            <a:pPr lvl="2"/>
            <a:r>
              <a:rPr lang="zh-CN" altLang="en-US"/>
              <a:t>第三層</a:t>
            </a:r>
            <a:endParaRPr lang="zh-CN" altLang="en-US"/>
          </a:p>
          <a:p>
            <a:pPr lvl="3"/>
            <a:r>
              <a:rPr lang="zh-CN" altLang="en-US"/>
              <a:t>第四層</a:t>
            </a:r>
            <a:endParaRPr lang="zh-CN" altLang="en-US"/>
          </a:p>
          <a:p>
            <a:pPr lvl="4"/>
            <a:r>
              <a:rPr lang="zh-CN" altLang="en-US"/>
              <a:t>第五層</a:t>
            </a:r>
            <a:endParaRPr lang="zh-CN" altLang="en-US"/>
          </a:p>
        </p:txBody>
      </p:sp>
      <p:sp>
        <p:nvSpPr>
          <p:cNvPr id="1028" name="日期版面配置區 1027"/>
          <p:cNvSpPr/>
          <p:nvPr>
            <p:ph type="dt" sz="half" idx="2"/>
          </p:nvPr>
        </p:nvSpPr>
        <p:spPr>
          <a:xfrm>
            <a:off x="609600" y="6245225"/>
            <a:ext cx="2844800" cy="476250"/>
          </a:xfrm>
          <a:prstGeom prst="rect">
            <a:avLst/>
          </a:prstGeom>
          <a:noFill/>
          <a:ln w="9525">
            <a:noFill/>
          </a:ln>
        </p:spPr>
        <p:txBody>
          <a:bodyPr/>
          <a:lstStyle>
            <a:lvl1pPr>
              <a:defRPr sz="1400">
                <a:latin typeface="微軟正黑體" panose="020B0604030504040204" charset="-120"/>
                <a:ea typeface="微軟正黑體" panose="020B0604030504040204" charset="-120"/>
                <a:cs typeface="微軟正黑體" panose="020B0604030504040204" charset="-120"/>
              </a:defRPr>
            </a:lvl1pPr>
          </a:lstStyle>
          <a:p>
            <a:fld id="{FAE88FF1-2C18-4A0E-91AD-C74148E4C1C5}" type="datetimeFigureOut">
              <a:rPr lang="zh-TW" altLang="en-US" smtClean="0"/>
            </a:fld>
            <a:endParaRPr lang="zh-TW" altLang="en-US"/>
          </a:p>
        </p:txBody>
      </p:sp>
      <p:sp>
        <p:nvSpPr>
          <p:cNvPr id="1029" name="頁尾版面配置區 1028"/>
          <p:cNvSpPr/>
          <p:nvPr>
            <p:ph type="ftr" sz="quarter" idx="3"/>
          </p:nvPr>
        </p:nvSpPr>
        <p:spPr>
          <a:xfrm>
            <a:off x="4165600" y="6245225"/>
            <a:ext cx="3860800" cy="476250"/>
          </a:xfrm>
          <a:prstGeom prst="rect">
            <a:avLst/>
          </a:prstGeom>
          <a:noFill/>
          <a:ln w="9525">
            <a:noFill/>
          </a:ln>
        </p:spPr>
        <p:txBody>
          <a:bodyPr/>
          <a:lstStyle>
            <a:lvl1pPr algn="ctr">
              <a:defRPr sz="1400">
                <a:latin typeface="微軟正黑體" panose="020B0604030504040204" charset="-120"/>
                <a:ea typeface="微軟正黑體" panose="020B0604030504040204" charset="-120"/>
                <a:cs typeface="微軟正黑體" panose="020B0604030504040204" charset="-120"/>
              </a:defRPr>
            </a:lvl1pPr>
          </a:lstStyle>
          <a:p>
            <a:endParaRPr lang="zh-TW" altLang="en-US"/>
          </a:p>
        </p:txBody>
      </p:sp>
      <p:sp>
        <p:nvSpPr>
          <p:cNvPr id="1030" name="投影片編號版面配置區 1029"/>
          <p:cNvSpPr/>
          <p:nvPr>
            <p:ph type="sldNum" sz="quarter" idx="4"/>
          </p:nvPr>
        </p:nvSpPr>
        <p:spPr>
          <a:xfrm>
            <a:off x="8737600" y="6245225"/>
            <a:ext cx="2844800" cy="476250"/>
          </a:xfrm>
          <a:prstGeom prst="rect">
            <a:avLst/>
          </a:prstGeom>
          <a:noFill/>
          <a:ln w="9525">
            <a:noFill/>
          </a:ln>
        </p:spPr>
        <p:txBody>
          <a:bodyPr/>
          <a:lstStyle>
            <a:lvl1pPr algn="r">
              <a:defRPr sz="1400">
                <a:latin typeface="微軟正黑體" panose="020B0604030504040204" charset="-120"/>
                <a:ea typeface="微軟正黑體" panose="020B0604030504040204" charset="-120"/>
                <a:cs typeface="微軟正黑體" panose="020B0604030504040204" charset="-120"/>
              </a:defRPr>
            </a:lvl1pPr>
          </a:lstStyle>
          <a:p>
            <a:fld id="{D00AFB9F-9A76-4833-BBFA-BFD914C38B6B}" type="slidenum">
              <a:rPr lang="zh-TW" altLang="en-US" smtClean="0"/>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bg1"/>
          </a:solidFill>
          <a:latin typeface="微軟正黑體" panose="020B0604030504040204" charset="-120"/>
          <a:ea typeface="微軟正黑體" panose="020B0604030504040204" charset="-120"/>
          <a:cs typeface="微軟正黑體" panose="020B0604030504040204" charset="-120"/>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微軟正黑體" panose="020B0604030504040204" charset="-120"/>
          <a:ea typeface="微軟正黑體" panose="020B0604030504040204" charset="-120"/>
          <a:cs typeface="微軟正黑體" panose="020B0604030504040204" charset="-120"/>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微軟正黑體" panose="020B0604030504040204" charset="-120"/>
          <a:ea typeface="微軟正黑體" panose="020B0604030504040204" charset="-120"/>
          <a:cs typeface="微軟正黑體" panose="020B0604030504040204" charset="-120"/>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微軟正黑體" panose="020B0604030504040204" charset="-120"/>
          <a:ea typeface="微軟正黑體" panose="020B0604030504040204" charset="-120"/>
          <a:cs typeface="微軟正黑體" panose="020B0604030504040204" charset="-120"/>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微軟正黑體" panose="020B0604030504040204" charset="-120"/>
          <a:ea typeface="微軟正黑體" panose="020B0604030504040204" charset="-120"/>
          <a:cs typeface="微軟正黑體" panose="020B0604030504040204" charset="-120"/>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微軟正黑體" panose="020B0604030504040204" charset="-120"/>
          <a:ea typeface="微軟正黑體" panose="020B0604030504040204" charset="-120"/>
          <a:cs typeface="微軟正黑體" panose="020B0604030504040204" charset="-120"/>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bnext.com.tw/article/63364/elon-musk-may-accept-bitcoin-agiain" TargetMode="Externa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www.kaggle.com/someadityamandal/bitcoin-time-series-forecasting" TargetMode="External"/><Relationship Id="rId4" Type="http://schemas.openxmlformats.org/officeDocument/2006/relationships/hyperlink" Target="https://hackmd.io/@allen108108/H1l4zqtp4" TargetMode="External"/><Relationship Id="rId3" Type="http://schemas.openxmlformats.org/officeDocument/2006/relationships/hyperlink" Target="https://www.chaindaily.cc/posts/1fe9d0bf9b615a72704e6244922b38b1" TargetMode="External"/><Relationship Id="rId2" Type="http://schemas.openxmlformats.org/officeDocument/2006/relationships/hyperlink" Target="https://zhuanlan.zhihu.com/p/349832144" TargetMode="External"/><Relationship Id="rId1" Type="http://schemas.openxmlformats.org/officeDocument/2006/relationships/hyperlink" Target="https://www.6aiq.com/article/1558505752984" TargetMode="Externa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ctrTitle"/>
          </p:nvPr>
        </p:nvSpPr>
        <p:spPr/>
        <p:txBody>
          <a:bodyPr/>
          <a:p>
            <a:r>
              <a:rPr lang="zh-TW" altLang="en-US" sz="6000" b="1">
                <a:solidFill>
                  <a:schemeClr val="tx1"/>
                </a:solidFill>
                <a:latin typeface="標楷體" panose="03000509000000000000" charset="-120"/>
                <a:ea typeface="標楷體" panose="03000509000000000000" charset="-120"/>
              </a:rPr>
              <a:t>比特幣漲跌預測</a:t>
            </a:r>
            <a:endParaRPr lang="zh-TW" altLang="en-US" sz="6000" b="1">
              <a:solidFill>
                <a:schemeClr val="tx1"/>
              </a:solidFill>
              <a:latin typeface="標楷體" panose="03000509000000000000" charset="-120"/>
              <a:ea typeface="標楷體" panose="03000509000000000000" charset="-120"/>
            </a:endParaRPr>
          </a:p>
        </p:txBody>
      </p:sp>
      <p:sp>
        <p:nvSpPr>
          <p:cNvPr id="3" name="副標題 2"/>
          <p:cNvSpPr>
            <a:spLocks noGrp="1"/>
          </p:cNvSpPr>
          <p:nvPr>
            <p:ph type="subTitle" idx="1"/>
          </p:nvPr>
        </p:nvSpPr>
        <p:spPr>
          <a:xfrm>
            <a:off x="1524000" y="4858068"/>
            <a:ext cx="9144000" cy="1655762"/>
          </a:xfrm>
        </p:spPr>
        <p:txBody>
          <a:bodyPr/>
          <a:p>
            <a:r>
              <a:rPr lang="en-US" altLang="zh-TW"/>
              <a:t>4106029021 </a:t>
            </a:r>
            <a:r>
              <a:rPr lang="zh-TW" altLang="en-US"/>
              <a:t>鍾心焱</a:t>
            </a:r>
            <a:endParaRPr lang="zh-TW" altLang="en-US"/>
          </a:p>
          <a:p>
            <a:r>
              <a:rPr lang="en-US" altLang="zh-TW"/>
              <a:t>4106029037     </a:t>
            </a:r>
            <a:r>
              <a:rPr lang="zh-TW" altLang="en-US"/>
              <a:t>方凡</a:t>
            </a:r>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內容版面配置區 2"/>
          <p:cNvSpPr>
            <a:spLocks noGrp="1"/>
          </p:cNvSpPr>
          <p:nvPr>
            <p:ph idx="1"/>
          </p:nvPr>
        </p:nvSpPr>
        <p:spPr>
          <a:xfrm>
            <a:off x="2145030" y="3137535"/>
            <a:ext cx="7423150" cy="1130935"/>
          </a:xfrm>
        </p:spPr>
        <p:txBody>
          <a:bodyPr/>
          <a:p>
            <a:pPr marL="0" indent="0" algn="ctr">
              <a:buNone/>
            </a:pPr>
            <a:r>
              <a:rPr lang="en-US" altLang="zh-TW" sz="6000">
                <a:latin typeface="Times New Roman" panose="02020603050405020304" charset="0"/>
                <a:ea typeface="標楷體" panose="03000509000000000000" charset="-120"/>
              </a:rPr>
              <a:t>LSTM</a:t>
            </a:r>
            <a:r>
              <a:rPr lang="zh-TW" altLang="en-US" sz="6000">
                <a:latin typeface="Times New Roman" panose="02020603050405020304" charset="0"/>
                <a:ea typeface="標楷體" panose="03000509000000000000" charset="-120"/>
              </a:rPr>
              <a:t>模型預測結果</a:t>
            </a:r>
            <a:endParaRPr lang="zh-TW" altLang="en-US" sz="6000">
              <a:latin typeface="Times New Roman" panose="02020603050405020304" charset="0"/>
              <a:ea typeface="標楷體" panose="03000509000000000000"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圖片 8"/>
          <p:cNvPicPr>
            <a:picLocks noChangeAspect="1"/>
          </p:cNvPicPr>
          <p:nvPr/>
        </p:nvPicPr>
        <p:blipFill>
          <a:blip r:embed="rId1"/>
          <a:stretch>
            <a:fillRect/>
          </a:stretch>
        </p:blipFill>
        <p:spPr>
          <a:xfrm>
            <a:off x="6954520" y="641985"/>
            <a:ext cx="4785995" cy="3319145"/>
          </a:xfrm>
          <a:prstGeom prst="rect">
            <a:avLst/>
          </a:prstGeom>
        </p:spPr>
      </p:pic>
      <p:pic>
        <p:nvPicPr>
          <p:cNvPr id="10" name="圖片 9"/>
          <p:cNvPicPr>
            <a:picLocks noChangeAspect="1"/>
          </p:cNvPicPr>
          <p:nvPr/>
        </p:nvPicPr>
        <p:blipFill>
          <a:blip r:embed="rId2"/>
          <a:stretch>
            <a:fillRect/>
          </a:stretch>
        </p:blipFill>
        <p:spPr>
          <a:xfrm>
            <a:off x="7319010" y="4135755"/>
            <a:ext cx="4280535" cy="2785745"/>
          </a:xfrm>
          <a:prstGeom prst="rect">
            <a:avLst/>
          </a:prstGeom>
        </p:spPr>
      </p:pic>
      <p:pic>
        <p:nvPicPr>
          <p:cNvPr id="8" name="圖片 7"/>
          <p:cNvPicPr>
            <a:picLocks noChangeAspect="1"/>
          </p:cNvPicPr>
          <p:nvPr/>
        </p:nvPicPr>
        <p:blipFill>
          <a:blip r:embed="rId3"/>
          <a:stretch>
            <a:fillRect/>
          </a:stretch>
        </p:blipFill>
        <p:spPr>
          <a:xfrm>
            <a:off x="81280" y="3625850"/>
            <a:ext cx="6968490" cy="891540"/>
          </a:xfrm>
          <a:prstGeom prst="rect">
            <a:avLst/>
          </a:prstGeom>
        </p:spPr>
      </p:pic>
      <p:pic>
        <p:nvPicPr>
          <p:cNvPr id="7" name="圖片 6"/>
          <p:cNvPicPr>
            <a:picLocks noChangeAspect="1"/>
          </p:cNvPicPr>
          <p:nvPr/>
        </p:nvPicPr>
        <p:blipFill>
          <a:blip r:embed="rId4"/>
          <a:stretch>
            <a:fillRect/>
          </a:stretch>
        </p:blipFill>
        <p:spPr>
          <a:xfrm>
            <a:off x="81280" y="5558790"/>
            <a:ext cx="7593965" cy="799465"/>
          </a:xfrm>
          <a:prstGeom prst="rect">
            <a:avLst/>
          </a:prstGeom>
        </p:spPr>
      </p:pic>
      <p:sp>
        <p:nvSpPr>
          <p:cNvPr id="11" name="文字方塊 10"/>
          <p:cNvSpPr txBox="1"/>
          <p:nvPr/>
        </p:nvSpPr>
        <p:spPr>
          <a:xfrm>
            <a:off x="515620" y="721995"/>
            <a:ext cx="5288915" cy="701040"/>
          </a:xfrm>
          <a:prstGeom prst="rect">
            <a:avLst/>
          </a:prstGeom>
          <a:noFill/>
        </p:spPr>
        <p:txBody>
          <a:bodyPr wrap="square" rtlCol="0">
            <a:spAutoFit/>
          </a:bodyPr>
          <a:p>
            <a:r>
              <a:rPr lang="zh-TW" altLang="en-US" sz="4000">
                <a:solidFill>
                  <a:schemeClr val="bg1"/>
                </a:solidFill>
                <a:latin typeface="微軟正黑體" panose="020B0604030504040204" charset="-120"/>
                <a:ea typeface="微軟正黑體" panose="020B0604030504040204" charset="-120"/>
                <a:cs typeface="微軟正黑體" panose="020B0604030504040204" charset="-120"/>
              </a:rPr>
              <a:t>讀取用於訓練的資料</a:t>
            </a:r>
            <a:endParaRPr lang="zh-TW" altLang="en-US" sz="4000">
              <a:solidFill>
                <a:schemeClr val="bg1"/>
              </a:solidFill>
              <a:latin typeface="微軟正黑體" panose="020B0604030504040204" charset="-120"/>
              <a:ea typeface="微軟正黑體" panose="020B0604030504040204" charset="-120"/>
              <a:cs typeface="微軟正黑體" panose="020B0604030504040204" charset="-120"/>
            </a:endParaRPr>
          </a:p>
        </p:txBody>
      </p:sp>
      <p:sp>
        <p:nvSpPr>
          <p:cNvPr id="2" name="文字方塊 1"/>
          <p:cNvSpPr txBox="1"/>
          <p:nvPr/>
        </p:nvSpPr>
        <p:spPr>
          <a:xfrm>
            <a:off x="81280" y="1964055"/>
            <a:ext cx="6809740" cy="1103630"/>
          </a:xfrm>
          <a:prstGeom prst="rect">
            <a:avLst/>
          </a:prstGeom>
          <a:noFill/>
        </p:spPr>
        <p:txBody>
          <a:bodyPr wrap="square" rtlCol="0">
            <a:spAutoFit/>
          </a:bodyPr>
          <a:p>
            <a:r>
              <a:rPr lang="zh-TW" altLang="en-US" sz="3200">
                <a:latin typeface="微軟正黑體" panose="020B0604030504040204" charset="-120"/>
                <a:ea typeface="微軟正黑體" panose="020B0604030504040204" charset="-120"/>
              </a:rPr>
              <a:t>共計</a:t>
            </a:r>
            <a:r>
              <a:rPr lang="en-US" altLang="zh-TW" sz="3200">
                <a:latin typeface="微軟正黑體" panose="020B0604030504040204" charset="-120"/>
                <a:ea typeface="微軟正黑體" panose="020B0604030504040204" charset="-120"/>
              </a:rPr>
              <a:t>2000</a:t>
            </a:r>
            <a:r>
              <a:rPr lang="zh-TW" altLang="en-US" sz="3200">
                <a:latin typeface="微軟正黑體" panose="020B0604030504040204" charset="-120"/>
                <a:ea typeface="微軟正黑體" panose="020B0604030504040204" charset="-120"/>
              </a:rPr>
              <a:t>筆資料，</a:t>
            </a:r>
            <a:r>
              <a:rPr lang="en-US" altLang="zh-TW" sz="3200">
                <a:latin typeface="微軟正黑體" panose="020B0604030504040204" charset="-120"/>
                <a:ea typeface="微軟正黑體" panose="020B0604030504040204" charset="-120"/>
              </a:rPr>
              <a:t>train</a:t>
            </a:r>
            <a:r>
              <a:rPr lang="zh-TW" altLang="en-US" sz="3200">
                <a:latin typeface="微軟正黑體" panose="020B0604030504040204" charset="-120"/>
                <a:ea typeface="微軟正黑體" panose="020B0604030504040204" charset="-120"/>
              </a:rPr>
              <a:t>和</a:t>
            </a:r>
            <a:r>
              <a:rPr lang="en-US" altLang="zh-TW" sz="3200">
                <a:latin typeface="微軟正黑體" panose="020B0604030504040204" charset="-120"/>
                <a:ea typeface="微軟正黑體" panose="020B0604030504040204" charset="-120"/>
              </a:rPr>
              <a:t>test</a:t>
            </a:r>
            <a:r>
              <a:rPr lang="zh-TW" altLang="en-US" sz="3200">
                <a:latin typeface="微軟正黑體" panose="020B0604030504040204" charset="-120"/>
                <a:ea typeface="微軟正黑體" panose="020B0604030504040204" charset="-120"/>
              </a:rPr>
              <a:t>比例分別為</a:t>
            </a:r>
            <a:r>
              <a:rPr lang="en-US" altLang="zh-TW" sz="3200">
                <a:latin typeface="微軟正黑體" panose="020B0604030504040204" charset="-120"/>
                <a:ea typeface="微軟正黑體" panose="020B0604030504040204" charset="-120"/>
              </a:rPr>
              <a:t>9:1</a:t>
            </a:r>
            <a:endParaRPr lang="en-US" altLang="zh-TW" sz="3200">
              <a:latin typeface="微軟正黑體" panose="020B0604030504040204" charset="-120"/>
              <a:ea typeface="微軟正黑體" panose="020B0604030504040204"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字方塊 3"/>
          <p:cNvSpPr txBox="1"/>
          <p:nvPr/>
        </p:nvSpPr>
        <p:spPr>
          <a:xfrm>
            <a:off x="718185" y="681355"/>
            <a:ext cx="3784600" cy="701040"/>
          </a:xfrm>
          <a:prstGeom prst="rect">
            <a:avLst/>
          </a:prstGeom>
          <a:noFill/>
        </p:spPr>
        <p:txBody>
          <a:bodyPr wrap="square" rtlCol="0">
            <a:spAutoFit/>
          </a:bodyPr>
          <a:p>
            <a:r>
              <a:rPr lang="zh-TW" altLang="en-US" sz="4000">
                <a:solidFill>
                  <a:schemeClr val="bg1"/>
                </a:solidFill>
                <a:latin typeface="微軟正黑體" panose="020B0604030504040204" charset="-120"/>
                <a:ea typeface="微軟正黑體" panose="020B0604030504040204" charset="-120"/>
                <a:cs typeface="微軟正黑體" panose="020B0604030504040204" charset="-120"/>
              </a:rPr>
              <a:t>資料處理</a:t>
            </a:r>
            <a:endParaRPr lang="zh-TW" altLang="en-US" sz="4000">
              <a:solidFill>
                <a:schemeClr val="bg1"/>
              </a:solidFill>
              <a:latin typeface="微軟正黑體" panose="020B0604030504040204" charset="-120"/>
              <a:ea typeface="微軟正黑體" panose="020B0604030504040204" charset="-120"/>
              <a:cs typeface="微軟正黑體" panose="020B0604030504040204" charset="-120"/>
            </a:endParaRPr>
          </a:p>
        </p:txBody>
      </p:sp>
      <p:pic>
        <p:nvPicPr>
          <p:cNvPr id="5" name="圖片 4"/>
          <p:cNvPicPr>
            <a:picLocks noChangeAspect="1"/>
          </p:cNvPicPr>
          <p:nvPr/>
        </p:nvPicPr>
        <p:blipFill>
          <a:blip r:embed="rId1"/>
          <a:stretch>
            <a:fillRect/>
          </a:stretch>
        </p:blipFill>
        <p:spPr>
          <a:xfrm>
            <a:off x="4390390" y="3781425"/>
            <a:ext cx="7084060" cy="2600960"/>
          </a:xfrm>
          <a:prstGeom prst="rect">
            <a:avLst/>
          </a:prstGeom>
        </p:spPr>
      </p:pic>
      <p:sp>
        <p:nvSpPr>
          <p:cNvPr id="6" name="文字方塊 5"/>
          <p:cNvSpPr txBox="1"/>
          <p:nvPr/>
        </p:nvSpPr>
        <p:spPr>
          <a:xfrm>
            <a:off x="170180" y="2226310"/>
            <a:ext cx="9318625" cy="1371600"/>
          </a:xfrm>
          <a:prstGeom prst="rect">
            <a:avLst/>
          </a:prstGeom>
          <a:noFill/>
        </p:spPr>
        <p:txBody>
          <a:bodyPr wrap="square" rtlCol="0">
            <a:spAutoFit/>
          </a:bodyPr>
          <a:p>
            <a:r>
              <a:rPr lang="zh-TW" altLang="en-US" sz="2800">
                <a:latin typeface="微軟正黑體" panose="020B0604030504040204" charset="-120"/>
                <a:ea typeface="微軟正黑體" panose="020B0604030504040204" charset="-120"/>
                <a:cs typeface="微軟正黑體" panose="020B0604030504040204" charset="-120"/>
              </a:rPr>
              <a:t>許多演算法對於數據的範圍較敏感，因此為了讓模型訓練更強大，要將資料作前處理。這裡選用</a:t>
            </a:r>
            <a:r>
              <a:rPr lang="en-US" altLang="zh-TW" sz="2800">
                <a:latin typeface="微軟正黑體" panose="020B0604030504040204" charset="-120"/>
                <a:ea typeface="微軟正黑體" panose="020B0604030504040204" charset="-120"/>
                <a:cs typeface="微軟正黑體" panose="020B0604030504040204" charset="-120"/>
              </a:rPr>
              <a:t>MinMaxScaler</a:t>
            </a:r>
            <a:r>
              <a:rPr lang="zh-TW" altLang="en-US" sz="2800">
                <a:latin typeface="微軟正黑體" panose="020B0604030504040204" charset="-120"/>
                <a:ea typeface="微軟正黑體" panose="020B0604030504040204" charset="-120"/>
                <a:cs typeface="微軟正黑體" panose="020B0604030504040204" charset="-120"/>
              </a:rPr>
              <a:t>給定明確的最大與最小值，將數據縮放到</a:t>
            </a:r>
            <a:r>
              <a:rPr lang="en-US" altLang="zh-TW" sz="2800">
                <a:latin typeface="微軟正黑體" panose="020B0604030504040204" charset="-120"/>
                <a:ea typeface="微軟正黑體" panose="020B0604030504040204" charset="-120"/>
                <a:cs typeface="微軟正黑體" panose="020B0604030504040204" charset="-120"/>
              </a:rPr>
              <a:t>[0,1]</a:t>
            </a:r>
            <a:r>
              <a:rPr lang="zh-TW" altLang="en-US" sz="2800">
                <a:latin typeface="微軟正黑體" panose="020B0604030504040204" charset="-120"/>
                <a:ea typeface="微軟正黑體" panose="020B0604030504040204" charset="-120"/>
                <a:cs typeface="微軟正黑體" panose="020B0604030504040204" charset="-120"/>
              </a:rPr>
              <a:t>之間。</a:t>
            </a:r>
            <a:endParaRPr lang="zh-TW" altLang="en-US" sz="2800">
              <a:latin typeface="微軟正黑體" panose="020B0604030504040204" charset="-120"/>
              <a:ea typeface="微軟正黑體" panose="020B0604030504040204" charset="-120"/>
              <a:cs typeface="微軟正黑體" panose="020B0604030504040204" charset="-12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字方塊 5"/>
          <p:cNvSpPr txBox="1"/>
          <p:nvPr/>
        </p:nvSpPr>
        <p:spPr>
          <a:xfrm>
            <a:off x="629920" y="684530"/>
            <a:ext cx="5180965" cy="701040"/>
          </a:xfrm>
          <a:prstGeom prst="rect">
            <a:avLst/>
          </a:prstGeom>
          <a:noFill/>
        </p:spPr>
        <p:txBody>
          <a:bodyPr wrap="square" rtlCol="0">
            <a:spAutoFit/>
          </a:bodyPr>
          <a:p>
            <a:r>
              <a:rPr lang="zh-TW" altLang="en-US" sz="4000">
                <a:solidFill>
                  <a:schemeClr val="bg1"/>
                </a:solidFill>
                <a:latin typeface="微軟正黑體" panose="020B0604030504040204" charset="-120"/>
                <a:ea typeface="微軟正黑體" panose="020B0604030504040204" charset="-120"/>
                <a:cs typeface="微軟正黑體" panose="020B0604030504040204" charset="-120"/>
              </a:rPr>
              <a:t>模型選擇：</a:t>
            </a:r>
            <a:r>
              <a:rPr lang="en-US" altLang="zh-TW" sz="4000">
                <a:solidFill>
                  <a:schemeClr val="bg1"/>
                </a:solidFill>
                <a:latin typeface="微軟正黑體" panose="020B0604030504040204" charset="-120"/>
                <a:ea typeface="微軟正黑體" panose="020B0604030504040204" charset="-120"/>
                <a:cs typeface="微軟正黑體" panose="020B0604030504040204" charset="-120"/>
              </a:rPr>
              <a:t>LSTM</a:t>
            </a:r>
            <a:endParaRPr lang="en-US" altLang="zh-TW" sz="4000">
              <a:solidFill>
                <a:schemeClr val="bg1"/>
              </a:solidFill>
              <a:latin typeface="微軟正黑體" panose="020B0604030504040204" charset="-120"/>
              <a:ea typeface="微軟正黑體" panose="020B0604030504040204" charset="-120"/>
              <a:cs typeface="微軟正黑體" panose="020B0604030504040204" charset="-120"/>
            </a:endParaRPr>
          </a:p>
        </p:txBody>
      </p:sp>
      <p:pic>
        <p:nvPicPr>
          <p:cNvPr id="10" name="內容版面配置區 9"/>
          <p:cNvPicPr>
            <a:picLocks noChangeAspect="1"/>
          </p:cNvPicPr>
          <p:nvPr>
            <p:ph idx="1"/>
          </p:nvPr>
        </p:nvPicPr>
        <p:blipFill>
          <a:blip r:embed="rId1"/>
          <a:stretch>
            <a:fillRect/>
          </a:stretch>
        </p:blipFill>
        <p:spPr>
          <a:xfrm>
            <a:off x="5361305" y="3313430"/>
            <a:ext cx="6538595" cy="3463290"/>
          </a:xfrm>
          <a:prstGeom prst="rect">
            <a:avLst/>
          </a:prstGeom>
        </p:spPr>
      </p:pic>
      <p:sp>
        <p:nvSpPr>
          <p:cNvPr id="11" name="文字方塊 10"/>
          <p:cNvSpPr txBox="1"/>
          <p:nvPr/>
        </p:nvSpPr>
        <p:spPr>
          <a:xfrm>
            <a:off x="523875" y="1910080"/>
            <a:ext cx="8429625" cy="1798320"/>
          </a:xfrm>
          <a:prstGeom prst="rect">
            <a:avLst/>
          </a:prstGeom>
          <a:noFill/>
        </p:spPr>
        <p:txBody>
          <a:bodyPr wrap="square" rtlCol="0">
            <a:spAutoFit/>
          </a:bodyPr>
          <a:p>
            <a:r>
              <a:rPr lang="zh-TW" altLang="en-US" sz="2800">
                <a:latin typeface="微軟正黑體" panose="020B0604030504040204" charset="-120"/>
                <a:ea typeface="微軟正黑體" panose="020B0604030504040204" charset="-120"/>
                <a:cs typeface="微軟正黑體" panose="020B0604030504040204" charset="-120"/>
              </a:rPr>
              <a:t>比特幣的價錢具有時效性，而</a:t>
            </a:r>
            <a:r>
              <a:rPr lang="en-US" altLang="zh-TW" sz="2800">
                <a:latin typeface="微軟正黑體" panose="020B0604030504040204" charset="-120"/>
                <a:ea typeface="微軟正黑體" panose="020B0604030504040204" charset="-120"/>
                <a:cs typeface="微軟正黑體" panose="020B0604030504040204" charset="-120"/>
              </a:rPr>
              <a:t>LSTM</a:t>
            </a:r>
            <a:r>
              <a:rPr lang="zh-TW" altLang="en-US" sz="2800">
                <a:latin typeface="微軟正黑體" panose="020B0604030504040204" charset="-120"/>
                <a:ea typeface="微軟正黑體" panose="020B0604030504040204" charset="-120"/>
                <a:cs typeface="微軟正黑體" panose="020B0604030504040204" charset="-120"/>
              </a:rPr>
              <a:t>與傳統的前向神經網路不同，它可以對之前的輸入有選擇的記憶，有助於判斷當前的輸入，而這一特點再處理時序相關的輸入有著很大的優勢。</a:t>
            </a:r>
            <a:endParaRPr lang="zh-TW" altLang="en-US" sz="2800">
              <a:latin typeface="微軟正黑體" panose="020B0604030504040204" charset="-120"/>
              <a:ea typeface="微軟正黑體" panose="020B0604030504040204" charset="-120"/>
              <a:cs typeface="微軟正黑體" panose="020B0604030504040204" charset="-120"/>
            </a:endParaRPr>
          </a:p>
        </p:txBody>
      </p:sp>
      <p:sp>
        <p:nvSpPr>
          <p:cNvPr id="2" name="文字方塊 1"/>
          <p:cNvSpPr txBox="1"/>
          <p:nvPr/>
        </p:nvSpPr>
        <p:spPr>
          <a:xfrm>
            <a:off x="629920" y="4572635"/>
            <a:ext cx="4389755" cy="944880"/>
          </a:xfrm>
          <a:prstGeom prst="rect">
            <a:avLst/>
          </a:prstGeom>
          <a:noFill/>
        </p:spPr>
        <p:txBody>
          <a:bodyPr wrap="square" rtlCol="0" anchor="t">
            <a:spAutoFit/>
          </a:bodyPr>
          <a:p>
            <a:r>
              <a:rPr lang="en-US" altLang="zh-TW" sz="2800">
                <a:latin typeface="微軟正黑體" panose="020B0604030504040204" charset="-120"/>
                <a:ea typeface="微軟正黑體" panose="020B0604030504040204" charset="-120"/>
                <a:cs typeface="微軟正黑體" panose="020B0604030504040204" charset="-120"/>
                <a:sym typeface="+mn-ea"/>
              </a:rPr>
              <a:t>units</a:t>
            </a:r>
            <a:r>
              <a:rPr lang="zh-TW" altLang="en-US" sz="2800">
                <a:latin typeface="微軟正黑體" panose="020B0604030504040204" charset="-120"/>
                <a:ea typeface="微軟正黑體" panose="020B0604030504040204" charset="-120"/>
                <a:cs typeface="微軟正黑體" panose="020B0604030504040204" charset="-120"/>
                <a:sym typeface="+mn-ea"/>
              </a:rPr>
              <a:t>和</a:t>
            </a:r>
            <a:r>
              <a:rPr lang="en-US" altLang="zh-TW" sz="2800">
                <a:latin typeface="微軟正黑體" panose="020B0604030504040204" charset="-120"/>
                <a:ea typeface="微軟正黑體" panose="020B0604030504040204" charset="-120"/>
                <a:cs typeface="微軟正黑體" panose="020B0604030504040204" charset="-120"/>
                <a:sym typeface="+mn-ea"/>
              </a:rPr>
              <a:t>Dropout</a:t>
            </a:r>
            <a:r>
              <a:rPr lang="zh-TW" altLang="en-US" sz="2800">
                <a:latin typeface="微軟正黑體" panose="020B0604030504040204" charset="-120"/>
                <a:ea typeface="微軟正黑體" panose="020B0604030504040204" charset="-120"/>
                <a:cs typeface="微軟正黑體" panose="020B0604030504040204" charset="-120"/>
                <a:sym typeface="+mn-ea"/>
              </a:rPr>
              <a:t>則是選擇使用常見的大小作調整</a:t>
            </a:r>
            <a:r>
              <a:rPr lang="zh-TW" altLang="en-US">
                <a:latin typeface="微軟正黑體" panose="020B0604030504040204" charset="-120"/>
                <a:ea typeface="微軟正黑體" panose="020B0604030504040204" charset="-120"/>
                <a:cs typeface="微軟正黑體" panose="020B0604030504040204" charset="-120"/>
                <a:sym typeface="+mn-ea"/>
              </a:rPr>
              <a:t>。</a:t>
            </a:r>
            <a:endParaRPr lang="zh-TW" altLang="en-US">
              <a:latin typeface="微軟正黑體" panose="020B0604030504040204" charset="-120"/>
              <a:ea typeface="微軟正黑體" panose="020B0604030504040204" charset="-120"/>
              <a:cs typeface="微軟正黑體" panose="020B0604030504040204" charset="-12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280670" y="393065"/>
            <a:ext cx="6730365" cy="1143000"/>
          </a:xfrm>
        </p:spPr>
        <p:txBody>
          <a:bodyPr/>
          <a:p>
            <a:r>
              <a:rPr lang="zh-TW" altLang="en-US"/>
              <a:t>優化器選擇：</a:t>
            </a:r>
            <a:r>
              <a:rPr lang="en-US" altLang="zh-TW"/>
              <a:t>Adam</a:t>
            </a:r>
            <a:endParaRPr lang="en-US" altLang="zh-TW"/>
          </a:p>
        </p:txBody>
      </p:sp>
      <p:pic>
        <p:nvPicPr>
          <p:cNvPr id="10" name="內容版面配置區 9"/>
          <p:cNvPicPr>
            <a:picLocks noChangeAspect="1"/>
          </p:cNvPicPr>
          <p:nvPr>
            <p:ph idx="1"/>
          </p:nvPr>
        </p:nvPicPr>
        <p:blipFill>
          <a:blip r:embed="rId1"/>
          <a:stretch>
            <a:fillRect/>
          </a:stretch>
        </p:blipFill>
        <p:spPr>
          <a:xfrm>
            <a:off x="3900805" y="4882515"/>
            <a:ext cx="7401560" cy="1470025"/>
          </a:xfrm>
          <a:prstGeom prst="rect">
            <a:avLst/>
          </a:prstGeom>
          <a:noFill/>
          <a:ln w="9525">
            <a:noFill/>
          </a:ln>
        </p:spPr>
      </p:pic>
      <p:sp>
        <p:nvSpPr>
          <p:cNvPr id="4" name="文字方塊 3"/>
          <p:cNvSpPr txBox="1"/>
          <p:nvPr/>
        </p:nvSpPr>
        <p:spPr>
          <a:xfrm>
            <a:off x="520065" y="2122805"/>
            <a:ext cx="9391015" cy="1798320"/>
          </a:xfrm>
          <a:prstGeom prst="rect">
            <a:avLst/>
          </a:prstGeom>
          <a:noFill/>
        </p:spPr>
        <p:txBody>
          <a:bodyPr wrap="square" rtlCol="0">
            <a:spAutoFit/>
          </a:bodyPr>
          <a:p>
            <a:r>
              <a:rPr lang="en-US" altLang="zh-TW" sz="2800">
                <a:latin typeface="微軟正黑體" panose="020B0604030504040204" charset="-120"/>
                <a:ea typeface="微軟正黑體" panose="020B0604030504040204" charset="-120"/>
                <a:cs typeface="微軟正黑體" panose="020B0604030504040204" charset="-120"/>
              </a:rPr>
              <a:t>Adam</a:t>
            </a:r>
            <a:r>
              <a:rPr lang="zh-TW" altLang="en-US" sz="2800">
                <a:latin typeface="微軟正黑體" panose="020B0604030504040204" charset="-120"/>
                <a:ea typeface="微軟正黑體" panose="020B0604030504040204" charset="-120"/>
                <a:cs typeface="微軟正黑體" panose="020B0604030504040204" charset="-120"/>
              </a:rPr>
              <a:t>是實務上常用的優化器之一。它結合了</a:t>
            </a:r>
            <a:r>
              <a:rPr lang="en-US" altLang="zh-TW" sz="2800">
                <a:latin typeface="微軟正黑體" panose="020B0604030504040204" charset="-120"/>
                <a:ea typeface="微軟正黑體" panose="020B0604030504040204" charset="-120"/>
                <a:cs typeface="微軟正黑體" panose="020B0604030504040204" charset="-120"/>
              </a:rPr>
              <a:t>AdaGrad</a:t>
            </a:r>
            <a:r>
              <a:rPr lang="zh-TW" altLang="en-US" sz="2800">
                <a:latin typeface="微軟正黑體" panose="020B0604030504040204" charset="-120"/>
                <a:ea typeface="微軟正黑體" panose="020B0604030504040204" charset="-120"/>
                <a:cs typeface="微軟正黑體" panose="020B0604030504040204" charset="-120"/>
              </a:rPr>
              <a:t>和</a:t>
            </a:r>
            <a:r>
              <a:rPr lang="en-US" altLang="zh-TW" sz="2800">
                <a:latin typeface="微軟正黑體" panose="020B0604030504040204" charset="-120"/>
                <a:ea typeface="微軟正黑體" panose="020B0604030504040204" charset="-120"/>
                <a:cs typeface="微軟正黑體" panose="020B0604030504040204" charset="-120"/>
              </a:rPr>
              <a:t>RMSProp</a:t>
            </a:r>
            <a:r>
              <a:rPr lang="zh-TW" altLang="en-US" sz="2800">
                <a:latin typeface="微軟正黑體" panose="020B0604030504040204" charset="-120"/>
                <a:ea typeface="微軟正黑體" panose="020B0604030504040204" charset="-120"/>
                <a:cs typeface="微軟正黑體" panose="020B0604030504040204" charset="-120"/>
              </a:rPr>
              <a:t>的優點，其中包含計算高效、記憶體使用少、對目標涵式沒有平穩要求，並且適合應用於大規模的資料及引數的場景。在很多情況下是工作效能比較優秀的優化器。</a:t>
            </a:r>
            <a:endParaRPr lang="zh-TW" altLang="en-US" sz="2800">
              <a:latin typeface="微軟正黑體" panose="020B0604030504040204" charset="-120"/>
              <a:ea typeface="微軟正黑體" panose="020B0604030504040204" charset="-120"/>
              <a:cs typeface="微軟正黑體" panose="020B0604030504040204" charset="-120"/>
            </a:endParaRPr>
          </a:p>
        </p:txBody>
      </p:sp>
      <p:sp>
        <p:nvSpPr>
          <p:cNvPr id="5" name="文字方塊 4"/>
          <p:cNvSpPr txBox="1"/>
          <p:nvPr/>
        </p:nvSpPr>
        <p:spPr>
          <a:xfrm>
            <a:off x="520065" y="4096385"/>
            <a:ext cx="7359650" cy="944880"/>
          </a:xfrm>
          <a:prstGeom prst="rect">
            <a:avLst/>
          </a:prstGeom>
          <a:noFill/>
        </p:spPr>
        <p:txBody>
          <a:bodyPr wrap="square" rtlCol="0">
            <a:spAutoFit/>
          </a:bodyPr>
          <a:p>
            <a:r>
              <a:rPr lang="en-US" altLang="zh-TW" sz="2800">
                <a:latin typeface="微軟正黑體" panose="020B0604030504040204" charset="-120"/>
                <a:ea typeface="微軟正黑體" panose="020B0604030504040204" charset="-120"/>
                <a:cs typeface="微軟正黑體" panose="020B0604030504040204" charset="-120"/>
              </a:rPr>
              <a:t>Epochs</a:t>
            </a:r>
            <a:r>
              <a:rPr lang="zh-TW" altLang="en-US" sz="2800">
                <a:latin typeface="微軟正黑體" panose="020B0604030504040204" charset="-120"/>
                <a:ea typeface="微軟正黑體" panose="020B0604030504040204" charset="-120"/>
                <a:cs typeface="微軟正黑體" panose="020B0604030504040204" charset="-120"/>
              </a:rPr>
              <a:t>和</a:t>
            </a:r>
            <a:r>
              <a:rPr lang="en-US" altLang="zh-TW" sz="2800">
                <a:latin typeface="微軟正黑體" panose="020B0604030504040204" charset="-120"/>
                <a:ea typeface="微軟正黑體" panose="020B0604030504040204" charset="-120"/>
                <a:cs typeface="微軟正黑體" panose="020B0604030504040204" charset="-120"/>
              </a:rPr>
              <a:t>batch_size</a:t>
            </a:r>
            <a:r>
              <a:rPr lang="zh-TW" altLang="en-US" sz="2800">
                <a:latin typeface="微軟正黑體" panose="020B0604030504040204" charset="-120"/>
                <a:ea typeface="微軟正黑體" panose="020B0604030504040204" charset="-120"/>
                <a:cs typeface="微軟正黑體" panose="020B0604030504040204" charset="-120"/>
              </a:rPr>
              <a:t>也同樣是選擇使用常見的大小作調整。</a:t>
            </a:r>
            <a:endParaRPr lang="zh-TW" altLang="en-US" sz="2800">
              <a:latin typeface="微軟正黑體" panose="020B0604030504040204" charset="-120"/>
              <a:ea typeface="微軟正黑體" panose="020B0604030504040204" charset="-120"/>
              <a:cs typeface="微軟正黑體" panose="020B0604030504040204"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5715" y="436880"/>
            <a:ext cx="3501390" cy="1143000"/>
          </a:xfrm>
        </p:spPr>
        <p:txBody>
          <a:bodyPr/>
          <a:p>
            <a:r>
              <a:rPr lang="zh-TW" altLang="en-US"/>
              <a:t>預測結果</a:t>
            </a:r>
            <a:endParaRPr lang="zh-TW" altLang="en-US"/>
          </a:p>
        </p:txBody>
      </p:sp>
      <p:pic>
        <p:nvPicPr>
          <p:cNvPr id="4" name="內容版面配置區 3"/>
          <p:cNvPicPr>
            <a:picLocks noChangeAspect="1"/>
          </p:cNvPicPr>
          <p:nvPr>
            <p:ph idx="1"/>
          </p:nvPr>
        </p:nvPicPr>
        <p:blipFill>
          <a:blip r:embed="rId1"/>
          <a:stretch>
            <a:fillRect/>
          </a:stretch>
        </p:blipFill>
        <p:spPr>
          <a:xfrm>
            <a:off x="5026025" y="3493135"/>
            <a:ext cx="6651625" cy="3300730"/>
          </a:xfrm>
          <a:prstGeom prst="rect">
            <a:avLst/>
          </a:prstGeom>
        </p:spPr>
      </p:pic>
      <p:sp>
        <p:nvSpPr>
          <p:cNvPr id="5" name="文字方塊 4"/>
          <p:cNvSpPr txBox="1"/>
          <p:nvPr/>
        </p:nvSpPr>
        <p:spPr>
          <a:xfrm>
            <a:off x="46990" y="2275840"/>
            <a:ext cx="5832475" cy="944880"/>
          </a:xfrm>
          <a:prstGeom prst="rect">
            <a:avLst/>
          </a:prstGeom>
          <a:noFill/>
        </p:spPr>
        <p:txBody>
          <a:bodyPr wrap="square" rtlCol="0">
            <a:spAutoFit/>
          </a:bodyPr>
          <a:p>
            <a:r>
              <a:rPr lang="zh-TW" altLang="en-US" sz="2800">
                <a:latin typeface="微軟正黑體" panose="020B0604030504040204" charset="-120"/>
                <a:ea typeface="微軟正黑體" panose="020B0604030504040204" charset="-120"/>
                <a:cs typeface="微軟正黑體" panose="020B0604030504040204" charset="-120"/>
              </a:rPr>
              <a:t>將預測的結果轉化成所需的格式</a:t>
            </a:r>
            <a:endParaRPr lang="zh-TW" altLang="en-US" sz="2800">
              <a:latin typeface="微軟正黑體" panose="020B0604030504040204" charset="-120"/>
              <a:ea typeface="微軟正黑體" panose="020B0604030504040204" charset="-120"/>
              <a:cs typeface="微軟正黑體" panose="020B0604030504040204" charset="-120"/>
            </a:endParaRPr>
          </a:p>
          <a:p>
            <a:r>
              <a:rPr lang="zh-TW" altLang="en-US" sz="2800">
                <a:latin typeface="微軟正黑體" panose="020B0604030504040204" charset="-120"/>
                <a:ea typeface="微軟正黑體" panose="020B0604030504040204" charset="-120"/>
                <a:cs typeface="微軟正黑體" panose="020B0604030504040204" charset="-120"/>
              </a:rPr>
              <a:t>並將預測的結果和實際去做比較</a:t>
            </a:r>
            <a:endParaRPr lang="zh-TW" altLang="en-US" sz="2800">
              <a:latin typeface="微軟正黑體" panose="020B0604030504040204" charset="-120"/>
              <a:ea typeface="微軟正黑體" panose="020B0604030504040204" charset="-120"/>
              <a:cs typeface="微軟正黑體" panose="020B0604030504040204"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224155" y="417195"/>
            <a:ext cx="4612640" cy="1143000"/>
          </a:xfrm>
        </p:spPr>
        <p:txBody>
          <a:bodyPr/>
          <a:p>
            <a:r>
              <a:rPr lang="zh-TW" altLang="en-US"/>
              <a:t>結果視覺化</a:t>
            </a:r>
            <a:endParaRPr lang="zh-TW" altLang="en-US"/>
          </a:p>
        </p:txBody>
      </p:sp>
      <p:pic>
        <p:nvPicPr>
          <p:cNvPr id="4" name="內容版面配置區 3"/>
          <p:cNvPicPr>
            <a:picLocks noChangeAspect="1"/>
          </p:cNvPicPr>
          <p:nvPr>
            <p:ph idx="1"/>
          </p:nvPr>
        </p:nvPicPr>
        <p:blipFill>
          <a:blip r:embed="rId1"/>
          <a:stretch>
            <a:fillRect/>
          </a:stretch>
        </p:blipFill>
        <p:spPr>
          <a:xfrm>
            <a:off x="141605" y="2410460"/>
            <a:ext cx="8953500" cy="1704975"/>
          </a:xfrm>
          <a:prstGeom prst="rect">
            <a:avLst/>
          </a:prstGeom>
        </p:spPr>
      </p:pic>
      <p:pic>
        <p:nvPicPr>
          <p:cNvPr id="7" name="圖片 6" descr="Bitcoin"/>
          <p:cNvPicPr>
            <a:picLocks noChangeAspect="1"/>
          </p:cNvPicPr>
          <p:nvPr/>
        </p:nvPicPr>
        <p:blipFill>
          <a:blip r:embed="rId2"/>
          <a:stretch>
            <a:fillRect/>
          </a:stretch>
        </p:blipFill>
        <p:spPr>
          <a:xfrm>
            <a:off x="6645275" y="3234690"/>
            <a:ext cx="5093970" cy="3531235"/>
          </a:xfrm>
          <a:prstGeom prst="rect">
            <a:avLst/>
          </a:prstGeom>
        </p:spPr>
      </p:pic>
      <p:sp>
        <p:nvSpPr>
          <p:cNvPr id="8" name="文字方塊 7"/>
          <p:cNvSpPr txBox="1"/>
          <p:nvPr/>
        </p:nvSpPr>
        <p:spPr>
          <a:xfrm>
            <a:off x="486410" y="4476115"/>
            <a:ext cx="5250180" cy="1371600"/>
          </a:xfrm>
          <a:prstGeom prst="rect">
            <a:avLst/>
          </a:prstGeom>
          <a:noFill/>
        </p:spPr>
        <p:txBody>
          <a:bodyPr wrap="square" rtlCol="0">
            <a:spAutoFit/>
          </a:bodyPr>
          <a:p>
            <a:r>
              <a:rPr lang="zh-TW" altLang="en-US" sz="2800">
                <a:latin typeface="微軟正黑體" panose="020B0604030504040204" charset="-120"/>
                <a:ea typeface="微軟正黑體" panose="020B0604030504040204" charset="-120"/>
                <a:cs typeface="微軟正黑體" panose="020B0604030504040204" charset="-120"/>
              </a:rPr>
              <a:t>曲線走向相近，但真實的幣價比預測低了不少，推測主要原因是最近彼特幣價錢大跌。</a:t>
            </a:r>
            <a:endParaRPr lang="zh-TW" altLang="en-US" sz="2800">
              <a:latin typeface="微軟正黑體" panose="020B0604030504040204" charset="-120"/>
              <a:ea typeface="微軟正黑體" panose="020B0604030504040204" charset="-120"/>
              <a:cs typeface="微軟正黑體" panose="020B0604030504040204" charset="-12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22860" y="443865"/>
            <a:ext cx="3096895" cy="1143000"/>
          </a:xfrm>
        </p:spPr>
        <p:txBody>
          <a:bodyPr/>
          <a:p>
            <a:r>
              <a:rPr lang="zh-TW" altLang="en-US"/>
              <a:t>正確率</a:t>
            </a:r>
            <a:endParaRPr lang="zh-TW" altLang="en-US"/>
          </a:p>
        </p:txBody>
      </p:sp>
      <p:pic>
        <p:nvPicPr>
          <p:cNvPr id="4" name="圖片 3"/>
          <p:cNvPicPr>
            <a:picLocks noChangeAspect="1"/>
          </p:cNvPicPr>
          <p:nvPr/>
        </p:nvPicPr>
        <p:blipFill>
          <a:blip r:embed="rId1"/>
          <a:stretch>
            <a:fillRect/>
          </a:stretch>
        </p:blipFill>
        <p:spPr>
          <a:xfrm>
            <a:off x="7527290" y="4293235"/>
            <a:ext cx="4254500" cy="1443990"/>
          </a:xfrm>
          <a:prstGeom prst="rect">
            <a:avLst/>
          </a:prstGeom>
        </p:spPr>
      </p:pic>
      <p:pic>
        <p:nvPicPr>
          <p:cNvPr id="5" name="圖片 4"/>
          <p:cNvPicPr>
            <a:picLocks noChangeAspect="1"/>
          </p:cNvPicPr>
          <p:nvPr/>
        </p:nvPicPr>
        <p:blipFill>
          <a:blip r:embed="rId2"/>
          <a:stretch>
            <a:fillRect/>
          </a:stretch>
        </p:blipFill>
        <p:spPr>
          <a:xfrm>
            <a:off x="7566025" y="1901190"/>
            <a:ext cx="4215765" cy="1703070"/>
          </a:xfrm>
          <a:prstGeom prst="rect">
            <a:avLst/>
          </a:prstGeom>
        </p:spPr>
      </p:pic>
      <p:sp>
        <p:nvSpPr>
          <p:cNvPr id="6" name="文字方塊 5"/>
          <p:cNvSpPr txBox="1"/>
          <p:nvPr/>
        </p:nvSpPr>
        <p:spPr>
          <a:xfrm>
            <a:off x="183515" y="1779905"/>
            <a:ext cx="7011670" cy="1554480"/>
          </a:xfrm>
          <a:prstGeom prst="rect">
            <a:avLst/>
          </a:prstGeom>
          <a:noFill/>
        </p:spPr>
        <p:txBody>
          <a:bodyPr wrap="square" rtlCol="0">
            <a:spAutoFit/>
          </a:bodyPr>
          <a:p>
            <a:pPr marL="285750" indent="-285750">
              <a:buFont typeface="Arial" panose="020B0604020202020204" pitchFamily="34" charset="0"/>
              <a:buChar char="•"/>
            </a:pPr>
            <a:r>
              <a:rPr lang="en-US" altLang="zh-TW" sz="2400">
                <a:latin typeface="微軟正黑體" panose="020B0604030504040204" charset="-120"/>
                <a:ea typeface="微軟正黑體" panose="020B0604030504040204" charset="-120"/>
                <a:cs typeface="微軟正黑體" panose="020B0604030504040204" charset="-120"/>
              </a:rPr>
              <a:t>True Positive(TP)</a:t>
            </a:r>
            <a:r>
              <a:rPr lang="zh-TW" altLang="en-US" sz="2400">
                <a:latin typeface="微軟正黑體" panose="020B0604030504040204" charset="-120"/>
                <a:ea typeface="微軟正黑體" panose="020B0604030504040204" charset="-120"/>
                <a:cs typeface="微軟正黑體" panose="020B0604030504040204" charset="-120"/>
              </a:rPr>
              <a:t>：模型將正例項判定為正類</a:t>
            </a:r>
            <a:endParaRPr lang="zh-TW" altLang="en-US" sz="2400">
              <a:latin typeface="微軟正黑體" panose="020B0604030504040204" charset="-120"/>
              <a:ea typeface="微軟正黑體" panose="020B0604030504040204" charset="-120"/>
              <a:cs typeface="微軟正黑體" panose="020B0604030504040204" charset="-120"/>
            </a:endParaRPr>
          </a:p>
          <a:p>
            <a:pPr marL="285750" indent="-285750">
              <a:buFont typeface="Arial" panose="020B0604020202020204" pitchFamily="34" charset="0"/>
              <a:buChar char="•"/>
            </a:pPr>
            <a:r>
              <a:rPr lang="en-US" altLang="zh-TW" sz="2400">
                <a:latin typeface="微軟正黑體" panose="020B0604030504040204" charset="-120"/>
                <a:ea typeface="微軟正黑體" panose="020B0604030504040204" charset="-120"/>
                <a:cs typeface="微軟正黑體" panose="020B0604030504040204" charset="-120"/>
              </a:rPr>
              <a:t>False Negative(FN)</a:t>
            </a:r>
            <a:r>
              <a:rPr lang="zh-TW" altLang="en-US" sz="2400">
                <a:latin typeface="微軟正黑體" panose="020B0604030504040204" charset="-120"/>
                <a:ea typeface="微軟正黑體" panose="020B0604030504040204" charset="-120"/>
                <a:cs typeface="微軟正黑體" panose="020B0604030504040204" charset="-120"/>
                <a:sym typeface="+mn-ea"/>
              </a:rPr>
              <a:t>：模型將正例項判定為負類</a:t>
            </a:r>
            <a:endParaRPr lang="zh-TW" altLang="en-US" sz="2400">
              <a:latin typeface="微軟正黑體" panose="020B0604030504040204" charset="-120"/>
              <a:ea typeface="微軟正黑體" panose="020B0604030504040204" charset="-120"/>
              <a:cs typeface="微軟正黑體" panose="020B0604030504040204" charset="-120"/>
              <a:sym typeface="+mn-ea"/>
            </a:endParaRPr>
          </a:p>
          <a:p>
            <a:pPr marL="285750" indent="-285750">
              <a:buFont typeface="Arial" panose="020B0604020202020204" pitchFamily="34" charset="0"/>
              <a:buChar char="•"/>
            </a:pPr>
            <a:r>
              <a:rPr lang="en-US" altLang="zh-TW" sz="2400">
                <a:latin typeface="微軟正黑體" panose="020B0604030504040204" charset="-120"/>
                <a:ea typeface="微軟正黑體" panose="020B0604030504040204" charset="-120"/>
                <a:cs typeface="微軟正黑體" panose="020B0604030504040204" charset="-120"/>
              </a:rPr>
              <a:t>False Positive(FP)</a:t>
            </a:r>
            <a:r>
              <a:rPr lang="zh-TW" altLang="en-US" sz="2400">
                <a:latin typeface="微軟正黑體" panose="020B0604030504040204" charset="-120"/>
                <a:ea typeface="微軟正黑體" panose="020B0604030504040204" charset="-120"/>
                <a:cs typeface="微軟正黑體" panose="020B0604030504040204" charset="-120"/>
                <a:sym typeface="+mn-ea"/>
              </a:rPr>
              <a:t>：模型將負例項判定為正類</a:t>
            </a:r>
            <a:endParaRPr lang="zh-TW" altLang="en-US" sz="2400">
              <a:latin typeface="微軟正黑體" panose="020B0604030504040204" charset="-120"/>
              <a:ea typeface="微軟正黑體" panose="020B0604030504040204" charset="-120"/>
              <a:cs typeface="微軟正黑體" panose="020B0604030504040204" charset="-120"/>
              <a:sym typeface="+mn-ea"/>
            </a:endParaRPr>
          </a:p>
          <a:p>
            <a:pPr marL="285750" indent="-285750">
              <a:buFont typeface="Arial" panose="020B0604020202020204" pitchFamily="34" charset="0"/>
              <a:buChar char="•"/>
            </a:pPr>
            <a:r>
              <a:rPr lang="en-US" altLang="zh-TW" sz="2400">
                <a:latin typeface="微軟正黑體" panose="020B0604030504040204" charset="-120"/>
                <a:ea typeface="微軟正黑體" panose="020B0604030504040204" charset="-120"/>
                <a:cs typeface="微軟正黑體" panose="020B0604030504040204" charset="-120"/>
              </a:rPr>
              <a:t>True Negative(TN)</a:t>
            </a:r>
            <a:r>
              <a:rPr lang="zh-TW" altLang="en-US" sz="2400">
                <a:latin typeface="微軟正黑體" panose="020B0604030504040204" charset="-120"/>
                <a:ea typeface="微軟正黑體" panose="020B0604030504040204" charset="-120"/>
                <a:cs typeface="微軟正黑體" panose="020B0604030504040204" charset="-120"/>
                <a:sym typeface="+mn-ea"/>
              </a:rPr>
              <a:t>：模型將負例項判定為負類</a:t>
            </a:r>
            <a:endParaRPr lang="en-US" altLang="zh-TW" sz="2400">
              <a:latin typeface="微軟正黑體" panose="020B0604030504040204" charset="-120"/>
              <a:ea typeface="微軟正黑體" panose="020B0604030504040204" charset="-120"/>
              <a:cs typeface="微軟正黑體" panose="020B0604030504040204" charset="-120"/>
            </a:endParaRPr>
          </a:p>
        </p:txBody>
      </p:sp>
      <p:sp>
        <p:nvSpPr>
          <p:cNvPr id="7" name="文字方塊 6"/>
          <p:cNvSpPr txBox="1"/>
          <p:nvPr/>
        </p:nvSpPr>
        <p:spPr>
          <a:xfrm>
            <a:off x="183515" y="3796665"/>
            <a:ext cx="6546850" cy="1554480"/>
          </a:xfrm>
          <a:prstGeom prst="rect">
            <a:avLst/>
          </a:prstGeom>
          <a:noFill/>
        </p:spPr>
        <p:txBody>
          <a:bodyPr wrap="square" rtlCol="0">
            <a:spAutoFit/>
          </a:bodyPr>
          <a:p>
            <a:pPr marL="285750" indent="-285750">
              <a:buFont typeface="Arial" panose="020B0604020202020204" pitchFamily="34" charset="0"/>
              <a:buChar char="•"/>
            </a:pPr>
            <a:r>
              <a:rPr lang="zh-TW" altLang="en-US" sz="2400">
                <a:latin typeface="微軟正黑體" panose="020B0604030504040204" charset="-120"/>
                <a:ea typeface="微軟正黑體" panose="020B0604030504040204" charset="-120"/>
                <a:cs typeface="微軟正黑體" panose="020B0604030504040204" charset="-120"/>
              </a:rPr>
              <a:t>精準度</a:t>
            </a:r>
            <a:r>
              <a:rPr lang="en-US" altLang="zh-TW" sz="2400">
                <a:latin typeface="微軟正黑體" panose="020B0604030504040204" charset="-120"/>
                <a:ea typeface="微軟正黑體" panose="020B0604030504040204" charset="-120"/>
                <a:cs typeface="微軟正黑體" panose="020B0604030504040204" charset="-120"/>
              </a:rPr>
              <a:t>(Precision)</a:t>
            </a:r>
            <a:r>
              <a:rPr lang="en-US" altLang="zh-TW" sz="2400" dirty="0" smtClean="0">
                <a:latin typeface="微軟正黑體" panose="020B0604030504040204" charset="-120"/>
                <a:ea typeface="微軟正黑體" panose="020B0604030504040204" charset="-120"/>
                <a:cs typeface="微軟正黑體" panose="020B0604030504040204" charset="-120"/>
                <a:sym typeface="+mn-ea"/>
              </a:rPr>
              <a:t>:</a:t>
            </a:r>
            <a:r>
              <a:rPr lang="zh-TW" altLang="en-US" sz="2400" dirty="0" smtClean="0">
                <a:latin typeface="微軟正黑體" panose="020B0604030504040204" charset="-120"/>
                <a:ea typeface="微軟正黑體" panose="020B0604030504040204" charset="-120"/>
                <a:cs typeface="微軟正黑體" panose="020B0604030504040204" charset="-120"/>
                <a:sym typeface="+mn-ea"/>
              </a:rPr>
              <a:t>預測為正類的樣本</a:t>
            </a:r>
            <a:r>
              <a:rPr lang="en-US" altLang="zh-TW" sz="2400" dirty="0" smtClean="0">
                <a:latin typeface="微軟正黑體" panose="020B0604030504040204" charset="-120"/>
                <a:ea typeface="微軟正黑體" panose="020B0604030504040204" charset="-120"/>
                <a:cs typeface="微軟正黑體" panose="020B0604030504040204" charset="-120"/>
                <a:sym typeface="+mn-ea"/>
              </a:rPr>
              <a:t>(TP+FP)</a:t>
            </a:r>
            <a:r>
              <a:rPr lang="zh-TW" altLang="en-US" sz="2400" dirty="0" smtClean="0">
                <a:latin typeface="微軟正黑體" panose="020B0604030504040204" charset="-120"/>
                <a:ea typeface="微軟正黑體" panose="020B0604030504040204" charset="-120"/>
                <a:cs typeface="微軟正黑體" panose="020B0604030504040204" charset="-120"/>
                <a:sym typeface="+mn-ea"/>
              </a:rPr>
              <a:t>中真正事正例項</a:t>
            </a:r>
            <a:r>
              <a:rPr lang="en-US" altLang="zh-TW" sz="2400" dirty="0" smtClean="0">
                <a:latin typeface="微軟正黑體" panose="020B0604030504040204" charset="-120"/>
                <a:ea typeface="微軟正黑體" panose="020B0604030504040204" charset="-120"/>
                <a:cs typeface="微軟正黑體" panose="020B0604030504040204" charset="-120"/>
                <a:sym typeface="+mn-ea"/>
              </a:rPr>
              <a:t>(TP)</a:t>
            </a:r>
            <a:r>
              <a:rPr lang="zh-TW" altLang="en-US" sz="2400" dirty="0" smtClean="0">
                <a:latin typeface="微軟正黑體" panose="020B0604030504040204" charset="-120"/>
                <a:ea typeface="微軟正黑體" panose="020B0604030504040204" charset="-120"/>
                <a:cs typeface="微軟正黑體" panose="020B0604030504040204" charset="-120"/>
                <a:sym typeface="+mn-ea"/>
              </a:rPr>
              <a:t>比率</a:t>
            </a:r>
            <a:endParaRPr lang="zh-TW" altLang="en-US" sz="2400" dirty="0" smtClean="0">
              <a:latin typeface="微軟正黑體" panose="020B0604030504040204" charset="-120"/>
              <a:ea typeface="微軟正黑體" panose="020B0604030504040204" charset="-120"/>
              <a:cs typeface="微軟正黑體" panose="020B0604030504040204" charset="-120"/>
              <a:sym typeface="+mn-ea"/>
            </a:endParaRPr>
          </a:p>
          <a:p>
            <a:pPr marL="285750" indent="-285750">
              <a:buFont typeface="Arial" panose="020B0604020202020204" pitchFamily="34" charset="0"/>
              <a:buChar char="•"/>
            </a:pPr>
            <a:r>
              <a:rPr lang="zh-TW" altLang="en-US" sz="2400" dirty="0" smtClean="0">
                <a:latin typeface="微軟正黑體" panose="020B0604030504040204" charset="-120"/>
                <a:ea typeface="微軟正黑體" panose="020B0604030504040204" charset="-120"/>
                <a:cs typeface="微軟正黑體" panose="020B0604030504040204" charset="-120"/>
                <a:sym typeface="+mn-ea"/>
              </a:rPr>
              <a:t>召回率</a:t>
            </a:r>
            <a:r>
              <a:rPr lang="en-US" altLang="zh-TW" sz="2400" dirty="0" smtClean="0">
                <a:latin typeface="微軟正黑體" panose="020B0604030504040204" charset="-120"/>
                <a:ea typeface="微軟正黑體" panose="020B0604030504040204" charset="-120"/>
                <a:cs typeface="微軟正黑體" panose="020B0604030504040204" charset="-120"/>
                <a:sym typeface="+mn-ea"/>
              </a:rPr>
              <a:t>(Recall):</a:t>
            </a:r>
            <a:r>
              <a:rPr lang="zh-TW" altLang="en-US" sz="2400" dirty="0" smtClean="0">
                <a:latin typeface="微軟正黑體" panose="020B0604030504040204" charset="-120"/>
                <a:ea typeface="微軟正黑體" panose="020B0604030504040204" charset="-120"/>
                <a:cs typeface="微軟正黑體" panose="020B0604030504040204" charset="-120"/>
                <a:sym typeface="+mn-ea"/>
              </a:rPr>
              <a:t>被正確判定的正例項</a:t>
            </a:r>
            <a:r>
              <a:rPr lang="en-US" altLang="zh-TW" sz="2400" dirty="0" smtClean="0">
                <a:latin typeface="微軟正黑體" panose="020B0604030504040204" charset="-120"/>
                <a:ea typeface="微軟正黑體" panose="020B0604030504040204" charset="-120"/>
                <a:cs typeface="微軟正黑體" panose="020B0604030504040204" charset="-120"/>
                <a:sym typeface="+mn-ea"/>
              </a:rPr>
              <a:t>(TP)</a:t>
            </a:r>
            <a:r>
              <a:rPr lang="zh-TW" altLang="en-US" sz="2400" dirty="0" smtClean="0">
                <a:latin typeface="微軟正黑體" panose="020B0604030504040204" charset="-120"/>
                <a:ea typeface="微軟正黑體" panose="020B0604030504040204" charset="-120"/>
                <a:cs typeface="微軟正黑體" panose="020B0604030504040204" charset="-120"/>
                <a:sym typeface="+mn-ea"/>
              </a:rPr>
              <a:t>在總正例項中</a:t>
            </a:r>
            <a:r>
              <a:rPr lang="en-US" altLang="zh-TW" sz="2400" dirty="0" smtClean="0">
                <a:latin typeface="微軟正黑體" panose="020B0604030504040204" charset="-120"/>
                <a:ea typeface="微軟正黑體" panose="020B0604030504040204" charset="-120"/>
                <a:cs typeface="微軟正黑體" panose="020B0604030504040204" charset="-120"/>
                <a:sym typeface="+mn-ea"/>
              </a:rPr>
              <a:t>(TP+FN)</a:t>
            </a:r>
            <a:r>
              <a:rPr lang="zh-TW" altLang="en-US" sz="2400" dirty="0" smtClean="0">
                <a:latin typeface="微軟正黑體" panose="020B0604030504040204" charset="-120"/>
                <a:ea typeface="微軟正黑體" panose="020B0604030504040204" charset="-120"/>
                <a:cs typeface="微軟正黑體" panose="020B0604030504040204" charset="-120"/>
                <a:sym typeface="+mn-ea"/>
              </a:rPr>
              <a:t>的比率</a:t>
            </a:r>
            <a:endParaRPr lang="en-US" altLang="zh-TW" sz="2400">
              <a:latin typeface="微軟正黑體" panose="020B0604030504040204" charset="-120"/>
              <a:ea typeface="微軟正黑體" panose="020B0604030504040204" charset="-120"/>
              <a:cs typeface="微軟正黑體" panose="020B0604030504040204" charset="-12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內容版面配置區 2"/>
          <p:cNvSpPr>
            <a:spLocks noGrp="1"/>
          </p:cNvSpPr>
          <p:nvPr>
            <p:ph idx="1"/>
          </p:nvPr>
        </p:nvSpPr>
        <p:spPr>
          <a:xfrm>
            <a:off x="2145030" y="3137535"/>
            <a:ext cx="7423150" cy="1130935"/>
          </a:xfrm>
        </p:spPr>
        <p:txBody>
          <a:bodyPr/>
          <a:p>
            <a:pPr marL="0" indent="0" algn="ctr">
              <a:buNone/>
            </a:pPr>
            <a:r>
              <a:rPr lang="en-US" altLang="zh-TW" sz="6000">
                <a:latin typeface="Times New Roman" panose="02020603050405020304" charset="0"/>
                <a:ea typeface="標楷體" panose="03000509000000000000" charset="-120"/>
              </a:rPr>
              <a:t>SVM</a:t>
            </a:r>
            <a:r>
              <a:rPr lang="zh-TW" altLang="en-US" sz="6000">
                <a:latin typeface="Times New Roman" panose="02020603050405020304" charset="0"/>
                <a:ea typeface="標楷體" panose="03000509000000000000" charset="-120"/>
              </a:rPr>
              <a:t>與隨機森林模型預測結果</a:t>
            </a:r>
            <a:endParaRPr lang="zh-TW" altLang="en-US" sz="6000">
              <a:latin typeface="Times New Roman" panose="02020603050405020304" charset="0"/>
              <a:ea typeface="標楷體" panose="03000509000000000000" charset="-12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字方塊 10"/>
          <p:cNvSpPr txBox="1"/>
          <p:nvPr/>
        </p:nvSpPr>
        <p:spPr>
          <a:xfrm>
            <a:off x="515620" y="721995"/>
            <a:ext cx="5288915" cy="701040"/>
          </a:xfrm>
          <a:prstGeom prst="rect">
            <a:avLst/>
          </a:prstGeom>
          <a:noFill/>
        </p:spPr>
        <p:txBody>
          <a:bodyPr wrap="square" rtlCol="0">
            <a:spAutoFit/>
          </a:bodyPr>
          <a:p>
            <a:r>
              <a:rPr lang="zh-TW" altLang="en-US" sz="4000">
                <a:solidFill>
                  <a:schemeClr val="bg1"/>
                </a:solidFill>
                <a:latin typeface="微軟正黑體" panose="020B0604030504040204" charset="-120"/>
                <a:ea typeface="微軟正黑體" panose="020B0604030504040204" charset="-120"/>
                <a:cs typeface="微軟正黑體" panose="020B0604030504040204" charset="-120"/>
              </a:rPr>
              <a:t>讀取用於訓練的資料</a:t>
            </a:r>
            <a:endParaRPr lang="zh-TW" altLang="en-US" sz="4000">
              <a:solidFill>
                <a:schemeClr val="bg1"/>
              </a:solidFill>
              <a:latin typeface="微軟正黑體" panose="020B0604030504040204" charset="-120"/>
              <a:ea typeface="微軟正黑體" panose="020B0604030504040204" charset="-120"/>
              <a:cs typeface="微軟正黑體" panose="020B0604030504040204" charset="-120"/>
            </a:endParaRPr>
          </a:p>
        </p:txBody>
      </p:sp>
      <p:sp>
        <p:nvSpPr>
          <p:cNvPr id="2" name="文字方塊 1"/>
          <p:cNvSpPr txBox="1"/>
          <p:nvPr/>
        </p:nvSpPr>
        <p:spPr>
          <a:xfrm>
            <a:off x="81280" y="1964055"/>
            <a:ext cx="6974205" cy="3017520"/>
          </a:xfrm>
          <a:prstGeom prst="rect">
            <a:avLst/>
          </a:prstGeom>
          <a:noFill/>
        </p:spPr>
        <p:txBody>
          <a:bodyPr wrap="square" rtlCol="0">
            <a:spAutoFit/>
          </a:bodyPr>
          <a:p>
            <a:pPr>
              <a:lnSpc>
                <a:spcPct val="150000"/>
              </a:lnSpc>
            </a:pPr>
            <a:r>
              <a:rPr lang="zh-TW" altLang="en-US" sz="3200">
                <a:latin typeface="微軟正黑體" panose="020B0604030504040204" charset="-120"/>
                <a:ea typeface="微軟正黑體" panose="020B0604030504040204" charset="-120"/>
              </a:rPr>
              <a:t>同</a:t>
            </a:r>
            <a:r>
              <a:rPr lang="en-US" altLang="zh-TW" sz="3200">
                <a:latin typeface="微軟正黑體" panose="020B0604030504040204" charset="-120"/>
                <a:ea typeface="微軟正黑體" panose="020B0604030504040204" charset="-120"/>
              </a:rPr>
              <a:t>LSTM</a:t>
            </a:r>
            <a:r>
              <a:rPr lang="zh-TW" altLang="en-US" sz="3200">
                <a:latin typeface="微軟正黑體" panose="020B0604030504040204" charset="-120"/>
                <a:ea typeface="微軟正黑體" panose="020B0604030504040204" charset="-120"/>
              </a:rPr>
              <a:t>資料集，差異是</a:t>
            </a:r>
            <a:r>
              <a:rPr lang="en-US" altLang="zh-TW" sz="3200">
                <a:latin typeface="微軟正黑體" panose="020B0604030504040204" charset="-120"/>
                <a:ea typeface="微軟正黑體" panose="020B0604030504040204" charset="-120"/>
              </a:rPr>
              <a:t>SVM</a:t>
            </a:r>
            <a:r>
              <a:rPr lang="zh-TW" altLang="en-US" sz="3200">
                <a:latin typeface="微軟正黑體" panose="020B0604030504040204" charset="-120"/>
                <a:ea typeface="微軟正黑體" panose="020B0604030504040204" charset="-120"/>
              </a:rPr>
              <a:t>與隨機森林不具時間序列特性與強迫資料必須為</a:t>
            </a:r>
            <a:r>
              <a:rPr lang="en-US" altLang="zh-TW" sz="3200">
                <a:latin typeface="微軟正黑體" panose="020B0604030504040204" charset="-120"/>
                <a:ea typeface="微軟正黑體" panose="020B0604030504040204" charset="-120"/>
              </a:rPr>
              <a:t>int</a:t>
            </a:r>
            <a:r>
              <a:rPr lang="zh-TW" altLang="en-US" sz="3200">
                <a:latin typeface="微軟正黑體" panose="020B0604030504040204" charset="-120"/>
                <a:ea typeface="微軟正黑體" panose="020B0604030504040204" charset="-120"/>
              </a:rPr>
              <a:t>屬性，因此把資料無條件進位與日期刪除。</a:t>
            </a:r>
            <a:endParaRPr lang="zh-TW" altLang="en-US" sz="3200">
              <a:latin typeface="微軟正黑體" panose="020B0604030504040204" charset="-120"/>
              <a:ea typeface="微軟正黑體" panose="020B0604030504040204" charset="-120"/>
            </a:endParaRPr>
          </a:p>
        </p:txBody>
      </p:sp>
      <p:pic>
        <p:nvPicPr>
          <p:cNvPr id="3" name="圖片 2"/>
          <p:cNvPicPr>
            <a:picLocks noChangeAspect="1"/>
          </p:cNvPicPr>
          <p:nvPr/>
        </p:nvPicPr>
        <p:blipFill>
          <a:blip r:embed="rId1"/>
          <a:stretch>
            <a:fillRect/>
          </a:stretch>
        </p:blipFill>
        <p:spPr>
          <a:xfrm>
            <a:off x="6917690" y="1765935"/>
            <a:ext cx="5121275" cy="43484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內容版面配置區 2"/>
          <p:cNvSpPr>
            <a:spLocks noGrp="1"/>
          </p:cNvSpPr>
          <p:nvPr>
            <p:ph idx="1"/>
          </p:nvPr>
        </p:nvSpPr>
        <p:spPr>
          <a:xfrm>
            <a:off x="1556385" y="3108960"/>
            <a:ext cx="9257030" cy="1198245"/>
          </a:xfrm>
        </p:spPr>
        <p:txBody>
          <a:bodyPr/>
          <a:p>
            <a:pPr marL="0" indent="0" algn="ctr">
              <a:buNone/>
            </a:pPr>
            <a:r>
              <a:rPr lang="zh-TW" altLang="en-US" sz="6000" b="1">
                <a:latin typeface="標楷體" panose="03000509000000000000" charset="-120"/>
                <a:ea typeface="標楷體" panose="03000509000000000000" charset="-120"/>
              </a:rPr>
              <a:t>專題目標與變數選擇</a:t>
            </a:r>
            <a:endParaRPr lang="zh-TW" altLang="en-US" sz="6000" b="1">
              <a:latin typeface="標楷體" panose="03000509000000000000" charset="-120"/>
              <a:ea typeface="標楷體" panose="03000509000000000000" charset="-12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字方塊 5"/>
          <p:cNvSpPr txBox="1"/>
          <p:nvPr/>
        </p:nvSpPr>
        <p:spPr>
          <a:xfrm>
            <a:off x="629920" y="684530"/>
            <a:ext cx="5180965" cy="746760"/>
          </a:xfrm>
          <a:prstGeom prst="rect">
            <a:avLst/>
          </a:prstGeom>
          <a:noFill/>
        </p:spPr>
        <p:txBody>
          <a:bodyPr wrap="square" rtlCol="0">
            <a:spAutoFit/>
          </a:bodyPr>
          <a:p>
            <a:r>
              <a:rPr lang="zh-TW" altLang="en-US" sz="4000">
                <a:solidFill>
                  <a:schemeClr val="bg1"/>
                </a:solidFill>
                <a:latin typeface="微軟正黑體" panose="020B0604030504040204" charset="-120"/>
                <a:ea typeface="微軟正黑體" panose="020B0604030504040204" charset="-120"/>
                <a:cs typeface="微軟正黑體" panose="020B0604030504040204" charset="-120"/>
              </a:rPr>
              <a:t>模型選擇：隨機森林</a:t>
            </a:r>
            <a:endParaRPr lang="zh-TW" altLang="en-US" sz="4000">
              <a:solidFill>
                <a:schemeClr val="bg1"/>
              </a:solidFill>
              <a:latin typeface="微軟正黑體" panose="020B0604030504040204" charset="-120"/>
              <a:ea typeface="微軟正黑體" panose="020B0604030504040204" charset="-120"/>
              <a:cs typeface="微軟正黑體" panose="020B0604030504040204" charset="-120"/>
            </a:endParaRPr>
          </a:p>
        </p:txBody>
      </p:sp>
      <p:sp>
        <p:nvSpPr>
          <p:cNvPr id="11" name="文字方塊 10"/>
          <p:cNvSpPr txBox="1"/>
          <p:nvPr/>
        </p:nvSpPr>
        <p:spPr>
          <a:xfrm>
            <a:off x="523875" y="1910080"/>
            <a:ext cx="8429625" cy="3110230"/>
          </a:xfrm>
          <a:prstGeom prst="rect">
            <a:avLst/>
          </a:prstGeom>
          <a:noFill/>
        </p:spPr>
        <p:txBody>
          <a:bodyPr wrap="square" rtlCol="0">
            <a:spAutoFit/>
          </a:bodyPr>
          <a:p>
            <a:r>
              <a:rPr lang="zh-TW" altLang="en-US" sz="2800">
                <a:latin typeface="微軟正黑體" panose="020B0604030504040204" charset="-120"/>
                <a:ea typeface="微軟正黑體" panose="020B0604030504040204" charset="-120"/>
                <a:cs typeface="微軟正黑體" panose="020B0604030504040204" charset="-120"/>
              </a:rPr>
              <a:t>隨機森林其實不太適合預測有時間序列的資料，而且他的資料型態也是二維的</a:t>
            </a:r>
            <a:r>
              <a:rPr lang="en-US" altLang="zh-TW" sz="2800">
                <a:latin typeface="微軟正黑體" panose="020B0604030504040204" charset="-120"/>
                <a:ea typeface="微軟正黑體" panose="020B0604030504040204" charset="-120"/>
                <a:cs typeface="微軟正黑體" panose="020B0604030504040204" charset="-120"/>
              </a:rPr>
              <a:t>(</a:t>
            </a:r>
            <a:r>
              <a:rPr lang="zh-TW" altLang="en-US" sz="2800">
                <a:latin typeface="微軟正黑體" panose="020B0604030504040204" charset="-120"/>
                <a:ea typeface="微軟正黑體" panose="020B0604030504040204" charset="-120"/>
                <a:cs typeface="微軟正黑體" panose="020B0604030504040204" charset="-120"/>
              </a:rPr>
              <a:t>必須把</a:t>
            </a:r>
            <a:r>
              <a:rPr lang="en-US" altLang="zh-TW" sz="2800">
                <a:latin typeface="微軟正黑體" panose="020B0604030504040204" charset="-120"/>
                <a:ea typeface="微軟正黑體" panose="020B0604030504040204" charset="-120"/>
                <a:cs typeface="微軟正黑體" panose="020B0604030504040204" charset="-120"/>
              </a:rPr>
              <a:t>LSTM</a:t>
            </a:r>
            <a:r>
              <a:rPr lang="zh-TW" altLang="en-US" sz="2800">
                <a:latin typeface="微軟正黑體" panose="020B0604030504040204" charset="-120"/>
                <a:ea typeface="微軟正黑體" panose="020B0604030504040204" charset="-120"/>
                <a:cs typeface="微軟正黑體" panose="020B0604030504040204" charset="-120"/>
              </a:rPr>
              <a:t>的資料型態</a:t>
            </a:r>
            <a:r>
              <a:rPr lang="en-US" altLang="zh-TW" sz="2800">
                <a:latin typeface="微軟正黑體" panose="020B0604030504040204" charset="-120"/>
                <a:ea typeface="微軟正黑體" panose="020B0604030504040204" charset="-120"/>
                <a:cs typeface="微軟正黑體" panose="020B0604030504040204" charset="-120"/>
              </a:rPr>
              <a:t>reshape</a:t>
            </a:r>
            <a:r>
              <a:rPr lang="zh-TW" altLang="en-US" sz="2800">
                <a:latin typeface="微軟正黑體" panose="020B0604030504040204" charset="-120"/>
                <a:ea typeface="微軟正黑體" panose="020B0604030504040204" charset="-120"/>
                <a:cs typeface="微軟正黑體" panose="020B0604030504040204" charset="-120"/>
              </a:rPr>
              <a:t>成二維</a:t>
            </a:r>
            <a:r>
              <a:rPr lang="en-US" altLang="zh-TW" sz="2800">
                <a:latin typeface="微軟正黑體" panose="020B0604030504040204" charset="-120"/>
                <a:ea typeface="微軟正黑體" panose="020B0604030504040204" charset="-120"/>
                <a:cs typeface="微軟正黑體" panose="020B0604030504040204" charset="-120"/>
              </a:rPr>
              <a:t>)</a:t>
            </a:r>
            <a:r>
              <a:rPr lang="zh-TW" altLang="en-US" sz="2800">
                <a:latin typeface="微軟正黑體" panose="020B0604030504040204" charset="-120"/>
                <a:ea typeface="微軟正黑體" panose="020B0604030504040204" charset="-120"/>
                <a:cs typeface="微軟正黑體" panose="020B0604030504040204" charset="-120"/>
              </a:rPr>
              <a:t>，但看到論文有使用所以這裡進行嘗試。</a:t>
            </a:r>
            <a:endParaRPr lang="zh-TW" altLang="en-US" sz="2800">
              <a:latin typeface="微軟正黑體" panose="020B0604030504040204" charset="-120"/>
              <a:ea typeface="微軟正黑體" panose="020B0604030504040204" charset="-120"/>
              <a:cs typeface="微軟正黑體" panose="020B0604030504040204" charset="-120"/>
            </a:endParaRPr>
          </a:p>
          <a:p>
            <a:endParaRPr lang="zh-TW" altLang="en-US" sz="2800">
              <a:latin typeface="微軟正黑體" panose="020B0604030504040204" charset="-120"/>
              <a:ea typeface="微軟正黑體" panose="020B0604030504040204" charset="-120"/>
              <a:cs typeface="微軟正黑體" panose="020B0604030504040204" charset="-120"/>
            </a:endParaRPr>
          </a:p>
          <a:p>
            <a:r>
              <a:rPr lang="zh-TW" altLang="en-US" sz="2800">
                <a:latin typeface="微軟正黑體" panose="020B0604030504040204" charset="-120"/>
                <a:ea typeface="微軟正黑體" panose="020B0604030504040204" charset="-120"/>
                <a:cs typeface="微軟正黑體" panose="020B0604030504040204" charset="-120"/>
              </a:rPr>
              <a:t>設置</a:t>
            </a:r>
            <a:r>
              <a:rPr lang="en-US" altLang="zh-TW" sz="2800">
                <a:latin typeface="微軟正黑體" panose="020B0604030504040204" charset="-120"/>
                <a:ea typeface="微軟正黑體" panose="020B0604030504040204" charset="-120"/>
                <a:cs typeface="微軟正黑體" panose="020B0604030504040204" charset="-120"/>
              </a:rPr>
              <a:t>350</a:t>
            </a:r>
            <a:r>
              <a:rPr lang="zh-TW" altLang="en-US" sz="2800">
                <a:latin typeface="微軟正黑體" panose="020B0604030504040204" charset="-120"/>
                <a:ea typeface="微軟正黑體" panose="020B0604030504040204" charset="-120"/>
                <a:cs typeface="微軟正黑體" panose="020B0604030504040204" charset="-120"/>
              </a:rPr>
              <a:t>棵樹與每次抓</a:t>
            </a:r>
            <a:r>
              <a:rPr lang="en-US" altLang="zh-TW" sz="2800">
                <a:latin typeface="微軟正黑體" panose="020B0604030504040204" charset="-120"/>
                <a:ea typeface="微軟正黑體" panose="020B0604030504040204" charset="-120"/>
                <a:cs typeface="微軟正黑體" panose="020B0604030504040204" charset="-120"/>
              </a:rPr>
              <a:t>7</a:t>
            </a:r>
            <a:r>
              <a:rPr lang="zh-TW" altLang="en-US" sz="2800">
                <a:latin typeface="微軟正黑體" panose="020B0604030504040204" charset="-120"/>
                <a:ea typeface="微軟正黑體" panose="020B0604030504040204" charset="-120"/>
                <a:cs typeface="微軟正黑體" panose="020B0604030504040204" charset="-120"/>
              </a:rPr>
              <a:t>筆資料進行訓練</a:t>
            </a:r>
            <a:r>
              <a:rPr lang="en-US" altLang="zh-TW" sz="2800">
                <a:latin typeface="微軟正黑體" panose="020B0604030504040204" charset="-120"/>
                <a:ea typeface="微軟正黑體" panose="020B0604030504040204" charset="-120"/>
                <a:cs typeface="微軟正黑體" panose="020B0604030504040204" charset="-120"/>
              </a:rPr>
              <a:t>+</a:t>
            </a:r>
            <a:r>
              <a:rPr lang="zh-TW" altLang="en-US" sz="2800">
                <a:latin typeface="微軟正黑體" panose="020B0604030504040204" charset="-120"/>
                <a:ea typeface="微軟正黑體" panose="020B0604030504040204" charset="-120"/>
                <a:cs typeface="微軟正黑體" panose="020B0604030504040204" charset="-120"/>
              </a:rPr>
              <a:t>預測，並將資料型態修正成</a:t>
            </a:r>
            <a:r>
              <a:rPr lang="en-US" altLang="zh-TW" sz="2800">
                <a:latin typeface="微軟正黑體" panose="020B0604030504040204" charset="-120"/>
                <a:ea typeface="微軟正黑體" panose="020B0604030504040204" charset="-120"/>
                <a:cs typeface="微軟正黑體" panose="020B0604030504040204" charset="-120"/>
              </a:rPr>
              <a:t>int</a:t>
            </a:r>
            <a:r>
              <a:rPr lang="zh-TW" altLang="en-US" sz="2800">
                <a:latin typeface="微軟正黑體" panose="020B0604030504040204" charset="-120"/>
                <a:ea typeface="微軟正黑體" panose="020B0604030504040204" charset="-120"/>
                <a:cs typeface="微軟正黑體" panose="020B0604030504040204" charset="-120"/>
              </a:rPr>
              <a:t>與二維</a:t>
            </a:r>
            <a:endParaRPr lang="zh-TW" altLang="en-US" sz="2800">
              <a:latin typeface="微軟正黑體" panose="020B0604030504040204" charset="-120"/>
              <a:ea typeface="微軟正黑體" panose="020B0604030504040204" charset="-120"/>
              <a:cs typeface="微軟正黑體" panose="020B0604030504040204" charset="-120"/>
            </a:endParaRPr>
          </a:p>
        </p:txBody>
      </p:sp>
      <p:pic>
        <p:nvPicPr>
          <p:cNvPr id="4" name="內容版面配置區 3"/>
          <p:cNvPicPr>
            <a:picLocks noChangeAspect="1"/>
          </p:cNvPicPr>
          <p:nvPr>
            <p:ph idx="1"/>
          </p:nvPr>
        </p:nvPicPr>
        <p:blipFill>
          <a:blip r:embed="rId1"/>
          <a:stretch>
            <a:fillRect/>
          </a:stretch>
        </p:blipFill>
        <p:spPr>
          <a:xfrm>
            <a:off x="4887595" y="5003165"/>
            <a:ext cx="6353175" cy="15906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5715" y="436880"/>
            <a:ext cx="3501390" cy="1143000"/>
          </a:xfrm>
        </p:spPr>
        <p:txBody>
          <a:bodyPr/>
          <a:p>
            <a:r>
              <a:rPr lang="zh-TW" altLang="en-US"/>
              <a:t>預測結果</a:t>
            </a:r>
            <a:endParaRPr lang="zh-TW" altLang="en-US"/>
          </a:p>
        </p:txBody>
      </p:sp>
      <p:sp>
        <p:nvSpPr>
          <p:cNvPr id="5" name="文字方塊 4"/>
          <p:cNvSpPr txBox="1"/>
          <p:nvPr/>
        </p:nvSpPr>
        <p:spPr>
          <a:xfrm>
            <a:off x="46990" y="2275840"/>
            <a:ext cx="9046210" cy="1403350"/>
          </a:xfrm>
          <a:prstGeom prst="rect">
            <a:avLst/>
          </a:prstGeom>
          <a:noFill/>
        </p:spPr>
        <p:txBody>
          <a:bodyPr wrap="square" rtlCol="0">
            <a:spAutoFit/>
          </a:bodyPr>
          <a:p>
            <a:r>
              <a:rPr lang="zh-TW" altLang="en-US" sz="2800">
                <a:latin typeface="微軟正黑體" panose="020B0604030504040204" charset="-120"/>
                <a:ea typeface="微軟正黑體" panose="020B0604030504040204" charset="-120"/>
                <a:cs typeface="微軟正黑體" panose="020B0604030504040204" charset="-120"/>
              </a:rPr>
              <a:t>預測準確度低於</a:t>
            </a:r>
            <a:r>
              <a:rPr lang="en-US" altLang="zh-TW" sz="2800">
                <a:latin typeface="微軟正黑體" panose="020B0604030504040204" charset="-120"/>
                <a:ea typeface="微軟正黑體" panose="020B0604030504040204" charset="-120"/>
                <a:cs typeface="微軟正黑體" panose="020B0604030504040204" charset="-120"/>
              </a:rPr>
              <a:t>LSTM</a:t>
            </a:r>
            <a:r>
              <a:rPr lang="zh-TW" altLang="en-US" sz="2800">
                <a:latin typeface="微軟正黑體" panose="020B0604030504040204" charset="-120"/>
                <a:ea typeface="微軟正黑體" panose="020B0604030504040204" charset="-120"/>
                <a:cs typeface="微軟正黑體" panose="020B0604030504040204" charset="-120"/>
              </a:rPr>
              <a:t>，僅有</a:t>
            </a:r>
            <a:r>
              <a:rPr lang="en-US" altLang="zh-TW" sz="2800">
                <a:latin typeface="微軟正黑體" panose="020B0604030504040204" charset="-120"/>
                <a:ea typeface="微軟正黑體" panose="020B0604030504040204" charset="-120"/>
                <a:cs typeface="微軟正黑體" panose="020B0604030504040204" charset="-120"/>
              </a:rPr>
              <a:t>10%</a:t>
            </a:r>
            <a:endParaRPr lang="en-US" altLang="zh-TW" sz="2800">
              <a:latin typeface="微軟正黑體" panose="020B0604030504040204" charset="-120"/>
              <a:ea typeface="微軟正黑體" panose="020B0604030504040204" charset="-120"/>
              <a:cs typeface="微軟正黑體" panose="020B0604030504040204" charset="-120"/>
            </a:endParaRPr>
          </a:p>
          <a:p>
            <a:r>
              <a:rPr lang="zh-TW" altLang="en-US" sz="2800">
                <a:latin typeface="微軟正黑體" panose="020B0604030504040204" charset="-120"/>
                <a:ea typeface="微軟正黑體" panose="020B0604030504040204" charset="-120"/>
                <a:cs typeface="微軟正黑體" panose="020B0604030504040204" charset="-120"/>
              </a:rPr>
              <a:t>反倒是</a:t>
            </a:r>
            <a:r>
              <a:rPr lang="en-US" altLang="zh-TW" sz="2800">
                <a:latin typeface="微軟正黑體" panose="020B0604030504040204" charset="-120"/>
                <a:ea typeface="微軟正黑體" panose="020B0604030504040204" charset="-120"/>
                <a:cs typeface="微軟正黑體" panose="020B0604030504040204" charset="-120"/>
              </a:rPr>
              <a:t>Recall Score</a:t>
            </a:r>
            <a:r>
              <a:rPr lang="zh-TW" altLang="en-US" sz="2800">
                <a:latin typeface="微軟正黑體" panose="020B0604030504040204" charset="-120"/>
                <a:ea typeface="微軟正黑體" panose="020B0604030504040204" charset="-120"/>
                <a:cs typeface="微軟正黑體" panose="020B0604030504040204" charset="-120"/>
              </a:rPr>
              <a:t>過高，代表正確判定的樣本是高的，但是判斷</a:t>
            </a:r>
            <a:r>
              <a:rPr lang="en-US" altLang="zh-TW" sz="2800">
                <a:latin typeface="微軟正黑體" panose="020B0604030504040204" charset="-120"/>
                <a:ea typeface="微軟正黑體" panose="020B0604030504040204" charset="-120"/>
                <a:cs typeface="微軟正黑體" panose="020B0604030504040204" charset="-120"/>
              </a:rPr>
              <a:t>FN</a:t>
            </a:r>
            <a:r>
              <a:rPr lang="zh-TW" altLang="en-US" sz="2800">
                <a:latin typeface="微軟正黑體" panose="020B0604030504040204" charset="-120"/>
                <a:ea typeface="微軟正黑體" panose="020B0604030504040204" charset="-120"/>
                <a:cs typeface="微軟正黑體" panose="020B0604030504040204" charset="-120"/>
              </a:rPr>
              <a:t>反而很低，總體來看感覺是比</a:t>
            </a:r>
            <a:r>
              <a:rPr lang="en-US" altLang="zh-TW" sz="2800">
                <a:latin typeface="微軟正黑體" panose="020B0604030504040204" charset="-120"/>
                <a:ea typeface="微軟正黑體" panose="020B0604030504040204" charset="-120"/>
                <a:cs typeface="微軟正黑體" panose="020B0604030504040204" charset="-120"/>
              </a:rPr>
              <a:t>LSTM</a:t>
            </a:r>
            <a:r>
              <a:rPr lang="zh-TW" altLang="en-US" sz="2800">
                <a:latin typeface="微軟正黑體" panose="020B0604030504040204" charset="-120"/>
                <a:ea typeface="微軟正黑體" panose="020B0604030504040204" charset="-120"/>
                <a:cs typeface="微軟正黑體" panose="020B0604030504040204" charset="-120"/>
              </a:rPr>
              <a:t>好</a:t>
            </a:r>
            <a:endParaRPr lang="zh-TW" altLang="en-US" sz="2800">
              <a:latin typeface="微軟正黑體" panose="020B0604030504040204" charset="-120"/>
              <a:ea typeface="微軟正黑體" panose="020B0604030504040204" charset="-120"/>
              <a:cs typeface="微軟正黑體" panose="020B0604030504040204" charset="-120"/>
            </a:endParaRPr>
          </a:p>
        </p:txBody>
      </p:sp>
      <p:pic>
        <p:nvPicPr>
          <p:cNvPr id="6" name="內容版面配置區 5"/>
          <p:cNvPicPr>
            <a:picLocks noChangeAspect="1"/>
          </p:cNvPicPr>
          <p:nvPr>
            <p:ph idx="1"/>
          </p:nvPr>
        </p:nvPicPr>
        <p:blipFill>
          <a:blip r:embed="rId1"/>
          <a:stretch>
            <a:fillRect/>
          </a:stretch>
        </p:blipFill>
        <p:spPr>
          <a:xfrm>
            <a:off x="274320" y="3742690"/>
            <a:ext cx="8591550" cy="7905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5715" y="436880"/>
            <a:ext cx="5711190" cy="1143000"/>
          </a:xfrm>
        </p:spPr>
        <p:txBody>
          <a:bodyPr/>
          <a:p>
            <a:r>
              <a:rPr lang="zh-TW" altLang="en-US"/>
              <a:t>隨機森林視覺化結果</a:t>
            </a:r>
            <a:endParaRPr lang="zh-TW" altLang="en-US"/>
          </a:p>
        </p:txBody>
      </p:sp>
      <p:sp>
        <p:nvSpPr>
          <p:cNvPr id="5" name="文字方塊 4"/>
          <p:cNvSpPr txBox="1"/>
          <p:nvPr/>
        </p:nvSpPr>
        <p:spPr>
          <a:xfrm>
            <a:off x="143510" y="1754505"/>
            <a:ext cx="11082020" cy="1830070"/>
          </a:xfrm>
          <a:prstGeom prst="rect">
            <a:avLst/>
          </a:prstGeom>
          <a:noFill/>
        </p:spPr>
        <p:txBody>
          <a:bodyPr wrap="square" rtlCol="0">
            <a:spAutoFit/>
          </a:bodyPr>
          <a:p>
            <a:r>
              <a:rPr lang="zh-TW" altLang="en-US" sz="2800">
                <a:latin typeface="微軟正黑體" panose="020B0604030504040204" charset="-120"/>
                <a:ea typeface="微軟正黑體" panose="020B0604030504040204" charset="-120"/>
                <a:cs typeface="微軟正黑體" panose="020B0604030504040204" charset="-120"/>
              </a:rPr>
              <a:t>左圖為視覺化圖為</a:t>
            </a:r>
            <a:r>
              <a:rPr lang="en-US" altLang="zh-TW" sz="2800">
                <a:latin typeface="微軟正黑體" panose="020B0604030504040204" charset="-120"/>
                <a:ea typeface="微軟正黑體" panose="020B0604030504040204" charset="-120"/>
                <a:cs typeface="微軟正黑體" panose="020B0604030504040204" charset="-120"/>
              </a:rPr>
              <a:t>FP,TP,FN,TN</a:t>
            </a:r>
            <a:r>
              <a:rPr lang="zh-TW" altLang="en-US" sz="2800">
                <a:latin typeface="微軟正黑體" panose="020B0604030504040204" charset="-120"/>
                <a:ea typeface="微軟正黑體" panose="020B0604030504040204" charset="-120"/>
                <a:cs typeface="微軟正黑體" panose="020B0604030504040204" charset="-120"/>
              </a:rPr>
              <a:t>結果。左側為預測下方為實際，但不知資料視覺上處理是在哪裡出問題，因此圖表有偏誤。實際上的結果應該與右圖相同；依序由左至右由，上至下應為 </a:t>
            </a:r>
            <a:r>
              <a:rPr lang="en-US" altLang="zh-TW" sz="2800">
                <a:latin typeface="微軟正黑體" panose="020B0604030504040204" charset="-120"/>
                <a:ea typeface="微軟正黑體" panose="020B0604030504040204" charset="-120"/>
                <a:cs typeface="微軟正黑體" panose="020B0604030504040204" charset="-120"/>
              </a:rPr>
              <a:t>TN ,FN,FP,TP</a:t>
            </a:r>
            <a:r>
              <a:rPr lang="zh-TW" altLang="en-US" sz="2800">
                <a:latin typeface="微軟正黑體" panose="020B0604030504040204" charset="-120"/>
                <a:ea typeface="微軟正黑體" panose="020B0604030504040204" charset="-120"/>
                <a:cs typeface="微軟正黑體" panose="020B0604030504040204" charset="-120"/>
              </a:rPr>
              <a:t>。顏色內的數字則與預測比數相符。</a:t>
            </a:r>
            <a:endParaRPr lang="zh-TW" altLang="en-US" sz="2800">
              <a:latin typeface="微軟正黑體" panose="020B0604030504040204" charset="-120"/>
              <a:ea typeface="微軟正黑體" panose="020B0604030504040204" charset="-120"/>
              <a:cs typeface="微軟正黑體" panose="020B0604030504040204" charset="-120"/>
            </a:endParaRPr>
          </a:p>
        </p:txBody>
      </p:sp>
      <p:pic>
        <p:nvPicPr>
          <p:cNvPr id="4" name="圖片 3"/>
          <p:cNvPicPr>
            <a:picLocks noChangeAspect="1"/>
          </p:cNvPicPr>
          <p:nvPr/>
        </p:nvPicPr>
        <p:blipFill>
          <a:blip r:embed="rId1"/>
          <a:stretch>
            <a:fillRect/>
          </a:stretch>
        </p:blipFill>
        <p:spPr>
          <a:xfrm>
            <a:off x="488950" y="3679190"/>
            <a:ext cx="4206240" cy="3103880"/>
          </a:xfrm>
          <a:prstGeom prst="rect">
            <a:avLst/>
          </a:prstGeom>
        </p:spPr>
      </p:pic>
      <p:pic>
        <p:nvPicPr>
          <p:cNvPr id="9" name="圖片 8"/>
          <p:cNvPicPr>
            <a:picLocks noChangeAspect="1"/>
          </p:cNvPicPr>
          <p:nvPr/>
        </p:nvPicPr>
        <p:blipFill>
          <a:blip r:embed="rId2"/>
          <a:stretch>
            <a:fillRect/>
          </a:stretch>
        </p:blipFill>
        <p:spPr>
          <a:xfrm>
            <a:off x="5027930" y="3862705"/>
            <a:ext cx="4161790" cy="28568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5715" y="436880"/>
            <a:ext cx="9283065" cy="1143000"/>
          </a:xfrm>
        </p:spPr>
        <p:txBody>
          <a:bodyPr/>
          <a:p>
            <a:r>
              <a:rPr lang="zh-TW" altLang="en-US">
                <a:sym typeface="+mn-ea"/>
              </a:rPr>
              <a:t>模型選擇：</a:t>
            </a:r>
            <a:r>
              <a:rPr lang="en-US" altLang="zh-TW"/>
              <a:t>SVM</a:t>
            </a:r>
            <a:r>
              <a:rPr lang="zh-TW" altLang="en-US"/>
              <a:t>模型預測結果</a:t>
            </a:r>
            <a:endParaRPr lang="zh-TW" altLang="en-US"/>
          </a:p>
        </p:txBody>
      </p:sp>
      <p:sp>
        <p:nvSpPr>
          <p:cNvPr id="5" name="文字方塊 4"/>
          <p:cNvSpPr txBox="1"/>
          <p:nvPr/>
        </p:nvSpPr>
        <p:spPr>
          <a:xfrm>
            <a:off x="5715" y="2102485"/>
            <a:ext cx="5870575" cy="3536950"/>
          </a:xfrm>
          <a:prstGeom prst="rect">
            <a:avLst/>
          </a:prstGeom>
          <a:noFill/>
        </p:spPr>
        <p:txBody>
          <a:bodyPr wrap="square" rtlCol="0">
            <a:spAutoFit/>
          </a:bodyPr>
          <a:p>
            <a:r>
              <a:rPr lang="zh-TW" altLang="en-US" sz="2800">
                <a:latin typeface="微軟正黑體" panose="020B0604030504040204" charset="-120"/>
                <a:ea typeface="微軟正黑體" panose="020B0604030504040204" charset="-120"/>
                <a:cs typeface="微軟正黑體" panose="020B0604030504040204" charset="-120"/>
              </a:rPr>
              <a:t>基本上與隨機森林相差無異，因為彼此的特性大同小異，所以使用相同資料集，一樣一次抓七筆資料預測。預測準確與隨機森林差不多但</a:t>
            </a:r>
            <a:r>
              <a:rPr lang="en-US" altLang="zh-TW" sz="2800">
                <a:latin typeface="微軟正黑體" panose="020B0604030504040204" charset="-120"/>
                <a:ea typeface="微軟正黑體" panose="020B0604030504040204" charset="-120"/>
                <a:cs typeface="微軟正黑體" panose="020B0604030504040204" charset="-120"/>
              </a:rPr>
              <a:t>Recall</a:t>
            </a:r>
            <a:r>
              <a:rPr lang="zh-TW" altLang="en-US" sz="2800">
                <a:latin typeface="微軟正黑體" panose="020B0604030504040204" charset="-120"/>
                <a:ea typeface="微軟正黑體" panose="020B0604030504040204" charset="-120"/>
                <a:cs typeface="微軟正黑體" panose="020B0604030504040204" charset="-120"/>
              </a:rPr>
              <a:t>更低了，似乎比隨機森林更不適用。也有可能跟</a:t>
            </a:r>
            <a:r>
              <a:rPr lang="en-US" altLang="zh-TW" sz="2800">
                <a:latin typeface="微軟正黑體" panose="020B0604030504040204" charset="-120"/>
                <a:ea typeface="微軟正黑體" panose="020B0604030504040204" charset="-120"/>
                <a:cs typeface="微軟正黑體" panose="020B0604030504040204" charset="-120"/>
              </a:rPr>
              <a:t>average</a:t>
            </a:r>
            <a:r>
              <a:rPr lang="zh-TW" altLang="en-US" sz="2800">
                <a:latin typeface="微軟正黑體" panose="020B0604030504040204" charset="-120"/>
                <a:ea typeface="微軟正黑體" panose="020B0604030504040204" charset="-120"/>
                <a:cs typeface="微軟正黑體" panose="020B0604030504040204" charset="-120"/>
              </a:rPr>
              <a:t>的性質有關</a:t>
            </a:r>
            <a:r>
              <a:rPr lang="en-US" altLang="zh-TW" sz="2800">
                <a:latin typeface="微軟正黑體" panose="020B0604030504040204" charset="-120"/>
                <a:ea typeface="微軟正黑體" panose="020B0604030504040204" charset="-120"/>
                <a:cs typeface="微軟正黑體" panose="020B0604030504040204" charset="-120"/>
              </a:rPr>
              <a:t>(</a:t>
            </a:r>
            <a:r>
              <a:rPr lang="zh-TW" altLang="en-US" sz="2800">
                <a:latin typeface="微軟正黑體" panose="020B0604030504040204" charset="-120"/>
                <a:ea typeface="微軟正黑體" panose="020B0604030504040204" charset="-120"/>
                <a:cs typeface="微軟正黑體" panose="020B0604030504040204" charset="-120"/>
              </a:rPr>
              <a:t>隨機森林用</a:t>
            </a:r>
            <a:r>
              <a:rPr lang="en-US" altLang="zh-TW" sz="2800">
                <a:latin typeface="微軟正黑體" panose="020B0604030504040204" charset="-120"/>
                <a:ea typeface="微軟正黑體" panose="020B0604030504040204" charset="-120"/>
                <a:cs typeface="微軟正黑體" panose="020B0604030504040204" charset="-120"/>
              </a:rPr>
              <a:t>macro</a:t>
            </a:r>
            <a:r>
              <a:rPr lang="zh-TW" altLang="en-US" sz="2800">
                <a:latin typeface="微軟正黑體" panose="020B0604030504040204" charset="-120"/>
                <a:ea typeface="微軟正黑體" panose="020B0604030504040204" charset="-120"/>
                <a:cs typeface="微軟正黑體" panose="020B0604030504040204" charset="-120"/>
              </a:rPr>
              <a:t>這裡使用</a:t>
            </a:r>
            <a:r>
              <a:rPr lang="en-US" altLang="zh-TW" sz="2800">
                <a:latin typeface="微軟正黑體" panose="020B0604030504040204" charset="-120"/>
                <a:ea typeface="微軟正黑體" panose="020B0604030504040204" charset="-120"/>
                <a:cs typeface="微軟正黑體" panose="020B0604030504040204" charset="-120"/>
              </a:rPr>
              <a:t>weighted)</a:t>
            </a:r>
            <a:endParaRPr lang="en-US" altLang="zh-TW" sz="2800">
              <a:latin typeface="微軟正黑體" panose="020B0604030504040204" charset="-120"/>
              <a:ea typeface="微軟正黑體" panose="020B0604030504040204" charset="-120"/>
              <a:cs typeface="微軟正黑體" panose="020B0604030504040204" charset="-120"/>
            </a:endParaRPr>
          </a:p>
        </p:txBody>
      </p:sp>
      <p:pic>
        <p:nvPicPr>
          <p:cNvPr id="4" name="圖片 3"/>
          <p:cNvPicPr>
            <a:picLocks noChangeAspect="1"/>
          </p:cNvPicPr>
          <p:nvPr/>
        </p:nvPicPr>
        <p:blipFill>
          <a:blip r:embed="rId1"/>
          <a:stretch>
            <a:fillRect/>
          </a:stretch>
        </p:blipFill>
        <p:spPr>
          <a:xfrm>
            <a:off x="6154420" y="1870075"/>
            <a:ext cx="5809615" cy="3504565"/>
          </a:xfrm>
          <a:prstGeom prst="rect">
            <a:avLst/>
          </a:prstGeom>
        </p:spPr>
      </p:pic>
      <p:pic>
        <p:nvPicPr>
          <p:cNvPr id="7" name="圖片 6"/>
          <p:cNvPicPr>
            <a:picLocks noChangeAspect="1"/>
          </p:cNvPicPr>
          <p:nvPr/>
        </p:nvPicPr>
        <p:blipFill>
          <a:blip r:embed="rId2"/>
          <a:stretch>
            <a:fillRect/>
          </a:stretch>
        </p:blipFill>
        <p:spPr>
          <a:xfrm>
            <a:off x="84455" y="5558155"/>
            <a:ext cx="5111750" cy="12573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5715" y="436880"/>
            <a:ext cx="5711190" cy="1143000"/>
          </a:xfrm>
        </p:spPr>
        <p:txBody>
          <a:bodyPr/>
          <a:p>
            <a:r>
              <a:rPr lang="zh-TW" altLang="en-US"/>
              <a:t>隨機森林視覺化結果</a:t>
            </a:r>
            <a:endParaRPr lang="zh-TW" altLang="en-US"/>
          </a:p>
        </p:txBody>
      </p:sp>
      <p:sp>
        <p:nvSpPr>
          <p:cNvPr id="5" name="文字方塊 4"/>
          <p:cNvSpPr txBox="1"/>
          <p:nvPr/>
        </p:nvSpPr>
        <p:spPr>
          <a:xfrm>
            <a:off x="143510" y="1754505"/>
            <a:ext cx="11082020" cy="1403350"/>
          </a:xfrm>
          <a:prstGeom prst="rect">
            <a:avLst/>
          </a:prstGeom>
          <a:noFill/>
        </p:spPr>
        <p:txBody>
          <a:bodyPr wrap="square" rtlCol="0">
            <a:spAutoFit/>
          </a:bodyPr>
          <a:p>
            <a:r>
              <a:rPr lang="zh-TW" altLang="en-US" sz="2800">
                <a:latin typeface="微軟正黑體" panose="020B0604030504040204" charset="-120"/>
                <a:ea typeface="微軟正黑體" panose="020B0604030504040204" charset="-120"/>
                <a:cs typeface="微軟正黑體" panose="020B0604030504040204" charset="-120"/>
              </a:rPr>
              <a:t>視覺圖存在與隨機森林一樣的問題，資料分配因為準確度一致所以一樣。顏色一樣代表</a:t>
            </a:r>
            <a:r>
              <a:rPr lang="en-US" altLang="zh-TW" sz="2800">
                <a:latin typeface="微軟正黑體" panose="020B0604030504040204" charset="-120"/>
                <a:ea typeface="微軟正黑體" panose="020B0604030504040204" charset="-120"/>
                <a:cs typeface="微軟正黑體" panose="020B0604030504040204" charset="-120"/>
              </a:rPr>
              <a:t>FP,TP,FN,TN</a:t>
            </a:r>
            <a:r>
              <a:rPr lang="zh-TW" altLang="en-US" sz="2800">
                <a:latin typeface="微軟正黑體" panose="020B0604030504040204" charset="-120"/>
                <a:ea typeface="微軟正黑體" panose="020B0604030504040204" charset="-120"/>
                <a:cs typeface="微軟正黑體" panose="020B0604030504040204" charset="-120"/>
              </a:rPr>
              <a:t>的位置，分配也同隨機森林這裡不再概述一樣的內容。</a:t>
            </a:r>
            <a:endParaRPr lang="zh-TW" altLang="en-US" sz="2800">
              <a:latin typeface="微軟正黑體" panose="020B0604030504040204" charset="-120"/>
              <a:ea typeface="微軟正黑體" panose="020B0604030504040204" charset="-120"/>
              <a:cs typeface="微軟正黑體" panose="020B0604030504040204" charset="-120"/>
            </a:endParaRPr>
          </a:p>
        </p:txBody>
      </p:sp>
      <p:pic>
        <p:nvPicPr>
          <p:cNvPr id="4" name="圖片 3"/>
          <p:cNvPicPr>
            <a:picLocks noChangeAspect="1"/>
          </p:cNvPicPr>
          <p:nvPr/>
        </p:nvPicPr>
        <p:blipFill>
          <a:blip r:embed="rId1"/>
          <a:stretch>
            <a:fillRect/>
          </a:stretch>
        </p:blipFill>
        <p:spPr>
          <a:xfrm>
            <a:off x="488950" y="3679190"/>
            <a:ext cx="4206240" cy="3103880"/>
          </a:xfrm>
          <a:prstGeom prst="rect">
            <a:avLst/>
          </a:prstGeom>
        </p:spPr>
      </p:pic>
      <p:pic>
        <p:nvPicPr>
          <p:cNvPr id="9" name="圖片 8"/>
          <p:cNvPicPr>
            <a:picLocks noChangeAspect="1"/>
          </p:cNvPicPr>
          <p:nvPr/>
        </p:nvPicPr>
        <p:blipFill>
          <a:blip r:embed="rId2"/>
          <a:stretch>
            <a:fillRect/>
          </a:stretch>
        </p:blipFill>
        <p:spPr>
          <a:xfrm>
            <a:off x="5027930" y="3862705"/>
            <a:ext cx="4161790" cy="285686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15875" y="492760"/>
            <a:ext cx="3267710" cy="1143000"/>
          </a:xfrm>
        </p:spPr>
        <p:txBody>
          <a:bodyPr/>
          <a:p>
            <a:r>
              <a:rPr lang="zh-TW" altLang="en-US"/>
              <a:t>模型小結</a:t>
            </a:r>
            <a:endParaRPr lang="zh-TW" altLang="en-US"/>
          </a:p>
        </p:txBody>
      </p:sp>
      <p:sp>
        <p:nvSpPr>
          <p:cNvPr id="3" name="內容版面配置區 2"/>
          <p:cNvSpPr>
            <a:spLocks noGrp="1"/>
          </p:cNvSpPr>
          <p:nvPr>
            <p:ph idx="1"/>
          </p:nvPr>
        </p:nvSpPr>
        <p:spPr/>
        <p:txBody>
          <a:bodyPr/>
          <a:p>
            <a:pPr marL="0" indent="0">
              <a:buNone/>
            </a:pPr>
            <a:r>
              <a:rPr lang="zh-TW" altLang="en-US"/>
              <a:t>整體來說因為存在時間序列，資料以</a:t>
            </a:r>
            <a:r>
              <a:rPr lang="en-US" altLang="zh-TW" b="1"/>
              <a:t>LSTM</a:t>
            </a:r>
            <a:r>
              <a:rPr lang="zh-TW" altLang="en-US" b="1"/>
              <a:t>判定最準確</a:t>
            </a:r>
            <a:r>
              <a:rPr lang="zh-TW" altLang="en-US"/>
              <a:t>，其次是隨機森林，至於</a:t>
            </a:r>
            <a:r>
              <a:rPr lang="en-US" altLang="zh-TW"/>
              <a:t>SVM</a:t>
            </a:r>
            <a:r>
              <a:rPr lang="zh-TW" altLang="en-US"/>
              <a:t>因為無法調整太多模型組態導致只能使用預設，因此</a:t>
            </a:r>
            <a:r>
              <a:rPr lang="zh-TW" altLang="en-US" b="1">
                <a:solidFill>
                  <a:srgbClr val="FF0000"/>
                </a:solidFill>
              </a:rPr>
              <a:t>結果最差</a:t>
            </a:r>
            <a:r>
              <a:rPr lang="zh-TW" altLang="en-US"/>
              <a:t>。</a:t>
            </a:r>
            <a:endParaRPr lang="zh-TW" altLang="en-US"/>
          </a:p>
          <a:p>
            <a:pPr marL="0" indent="0">
              <a:buNone/>
            </a:pPr>
            <a:endParaRPr lang="zh-TW" altLang="en-US"/>
          </a:p>
          <a:p>
            <a:pPr marL="0" indent="0">
              <a:buNone/>
            </a:pPr>
            <a:r>
              <a:rPr lang="zh-TW" altLang="en-US"/>
              <a:t>模型的部分優劣大致與股票分析相同，但其中又存在一定的差異性，因此後續會著重於分析比特幣與股票兩者間的性質差異，去解析為何準確落差如此巨大。</a:t>
            </a:r>
            <a:endParaRPr lang="zh-TW"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內容版面配置區 2"/>
          <p:cNvSpPr>
            <a:spLocks noGrp="1"/>
          </p:cNvSpPr>
          <p:nvPr>
            <p:ph idx="1"/>
          </p:nvPr>
        </p:nvSpPr>
        <p:spPr>
          <a:xfrm>
            <a:off x="2145030" y="3137535"/>
            <a:ext cx="7423150" cy="1130935"/>
          </a:xfrm>
        </p:spPr>
        <p:txBody>
          <a:bodyPr/>
          <a:p>
            <a:pPr marL="0" indent="0" algn="ctr">
              <a:buNone/>
            </a:pPr>
            <a:r>
              <a:rPr lang="zh-TW" altLang="en-US" sz="6000">
                <a:latin typeface="Times New Roman" panose="02020603050405020304" charset="0"/>
                <a:ea typeface="標楷體" panose="03000509000000000000" charset="-120"/>
              </a:rPr>
              <a:t>比特幣與股票差異分析</a:t>
            </a:r>
            <a:endParaRPr lang="zh-TW" altLang="en-US" sz="6000">
              <a:latin typeface="Times New Roman" panose="02020603050405020304" charset="0"/>
              <a:ea typeface="標楷體" panose="03000509000000000000" charset="-12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347980" y="472440"/>
            <a:ext cx="4173855" cy="1143000"/>
          </a:xfrm>
        </p:spPr>
        <p:txBody>
          <a:bodyPr/>
          <a:p>
            <a:r>
              <a:rPr lang="zh-TW" altLang="en-US"/>
              <a:t>比特幣</a:t>
            </a:r>
            <a:r>
              <a:rPr lang="en-US" altLang="zh-TW"/>
              <a:t>VS</a:t>
            </a:r>
            <a:r>
              <a:rPr lang="zh-TW" altLang="en-US"/>
              <a:t>股票</a:t>
            </a:r>
            <a:endParaRPr lang="zh-TW" altLang="en-US"/>
          </a:p>
        </p:txBody>
      </p:sp>
      <p:sp>
        <p:nvSpPr>
          <p:cNvPr id="6" name="內容版面配置區 5"/>
          <p:cNvSpPr/>
          <p:nvPr>
            <p:ph idx="1"/>
          </p:nvPr>
        </p:nvSpPr>
        <p:spPr/>
        <p:txBody>
          <a:bodyPr/>
          <a:p>
            <a:pPr marL="0" indent="0">
              <a:buNone/>
            </a:pPr>
            <a:r>
              <a:rPr lang="zh-TW" altLang="en-US"/>
              <a:t>加密貨幣和股票都有盈利上的預期或是</a:t>
            </a:r>
            <a:r>
              <a:rPr lang="zh-TW" altLang="en-US" b="1"/>
              <a:t>未來建設預期產生的估值價值</a:t>
            </a:r>
            <a:r>
              <a:rPr lang="zh-TW" altLang="en-US"/>
              <a:t>。但股票反應出的是</a:t>
            </a:r>
            <a:r>
              <a:rPr lang="zh-TW" altLang="en-US" b="1"/>
              <a:t>公司本身價值的產出</a:t>
            </a:r>
            <a:r>
              <a:rPr lang="zh-TW" altLang="en-US"/>
              <a:t>，也就是股票和公司本身是</a:t>
            </a:r>
            <a:r>
              <a:rPr lang="zh-TW" altLang="en-US" b="1"/>
              <a:t>有關連性</a:t>
            </a:r>
            <a:r>
              <a:rPr lang="zh-TW" altLang="en-US"/>
              <a:t>的。而加密貨幣則是</a:t>
            </a:r>
            <a:r>
              <a:rPr lang="zh-TW" altLang="en-US" b="1"/>
              <a:t>去中心化的點對點</a:t>
            </a:r>
            <a:r>
              <a:rPr lang="zh-TW" altLang="en-US"/>
              <a:t>支付網路，由全球的使用者掌握。換句話說就是加密貨幣沒熱度就沒價值有點類似</a:t>
            </a:r>
            <a:r>
              <a:rPr lang="en-US" altLang="zh-TW"/>
              <a:t>NFT</a:t>
            </a:r>
            <a:r>
              <a:rPr lang="zh-TW" altLang="en-US"/>
              <a:t>，可以對比</a:t>
            </a:r>
            <a:r>
              <a:rPr lang="en-US" altLang="zh-TW"/>
              <a:t>Elon Musk</a:t>
            </a:r>
            <a:r>
              <a:rPr lang="zh-TW" altLang="en-US"/>
              <a:t>特斯拉的話題對比特幣的影響。</a:t>
            </a:r>
            <a:endParaRPr lang="zh-TW" altLang="en-US"/>
          </a:p>
          <a:p>
            <a:pPr marL="0" indent="0">
              <a:buNone/>
            </a:pPr>
            <a:endParaRPr lang="zh-TW" altLang="en-US"/>
          </a:p>
          <a:p>
            <a:pPr marL="0" indent="0">
              <a:buNone/>
            </a:pPr>
            <a:r>
              <a:rPr lang="zh-TW" altLang="en-US">
                <a:hlinkClick r:id="rId1" action="ppaction://hlinkfile"/>
              </a:rPr>
              <a:t>馬斯克估重新接受比特幣，要求礦工使用50％乾淨能源！比特幣漲回4字頭</a:t>
            </a:r>
            <a:endParaRPr lang="zh-TW"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內容版面配置區 3"/>
          <p:cNvPicPr>
            <a:picLocks noChangeAspect="1"/>
          </p:cNvPicPr>
          <p:nvPr>
            <p:ph idx="1"/>
          </p:nvPr>
        </p:nvPicPr>
        <p:blipFill>
          <a:blip r:embed="rId1"/>
          <a:stretch>
            <a:fillRect/>
          </a:stretch>
        </p:blipFill>
        <p:spPr>
          <a:xfrm>
            <a:off x="944245" y="4737100"/>
            <a:ext cx="4872355" cy="1938020"/>
          </a:xfrm>
          <a:prstGeom prst="rect">
            <a:avLst/>
          </a:prstGeom>
        </p:spPr>
      </p:pic>
      <p:pic>
        <p:nvPicPr>
          <p:cNvPr id="5" name="圖片 4"/>
          <p:cNvPicPr>
            <a:picLocks noChangeAspect="1"/>
          </p:cNvPicPr>
          <p:nvPr/>
        </p:nvPicPr>
        <p:blipFill>
          <a:blip r:embed="rId2"/>
          <a:stretch>
            <a:fillRect/>
          </a:stretch>
        </p:blipFill>
        <p:spPr>
          <a:xfrm>
            <a:off x="7286625" y="3807460"/>
            <a:ext cx="4295140" cy="2867660"/>
          </a:xfrm>
          <a:prstGeom prst="rect">
            <a:avLst/>
          </a:prstGeom>
        </p:spPr>
      </p:pic>
      <p:sp>
        <p:nvSpPr>
          <p:cNvPr id="7" name="標題 1"/>
          <p:cNvSpPr>
            <a:spLocks noGrp="1"/>
          </p:cNvSpPr>
          <p:nvPr/>
        </p:nvSpPr>
        <p:spPr>
          <a:xfrm>
            <a:off x="347980" y="472440"/>
            <a:ext cx="4173855" cy="1143000"/>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bg1"/>
                </a:solidFill>
                <a:latin typeface="+mj-lt"/>
                <a:ea typeface="+mj-ea"/>
                <a:cs typeface="+mj-cs"/>
              </a:defRPr>
            </a:lvl1pPr>
          </a:lstStyle>
          <a:p>
            <a:r>
              <a:rPr lang="zh-TW" altLang="en-US">
                <a:latin typeface="微軟正黑體" panose="020B0604030504040204" charset="-120"/>
                <a:ea typeface="微軟正黑體" panose="020B0604030504040204" charset="-120"/>
                <a:cs typeface="微軟正黑體" panose="020B0604030504040204" charset="-120"/>
              </a:rPr>
              <a:t>比特幣</a:t>
            </a:r>
            <a:r>
              <a:rPr lang="en-US" altLang="zh-TW">
                <a:latin typeface="微軟正黑體" panose="020B0604030504040204" charset="-120"/>
                <a:ea typeface="微軟正黑體" panose="020B0604030504040204" charset="-120"/>
                <a:cs typeface="微軟正黑體" panose="020B0604030504040204" charset="-120"/>
              </a:rPr>
              <a:t>VS</a:t>
            </a:r>
            <a:r>
              <a:rPr lang="zh-TW" altLang="en-US">
                <a:latin typeface="微軟正黑體" panose="020B0604030504040204" charset="-120"/>
                <a:ea typeface="微軟正黑體" panose="020B0604030504040204" charset="-120"/>
                <a:cs typeface="微軟正黑體" panose="020B0604030504040204" charset="-120"/>
              </a:rPr>
              <a:t>股票</a:t>
            </a:r>
            <a:endParaRPr lang="zh-TW" altLang="en-US">
              <a:latin typeface="微軟正黑體" panose="020B0604030504040204" charset="-120"/>
              <a:ea typeface="微軟正黑體" panose="020B0604030504040204" charset="-120"/>
              <a:cs typeface="微軟正黑體" panose="020B0604030504040204" charset="-120"/>
            </a:endParaRPr>
          </a:p>
        </p:txBody>
      </p:sp>
      <p:sp>
        <p:nvSpPr>
          <p:cNvPr id="8" name="內容版面配置區 2"/>
          <p:cNvSpPr>
            <a:spLocks noGrp="1"/>
          </p:cNvSpPr>
          <p:nvPr/>
        </p:nvSpPr>
        <p:spPr>
          <a:xfrm>
            <a:off x="609600" y="1823085"/>
            <a:ext cx="10972800" cy="441452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zh-TW" altLang="en-US">
                <a:latin typeface="微軟正黑體" panose="020B0604030504040204" charset="-120"/>
                <a:ea typeface="微軟正黑體" panose="020B0604030504040204" charset="-120"/>
                <a:cs typeface="微軟正黑體" panose="020B0604030504040204" charset="-120"/>
              </a:rPr>
              <a:t>技術分析上，比特幣看似和股票相同，除了</a:t>
            </a:r>
            <a:r>
              <a:rPr lang="en-US" altLang="zh-TW">
                <a:latin typeface="微軟正黑體" panose="020B0604030504040204" charset="-120"/>
                <a:ea typeface="微軟正黑體" panose="020B0604030504040204" charset="-120"/>
                <a:cs typeface="微軟正黑體" panose="020B0604030504040204" charset="-120"/>
              </a:rPr>
              <a:t>K</a:t>
            </a:r>
            <a:r>
              <a:rPr lang="zh-TW" altLang="en-US">
                <a:latin typeface="微軟正黑體" panose="020B0604030504040204" charset="-120"/>
                <a:ea typeface="微軟正黑體" panose="020B0604030504040204" charset="-120"/>
                <a:cs typeface="微軟正黑體" panose="020B0604030504040204" charset="-120"/>
              </a:rPr>
              <a:t>線圖以外也有許多類似的指標。但兩者還是有差別的。例如股票</a:t>
            </a:r>
            <a:r>
              <a:rPr lang="en-US" altLang="zh-TW">
                <a:latin typeface="微軟正黑體" panose="020B0604030504040204" charset="-120"/>
                <a:ea typeface="微軟正黑體" panose="020B0604030504040204" charset="-120"/>
                <a:cs typeface="微軟正黑體" panose="020B0604030504040204" charset="-120"/>
              </a:rPr>
              <a:t>K</a:t>
            </a:r>
            <a:r>
              <a:rPr lang="zh-TW" altLang="en-US">
                <a:latin typeface="微軟正黑體" panose="020B0604030504040204" charset="-120"/>
                <a:ea typeface="微軟正黑體" panose="020B0604030504040204" charset="-120"/>
                <a:cs typeface="微軟正黑體" panose="020B0604030504040204" charset="-120"/>
              </a:rPr>
              <a:t>線圖</a:t>
            </a:r>
            <a:r>
              <a:rPr lang="en-US" altLang="zh-TW">
                <a:latin typeface="微軟正黑體" panose="020B0604030504040204" charset="-120"/>
                <a:ea typeface="微軟正黑體" panose="020B0604030504040204" charset="-120"/>
                <a:cs typeface="微軟正黑體" panose="020B0604030504040204" charset="-120"/>
              </a:rPr>
              <a:t>(</a:t>
            </a:r>
            <a:r>
              <a:rPr lang="zh-TW" altLang="en-US">
                <a:latin typeface="微軟正黑體" panose="020B0604030504040204" charset="-120"/>
                <a:ea typeface="微軟正黑體" panose="020B0604030504040204" charset="-120"/>
                <a:cs typeface="微軟正黑體" panose="020B0604030504040204" charset="-120"/>
              </a:rPr>
              <a:t>左</a:t>
            </a:r>
            <a:r>
              <a:rPr lang="en-US" altLang="zh-TW">
                <a:latin typeface="微軟正黑體" panose="020B0604030504040204" charset="-120"/>
                <a:ea typeface="微軟正黑體" panose="020B0604030504040204" charset="-120"/>
                <a:cs typeface="微軟正黑體" panose="020B0604030504040204" charset="-120"/>
              </a:rPr>
              <a:t>)</a:t>
            </a:r>
            <a:r>
              <a:rPr lang="zh-TW" altLang="en-US">
                <a:latin typeface="微軟正黑體" panose="020B0604030504040204" charset="-120"/>
                <a:ea typeface="微軟正黑體" panose="020B0604030504040204" charset="-120"/>
                <a:cs typeface="微軟正黑體" panose="020B0604030504040204" charset="-120"/>
              </a:rPr>
              <a:t>的柱狀顏色是根據股票漲跌來的，而比特幣</a:t>
            </a:r>
            <a:r>
              <a:rPr lang="en-US" altLang="zh-TW">
                <a:latin typeface="微軟正黑體" panose="020B0604030504040204" charset="-120"/>
                <a:ea typeface="微軟正黑體" panose="020B0604030504040204" charset="-120"/>
                <a:cs typeface="微軟正黑體" panose="020B0604030504040204" charset="-120"/>
              </a:rPr>
              <a:t>K</a:t>
            </a:r>
            <a:r>
              <a:rPr lang="zh-TW" altLang="en-US">
                <a:latin typeface="微軟正黑體" panose="020B0604030504040204" charset="-120"/>
                <a:ea typeface="微軟正黑體" panose="020B0604030504040204" charset="-120"/>
                <a:cs typeface="微軟正黑體" panose="020B0604030504040204" charset="-120"/>
              </a:rPr>
              <a:t>線圖</a:t>
            </a:r>
            <a:r>
              <a:rPr lang="en-US" altLang="zh-TW">
                <a:latin typeface="微軟正黑體" panose="020B0604030504040204" charset="-120"/>
                <a:ea typeface="微軟正黑體" panose="020B0604030504040204" charset="-120"/>
                <a:cs typeface="微軟正黑體" panose="020B0604030504040204" charset="-120"/>
              </a:rPr>
              <a:t>(</a:t>
            </a:r>
            <a:r>
              <a:rPr lang="zh-TW" altLang="en-US">
                <a:latin typeface="微軟正黑體" panose="020B0604030504040204" charset="-120"/>
                <a:ea typeface="微軟正黑體" panose="020B0604030504040204" charset="-120"/>
                <a:cs typeface="微軟正黑體" panose="020B0604030504040204" charset="-120"/>
              </a:rPr>
              <a:t>右</a:t>
            </a:r>
            <a:r>
              <a:rPr lang="en-US" altLang="zh-TW">
                <a:latin typeface="微軟正黑體" panose="020B0604030504040204" charset="-120"/>
                <a:ea typeface="微軟正黑體" panose="020B0604030504040204" charset="-120"/>
                <a:cs typeface="微軟正黑體" panose="020B0604030504040204" charset="-120"/>
              </a:rPr>
              <a:t>)</a:t>
            </a:r>
            <a:r>
              <a:rPr lang="zh-TW" altLang="en-US">
                <a:latin typeface="微軟正黑體" panose="020B0604030504040204" charset="-120"/>
                <a:ea typeface="微軟正黑體" panose="020B0604030504040204" charset="-120"/>
                <a:cs typeface="微軟正黑體" panose="020B0604030504040204" charset="-120"/>
              </a:rPr>
              <a:t>的柱狀顏色則是根據買入或賣出作區別。</a:t>
            </a:r>
            <a:endParaRPr lang="zh-TW" altLang="en-US">
              <a:latin typeface="微軟正黑體" panose="020B0604030504040204" charset="-120"/>
              <a:ea typeface="微軟正黑體" panose="020B0604030504040204" charset="-120"/>
              <a:cs typeface="微軟正黑體" panose="020B0604030504040204" charset="-12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15875" y="492760"/>
            <a:ext cx="3267710" cy="1143000"/>
          </a:xfrm>
        </p:spPr>
        <p:txBody>
          <a:bodyPr/>
          <a:p>
            <a:r>
              <a:rPr lang="zh-TW" altLang="en-US"/>
              <a:t>總結</a:t>
            </a:r>
            <a:endParaRPr lang="zh-TW" altLang="en-US"/>
          </a:p>
        </p:txBody>
      </p:sp>
      <p:sp>
        <p:nvSpPr>
          <p:cNvPr id="3" name="內容版面配置區 2"/>
          <p:cNvSpPr>
            <a:spLocks noGrp="1"/>
          </p:cNvSpPr>
          <p:nvPr>
            <p:ph idx="1"/>
          </p:nvPr>
        </p:nvSpPr>
        <p:spPr/>
        <p:txBody>
          <a:bodyPr/>
          <a:p>
            <a:pPr marL="0" indent="0">
              <a:buNone/>
            </a:pPr>
            <a:r>
              <a:rPr lang="zh-TW" altLang="en-US"/>
              <a:t>雖然利用深度學習來預測比特幣是可行的一個做法，但畢竟比特幣的發行歷史和股票相比短了不少，並存在著波動性大等特色。預測結果和實際走向有時可能會有較大的落差。要根據程式預測出來的結果作為投資依據的風險不小 ，需要再三思考才做出決定。</a:t>
            </a:r>
            <a:endParaRPr lang="zh-TW" altLang="en-US"/>
          </a:p>
        </p:txBody>
      </p:sp>
      <p:pic>
        <p:nvPicPr>
          <p:cNvPr id="4" name="圖片 3"/>
          <p:cNvPicPr>
            <a:picLocks noChangeAspect="1"/>
          </p:cNvPicPr>
          <p:nvPr/>
        </p:nvPicPr>
        <p:blipFill>
          <a:blip r:embed="rId1"/>
          <a:stretch>
            <a:fillRect/>
          </a:stretch>
        </p:blipFill>
        <p:spPr>
          <a:xfrm>
            <a:off x="5238750" y="3961130"/>
            <a:ext cx="3970655" cy="26422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146050" y="446405"/>
            <a:ext cx="3162300" cy="1143000"/>
          </a:xfrm>
        </p:spPr>
        <p:txBody>
          <a:bodyPr>
            <a:normAutofit/>
          </a:bodyPr>
          <a:p>
            <a:r>
              <a:rPr lang="zh-TW" altLang="en-US">
                <a:latin typeface="標楷體" panose="03000509000000000000" charset="-120"/>
                <a:ea typeface="標楷體" panose="03000509000000000000" charset="-120"/>
              </a:rPr>
              <a:t>專題目標</a:t>
            </a:r>
            <a:endParaRPr lang="zh-TW" altLang="en-US">
              <a:latin typeface="標楷體" panose="03000509000000000000" charset="-120"/>
              <a:ea typeface="標楷體" panose="03000509000000000000" charset="-120"/>
            </a:endParaRPr>
          </a:p>
        </p:txBody>
      </p:sp>
      <p:sp>
        <p:nvSpPr>
          <p:cNvPr id="3" name="內容版面配置區 2"/>
          <p:cNvSpPr>
            <a:spLocks noGrp="1"/>
          </p:cNvSpPr>
          <p:nvPr>
            <p:ph idx="1"/>
          </p:nvPr>
        </p:nvSpPr>
        <p:spPr/>
        <p:txBody>
          <a:bodyPr/>
          <a:p>
            <a:pPr marL="0" indent="0">
              <a:buNone/>
            </a:pPr>
            <a:r>
              <a:rPr lang="zh-TW">
                <a:sym typeface="+mn-ea"/>
              </a:rPr>
              <a:t>目標：</a:t>
            </a:r>
            <a:r>
              <a:rPr>
                <a:sym typeface="+mn-ea"/>
              </a:rPr>
              <a:t>使用Python和深度學習預測比特幣的未來價格</a:t>
            </a:r>
            <a:r>
              <a:rPr lang="zh-TW">
                <a:sym typeface="+mn-ea"/>
              </a:rPr>
              <a:t>與分喜與股票預測的差異</a:t>
            </a:r>
            <a:endParaRPr lang="zh-TW">
              <a:sym typeface="+mn-ea"/>
            </a:endParaRPr>
          </a:p>
          <a:p>
            <a:pPr marL="0" indent="0">
              <a:buNone/>
            </a:pPr>
            <a:endParaRPr lang="zh-TW">
              <a:sym typeface="+mn-ea"/>
            </a:endParaRPr>
          </a:p>
          <a:p>
            <a:pPr marL="0" indent="0">
              <a:buNone/>
            </a:pPr>
            <a:r>
              <a:rPr lang="zh-TW" altLang="en-US"/>
              <a:t>所需：</a:t>
            </a:r>
            <a:endParaRPr lang="zh-TW" altLang="en-US"/>
          </a:p>
          <a:p>
            <a:pPr marL="514350" indent="-514350">
              <a:buAutoNum type="arabicPeriod"/>
            </a:pPr>
            <a:r>
              <a:rPr lang="zh-TW" altLang="en-US"/>
              <a:t>比特幣市值的歷史數據</a:t>
            </a:r>
            <a:r>
              <a:rPr lang="en-US" altLang="zh-TW"/>
              <a:t>(</a:t>
            </a:r>
            <a:r>
              <a:rPr lang="zh-TW" altLang="en-US"/>
              <a:t>以爬蟲取得</a:t>
            </a:r>
            <a:r>
              <a:rPr lang="en-US" altLang="zh-TW"/>
              <a:t>)</a:t>
            </a:r>
            <a:endParaRPr lang="en-US" altLang="zh-TW"/>
          </a:p>
          <a:p>
            <a:pPr marL="514350" indent="-514350">
              <a:buAutoNum type="arabicPeriod"/>
            </a:pPr>
            <a:r>
              <a:rPr lang="zh-TW" altLang="en-US"/>
              <a:t>選擇訓練模型並撰寫預測幣價的程式</a:t>
            </a:r>
            <a:endParaRPr lang="zh-TW" altLang="en-US"/>
          </a:p>
          <a:p>
            <a:pPr marL="514350" indent="-514350">
              <a:buAutoNum type="arabicPeriod"/>
            </a:pPr>
            <a:r>
              <a:rPr lang="zh-TW" altLang="en-US"/>
              <a:t>將結果顯示出來並分析走向</a:t>
            </a:r>
            <a:endParaRPr lang="zh-TW" altLang="en-US"/>
          </a:p>
          <a:p>
            <a:pPr marL="514350" indent="-514350">
              <a:buAutoNum type="arabicPeriod"/>
            </a:pPr>
            <a:r>
              <a:rPr lang="zh-TW" altLang="en-US"/>
              <a:t>分析與股票性質差異</a:t>
            </a:r>
            <a:endParaRPr lang="zh-TW"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5715" y="473075"/>
            <a:ext cx="3490595" cy="1143000"/>
          </a:xfrm>
        </p:spPr>
        <p:txBody>
          <a:bodyPr/>
          <a:p>
            <a:r>
              <a:rPr lang="zh-TW" altLang="en-US"/>
              <a:t>參考資料</a:t>
            </a:r>
            <a:endParaRPr lang="zh-TW" altLang="en-US"/>
          </a:p>
        </p:txBody>
      </p:sp>
      <p:sp>
        <p:nvSpPr>
          <p:cNvPr id="3" name="內容版面配置區 2"/>
          <p:cNvSpPr>
            <a:spLocks noGrp="1"/>
          </p:cNvSpPr>
          <p:nvPr>
            <p:ph idx="1"/>
          </p:nvPr>
        </p:nvSpPr>
        <p:spPr/>
        <p:txBody>
          <a:bodyPr/>
          <a:p>
            <a:pPr marL="0" indent="0">
              <a:buNone/>
            </a:pPr>
            <a:endParaRPr lang="zh-TW" altLang="en-US">
              <a:hlinkClick r:id="rId1" action="ppaction://hlinkfile"/>
            </a:endParaRPr>
          </a:p>
          <a:p>
            <a:r>
              <a:rPr lang="zh-TW" altLang="en-US">
                <a:hlinkClick r:id="rId1" tooltip="" action="ppaction://hlinkfile"/>
              </a:rPr>
              <a:t>LSTM 原理与实践，原来如此简单</a:t>
            </a:r>
            <a:endParaRPr lang="zh-TW" altLang="en-US"/>
          </a:p>
          <a:p>
            <a:r>
              <a:rPr lang="zh-TW" altLang="en-US">
                <a:hlinkClick r:id="rId2" tooltip="" action="ppaction://hlinkfile"/>
              </a:rPr>
              <a:t>比特币k线图和股票一样吗？有区别吗？</a:t>
            </a:r>
            <a:endParaRPr lang="zh-TW" altLang="en-US">
              <a:hlinkClick r:id="rId2" tooltip="" action="ppaction://hlinkfile"/>
            </a:endParaRPr>
          </a:p>
          <a:p>
            <a:r>
              <a:rPr lang="zh-TW" altLang="en-US">
                <a:hlinkClick r:id="rId3" tooltip="" action="ppaction://hlinkfile"/>
              </a:rPr>
              <a:t>比特幣k線圖和股票一樣嗎？有區別嗎？</a:t>
            </a:r>
            <a:endParaRPr lang="zh-TW" altLang="en-US">
              <a:hlinkClick r:id="rId3" tooltip="" action="ppaction://hlinkfile"/>
            </a:endParaRPr>
          </a:p>
          <a:p>
            <a:r>
              <a:rPr lang="zh-TW" altLang="en-US">
                <a:hlinkClick r:id="rId4" tooltip="" action="ppaction://hlinkfile"/>
              </a:rPr>
              <a:t>Adagrad、RMSprop、Momentum and Adam – 特殊的學習率調整方式</a:t>
            </a:r>
            <a:endParaRPr lang="zh-TW" altLang="en-US">
              <a:hlinkClick r:id="rId4" tooltip="" action="ppaction://hlinkfile"/>
            </a:endParaRPr>
          </a:p>
          <a:p>
            <a:r>
              <a:rPr lang="zh-TW" altLang="en-US">
                <a:hlinkClick r:id="rId5" tooltip="" action="ppaction://hlinkfile"/>
              </a:rPr>
              <a:t>Bitcoin Time Series Forecasting</a:t>
            </a:r>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149860" y="478155"/>
            <a:ext cx="5951220" cy="1095375"/>
          </a:xfrm>
        </p:spPr>
        <p:txBody>
          <a:bodyPr/>
          <a:p>
            <a:r>
              <a:rPr lang="zh-TW" altLang="en-US">
                <a:latin typeface="標楷體" panose="03000509000000000000" charset="-120"/>
                <a:ea typeface="標楷體" panose="03000509000000000000" charset="-120"/>
              </a:rPr>
              <a:t>與原訂計畫的差異</a:t>
            </a:r>
            <a:endParaRPr lang="zh-TW" altLang="en-US">
              <a:latin typeface="標楷體" panose="03000509000000000000" charset="-120"/>
              <a:ea typeface="標楷體" panose="03000509000000000000" charset="-120"/>
            </a:endParaRPr>
          </a:p>
        </p:txBody>
      </p:sp>
      <p:pic>
        <p:nvPicPr>
          <p:cNvPr id="4" name="圖片 3"/>
          <p:cNvPicPr>
            <a:picLocks noChangeAspect="1"/>
          </p:cNvPicPr>
          <p:nvPr/>
        </p:nvPicPr>
        <p:blipFill>
          <a:blip r:embed="rId1"/>
          <a:stretch>
            <a:fillRect/>
          </a:stretch>
        </p:blipFill>
        <p:spPr>
          <a:xfrm>
            <a:off x="624205" y="4000500"/>
            <a:ext cx="5087620" cy="2835275"/>
          </a:xfrm>
          <a:prstGeom prst="rect">
            <a:avLst/>
          </a:prstGeom>
        </p:spPr>
      </p:pic>
      <p:pic>
        <p:nvPicPr>
          <p:cNvPr id="5" name="圖片 4"/>
          <p:cNvPicPr>
            <a:picLocks noChangeAspect="1"/>
          </p:cNvPicPr>
          <p:nvPr/>
        </p:nvPicPr>
        <p:blipFill>
          <a:blip r:embed="rId2"/>
          <a:stretch>
            <a:fillRect/>
          </a:stretch>
        </p:blipFill>
        <p:spPr>
          <a:xfrm>
            <a:off x="5876925" y="2178050"/>
            <a:ext cx="5904230" cy="3016250"/>
          </a:xfrm>
          <a:prstGeom prst="rect">
            <a:avLst/>
          </a:prstGeom>
        </p:spPr>
      </p:pic>
      <p:sp>
        <p:nvSpPr>
          <p:cNvPr id="6" name="文字方塊 5"/>
          <p:cNvSpPr txBox="1"/>
          <p:nvPr/>
        </p:nvSpPr>
        <p:spPr>
          <a:xfrm>
            <a:off x="-4445" y="2021840"/>
            <a:ext cx="5881370" cy="1830070"/>
          </a:xfrm>
          <a:prstGeom prst="rect">
            <a:avLst/>
          </a:prstGeom>
          <a:noFill/>
        </p:spPr>
        <p:txBody>
          <a:bodyPr wrap="square" rtlCol="0">
            <a:spAutoFit/>
          </a:bodyPr>
          <a:p>
            <a:r>
              <a:rPr lang="zh-TW" altLang="en-US" sz="2800">
                <a:latin typeface="微軟正黑體" panose="020B0604030504040204" charset="-120"/>
                <a:ea typeface="微軟正黑體" panose="020B0604030504040204" charset="-120"/>
                <a:cs typeface="微軟正黑體" panose="020B0604030504040204" charset="-120"/>
              </a:rPr>
              <a:t>當初希望使用</a:t>
            </a:r>
            <a:r>
              <a:rPr lang="zh-TW" altLang="en-US" sz="2800">
                <a:solidFill>
                  <a:srgbClr val="FF0000"/>
                </a:solidFill>
                <a:latin typeface="微軟正黑體" panose="020B0604030504040204" charset="-120"/>
                <a:ea typeface="微軟正黑體" panose="020B0604030504040204" charset="-120"/>
                <a:cs typeface="微軟正黑體" panose="020B0604030504040204" charset="-120"/>
              </a:rPr>
              <a:t>數種演算法</a:t>
            </a:r>
            <a:r>
              <a:rPr lang="zh-TW" altLang="en-US" sz="2800">
                <a:latin typeface="微軟正黑體" panose="020B0604030504040204" charset="-120"/>
                <a:ea typeface="微軟正黑體" panose="020B0604030504040204" charset="-120"/>
                <a:cs typeface="微軟正黑體" panose="020B0604030504040204" charset="-120"/>
              </a:rPr>
              <a:t>以及使用多項變數進行預測</a:t>
            </a:r>
            <a:r>
              <a:rPr lang="zh-TW" altLang="en-US" sz="2800">
                <a:latin typeface="微軟正黑體" panose="020B0604030504040204" charset="-120"/>
                <a:ea typeface="微軟正黑體" panose="020B0604030504040204" charset="-120"/>
                <a:cs typeface="微軟正黑體" panose="020B0604030504040204" charset="-120"/>
                <a:sym typeface="+mn-ea"/>
              </a:rPr>
              <a:t>後，再探討準確度差異與優缺點</a:t>
            </a:r>
            <a:r>
              <a:rPr lang="zh-TW" altLang="en-US" sz="2800">
                <a:latin typeface="微軟正黑體" panose="020B0604030504040204" charset="-120"/>
                <a:ea typeface="微軟正黑體" panose="020B0604030504040204" charset="-120"/>
                <a:cs typeface="微軟正黑體" panose="020B0604030504040204" charset="-120"/>
              </a:rPr>
              <a:t>。但礙於技術方面兩者使用數皆低於預想。</a:t>
            </a:r>
            <a:endParaRPr lang="zh-TW" altLang="en-US" sz="2800">
              <a:latin typeface="微軟正黑體" panose="020B0604030504040204" charset="-120"/>
              <a:ea typeface="微軟正黑體" panose="020B0604030504040204" charset="-120"/>
              <a:cs typeface="微軟正黑體" panose="020B0604030504040204" charset="-120"/>
            </a:endParaRPr>
          </a:p>
        </p:txBody>
      </p:sp>
      <p:sp>
        <p:nvSpPr>
          <p:cNvPr id="7" name="文字方塊 6"/>
          <p:cNvSpPr txBox="1"/>
          <p:nvPr/>
        </p:nvSpPr>
        <p:spPr>
          <a:xfrm>
            <a:off x="6231890" y="5557520"/>
            <a:ext cx="5704840" cy="850265"/>
          </a:xfrm>
          <a:prstGeom prst="rect">
            <a:avLst/>
          </a:prstGeom>
          <a:noFill/>
        </p:spPr>
        <p:txBody>
          <a:bodyPr wrap="square" rtlCol="0">
            <a:spAutoFit/>
          </a:bodyPr>
          <a:p>
            <a:r>
              <a:rPr lang="zh-TW" altLang="en-US" sz="2400">
                <a:latin typeface="微軟正黑體" panose="020B0604030504040204" charset="-120"/>
                <a:ea typeface="微軟正黑體" panose="020B0604030504040204" charset="-120"/>
                <a:cs typeface="微軟正黑體" panose="020B0604030504040204" charset="-120"/>
              </a:rPr>
              <a:t>資料來源：</a:t>
            </a:r>
            <a:r>
              <a:rPr lang="en-US" altLang="zh-TW" sz="2400">
                <a:latin typeface="微軟正黑體" panose="020B0604030504040204" charset="-120"/>
                <a:ea typeface="微軟正黑體" panose="020B0604030504040204" charset="-120"/>
                <a:cs typeface="微軟正黑體" panose="020B0604030504040204" charset="-120"/>
              </a:rPr>
              <a:t>Journal of Computational and Applied Mathematics</a:t>
            </a:r>
            <a:endParaRPr lang="en-US" altLang="zh-TW" sz="2400">
              <a:latin typeface="微軟正黑體" panose="020B0604030504040204" charset="-120"/>
              <a:ea typeface="微軟正黑體" panose="020B0604030504040204" charset="-120"/>
              <a:cs typeface="微軟正黑體" panose="020B0604030504040204" charset="-12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149860" y="478155"/>
            <a:ext cx="5951220" cy="1095375"/>
          </a:xfrm>
        </p:spPr>
        <p:txBody>
          <a:bodyPr/>
          <a:p>
            <a:r>
              <a:rPr lang="zh-TW" altLang="en-US">
                <a:latin typeface="標楷體" panose="03000509000000000000" charset="-120"/>
                <a:ea typeface="標楷體" panose="03000509000000000000" charset="-120"/>
              </a:rPr>
              <a:t>與原訂計畫的差異</a:t>
            </a:r>
            <a:endParaRPr lang="zh-TW" altLang="en-US">
              <a:latin typeface="標楷體" panose="03000509000000000000" charset="-120"/>
              <a:ea typeface="標楷體" panose="03000509000000000000" charset="-120"/>
            </a:endParaRPr>
          </a:p>
        </p:txBody>
      </p:sp>
      <p:sp>
        <p:nvSpPr>
          <p:cNvPr id="6" name="文字方塊 5"/>
          <p:cNvSpPr txBox="1"/>
          <p:nvPr/>
        </p:nvSpPr>
        <p:spPr>
          <a:xfrm>
            <a:off x="-4445" y="2021840"/>
            <a:ext cx="11267440" cy="1830070"/>
          </a:xfrm>
          <a:prstGeom prst="rect">
            <a:avLst/>
          </a:prstGeom>
          <a:noFill/>
        </p:spPr>
        <p:txBody>
          <a:bodyPr wrap="square" rtlCol="0">
            <a:spAutoFit/>
          </a:bodyPr>
          <a:p>
            <a:r>
              <a:rPr lang="zh-TW" altLang="en-US" sz="2800">
                <a:latin typeface="微軟正黑體" panose="020B0604030504040204" charset="-120"/>
                <a:ea typeface="微軟正黑體" panose="020B0604030504040204" charset="-120"/>
                <a:cs typeface="微軟正黑體" panose="020B0604030504040204" charset="-120"/>
              </a:rPr>
              <a:t>除了變數問題外，資料性質也是我們與原定計畫有差異的地方，原本的論文甚至使用到區塊鏈數量、交易總額、手續費用等不同資料進行分成</a:t>
            </a:r>
            <a:r>
              <a:rPr lang="en-US" altLang="zh-TW" sz="2800">
                <a:latin typeface="微軟正黑體" panose="020B0604030504040204" charset="-120"/>
                <a:ea typeface="微軟正黑體" panose="020B0604030504040204" charset="-120"/>
                <a:cs typeface="微軟正黑體" panose="020B0604030504040204" charset="-120"/>
              </a:rPr>
              <a:t>4</a:t>
            </a:r>
            <a:r>
              <a:rPr lang="zh-TW" altLang="en-US" sz="2800">
                <a:latin typeface="微軟正黑體" panose="020B0604030504040204" charset="-120"/>
                <a:ea typeface="微軟正黑體" panose="020B0604030504040204" charset="-120"/>
                <a:cs typeface="微軟正黑體" panose="020B0604030504040204" charset="-120"/>
              </a:rPr>
              <a:t>種群集去做分析，礙於對於該種資料的理解不深加上爬蟲找不到區塊鏈數量等資料因此選擇使用其他資料進行預測</a:t>
            </a:r>
            <a:endParaRPr lang="zh-TW" altLang="en-US" sz="2800">
              <a:latin typeface="微軟正黑體" panose="020B0604030504040204" charset="-120"/>
              <a:ea typeface="微軟正黑體" panose="020B0604030504040204" charset="-120"/>
              <a:cs typeface="微軟正黑體" panose="020B0604030504040204" charset="-120"/>
            </a:endParaRPr>
          </a:p>
        </p:txBody>
      </p:sp>
      <p:sp>
        <p:nvSpPr>
          <p:cNvPr id="7" name="文字方塊 6"/>
          <p:cNvSpPr txBox="1"/>
          <p:nvPr/>
        </p:nvSpPr>
        <p:spPr>
          <a:xfrm>
            <a:off x="6231890" y="5557520"/>
            <a:ext cx="5704840" cy="850265"/>
          </a:xfrm>
          <a:prstGeom prst="rect">
            <a:avLst/>
          </a:prstGeom>
          <a:noFill/>
        </p:spPr>
        <p:txBody>
          <a:bodyPr wrap="square" rtlCol="0">
            <a:spAutoFit/>
          </a:bodyPr>
          <a:p>
            <a:r>
              <a:rPr lang="zh-TW" altLang="en-US" sz="2400">
                <a:latin typeface="微軟正黑體" panose="020B0604030504040204" charset="-120"/>
                <a:ea typeface="微軟正黑體" panose="020B0604030504040204" charset="-120"/>
                <a:cs typeface="微軟正黑體" panose="020B0604030504040204" charset="-120"/>
              </a:rPr>
              <a:t>資料來源：</a:t>
            </a:r>
            <a:r>
              <a:rPr lang="en-US" altLang="zh-TW" sz="2400">
                <a:latin typeface="微軟正黑體" panose="020B0604030504040204" charset="-120"/>
                <a:ea typeface="微軟正黑體" panose="020B0604030504040204" charset="-120"/>
                <a:cs typeface="微軟正黑體" panose="020B0604030504040204" charset="-120"/>
              </a:rPr>
              <a:t>Journal of Computational and Applied Mathematics</a:t>
            </a:r>
            <a:endParaRPr lang="en-US" altLang="zh-TW" sz="2400">
              <a:latin typeface="微軟正黑體" panose="020B0604030504040204" charset="-120"/>
              <a:ea typeface="微軟正黑體" panose="020B0604030504040204" charset="-120"/>
              <a:cs typeface="微軟正黑體" panose="020B0604030504040204" charset="-120"/>
            </a:endParaRPr>
          </a:p>
        </p:txBody>
      </p:sp>
      <p:pic>
        <p:nvPicPr>
          <p:cNvPr id="3" name="圖片 2"/>
          <p:cNvPicPr>
            <a:picLocks noChangeAspect="1"/>
          </p:cNvPicPr>
          <p:nvPr/>
        </p:nvPicPr>
        <p:blipFill>
          <a:blip r:embed="rId1"/>
          <a:stretch>
            <a:fillRect/>
          </a:stretch>
        </p:blipFill>
        <p:spPr>
          <a:xfrm>
            <a:off x="93980" y="3851910"/>
            <a:ext cx="5463540" cy="29171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149860" y="478155"/>
            <a:ext cx="5951220" cy="1095375"/>
          </a:xfrm>
        </p:spPr>
        <p:txBody>
          <a:bodyPr/>
          <a:p>
            <a:r>
              <a:rPr lang="zh-TW" altLang="en-US">
                <a:latin typeface="標楷體" panose="03000509000000000000" charset="-120"/>
                <a:ea typeface="標楷體" panose="03000509000000000000" charset="-120"/>
              </a:rPr>
              <a:t>進行預測的資料</a:t>
            </a:r>
            <a:endParaRPr lang="zh-TW" altLang="en-US">
              <a:latin typeface="標楷體" panose="03000509000000000000" charset="-120"/>
              <a:ea typeface="標楷體" panose="03000509000000000000" charset="-120"/>
            </a:endParaRPr>
          </a:p>
        </p:txBody>
      </p:sp>
      <p:sp>
        <p:nvSpPr>
          <p:cNvPr id="6" name="文字方塊 5"/>
          <p:cNvSpPr txBox="1"/>
          <p:nvPr/>
        </p:nvSpPr>
        <p:spPr>
          <a:xfrm>
            <a:off x="-4445" y="2021840"/>
            <a:ext cx="11267440" cy="976630"/>
          </a:xfrm>
          <a:prstGeom prst="rect">
            <a:avLst/>
          </a:prstGeom>
          <a:noFill/>
        </p:spPr>
        <p:txBody>
          <a:bodyPr wrap="square" rtlCol="0">
            <a:spAutoFit/>
          </a:bodyPr>
          <a:p>
            <a:r>
              <a:rPr lang="zh-TW" altLang="en-US" sz="2800">
                <a:latin typeface="微軟正黑體" panose="020B0604030504040204" charset="-120"/>
                <a:ea typeface="微軟正黑體" panose="020B0604030504040204" charset="-120"/>
                <a:cs typeface="微軟正黑體" panose="020B0604030504040204" charset="-120"/>
              </a:rPr>
              <a:t>訓練用的資料分別具有開盤、收盤、最低、最高、筆特幣數量</a:t>
            </a:r>
            <a:r>
              <a:rPr lang="en-US" altLang="zh-TW" sz="2800">
                <a:latin typeface="微軟正黑體" panose="020B0604030504040204" charset="-120"/>
                <a:ea typeface="微軟正黑體" panose="020B0604030504040204" charset="-120"/>
                <a:cs typeface="微軟正黑體" panose="020B0604030504040204" charset="-120"/>
              </a:rPr>
              <a:t>(</a:t>
            </a:r>
            <a:r>
              <a:rPr lang="zh-TW" altLang="en-US" sz="2800">
                <a:latin typeface="微軟正黑體" panose="020B0604030504040204" charset="-120"/>
                <a:ea typeface="微軟正黑體" panose="020B0604030504040204" charset="-120"/>
                <a:cs typeface="微軟正黑體" panose="020B0604030504040204" charset="-120"/>
              </a:rPr>
              <a:t>非總數</a:t>
            </a:r>
            <a:r>
              <a:rPr lang="en-US" altLang="zh-TW" sz="2800">
                <a:latin typeface="微軟正黑體" panose="020B0604030504040204" charset="-120"/>
                <a:ea typeface="微軟正黑體" panose="020B0604030504040204" charset="-120"/>
                <a:cs typeface="微軟正黑體" panose="020B0604030504040204" charset="-120"/>
              </a:rPr>
              <a:t>)</a:t>
            </a:r>
            <a:r>
              <a:rPr lang="zh-TW" altLang="en-US" sz="2800">
                <a:latin typeface="微軟正黑體" panose="020B0604030504040204" charset="-120"/>
                <a:ea typeface="微軟正黑體" panose="020B0604030504040204" charset="-120"/>
                <a:cs typeface="微軟正黑體" panose="020B0604030504040204" charset="-120"/>
              </a:rPr>
              <a:t>與修正收盤價等等性質，每個都屬於浮點數資料，共計</a:t>
            </a:r>
            <a:r>
              <a:rPr lang="en-US" altLang="zh-TW" sz="2800">
                <a:latin typeface="微軟正黑體" panose="020B0604030504040204" charset="-120"/>
                <a:ea typeface="微軟正黑體" panose="020B0604030504040204" charset="-120"/>
                <a:cs typeface="微軟正黑體" panose="020B0604030504040204" charset="-120"/>
              </a:rPr>
              <a:t>2000</a:t>
            </a:r>
            <a:r>
              <a:rPr lang="zh-TW" altLang="en-US" sz="2800">
                <a:latin typeface="微軟正黑體" panose="020B0604030504040204" charset="-120"/>
                <a:ea typeface="微軟正黑體" panose="020B0604030504040204" charset="-120"/>
                <a:cs typeface="微軟正黑體" panose="020B0604030504040204" charset="-120"/>
              </a:rPr>
              <a:t>筆</a:t>
            </a:r>
            <a:endParaRPr lang="zh-TW" altLang="en-US" sz="2800">
              <a:latin typeface="微軟正黑體" panose="020B0604030504040204" charset="-120"/>
              <a:ea typeface="微軟正黑體" panose="020B0604030504040204" charset="-120"/>
              <a:cs typeface="微軟正黑體" panose="020B0604030504040204" charset="-120"/>
            </a:endParaRPr>
          </a:p>
        </p:txBody>
      </p:sp>
      <p:pic>
        <p:nvPicPr>
          <p:cNvPr id="4" name="圖片 3"/>
          <p:cNvPicPr>
            <a:picLocks noChangeAspect="1"/>
          </p:cNvPicPr>
          <p:nvPr/>
        </p:nvPicPr>
        <p:blipFill>
          <a:blip r:embed="rId1"/>
          <a:stretch>
            <a:fillRect/>
          </a:stretch>
        </p:blipFill>
        <p:spPr>
          <a:xfrm>
            <a:off x="781050" y="2921000"/>
            <a:ext cx="3581400" cy="3919855"/>
          </a:xfrm>
          <a:prstGeom prst="rect">
            <a:avLst/>
          </a:prstGeom>
        </p:spPr>
      </p:pic>
      <p:sp>
        <p:nvSpPr>
          <p:cNvPr id="5" name="文字方塊 4"/>
          <p:cNvSpPr txBox="1"/>
          <p:nvPr/>
        </p:nvSpPr>
        <p:spPr>
          <a:xfrm>
            <a:off x="8295640" y="6142355"/>
            <a:ext cx="2316480" cy="549910"/>
          </a:xfrm>
          <a:prstGeom prst="rect">
            <a:avLst/>
          </a:prstGeom>
          <a:noFill/>
        </p:spPr>
        <p:txBody>
          <a:bodyPr wrap="none" rtlCol="0">
            <a:spAutoFit/>
          </a:bodyPr>
          <a:p>
            <a:pPr algn="l"/>
            <a:r>
              <a:rPr lang="zh-TW" altLang="en-US" sz="2800">
                <a:latin typeface="微軟正黑體" panose="020B0604030504040204" charset="-120"/>
                <a:ea typeface="微軟正黑體" panose="020B0604030504040204" charset="-120"/>
                <a:cs typeface="微軟正黑體" panose="020B0604030504040204" charset="-120"/>
                <a:sym typeface="+mn-ea"/>
              </a:rPr>
              <a:t>資料取自雅虎</a:t>
            </a:r>
            <a:endParaRPr lang="zh-TW" altLang="en-US" sz="2800">
              <a:latin typeface="微軟正黑體" panose="020B0604030504040204" charset="-120"/>
              <a:ea typeface="微軟正黑體" panose="020B0604030504040204" charset="-120"/>
              <a:cs typeface="微軟正黑體" panose="020B0604030504040204" charset="-12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11430" y="468630"/>
            <a:ext cx="4537075" cy="1143000"/>
          </a:xfrm>
        </p:spPr>
        <p:txBody>
          <a:bodyPr/>
          <a:p>
            <a:r>
              <a:rPr lang="zh-TW" altLang="en-US">
                <a:latin typeface="標楷體" panose="03000509000000000000" charset="-120"/>
                <a:ea typeface="標楷體" panose="03000509000000000000" charset="-120"/>
              </a:rPr>
              <a:t>變數選擇</a:t>
            </a:r>
            <a:endParaRPr lang="zh-TW" altLang="en-US">
              <a:latin typeface="標楷體" panose="03000509000000000000" charset="-120"/>
              <a:ea typeface="標楷體" panose="03000509000000000000" charset="-120"/>
            </a:endParaRPr>
          </a:p>
        </p:txBody>
      </p:sp>
      <p:pic>
        <p:nvPicPr>
          <p:cNvPr id="5" name="圖片 4"/>
          <p:cNvPicPr>
            <a:picLocks noChangeAspect="1"/>
          </p:cNvPicPr>
          <p:nvPr/>
        </p:nvPicPr>
        <p:blipFill>
          <a:blip r:embed="rId1"/>
          <a:stretch>
            <a:fillRect/>
          </a:stretch>
        </p:blipFill>
        <p:spPr>
          <a:xfrm>
            <a:off x="7536180" y="4265295"/>
            <a:ext cx="4036060" cy="2252345"/>
          </a:xfrm>
          <a:prstGeom prst="rect">
            <a:avLst/>
          </a:prstGeom>
        </p:spPr>
      </p:pic>
      <p:sp>
        <p:nvSpPr>
          <p:cNvPr id="6" name="文字方塊 5"/>
          <p:cNvSpPr txBox="1"/>
          <p:nvPr/>
        </p:nvSpPr>
        <p:spPr>
          <a:xfrm>
            <a:off x="276225" y="1940560"/>
            <a:ext cx="11181080" cy="2011680"/>
          </a:xfrm>
          <a:prstGeom prst="rect">
            <a:avLst/>
          </a:prstGeom>
          <a:noFill/>
        </p:spPr>
        <p:txBody>
          <a:bodyPr wrap="square" rtlCol="0">
            <a:spAutoFit/>
          </a:bodyPr>
          <a:p>
            <a:pPr>
              <a:lnSpc>
                <a:spcPct val="150000"/>
              </a:lnSpc>
            </a:pPr>
            <a:r>
              <a:rPr lang="zh-TW" altLang="en-US" sz="2800">
                <a:latin typeface="微軟正黑體" panose="020B0604030504040204" charset="-120"/>
                <a:ea typeface="微軟正黑體" panose="020B0604030504040204" charset="-120"/>
                <a:cs typeface="微軟正黑體" panose="020B0604030504040204" charset="-120"/>
              </a:rPr>
              <a:t>使用</a:t>
            </a:r>
            <a:r>
              <a:rPr lang="en-US" altLang="zh-TW" sz="2800">
                <a:latin typeface="微軟正黑體" panose="020B0604030504040204" charset="-120"/>
                <a:ea typeface="微軟正黑體" panose="020B0604030504040204" charset="-120"/>
                <a:cs typeface="微軟正黑體" panose="020B0604030504040204" charset="-120"/>
              </a:rPr>
              <a:t>feature selection</a:t>
            </a:r>
            <a:r>
              <a:rPr lang="zh-TW" altLang="en-US" sz="2800">
                <a:latin typeface="微軟正黑體" panose="020B0604030504040204" charset="-120"/>
                <a:ea typeface="微軟正黑體" panose="020B0604030504040204" charset="-120"/>
                <a:cs typeface="微軟正黑體" panose="020B0604030504040204" charset="-120"/>
              </a:rPr>
              <a:t>評估各項變數對於後續預測的每項變數對於模型影響的重要性，經程式計算後</a:t>
            </a:r>
            <a:r>
              <a:rPr lang="en-US" altLang="zh-TW" sz="2800">
                <a:latin typeface="微軟正黑體" panose="020B0604030504040204" charset="-120"/>
                <a:ea typeface="微軟正黑體" panose="020B0604030504040204" charset="-120"/>
                <a:cs typeface="微軟正黑體" panose="020B0604030504040204" charset="-120"/>
              </a:rPr>
              <a:t>Volume</a:t>
            </a:r>
            <a:r>
              <a:rPr lang="zh-TW" altLang="en-US" sz="2800">
                <a:latin typeface="微軟正黑體" panose="020B0604030504040204" charset="-120"/>
                <a:ea typeface="微軟正黑體" panose="020B0604030504040204" charset="-120"/>
                <a:cs typeface="微軟正黑體" panose="020B0604030504040204" charset="-120"/>
              </a:rPr>
              <a:t>為影響最大的變數，而其次則是</a:t>
            </a:r>
            <a:r>
              <a:rPr lang="en-US" altLang="zh-TW" sz="2800">
                <a:latin typeface="微軟正黑體" panose="020B0604030504040204" charset="-120"/>
                <a:ea typeface="微軟正黑體" panose="020B0604030504040204" charset="-120"/>
                <a:cs typeface="微軟正黑體" panose="020B0604030504040204" charset="-120"/>
              </a:rPr>
              <a:t>Adj Close</a:t>
            </a:r>
            <a:r>
              <a:rPr lang="zh-TW" altLang="en-US" sz="2800">
                <a:latin typeface="微軟正黑體" panose="020B0604030504040204" charset="-120"/>
                <a:ea typeface="微軟正黑體" panose="020B0604030504040204" charset="-120"/>
                <a:cs typeface="微軟正黑體" panose="020B0604030504040204" charset="-120"/>
              </a:rPr>
              <a:t>，但所有資料樣本的影響程度都不高</a:t>
            </a:r>
            <a:r>
              <a:rPr lang="en-US" altLang="zh-TW" sz="2800">
                <a:latin typeface="微軟正黑體" panose="020B0604030504040204" charset="-120"/>
                <a:ea typeface="微軟正黑體" panose="020B0604030504040204" charset="-120"/>
                <a:cs typeface="微軟正黑體" panose="020B0604030504040204" charset="-120"/>
              </a:rPr>
              <a:t>(</a:t>
            </a:r>
            <a:r>
              <a:rPr lang="zh-TW" altLang="en-US" sz="2800">
                <a:latin typeface="微軟正黑體" panose="020B0604030504040204" charset="-120"/>
                <a:ea typeface="微軟正黑體" panose="020B0604030504040204" charset="-120"/>
                <a:cs typeface="微軟正黑體" panose="020B0604030504040204" charset="-120"/>
              </a:rPr>
              <a:t>不及</a:t>
            </a:r>
            <a:r>
              <a:rPr lang="en-US" altLang="zh-TW" sz="2800">
                <a:latin typeface="微軟正黑體" panose="020B0604030504040204" charset="-120"/>
                <a:ea typeface="微軟正黑體" panose="020B0604030504040204" charset="-120"/>
                <a:cs typeface="微軟正黑體" panose="020B0604030504040204" charset="-120"/>
              </a:rPr>
              <a:t>1)</a:t>
            </a:r>
            <a:endParaRPr lang="en-US" altLang="zh-TW" sz="2800">
              <a:latin typeface="微軟正黑體" panose="020B0604030504040204" charset="-120"/>
              <a:ea typeface="微軟正黑體" panose="020B0604030504040204" charset="-120"/>
              <a:cs typeface="微軟正黑體" panose="020B0604030504040204"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圖片 3"/>
          <p:cNvPicPr>
            <a:picLocks noChangeAspect="1"/>
          </p:cNvPicPr>
          <p:nvPr/>
        </p:nvPicPr>
        <p:blipFill>
          <a:blip r:embed="rId1"/>
          <a:stretch>
            <a:fillRect/>
          </a:stretch>
        </p:blipFill>
        <p:spPr>
          <a:xfrm>
            <a:off x="7123430" y="2731770"/>
            <a:ext cx="4723765" cy="3516630"/>
          </a:xfrm>
          <a:prstGeom prst="rect">
            <a:avLst/>
          </a:prstGeom>
        </p:spPr>
      </p:pic>
      <p:sp>
        <p:nvSpPr>
          <p:cNvPr id="7" name="文字方塊 6"/>
          <p:cNvSpPr txBox="1"/>
          <p:nvPr/>
        </p:nvSpPr>
        <p:spPr>
          <a:xfrm>
            <a:off x="173990" y="2800985"/>
            <a:ext cx="6610985" cy="3291840"/>
          </a:xfrm>
          <a:prstGeom prst="rect">
            <a:avLst/>
          </a:prstGeom>
          <a:noFill/>
        </p:spPr>
        <p:txBody>
          <a:bodyPr wrap="square" rtlCol="0">
            <a:spAutoFit/>
          </a:bodyPr>
          <a:p>
            <a:pPr>
              <a:lnSpc>
                <a:spcPct val="150000"/>
              </a:lnSpc>
            </a:pPr>
            <a:r>
              <a:rPr lang="zh-TW" altLang="en-US" sz="2800">
                <a:latin typeface="微軟正黑體" panose="020B0604030504040204" charset="-120"/>
                <a:ea typeface="微軟正黑體" panose="020B0604030504040204" charset="-120"/>
                <a:cs typeface="微軟正黑體" panose="020B0604030504040204" charset="-120"/>
              </a:rPr>
              <a:t>但</a:t>
            </a:r>
            <a:r>
              <a:rPr lang="en-US" altLang="zh-TW" sz="2800">
                <a:latin typeface="微軟正黑體" panose="020B0604030504040204" charset="-120"/>
                <a:ea typeface="微軟正黑體" panose="020B0604030504040204" charset="-120"/>
                <a:cs typeface="微軟正黑體" panose="020B0604030504040204" charset="-120"/>
              </a:rPr>
              <a:t>Volume</a:t>
            </a:r>
            <a:r>
              <a:rPr lang="zh-TW" altLang="en-US" sz="2800">
                <a:latin typeface="微軟正黑體" panose="020B0604030504040204" charset="-120"/>
                <a:ea typeface="微軟正黑體" panose="020B0604030504040204" charset="-120"/>
                <a:cs typeface="微軟正黑體" panose="020B0604030504040204" charset="-120"/>
              </a:rPr>
              <a:t>的值基本為不停成長，嚴重影響預測的結果，似乎還有</a:t>
            </a:r>
            <a:r>
              <a:rPr lang="en-US" altLang="zh-TW" sz="2800">
                <a:latin typeface="微軟正黑體" panose="020B0604030504040204" charset="-120"/>
                <a:ea typeface="微軟正黑體" panose="020B0604030504040204" charset="-120"/>
                <a:cs typeface="微軟正黑體" panose="020B0604030504040204" charset="-120"/>
              </a:rPr>
              <a:t>overfitting</a:t>
            </a:r>
            <a:r>
              <a:rPr lang="zh-TW" altLang="en-US" sz="2800">
                <a:latin typeface="微軟正黑體" panose="020B0604030504040204" charset="-120"/>
                <a:ea typeface="微軟正黑體" panose="020B0604030504040204" charset="-120"/>
                <a:cs typeface="微軟正黑體" panose="020B0604030504040204" charset="-120"/>
              </a:rPr>
              <a:t>的問題</a:t>
            </a:r>
            <a:r>
              <a:rPr lang="en-US" altLang="zh-TW" sz="2800">
                <a:latin typeface="微軟正黑體" panose="020B0604030504040204" charset="-120"/>
                <a:ea typeface="微軟正黑體" panose="020B0604030504040204" charset="-120"/>
                <a:cs typeface="微軟正黑體" panose="020B0604030504040204" charset="-120"/>
              </a:rPr>
              <a:t>(</a:t>
            </a:r>
            <a:r>
              <a:rPr lang="zh-TW" altLang="en-US" sz="2800">
                <a:latin typeface="微軟正黑體" panose="020B0604030504040204" charset="-120"/>
                <a:ea typeface="微軟正黑體" panose="020B0604030504040204" charset="-120"/>
                <a:cs typeface="微軟正黑體" panose="020B0604030504040204" charset="-120"/>
              </a:rPr>
              <a:t>測到兩個模型準確度</a:t>
            </a:r>
            <a:r>
              <a:rPr lang="en-US" altLang="zh-TW" sz="2800">
                <a:latin typeface="微軟正黑體" panose="020B0604030504040204" charset="-120"/>
                <a:ea typeface="微軟正黑體" panose="020B0604030504040204" charset="-120"/>
                <a:cs typeface="微軟正黑體" panose="020B0604030504040204" charset="-120"/>
              </a:rPr>
              <a:t>100%)</a:t>
            </a:r>
            <a:r>
              <a:rPr lang="zh-TW" altLang="en-US" sz="2800">
                <a:latin typeface="微軟正黑體" panose="020B0604030504040204" charset="-120"/>
                <a:ea typeface="微軟正黑體" panose="020B0604030504040204" charset="-120"/>
                <a:cs typeface="微軟正黑體" panose="020B0604030504040204" charset="-120"/>
              </a:rPr>
              <a:t>。最後在參考多篇預測教學下，選擇使用</a:t>
            </a:r>
            <a:r>
              <a:rPr lang="en-US" altLang="zh-TW" sz="2800">
                <a:latin typeface="微軟正黑體" panose="020B0604030504040204" charset="-120"/>
                <a:ea typeface="微軟正黑體" panose="020B0604030504040204" charset="-120"/>
                <a:cs typeface="微軟正黑體" panose="020B0604030504040204" charset="-120"/>
              </a:rPr>
              <a:t>Adj Close</a:t>
            </a:r>
            <a:r>
              <a:rPr lang="zh-TW" altLang="en-US" sz="2800">
                <a:latin typeface="微軟正黑體" panose="020B0604030504040204" charset="-120"/>
                <a:ea typeface="微軟正黑體" panose="020B0604030504040204" charset="-120"/>
                <a:cs typeface="微軟正黑體" panose="020B0604030504040204" charset="-120"/>
              </a:rPr>
              <a:t>作為預測變數。</a:t>
            </a:r>
            <a:endParaRPr lang="zh-TW" altLang="en-US" sz="2800">
              <a:latin typeface="微軟正黑體" panose="020B0604030504040204" charset="-120"/>
              <a:ea typeface="微軟正黑體" panose="020B0604030504040204" charset="-120"/>
              <a:cs typeface="微軟正黑體" panose="020B0604030504040204" charset="-120"/>
            </a:endParaRPr>
          </a:p>
        </p:txBody>
      </p:sp>
      <p:sp>
        <p:nvSpPr>
          <p:cNvPr id="2" name="標題 1"/>
          <p:cNvSpPr>
            <a:spLocks noGrp="1"/>
          </p:cNvSpPr>
          <p:nvPr>
            <p:ph type="title"/>
          </p:nvPr>
        </p:nvSpPr>
        <p:spPr>
          <a:xfrm>
            <a:off x="-11430" y="468630"/>
            <a:ext cx="4537075" cy="1143000"/>
          </a:xfrm>
        </p:spPr>
        <p:txBody>
          <a:bodyPr/>
          <a:p>
            <a:r>
              <a:rPr lang="zh-TW" altLang="en-US">
                <a:latin typeface="標楷體" panose="03000509000000000000" charset="-120"/>
                <a:ea typeface="標楷體" panose="03000509000000000000" charset="-120"/>
              </a:rPr>
              <a:t>變數選擇</a:t>
            </a:r>
            <a:endParaRPr lang="zh-TW" altLang="en-US">
              <a:latin typeface="標楷體" panose="03000509000000000000" charset="-120"/>
              <a:ea typeface="標楷體" panose="03000509000000000000" charset="-12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內容版面配置區 2"/>
          <p:cNvSpPr>
            <a:spLocks noGrp="1"/>
          </p:cNvSpPr>
          <p:nvPr>
            <p:ph idx="1"/>
          </p:nvPr>
        </p:nvSpPr>
        <p:spPr>
          <a:xfrm>
            <a:off x="4586605" y="3137535"/>
            <a:ext cx="3340735" cy="1130935"/>
          </a:xfrm>
        </p:spPr>
        <p:txBody>
          <a:bodyPr/>
          <a:p>
            <a:pPr marL="0" indent="0">
              <a:buNone/>
            </a:pPr>
            <a:r>
              <a:rPr lang="zh-TW" altLang="en-US" sz="6000" b="1">
                <a:latin typeface="標楷體" panose="03000509000000000000" charset="-120"/>
                <a:ea typeface="標楷體" panose="03000509000000000000" charset="-120"/>
              </a:rPr>
              <a:t>實作過程</a:t>
            </a:r>
            <a:endParaRPr lang="zh-TW" altLang="en-US" sz="6000" b="1">
              <a:latin typeface="標楷體" panose="03000509000000000000" charset="-120"/>
              <a:ea typeface="標楷體" panose="03000509000000000000" charset="-120"/>
            </a:endParaRPr>
          </a:p>
        </p:txBody>
      </p:sp>
    </p:spTree>
  </p:cSld>
  <p:clrMapOvr>
    <a:masterClrMapping/>
  </p:clrMapOvr>
</p:sld>
</file>

<file path=ppt/theme/theme1.xml><?xml version="1.0" encoding="utf-8"?>
<a:theme xmlns:a="http://schemas.openxmlformats.org/drawingml/2006/main" name="藍色憧憬">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2716</Words>
  <Application>WPS Presentation</Application>
  <PresentationFormat>宽屏</PresentationFormat>
  <Paragraphs>145</Paragraphs>
  <Slides>30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Arial</vt:lpstr>
      <vt:lpstr>新細明體</vt:lpstr>
      <vt:lpstr>Wingdings</vt:lpstr>
      <vt:lpstr>微軟正黑體</vt:lpstr>
      <vt:lpstr>標楷體</vt:lpstr>
      <vt:lpstr>Times New Roman</vt:lpstr>
      <vt:lpstr>Microsoft YaHei</vt:lpstr>
      <vt:lpstr>SimSun</vt:lpstr>
      <vt:lpstr>Arial Unicode MS</vt:lpstr>
      <vt:lpstr>Calibri</vt:lpstr>
      <vt:lpstr>新細明體</vt:lpstr>
      <vt:lpstr>藍色憧憬</vt:lpstr>
      <vt:lpstr>比特幣漲跌預測</vt:lpstr>
      <vt:lpstr>PowerPoint 演示文稿</vt:lpstr>
      <vt:lpstr>專題目標</vt:lpstr>
      <vt:lpstr>與原訂計畫的差異</vt:lpstr>
      <vt:lpstr>與原訂計畫的差異</vt:lpstr>
      <vt:lpstr>進行預測的資料</vt:lpstr>
      <vt:lpstr>變數選擇</vt:lpstr>
      <vt:lpstr>變數選擇</vt:lpstr>
      <vt:lpstr>PowerPoint 演示文稿</vt:lpstr>
      <vt:lpstr>PowerPoint 演示文稿</vt:lpstr>
      <vt:lpstr>PowerPoint 演示文稿</vt:lpstr>
      <vt:lpstr>PowerPoint 演示文稿</vt:lpstr>
      <vt:lpstr>PowerPoint 演示文稿</vt:lpstr>
      <vt:lpstr>優化器選擇：Adam</vt:lpstr>
      <vt:lpstr>預測結果</vt:lpstr>
      <vt:lpstr>結果視覺化</vt:lpstr>
      <vt:lpstr>正確率</vt:lpstr>
      <vt:lpstr>PowerPoint 演示文稿</vt:lpstr>
      <vt:lpstr>PowerPoint 演示文稿</vt:lpstr>
      <vt:lpstr>PowerPoint 演示文稿</vt:lpstr>
      <vt:lpstr>預測結果</vt:lpstr>
      <vt:lpstr>隨機森林視覺化結果</vt:lpstr>
      <vt:lpstr>模型選擇：SVM模型預測結果</vt:lpstr>
      <vt:lpstr>隨機森林視覺化結果</vt:lpstr>
      <vt:lpstr>模型小結</vt:lpstr>
      <vt:lpstr>PowerPoint 演示文稿</vt:lpstr>
      <vt:lpstr>比特幣VS股票</vt:lpstr>
      <vt:lpstr>PowerPoint 演示文稿</vt:lpstr>
      <vt:lpstr>總結</vt:lpstr>
      <vt:lpstr>參考資料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27</cp:revision>
  <dcterms:created xsi:type="dcterms:W3CDTF">2021-06-18T19:09:00Z</dcterms:created>
  <dcterms:modified xsi:type="dcterms:W3CDTF">2021-06-20T11:01:17Z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1028-10.8.0.6003</vt:lpwstr>
  </property>
</Properties>
</file>