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5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7" r:id="rId6"/>
    <p:sldId id="262" r:id="rId7"/>
    <p:sldId id="268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4"/>
    <p:restoredTop sz="94718"/>
  </p:normalViewPr>
  <p:slideViewPr>
    <p:cSldViewPr snapToGrid="0">
      <p:cViewPr>
        <p:scale>
          <a:sx n="105" d="100"/>
          <a:sy n="105" d="100"/>
        </p:scale>
        <p:origin x="-1752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DCCE6-02EF-1945-A7F5-70862F7A1501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93D0-E541-224C-9126-DDB5EFCB11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230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F93D0-E541-224C-9126-DDB5EFCB11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7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4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90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49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00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96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154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69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22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0430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448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1A7B14-DE9F-7942-954A-53D0D13B620C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24E334A-CD3B-5A40-9FC6-87E9F7574F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546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D67A7-39CB-D01D-7CBC-541774F45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kumimoji="1" lang="en-US" altLang="ko-Kore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</a:t>
            </a:r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pen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ore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API</a:t>
            </a:r>
            <a:r>
              <a:rPr kumimoji="1" lang="ko-KR" altLang="en-US" sz="36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이용한</a:t>
            </a:r>
            <a:b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웹 </a:t>
            </a:r>
            <a:r>
              <a:rPr kumimoji="1" lang="ko-KR" altLang="en-US" sz="36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프론트엔드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제작하기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324CA-A101-3414-088B-981F01D74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kumimoji="1" lang="ko-KR" altLang="en-US" sz="28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양우진</a:t>
            </a:r>
            <a:endParaRPr kumimoji="1" lang="ko-Kore-KR" altLang="en-US" sz="28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0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7"/>
    </mc:Choice>
    <mc:Fallback>
      <p:transition spd="slow" advTm="24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감사합니다</a:t>
            </a:r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5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프로젝트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설명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A639-4455-6D4D-3F7A-306203A3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주제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: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박스오피스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개봉예정영화 등을 확인할 수 있는 영화 정보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사이트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>
              <a:buFont typeface="Wingdings" pitchFamily="2" charset="2"/>
              <a:buChar char="§"/>
            </a:pP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이전에 만든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HTML/CSS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프로젝트에서 자바스크립트와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 API</a:t>
            </a:r>
            <a:r>
              <a:rPr kumimoji="1" lang="ko-KR" altLang="en-US" sz="24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활용하여 기능 추가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추가한 기능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A639-4455-6D4D-3F7A-306203A3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Open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API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활용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2"/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박스오피스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개봉예정영화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영화상세정보 출력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2"/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영화 검색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로컬 스토리지 활용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2"/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영화 데이터 </a:t>
            </a:r>
            <a:r>
              <a:rPr kumimoji="1" lang="ko-KR" altLang="en-US" sz="24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캐싱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2"/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보관함에 영화 추가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7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사용한</a:t>
            </a:r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API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B2605EA-A28C-FF3C-7861-6074C1EA3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96191"/>
              </p:ext>
            </p:extLst>
          </p:nvPr>
        </p:nvGraphicFramePr>
        <p:xfrm>
          <a:off x="2230438" y="2638425"/>
          <a:ext cx="77311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870241430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98990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Pretendard Variable Black" panose="02000003000000020004" pitchFamily="2" charset="-127"/>
                          <a:ea typeface="Pretendard Variable Black" panose="02000003000000020004" pitchFamily="2" charset="-127"/>
                          <a:cs typeface="Pretendard Variable Black" panose="02000003000000020004" pitchFamily="2" charset="-127"/>
                        </a:rPr>
                        <a:t>영화진흥위원회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Pretendard Variable Black" panose="02000003000000020004" pitchFamily="2" charset="-127"/>
                          <a:ea typeface="Pretendard Variable Black" panose="02000003000000020004" pitchFamily="2" charset="-127"/>
                          <a:cs typeface="Pretendard Variable Black" panose="02000003000000020004" pitchFamily="2" charset="-127"/>
                        </a:rPr>
                        <a:t>KMDB</a:t>
                      </a:r>
                      <a:endParaRPr lang="ko-Kore-KR" altLang="en-US" b="1" dirty="0">
                        <a:latin typeface="Pretendard Variable Black" panose="02000003000000020004" pitchFamily="2" charset="-127"/>
                        <a:ea typeface="Pretendard Variable Black" panose="02000003000000020004" pitchFamily="2" charset="-127"/>
                        <a:cs typeface="Pretendard Variable Black" panose="020000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046045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박스오피스 데이터</a:t>
                      </a:r>
                      <a:endParaRPr lang="ko-Kore-KR" altLang="en-US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영화</a:t>
                      </a:r>
                      <a:r>
                        <a:rPr lang="ko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포스터 </a:t>
                      </a:r>
                      <a:r>
                        <a:rPr lang="en-US" altLang="ko-KR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URL</a:t>
                      </a:r>
                    </a:p>
                    <a:p>
                      <a:pPr algn="ctr"/>
                      <a:r>
                        <a:rPr lang="ko-Kore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개봉예정영화</a:t>
                      </a:r>
                      <a:r>
                        <a:rPr lang="ko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데이터</a:t>
                      </a:r>
                      <a:endParaRPr lang="en-US" altLang="ko-Kore-KR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ko-Kore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영화상세정보</a:t>
                      </a:r>
                      <a:r>
                        <a:rPr lang="ko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 데이터</a:t>
                      </a:r>
                      <a:endParaRPr lang="en-US" altLang="ko-Kore-KR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ko-Kore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영화검색</a:t>
                      </a:r>
                      <a:r>
                        <a:rPr lang="ko-KR" altLang="en-US" b="0" dirty="0"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결과 데이터</a:t>
                      </a:r>
                      <a:endParaRPr lang="ko-Kore-KR" altLang="en-US" b="0" dirty="0"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06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0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로컬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스토리지를 사용한 이유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A639-4455-6D4D-3F7A-306203A3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불필요한 </a:t>
            </a:r>
            <a:r>
              <a:rPr kumimoji="1" lang="en-US" altLang="ko-KR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API </a:t>
            </a: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요청 방지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2">
              <a:buFont typeface="Wingdings" pitchFamily="2" charset="2"/>
              <a:buChar char="Ø"/>
            </a:pPr>
            <a:r>
              <a:rPr kumimoji="1" lang="ko-KR" altLang="en-US" sz="2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박스오피스 데이터 같은 경우 전날에 집계되어 수정될 가능성이 낮음 </a:t>
            </a:r>
            <a:r>
              <a:rPr lang="ko-Kore-KR" altLang="en-US" sz="2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→</a:t>
            </a:r>
            <a:r>
              <a:rPr lang="ko-KR" altLang="en-US" sz="2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처음 전달받은 데이터를 당일 계속 사용 가능</a:t>
            </a:r>
            <a:endParaRPr kumimoji="1" lang="en-US" altLang="ko-KR" sz="2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페이지 로딩 속도 향상</a:t>
            </a:r>
            <a:endParaRPr kumimoji="1" lang="en-US" altLang="ko-KR" sz="2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lvl="2">
              <a:buFont typeface="Wingdings" pitchFamily="2" charset="2"/>
              <a:buChar char="Ø"/>
            </a:pPr>
            <a:r>
              <a:rPr kumimoji="1" lang="en-US" altLang="ko-KR" sz="2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API</a:t>
            </a:r>
            <a:r>
              <a:rPr kumimoji="1" lang="ko-KR" altLang="en-US" sz="2200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를</a:t>
            </a:r>
            <a:r>
              <a:rPr kumimoji="1" lang="ko-KR" altLang="en-US" sz="22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요청해서 데이터를 가져오는 것보다 로컬 스토리지에 저장된 데이터를 가져오는 것이 더 빠름</a:t>
            </a:r>
            <a:endParaRPr kumimoji="1" lang="en-US" altLang="ko-KR" sz="22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0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7721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ore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박스오피스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데이터 요청</a:t>
            </a:r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ore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코드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예시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F3DDBF-9423-92A9-4B7F-01BD66C7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2" t="10577" r="5676" b="9166"/>
          <a:stretch/>
        </p:blipFill>
        <p:spPr>
          <a:xfrm>
            <a:off x="2336902" y="1520595"/>
            <a:ext cx="7518196" cy="51596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9F8CC6A-7D25-A2E8-B40D-3891ADB2ECAB}"/>
              </a:ext>
            </a:extLst>
          </p:cNvPr>
          <p:cNvGrpSpPr/>
          <p:nvPr/>
        </p:nvGrpSpPr>
        <p:grpSpPr>
          <a:xfrm>
            <a:off x="2694105" y="1699924"/>
            <a:ext cx="7092997" cy="830997"/>
            <a:chOff x="2694105" y="1699924"/>
            <a:chExt cx="70929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3CFD90-910E-578D-F66B-E4543267111F}"/>
                </a:ext>
              </a:extLst>
            </p:cNvPr>
            <p:cNvSpPr/>
            <p:nvPr/>
          </p:nvSpPr>
          <p:spPr>
            <a:xfrm>
              <a:off x="2694105" y="1699924"/>
              <a:ext cx="2160193" cy="52163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오른쪽 화살표[R] 5">
              <a:extLst>
                <a:ext uri="{FF2B5EF4-FFF2-40B4-BE49-F238E27FC236}">
                  <a16:creationId xmlns:a16="http://schemas.microsoft.com/office/drawing/2014/main" id="{911D31D0-F15E-75D3-8E88-706D3E9822D1}"/>
                </a:ext>
              </a:extLst>
            </p:cNvPr>
            <p:cNvSpPr/>
            <p:nvPr/>
          </p:nvSpPr>
          <p:spPr>
            <a:xfrm>
              <a:off x="4854298" y="1937882"/>
              <a:ext cx="1000317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23DA0-8A28-793C-DC89-8C9BB6052F7F}"/>
                </a:ext>
              </a:extLst>
            </p:cNvPr>
            <p:cNvSpPr txBox="1"/>
            <p:nvPr/>
          </p:nvSpPr>
          <p:spPr>
            <a:xfrm>
              <a:off x="5889881" y="1699924"/>
              <a:ext cx="3897221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만약 스토리지에 박스오피스 데이터가 있다면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      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스토리지에서 데이터를 가져온 후 리턴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  <a:p>
              <a:r>
                <a:rPr kumimoji="1" lang="ko-Kore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없다면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API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요청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01EBEA-3BAD-7784-5772-99DCC953F8D8}"/>
              </a:ext>
            </a:extLst>
          </p:cNvPr>
          <p:cNvGrpSpPr/>
          <p:nvPr/>
        </p:nvGrpSpPr>
        <p:grpSpPr>
          <a:xfrm>
            <a:off x="2694105" y="2343364"/>
            <a:ext cx="7092997" cy="1856148"/>
            <a:chOff x="2694105" y="2343364"/>
            <a:chExt cx="7092997" cy="18561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562A02-D5C1-B461-B3DD-0F1AFDA306AF}"/>
                </a:ext>
              </a:extLst>
            </p:cNvPr>
            <p:cNvSpPr/>
            <p:nvPr/>
          </p:nvSpPr>
          <p:spPr>
            <a:xfrm>
              <a:off x="2694105" y="2343364"/>
              <a:ext cx="7092997" cy="108563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3798B080-B965-0ABE-256B-4BAF7E88E41D}"/>
                </a:ext>
              </a:extLst>
            </p:cNvPr>
            <p:cNvSpPr/>
            <p:nvPr/>
          </p:nvSpPr>
          <p:spPr>
            <a:xfrm rot="5400000">
              <a:off x="7374878" y="3614237"/>
              <a:ext cx="359763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E73F0-9612-8990-7C7A-B4784ED8584E}"/>
                </a:ext>
              </a:extLst>
            </p:cNvPr>
            <p:cNvSpPr txBox="1"/>
            <p:nvPr/>
          </p:nvSpPr>
          <p:spPr>
            <a:xfrm>
              <a:off x="5889881" y="3860958"/>
              <a:ext cx="363593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어제 날짜 기준으로 박스오피스 데이터 요청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5CDE940-F123-0B01-9A93-1BDE5295BAA9}"/>
              </a:ext>
            </a:extLst>
          </p:cNvPr>
          <p:cNvGrpSpPr/>
          <p:nvPr/>
        </p:nvGrpSpPr>
        <p:grpSpPr>
          <a:xfrm>
            <a:off x="2694105" y="3504177"/>
            <a:ext cx="7059334" cy="2190878"/>
            <a:chOff x="2694105" y="3504177"/>
            <a:chExt cx="7059334" cy="2190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568DEEB-0470-98FE-D140-F5702034377F}"/>
                </a:ext>
              </a:extLst>
            </p:cNvPr>
            <p:cNvSpPr/>
            <p:nvPr/>
          </p:nvSpPr>
          <p:spPr>
            <a:xfrm>
              <a:off x="2694105" y="3504177"/>
              <a:ext cx="2632735" cy="21908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오른쪽 화살표[R] 23">
              <a:extLst>
                <a:ext uri="{FF2B5EF4-FFF2-40B4-BE49-F238E27FC236}">
                  <a16:creationId xmlns:a16="http://schemas.microsoft.com/office/drawing/2014/main" id="{7ED23ED9-3D14-C372-768F-F9A5CB051370}"/>
                </a:ext>
              </a:extLst>
            </p:cNvPr>
            <p:cNvSpPr/>
            <p:nvPr/>
          </p:nvSpPr>
          <p:spPr>
            <a:xfrm>
              <a:off x="5354456" y="4576756"/>
              <a:ext cx="480371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D77873-190E-F5CF-678F-3536B9BD1409}"/>
                </a:ext>
              </a:extLst>
            </p:cNvPr>
            <p:cNvSpPr txBox="1"/>
            <p:nvPr/>
          </p:nvSpPr>
          <p:spPr>
            <a:xfrm>
              <a:off x="5889881" y="4407479"/>
              <a:ext cx="386355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전달받은 데이터에서 필요한 정보 추출 후 가공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A76B29-C4C6-8893-6861-F785711F8047}"/>
              </a:ext>
            </a:extLst>
          </p:cNvPr>
          <p:cNvGrpSpPr/>
          <p:nvPr/>
        </p:nvGrpSpPr>
        <p:grpSpPr>
          <a:xfrm>
            <a:off x="2694105" y="5770231"/>
            <a:ext cx="6938460" cy="753308"/>
            <a:chOff x="2694105" y="5770231"/>
            <a:chExt cx="6938460" cy="7533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2BBEA3-5D65-A9F2-F50B-ADDAA2A04E42}"/>
                </a:ext>
              </a:extLst>
            </p:cNvPr>
            <p:cNvSpPr/>
            <p:nvPr/>
          </p:nvSpPr>
          <p:spPr>
            <a:xfrm>
              <a:off x="2694105" y="5770231"/>
              <a:ext cx="2928862" cy="7533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오른쪽 화살표[R] 30">
              <a:extLst>
                <a:ext uri="{FF2B5EF4-FFF2-40B4-BE49-F238E27FC236}">
                  <a16:creationId xmlns:a16="http://schemas.microsoft.com/office/drawing/2014/main" id="{58E284F6-9372-9478-A8A6-C2D983D1DC65}"/>
                </a:ext>
              </a:extLst>
            </p:cNvPr>
            <p:cNvSpPr/>
            <p:nvPr/>
          </p:nvSpPr>
          <p:spPr>
            <a:xfrm>
              <a:off x="5649695" y="6124025"/>
              <a:ext cx="480371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46BB30-3E30-FC46-DBA1-CE59ACA586CC}"/>
                </a:ext>
              </a:extLst>
            </p:cNvPr>
            <p:cNvSpPr txBox="1"/>
            <p:nvPr/>
          </p:nvSpPr>
          <p:spPr>
            <a:xfrm>
              <a:off x="6174567" y="5977607"/>
              <a:ext cx="345799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가공된 데이터를 스토리지에 저장 후 리턴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7721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웹 컴포넌트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F8CC6A-7D25-A2E8-B40D-3891ADB2ECAB}"/>
              </a:ext>
            </a:extLst>
          </p:cNvPr>
          <p:cNvGrpSpPr/>
          <p:nvPr/>
        </p:nvGrpSpPr>
        <p:grpSpPr>
          <a:xfrm>
            <a:off x="2694105" y="1699924"/>
            <a:ext cx="7092997" cy="830997"/>
            <a:chOff x="2694105" y="1699924"/>
            <a:chExt cx="70929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3CFD90-910E-578D-F66B-E4543267111F}"/>
                </a:ext>
              </a:extLst>
            </p:cNvPr>
            <p:cNvSpPr/>
            <p:nvPr/>
          </p:nvSpPr>
          <p:spPr>
            <a:xfrm>
              <a:off x="2694105" y="1699924"/>
              <a:ext cx="2160193" cy="52163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오른쪽 화살표[R] 5">
              <a:extLst>
                <a:ext uri="{FF2B5EF4-FFF2-40B4-BE49-F238E27FC236}">
                  <a16:creationId xmlns:a16="http://schemas.microsoft.com/office/drawing/2014/main" id="{911D31D0-F15E-75D3-8E88-706D3E9822D1}"/>
                </a:ext>
              </a:extLst>
            </p:cNvPr>
            <p:cNvSpPr/>
            <p:nvPr/>
          </p:nvSpPr>
          <p:spPr>
            <a:xfrm>
              <a:off x="4854298" y="1937882"/>
              <a:ext cx="1000317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23DA0-8A28-793C-DC89-8C9BB6052F7F}"/>
                </a:ext>
              </a:extLst>
            </p:cNvPr>
            <p:cNvSpPr txBox="1"/>
            <p:nvPr/>
          </p:nvSpPr>
          <p:spPr>
            <a:xfrm>
              <a:off x="5889881" y="1699924"/>
              <a:ext cx="3897221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만약 스토리지에 박스오피스 데이터가 있다면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      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스토리지에서 데이터를 가져온 후 리턴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  <a:p>
              <a:r>
                <a:rPr kumimoji="1" lang="ko-Kore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없다면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API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요청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01EBEA-3BAD-7784-5772-99DCC953F8D8}"/>
              </a:ext>
            </a:extLst>
          </p:cNvPr>
          <p:cNvGrpSpPr/>
          <p:nvPr/>
        </p:nvGrpSpPr>
        <p:grpSpPr>
          <a:xfrm>
            <a:off x="2694105" y="2343364"/>
            <a:ext cx="7092997" cy="1856148"/>
            <a:chOff x="2694105" y="2343364"/>
            <a:chExt cx="7092997" cy="18561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562A02-D5C1-B461-B3DD-0F1AFDA306AF}"/>
                </a:ext>
              </a:extLst>
            </p:cNvPr>
            <p:cNvSpPr/>
            <p:nvPr/>
          </p:nvSpPr>
          <p:spPr>
            <a:xfrm>
              <a:off x="2694105" y="2343364"/>
              <a:ext cx="7092997" cy="108563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3798B080-B965-0ABE-256B-4BAF7E88E41D}"/>
                </a:ext>
              </a:extLst>
            </p:cNvPr>
            <p:cNvSpPr/>
            <p:nvPr/>
          </p:nvSpPr>
          <p:spPr>
            <a:xfrm rot="5400000">
              <a:off x="7374878" y="3614237"/>
              <a:ext cx="359763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E73F0-9612-8990-7C7A-B4784ED8584E}"/>
                </a:ext>
              </a:extLst>
            </p:cNvPr>
            <p:cNvSpPr txBox="1"/>
            <p:nvPr/>
          </p:nvSpPr>
          <p:spPr>
            <a:xfrm>
              <a:off x="5889881" y="3860958"/>
              <a:ext cx="363593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어제 날짜 기준으로 박스오피스 데이터 요청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5CDE940-F123-0B01-9A93-1BDE5295BAA9}"/>
              </a:ext>
            </a:extLst>
          </p:cNvPr>
          <p:cNvGrpSpPr/>
          <p:nvPr/>
        </p:nvGrpSpPr>
        <p:grpSpPr>
          <a:xfrm>
            <a:off x="2694105" y="3504177"/>
            <a:ext cx="7059334" cy="2190878"/>
            <a:chOff x="2694105" y="3504177"/>
            <a:chExt cx="7059334" cy="2190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568DEEB-0470-98FE-D140-F5702034377F}"/>
                </a:ext>
              </a:extLst>
            </p:cNvPr>
            <p:cNvSpPr/>
            <p:nvPr/>
          </p:nvSpPr>
          <p:spPr>
            <a:xfrm>
              <a:off x="2694105" y="3504177"/>
              <a:ext cx="2632735" cy="21908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오른쪽 화살표[R] 23">
              <a:extLst>
                <a:ext uri="{FF2B5EF4-FFF2-40B4-BE49-F238E27FC236}">
                  <a16:creationId xmlns:a16="http://schemas.microsoft.com/office/drawing/2014/main" id="{7ED23ED9-3D14-C372-768F-F9A5CB051370}"/>
                </a:ext>
              </a:extLst>
            </p:cNvPr>
            <p:cNvSpPr/>
            <p:nvPr/>
          </p:nvSpPr>
          <p:spPr>
            <a:xfrm>
              <a:off x="5354456" y="4576756"/>
              <a:ext cx="480371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D77873-190E-F5CF-678F-3536B9BD1409}"/>
                </a:ext>
              </a:extLst>
            </p:cNvPr>
            <p:cNvSpPr txBox="1"/>
            <p:nvPr/>
          </p:nvSpPr>
          <p:spPr>
            <a:xfrm>
              <a:off x="5889881" y="4407479"/>
              <a:ext cx="386355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전달받은 데이터에서 필요한 정보 추출 후 가공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A76B29-C4C6-8893-6861-F785711F8047}"/>
              </a:ext>
            </a:extLst>
          </p:cNvPr>
          <p:cNvGrpSpPr/>
          <p:nvPr/>
        </p:nvGrpSpPr>
        <p:grpSpPr>
          <a:xfrm>
            <a:off x="2694105" y="5770231"/>
            <a:ext cx="6938460" cy="753308"/>
            <a:chOff x="2694105" y="5770231"/>
            <a:chExt cx="6938460" cy="7533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2BBEA3-5D65-A9F2-F50B-ADDAA2A04E42}"/>
                </a:ext>
              </a:extLst>
            </p:cNvPr>
            <p:cNvSpPr/>
            <p:nvPr/>
          </p:nvSpPr>
          <p:spPr>
            <a:xfrm>
              <a:off x="2694105" y="5770231"/>
              <a:ext cx="2928862" cy="7533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오른쪽 화살표[R] 30">
              <a:extLst>
                <a:ext uri="{FF2B5EF4-FFF2-40B4-BE49-F238E27FC236}">
                  <a16:creationId xmlns:a16="http://schemas.microsoft.com/office/drawing/2014/main" id="{58E284F6-9372-9478-A8A6-C2D983D1DC65}"/>
                </a:ext>
              </a:extLst>
            </p:cNvPr>
            <p:cNvSpPr/>
            <p:nvPr/>
          </p:nvSpPr>
          <p:spPr>
            <a:xfrm>
              <a:off x="5649695" y="6124025"/>
              <a:ext cx="480371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46BB30-3E30-FC46-DBA1-CE59ACA586CC}"/>
                </a:ext>
              </a:extLst>
            </p:cNvPr>
            <p:cNvSpPr txBox="1"/>
            <p:nvPr/>
          </p:nvSpPr>
          <p:spPr>
            <a:xfrm>
              <a:off x="6174567" y="5977607"/>
              <a:ext cx="345799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가공된 데이터를 스토리지에 저장 후 리턴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927AF76-F313-F1B7-D34E-AD60A91B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t="3781" r="6603" b="7743"/>
          <a:stretch/>
        </p:blipFill>
        <p:spPr>
          <a:xfrm>
            <a:off x="1864921" y="1852105"/>
            <a:ext cx="4062407" cy="48281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2594E4-8F3F-60C9-D6D9-711C0DAB4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6" t="5992" r="5803" b="5107"/>
          <a:stretch/>
        </p:blipFill>
        <p:spPr>
          <a:xfrm>
            <a:off x="6264674" y="1852105"/>
            <a:ext cx="4936190" cy="48281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38DBC-54CD-EC4A-76DF-569962B7FA40}"/>
              </a:ext>
            </a:extLst>
          </p:cNvPr>
          <p:cNvSpPr txBox="1"/>
          <p:nvPr/>
        </p:nvSpPr>
        <p:spPr>
          <a:xfrm>
            <a:off x="1774785" y="1427596"/>
            <a:ext cx="34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solidFill>
                  <a:srgbClr val="00B0F0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upcoming-</a:t>
            </a:r>
            <a:r>
              <a:rPr kumimoji="1" lang="en-US" altLang="ko-Kore-KR" sz="2400" dirty="0" err="1">
                <a:solidFill>
                  <a:srgbClr val="00B0F0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movies.html</a:t>
            </a:r>
            <a:endParaRPr kumimoji="1" lang="ko-Kore-KR" altLang="en-US" sz="2400" dirty="0">
              <a:solidFill>
                <a:srgbClr val="00B0F0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C471A-A65C-0011-8F11-E2A902AD116E}"/>
              </a:ext>
            </a:extLst>
          </p:cNvPr>
          <p:cNvSpPr txBox="1"/>
          <p:nvPr/>
        </p:nvSpPr>
        <p:spPr>
          <a:xfrm>
            <a:off x="6174567" y="1434888"/>
            <a:ext cx="34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solidFill>
                  <a:srgbClr val="00B0F0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movie-</a:t>
            </a:r>
            <a:r>
              <a:rPr kumimoji="1" lang="en-US" altLang="ko-Kore-KR" sz="2400" dirty="0" err="1">
                <a:solidFill>
                  <a:srgbClr val="00B0F0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detail.html</a:t>
            </a:r>
            <a:endParaRPr kumimoji="1" lang="ko-Kore-KR" altLang="en-US" sz="2400" dirty="0">
              <a:solidFill>
                <a:srgbClr val="00B0F0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94A1FB0-A92C-13F1-F6AE-AAD3FB72FAA9}"/>
              </a:ext>
            </a:extLst>
          </p:cNvPr>
          <p:cNvGrpSpPr/>
          <p:nvPr/>
        </p:nvGrpSpPr>
        <p:grpSpPr>
          <a:xfrm>
            <a:off x="2231136" y="3767252"/>
            <a:ext cx="5927282" cy="940464"/>
            <a:chOff x="2231136" y="3767252"/>
            <a:chExt cx="5927282" cy="9404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093A1-3E76-3D01-013C-069D46964EBF}"/>
                </a:ext>
              </a:extLst>
            </p:cNvPr>
            <p:cNvSpPr/>
            <p:nvPr/>
          </p:nvSpPr>
          <p:spPr>
            <a:xfrm>
              <a:off x="2231136" y="3980417"/>
              <a:ext cx="1251250" cy="3123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76E59D-BB97-2533-56F4-E3DAF826AD56}"/>
                </a:ext>
              </a:extLst>
            </p:cNvPr>
            <p:cNvSpPr/>
            <p:nvPr/>
          </p:nvSpPr>
          <p:spPr>
            <a:xfrm>
              <a:off x="6652315" y="4395381"/>
              <a:ext cx="1506103" cy="3123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683F0754-D549-09D7-6AF0-EBAABFCAA0A2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482386" y="4136585"/>
              <a:ext cx="3169929" cy="414964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9E601D-ED3A-ECBD-8BEF-CC4DDD62AC5C}"/>
                </a:ext>
              </a:extLst>
            </p:cNvPr>
            <p:cNvSpPr txBox="1"/>
            <p:nvPr/>
          </p:nvSpPr>
          <p:spPr>
            <a:xfrm>
              <a:off x="3603488" y="3767252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rgbClr val="FF0000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헤더 컴포넌트</a:t>
              </a:r>
              <a:endParaRPr kumimoji="1" lang="ko-Kore-KR" altLang="en-US" dirty="0">
                <a:solidFill>
                  <a:srgbClr val="FF0000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D54105F-4703-9DD7-FF45-816EFD876531}"/>
              </a:ext>
            </a:extLst>
          </p:cNvPr>
          <p:cNvGrpSpPr/>
          <p:nvPr/>
        </p:nvGrpSpPr>
        <p:grpSpPr>
          <a:xfrm>
            <a:off x="2231136" y="5877041"/>
            <a:ext cx="5927281" cy="625817"/>
            <a:chOff x="2231136" y="5877041"/>
            <a:chExt cx="5927281" cy="6258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6EFDDBE-2295-2F17-81AF-9F1C74BD1EE4}"/>
                </a:ext>
              </a:extLst>
            </p:cNvPr>
            <p:cNvSpPr/>
            <p:nvPr/>
          </p:nvSpPr>
          <p:spPr>
            <a:xfrm>
              <a:off x="2231136" y="6190523"/>
              <a:ext cx="1251250" cy="31233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00B05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2639D9D-33E4-5D30-5B55-4FDBAF3FF7A0}"/>
                </a:ext>
              </a:extLst>
            </p:cNvPr>
            <p:cNvSpPr/>
            <p:nvPr/>
          </p:nvSpPr>
          <p:spPr>
            <a:xfrm>
              <a:off x="6663266" y="5877041"/>
              <a:ext cx="1495151" cy="31233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00B050"/>
                </a:solidFill>
              </a:endParaRPr>
            </a:p>
          </p:txBody>
        </p: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6AEFE1E2-9AE2-E8DF-C2C3-75FF9E025A72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3482386" y="6033209"/>
              <a:ext cx="3180880" cy="313482"/>
            </a:xfrm>
            <a:prstGeom prst="bentConnector3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B234A5-B684-5FE3-29E8-7FE66387F550}"/>
                </a:ext>
              </a:extLst>
            </p:cNvPr>
            <p:cNvSpPr txBox="1"/>
            <p:nvPr/>
          </p:nvSpPr>
          <p:spPr>
            <a:xfrm>
              <a:off x="3550794" y="5935064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solidFill>
                    <a:srgbClr val="00B050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푸터</a:t>
              </a:r>
              <a:r>
                <a:rPr kumimoji="1" lang="ko-KR" altLang="en-US" dirty="0">
                  <a:solidFill>
                    <a:srgbClr val="00B050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컴포넌트</a:t>
              </a:r>
              <a:endParaRPr kumimoji="1" lang="ko-Kore-KR" altLang="en-US" dirty="0">
                <a:solidFill>
                  <a:srgbClr val="00B050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7721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헤더 컴포넌트 코드 예시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F8CC6A-7D25-A2E8-B40D-3891ADB2ECAB}"/>
              </a:ext>
            </a:extLst>
          </p:cNvPr>
          <p:cNvGrpSpPr/>
          <p:nvPr/>
        </p:nvGrpSpPr>
        <p:grpSpPr>
          <a:xfrm>
            <a:off x="2694105" y="1699924"/>
            <a:ext cx="7092997" cy="830997"/>
            <a:chOff x="2694105" y="1699924"/>
            <a:chExt cx="70929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3CFD90-910E-578D-F66B-E4543267111F}"/>
                </a:ext>
              </a:extLst>
            </p:cNvPr>
            <p:cNvSpPr/>
            <p:nvPr/>
          </p:nvSpPr>
          <p:spPr>
            <a:xfrm>
              <a:off x="2694105" y="1699924"/>
              <a:ext cx="2160193" cy="52163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오른쪽 화살표[R] 5">
              <a:extLst>
                <a:ext uri="{FF2B5EF4-FFF2-40B4-BE49-F238E27FC236}">
                  <a16:creationId xmlns:a16="http://schemas.microsoft.com/office/drawing/2014/main" id="{911D31D0-F15E-75D3-8E88-706D3E9822D1}"/>
                </a:ext>
              </a:extLst>
            </p:cNvPr>
            <p:cNvSpPr/>
            <p:nvPr/>
          </p:nvSpPr>
          <p:spPr>
            <a:xfrm>
              <a:off x="4854298" y="1937882"/>
              <a:ext cx="1000317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23DA0-8A28-793C-DC89-8C9BB6052F7F}"/>
                </a:ext>
              </a:extLst>
            </p:cNvPr>
            <p:cNvSpPr txBox="1"/>
            <p:nvPr/>
          </p:nvSpPr>
          <p:spPr>
            <a:xfrm>
              <a:off x="5889881" y="1699924"/>
              <a:ext cx="3897221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만약 스토리지에 박스오피스 데이터가 있다면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      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스토리지에서 데이터를 가져온 후 리턴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  <a:p>
              <a:r>
                <a:rPr kumimoji="1" lang="ko-Kore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없다면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 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API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요청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01EBEA-3BAD-7784-5772-99DCC953F8D8}"/>
              </a:ext>
            </a:extLst>
          </p:cNvPr>
          <p:cNvGrpSpPr/>
          <p:nvPr/>
        </p:nvGrpSpPr>
        <p:grpSpPr>
          <a:xfrm>
            <a:off x="2694105" y="2343364"/>
            <a:ext cx="7092997" cy="1856148"/>
            <a:chOff x="2694105" y="2343364"/>
            <a:chExt cx="7092997" cy="18561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562A02-D5C1-B461-B3DD-0F1AFDA306AF}"/>
                </a:ext>
              </a:extLst>
            </p:cNvPr>
            <p:cNvSpPr/>
            <p:nvPr/>
          </p:nvSpPr>
          <p:spPr>
            <a:xfrm>
              <a:off x="2694105" y="2343364"/>
              <a:ext cx="7092997" cy="108563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3798B080-B965-0ABE-256B-4BAF7E88E41D}"/>
                </a:ext>
              </a:extLst>
            </p:cNvPr>
            <p:cNvSpPr/>
            <p:nvPr/>
          </p:nvSpPr>
          <p:spPr>
            <a:xfrm rot="5400000">
              <a:off x="7374878" y="3614237"/>
              <a:ext cx="359763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E73F0-9612-8990-7C7A-B4784ED8584E}"/>
                </a:ext>
              </a:extLst>
            </p:cNvPr>
            <p:cNvSpPr txBox="1"/>
            <p:nvPr/>
          </p:nvSpPr>
          <p:spPr>
            <a:xfrm>
              <a:off x="5889881" y="3860958"/>
              <a:ext cx="363593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어제 날짜 기준으로 박스오피스 데이터 요청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5CDE940-F123-0B01-9A93-1BDE5295BAA9}"/>
              </a:ext>
            </a:extLst>
          </p:cNvPr>
          <p:cNvGrpSpPr/>
          <p:nvPr/>
        </p:nvGrpSpPr>
        <p:grpSpPr>
          <a:xfrm>
            <a:off x="2694105" y="3504177"/>
            <a:ext cx="7059334" cy="2190878"/>
            <a:chOff x="2694105" y="3504177"/>
            <a:chExt cx="7059334" cy="2190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568DEEB-0470-98FE-D140-F5702034377F}"/>
                </a:ext>
              </a:extLst>
            </p:cNvPr>
            <p:cNvSpPr/>
            <p:nvPr/>
          </p:nvSpPr>
          <p:spPr>
            <a:xfrm>
              <a:off x="2694105" y="3504177"/>
              <a:ext cx="2632735" cy="21908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오른쪽 화살표[R] 23">
              <a:extLst>
                <a:ext uri="{FF2B5EF4-FFF2-40B4-BE49-F238E27FC236}">
                  <a16:creationId xmlns:a16="http://schemas.microsoft.com/office/drawing/2014/main" id="{7ED23ED9-3D14-C372-768F-F9A5CB051370}"/>
                </a:ext>
              </a:extLst>
            </p:cNvPr>
            <p:cNvSpPr/>
            <p:nvPr/>
          </p:nvSpPr>
          <p:spPr>
            <a:xfrm>
              <a:off x="5354456" y="4576756"/>
              <a:ext cx="480371" cy="45719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D77873-190E-F5CF-678F-3536B9BD1409}"/>
                </a:ext>
              </a:extLst>
            </p:cNvPr>
            <p:cNvSpPr txBox="1"/>
            <p:nvPr/>
          </p:nvSpPr>
          <p:spPr>
            <a:xfrm>
              <a:off x="5889881" y="4407479"/>
              <a:ext cx="386355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전달받은 데이터에서 필요한 정보 추출 후 가공</a:t>
              </a:r>
              <a:endParaRPr kumimoji="1" lang="en-US" altLang="ko-KR" sz="1600" dirty="0">
                <a:solidFill>
                  <a:schemeClr val="bg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C42008D-6CA7-7D88-F05B-C9610406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1" t="4298" r="6315" b="6489"/>
          <a:stretch/>
        </p:blipFill>
        <p:spPr>
          <a:xfrm>
            <a:off x="3903221" y="1453811"/>
            <a:ext cx="3863212" cy="52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A697-6809-0DC9-5380-A2029B27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ore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시연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/</a:t>
            </a:r>
            <a:r>
              <a:rPr kumimoji="1" lang="ko-KR" altLang="en-US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en-US" altLang="ko-KR" sz="3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Q&amp;A</a:t>
            </a:r>
            <a:endParaRPr kumimoji="1" lang="ko-Kore-KR" altLang="en-US" sz="3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56041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{7D04CD56-D842-934E-9C83-B08589481EF7}tf10001120</Template>
  <TotalTime>521</TotalTime>
  <Words>239</Words>
  <Application>Microsoft Macintosh PowerPoint</Application>
  <PresentationFormat>와이드스크린</PresentationFormat>
  <Paragraphs>53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Pretendard Variable</vt:lpstr>
      <vt:lpstr>Pretendard Variable Black</vt:lpstr>
      <vt:lpstr>Pretendard Variable Medium</vt:lpstr>
      <vt:lpstr>Arial</vt:lpstr>
      <vt:lpstr>Calibri</vt:lpstr>
      <vt:lpstr>Gill Sans MT</vt:lpstr>
      <vt:lpstr>Wingdings</vt:lpstr>
      <vt:lpstr>소포</vt:lpstr>
      <vt:lpstr>Open API를 이용한 웹 프론트엔드 제작하기</vt:lpstr>
      <vt:lpstr>프로젝트 설명</vt:lpstr>
      <vt:lpstr>추가한 기능</vt:lpstr>
      <vt:lpstr>사용한 API</vt:lpstr>
      <vt:lpstr>로컬 스토리지를 사용한 이유</vt:lpstr>
      <vt:lpstr>박스오피스 데이터 요청 코드 예시</vt:lpstr>
      <vt:lpstr>웹 컴포넌트</vt:lpstr>
      <vt:lpstr>헤더 컴포넌트 코드 예시</vt:lpstr>
      <vt:lpstr>시연 / 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API를 이용한 웹 프론트엔드 제작하기</dc:title>
  <dc:creator>우진 양</dc:creator>
  <cp:lastModifiedBy>우진 양</cp:lastModifiedBy>
  <cp:revision>5</cp:revision>
  <dcterms:created xsi:type="dcterms:W3CDTF">2023-08-17T13:11:52Z</dcterms:created>
  <dcterms:modified xsi:type="dcterms:W3CDTF">2023-08-18T07:59:33Z</dcterms:modified>
</cp:coreProperties>
</file>