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5" r:id="rId4"/>
    <p:sldId id="264" r:id="rId5"/>
    <p:sldId id="266" r:id="rId6"/>
    <p:sldId id="268" r:id="rId7"/>
    <p:sldId id="269" r:id="rId8"/>
    <p:sldId id="267" r:id="rId9"/>
    <p:sldId id="273" r:id="rId10"/>
    <p:sldId id="274" r:id="rId11"/>
    <p:sldId id="271" r:id="rId12"/>
    <p:sldId id="261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86"/>
    <p:restoredTop sz="94702"/>
  </p:normalViewPr>
  <p:slideViewPr>
    <p:cSldViewPr snapToGrid="0">
      <p:cViewPr>
        <p:scale>
          <a:sx n="99" d="100"/>
          <a:sy n="99" d="100"/>
        </p:scale>
        <p:origin x="-1280" y="1304"/>
      </p:cViewPr>
      <p:guideLst>
        <p:guide orient="horz" pos="572"/>
        <p:guide pos="3840"/>
        <p:guide orient="horz" pos="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D01A-3D04-685A-9A33-F9E9D1B87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B6FD0B-D89F-98DF-984F-112B8C06F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FF7F7-2184-CF90-D7E6-3B4E476D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5A15-02AC-754B-8890-112C685175F4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0E543-4736-3413-817A-F2262F12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4F5A5-50F0-7C87-5D05-6098A6A0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346B-959D-5645-81F9-B1A59E9874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74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177B1-4467-5929-6293-AA894CBD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9395A4-24A0-5374-CC10-28E48C2CB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CF46F-A52C-CF13-1921-4E222B02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5A15-02AC-754B-8890-112C685175F4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7AEF7-A88A-9083-E2E0-F6AC4B60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6BB22-AAFF-D88D-D698-F47BF816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346B-959D-5645-81F9-B1A59E9874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27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325B5C-32CD-626D-BAFB-9928C8A61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4F4E9-BCE0-A2F1-16C3-0AAF997F9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76D4E-62A4-52BE-F6EE-744C49DA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5A15-02AC-754B-8890-112C685175F4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F293A-EFFC-2CF4-5971-A3B693A6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2FD97-12AA-FEC6-F660-A962B013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346B-959D-5645-81F9-B1A59E9874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366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07DF3-1811-D267-9346-955349CF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44EAC-63B2-045E-A820-771417F2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858ED-1E7F-7E8A-C894-EF8D4AA0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5A15-02AC-754B-8890-112C685175F4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7FCB4-32FC-0241-113D-B3EB5E3A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58A0B-ED80-C994-58A6-8A22E402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346B-959D-5645-81F9-B1A59E9874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129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A9B6-56F8-707C-E701-A55B0ADF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61184-8DA4-0830-AB96-FE2A37116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ADF9E-4D8C-AFCA-2DC5-542C4D5C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5A15-02AC-754B-8890-112C685175F4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FFE4E-19D3-A58A-193F-3C40E330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67752-6CA1-C9AA-9CD2-9EDB1AEC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346B-959D-5645-81F9-B1A59E9874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413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747A2-7CD2-1F49-7BA5-7D4347D7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2C87F-4656-ADE8-8C92-28664E938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43964-F301-D677-E0AF-9D02160EB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BA482-A673-66CB-C8D4-D04BE327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5A15-02AC-754B-8890-112C685175F4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667AE-B208-D18D-4F51-27B0576A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1B2B6-118D-0701-8548-4F7DA823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346B-959D-5645-81F9-B1A59E9874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457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31599-9EE5-FD85-06E9-FC915E04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2A5F5-7A54-D667-0AF4-E4A6224C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D29BB8-A14F-8D32-93C9-CB3A90CFA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F782D3-60F6-0DBA-0CAF-4AD397BE0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CE5B21-00B8-F9E4-7585-F5D6D8891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E1ABA1-E186-136D-66EA-55649609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5A15-02AC-754B-8890-112C685175F4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229543-6D3C-16B3-3EF6-D9FC83BF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8D38B-7CAC-27FB-C2E6-9C4F9C50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346B-959D-5645-81F9-B1A59E9874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45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28ADB-89F6-82BF-8CA2-B01E7387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FB5D2-6605-0BB0-CA63-B6184B8A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5A15-02AC-754B-8890-112C685175F4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B2122B-DCE6-3EF5-BF05-DD3346D0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7EA8E7-61AD-4C94-0EB9-7721A998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346B-959D-5645-81F9-B1A59E9874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71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AC7F8F-9FD2-34ED-EAA7-B75B63D4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5A15-02AC-754B-8890-112C685175F4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C74F48-B633-2876-381D-58FB9EF1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AE11E1-FD3C-6FE7-C3DD-7F023CB9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346B-959D-5645-81F9-B1A59E9874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283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BCBA1-B122-6B25-81C0-284ABB34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AAD81-0146-15B3-F74F-7DDCEC52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F6673F-3F86-335F-1AF6-518394CE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4CB1C-A6E4-4FA7-AABC-E140D8A5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5A15-02AC-754B-8890-112C685175F4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9D73A-0797-3DF3-E5DD-48F2923E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C7F84-3D37-3271-8C44-6B30C827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346B-959D-5645-81F9-B1A59E9874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679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E6B54-67E2-75B4-F34C-059145CC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3B148-A165-4C6E-1724-9B53A18CA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DB85D-59A4-459C-161B-E7C18D5F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07404-E35F-EBED-18C7-DB9C03D6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5A15-02AC-754B-8890-112C685175F4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B14E7-2494-5298-7F59-39FC53D8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B35662-F0CE-3740-E79B-44E9AFC1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346B-959D-5645-81F9-B1A59E9874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835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6FFF55-4CEC-C6BD-C031-1101A147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F1C39-82D2-111D-3B75-82BB3B83F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4C6E8-659F-A65A-D5A6-395785A0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5A15-02AC-754B-8890-112C685175F4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A593D-319E-A42D-D667-F10CFD918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26DB4-BACA-EC7D-8648-55DF55E2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1346B-959D-5645-81F9-B1A59E9874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99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BD2FA-7039-48E3-999C-8DC4373E2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3055"/>
            <a:ext cx="9144000" cy="1385945"/>
          </a:xfrm>
        </p:spPr>
        <p:txBody>
          <a:bodyPr anchor="ctr" anchorCtr="0">
            <a:normAutofit/>
          </a:bodyPr>
          <a:lstStyle/>
          <a:p>
            <a:r>
              <a:rPr kumimoji="1" lang="en-US" altLang="ko-Kore-KR" sz="4800" b="1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Web App </a:t>
            </a:r>
            <a:r>
              <a:rPr kumimoji="1" lang="ko-KR" altLang="en-US" sz="4800" b="1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제작 프로젝트</a:t>
            </a:r>
            <a:endParaRPr kumimoji="1" lang="ko-Kore-KR" altLang="en-US" sz="4800" b="1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008A99-B005-BB5E-D711-3D904F6E6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4776"/>
            <a:ext cx="9144000" cy="528507"/>
          </a:xfrm>
        </p:spPr>
        <p:txBody>
          <a:bodyPr/>
          <a:lstStyle/>
          <a:p>
            <a:r>
              <a:rPr kumimoji="1" lang="ko-Kore-KR" altLang="en-US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찌리리공</a:t>
            </a:r>
            <a:r>
              <a:rPr kumimoji="1" lang="ko-KR" altLang="en-US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뒤집기 게임</a:t>
            </a:r>
            <a:endParaRPr kumimoji="1" lang="ko-Kore-KR" altLang="en-US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30311E6-48FA-EE96-3F45-2DBFEB8FB768}"/>
              </a:ext>
            </a:extLst>
          </p:cNvPr>
          <p:cNvSpPr txBox="1">
            <a:spLocks/>
          </p:cNvSpPr>
          <p:nvPr/>
        </p:nvSpPr>
        <p:spPr>
          <a:xfrm>
            <a:off x="1524000" y="5811474"/>
            <a:ext cx="9144000" cy="52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양우진</a:t>
            </a:r>
            <a:endParaRPr kumimoji="1" lang="ko-Kore-KR" altLang="en-US" sz="18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33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4008A99-B005-BB5E-D711-3D904F6E6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543"/>
            <a:ext cx="9144000" cy="528507"/>
          </a:xfrm>
        </p:spPr>
        <p:txBody>
          <a:bodyPr>
            <a:normAutofit/>
          </a:bodyPr>
          <a:lstStyle/>
          <a:p>
            <a:r>
              <a:rPr kumimoji="1" lang="ko-KR" altLang="en-US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회고</a:t>
            </a:r>
            <a:endParaRPr kumimoji="1" lang="ko-Kore-KR" altLang="en-US" sz="28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88782-1BDE-BDCE-E5E4-F6D638F21B9C}"/>
              </a:ext>
            </a:extLst>
          </p:cNvPr>
          <p:cNvSpPr txBox="1"/>
          <p:nvPr/>
        </p:nvSpPr>
        <p:spPr>
          <a:xfrm>
            <a:off x="4314903" y="2174169"/>
            <a:ext cx="3562194" cy="1254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Canvas API</a:t>
            </a:r>
            <a:r>
              <a:rPr kumimoji="1" lang="ko-KR" altLang="en-US" sz="2000" b="1" dirty="0" err="1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를</a:t>
            </a:r>
            <a:r>
              <a:rPr kumimoji="1" lang="ko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 활용하지 못함</a:t>
            </a:r>
            <a:endParaRPr kumimoji="1" lang="en-US" altLang="ko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객체 지향 설계의 어려움</a:t>
            </a:r>
            <a:endParaRPr kumimoji="1" lang="en-US" altLang="ko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10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966CF-1D74-A4FF-613C-2190B074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6027"/>
            <a:ext cx="9144000" cy="1385945"/>
          </a:xfrm>
        </p:spPr>
        <p:txBody>
          <a:bodyPr anchor="ctr" anchorCtr="0">
            <a:normAutofit/>
          </a:bodyPr>
          <a:lstStyle/>
          <a:p>
            <a:r>
              <a:rPr kumimoji="1" lang="ko-KR" altLang="en-US" sz="4800" b="1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시연 및 </a:t>
            </a:r>
            <a:r>
              <a:rPr kumimoji="1" lang="en-US" altLang="ko-KR" sz="4800" b="1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Q&amp;A</a:t>
            </a:r>
            <a:endParaRPr kumimoji="1" lang="ko-Kore-KR" altLang="en-US" sz="4800" b="1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23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966CF-1D74-A4FF-613C-2190B074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6027"/>
            <a:ext cx="9144000" cy="1385945"/>
          </a:xfrm>
        </p:spPr>
        <p:txBody>
          <a:bodyPr anchor="ctr" anchorCtr="0">
            <a:normAutofit/>
          </a:bodyPr>
          <a:lstStyle/>
          <a:p>
            <a:r>
              <a:rPr kumimoji="1" lang="ko-KR" altLang="en-US" sz="4800" b="1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감사합니다</a:t>
            </a:r>
            <a:endParaRPr kumimoji="1" lang="ko-Kore-KR" altLang="en-US" sz="4800" b="1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40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55F81E-BC53-B494-25F2-836FEB50D8DF}"/>
              </a:ext>
            </a:extLst>
          </p:cNvPr>
          <p:cNvSpPr txBox="1"/>
          <p:nvPr/>
        </p:nvSpPr>
        <p:spPr>
          <a:xfrm>
            <a:off x="2157260" y="1401201"/>
            <a:ext cx="7877478" cy="4455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주제</a:t>
            </a:r>
            <a:endParaRPr kumimoji="1" lang="en-US" altLang="ko-Kore-KR" sz="2000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찌리리공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뒤집기 게임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Web App</a:t>
            </a:r>
            <a:r>
              <a:rPr kumimoji="1" lang="ko-KR" altLang="en-US" sz="20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으로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구현하기</a:t>
            </a:r>
            <a:endParaRPr kumimoji="1" lang="en-US" altLang="ko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 err="1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찌리리공</a:t>
            </a:r>
            <a:r>
              <a:rPr kumimoji="1" lang="ko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 </a:t>
            </a:r>
            <a:r>
              <a:rPr kumimoji="1" lang="ko-KR" altLang="en-US" sz="2000" b="1" dirty="0" err="1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뒤집기란</a:t>
            </a:r>
            <a:endParaRPr kumimoji="1" lang="en-US" altLang="ko-KR" sz="2000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포켓몬스터 게임에 수록된 미니게임</a:t>
            </a:r>
            <a:endParaRPr kumimoji="1" lang="en-US" altLang="ko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게임 방법</a:t>
            </a:r>
            <a:endParaRPr kumimoji="1" lang="en-US" altLang="ko-KR" sz="2000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지뢰찾기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게임처럼 </a:t>
            </a:r>
            <a:r>
              <a:rPr kumimoji="1" lang="ko-KR" altLang="en-US" sz="20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찌리리공을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피해 카드를 뒤집는 게임</a:t>
            </a:r>
            <a:endParaRPr kumimoji="1" lang="en-US" altLang="ko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카드 종류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: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ko-KR" altLang="en-US" sz="20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찌리리공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카드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&amp;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코인 카드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1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3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조작법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: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방향키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이동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),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스페이스바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뒤집기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),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ko-KR" altLang="en-US" sz="20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숫자키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1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3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4(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메모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)</a:t>
            </a:r>
            <a:endParaRPr kumimoji="1" lang="en-US" altLang="ko-KR" sz="2000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8764D3F-4261-58BD-00DA-2D653BF1D6D6}"/>
              </a:ext>
            </a:extLst>
          </p:cNvPr>
          <p:cNvSpPr txBox="1">
            <a:spLocks/>
          </p:cNvSpPr>
          <p:nvPr/>
        </p:nvSpPr>
        <p:spPr>
          <a:xfrm>
            <a:off x="1524000" y="379543"/>
            <a:ext cx="9144000" cy="52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프로젝트 개요</a:t>
            </a:r>
            <a:endParaRPr kumimoji="1" lang="ko-Kore-KR" altLang="en-US" sz="28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FD502E-BBD8-36F6-5472-44D828DB4DE3}"/>
              </a:ext>
            </a:extLst>
          </p:cNvPr>
          <p:cNvGrpSpPr/>
          <p:nvPr/>
        </p:nvGrpSpPr>
        <p:grpSpPr>
          <a:xfrm>
            <a:off x="9003205" y="1401201"/>
            <a:ext cx="2063067" cy="3433153"/>
            <a:chOff x="9636465" y="1198113"/>
            <a:chExt cx="2063067" cy="34331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3823A6-19A1-B007-076C-1754980ACF6D}"/>
                </a:ext>
              </a:extLst>
            </p:cNvPr>
            <p:cNvSpPr txBox="1"/>
            <p:nvPr/>
          </p:nvSpPr>
          <p:spPr>
            <a:xfrm>
              <a:off x="10194951" y="1198113"/>
              <a:ext cx="960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b="1" dirty="0"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게임 원본</a:t>
              </a:r>
              <a:endParaRPr kumimoji="1" lang="ko-Kore-KR" altLang="en-US" sz="1600" b="1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88E881AE-7422-1504-5551-3EC326B0A0FC}"/>
                </a:ext>
              </a:extLst>
            </p:cNvPr>
            <p:cNvSpPr/>
            <p:nvPr/>
          </p:nvSpPr>
          <p:spPr>
            <a:xfrm>
              <a:off x="9636465" y="1536667"/>
              <a:ext cx="2063067" cy="3094599"/>
            </a:xfrm>
            <a:prstGeom prst="roundRect">
              <a:avLst>
                <a:gd name="adj" fmla="val 3247"/>
              </a:avLst>
            </a:prstGeom>
            <a:blipFill>
              <a:blip r:embed="rId2"/>
              <a:stretch>
                <a:fillRect/>
              </a:stretch>
            </a:blipFill>
            <a:effectLst>
              <a:outerShdw blurRad="219870" sx="102000" sy="102000" algn="ctr" rotWithShape="0">
                <a:prstClr val="black">
                  <a:alpha val="22828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10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89B08BA-8FA9-98E2-EDED-BB24300A8F96}"/>
              </a:ext>
            </a:extLst>
          </p:cNvPr>
          <p:cNvSpPr>
            <a:spLocks noChangeAspect="1"/>
          </p:cNvSpPr>
          <p:nvPr/>
        </p:nvSpPr>
        <p:spPr>
          <a:xfrm>
            <a:off x="6467754" y="1530850"/>
            <a:ext cx="5140341" cy="2806898"/>
          </a:xfrm>
          <a:prstGeom prst="roundRect">
            <a:avLst>
              <a:gd name="adj" fmla="val 3247"/>
            </a:avLst>
          </a:prstGeom>
          <a:blipFill>
            <a:blip r:embed="rId2"/>
            <a:stretch>
              <a:fillRect/>
            </a:stretch>
          </a:blipFill>
          <a:effectLst>
            <a:outerShdw blurRad="219870" sx="102000" sy="102000" algn="ctr" rotWithShape="0">
              <a:prstClr val="black">
                <a:alpha val="22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51B8AA-3F47-2209-077E-6060D43D8470}"/>
              </a:ext>
            </a:extLst>
          </p:cNvPr>
          <p:cNvSpPr txBox="1"/>
          <p:nvPr/>
        </p:nvSpPr>
        <p:spPr>
          <a:xfrm>
            <a:off x="7244003" y="1142685"/>
            <a:ext cx="3587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이 코드를 </a:t>
            </a:r>
            <a:r>
              <a:rPr kumimoji="1" lang="en-US" altLang="ko-KR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25</a:t>
            </a:r>
            <a:r>
              <a:rPr kumimoji="1" lang="ko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번 복사</a:t>
            </a:r>
            <a:r>
              <a:rPr kumimoji="1" lang="en-US" altLang="ko-KR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&amp;</a:t>
            </a:r>
            <a:r>
              <a:rPr kumimoji="1" lang="ko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붙여넣기</a:t>
            </a:r>
            <a:r>
              <a:rPr kumimoji="1" lang="en-US" altLang="ko-KR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..?</a:t>
            </a:r>
            <a:endParaRPr kumimoji="1" lang="ko-Kore-KR" altLang="en-US" sz="2000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4792D-C87B-33BE-87DE-B2A5D19B4B78}"/>
              </a:ext>
            </a:extLst>
          </p:cNvPr>
          <p:cNvSpPr txBox="1"/>
          <p:nvPr/>
        </p:nvSpPr>
        <p:spPr>
          <a:xfrm>
            <a:off x="7833107" y="4460484"/>
            <a:ext cx="2409634" cy="1254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비효율적</a:t>
            </a:r>
            <a:endParaRPr kumimoji="1" lang="en-US" altLang="ko-Kore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코드 가독성 떨어짐</a:t>
            </a:r>
            <a:endParaRPr kumimoji="1" lang="en-US" altLang="ko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유지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보수 힘듦</a:t>
            </a:r>
            <a:endParaRPr kumimoji="1" lang="en-US" altLang="ko-Kore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8764D3F-4261-58BD-00DA-2D653BF1D6D6}"/>
              </a:ext>
            </a:extLst>
          </p:cNvPr>
          <p:cNvSpPr txBox="1">
            <a:spLocks/>
          </p:cNvSpPr>
          <p:nvPr/>
        </p:nvSpPr>
        <p:spPr>
          <a:xfrm>
            <a:off x="1524000" y="379543"/>
            <a:ext cx="9144000" cy="52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카드 렌더링</a:t>
            </a:r>
            <a:endParaRPr kumimoji="1" lang="ko-Kore-KR" altLang="en-US" sz="28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B5ECECD-7A4E-4966-16D5-5273C7F3A609}"/>
              </a:ext>
            </a:extLst>
          </p:cNvPr>
          <p:cNvSpPr/>
          <p:nvPr/>
        </p:nvSpPr>
        <p:spPr>
          <a:xfrm>
            <a:off x="1788560" y="1530850"/>
            <a:ext cx="3935688" cy="4541178"/>
          </a:xfrm>
          <a:prstGeom prst="roundRect">
            <a:avLst>
              <a:gd name="adj" fmla="val 3247"/>
            </a:avLst>
          </a:prstGeom>
          <a:blipFill>
            <a:blip r:embed="rId3"/>
            <a:stretch>
              <a:fillRect/>
            </a:stretch>
          </a:blipFill>
          <a:effectLst>
            <a:outerShdw blurRad="219870" sx="102000" sy="102000" algn="ctr" rotWithShape="0">
              <a:prstClr val="black">
                <a:alpha val="22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9E72E-254C-AC96-57A3-CED88980848D}"/>
              </a:ext>
            </a:extLst>
          </p:cNvPr>
          <p:cNvSpPr txBox="1"/>
          <p:nvPr/>
        </p:nvSpPr>
        <p:spPr>
          <a:xfrm>
            <a:off x="2764786" y="1130740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2</a:t>
            </a:r>
            <a:r>
              <a:rPr kumimoji="1" lang="en-US" altLang="ko-KR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5</a:t>
            </a:r>
            <a:r>
              <a:rPr kumimoji="1" lang="ko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장의 카드 필요</a:t>
            </a:r>
            <a:endParaRPr kumimoji="1" lang="ko-Kore-KR" altLang="en-US" sz="2000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5C9423E-E618-68B7-173B-F8FC16DA3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440" y="3671863"/>
            <a:ext cx="812800" cy="8128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6363003-E396-F997-9E7C-813EFE60E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0" y="393134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9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4008A99-B005-BB5E-D711-3D904F6E6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543"/>
            <a:ext cx="9144000" cy="528507"/>
          </a:xfrm>
        </p:spPr>
        <p:txBody>
          <a:bodyPr>
            <a:normAutofit/>
          </a:bodyPr>
          <a:lstStyle/>
          <a:p>
            <a:r>
              <a:rPr kumimoji="1" lang="en-US" altLang="ko-Kore-KR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&lt;template&gt;</a:t>
            </a:r>
            <a:r>
              <a:rPr kumimoji="1" lang="ko-KR" altLang="en-US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을 이용한 카드 렌더링</a:t>
            </a:r>
            <a:endParaRPr kumimoji="1" lang="ko-Kore-KR" altLang="en-US" sz="28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CA906EF-63EB-736E-E8DE-EC94D94C108F}"/>
              </a:ext>
            </a:extLst>
          </p:cNvPr>
          <p:cNvSpPr/>
          <p:nvPr/>
        </p:nvSpPr>
        <p:spPr>
          <a:xfrm>
            <a:off x="985421" y="2020859"/>
            <a:ext cx="4885680" cy="3539620"/>
          </a:xfrm>
          <a:prstGeom prst="roundRect">
            <a:avLst>
              <a:gd name="adj" fmla="val 3247"/>
            </a:avLst>
          </a:prstGeom>
          <a:blipFill>
            <a:blip r:embed="rId2"/>
            <a:stretch>
              <a:fillRect/>
            </a:stretch>
          </a:blipFill>
          <a:effectLst>
            <a:outerShdw blurRad="219870" sx="102000" sy="102000" algn="ctr" rotWithShape="0">
              <a:prstClr val="black">
                <a:alpha val="22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116B709-E88D-A939-FF7A-ADECD5924F51}"/>
              </a:ext>
            </a:extLst>
          </p:cNvPr>
          <p:cNvSpPr/>
          <p:nvPr/>
        </p:nvSpPr>
        <p:spPr>
          <a:xfrm>
            <a:off x="6338657" y="1179700"/>
            <a:ext cx="5128690" cy="5221938"/>
          </a:xfrm>
          <a:prstGeom prst="roundRect">
            <a:avLst>
              <a:gd name="adj" fmla="val 3247"/>
            </a:avLst>
          </a:prstGeom>
          <a:blipFill>
            <a:blip r:embed="rId3"/>
            <a:stretch>
              <a:fillRect/>
            </a:stretch>
          </a:blipFill>
          <a:effectLst>
            <a:outerShdw blurRad="219870" sx="102000" sy="102000" algn="ctr" rotWithShape="0">
              <a:prstClr val="black">
                <a:alpha val="22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FE4D53-2785-C28A-D05E-ADA1E68F6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178" y="5073127"/>
            <a:ext cx="812800" cy="812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3E905A-A6C4-5A8F-71A3-DEAEC997A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985" y="528702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4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4008A99-B005-BB5E-D711-3D904F6E6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543"/>
            <a:ext cx="9144000" cy="528507"/>
          </a:xfrm>
        </p:spPr>
        <p:txBody>
          <a:bodyPr>
            <a:normAutofit/>
          </a:bodyPr>
          <a:lstStyle/>
          <a:p>
            <a:r>
              <a:rPr kumimoji="1" lang="ko-KR" altLang="en-US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게임 시작 로직</a:t>
            </a:r>
            <a:endParaRPr kumimoji="1" lang="ko-Kore-KR" altLang="en-US" sz="28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54AC132-4B4F-B199-5EEB-C3D491B8715C}"/>
              </a:ext>
            </a:extLst>
          </p:cNvPr>
          <p:cNvSpPr/>
          <p:nvPr/>
        </p:nvSpPr>
        <p:spPr>
          <a:xfrm>
            <a:off x="1348002" y="1505366"/>
            <a:ext cx="4325625" cy="3847267"/>
          </a:xfrm>
          <a:prstGeom prst="roundRect">
            <a:avLst>
              <a:gd name="adj" fmla="val 3247"/>
            </a:avLst>
          </a:prstGeom>
          <a:blipFill>
            <a:blip r:embed="rId2"/>
            <a:stretch>
              <a:fillRect/>
            </a:stretch>
          </a:blipFill>
          <a:effectLst>
            <a:outerShdw blurRad="219870" sx="102000" sy="102000" algn="ctr" rotWithShape="0">
              <a:prstClr val="black">
                <a:alpha val="22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08DACC-36FE-CF90-8F47-47BDF75713AF}"/>
              </a:ext>
            </a:extLst>
          </p:cNvPr>
          <p:cNvGrpSpPr/>
          <p:nvPr/>
        </p:nvGrpSpPr>
        <p:grpSpPr>
          <a:xfrm>
            <a:off x="6518375" y="1839474"/>
            <a:ext cx="2799798" cy="4090076"/>
            <a:chOff x="8524142" y="1505366"/>
            <a:chExt cx="3480135" cy="5083942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C8D5DBC5-473C-072D-A1E8-1FE2CE9D09D7}"/>
                </a:ext>
              </a:extLst>
            </p:cNvPr>
            <p:cNvSpPr/>
            <p:nvPr/>
          </p:nvSpPr>
          <p:spPr>
            <a:xfrm>
              <a:off x="8524142" y="1505366"/>
              <a:ext cx="3480135" cy="4015540"/>
            </a:xfrm>
            <a:prstGeom prst="roundRect">
              <a:avLst>
                <a:gd name="adj" fmla="val 3247"/>
              </a:avLst>
            </a:prstGeom>
            <a:blipFill>
              <a:blip r:embed="rId3"/>
              <a:stretch>
                <a:fillRect/>
              </a:stretch>
            </a:blipFill>
            <a:effectLst>
              <a:outerShdw blurRad="219870" sx="102000" sy="102000" algn="ctr" rotWithShape="0">
                <a:prstClr val="black">
                  <a:alpha val="22828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93C9E26A-D0A4-ACC3-175F-6A2285EA2938}"/>
                </a:ext>
              </a:extLst>
            </p:cNvPr>
            <p:cNvSpPr/>
            <p:nvPr/>
          </p:nvSpPr>
          <p:spPr>
            <a:xfrm>
              <a:off x="11295089" y="2134041"/>
              <a:ext cx="607101" cy="27581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DF0BF2D8-2D92-D93F-847B-F272AE3285E0}"/>
                </a:ext>
              </a:extLst>
            </p:cNvPr>
            <p:cNvSpPr/>
            <p:nvPr/>
          </p:nvSpPr>
          <p:spPr>
            <a:xfrm rot="16200000">
              <a:off x="9678650" y="3747982"/>
              <a:ext cx="607101" cy="27581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아래쪽 화살표[D] 5">
              <a:extLst>
                <a:ext uri="{FF2B5EF4-FFF2-40B4-BE49-F238E27FC236}">
                  <a16:creationId xmlns:a16="http://schemas.microsoft.com/office/drawing/2014/main" id="{42607B5C-46F9-199F-C523-EF95A0121080}"/>
                </a:ext>
              </a:extLst>
            </p:cNvPr>
            <p:cNvSpPr/>
            <p:nvPr/>
          </p:nvSpPr>
          <p:spPr>
            <a:xfrm>
              <a:off x="10241349" y="5520907"/>
              <a:ext cx="45719" cy="361420"/>
            </a:xfrm>
            <a:prstGeom prst="downArrow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4A4F3B-9623-B604-00F6-C231D11B9188}"/>
                </a:ext>
              </a:extLst>
            </p:cNvPr>
            <p:cNvSpPr txBox="1"/>
            <p:nvPr/>
          </p:nvSpPr>
          <p:spPr>
            <a:xfrm>
              <a:off x="8815443" y="5862436"/>
              <a:ext cx="2897530" cy="726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행과</a:t>
              </a:r>
              <a:r>
                <a:rPr kumimoji="1" lang="ko-KR" altLang="en-US" sz="1600" b="1" dirty="0"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 열에 있는 코인의 합과</a:t>
              </a:r>
              <a:br>
                <a:rPr kumimoji="1" lang="en-US" altLang="ko-KR" sz="1600" b="1" dirty="0"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</a:br>
              <a:r>
                <a:rPr kumimoji="1" lang="ko-KR" altLang="en-US" sz="1600" b="1" dirty="0" err="1"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찌리리공의</a:t>
              </a:r>
              <a:r>
                <a:rPr kumimoji="1" lang="ko-KR" altLang="en-US" sz="1600" b="1" dirty="0"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 개수를 나타냄</a:t>
              </a:r>
              <a:endParaRPr kumimoji="1" lang="ko-Kore-KR" altLang="en-US" sz="16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1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4008A99-B005-BB5E-D711-3D904F6E6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543"/>
            <a:ext cx="9144000" cy="528507"/>
          </a:xfrm>
        </p:spPr>
        <p:txBody>
          <a:bodyPr>
            <a:normAutofit/>
          </a:bodyPr>
          <a:lstStyle/>
          <a:p>
            <a:r>
              <a:rPr kumimoji="1" lang="ko-KR" altLang="en-US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게임 시작 로직 </a:t>
            </a:r>
            <a:r>
              <a:rPr kumimoji="1" lang="en-US" altLang="ko-KR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-</a:t>
            </a:r>
            <a:r>
              <a:rPr kumimoji="1" lang="ko-KR" altLang="en-US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ko-KR" altLang="en-US" sz="28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찌리리공</a:t>
            </a:r>
            <a:r>
              <a:rPr kumimoji="1" lang="ko-KR" altLang="en-US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세팅</a:t>
            </a:r>
            <a:endParaRPr kumimoji="1" lang="ko-Kore-KR" altLang="en-US" sz="28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FA6718-2FB5-9A67-D136-E42E7B375471}"/>
              </a:ext>
            </a:extLst>
          </p:cNvPr>
          <p:cNvGrpSpPr/>
          <p:nvPr/>
        </p:nvGrpSpPr>
        <p:grpSpPr>
          <a:xfrm>
            <a:off x="6766947" y="1774804"/>
            <a:ext cx="4778951" cy="1915785"/>
            <a:chOff x="6970516" y="1513215"/>
            <a:chExt cx="4778951" cy="1915785"/>
          </a:xfrm>
        </p:grpSpPr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3AFDABE9-5D37-4E7B-9E7C-655862798804}"/>
                </a:ext>
              </a:extLst>
            </p:cNvPr>
            <p:cNvSpPr/>
            <p:nvPr/>
          </p:nvSpPr>
          <p:spPr>
            <a:xfrm>
              <a:off x="6970516" y="1913325"/>
              <a:ext cx="4778951" cy="1515675"/>
            </a:xfrm>
            <a:prstGeom prst="roundRect">
              <a:avLst>
                <a:gd name="adj" fmla="val 3247"/>
              </a:avLst>
            </a:prstGeom>
            <a:blipFill>
              <a:blip r:embed="rId2"/>
              <a:stretch>
                <a:fillRect/>
              </a:stretch>
            </a:blipFill>
            <a:effectLst>
              <a:outerShdw blurRad="219870" sx="102000" sy="102000" algn="ctr" rotWithShape="0">
                <a:prstClr val="black">
                  <a:alpha val="22828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22E572-2BAA-5CAF-EAE4-428C430DFC9A}"/>
                </a:ext>
              </a:extLst>
            </p:cNvPr>
            <p:cNvSpPr txBox="1"/>
            <p:nvPr/>
          </p:nvSpPr>
          <p:spPr>
            <a:xfrm>
              <a:off x="8844462" y="1513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 err="1"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utils.js</a:t>
              </a:r>
              <a:endParaRPr kumimoji="1" lang="ko-Kore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423C56-8FD7-FDCA-E4D9-E2DBCBAD3F36}"/>
              </a:ext>
            </a:extLst>
          </p:cNvPr>
          <p:cNvGrpSpPr/>
          <p:nvPr/>
        </p:nvGrpSpPr>
        <p:grpSpPr>
          <a:xfrm>
            <a:off x="6777347" y="3995212"/>
            <a:ext cx="4758147" cy="1304552"/>
            <a:chOff x="6298738" y="4281359"/>
            <a:chExt cx="4758147" cy="1304552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4E39C204-CA6A-81E6-6105-5AD9D0BBFC9D}"/>
                </a:ext>
              </a:extLst>
            </p:cNvPr>
            <p:cNvSpPr/>
            <p:nvPr/>
          </p:nvSpPr>
          <p:spPr>
            <a:xfrm>
              <a:off x="6298738" y="4681469"/>
              <a:ext cx="4758147" cy="904442"/>
            </a:xfrm>
            <a:prstGeom prst="roundRect">
              <a:avLst>
                <a:gd name="adj" fmla="val 3247"/>
              </a:avLst>
            </a:prstGeom>
            <a:blipFill>
              <a:blip r:embed="rId3"/>
              <a:stretch>
                <a:fillRect/>
              </a:stretch>
            </a:blipFill>
            <a:effectLst>
              <a:outerShdw blurRad="219870" sx="102000" sy="102000" algn="ctr" rotWithShape="0">
                <a:prstClr val="black">
                  <a:alpha val="22828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41EE4C-2965-26D6-11CF-370FEF59E2A4}"/>
                </a:ext>
              </a:extLst>
            </p:cNvPr>
            <p:cNvSpPr txBox="1"/>
            <p:nvPr/>
          </p:nvSpPr>
          <p:spPr>
            <a:xfrm>
              <a:off x="7804815" y="4281359"/>
              <a:ext cx="1745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 err="1"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constants.js</a:t>
              </a:r>
              <a:endParaRPr kumimoji="1" lang="ko-Kore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endParaRPr>
            </a:p>
          </p:txBody>
        </p:sp>
      </p:grp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54AC132-4B4F-B199-5EEB-C3D491B8715C}"/>
              </a:ext>
            </a:extLst>
          </p:cNvPr>
          <p:cNvSpPr/>
          <p:nvPr/>
        </p:nvSpPr>
        <p:spPr>
          <a:xfrm>
            <a:off x="886734" y="1455656"/>
            <a:ext cx="5629036" cy="4469866"/>
          </a:xfrm>
          <a:prstGeom prst="roundRect">
            <a:avLst>
              <a:gd name="adj" fmla="val 3247"/>
            </a:avLst>
          </a:prstGeom>
          <a:blipFill>
            <a:blip r:embed="rId4"/>
            <a:stretch>
              <a:fillRect/>
            </a:stretch>
          </a:blipFill>
          <a:effectLst>
            <a:outerShdw blurRad="219870" sx="102000" sy="102000" algn="ctr" rotWithShape="0">
              <a:prstClr val="black">
                <a:alpha val="22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419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4008A99-B005-BB5E-D711-3D904F6E6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543"/>
            <a:ext cx="9144000" cy="528507"/>
          </a:xfrm>
        </p:spPr>
        <p:txBody>
          <a:bodyPr>
            <a:normAutofit/>
          </a:bodyPr>
          <a:lstStyle/>
          <a:p>
            <a:r>
              <a:rPr kumimoji="1" lang="ko-KR" altLang="en-US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게임 시작 로직 </a:t>
            </a:r>
            <a:r>
              <a:rPr kumimoji="1" lang="en-US" altLang="ko-KR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-</a:t>
            </a:r>
            <a:r>
              <a:rPr kumimoji="1" lang="ko-KR" altLang="en-US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코인 세팅</a:t>
            </a:r>
            <a:endParaRPr kumimoji="1" lang="ko-Kore-KR" altLang="en-US" sz="28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FA6718-2FB5-9A67-D136-E42E7B375471}"/>
              </a:ext>
            </a:extLst>
          </p:cNvPr>
          <p:cNvGrpSpPr/>
          <p:nvPr/>
        </p:nvGrpSpPr>
        <p:grpSpPr>
          <a:xfrm>
            <a:off x="6766947" y="1774804"/>
            <a:ext cx="4778951" cy="1915785"/>
            <a:chOff x="6970516" y="1513215"/>
            <a:chExt cx="4778951" cy="1915785"/>
          </a:xfrm>
        </p:grpSpPr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3AFDABE9-5D37-4E7B-9E7C-655862798804}"/>
                </a:ext>
              </a:extLst>
            </p:cNvPr>
            <p:cNvSpPr/>
            <p:nvPr/>
          </p:nvSpPr>
          <p:spPr>
            <a:xfrm>
              <a:off x="6970516" y="1913325"/>
              <a:ext cx="4778951" cy="1515675"/>
            </a:xfrm>
            <a:prstGeom prst="roundRect">
              <a:avLst>
                <a:gd name="adj" fmla="val 3247"/>
              </a:avLst>
            </a:prstGeom>
            <a:blipFill>
              <a:blip r:embed="rId2"/>
              <a:stretch>
                <a:fillRect/>
              </a:stretch>
            </a:blipFill>
            <a:effectLst>
              <a:outerShdw blurRad="219870" sx="102000" sy="102000" algn="ctr" rotWithShape="0">
                <a:prstClr val="black">
                  <a:alpha val="22828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22E572-2BAA-5CAF-EAE4-428C430DFC9A}"/>
                </a:ext>
              </a:extLst>
            </p:cNvPr>
            <p:cNvSpPr txBox="1"/>
            <p:nvPr/>
          </p:nvSpPr>
          <p:spPr>
            <a:xfrm>
              <a:off x="8844462" y="1513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 err="1"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utils.js</a:t>
              </a:r>
              <a:endParaRPr kumimoji="1" lang="ko-Kore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41EE4C-2965-26D6-11CF-370FEF59E2A4}"/>
              </a:ext>
            </a:extLst>
          </p:cNvPr>
          <p:cNvSpPr txBox="1"/>
          <p:nvPr/>
        </p:nvSpPr>
        <p:spPr>
          <a:xfrm>
            <a:off x="8283424" y="3985712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 err="1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constants.js</a:t>
            </a:r>
            <a:endParaRPr kumimoji="1" lang="ko-Kore-KR" altLang="en-US" sz="2000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98B7499-CF1B-D33A-DA02-FA8F9ED3E6CB}"/>
              </a:ext>
            </a:extLst>
          </p:cNvPr>
          <p:cNvSpPr/>
          <p:nvPr/>
        </p:nvSpPr>
        <p:spPr>
          <a:xfrm>
            <a:off x="7211090" y="4385822"/>
            <a:ext cx="3890656" cy="1058779"/>
          </a:xfrm>
          <a:prstGeom prst="roundRect">
            <a:avLst>
              <a:gd name="adj" fmla="val 3247"/>
            </a:avLst>
          </a:prstGeom>
          <a:blipFill>
            <a:blip r:embed="rId3"/>
            <a:stretch>
              <a:fillRect/>
            </a:stretch>
          </a:blipFill>
          <a:effectLst>
            <a:outerShdw blurRad="219870" sx="102000" sy="102000" algn="ctr" rotWithShape="0">
              <a:prstClr val="black">
                <a:alpha val="22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54AC132-4B4F-B199-5EEB-C3D491B8715C}"/>
              </a:ext>
            </a:extLst>
          </p:cNvPr>
          <p:cNvSpPr/>
          <p:nvPr/>
        </p:nvSpPr>
        <p:spPr>
          <a:xfrm>
            <a:off x="687591" y="1855690"/>
            <a:ext cx="5727033" cy="3669797"/>
          </a:xfrm>
          <a:prstGeom prst="roundRect">
            <a:avLst>
              <a:gd name="adj" fmla="val 3247"/>
            </a:avLst>
          </a:prstGeom>
          <a:blipFill>
            <a:blip r:embed="rId4"/>
            <a:stretch>
              <a:fillRect/>
            </a:stretch>
          </a:blipFill>
          <a:effectLst>
            <a:outerShdw blurRad="219870" sx="102000" sy="102000" algn="ctr" rotWithShape="0">
              <a:prstClr val="black">
                <a:alpha val="22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5296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4008A99-B005-BB5E-D711-3D904F6E6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543"/>
            <a:ext cx="9144000" cy="528507"/>
          </a:xfrm>
        </p:spPr>
        <p:txBody>
          <a:bodyPr>
            <a:normAutofit/>
          </a:bodyPr>
          <a:lstStyle/>
          <a:p>
            <a:r>
              <a:rPr kumimoji="1" lang="ko-KR" altLang="en-US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배경음악과 효과음</a:t>
            </a:r>
            <a:endParaRPr kumimoji="1" lang="ko-Kore-KR" altLang="en-US" sz="28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A31B6B1-533A-3426-E324-D0E061C465C4}"/>
              </a:ext>
            </a:extLst>
          </p:cNvPr>
          <p:cNvSpPr/>
          <p:nvPr/>
        </p:nvSpPr>
        <p:spPr>
          <a:xfrm>
            <a:off x="1524000" y="1455963"/>
            <a:ext cx="4339796" cy="1645920"/>
          </a:xfrm>
          <a:prstGeom prst="roundRect">
            <a:avLst>
              <a:gd name="adj" fmla="val 3247"/>
            </a:avLst>
          </a:prstGeom>
          <a:blipFill>
            <a:blip r:embed="rId2"/>
            <a:stretch>
              <a:fillRect/>
            </a:stretch>
          </a:blipFill>
          <a:effectLst>
            <a:outerShdw blurRad="219870" sx="102000" sy="102000" algn="ctr" rotWithShape="0">
              <a:prstClr val="black">
                <a:alpha val="22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CAF5A-61A3-D151-1D7F-9E9F74A5D515}"/>
              </a:ext>
            </a:extLst>
          </p:cNvPr>
          <p:cNvSpPr txBox="1"/>
          <p:nvPr/>
        </p:nvSpPr>
        <p:spPr>
          <a:xfrm>
            <a:off x="3159134" y="1055853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배경음악</a:t>
            </a:r>
            <a:endParaRPr kumimoji="1" lang="ko-Kore-KR" altLang="en-US" sz="2000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47BC1F4-CB26-EA3A-DD74-77494E5485AC}"/>
              </a:ext>
            </a:extLst>
          </p:cNvPr>
          <p:cNvSpPr/>
          <p:nvPr/>
        </p:nvSpPr>
        <p:spPr>
          <a:xfrm>
            <a:off x="1805930" y="3429000"/>
            <a:ext cx="3775935" cy="2151530"/>
          </a:xfrm>
          <a:prstGeom prst="roundRect">
            <a:avLst>
              <a:gd name="adj" fmla="val 3247"/>
            </a:avLst>
          </a:prstGeom>
          <a:blipFill>
            <a:blip r:embed="rId3"/>
            <a:stretch>
              <a:fillRect/>
            </a:stretch>
          </a:blipFill>
          <a:effectLst>
            <a:outerShdw blurRad="219870" sx="102000" sy="102000" algn="ctr" rotWithShape="0">
              <a:prstClr val="black">
                <a:alpha val="22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D338D8E-5A48-68D3-7626-4BE4E81A9E77}"/>
              </a:ext>
            </a:extLst>
          </p:cNvPr>
          <p:cNvSpPr/>
          <p:nvPr/>
        </p:nvSpPr>
        <p:spPr>
          <a:xfrm>
            <a:off x="6328206" y="1455963"/>
            <a:ext cx="3552053" cy="5227982"/>
          </a:xfrm>
          <a:prstGeom prst="roundRect">
            <a:avLst>
              <a:gd name="adj" fmla="val 3247"/>
            </a:avLst>
          </a:prstGeom>
          <a:blipFill>
            <a:blip r:embed="rId4"/>
            <a:stretch>
              <a:fillRect/>
            </a:stretch>
          </a:blipFill>
          <a:effectLst>
            <a:outerShdw blurRad="219870" sx="102000" sy="102000" algn="ctr" rotWithShape="0">
              <a:prstClr val="black">
                <a:alpha val="22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60395-72F0-EEAB-A82A-A458C905720D}"/>
              </a:ext>
            </a:extLst>
          </p:cNvPr>
          <p:cNvSpPr txBox="1"/>
          <p:nvPr/>
        </p:nvSpPr>
        <p:spPr>
          <a:xfrm>
            <a:off x="7680077" y="1047302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효과음</a:t>
            </a:r>
            <a:endParaRPr kumimoji="1" lang="ko-Kore-KR" altLang="en-US" sz="2000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51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4008A99-B005-BB5E-D711-3D904F6E6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543"/>
            <a:ext cx="9144000" cy="52850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Promise</a:t>
            </a:r>
            <a:r>
              <a:rPr kumimoji="1" lang="ko-KR" altLang="en-US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와 비동기 함수</a:t>
            </a:r>
            <a:endParaRPr kumimoji="1" lang="ko-Kore-KR" altLang="en-US" sz="28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EEE4C456-D74A-1A73-CF25-40934F424B6F}"/>
              </a:ext>
            </a:extLst>
          </p:cNvPr>
          <p:cNvSpPr/>
          <p:nvPr/>
        </p:nvSpPr>
        <p:spPr>
          <a:xfrm>
            <a:off x="2025002" y="1202635"/>
            <a:ext cx="3672971" cy="3140765"/>
          </a:xfrm>
          <a:prstGeom prst="roundRect">
            <a:avLst>
              <a:gd name="adj" fmla="val 3247"/>
            </a:avLst>
          </a:prstGeom>
          <a:blipFill>
            <a:blip r:embed="rId2"/>
            <a:stretch>
              <a:fillRect/>
            </a:stretch>
          </a:blipFill>
          <a:effectLst>
            <a:outerShdw blurRad="219870" sx="102000" sy="102000" algn="ctr" rotWithShape="0">
              <a:prstClr val="black">
                <a:alpha val="22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18B0C700-C2D2-9AFC-89E1-3DBAE6635015}"/>
              </a:ext>
            </a:extLst>
          </p:cNvPr>
          <p:cNvSpPr/>
          <p:nvPr/>
        </p:nvSpPr>
        <p:spPr>
          <a:xfrm>
            <a:off x="6494029" y="1202635"/>
            <a:ext cx="3672971" cy="5444787"/>
          </a:xfrm>
          <a:prstGeom prst="roundRect">
            <a:avLst>
              <a:gd name="adj" fmla="val 3247"/>
            </a:avLst>
          </a:prstGeom>
          <a:blipFill>
            <a:blip r:embed="rId3"/>
            <a:stretch>
              <a:fillRect/>
            </a:stretch>
          </a:blipFill>
          <a:effectLst>
            <a:outerShdw blurRad="219870" sx="102000" sy="102000" algn="ctr" rotWithShape="0">
              <a:prstClr val="black">
                <a:alpha val="22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9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158</Words>
  <Application>Microsoft Macintosh PowerPoint</Application>
  <PresentationFormat>와이드스크린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Pretendard Variable Black</vt:lpstr>
      <vt:lpstr>Pretendard Variable Medium</vt:lpstr>
      <vt:lpstr>Pretendard Variable SemiBold</vt:lpstr>
      <vt:lpstr>Arial</vt:lpstr>
      <vt:lpstr>Calibri</vt:lpstr>
      <vt:lpstr>Calibri Light</vt:lpstr>
      <vt:lpstr>Office 테마</vt:lpstr>
      <vt:lpstr>Web App 제작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 및 Q&amp;A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우진 양</dc:creator>
  <cp:lastModifiedBy>우진 양</cp:lastModifiedBy>
  <cp:revision>10</cp:revision>
  <dcterms:created xsi:type="dcterms:W3CDTF">2023-09-17T07:05:01Z</dcterms:created>
  <dcterms:modified xsi:type="dcterms:W3CDTF">2023-09-18T05:08:31Z</dcterms:modified>
</cp:coreProperties>
</file>