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9" r:id="rId11"/>
    <p:sldId id="262" r:id="rId12"/>
    <p:sldId id="266" r:id="rId13"/>
    <p:sldId id="271" r:id="rId14"/>
    <p:sldId id="270" r:id="rId15"/>
    <p:sldId id="263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po\Documents\Test\Enron\S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po\Documents\Test\Enron\Sta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Sheet6!$D$1</c:f>
              <c:strCache>
                <c:ptCount val="1"/>
                <c:pt idx="0">
                  <c:v>Perplexity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Sheet6!$A$2:$A$16</c:f>
              <c:numCache>
                <c:formatCode>General</c:formatCode>
                <c:ptCount val="15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17</c:v>
                </c:pt>
                <c:pt idx="8">
                  <c:v>19</c:v>
                </c:pt>
                <c:pt idx="9">
                  <c:v>21</c:v>
                </c:pt>
                <c:pt idx="10">
                  <c:v>23</c:v>
                </c:pt>
                <c:pt idx="11">
                  <c:v>25</c:v>
                </c:pt>
                <c:pt idx="12">
                  <c:v>27</c:v>
                </c:pt>
                <c:pt idx="13">
                  <c:v>29</c:v>
                </c:pt>
                <c:pt idx="14">
                  <c:v>31</c:v>
                </c:pt>
              </c:numCache>
            </c:numRef>
          </c:xVal>
          <c:yVal>
            <c:numRef>
              <c:f>Sheet6!$D$2:$D$16</c:f>
              <c:numCache>
                <c:formatCode>General</c:formatCode>
                <c:ptCount val="15"/>
                <c:pt idx="0">
                  <c:v>-9.6866488047299999</c:v>
                </c:pt>
                <c:pt idx="1">
                  <c:v>-10.1002086863</c:v>
                </c:pt>
                <c:pt idx="2">
                  <c:v>-10.424204614500001</c:v>
                </c:pt>
                <c:pt idx="3">
                  <c:v>-10.7566952458</c:v>
                </c:pt>
                <c:pt idx="4">
                  <c:v>-11.027485667000001</c:v>
                </c:pt>
                <c:pt idx="5">
                  <c:v>-11.2738410754</c:v>
                </c:pt>
                <c:pt idx="6">
                  <c:v>-11.531771318300001</c:v>
                </c:pt>
                <c:pt idx="7">
                  <c:v>-11.757972559200001</c:v>
                </c:pt>
                <c:pt idx="8">
                  <c:v>-11.983393136</c:v>
                </c:pt>
                <c:pt idx="9">
                  <c:v>-12.226732437400001</c:v>
                </c:pt>
                <c:pt idx="10">
                  <c:v>-12.467167570999999</c:v>
                </c:pt>
                <c:pt idx="11">
                  <c:v>-12.6887323211</c:v>
                </c:pt>
                <c:pt idx="12">
                  <c:v>-12.931780637099999</c:v>
                </c:pt>
                <c:pt idx="13">
                  <c:v>-13.1385479722</c:v>
                </c:pt>
                <c:pt idx="14">
                  <c:v>-13.369992268400001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FDB-4B03-963F-2418F72981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8482048"/>
        <c:axId val="558480736"/>
      </c:scatterChart>
      <c:valAx>
        <c:axId val="558482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58480736"/>
        <c:crosses val="autoZero"/>
        <c:crossBetween val="midCat"/>
      </c:valAx>
      <c:valAx>
        <c:axId val="55848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584820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Nb_relevant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Sheet6!$A$2:$A$16</c:f>
              <c:numCache>
                <c:formatCode>General</c:formatCode>
                <c:ptCount val="15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17</c:v>
                </c:pt>
                <c:pt idx="8">
                  <c:v>19</c:v>
                </c:pt>
                <c:pt idx="9">
                  <c:v>21</c:v>
                </c:pt>
                <c:pt idx="10">
                  <c:v>23</c:v>
                </c:pt>
                <c:pt idx="11">
                  <c:v>25</c:v>
                </c:pt>
                <c:pt idx="12">
                  <c:v>27</c:v>
                </c:pt>
                <c:pt idx="13">
                  <c:v>29</c:v>
                </c:pt>
                <c:pt idx="14">
                  <c:v>31</c:v>
                </c:pt>
              </c:numCache>
            </c:numRef>
          </c:xVal>
          <c:yVal>
            <c:numRef>
              <c:f>Sheet6!$B$2:$B$16</c:f>
              <c:numCache>
                <c:formatCode>General</c:formatCode>
                <c:ptCount val="15"/>
                <c:pt idx="0">
                  <c:v>2</c:v>
                </c:pt>
                <c:pt idx="1">
                  <c:v>2</c:v>
                </c:pt>
                <c:pt idx="2">
                  <c:v>5</c:v>
                </c:pt>
                <c:pt idx="3">
                  <c:v>4</c:v>
                </c:pt>
                <c:pt idx="4">
                  <c:v>4</c:v>
                </c:pt>
                <c:pt idx="5">
                  <c:v>7</c:v>
                </c:pt>
                <c:pt idx="6">
                  <c:v>7</c:v>
                </c:pt>
                <c:pt idx="7">
                  <c:v>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3DC-4D1A-85CD-36AFFD8F63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5627072"/>
        <c:axId val="425625760"/>
      </c:scatterChart>
      <c:valAx>
        <c:axId val="425627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25625760"/>
        <c:crosses val="autoZero"/>
        <c:crossBetween val="midCat"/>
      </c:valAx>
      <c:valAx>
        <c:axId val="42562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25627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19.09.2017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7198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19.09.2017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497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19.09.2017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39190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19.09.2017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2073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19.09.2017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5471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19.09.2017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9522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19.09.2017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8991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19.09.2017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6207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19.09.2017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4863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19.09.2017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339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19.09.2017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7572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19.09.2017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600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19.09.2017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0607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19.09.2017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62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19.09.2017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0009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19.09.2017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2532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19.09.2017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48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F6B3FA-A3F1-48CA-9C4E-05594C8264A4}" type="datetimeFigureOut">
              <a:rPr lang="fr-CH" smtClean="0"/>
              <a:t>19.09.2017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5143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93.70.6.96:800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Mentor-mentee 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err="1"/>
              <a:t>Yana</a:t>
            </a:r>
            <a:r>
              <a:rPr lang="fr-CH" dirty="0"/>
              <a:t> </a:t>
            </a:r>
            <a:r>
              <a:rPr lang="fr-CH" dirty="0" err="1"/>
              <a:t>Ponomarova</a:t>
            </a:r>
            <a:endParaRPr lang="fr-CH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3463637"/>
            <a:ext cx="3823520" cy="326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nr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318" y="68826"/>
            <a:ext cx="1730682" cy="170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743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33218"/>
            <a:ext cx="10018713" cy="1115291"/>
          </a:xfrm>
        </p:spPr>
        <p:txBody>
          <a:bodyPr/>
          <a:lstStyle/>
          <a:p>
            <a:r>
              <a:rPr lang="fr-CH" dirty="0">
                <a:solidFill>
                  <a:srgbClr val="0070C0"/>
                </a:solidFill>
              </a:rPr>
              <a:t>Method 1 : </a:t>
            </a:r>
            <a:r>
              <a:rPr lang="fr-CH" dirty="0" err="1">
                <a:solidFill>
                  <a:srgbClr val="0070C0"/>
                </a:solidFill>
              </a:rPr>
              <a:t>Recommendation</a:t>
            </a:r>
            <a:endParaRPr lang="fr-CH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2011217"/>
            <a:ext cx="10018713" cy="3124201"/>
          </a:xfrm>
        </p:spPr>
        <p:txBody>
          <a:bodyPr/>
          <a:lstStyle/>
          <a:p>
            <a:r>
              <a:rPr lang="en-GB" dirty="0"/>
              <a:t>Get vector representation of all emails + mentee description (Doc2Vec)</a:t>
            </a:r>
          </a:p>
          <a:p>
            <a:r>
              <a:rPr lang="en-GB" dirty="0"/>
              <a:t>Find emails that are most closely related to mentee description (keyword list) : cosine similarity</a:t>
            </a:r>
          </a:p>
          <a:p>
            <a:r>
              <a:rPr lang="en-GB" dirty="0"/>
              <a:t>Group similarity score by email author</a:t>
            </a:r>
          </a:p>
          <a:p>
            <a:r>
              <a:rPr lang="en-GB" dirty="0"/>
              <a:t>Propose top most relevant authors for mentoring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7937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4605" y="-450273"/>
            <a:ext cx="10018713" cy="1752599"/>
          </a:xfrm>
        </p:spPr>
        <p:txBody>
          <a:bodyPr>
            <a:normAutofit/>
          </a:bodyPr>
          <a:lstStyle/>
          <a:p>
            <a:r>
              <a:rPr lang="fr-CH" sz="3200" dirty="0">
                <a:solidFill>
                  <a:srgbClr val="0070C0"/>
                </a:solidFill>
              </a:rPr>
              <a:t>Method 2: LDA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2207" y="2077321"/>
            <a:ext cx="9231111" cy="293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5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109" y="943262"/>
            <a:ext cx="10018713" cy="509154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Perplexity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Meaningfulness of topics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Finally, K </a:t>
            </a:r>
            <a:r>
              <a:rPr lang="en-GB"/>
              <a:t>= 13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14605" y="-450273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3200" dirty="0">
                <a:solidFill>
                  <a:srgbClr val="0070C0"/>
                </a:solidFill>
              </a:rPr>
              <a:t>Method 2: LDA </a:t>
            </a:r>
            <a:r>
              <a:rPr lang="fr-CH" sz="3200" dirty="0" err="1">
                <a:solidFill>
                  <a:srgbClr val="0070C0"/>
                </a:solidFill>
              </a:rPr>
              <a:t>evaluation</a:t>
            </a:r>
            <a:r>
              <a:rPr lang="fr-CH" sz="3200" dirty="0">
                <a:solidFill>
                  <a:srgbClr val="0070C0"/>
                </a:solidFill>
              </a:rPr>
              <a:t> </a:t>
            </a:r>
            <a:r>
              <a:rPr lang="fr-CH" sz="3200" dirty="0" err="1">
                <a:solidFill>
                  <a:srgbClr val="0070C0"/>
                </a:solidFill>
              </a:rPr>
              <a:t>criteria</a:t>
            </a:r>
            <a:endParaRPr lang="fr-CH" sz="3200" dirty="0">
              <a:solidFill>
                <a:srgbClr val="0070C0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5E1ED03-2B35-4F75-B0CB-BFCCDD5560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991786"/>
              </p:ext>
            </p:extLst>
          </p:nvPr>
        </p:nvGraphicFramePr>
        <p:xfrm>
          <a:off x="6239164" y="7458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CEB2467-499C-4665-9A60-F9792D0582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7465682"/>
              </p:ext>
            </p:extLst>
          </p:nvPr>
        </p:nvGraphicFramePr>
        <p:xfrm>
          <a:off x="6239164" y="35467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9863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14605" y="-450273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3200" dirty="0">
                <a:solidFill>
                  <a:srgbClr val="0070C0"/>
                </a:solidFill>
              </a:rPr>
              <a:t>Method 2: LDA Topics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4605" y="1055270"/>
            <a:ext cx="3642676" cy="23090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92688" y="1196252"/>
            <a:ext cx="3703641" cy="2027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7337" y="3223348"/>
            <a:ext cx="3627434" cy="23395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60178" y="3058982"/>
            <a:ext cx="3650296" cy="23471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77071" y="2094010"/>
            <a:ext cx="3756986" cy="239288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04369" y="4680556"/>
            <a:ext cx="3711262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30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33218"/>
            <a:ext cx="10018713" cy="1115291"/>
          </a:xfrm>
        </p:spPr>
        <p:txBody>
          <a:bodyPr/>
          <a:lstStyle/>
          <a:p>
            <a:r>
              <a:rPr lang="fr-CH" dirty="0">
                <a:solidFill>
                  <a:srgbClr val="0070C0"/>
                </a:solidFill>
              </a:rPr>
              <a:t>Method 2 : </a:t>
            </a:r>
            <a:r>
              <a:rPr lang="fr-CH" dirty="0" err="1">
                <a:solidFill>
                  <a:srgbClr val="0070C0"/>
                </a:solidFill>
              </a:rPr>
              <a:t>Recommendation</a:t>
            </a:r>
            <a:endParaRPr lang="fr-CH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2011217"/>
            <a:ext cx="10018713" cy="3124201"/>
          </a:xfrm>
        </p:spPr>
        <p:txBody>
          <a:bodyPr>
            <a:normAutofit/>
          </a:bodyPr>
          <a:lstStyle/>
          <a:p>
            <a:r>
              <a:rPr lang="en-GB" dirty="0"/>
              <a:t>Get distribution of emails across topics (LDA)</a:t>
            </a:r>
          </a:p>
          <a:p>
            <a:r>
              <a:rPr lang="en-GB" dirty="0"/>
              <a:t>Get the distribution of mentee interests across the topics (LDA), take </a:t>
            </a:r>
            <a:r>
              <a:rPr lang="en-GB"/>
              <a:t>topics with </a:t>
            </a:r>
            <a:r>
              <a:rPr lang="en-GB" dirty="0"/>
              <a:t>score &gt;0.5</a:t>
            </a:r>
          </a:p>
          <a:p>
            <a:r>
              <a:rPr lang="en-GB" dirty="0"/>
              <a:t>Find emails that contain the above 2 topics in their </a:t>
            </a:r>
            <a:r>
              <a:rPr lang="en-GB" dirty="0" err="1"/>
              <a:t>vectoral</a:t>
            </a:r>
            <a:r>
              <a:rPr lang="en-GB" dirty="0"/>
              <a:t> representation</a:t>
            </a:r>
          </a:p>
          <a:p>
            <a:r>
              <a:rPr lang="en-GB" dirty="0"/>
              <a:t>Group similarity score by email author</a:t>
            </a:r>
          </a:p>
          <a:p>
            <a:r>
              <a:rPr lang="en-GB" dirty="0"/>
              <a:t>Propose those authors for mentor role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277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8419" y="1835726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Everything is about gas and trade</a:t>
            </a:r>
          </a:p>
          <a:p>
            <a:pPr lvl="1"/>
            <a:r>
              <a:rPr lang="en-US" dirty="0"/>
              <a:t>Not surprising, given that «Enron Corporation was an American energy, commodities, and services company based in Houston, Texas» - Wikipedia</a:t>
            </a:r>
          </a:p>
          <a:p>
            <a:r>
              <a:rPr lang="en-US" dirty="0"/>
              <a:t>Email vector representation: </a:t>
            </a:r>
          </a:p>
          <a:p>
            <a:pPr lvl="1"/>
            <a:r>
              <a:rPr lang="en-US" dirty="0"/>
              <a:t>Models with chunks + tokens &gt; model with chunks &gt; model with tokens</a:t>
            </a:r>
          </a:p>
          <a:p>
            <a:pPr lvl="1"/>
            <a:r>
              <a:rPr lang="en-US" dirty="0"/>
              <a:t>TFIDF  &gt;  </a:t>
            </a:r>
            <a:r>
              <a:rPr lang="en-US" dirty="0" err="1"/>
              <a:t>CountVectorizer</a:t>
            </a:r>
            <a:endParaRPr lang="en-US" dirty="0"/>
          </a:p>
          <a:p>
            <a:r>
              <a:rPr lang="en-US" dirty="0"/>
              <a:t>Spark implementation of LDA lack predictive functions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74710" y="-28401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3200" dirty="0" err="1">
                <a:solidFill>
                  <a:srgbClr val="0070C0"/>
                </a:solidFill>
              </a:rPr>
              <a:t>Interesting</a:t>
            </a:r>
            <a:r>
              <a:rPr lang="fr-CH" sz="3200" dirty="0">
                <a:solidFill>
                  <a:srgbClr val="0070C0"/>
                </a:solidFill>
              </a:rPr>
              <a:t> </a:t>
            </a:r>
            <a:r>
              <a:rPr lang="fr-CH" sz="3200" dirty="0" err="1">
                <a:solidFill>
                  <a:srgbClr val="0070C0"/>
                </a:solidFill>
              </a:rPr>
              <a:t>findings</a:t>
            </a:r>
            <a:endParaRPr lang="fr-CH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81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002" y="0"/>
            <a:ext cx="10018713" cy="1752599"/>
          </a:xfrm>
        </p:spPr>
        <p:txBody>
          <a:bodyPr/>
          <a:lstStyle/>
          <a:p>
            <a:r>
              <a:rPr lang="fr-CH" dirty="0">
                <a:solidFill>
                  <a:srgbClr val="0070C0"/>
                </a:solidFill>
              </a:rPr>
              <a:t>Alternative </a:t>
            </a:r>
            <a:r>
              <a:rPr lang="fr-CH" dirty="0" err="1">
                <a:solidFill>
                  <a:srgbClr val="0070C0"/>
                </a:solidFill>
              </a:rPr>
              <a:t>methods</a:t>
            </a:r>
            <a:endParaRPr lang="fr-CH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2601" y="1567871"/>
            <a:ext cx="10018713" cy="3124201"/>
          </a:xfrm>
        </p:spPr>
        <p:txBody>
          <a:bodyPr/>
          <a:lstStyle/>
          <a:p>
            <a:r>
              <a:rPr lang="fr-CH" dirty="0" err="1"/>
              <a:t>Clustering</a:t>
            </a:r>
            <a:r>
              <a:rPr lang="fr-CH" dirty="0"/>
              <a:t> on top of Doc2Vec</a:t>
            </a:r>
          </a:p>
          <a:p>
            <a:r>
              <a:rPr lang="fr-CH" dirty="0"/>
              <a:t>Collaborative </a:t>
            </a:r>
            <a:r>
              <a:rPr lang="fr-CH" dirty="0" err="1"/>
              <a:t>filtering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8493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94673"/>
            <a:ext cx="10018713" cy="1318491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0070C0"/>
                </a:solidFill>
              </a:rPr>
              <a:t>Find yourself a mentor from the pole of Enron professionals</a:t>
            </a:r>
            <a:endParaRPr lang="fr-CH" sz="320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8274" y="1697180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en-US"/>
              <a:t>Enron Corporation is an American energy, commodities, and services company based in Houston, Texas.</a:t>
            </a:r>
          </a:p>
          <a:p>
            <a:r>
              <a:rPr lang="en-US" dirty="0"/>
              <a:t>Our professionals are actively involved in mentoring activities for youth and they would be happy to help. Find your mentor in two steps: fill the form with the keywords of skills researched and press Go!</a:t>
            </a:r>
          </a:p>
          <a:p>
            <a:pPr marL="0" indent="0">
              <a:buNone/>
            </a:pPr>
            <a:endParaRPr lang="en-US" dirty="0"/>
          </a:p>
          <a:p>
            <a:pPr algn="ctr"/>
            <a:r>
              <a:rPr lang="en-US" dirty="0">
                <a:hlinkClick r:id="rId2"/>
              </a:rPr>
              <a:t>http://193.70.6.96:8000/</a:t>
            </a:r>
            <a:endParaRPr lang="en-US" dirty="0"/>
          </a:p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3167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442" y="262054"/>
            <a:ext cx="10018713" cy="527473"/>
          </a:xfrm>
        </p:spPr>
        <p:txBody>
          <a:bodyPr>
            <a:noAutofit/>
          </a:bodyPr>
          <a:lstStyle/>
          <a:p>
            <a:r>
              <a:rPr lang="fr-CH" sz="3200" dirty="0"/>
              <a:t>Mentor description: Enron emails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544"/>
          <a:stretch/>
        </p:blipFill>
        <p:spPr>
          <a:xfrm>
            <a:off x="2605871" y="1213273"/>
            <a:ext cx="7322875" cy="502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3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Enron emails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544"/>
          <a:stretch/>
        </p:blipFill>
        <p:spPr>
          <a:xfrm>
            <a:off x="2605871" y="1213273"/>
            <a:ext cx="7322875" cy="50276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805922">
            <a:off x="4443531" y="4879872"/>
            <a:ext cx="2189126" cy="93461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/>
          <p:cNvSpPr/>
          <p:nvPr/>
        </p:nvSpPr>
        <p:spPr>
          <a:xfrm rot="2986407">
            <a:off x="8855086" y="3324670"/>
            <a:ext cx="1029699" cy="85153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Rectangle 5"/>
          <p:cNvSpPr/>
          <p:nvPr/>
        </p:nvSpPr>
        <p:spPr>
          <a:xfrm rot="17232720">
            <a:off x="6513370" y="5454167"/>
            <a:ext cx="602870" cy="56815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/>
          <p:cNvSpPr/>
          <p:nvPr/>
        </p:nvSpPr>
        <p:spPr>
          <a:xfrm rot="805922">
            <a:off x="3222783" y="4584570"/>
            <a:ext cx="544525" cy="2266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69442" y="262054"/>
            <a:ext cx="10018713" cy="5274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dirty="0">
                <a:solidFill>
                  <a:srgbClr val="0070C0"/>
                </a:solidFill>
              </a:rPr>
              <a:t>Mentor description: Enron emails</a:t>
            </a:r>
          </a:p>
        </p:txBody>
      </p:sp>
    </p:spTree>
    <p:extLst>
      <p:ext uri="{BB962C8B-B14F-4D97-AF65-F5344CB8AC3E}">
        <p14:creationId xmlns:p14="http://schemas.microsoft.com/office/powerpoint/2010/main" val="372901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336" y="-262052"/>
            <a:ext cx="10018713" cy="1752599"/>
          </a:xfrm>
        </p:spPr>
        <p:txBody>
          <a:bodyPr>
            <a:normAutofit/>
          </a:bodyPr>
          <a:lstStyle/>
          <a:p>
            <a:r>
              <a:rPr lang="fr-CH" sz="3200" dirty="0">
                <a:solidFill>
                  <a:srgbClr val="0070C0"/>
                </a:solidFill>
              </a:rPr>
              <a:t>Mentor description: Topics of Enron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928" y="1558635"/>
            <a:ext cx="10018713" cy="3124201"/>
          </a:xfrm>
        </p:spPr>
        <p:txBody>
          <a:bodyPr/>
          <a:lstStyle/>
          <a:p>
            <a:r>
              <a:rPr lang="fr-CH" dirty="0" err="1"/>
              <a:t>Legal</a:t>
            </a:r>
            <a:endParaRPr lang="fr-CH" dirty="0"/>
          </a:p>
          <a:p>
            <a:r>
              <a:rPr lang="fr-CH" dirty="0"/>
              <a:t>Administrative</a:t>
            </a:r>
          </a:p>
          <a:p>
            <a:r>
              <a:rPr lang="fr-CH" dirty="0"/>
              <a:t>Trade</a:t>
            </a:r>
          </a:p>
          <a:p>
            <a:r>
              <a:rPr lang="fr-CH" dirty="0" err="1"/>
              <a:t>Gas</a:t>
            </a:r>
            <a:r>
              <a:rPr lang="fr-CH" dirty="0"/>
              <a:t> </a:t>
            </a:r>
            <a:r>
              <a:rPr lang="fr-CH" dirty="0" err="1"/>
              <a:t>market</a:t>
            </a:r>
            <a:r>
              <a:rPr lang="fr-CH" dirty="0"/>
              <a:t> </a:t>
            </a:r>
            <a:r>
              <a:rPr lang="fr-CH" dirty="0" err="1"/>
              <a:t>specifics</a:t>
            </a:r>
            <a:endParaRPr lang="fr-CH" dirty="0"/>
          </a:p>
        </p:txBody>
      </p:sp>
      <p:sp>
        <p:nvSpPr>
          <p:cNvPr id="4" name="Right Brace 3"/>
          <p:cNvSpPr/>
          <p:nvPr/>
        </p:nvSpPr>
        <p:spPr>
          <a:xfrm>
            <a:off x="6245584" y="1731480"/>
            <a:ext cx="1159727" cy="3159512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TextBox 4"/>
          <p:cNvSpPr txBox="1"/>
          <p:nvPr/>
        </p:nvSpPr>
        <p:spPr>
          <a:xfrm>
            <a:off x="8012432" y="2751403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All </a:t>
            </a:r>
            <a:r>
              <a:rPr lang="fr-CH" dirty="0" err="1"/>
              <a:t>related</a:t>
            </a:r>
            <a:r>
              <a:rPr lang="fr-CH" dirty="0"/>
              <a:t> to </a:t>
            </a:r>
            <a:r>
              <a:rPr lang="fr-CH" dirty="0" err="1"/>
              <a:t>gas</a:t>
            </a:r>
            <a:r>
              <a:rPr lang="fr-CH" dirty="0"/>
              <a:t> and </a:t>
            </a:r>
            <a:r>
              <a:rPr lang="fr-CH" dirty="0" err="1"/>
              <a:t>energy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4744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70164"/>
            <a:ext cx="10018713" cy="1096818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Mentor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3001" y="1614054"/>
            <a:ext cx="10018713" cy="3124201"/>
          </a:xfrm>
        </p:spPr>
        <p:txBody>
          <a:bodyPr/>
          <a:lstStyle/>
          <a:p>
            <a:r>
              <a:rPr lang="fr-CH" dirty="0"/>
              <a:t>Method 1: </a:t>
            </a:r>
            <a:r>
              <a:rPr lang="fr-CH" dirty="0" err="1"/>
              <a:t>Sum</a:t>
            </a:r>
            <a:r>
              <a:rPr lang="fr-CH" dirty="0"/>
              <a:t> of </a:t>
            </a:r>
            <a:r>
              <a:rPr lang="fr-CH" dirty="0" err="1"/>
              <a:t>vectorized</a:t>
            </a:r>
            <a:r>
              <a:rPr lang="fr-CH" dirty="0"/>
              <a:t> emails </a:t>
            </a:r>
            <a:r>
              <a:rPr lang="fr-CH" dirty="0" err="1"/>
              <a:t>they</a:t>
            </a:r>
            <a:r>
              <a:rPr lang="fr-CH" dirty="0"/>
              <a:t> have </a:t>
            </a:r>
            <a:r>
              <a:rPr lang="fr-CH" dirty="0" err="1"/>
              <a:t>written</a:t>
            </a:r>
            <a:endParaRPr lang="fr-CH" dirty="0"/>
          </a:p>
          <a:p>
            <a:r>
              <a:rPr lang="fr-CH" dirty="0"/>
              <a:t>Method2: Distribution of topics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063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350" y="232317"/>
            <a:ext cx="10018713" cy="801029"/>
          </a:xfrm>
        </p:spPr>
        <p:txBody>
          <a:bodyPr/>
          <a:lstStyle/>
          <a:p>
            <a:r>
              <a:rPr lang="fr-CH" dirty="0">
                <a:solidFill>
                  <a:srgbClr val="0070C0"/>
                </a:solidFill>
              </a:rPr>
              <a:t>Method 1: Doc2Vec</a:t>
            </a:r>
          </a:p>
        </p:txBody>
      </p:sp>
      <p:pic>
        <p:nvPicPr>
          <p:cNvPr id="1026" name="Picture 2" descr="Image result for doc2vec gensi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636" y="1105164"/>
            <a:ext cx="9525000" cy="530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72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5636" y="-157860"/>
            <a:ext cx="10515600" cy="4593969"/>
          </a:xfrm>
        </p:spPr>
        <p:txBody>
          <a:bodyPr>
            <a:normAutofit/>
          </a:bodyPr>
          <a:lstStyle/>
          <a:p>
            <a:r>
              <a:rPr lang="fr-CH" dirty="0" err="1"/>
              <a:t>Sanity</a:t>
            </a:r>
            <a:r>
              <a:rPr lang="fr-CH" dirty="0"/>
              <a:t> check:</a:t>
            </a:r>
          </a:p>
          <a:p>
            <a:pPr lvl="1"/>
            <a:r>
              <a:rPr lang="fr-CH" dirty="0" err="1"/>
              <a:t>Similarity</a:t>
            </a:r>
            <a:r>
              <a:rPr lang="fr-CH" dirty="0"/>
              <a:t> (x, y) &lt; </a:t>
            </a:r>
            <a:r>
              <a:rPr lang="fr-CH" dirty="0" err="1"/>
              <a:t>similarity</a:t>
            </a:r>
            <a:r>
              <a:rPr lang="fr-CH" dirty="0"/>
              <a:t> (</a:t>
            </a:r>
            <a:r>
              <a:rPr lang="fr-CH" dirty="0" err="1"/>
              <a:t>x,x</a:t>
            </a:r>
            <a:r>
              <a:rPr lang="fr-CH" dirty="0"/>
              <a:t>)</a:t>
            </a:r>
          </a:p>
          <a:p>
            <a:r>
              <a:rPr lang="fr-CH" dirty="0" err="1"/>
              <a:t>Similarity</a:t>
            </a:r>
            <a:r>
              <a:rPr lang="fr-CH" dirty="0"/>
              <a:t> to </a:t>
            </a:r>
            <a:r>
              <a:rPr lang="fr-CH" dirty="0" err="1"/>
              <a:t>gas</a:t>
            </a:r>
            <a:endParaRPr lang="fr-C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647" y="-276225"/>
            <a:ext cx="10018713" cy="1752599"/>
          </a:xfrm>
        </p:spPr>
        <p:txBody>
          <a:bodyPr>
            <a:normAutofit/>
          </a:bodyPr>
          <a:lstStyle/>
          <a:p>
            <a:r>
              <a:rPr lang="fr-CH" sz="3200" dirty="0">
                <a:solidFill>
                  <a:srgbClr val="0070C0"/>
                </a:solidFill>
              </a:rPr>
              <a:t>Method 1: Doc2Vec </a:t>
            </a:r>
            <a:r>
              <a:rPr lang="fr-CH" sz="3200" dirty="0" err="1">
                <a:solidFill>
                  <a:srgbClr val="0070C0"/>
                </a:solidFill>
              </a:rPr>
              <a:t>evaluation</a:t>
            </a:r>
            <a:r>
              <a:rPr lang="fr-CH" sz="3200" dirty="0">
                <a:solidFill>
                  <a:srgbClr val="0070C0"/>
                </a:solidFill>
              </a:rPr>
              <a:t> </a:t>
            </a:r>
            <a:r>
              <a:rPr lang="fr-CH" sz="3200" dirty="0" err="1">
                <a:solidFill>
                  <a:srgbClr val="0070C0"/>
                </a:solidFill>
              </a:rPr>
              <a:t>criteria</a:t>
            </a:r>
            <a:endParaRPr lang="fr-CH" sz="3200" dirty="0">
              <a:solidFill>
                <a:srgbClr val="0070C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402844"/>
              </p:ext>
            </p:extLst>
          </p:nvPr>
        </p:nvGraphicFramePr>
        <p:xfrm>
          <a:off x="1558411" y="2962909"/>
          <a:ext cx="11169300" cy="315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30">
                  <a:extLst>
                    <a:ext uri="{9D8B030D-6E8A-4147-A177-3AD203B41FA5}">
                      <a16:colId xmlns:a16="http://schemas.microsoft.com/office/drawing/2014/main" val="3398783868"/>
                    </a:ext>
                  </a:extLst>
                </a:gridCol>
                <a:gridCol w="875025">
                  <a:extLst>
                    <a:ext uri="{9D8B030D-6E8A-4147-A177-3AD203B41FA5}">
                      <a16:colId xmlns:a16="http://schemas.microsoft.com/office/drawing/2014/main" val="3783124225"/>
                    </a:ext>
                  </a:extLst>
                </a:gridCol>
                <a:gridCol w="1358835">
                  <a:extLst>
                    <a:ext uri="{9D8B030D-6E8A-4147-A177-3AD203B41FA5}">
                      <a16:colId xmlns:a16="http://schemas.microsoft.com/office/drawing/2014/main" val="1403360466"/>
                    </a:ext>
                  </a:extLst>
                </a:gridCol>
                <a:gridCol w="1116930">
                  <a:extLst>
                    <a:ext uri="{9D8B030D-6E8A-4147-A177-3AD203B41FA5}">
                      <a16:colId xmlns:a16="http://schemas.microsoft.com/office/drawing/2014/main" val="805796458"/>
                    </a:ext>
                  </a:extLst>
                </a:gridCol>
                <a:gridCol w="794585">
                  <a:extLst>
                    <a:ext uri="{9D8B030D-6E8A-4147-A177-3AD203B41FA5}">
                      <a16:colId xmlns:a16="http://schemas.microsoft.com/office/drawing/2014/main" val="2130940644"/>
                    </a:ext>
                  </a:extLst>
                </a:gridCol>
                <a:gridCol w="1317224">
                  <a:extLst>
                    <a:ext uri="{9D8B030D-6E8A-4147-A177-3AD203B41FA5}">
                      <a16:colId xmlns:a16="http://schemas.microsoft.com/office/drawing/2014/main" val="1719628794"/>
                    </a:ext>
                  </a:extLst>
                </a:gridCol>
                <a:gridCol w="1238981">
                  <a:extLst>
                    <a:ext uri="{9D8B030D-6E8A-4147-A177-3AD203B41FA5}">
                      <a16:colId xmlns:a16="http://schemas.microsoft.com/office/drawing/2014/main" val="390547987"/>
                    </a:ext>
                  </a:extLst>
                </a:gridCol>
                <a:gridCol w="1116930">
                  <a:extLst>
                    <a:ext uri="{9D8B030D-6E8A-4147-A177-3AD203B41FA5}">
                      <a16:colId xmlns:a16="http://schemas.microsoft.com/office/drawing/2014/main" val="1471711398"/>
                    </a:ext>
                  </a:extLst>
                </a:gridCol>
                <a:gridCol w="1116930">
                  <a:extLst>
                    <a:ext uri="{9D8B030D-6E8A-4147-A177-3AD203B41FA5}">
                      <a16:colId xmlns:a16="http://schemas.microsoft.com/office/drawing/2014/main" val="2862971943"/>
                    </a:ext>
                  </a:extLst>
                </a:gridCol>
                <a:gridCol w="1116930">
                  <a:extLst>
                    <a:ext uri="{9D8B030D-6E8A-4147-A177-3AD203B41FA5}">
                      <a16:colId xmlns:a16="http://schemas.microsoft.com/office/drawing/2014/main" val="2613971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nymex</a:t>
                      </a:r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postid</a:t>
                      </a:r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calpin energi servic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midland cooper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neglig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smurfit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natur ga futur contract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nortwest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nymex rule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immatur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212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7041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most extensive and liquid energy marketplace with energy futures, options contracts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 id?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Calpine Energy Services, L.P. manages power and gas assets for wholesale customers in North America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Midland Cooperative Oil Association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Smurfit Kappa is a business in the field of sustainable energy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Natural </a:t>
                      </a:r>
                      <a:r>
                        <a:rPr lang="fr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</a:t>
                      </a:r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future </a:t>
                      </a:r>
                      <a:r>
                        <a:rPr lang="fr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contracts</a:t>
                      </a:r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NorthWestern Corporation owns NorthWestern Energy, a utility company that serves South Dakota, Nebraska, and Montana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Marketplace </a:t>
                      </a:r>
                      <a:r>
                        <a:rPr lang="fr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rules</a:t>
                      </a:r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6919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72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627670"/>
              </p:ext>
            </p:extLst>
          </p:nvPr>
        </p:nvGraphicFramePr>
        <p:xfrm>
          <a:off x="1457157" y="1115151"/>
          <a:ext cx="10515600" cy="241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39878386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78312422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4033604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579645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13094064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71962879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54798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47171139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6297194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13971173"/>
                    </a:ext>
                  </a:extLst>
                </a:gridCol>
              </a:tblGrid>
              <a:tr h="271000"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promin</a:t>
                      </a:r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extravag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default rate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whiskey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pulp produc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jewish</a:t>
                      </a:r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contract mdq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cdwr deal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lockhe</a:t>
                      </a:r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2121897"/>
                  </a:ext>
                </a:extLst>
              </a:tr>
              <a:tr h="271000"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7041481"/>
                  </a:ext>
                </a:extLst>
              </a:tr>
              <a:tr h="18733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Tool in Energy &amp; Resource Development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Electromagnetic energy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Energy Extravaganza is a summit on sustainable energy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Pulp production (associated business line)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MDQ is a Maximum Daily Quantity is the quantity of gas a customer can request or take under a contract on any one 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CDWR is a California's Department of Water Resources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Lockheed Martin is a global security and aerospace company with extensive energy sustainability agenda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6919929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157" y="309196"/>
            <a:ext cx="10515600" cy="4593969"/>
          </a:xfrm>
        </p:spPr>
        <p:txBody>
          <a:bodyPr>
            <a:normAutofit/>
          </a:bodyPr>
          <a:lstStyle/>
          <a:p>
            <a:r>
              <a:rPr lang="en-US" sz="1800" dirty="0"/>
              <a:t>most similar to “energy” and least similar to “trade”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most similar to “energy” and “trade”</a:t>
            </a:r>
            <a:endParaRPr lang="fr-CH" sz="1800" dirty="0"/>
          </a:p>
          <a:p>
            <a:endParaRPr lang="fr-CH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919097"/>
              </p:ext>
            </p:extLst>
          </p:nvPr>
        </p:nvGraphicFramePr>
        <p:xfrm>
          <a:off x="1596062" y="4065242"/>
          <a:ext cx="10472570" cy="2580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1">
                  <a:extLst>
                    <a:ext uri="{9D8B030D-6E8A-4147-A177-3AD203B41FA5}">
                      <a16:colId xmlns:a16="http://schemas.microsoft.com/office/drawing/2014/main" val="3398783868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3783124225"/>
                    </a:ext>
                  </a:extLst>
                </a:gridCol>
                <a:gridCol w="884345">
                  <a:extLst>
                    <a:ext uri="{9D8B030D-6E8A-4147-A177-3AD203B41FA5}">
                      <a16:colId xmlns:a16="http://schemas.microsoft.com/office/drawing/2014/main" val="1403360466"/>
                    </a:ext>
                  </a:extLst>
                </a:gridCol>
                <a:gridCol w="1047257">
                  <a:extLst>
                    <a:ext uri="{9D8B030D-6E8A-4147-A177-3AD203B41FA5}">
                      <a16:colId xmlns:a16="http://schemas.microsoft.com/office/drawing/2014/main" val="805796458"/>
                    </a:ext>
                  </a:extLst>
                </a:gridCol>
                <a:gridCol w="1047257">
                  <a:extLst>
                    <a:ext uri="{9D8B030D-6E8A-4147-A177-3AD203B41FA5}">
                      <a16:colId xmlns:a16="http://schemas.microsoft.com/office/drawing/2014/main" val="2130940644"/>
                    </a:ext>
                  </a:extLst>
                </a:gridCol>
                <a:gridCol w="1047257">
                  <a:extLst>
                    <a:ext uri="{9D8B030D-6E8A-4147-A177-3AD203B41FA5}">
                      <a16:colId xmlns:a16="http://schemas.microsoft.com/office/drawing/2014/main" val="1719628794"/>
                    </a:ext>
                  </a:extLst>
                </a:gridCol>
                <a:gridCol w="1047257">
                  <a:extLst>
                    <a:ext uri="{9D8B030D-6E8A-4147-A177-3AD203B41FA5}">
                      <a16:colId xmlns:a16="http://schemas.microsoft.com/office/drawing/2014/main" val="390547987"/>
                    </a:ext>
                  </a:extLst>
                </a:gridCol>
                <a:gridCol w="1047257">
                  <a:extLst>
                    <a:ext uri="{9D8B030D-6E8A-4147-A177-3AD203B41FA5}">
                      <a16:colId xmlns:a16="http://schemas.microsoft.com/office/drawing/2014/main" val="1471711398"/>
                    </a:ext>
                  </a:extLst>
                </a:gridCol>
                <a:gridCol w="1047257">
                  <a:extLst>
                    <a:ext uri="{9D8B030D-6E8A-4147-A177-3AD203B41FA5}">
                      <a16:colId xmlns:a16="http://schemas.microsoft.com/office/drawing/2014/main" val="2862971943"/>
                    </a:ext>
                  </a:extLst>
                </a:gridCol>
                <a:gridCol w="1047257">
                  <a:extLst>
                    <a:ext uri="{9D8B030D-6E8A-4147-A177-3AD203B41FA5}">
                      <a16:colId xmlns:a16="http://schemas.microsoft.com/office/drawing/2014/main" val="2613971173"/>
                    </a:ext>
                  </a:extLst>
                </a:gridCol>
              </a:tblGrid>
              <a:tr h="675322"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salad</a:t>
                      </a:r>
                      <a:endParaRPr lang="fr-CH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liar</a:t>
                      </a:r>
                      <a:endParaRPr lang="fr-CH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instituion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ga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asset</a:t>
                      </a:r>
                      <a:endParaRPr lang="fr-CH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broadband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servic</a:t>
                      </a:r>
                      <a:endParaRPr lang="fr-CH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emiss allow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coastal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erron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project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socal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ga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dynegi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phibro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txu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engag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wesco</a:t>
                      </a:r>
                      <a:endParaRPr lang="fr-CH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commerci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manag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market</a:t>
                      </a:r>
                      <a:endParaRPr lang="fr-CH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2121897"/>
                  </a:ext>
                </a:extLst>
              </a:tr>
              <a:tr h="212544"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7041481"/>
                  </a:ext>
                </a:extLst>
              </a:tr>
              <a:tr h="1469281"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 traders known as liars? :-)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</a:t>
                      </a:r>
                      <a:r>
                        <a:rPr lang="fr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CH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assets</a:t>
                      </a:r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likely clients business (energy consuming)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 legislation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Coastal Energy Company engages in the exploration, development, and production of oil and gas properties in Thailand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typo?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SoCalGas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primary provider of natural gas to Southern California. TXU - Texas Electricity Company. Wesco Energy - full service home heating supplier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Commercial management </a:t>
                      </a:r>
                      <a:r>
                        <a:rPr lang="fr-CH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</a:t>
                      </a:r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6919929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596062" y="-444344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3200" dirty="0">
                <a:solidFill>
                  <a:srgbClr val="0070C0"/>
                </a:solidFill>
              </a:rPr>
              <a:t>Method 1: Doc2Vec </a:t>
            </a:r>
            <a:r>
              <a:rPr lang="fr-CH" sz="3200" dirty="0" err="1">
                <a:solidFill>
                  <a:srgbClr val="0070C0"/>
                </a:solidFill>
              </a:rPr>
              <a:t>evaluation</a:t>
            </a:r>
            <a:r>
              <a:rPr lang="fr-CH" sz="3200" dirty="0">
                <a:solidFill>
                  <a:srgbClr val="0070C0"/>
                </a:solidFill>
              </a:rPr>
              <a:t> </a:t>
            </a:r>
            <a:r>
              <a:rPr lang="fr-CH" sz="3200" dirty="0" err="1">
                <a:solidFill>
                  <a:srgbClr val="0070C0"/>
                </a:solidFill>
              </a:rPr>
              <a:t>criteria</a:t>
            </a:r>
            <a:endParaRPr lang="fr-CH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83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2864</TotalTime>
  <Words>698</Words>
  <Application>Microsoft Office PowerPoint</Application>
  <PresentationFormat>Widescreen</PresentationFormat>
  <Paragraphs>152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Parallax</vt:lpstr>
      <vt:lpstr>Mentor-mentee recommendation system</vt:lpstr>
      <vt:lpstr>Find yourself a mentor from the pole of Enron professionals</vt:lpstr>
      <vt:lpstr>Mentor description: Enron emails</vt:lpstr>
      <vt:lpstr>Enron emails</vt:lpstr>
      <vt:lpstr>Mentor description: Topics of Enron emails</vt:lpstr>
      <vt:lpstr>Mentor Representation</vt:lpstr>
      <vt:lpstr>Method 1: Doc2Vec</vt:lpstr>
      <vt:lpstr>Method 1: Doc2Vec evaluation criteria</vt:lpstr>
      <vt:lpstr>PowerPoint Presentation</vt:lpstr>
      <vt:lpstr>Method 1 : Recommendation</vt:lpstr>
      <vt:lpstr>Method 2: LDA</vt:lpstr>
      <vt:lpstr>PowerPoint Presentation</vt:lpstr>
      <vt:lpstr>PowerPoint Presentation</vt:lpstr>
      <vt:lpstr>Method 2 : Recommendation</vt:lpstr>
      <vt:lpstr>PowerPoint Presentation</vt:lpstr>
      <vt:lpstr>Alternative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Ponomarova Yana</dc:creator>
  <cp:lastModifiedBy>Ponomarova Yana</cp:lastModifiedBy>
  <cp:revision>35</cp:revision>
  <dcterms:created xsi:type="dcterms:W3CDTF">2017-09-05T14:04:52Z</dcterms:created>
  <dcterms:modified xsi:type="dcterms:W3CDTF">2017-09-19T14:04:43Z</dcterms:modified>
</cp:coreProperties>
</file>