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960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9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9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91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207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471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952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99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20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86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39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572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00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60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00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3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48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6B3FA-A3F1-48CA-9C4E-05594C8264A4}" type="datetimeFigureOut">
              <a:rPr lang="fr-CH" smtClean="0"/>
              <a:t>05.09.2017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2A93AF-EEA1-4610-BDD3-DFFF9A0DFB0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Mentor-mentee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Yana</a:t>
            </a:r>
            <a:r>
              <a:rPr lang="fr-CH" dirty="0"/>
              <a:t> </a:t>
            </a:r>
            <a:r>
              <a:rPr lang="fr-CH" dirty="0" err="1"/>
              <a:t>Ponomarova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6474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LDA </a:t>
            </a:r>
            <a:r>
              <a:rPr lang="fr-CH" dirty="0" err="1"/>
              <a:t>evaluation</a:t>
            </a:r>
            <a:r>
              <a:rPr lang="fr-CH" dirty="0"/>
              <a:t> </a:t>
            </a:r>
            <a:r>
              <a:rPr lang="fr-CH" dirty="0" err="1"/>
              <a:t>criteria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Perplexity</a:t>
            </a:r>
            <a:endParaRPr lang="fr-CH" dirty="0"/>
          </a:p>
          <a:p>
            <a:r>
              <a:rPr lang="fr-CH" dirty="0" err="1"/>
              <a:t>Meaningfullness</a:t>
            </a:r>
            <a:r>
              <a:rPr lang="fr-CH" dirty="0"/>
              <a:t> of topics</a:t>
            </a:r>
          </a:p>
        </p:txBody>
      </p:sp>
    </p:spTree>
    <p:extLst>
      <p:ext uri="{BB962C8B-B14F-4D97-AF65-F5344CB8AC3E}">
        <p14:creationId xmlns:p14="http://schemas.microsoft.com/office/powerpoint/2010/main" val="397986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Interesting</a:t>
            </a:r>
            <a:r>
              <a:rPr lang="fr-CH" dirty="0"/>
              <a:t> </a:t>
            </a:r>
            <a:r>
              <a:rPr lang="fr-CH" dirty="0" err="1"/>
              <a:t>findings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is about </a:t>
            </a:r>
            <a:r>
              <a:rPr lang="en-US" dirty="0" err="1"/>
              <a:t>gaz</a:t>
            </a:r>
            <a:r>
              <a:rPr lang="en-US" dirty="0"/>
              <a:t> and trade</a:t>
            </a:r>
          </a:p>
          <a:p>
            <a:pPr lvl="1"/>
            <a:r>
              <a:rPr lang="en-US" dirty="0"/>
              <a:t>Not surprising, given that «</a:t>
            </a:r>
            <a:r>
              <a:rPr lang="en-US" dirty="0"/>
              <a:t>Enron Corporation was an American energy, commodities, and services company based in Houston, Texas</a:t>
            </a:r>
            <a:r>
              <a:rPr lang="en-US" dirty="0"/>
              <a:t>» - Wikipedia</a:t>
            </a:r>
          </a:p>
          <a:p>
            <a:r>
              <a:rPr lang="en-US" dirty="0"/>
              <a:t>Email vector representation: </a:t>
            </a:r>
          </a:p>
          <a:p>
            <a:pPr lvl="1"/>
            <a:r>
              <a:rPr lang="en-US" dirty="0"/>
              <a:t>Models with chunks + tokens &gt; model with chunks &gt; model with tokens</a:t>
            </a:r>
          </a:p>
          <a:p>
            <a:pPr lvl="1"/>
            <a:r>
              <a:rPr lang="en-US" dirty="0"/>
              <a:t>TFIDF &gt;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Spark implementation of LDA lack predictive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442" y="262054"/>
            <a:ext cx="10018713" cy="527473"/>
          </a:xfrm>
        </p:spPr>
        <p:txBody>
          <a:bodyPr>
            <a:normAutofit fontScale="90000"/>
          </a:bodyPr>
          <a:lstStyle/>
          <a:p>
            <a:r>
              <a:rPr lang="fr-CH" dirty="0"/>
              <a:t>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Enron emails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544"/>
          <a:stretch/>
        </p:blipFill>
        <p:spPr>
          <a:xfrm>
            <a:off x="2605871" y="1213273"/>
            <a:ext cx="7322875" cy="50276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805922">
            <a:off x="4443531" y="4879872"/>
            <a:ext cx="2189126" cy="93461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 rot="2986407">
            <a:off x="8855086" y="3324670"/>
            <a:ext cx="1029699" cy="85153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 rot="17232720">
            <a:off x="6513370" y="5454167"/>
            <a:ext cx="602870" cy="5681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/>
          <p:cNvSpPr/>
          <p:nvPr/>
        </p:nvSpPr>
        <p:spPr>
          <a:xfrm rot="805922">
            <a:off x="3222783" y="4584570"/>
            <a:ext cx="544525" cy="226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69442" y="262054"/>
            <a:ext cx="10018713" cy="5274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/>
              <a:t>Enron emails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2901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Enron emails: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Legal</a:t>
            </a:r>
            <a:endParaRPr lang="fr-CH" dirty="0"/>
          </a:p>
          <a:p>
            <a:r>
              <a:rPr lang="fr-CH" dirty="0"/>
              <a:t>Administrative</a:t>
            </a:r>
          </a:p>
          <a:p>
            <a:r>
              <a:rPr lang="fr-CH" dirty="0"/>
              <a:t>Trade</a:t>
            </a:r>
          </a:p>
          <a:p>
            <a:r>
              <a:rPr lang="fr-CH" dirty="0" err="1"/>
              <a:t>Gas</a:t>
            </a:r>
            <a:r>
              <a:rPr lang="fr-CH" dirty="0"/>
              <a:t> </a:t>
            </a:r>
            <a:r>
              <a:rPr lang="fr-CH" dirty="0" err="1"/>
              <a:t>market</a:t>
            </a:r>
            <a:r>
              <a:rPr lang="fr-CH" dirty="0"/>
              <a:t> </a:t>
            </a:r>
            <a:r>
              <a:rPr lang="fr-CH" dirty="0" err="1"/>
              <a:t>specifics</a:t>
            </a:r>
            <a:endParaRPr lang="fr-CH" dirty="0"/>
          </a:p>
        </p:txBody>
      </p:sp>
      <p:sp>
        <p:nvSpPr>
          <p:cNvPr id="4" name="Right Brace 3"/>
          <p:cNvSpPr/>
          <p:nvPr/>
        </p:nvSpPr>
        <p:spPr>
          <a:xfrm>
            <a:off x="5478966" y="2839844"/>
            <a:ext cx="1159727" cy="315951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7449014" y="3612995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All </a:t>
            </a:r>
            <a:r>
              <a:rPr lang="fr-CH" dirty="0" err="1"/>
              <a:t>related</a:t>
            </a:r>
            <a:r>
              <a:rPr lang="fr-CH" dirty="0"/>
              <a:t> to </a:t>
            </a:r>
            <a:r>
              <a:rPr lang="fr-CH" dirty="0" err="1"/>
              <a:t>gas</a:t>
            </a:r>
            <a:r>
              <a:rPr lang="fr-CH" dirty="0"/>
              <a:t> and </a:t>
            </a:r>
            <a:r>
              <a:rPr lang="fr-CH" dirty="0" err="1"/>
              <a:t>energy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4744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Mentor </a:t>
            </a:r>
            <a:r>
              <a:rPr lang="fr-CH" dirty="0" err="1"/>
              <a:t>Representation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Sum</a:t>
            </a:r>
            <a:r>
              <a:rPr lang="fr-CH" dirty="0"/>
              <a:t> of </a:t>
            </a:r>
            <a:r>
              <a:rPr lang="fr-CH" dirty="0" err="1"/>
              <a:t>vectorized</a:t>
            </a:r>
            <a:r>
              <a:rPr lang="fr-CH" dirty="0"/>
              <a:t> emails </a:t>
            </a:r>
            <a:r>
              <a:rPr lang="fr-CH" dirty="0" err="1"/>
              <a:t>they</a:t>
            </a:r>
            <a:r>
              <a:rPr lang="fr-CH" dirty="0"/>
              <a:t> have </a:t>
            </a:r>
            <a:r>
              <a:rPr lang="fr-CH" dirty="0" err="1"/>
              <a:t>written</a:t>
            </a:r>
            <a:endParaRPr lang="fr-CH" dirty="0"/>
          </a:p>
          <a:p>
            <a:r>
              <a:rPr lang="fr-CH" dirty="0"/>
              <a:t>Distribution of topics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063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0" y="232317"/>
            <a:ext cx="10018713" cy="801029"/>
          </a:xfrm>
        </p:spPr>
        <p:txBody>
          <a:bodyPr/>
          <a:lstStyle/>
          <a:p>
            <a:r>
              <a:rPr lang="fr-CH" b="1" dirty="0"/>
              <a:t>Doc2Vec</a:t>
            </a:r>
          </a:p>
        </p:txBody>
      </p:sp>
      <p:pic>
        <p:nvPicPr>
          <p:cNvPr id="1026" name="Picture 2" descr="Image result for doc2vec gensi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36" y="1105164"/>
            <a:ext cx="9525000" cy="530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411" y="-276225"/>
            <a:ext cx="10018713" cy="1752599"/>
          </a:xfrm>
        </p:spPr>
        <p:txBody>
          <a:bodyPr/>
          <a:lstStyle/>
          <a:p>
            <a:r>
              <a:rPr lang="fr-CH" dirty="0"/>
              <a:t>Doc2Vec: </a:t>
            </a:r>
            <a:r>
              <a:rPr lang="fr-CH" dirty="0" err="1"/>
              <a:t>evaluation</a:t>
            </a:r>
            <a:r>
              <a:rPr lang="fr-CH" dirty="0"/>
              <a:t> </a:t>
            </a:r>
            <a:r>
              <a:rPr lang="fr-CH" dirty="0" err="1"/>
              <a:t>criteria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31667"/>
            <a:ext cx="10515600" cy="4593969"/>
          </a:xfrm>
        </p:spPr>
        <p:txBody>
          <a:bodyPr>
            <a:normAutofit/>
          </a:bodyPr>
          <a:lstStyle/>
          <a:p>
            <a:r>
              <a:rPr lang="fr-CH" dirty="0" err="1"/>
              <a:t>Sanity</a:t>
            </a:r>
            <a:r>
              <a:rPr lang="fr-CH" dirty="0"/>
              <a:t> check:</a:t>
            </a:r>
          </a:p>
          <a:p>
            <a:pPr lvl="1"/>
            <a:r>
              <a:rPr lang="fr-CH" dirty="0" err="1"/>
              <a:t>Similarity</a:t>
            </a:r>
            <a:r>
              <a:rPr lang="fr-CH" dirty="0"/>
              <a:t> (x, y) &lt; </a:t>
            </a:r>
            <a:r>
              <a:rPr lang="fr-CH" dirty="0" err="1"/>
              <a:t>similarity</a:t>
            </a:r>
            <a:r>
              <a:rPr lang="fr-CH" dirty="0"/>
              <a:t> (</a:t>
            </a:r>
            <a:r>
              <a:rPr lang="fr-CH" dirty="0" err="1"/>
              <a:t>x,x</a:t>
            </a:r>
            <a:r>
              <a:rPr lang="fr-CH" dirty="0"/>
              <a:t>)</a:t>
            </a:r>
          </a:p>
          <a:p>
            <a:r>
              <a:rPr lang="fr-CH" dirty="0" err="1"/>
              <a:t>Similarity</a:t>
            </a:r>
            <a:r>
              <a:rPr lang="fr-CH" dirty="0"/>
              <a:t> to </a:t>
            </a:r>
            <a:r>
              <a:rPr lang="fr-CH" dirty="0" err="1"/>
              <a:t>gas</a:t>
            </a:r>
            <a:endParaRPr lang="fr-C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02835"/>
              </p:ext>
            </p:extLst>
          </p:nvPr>
        </p:nvGraphicFramePr>
        <p:xfrm>
          <a:off x="889638" y="3671511"/>
          <a:ext cx="1135626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26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nymex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postid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calpin energi servic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midland cooper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neglig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smurfit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natur ga futur contract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nortwest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nymex rule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immatur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most extensive and liquid energy marketplace with energy futures, options contracts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Calpine Energy Services, L.P. manages power and gas assets for wholesale customers in North America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Midland Cooperative Oil Association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Smurfit Kappa is a business in the field of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future contracts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NorthWestern Corporation owns NorthWestern Energy, a utility company that serves South Dakota, Nebraska, and Montana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2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0776"/>
              </p:ext>
            </p:extLst>
          </p:nvPr>
        </p:nvGraphicFramePr>
        <p:xfrm>
          <a:off x="1457157" y="1308255"/>
          <a:ext cx="10515600" cy="241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promin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extravag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default 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whiskey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pulp produc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jewish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contract mdq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cdwr deal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</a:t>
                      </a:r>
                      <a:endParaRPr lang="fr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71000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873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 in Energy &amp; Resource Development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Electromagnetic energy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Energy Extravaganza is a summit on sustainable energy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production (associated business line)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MDQ is a Maximum Daily Quantity is the quantity of gas a customer can request or take under a contract on any one 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CDWR is a California's Department of Water Resources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Lockheed Martin is a global security and aerospace company with extensive energy sustainability agenda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49" y="-85731"/>
            <a:ext cx="10515600" cy="1325563"/>
          </a:xfrm>
        </p:spPr>
        <p:txBody>
          <a:bodyPr/>
          <a:lstStyle/>
          <a:p>
            <a:r>
              <a:rPr lang="fr-CH" dirty="0"/>
              <a:t>Doc2Vec: </a:t>
            </a:r>
            <a:r>
              <a:rPr lang="fr-CH" dirty="0" err="1"/>
              <a:t>evaluation</a:t>
            </a:r>
            <a:r>
              <a:rPr lang="fr-CH" dirty="0"/>
              <a:t> </a:t>
            </a:r>
            <a:r>
              <a:rPr lang="fr-CH" dirty="0" err="1"/>
              <a:t>criteria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619" y="577050"/>
            <a:ext cx="10515600" cy="4593969"/>
          </a:xfrm>
        </p:spPr>
        <p:txBody>
          <a:bodyPr>
            <a:normAutofit/>
          </a:bodyPr>
          <a:lstStyle/>
          <a:p>
            <a:r>
              <a:rPr lang="en-US" sz="1800" dirty="0"/>
              <a:t>most similar to “energy” and least similar to “trade”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most similar to “energy” and “trade”</a:t>
            </a:r>
            <a:endParaRPr lang="fr-CH" sz="1800" dirty="0"/>
          </a:p>
          <a:p>
            <a:endParaRPr lang="fr-CH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86459"/>
              </p:ext>
            </p:extLst>
          </p:nvPr>
        </p:nvGraphicFramePr>
        <p:xfrm>
          <a:off x="1609724" y="4454843"/>
          <a:ext cx="10472570" cy="25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3398783868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3783124225"/>
                    </a:ext>
                  </a:extLst>
                </a:gridCol>
                <a:gridCol w="884345">
                  <a:extLst>
                    <a:ext uri="{9D8B030D-6E8A-4147-A177-3AD203B41FA5}">
                      <a16:colId xmlns:a16="http://schemas.microsoft.com/office/drawing/2014/main" val="1403360466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80579645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13094064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719628794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390547987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1471711398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862971943"/>
                    </a:ext>
                  </a:extLst>
                </a:gridCol>
                <a:gridCol w="1047257">
                  <a:extLst>
                    <a:ext uri="{9D8B030D-6E8A-4147-A177-3AD203B41FA5}">
                      <a16:colId xmlns:a16="http://schemas.microsoft.com/office/drawing/2014/main" val="2613971173"/>
                    </a:ext>
                  </a:extLst>
                </a:gridCol>
              </a:tblGrid>
              <a:tr h="675322"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salad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liar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instituion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broadband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servic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emiss allow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coastal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erron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project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socal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ga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dynegi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phibro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txu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engag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wesco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commerci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manag</a:t>
                      </a:r>
                      <a:r>
                        <a:rPr lang="fr-CH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market</a:t>
                      </a:r>
                      <a:endParaRPr lang="fr-CH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2121897"/>
                  </a:ext>
                </a:extLst>
              </a:tr>
              <a:tr h="212544"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H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041481"/>
                  </a:ext>
                </a:extLst>
              </a:tr>
              <a:tr h="1469281"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traders known as liars? :-)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assets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clients business (energy consuming)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legislation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Coastal Energy Company engages in the exploration, development, and production of oil and gas properties in Thailand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typo?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SoCalGas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primary provider of natural gas to Southern California. TXU - Texas Electricity Company. Wesco Energy - full service home heating supplier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 management </a:t>
                      </a:r>
                      <a:r>
                        <a:rPr lang="fr-CH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</a:t>
                      </a:r>
                      <a:endParaRPr lang="fr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1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8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16" y="2409830"/>
            <a:ext cx="9231111" cy="29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6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1199</TotalTime>
  <Words>472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Mentor-mentee recommendation system</vt:lpstr>
      <vt:lpstr>Enron emails</vt:lpstr>
      <vt:lpstr>Enron emails</vt:lpstr>
      <vt:lpstr>Enron emails: Topics</vt:lpstr>
      <vt:lpstr>Mentor Representation</vt:lpstr>
      <vt:lpstr>Doc2Vec</vt:lpstr>
      <vt:lpstr>Doc2Vec: evaluation criteria</vt:lpstr>
      <vt:lpstr>Doc2Vec: evaluation criteria</vt:lpstr>
      <vt:lpstr>LDA</vt:lpstr>
      <vt:lpstr>LDA evaluation criteria</vt:lpstr>
      <vt:lpstr>Interesting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Ponomarova Yana</dc:creator>
  <cp:lastModifiedBy>Ponomarova Yana</cp:lastModifiedBy>
  <cp:revision>13</cp:revision>
  <dcterms:created xsi:type="dcterms:W3CDTF">2017-09-05T14:04:52Z</dcterms:created>
  <dcterms:modified xsi:type="dcterms:W3CDTF">2017-09-06T10:04:01Z</dcterms:modified>
</cp:coreProperties>
</file>