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9" r:id="rId11"/>
    <p:sldId id="262" r:id="rId12"/>
    <p:sldId id="266" r:id="rId13"/>
    <p:sldId id="271" r:id="rId14"/>
    <p:sldId id="270" r:id="rId15"/>
    <p:sldId id="2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po\Documents\Test\Enron\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po\Documents\Test\Enron\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Sheet6!$D$1</c:f>
              <c:strCache>
                <c:ptCount val="1"/>
                <c:pt idx="0">
                  <c:v>Perplexity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Sheet6!$A$2:$A$16</c:f>
              <c:numCache>
                <c:formatCode>General</c:formatCode>
                <c:ptCount val="15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</c:numCache>
            </c:numRef>
          </c:xVal>
          <c:yVal>
            <c:numRef>
              <c:f>Sheet6!$D$2:$D$16</c:f>
              <c:numCache>
                <c:formatCode>General</c:formatCode>
                <c:ptCount val="15"/>
                <c:pt idx="0">
                  <c:v>-9.6866488047299999</c:v>
                </c:pt>
                <c:pt idx="1">
                  <c:v>-10.1002086863</c:v>
                </c:pt>
                <c:pt idx="2">
                  <c:v>-10.424204614500001</c:v>
                </c:pt>
                <c:pt idx="3">
                  <c:v>-10.7566952458</c:v>
                </c:pt>
                <c:pt idx="4">
                  <c:v>-11.027485667000001</c:v>
                </c:pt>
                <c:pt idx="5">
                  <c:v>-11.2738410754</c:v>
                </c:pt>
                <c:pt idx="6">
                  <c:v>-11.531771318300001</c:v>
                </c:pt>
                <c:pt idx="7">
                  <c:v>-11.757972559200001</c:v>
                </c:pt>
                <c:pt idx="8">
                  <c:v>-11.983393136</c:v>
                </c:pt>
                <c:pt idx="9">
                  <c:v>-12.226732437400001</c:v>
                </c:pt>
                <c:pt idx="10">
                  <c:v>-12.467167570999999</c:v>
                </c:pt>
                <c:pt idx="11">
                  <c:v>-12.6887323211</c:v>
                </c:pt>
                <c:pt idx="12">
                  <c:v>-12.931780637099999</c:v>
                </c:pt>
                <c:pt idx="13">
                  <c:v>-13.1385479722</c:v>
                </c:pt>
                <c:pt idx="14">
                  <c:v>-13.369992268400001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DB-4B03-963F-2418F7298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8482048"/>
        <c:axId val="558480736"/>
      </c:scatterChart>
      <c:valAx>
        <c:axId val="55848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58480736"/>
        <c:crosses val="autoZero"/>
        <c:crossBetween val="midCat"/>
      </c:valAx>
      <c:valAx>
        <c:axId val="55848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58482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Nb_relevant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Sheet6!$A$2:$A$16</c:f>
              <c:numCache>
                <c:formatCode>General</c:formatCode>
                <c:ptCount val="15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</c:numCache>
            </c:numRef>
          </c:xVal>
          <c:yVal>
            <c:numRef>
              <c:f>Sheet6!$B$2:$B$16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7</c:v>
                </c:pt>
                <c:pt idx="6">
                  <c:v>7</c:v>
                </c:pt>
                <c:pt idx="7">
                  <c:v>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DC-4D1A-85CD-36AFFD8F6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627072"/>
        <c:axId val="425625760"/>
      </c:scatterChart>
      <c:valAx>
        <c:axId val="42562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5625760"/>
        <c:crosses val="autoZero"/>
        <c:crossBetween val="midCat"/>
      </c:valAx>
      <c:valAx>
        <c:axId val="42562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562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19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497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91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207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547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952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99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20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86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39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572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600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607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62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009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532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8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14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3.70.6.96:8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Mentor-mentee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Yana</a:t>
            </a:r>
            <a:r>
              <a:rPr lang="fr-CH" dirty="0"/>
              <a:t> </a:t>
            </a:r>
            <a:r>
              <a:rPr lang="fr-CH" dirty="0" err="1"/>
              <a:t>Ponomarova</a:t>
            </a:r>
            <a:endParaRPr lang="fr-CH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463637"/>
            <a:ext cx="3823520" cy="326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n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318" y="68826"/>
            <a:ext cx="1730682" cy="170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4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218"/>
            <a:ext cx="10018713" cy="1115291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Method 1 : </a:t>
            </a:r>
            <a:r>
              <a:rPr lang="fr-CH" dirty="0" err="1">
                <a:solidFill>
                  <a:srgbClr val="0070C0"/>
                </a:solidFill>
              </a:rPr>
              <a:t>Recommendation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011217"/>
            <a:ext cx="10018713" cy="3124201"/>
          </a:xfrm>
        </p:spPr>
        <p:txBody>
          <a:bodyPr/>
          <a:lstStyle/>
          <a:p>
            <a:r>
              <a:rPr lang="en-GB" dirty="0"/>
              <a:t>Get vector representation of all emails + </a:t>
            </a:r>
            <a:r>
              <a:rPr lang="en-GB" dirty="0" err="1"/>
              <a:t>mente</a:t>
            </a:r>
            <a:r>
              <a:rPr lang="en-GB" dirty="0"/>
              <a:t> description (Doc2Vec)</a:t>
            </a:r>
          </a:p>
          <a:p>
            <a:r>
              <a:rPr lang="en-GB" dirty="0"/>
              <a:t>Find emails that are most closely related to mentee description (keyword list) : cosine similarity</a:t>
            </a:r>
          </a:p>
          <a:p>
            <a:r>
              <a:rPr lang="en-GB" dirty="0"/>
              <a:t>Group similarity score by email author</a:t>
            </a:r>
          </a:p>
          <a:p>
            <a:r>
              <a:rPr lang="en-GB" dirty="0"/>
              <a:t>Propose top most relevant authors for mentoring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93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605" y="-450273"/>
            <a:ext cx="10018713" cy="1752599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0070C0"/>
                </a:solidFill>
              </a:rPr>
              <a:t>Method 2: </a:t>
            </a:r>
            <a:r>
              <a:rPr lang="fr-CH" sz="3200" dirty="0">
                <a:solidFill>
                  <a:srgbClr val="0070C0"/>
                </a:solidFill>
              </a:rPr>
              <a:t>LDA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2207" y="2077321"/>
            <a:ext cx="9231111" cy="29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109" y="943262"/>
            <a:ext cx="10018713" cy="509154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Perplexity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Meaningfulness of topics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Finally, K </a:t>
            </a:r>
            <a:r>
              <a:rPr lang="en-GB"/>
              <a:t>= 13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14605" y="-45027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>
                <a:solidFill>
                  <a:srgbClr val="0070C0"/>
                </a:solidFill>
              </a:rPr>
              <a:t>Method 2: </a:t>
            </a:r>
            <a:r>
              <a:rPr lang="fr-CH" sz="3200" dirty="0">
                <a:solidFill>
                  <a:srgbClr val="0070C0"/>
                </a:solidFill>
              </a:rPr>
              <a:t>LDA </a:t>
            </a:r>
            <a:r>
              <a:rPr lang="fr-CH" sz="3200" dirty="0" err="1">
                <a:solidFill>
                  <a:srgbClr val="0070C0"/>
                </a:solidFill>
              </a:rPr>
              <a:t>evaluation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criteria</a:t>
            </a:r>
            <a:endParaRPr lang="fr-CH" sz="3200" dirty="0">
              <a:solidFill>
                <a:srgbClr val="0070C0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E1ED03-2B35-4F75-B0CB-BFCCDD556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991786"/>
              </p:ext>
            </p:extLst>
          </p:nvPr>
        </p:nvGraphicFramePr>
        <p:xfrm>
          <a:off x="6239164" y="7458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CEB2467-499C-4665-9A60-F9792D058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465682"/>
              </p:ext>
            </p:extLst>
          </p:nvPr>
        </p:nvGraphicFramePr>
        <p:xfrm>
          <a:off x="6239164" y="35467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986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605" y="-45027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>
                <a:solidFill>
                  <a:srgbClr val="0070C0"/>
                </a:solidFill>
              </a:rPr>
              <a:t>Method 2: </a:t>
            </a:r>
            <a:r>
              <a:rPr lang="fr-CH" sz="3200" dirty="0">
                <a:solidFill>
                  <a:srgbClr val="0070C0"/>
                </a:solidFill>
              </a:rPr>
              <a:t>LDA Topics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4605" y="1055270"/>
            <a:ext cx="3642676" cy="2309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2688" y="1196252"/>
            <a:ext cx="3703641" cy="2027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7337" y="3223348"/>
            <a:ext cx="3627434" cy="23395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0178" y="3058982"/>
            <a:ext cx="3650296" cy="23471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7071" y="2094010"/>
            <a:ext cx="3756986" cy="23928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4369" y="4680556"/>
            <a:ext cx="3711262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3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218"/>
            <a:ext cx="10018713" cy="1115291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Method 2 : </a:t>
            </a:r>
            <a:r>
              <a:rPr lang="fr-CH" dirty="0" err="1">
                <a:solidFill>
                  <a:srgbClr val="0070C0"/>
                </a:solidFill>
              </a:rPr>
              <a:t>Recommendation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011217"/>
            <a:ext cx="10018713" cy="3124201"/>
          </a:xfrm>
        </p:spPr>
        <p:txBody>
          <a:bodyPr>
            <a:normAutofit/>
          </a:bodyPr>
          <a:lstStyle/>
          <a:p>
            <a:r>
              <a:rPr lang="en-GB" dirty="0"/>
              <a:t>Get distribution of emails across topics (LDA)</a:t>
            </a:r>
          </a:p>
          <a:p>
            <a:r>
              <a:rPr lang="en-GB" dirty="0"/>
              <a:t>Get the distribution of mentee interests across the topics (LDA), take 2 top topics</a:t>
            </a:r>
          </a:p>
          <a:p>
            <a:r>
              <a:rPr lang="en-GB" dirty="0"/>
              <a:t>Find emails that contain the above 2 topics in their </a:t>
            </a:r>
            <a:r>
              <a:rPr lang="en-GB" dirty="0" err="1"/>
              <a:t>vectoral</a:t>
            </a:r>
            <a:r>
              <a:rPr lang="en-GB" dirty="0"/>
              <a:t> representation</a:t>
            </a:r>
          </a:p>
          <a:p>
            <a:r>
              <a:rPr lang="en-GB" dirty="0"/>
              <a:t>Group similarity score by email author</a:t>
            </a:r>
          </a:p>
          <a:p>
            <a:r>
              <a:rPr lang="en-GB" dirty="0"/>
              <a:t>Propose those authors for mentor role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27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419" y="1835726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Everything is about gas and trade</a:t>
            </a:r>
          </a:p>
          <a:p>
            <a:pPr lvl="1"/>
            <a:r>
              <a:rPr lang="en-US" dirty="0"/>
              <a:t>Not surprising, given that «Enron Corporation was an American energy, commodities, and services company based in Houston, Texas» - Wikipedia</a:t>
            </a:r>
          </a:p>
          <a:p>
            <a:r>
              <a:rPr lang="en-US" dirty="0"/>
              <a:t>Email vector representation: </a:t>
            </a:r>
          </a:p>
          <a:p>
            <a:pPr lvl="1"/>
            <a:r>
              <a:rPr lang="en-US" dirty="0"/>
              <a:t>Models with chunks + tokens &gt; model with chunks &gt; model with tokens</a:t>
            </a:r>
          </a:p>
          <a:p>
            <a:pPr lvl="1"/>
            <a:r>
              <a:rPr lang="en-US" dirty="0"/>
              <a:t>TFIDF  &gt; 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Spark implementation of LDA lack predictive functions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4710" y="-28401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 err="1">
                <a:solidFill>
                  <a:srgbClr val="0070C0"/>
                </a:solidFill>
              </a:rPr>
              <a:t>Interesting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findings</a:t>
            </a:r>
            <a:endParaRPr lang="fr-CH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81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002" y="0"/>
            <a:ext cx="10018713" cy="1752599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Alternative </a:t>
            </a:r>
            <a:r>
              <a:rPr lang="fr-CH" dirty="0" err="1">
                <a:solidFill>
                  <a:srgbClr val="0070C0"/>
                </a:solidFill>
              </a:rPr>
              <a:t>methods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2601" y="1567871"/>
            <a:ext cx="10018713" cy="3124201"/>
          </a:xfrm>
        </p:spPr>
        <p:txBody>
          <a:bodyPr/>
          <a:lstStyle/>
          <a:p>
            <a:r>
              <a:rPr lang="fr-CH" dirty="0" err="1"/>
              <a:t>Clastering</a:t>
            </a:r>
            <a:r>
              <a:rPr lang="fr-CH" dirty="0"/>
              <a:t> on top of Doc2Vec</a:t>
            </a:r>
          </a:p>
          <a:p>
            <a:r>
              <a:rPr lang="fr-CH" dirty="0"/>
              <a:t>Collaborative </a:t>
            </a:r>
            <a:r>
              <a:rPr lang="fr-CH" dirty="0" err="1"/>
              <a:t>filtering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493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4673"/>
            <a:ext cx="10018713" cy="1318491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Find yourself a mentor from the pole of Enron professionals</a:t>
            </a:r>
            <a:endParaRPr lang="fr-CH" sz="320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274" y="1697180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/>
              <a:t>Enron Corporation is an American energy, commodities, and services company based in Houston, Texas.</a:t>
            </a:r>
          </a:p>
          <a:p>
            <a:r>
              <a:rPr lang="en-US" dirty="0"/>
              <a:t>Our professionals are actively involved in mentoring activities for youth and they would be happy to help. Find your mentor in two steps: fill the form with the keywords of skills researched and press Go!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dirty="0">
                <a:hlinkClick r:id="rId2"/>
              </a:rPr>
              <a:t>http://193.70.6.96:8000/</a:t>
            </a:r>
            <a:endParaRPr lang="en-US" dirty="0"/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167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442" y="262054"/>
            <a:ext cx="10018713" cy="527473"/>
          </a:xfrm>
        </p:spPr>
        <p:txBody>
          <a:bodyPr>
            <a:noAutofit/>
          </a:bodyPr>
          <a:lstStyle/>
          <a:p>
            <a:r>
              <a:rPr lang="fr-CH" sz="3200" dirty="0"/>
              <a:t>Mentor description: Enron emails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544"/>
          <a:stretch/>
        </p:blipFill>
        <p:spPr>
          <a:xfrm>
            <a:off x="2605871" y="1213273"/>
            <a:ext cx="7322875" cy="502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Enron emails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544"/>
          <a:stretch/>
        </p:blipFill>
        <p:spPr>
          <a:xfrm>
            <a:off x="2605871" y="1213273"/>
            <a:ext cx="7322875" cy="50276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805922">
            <a:off x="4443531" y="4879872"/>
            <a:ext cx="2189126" cy="93461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 rot="2986407">
            <a:off x="8855086" y="3324670"/>
            <a:ext cx="1029699" cy="85153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 rot="17232720">
            <a:off x="6513370" y="5454167"/>
            <a:ext cx="602870" cy="5681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 rot="805922">
            <a:off x="3222783" y="4584570"/>
            <a:ext cx="544525" cy="2266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69442" y="262054"/>
            <a:ext cx="10018713" cy="5274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dirty="0">
                <a:solidFill>
                  <a:srgbClr val="0070C0"/>
                </a:solidFill>
              </a:rPr>
              <a:t>Mentor description: Enron emails</a:t>
            </a:r>
            <a:endParaRPr lang="fr-C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336" y="-262052"/>
            <a:ext cx="10018713" cy="1752599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0070C0"/>
                </a:solidFill>
              </a:rPr>
              <a:t>Mentor description: </a:t>
            </a:r>
            <a:r>
              <a:rPr lang="fr-CH" sz="3200" dirty="0">
                <a:solidFill>
                  <a:srgbClr val="0070C0"/>
                </a:solidFill>
              </a:rPr>
              <a:t>Topics of Enron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928" y="1558635"/>
            <a:ext cx="10018713" cy="3124201"/>
          </a:xfrm>
        </p:spPr>
        <p:txBody>
          <a:bodyPr/>
          <a:lstStyle/>
          <a:p>
            <a:r>
              <a:rPr lang="fr-CH" dirty="0" err="1"/>
              <a:t>Legal</a:t>
            </a:r>
            <a:endParaRPr lang="fr-CH" dirty="0"/>
          </a:p>
          <a:p>
            <a:r>
              <a:rPr lang="fr-CH" dirty="0"/>
              <a:t>Administrative</a:t>
            </a:r>
          </a:p>
          <a:p>
            <a:r>
              <a:rPr lang="fr-CH" dirty="0"/>
              <a:t>Trade</a:t>
            </a:r>
          </a:p>
          <a:p>
            <a:r>
              <a:rPr lang="fr-CH" dirty="0" err="1"/>
              <a:t>Gas</a:t>
            </a:r>
            <a:r>
              <a:rPr lang="fr-CH" dirty="0"/>
              <a:t> </a:t>
            </a:r>
            <a:r>
              <a:rPr lang="fr-CH" dirty="0" err="1"/>
              <a:t>market</a:t>
            </a:r>
            <a:r>
              <a:rPr lang="fr-CH" dirty="0"/>
              <a:t> </a:t>
            </a:r>
            <a:r>
              <a:rPr lang="fr-CH" dirty="0" err="1"/>
              <a:t>specifics</a:t>
            </a:r>
            <a:endParaRPr lang="fr-CH" dirty="0"/>
          </a:p>
        </p:txBody>
      </p:sp>
      <p:sp>
        <p:nvSpPr>
          <p:cNvPr id="4" name="Right Brace 3"/>
          <p:cNvSpPr/>
          <p:nvPr/>
        </p:nvSpPr>
        <p:spPr>
          <a:xfrm>
            <a:off x="6245584" y="1731480"/>
            <a:ext cx="1159727" cy="315951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extBox 4"/>
          <p:cNvSpPr txBox="1"/>
          <p:nvPr/>
        </p:nvSpPr>
        <p:spPr>
          <a:xfrm>
            <a:off x="8012432" y="2751403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All </a:t>
            </a:r>
            <a:r>
              <a:rPr lang="fr-CH" dirty="0" err="1"/>
              <a:t>related</a:t>
            </a:r>
            <a:r>
              <a:rPr lang="fr-CH" dirty="0"/>
              <a:t> to </a:t>
            </a:r>
            <a:r>
              <a:rPr lang="fr-CH" dirty="0" err="1"/>
              <a:t>gas</a:t>
            </a:r>
            <a:r>
              <a:rPr lang="fr-CH" dirty="0"/>
              <a:t> and </a:t>
            </a:r>
            <a:r>
              <a:rPr lang="fr-CH" dirty="0" err="1"/>
              <a:t>energy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4744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70164"/>
            <a:ext cx="10018713" cy="109681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Mentor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001" y="1614054"/>
            <a:ext cx="10018713" cy="3124201"/>
          </a:xfrm>
        </p:spPr>
        <p:txBody>
          <a:bodyPr/>
          <a:lstStyle/>
          <a:p>
            <a:r>
              <a:rPr lang="fr-CH" dirty="0"/>
              <a:t>Method 1: </a:t>
            </a:r>
            <a:r>
              <a:rPr lang="fr-CH" dirty="0" err="1"/>
              <a:t>Sum</a:t>
            </a:r>
            <a:r>
              <a:rPr lang="fr-CH" dirty="0"/>
              <a:t> of </a:t>
            </a:r>
            <a:r>
              <a:rPr lang="fr-CH" dirty="0" err="1"/>
              <a:t>vectorized</a:t>
            </a:r>
            <a:r>
              <a:rPr lang="fr-CH" dirty="0"/>
              <a:t> emails </a:t>
            </a:r>
            <a:r>
              <a:rPr lang="fr-CH" dirty="0" err="1"/>
              <a:t>they</a:t>
            </a:r>
            <a:r>
              <a:rPr lang="fr-CH" dirty="0"/>
              <a:t> have </a:t>
            </a:r>
            <a:r>
              <a:rPr lang="fr-CH" dirty="0" err="1"/>
              <a:t>written</a:t>
            </a:r>
            <a:endParaRPr lang="fr-CH" dirty="0"/>
          </a:p>
          <a:p>
            <a:r>
              <a:rPr lang="fr-CH" dirty="0"/>
              <a:t>Method2: Distribution of topics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63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350" y="232317"/>
            <a:ext cx="10018713" cy="801029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Method 1: Doc2Vec</a:t>
            </a:r>
          </a:p>
        </p:txBody>
      </p:sp>
      <p:pic>
        <p:nvPicPr>
          <p:cNvPr id="1026" name="Picture 2" descr="Image result for doc2vec gensi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36" y="1105164"/>
            <a:ext cx="9525000" cy="5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2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5636" y="-157860"/>
            <a:ext cx="10515600" cy="4593969"/>
          </a:xfrm>
        </p:spPr>
        <p:txBody>
          <a:bodyPr>
            <a:normAutofit/>
          </a:bodyPr>
          <a:lstStyle/>
          <a:p>
            <a:r>
              <a:rPr lang="fr-CH" dirty="0" err="1"/>
              <a:t>Sanity</a:t>
            </a:r>
            <a:r>
              <a:rPr lang="fr-CH" dirty="0"/>
              <a:t> check:</a:t>
            </a:r>
          </a:p>
          <a:p>
            <a:pPr lvl="1"/>
            <a:r>
              <a:rPr lang="fr-CH" dirty="0" err="1"/>
              <a:t>Similarity</a:t>
            </a:r>
            <a:r>
              <a:rPr lang="fr-CH" dirty="0"/>
              <a:t> (x, y) &lt; </a:t>
            </a:r>
            <a:r>
              <a:rPr lang="fr-CH" dirty="0" err="1"/>
              <a:t>similarity</a:t>
            </a:r>
            <a:r>
              <a:rPr lang="fr-CH" dirty="0"/>
              <a:t> (</a:t>
            </a:r>
            <a:r>
              <a:rPr lang="fr-CH" dirty="0" err="1"/>
              <a:t>x,x</a:t>
            </a:r>
            <a:r>
              <a:rPr lang="fr-CH" dirty="0"/>
              <a:t>)</a:t>
            </a:r>
          </a:p>
          <a:p>
            <a:r>
              <a:rPr lang="fr-CH" dirty="0" err="1"/>
              <a:t>Similarity</a:t>
            </a:r>
            <a:r>
              <a:rPr lang="fr-CH" dirty="0"/>
              <a:t> to </a:t>
            </a:r>
            <a:r>
              <a:rPr lang="fr-CH" dirty="0" err="1"/>
              <a:t>gas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47" y="-276225"/>
            <a:ext cx="10018713" cy="1752599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0070C0"/>
                </a:solidFill>
              </a:rPr>
              <a:t>Method 1: Doc2Vec </a:t>
            </a:r>
            <a:r>
              <a:rPr lang="fr-CH" sz="3200" dirty="0" err="1">
                <a:solidFill>
                  <a:srgbClr val="0070C0"/>
                </a:solidFill>
              </a:rPr>
              <a:t>evaluation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criteria</a:t>
            </a:r>
            <a:endParaRPr lang="fr-CH" sz="32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02844"/>
              </p:ext>
            </p:extLst>
          </p:nvPr>
        </p:nvGraphicFramePr>
        <p:xfrm>
          <a:off x="1558411" y="2962909"/>
          <a:ext cx="11169300" cy="315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30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875025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1358835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794585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317224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238981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nymex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postid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calpin energi servic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midland cooper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neglig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smurfit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natur ga futur contract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nortwest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nymex rule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immatur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most extensive and liquid energy marketplace with energy futures, options contracts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 id?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Calpine Energy Services, L.P. manages power and gas assets for wholesale customers in North America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Midland Cooperative Oil Association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Smurfit Kappa is a business in the field of sustainable energy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future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contracts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NorthWestern Corporation owns NorthWestern Energy, a utility company that serves South Dakota, Nebraska, and Montana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Marketplace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rules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2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27670"/>
              </p:ext>
            </p:extLst>
          </p:nvPr>
        </p:nvGraphicFramePr>
        <p:xfrm>
          <a:off x="1457157" y="1115151"/>
          <a:ext cx="10515600" cy="241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2710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promin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extravag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default 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whiskey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pulp produc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jewish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contract mdq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cdwr deal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lockhe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2710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1873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 in Energy &amp; Resource Development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Electromagnetic energy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Extravaganza is a summit on sustainable energy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production (associated business line)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MDQ is a Maximum Daily Quantity is the quantity of gas a customer can request or take under a contract on any one 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CDWR is a California's Department of Water Resources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Lockheed Martin is a global security and aerospace company with extensive energy sustainability agenda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157" y="309196"/>
            <a:ext cx="10515600" cy="4593969"/>
          </a:xfrm>
        </p:spPr>
        <p:txBody>
          <a:bodyPr>
            <a:normAutofit/>
          </a:bodyPr>
          <a:lstStyle/>
          <a:p>
            <a:r>
              <a:rPr lang="en-US" sz="1800" dirty="0"/>
              <a:t>most similar to “energy” and least similar to “trade”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most similar to “energy” and “trade”</a:t>
            </a:r>
            <a:endParaRPr lang="fr-CH" sz="1800" dirty="0"/>
          </a:p>
          <a:p>
            <a:endParaRPr lang="fr-CH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19097"/>
              </p:ext>
            </p:extLst>
          </p:nvPr>
        </p:nvGraphicFramePr>
        <p:xfrm>
          <a:off x="1596062" y="4065242"/>
          <a:ext cx="10472570" cy="258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1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884345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675322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salad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liar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instituion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asset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broadband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servic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emiss allow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coastal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erron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project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socal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dynegi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phibro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txu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engag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wesco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commerci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manag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market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212544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1469281"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 traders known as liars? :-)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assets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likely clients business (energy consuming)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 legislation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Coastal Energy Company engages in the exploration, development, and production of oil and gas properties in Thailand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typo?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SoCalGas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primary provider of natural gas to Southern California. TXU - Texas Electricity Company. Wesco Energy - full service home heating supplier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 management </a:t>
                      </a:r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596062" y="-444344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>
                <a:solidFill>
                  <a:srgbClr val="0070C0"/>
                </a:solidFill>
              </a:rPr>
              <a:t>Method 1: Doc2Vec </a:t>
            </a:r>
            <a:r>
              <a:rPr lang="fr-CH" sz="3200" dirty="0" err="1">
                <a:solidFill>
                  <a:srgbClr val="0070C0"/>
                </a:solidFill>
              </a:rPr>
              <a:t>evaluation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criteria</a:t>
            </a:r>
            <a:endParaRPr lang="fr-CH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83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1813</TotalTime>
  <Words>696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Mentor-mentee recommendation system</vt:lpstr>
      <vt:lpstr>Find yourself a mentor from the pole of Enron professionals</vt:lpstr>
      <vt:lpstr>Mentor description: Enron emails</vt:lpstr>
      <vt:lpstr>Enron emails</vt:lpstr>
      <vt:lpstr>Mentor description: Topics of Enron emails</vt:lpstr>
      <vt:lpstr>Mentor Representation</vt:lpstr>
      <vt:lpstr>Method 1: Doc2Vec</vt:lpstr>
      <vt:lpstr>Method 1: Doc2Vec evaluation criteria</vt:lpstr>
      <vt:lpstr>PowerPoint Presentation</vt:lpstr>
      <vt:lpstr>Method 1 : Recommendation</vt:lpstr>
      <vt:lpstr>Method 2: LDA</vt:lpstr>
      <vt:lpstr>PowerPoint Presentation</vt:lpstr>
      <vt:lpstr>PowerPoint Presentation</vt:lpstr>
      <vt:lpstr>Method 2 : Recommendation</vt:lpstr>
      <vt:lpstr>PowerPoint Presentation</vt:lpstr>
      <vt:lpstr>Alternative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Ponomarova Yana</dc:creator>
  <cp:lastModifiedBy>Ponomarova Yana</cp:lastModifiedBy>
  <cp:revision>29</cp:revision>
  <dcterms:created xsi:type="dcterms:W3CDTF">2017-09-05T14:04:52Z</dcterms:created>
  <dcterms:modified xsi:type="dcterms:W3CDTF">2017-09-06T20:48:10Z</dcterms:modified>
</cp:coreProperties>
</file>