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7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3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3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9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4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6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EF05-A367-424A-85AD-C906F5D609E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9EE089-13BC-4EDC-8B6A-12F5E07553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8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1696-A550-4FA3-98B6-92FCFE5BD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055" y="1901525"/>
            <a:ext cx="8637073" cy="2541431"/>
          </a:xfrm>
        </p:spPr>
        <p:txBody>
          <a:bodyPr/>
          <a:lstStyle/>
          <a:p>
            <a:pPr algn="ctr"/>
            <a:r>
              <a:rPr lang="ru-RU" dirty="0"/>
              <a:t>Облачные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76716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961C37-D3A6-4494-9A84-7E9B8A0129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2026" y="223973"/>
            <a:ext cx="10515600" cy="5807075"/>
          </a:xfrm>
        </p:spPr>
        <p:txBody>
          <a:bodyPr>
            <a:normAutofit/>
          </a:bodyPr>
          <a:lstStyle/>
          <a:p>
            <a:r>
              <a:rPr lang="ru-RU" dirty="0" err="1">
                <a:latin typeface="+mj-lt"/>
              </a:rPr>
              <a:t>Platform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("платформа как 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Пользователю предоставляется компьютерная платформа с установленной операционной системой и некоторым программным обеспечением.</a:t>
            </a:r>
          </a:p>
          <a:p>
            <a:r>
              <a:rPr lang="ru-RU" dirty="0" err="1">
                <a:latin typeface="+mj-lt"/>
              </a:rPr>
              <a:t>Integration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("интеграция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Это возможность получать из "облака" полный интеграционный пакет, включая программные интерфейсы между приложениями и управление их алгоритмами. Сюда входят известные услуги и функции пакетов централизации, оптимизации и интеграции корпоративных приложений (EAI), но предоставляемые как "облачный" сервис.</a:t>
            </a:r>
          </a:p>
          <a:p>
            <a:r>
              <a:rPr lang="ru-RU" dirty="0" err="1">
                <a:latin typeface="+mj-lt"/>
              </a:rPr>
              <a:t>Security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("безопасность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Данный вид услуги предоставляет возможность пользователям быстро развертывать продукты, позволяющие обеспечить безопасное использование веб-технологий, электронной переписки, локальной сети, что позволяет пользователям данного сервиса экономить на развертывании и поддержании своей собственной системы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420182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661C48-4C80-444D-9965-613AE823A5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1949" y="301592"/>
            <a:ext cx="10515600" cy="579755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+mj-lt"/>
              </a:rPr>
              <a:t>Management</a:t>
            </a:r>
            <a:r>
              <a:rPr lang="ru-RU" dirty="0">
                <a:latin typeface="+mj-lt"/>
              </a:rPr>
              <a:t>/</a:t>
            </a:r>
            <a:r>
              <a:rPr lang="ru-RU" dirty="0" err="1">
                <a:latin typeface="+mj-lt"/>
              </a:rPr>
              <a:t>Governace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("администрирование и управление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Дает возможность управлять и задавать параметры работы одного или многих "облачных" сервисов. Это в основном такие параметры, как топология, использование ресурсов, виртуализация.</a:t>
            </a:r>
          </a:p>
          <a:p>
            <a:r>
              <a:rPr lang="ru-RU" dirty="0" err="1">
                <a:latin typeface="+mj-lt"/>
              </a:rPr>
              <a:t>Infrastructure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("инфраструктура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Пользователю предоставляется компьютерная инфраструктура, обычно виртуальные платформы (компьютеры), связанные в сеть, которые он самостоятельно настраивает под собственные цели.</a:t>
            </a:r>
          </a:p>
          <a:p>
            <a:r>
              <a:rPr lang="ru-RU" dirty="0" err="1">
                <a:latin typeface="+mj-lt"/>
              </a:rPr>
              <a:t>Testing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("тестирование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Дает возможность тестирования локальных или "облачных" систем с использованием тестового ПО из "облака" (при этом никакого оборудования или обеспечения на предприятии, не требуется).</a:t>
            </a:r>
          </a:p>
        </p:txBody>
      </p:sp>
    </p:spTree>
    <p:extLst>
      <p:ext uri="{BB962C8B-B14F-4D97-AF65-F5344CB8AC3E}">
        <p14:creationId xmlns:p14="http://schemas.microsoft.com/office/powerpoint/2010/main" val="246174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96077-DDFD-4B83-BF00-C8A4E45D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облачных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6EB73-F80C-416F-8A3A-55531FFB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+mj-lt"/>
              </a:rPr>
              <a:t>Вся информация доступна с любого устройства, – будь то ПК, планшет, смартфон и т.д. – подключенного к интернету. Здесь и плюс в том, что пользователь не привязан к определенному рабочему месту.</a:t>
            </a:r>
          </a:p>
          <a:p>
            <a:r>
              <a:rPr lang="ru-RU" dirty="0">
                <a:latin typeface="+mj-lt"/>
              </a:rPr>
              <a:t>Сокращение расходов на приобретение дорогостоящих мощных компьютеров, серверов, нет надобности оплачивать работу ИТ-специалиста для обслуживания локального дата-центра.</a:t>
            </a:r>
          </a:p>
          <a:p>
            <a:r>
              <a:rPr lang="ru-RU" dirty="0">
                <a:latin typeface="+mj-lt"/>
              </a:rPr>
              <a:t>Необходимые инструменты для работы предоставляются автоматически веб-сервисом.</a:t>
            </a:r>
          </a:p>
          <a:p>
            <a:r>
              <a:rPr lang="ru-RU" dirty="0">
                <a:latin typeface="+mj-lt"/>
              </a:rPr>
              <a:t>Высокий уровень технологичности вычислительных мощностей, который предоставляется пользователю, позволяет хранить, анализировать и обрабатывать данные.</a:t>
            </a:r>
          </a:p>
          <a:p>
            <a:r>
              <a:rPr lang="ru-RU" dirty="0">
                <a:latin typeface="+mj-lt"/>
              </a:rPr>
              <a:t>Оплачиваются сервисы только по мере необходимости их использования, при этом оплата происходит только за требуемый пакет услуг.</a:t>
            </a:r>
          </a:p>
          <a:p>
            <a:r>
              <a:rPr lang="ru-RU" dirty="0">
                <a:latin typeface="+mj-lt"/>
              </a:rPr>
              <a:t>Современные облачные вычисления могут обеспечивать наивысшую надежность, к тому же, лишь небольшое количество организаций могут позволить себе содержать полноценный дата-центр.</a:t>
            </a:r>
          </a:p>
        </p:txBody>
      </p:sp>
    </p:spTree>
    <p:extLst>
      <p:ext uri="{BB962C8B-B14F-4D97-AF65-F5344CB8AC3E}">
        <p14:creationId xmlns:p14="http://schemas.microsoft.com/office/powerpoint/2010/main" val="317874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2664-3580-43BC-8615-C5F43D3B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облачных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C9629-9D92-4FA7-A8A5-9F6145C6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Для работы с «облаком» требуется постоянное подключение к интернету.</a:t>
            </a:r>
          </a:p>
          <a:p>
            <a:r>
              <a:rPr lang="ru-RU" dirty="0">
                <a:latin typeface="+mj-lt"/>
              </a:rPr>
              <a:t>Пользователь не всегда может настроить используемое программное обеспечение под личные нужды.</a:t>
            </a:r>
          </a:p>
          <a:p>
            <a:r>
              <a:rPr lang="ru-RU" dirty="0">
                <a:latin typeface="+mj-lt"/>
              </a:rPr>
              <a:t>Чтобы создать собственное «облако» потребуются очень большие затраты, что не целесообразно для новых предприятий.</a:t>
            </a:r>
          </a:p>
          <a:p>
            <a:r>
              <a:rPr lang="ru-RU" dirty="0">
                <a:latin typeface="+mj-lt"/>
              </a:rPr>
              <a:t>«Облако» – хранилище данных, к которым, используя уязвимости системы, могут получить доступ злоумышленники.</a:t>
            </a:r>
          </a:p>
        </p:txBody>
      </p:sp>
    </p:spTree>
    <p:extLst>
      <p:ext uri="{BB962C8B-B14F-4D97-AF65-F5344CB8AC3E}">
        <p14:creationId xmlns:p14="http://schemas.microsoft.com/office/powerpoint/2010/main" val="109918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09BA2C-DCB1-43B5-AA22-985C705F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A2E46-A48A-4C46-AF6B-BF5EB730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677" y="2015732"/>
            <a:ext cx="10379412" cy="411269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212529"/>
                </a:solidFill>
                <a:effectLst/>
                <a:latin typeface="+mj-lt"/>
              </a:rPr>
              <a:t>Облачные технологии — это технологии распределенной обработки цифровых данных, с помощью которых компьютерные ресурсы предоставляются интернет-пользователю как онлайн-сервис. Программы запускаются и выдают результаты работы в окне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+mj-lt"/>
              </a:rPr>
              <a:t>web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+mj-lt"/>
              </a:rPr>
              <a:t>-браузера на локальном ПК. При этом все необходимые для работы программы и их данные находятся на удаленном интернет-сервере и временно кэшируются на клиентской стороне: на ПК и др.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212529"/>
                </a:solidFill>
                <a:effectLst/>
                <a:latin typeface="+mj-lt"/>
              </a:rPr>
              <a:t>Преимущество технологии в том, что пользователь имеет доступ к собственным данным, но не должен заботиться об инфраструктуре, операционной системе и программном обеспечение, с которым он работает. Слово «облако» — это метафора, олицетворяющая сложную инфраструктуру, скрывает за собой все технические детали.</a:t>
            </a:r>
          </a:p>
          <a:p>
            <a:pPr marL="0" indent="0"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063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E1571-9C46-413A-BFC4-A78BBE9E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облачных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60BC6-ECD6-4496-897F-3610022F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53" y="2015732"/>
            <a:ext cx="10272409" cy="4122421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</a:rPr>
              <a:t>Публичное облако — одновременный доступ многих пользователей к IT-инфраструктуре. Но возможности управлять и обслуживать данное облако у пользователей нет, вся ответственность возложена на ее владельца. Абонентом предлагаемых сервисов может стать любая компания или частное лицо.</a:t>
            </a:r>
          </a:p>
          <a:p>
            <a:r>
              <a:rPr lang="ru-RU" dirty="0">
                <a:latin typeface="+mj-lt"/>
              </a:rPr>
              <a:t>Частное облако — IT-инфраструктура, которую контролирует и эксплуатирует только один абонент в собственных интересах. Инфраструктура для управления частным облаком может размещаться либо в помещениях пользователя, или у внешнего оператора или частично у пользователя и оператора.</a:t>
            </a:r>
          </a:p>
          <a:p>
            <a:r>
              <a:rPr lang="ru-RU" dirty="0">
                <a:latin typeface="+mj-lt"/>
              </a:rPr>
              <a:t>Гибридное облако — это IT-инфраструктура, в которой объединены лучшие качества публичного и частного облака. Такая композиция уникальных объектов, связанных между собой стандартизированными или собственными технологиями, которые позволяют переносить данные или программы между 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371264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F105-91F1-4E21-83F6-2E763AD4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облачных вычислений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90F56-2A5B-4D7F-9AF5-FFE3FA6F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5" y="2015732"/>
            <a:ext cx="10437779" cy="41224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В облачных технологиях принято выделять три отдельные категории или модели:</a:t>
            </a:r>
          </a:p>
          <a:p>
            <a:r>
              <a:rPr lang="ru-RU" dirty="0">
                <a:latin typeface="+mj-lt"/>
              </a:rPr>
              <a:t>Низший уровень «Инфраструктура как услуга» (</a:t>
            </a:r>
            <a:r>
              <a:rPr lang="ru-RU" dirty="0" err="1">
                <a:latin typeface="+mj-lt"/>
              </a:rPr>
              <a:t>IaaS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infrastructure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 a 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). Пользователи получают базовые вычислительные ресурсы: процессоры и устройства для хранения информации – и используют их для создания собственных операционных систем и приложений. Потребитель не управляет базовой инфраструктурой облака, но имеет контроль над операционными системами, системами хранения, развернутыми приложениями. Возможен ограниченный контроль выбора сетевых компонентов (например, хост с сетевыми экранами).</a:t>
            </a:r>
          </a:p>
          <a:p>
            <a:r>
              <a:rPr lang="ru-RU" dirty="0">
                <a:latin typeface="+mj-lt"/>
              </a:rPr>
              <a:t>Следующий уровень «Платформа как услуга» (</a:t>
            </a:r>
            <a:r>
              <a:rPr lang="ru-RU" dirty="0" err="1">
                <a:latin typeface="+mj-lt"/>
              </a:rPr>
              <a:t>PaaS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platform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 a 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). Пользователи имеют возможность устанавливать собственные приложения на платформе, предоставляемой провайдером услуги. Пользователь не управляет базовой инфраструктурой облака: сетями, серверами, операционными системами и системами хранения данных, но имеет контроль над развернутыми приложениями и некоторыми параметрами конфигурации среды хостинга.</a:t>
            </a:r>
          </a:p>
          <a:p>
            <a:r>
              <a:rPr lang="ru-RU" dirty="0">
                <a:latin typeface="+mj-lt"/>
              </a:rPr>
              <a:t>Высший уровень облачных вычислений «Программное обеспечение как услуга» (</a:t>
            </a:r>
            <a:r>
              <a:rPr lang="ru-RU" dirty="0" err="1">
                <a:latin typeface="+mj-lt"/>
              </a:rPr>
              <a:t>SaaS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software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 a 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). В «облаке» хранятся не только данные, но и связанные с ними приложения, а пользователю для работы требуется только веб-браузер. Потребитель пользуется приложениями провайдера, работающего в облачной инфраструктуре. При этом пользователь не управляет базовой инфраструктурой облака – сетями, серверами, операционными системами, системами хранения, даже индивидуальными настройками приложений за исключением некоторых пользовательских настроек конфигурации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5937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CC22D-0601-4E7B-B015-D73BA8A3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A80B8-B179-4B6F-B645-AB284160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63" y="2015732"/>
            <a:ext cx="10807428" cy="4219698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+mj-lt"/>
              </a:rPr>
              <a:t>Самообслуживание по требованию (англ. </a:t>
            </a:r>
            <a:r>
              <a:rPr lang="ru-RU" dirty="0" err="1">
                <a:latin typeface="+mj-lt"/>
              </a:rPr>
              <a:t>self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on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demand</a:t>
            </a:r>
            <a:r>
              <a:rPr lang="ru-RU" dirty="0">
                <a:latin typeface="+mj-lt"/>
              </a:rPr>
              <a:t>) — потребитель самостоятельно определяет свои вычислительные потребности: серверное время, скорости доступа и обработки данных, объём хранимых данных - без взаимодействия с представителем поставщика услуг;</a:t>
            </a:r>
          </a:p>
          <a:p>
            <a:r>
              <a:rPr lang="ru-RU" dirty="0">
                <a:latin typeface="+mj-lt"/>
              </a:rPr>
              <a:t>Универсальный доступ по сети — услуги доступны потребителям по сети передачи данных вне зависимости от используемого терминального устройства;</a:t>
            </a:r>
          </a:p>
          <a:p>
            <a:r>
              <a:rPr lang="ru-RU" dirty="0">
                <a:latin typeface="+mj-lt"/>
              </a:rPr>
              <a:t>Объединение ресурсов (англ. </a:t>
            </a:r>
            <a:r>
              <a:rPr lang="ru-RU" dirty="0" err="1">
                <a:latin typeface="+mj-lt"/>
              </a:rPr>
              <a:t>resource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pooling</a:t>
            </a:r>
            <a:r>
              <a:rPr lang="ru-RU" dirty="0">
                <a:latin typeface="+mj-lt"/>
              </a:rPr>
              <a:t>) — поставщик услуг объединяет ресурсы для обслуживания большого числа потребителей в единый пул для динамического перераспределения мощностей между потребителями в условиях постоянного изменения спроса на мощности; при этом потребители контролируют только основные параметры услуги (например, объём данных, скорость доступа), но фактическое распределение ресурсов, предоставляемых потребителю, осуществляет поставщик (в некоторых случаях потребители всё-таки могут управлять некоторыми физическими параметрами перераспределения, например, указывать желаемый центр обработки данных из соображений географической близости);</a:t>
            </a:r>
          </a:p>
          <a:p>
            <a:r>
              <a:rPr lang="ru-RU" dirty="0">
                <a:latin typeface="+mj-lt"/>
              </a:rPr>
              <a:t>Эластичность — услуги могут быть предоставлены, расширены, сужены в любой момент времени, без дополнительных издержек на взаимодействие с поставщиком, как правило, в автоматическом режиме;</a:t>
            </a:r>
          </a:p>
          <a:p>
            <a:r>
              <a:rPr lang="ru-RU" dirty="0">
                <a:latin typeface="+mj-lt"/>
              </a:rPr>
              <a:t>Учёт потребления — поставщик услуг автоматически исчисляет потреблённые ресурсы на определённом уровне абстракции (например, объём хранимых данных, пропускная способность, количество пользователей, количество транзакций) и на основе этих данных оценивает объём предоставленных потребителям услуг.</a:t>
            </a:r>
          </a:p>
        </p:txBody>
      </p:sp>
    </p:spTree>
    <p:extLst>
      <p:ext uri="{BB962C8B-B14F-4D97-AF65-F5344CB8AC3E}">
        <p14:creationId xmlns:p14="http://schemas.microsoft.com/office/powerpoint/2010/main" val="2173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716F21-E902-4275-BBC8-74F7FC43FB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59593"/>
            <a:ext cx="10515600" cy="573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 точки зрения поставщика, благодаря объединению ресурсов и непостоянному характеру потребления со стороны потребителей, облачные вычисления позволяют экономить на масштабах, используя меньшие аппаратные ресурсы, чем требовались бы при выделенных аппаратных мощностях для каждого потребителя, а за счёт автоматизации процедур модификации выделения ресурсов существенно снижаются затраты на абонентское обслуживание.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С точки зрения потребителя эти характеристики позволяют получить услуги с высоким уровнем доступности (англ. </a:t>
            </a:r>
            <a:r>
              <a:rPr lang="ru-RU" dirty="0" err="1">
                <a:latin typeface="+mj-lt"/>
              </a:rPr>
              <a:t>high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availability</a:t>
            </a:r>
            <a:r>
              <a:rPr lang="ru-RU" dirty="0">
                <a:latin typeface="+mj-lt"/>
              </a:rPr>
              <a:t>) и низкими рисками неработоспособности, обеспечить быстрое масштабирование вычислительной системы благодаря эластичности без необходимости создания, обслуживания и модернизации собственной аппаратной инфраструктуры.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Удобство и универсальность доступа обеспечивается широкой доступностью услуг и поддержкой различного класса терминальных устройств (персональных компьютеров, мобильных телефонов, интернет-планшетов).</a:t>
            </a:r>
          </a:p>
        </p:txBody>
      </p:sp>
    </p:spTree>
    <p:extLst>
      <p:ext uri="{BB962C8B-B14F-4D97-AF65-F5344CB8AC3E}">
        <p14:creationId xmlns:p14="http://schemas.microsoft.com/office/powerpoint/2010/main" val="37769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2866B-0258-45E9-809C-C90B9D3F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Услуги, предоставляемые облачными системами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AE948-C53E-49D9-A486-4D63FD37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Все, что касается </a:t>
            </a:r>
            <a:r>
              <a:rPr lang="ru-RU" dirty="0" err="1">
                <a:latin typeface="+mj-lt"/>
              </a:rPr>
              <a:t>сloud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сomputing</a:t>
            </a:r>
            <a:r>
              <a:rPr lang="ru-RU" dirty="0">
                <a:latin typeface="+mj-lt"/>
              </a:rPr>
              <a:t> (далее СС), обычно принято называть словом </a:t>
            </a:r>
            <a:r>
              <a:rPr lang="ru-RU" dirty="0" err="1">
                <a:latin typeface="+mj-lt"/>
              </a:rPr>
              <a:t>aaS</a:t>
            </a:r>
            <a:r>
              <a:rPr lang="ru-RU" dirty="0">
                <a:latin typeface="+mj-lt"/>
              </a:rPr>
              <a:t>. Расшифровывается это просто – "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 a 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", то есть "как сервис", или "в виде сервиса".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В настоящее время облачные технологии и, собственно, их концепция, предполагает оказание следующих типов услуг своим пользователям:</a:t>
            </a:r>
          </a:p>
        </p:txBody>
      </p:sp>
    </p:spTree>
    <p:extLst>
      <p:ext uri="{BB962C8B-B14F-4D97-AF65-F5344CB8AC3E}">
        <p14:creationId xmlns:p14="http://schemas.microsoft.com/office/powerpoint/2010/main" val="33009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57FB30-9566-4FFA-953B-D5479B045A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83406"/>
            <a:ext cx="10515600" cy="5691188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latin typeface="+mj-lt"/>
              </a:rPr>
              <a:t>Storage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("хранение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Это, пожалуй, самый простой из СС-сервисов, представляющий собой дисковое пространство по требованию. Каждый из нас когда-нибудь сталкивался с ситуацией, когда на мониторе появлялось зловещее предупреждение: "Логический диск заполнен, чтобы освободить место, удалите ненужные программы или данные". Услуга </a:t>
            </a:r>
            <a:r>
              <a:rPr lang="ru-RU" dirty="0" err="1">
                <a:latin typeface="+mj-lt"/>
              </a:rPr>
              <a:t>Storage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дает возможность сохранять данные во внешнем хранилище, в "облаке". Для Вас, оно будет выглядеть, как дополнительный логический диск или папка. Сервис является базовым для остальных, поскольку входит в состав практически каждого из них. Примером может служить </a:t>
            </a:r>
            <a:r>
              <a:rPr lang="ru-RU" dirty="0" err="1">
                <a:latin typeface="+mj-lt"/>
              </a:rPr>
              <a:t>Google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Drive</a:t>
            </a:r>
            <a:r>
              <a:rPr lang="ru-RU" dirty="0">
                <a:latin typeface="+mj-lt"/>
              </a:rPr>
              <a:t> и прочие схожие сервисы.</a:t>
            </a:r>
          </a:p>
          <a:p>
            <a:r>
              <a:rPr lang="ru-RU" dirty="0" err="1">
                <a:latin typeface="+mj-lt"/>
              </a:rPr>
              <a:t>Database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("база данных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Здесь скорее больше для админов, ибо сия штука предоставляет возможность работать с базами данных, как если бы СУБД была установлена на локальном ресурсе. Причем, в этом случае гораздо легче "</a:t>
            </a:r>
            <a:r>
              <a:rPr lang="ru-RU" dirty="0" err="1">
                <a:latin typeface="+mj-lt"/>
              </a:rPr>
              <a:t>расшаривать</a:t>
            </a:r>
            <a:r>
              <a:rPr lang="ru-RU" dirty="0">
                <a:latin typeface="+mj-lt"/>
              </a:rPr>
              <a:t>" проекты между разными исполнителями, не говоря уже о том, сколько деньжат можно сэкономить на компьютерном железе и лицензиях, требуемых для грамотного использования СУБД в крупной или даже средней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21235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0EDEB7-1910-4A3A-A1D5-6C4C240DEF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646906"/>
            <a:ext cx="10515600" cy="5564188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>
                <a:latin typeface="+mj-lt"/>
              </a:rPr>
              <a:t>Information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("информация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Дает возможность удаленно использовать любые виды информации, которая может меняться ежеминутно или даже ежесекундно.</a:t>
            </a:r>
          </a:p>
          <a:p>
            <a:r>
              <a:rPr lang="ru-RU" dirty="0" err="1">
                <a:latin typeface="+mj-lt"/>
              </a:rPr>
              <a:t>Process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("управление процессом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Представляет собой удаленный ресурс, который может связать воедино несколько ресурсов (таких как услуги или данные, содержащиеся в пределах одного "облака" или других доступных "облаков"), для создания единого бизнес-процесса.</a:t>
            </a:r>
          </a:p>
          <a:p>
            <a:r>
              <a:rPr lang="ru-RU" dirty="0" err="1">
                <a:latin typeface="+mj-lt"/>
              </a:rPr>
              <a:t>Application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("приложение как сервис")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Еще, может называется, </a:t>
            </a:r>
            <a:r>
              <a:rPr lang="ru-RU" dirty="0" err="1">
                <a:latin typeface="+mj-lt"/>
              </a:rPr>
              <a:t>Software</a:t>
            </a:r>
            <a:r>
              <a:rPr lang="ru-RU" dirty="0">
                <a:latin typeface="+mj-lt"/>
              </a:rPr>
              <a:t>-</a:t>
            </a:r>
            <a:r>
              <a:rPr lang="ru-RU" dirty="0" err="1">
                <a:latin typeface="+mj-lt"/>
              </a:rPr>
              <a:t>as</a:t>
            </a:r>
            <a:r>
              <a:rPr lang="ru-RU" dirty="0">
                <a:latin typeface="+mj-lt"/>
              </a:rPr>
              <a:t>-a-</a:t>
            </a:r>
            <a:r>
              <a:rPr lang="ru-RU" dirty="0" err="1">
                <a:latin typeface="+mj-lt"/>
              </a:rPr>
              <a:t>Service</a:t>
            </a:r>
            <a:r>
              <a:rPr lang="ru-RU" dirty="0">
                <a:latin typeface="+mj-lt"/>
              </a:rPr>
              <a:t> ("ПО как сервис"). Позиционируется как «программное обеспечение по требованию», которое развернуто на удаленных серверах и каждый пользователь может получать к нему доступ посредством Интернета, причем все вопросы обновления и лицензий на данное обеспечение регулируется поставщиком данной услуги. Оплата, в данном случае, производиться за фактическое использование последнего. В качестве примера можно привести </a:t>
            </a:r>
            <a:r>
              <a:rPr lang="ru-RU" dirty="0" err="1">
                <a:latin typeface="+mj-lt"/>
              </a:rPr>
              <a:t>Google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Docs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Google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Calendar</a:t>
            </a:r>
            <a:r>
              <a:rPr lang="ru-RU" dirty="0">
                <a:latin typeface="+mj-lt"/>
              </a:rPr>
              <a:t> и т.п. онлайн-программы.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0146792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1601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Галерея</vt:lpstr>
      <vt:lpstr>Облачные технологии</vt:lpstr>
      <vt:lpstr>Облачные технологии</vt:lpstr>
      <vt:lpstr>Виды облачных технологий</vt:lpstr>
      <vt:lpstr>Уровни облачных вычислений</vt:lpstr>
      <vt:lpstr>Характеристики</vt:lpstr>
      <vt:lpstr>Презентация PowerPoint</vt:lpstr>
      <vt:lpstr>Услуги, предоставляемые облачными системами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Преимущества облачных технологий</vt:lpstr>
      <vt:lpstr>Недостатки облачных технологий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технологии</dc:title>
  <cp:revision>5</cp:revision>
  <dcterms:created xsi:type="dcterms:W3CDTF">2020-12-11T08:59:18Z</dcterms:created>
  <dcterms:modified xsi:type="dcterms:W3CDTF">2020-12-11T09:17:46Z</dcterms:modified>
</cp:coreProperties>
</file>