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7" r:id="rId3"/>
    <p:sldId id="258" r:id="rId4"/>
    <p:sldId id="259" r:id="rId5"/>
    <p:sldId id="261" r:id="rId6"/>
    <p:sldId id="262" r:id="rId7"/>
    <p:sldId id="263" r:id="rId8"/>
    <p:sldId id="264" r:id="rId9"/>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48733" y="3081867"/>
            <a:ext cx="11260667" cy="3310466"/>
          </a:xfrm>
          <a:prstGeom prst="rect">
            <a:avLst/>
          </a:prstGeom>
        </p:spPr>
      </p:pic>
      <p:sp>
        <p:nvSpPr>
          <p:cNvPr id="5" name="Text Box 4"/>
          <p:cNvSpPr txBox="1"/>
          <p:nvPr/>
        </p:nvSpPr>
        <p:spPr>
          <a:xfrm>
            <a:off x="861060" y="836295"/>
            <a:ext cx="9787890" cy="2245360"/>
          </a:xfrm>
          <a:prstGeom prst="rect">
            <a:avLst/>
          </a:prstGeom>
          <a:noFill/>
        </p:spPr>
        <p:txBody>
          <a:bodyPr wrap="square" rtlCol="0">
            <a:spAutoFit/>
          </a:bodyPr>
          <a:p>
            <a:r>
              <a:rPr lang="en-US" sz="2800" b="1">
                <a:solidFill>
                  <a:schemeClr val="tx1"/>
                </a:solidFill>
              </a:rPr>
              <a:t>Name		        :  </a:t>
            </a:r>
            <a:r>
              <a:rPr lang="en-US" sz="2400">
                <a:solidFill>
                  <a:schemeClr val="tx1"/>
                </a:solidFill>
              </a:rPr>
              <a:t>Dimple Sri Sivani</a:t>
            </a:r>
            <a:endParaRPr lang="en-US" sz="2800" b="1">
              <a:solidFill>
                <a:schemeClr val="tx1"/>
              </a:solidFill>
            </a:endParaRPr>
          </a:p>
          <a:p>
            <a:r>
              <a:rPr lang="en-US" sz="2800" b="1">
                <a:solidFill>
                  <a:schemeClr val="tx1"/>
                </a:solidFill>
              </a:rPr>
              <a:t>College Name     :  </a:t>
            </a:r>
            <a:r>
              <a:rPr lang="en-US" sz="2400">
                <a:solidFill>
                  <a:schemeClr val="tx1"/>
                </a:solidFill>
              </a:rPr>
              <a:t>Dhanekula Institute of Engineering and Technology</a:t>
            </a:r>
            <a:endParaRPr lang="en-US" sz="2400">
              <a:solidFill>
                <a:schemeClr val="tx1"/>
              </a:solidFill>
            </a:endParaRPr>
          </a:p>
          <a:p>
            <a:r>
              <a:rPr lang="en-US" sz="2800" b="1">
                <a:solidFill>
                  <a:schemeClr val="tx1"/>
                </a:solidFill>
              </a:rPr>
              <a:t>Branch	        :  </a:t>
            </a:r>
            <a:r>
              <a:rPr lang="en-US" sz="2400">
                <a:solidFill>
                  <a:schemeClr val="tx1"/>
                </a:solidFill>
              </a:rPr>
              <a:t>ECE</a:t>
            </a:r>
            <a:endParaRPr lang="en-US" sz="2400" b="1">
              <a:solidFill>
                <a:schemeClr val="tx1"/>
              </a:solidFill>
            </a:endParaRPr>
          </a:p>
          <a:p>
            <a:r>
              <a:rPr lang="en-US" sz="2800" b="1">
                <a:solidFill>
                  <a:schemeClr val="tx1"/>
                </a:solidFill>
              </a:rPr>
              <a:t>Roll  		        :  </a:t>
            </a:r>
            <a:r>
              <a:rPr lang="en-US" sz="2400">
                <a:solidFill>
                  <a:schemeClr val="tx1"/>
                </a:solidFill>
              </a:rPr>
              <a:t> 228T5A0434</a:t>
            </a:r>
            <a:endParaRPr lang="en-US" sz="2800" b="1">
              <a:solidFill>
                <a:schemeClr val="tx1"/>
              </a:solidFill>
            </a:endParaRPr>
          </a:p>
          <a:p>
            <a:r>
              <a:rPr lang="en-US" sz="2800" b="1">
                <a:solidFill>
                  <a:schemeClr val="tx1"/>
                </a:solidFill>
              </a:rPr>
              <a:t>Email ID	        : </a:t>
            </a:r>
            <a:r>
              <a:rPr lang="en-US" sz="2400">
                <a:solidFill>
                  <a:schemeClr val="tx1"/>
                </a:solidFill>
              </a:rPr>
              <a:t>  yanagantisivani@gmail.com</a:t>
            </a:r>
            <a:endParaRPr lang="en-US" sz="24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4" name="Text Box 3"/>
          <p:cNvSpPr txBox="1"/>
          <p:nvPr/>
        </p:nvSpPr>
        <p:spPr>
          <a:xfrm>
            <a:off x="2577465" y="3175000"/>
            <a:ext cx="7700645" cy="368300"/>
          </a:xfrm>
          <a:prstGeom prst="rect">
            <a:avLst/>
          </a:prstGeom>
          <a:noFill/>
        </p:spPr>
        <p:txBody>
          <a:bodyPr wrap="square" rtlCol="0">
            <a:spAutoFit/>
          </a:bodyPr>
          <a:p>
            <a:r>
              <a:rPr lang="en-US"/>
              <a:t>https://github.com/yanagantisivani04/STEGANOGRAPHY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PROJECT TITLE/Problem Statement</a:t>
            </a:r>
            <a:br>
              <a:rPr lang="en-GB"/>
            </a:br>
            <a:endParaRPr lang="en-US"/>
          </a:p>
        </p:txBody>
      </p:sp>
      <p:sp>
        <p:nvSpPr>
          <p:cNvPr id="4" name="Text Box 3"/>
          <p:cNvSpPr txBox="1"/>
          <p:nvPr/>
        </p:nvSpPr>
        <p:spPr>
          <a:xfrm>
            <a:off x="1701800" y="1891030"/>
            <a:ext cx="9120505" cy="1064260"/>
          </a:xfrm>
          <a:prstGeom prst="rect">
            <a:avLst/>
          </a:prstGeom>
          <a:noFill/>
        </p:spPr>
        <p:txBody>
          <a:bodyPr wrap="square" rtlCol="0">
            <a:noAutofit/>
          </a:bodyPr>
          <a:p>
            <a:r>
              <a:rPr lang="en-US" sz="2800" b="1">
                <a:solidFill>
                  <a:schemeClr val="tx1"/>
                </a:solidFill>
              </a:rPr>
              <a:t>HIDING TEXT INSIDE AN IMAGE USING STEGANOGRAPHY</a:t>
            </a:r>
            <a:endParaRPr lang="en-US" sz="2800" b="1">
              <a:solidFill>
                <a:schemeClr val="tx1"/>
              </a:solidFill>
            </a:endParaRPr>
          </a:p>
        </p:txBody>
      </p:sp>
      <p:pic>
        <p:nvPicPr>
          <p:cNvPr id="8" name="Picture 7" descr="stegano image"/>
          <p:cNvPicPr>
            <a:picLocks noChangeAspect="1"/>
          </p:cNvPicPr>
          <p:nvPr/>
        </p:nvPicPr>
        <p:blipFill>
          <a:blip r:embed="rId1"/>
          <a:stretch>
            <a:fillRect/>
          </a:stretch>
        </p:blipFill>
        <p:spPr>
          <a:xfrm>
            <a:off x="2466975" y="2757170"/>
            <a:ext cx="6795770" cy="3571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endParaRPr lang="en-US"/>
          </a:p>
        </p:txBody>
      </p:sp>
      <p:sp>
        <p:nvSpPr>
          <p:cNvPr id="4" name="Text Box 3"/>
          <p:cNvSpPr txBox="1"/>
          <p:nvPr/>
        </p:nvSpPr>
        <p:spPr>
          <a:xfrm>
            <a:off x="4149725" y="3348990"/>
            <a:ext cx="4064000" cy="368300"/>
          </a:xfrm>
          <a:prstGeom prst="rect">
            <a:avLst/>
          </a:prstGeom>
          <a:noFill/>
        </p:spPr>
        <p:txBody>
          <a:bodyPr wrap="square" rtlCol="0">
            <a:spAutoFit/>
          </a:bodyPr>
          <a:p>
            <a:endParaRPr lang="en-US"/>
          </a:p>
        </p:txBody>
      </p:sp>
      <p:sp>
        <p:nvSpPr>
          <p:cNvPr id="3" name="Text Box 2"/>
          <p:cNvSpPr txBox="1"/>
          <p:nvPr/>
        </p:nvSpPr>
        <p:spPr>
          <a:xfrm>
            <a:off x="1593215" y="1665605"/>
            <a:ext cx="9356725" cy="2306955"/>
          </a:xfrm>
          <a:prstGeom prst="rect">
            <a:avLst/>
          </a:prstGeom>
          <a:noFill/>
        </p:spPr>
        <p:txBody>
          <a:bodyPr wrap="square" rtlCol="0">
            <a:spAutoFit/>
          </a:bodyPr>
          <a:p>
            <a:pPr marL="342900" indent="-342900">
              <a:buFont typeface="Arial" panose="020B0604020202020204" pitchFamily="34" charset="0"/>
              <a:buChar char="•"/>
            </a:pP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Steganography is the hiding of a secret message within an ordinary message and the extraction of it at its destination. </a:t>
            </a:r>
            <a:endParaRPr lang="en-US" sz="2400"/>
          </a:p>
          <a:p>
            <a:pPr indent="0">
              <a:buFont typeface="Arial" panose="020B0604020202020204" pitchFamily="34" charset="0"/>
              <a:buNone/>
            </a:pPr>
            <a:endParaRPr lang="en-US" sz="2400"/>
          </a:p>
          <a:p>
            <a:endParaRPr lang="en-US" sz="2400"/>
          </a:p>
        </p:txBody>
      </p:sp>
      <p:sp>
        <p:nvSpPr>
          <p:cNvPr id="5" name="Text Box 4"/>
          <p:cNvSpPr txBox="1"/>
          <p:nvPr/>
        </p:nvSpPr>
        <p:spPr>
          <a:xfrm>
            <a:off x="1593215" y="2564130"/>
            <a:ext cx="9118600" cy="1568450"/>
          </a:xfrm>
          <a:prstGeom prst="rect">
            <a:avLst/>
          </a:prstGeom>
          <a:noFill/>
        </p:spPr>
        <p:txBody>
          <a:bodyPr wrap="square" rtlCol="0">
            <a:spAutoFit/>
          </a:bodyPr>
          <a:p>
            <a:pPr marL="285750" indent="-285750">
              <a:buFont typeface="Arial" panose="020B0604020202020204" pitchFamily="34" charset="0"/>
              <a:buChar char="•"/>
            </a:pPr>
            <a:endParaRPr lang="en-US" sz="2400">
              <a:sym typeface="+mn-ea"/>
            </a:endParaRPr>
          </a:p>
          <a:p>
            <a:pPr marL="285750" indent="-285750">
              <a:buFont typeface="Arial" panose="020B0604020202020204" pitchFamily="34" charset="0"/>
              <a:buChar char="•"/>
            </a:pPr>
            <a:endParaRPr lang="en-US" sz="2400">
              <a:sym typeface="+mn-ea"/>
            </a:endParaRPr>
          </a:p>
          <a:p>
            <a:pPr marL="285750" indent="-285750">
              <a:buFont typeface="Arial" panose="020B0604020202020204" pitchFamily="34" charset="0"/>
              <a:buChar char="•"/>
            </a:pPr>
            <a:r>
              <a:rPr lang="en-US" sz="2400">
                <a:sym typeface="+mn-ea"/>
              </a:rPr>
              <a:t>The goal of this project is to hide a message (text) inside an image </a:t>
            </a:r>
            <a:endParaRPr lang="en-US" sz="2400"/>
          </a:p>
          <a:p>
            <a:pPr marL="285750" indent="-285750">
              <a:buFont typeface="Arial" panose="020B0604020202020204" pitchFamily="34" charset="0"/>
              <a:buChar char="•"/>
            </a:pPr>
            <a:endParaRPr lang="en-US" sz="2400"/>
          </a:p>
        </p:txBody>
      </p:sp>
      <p:sp>
        <p:nvSpPr>
          <p:cNvPr id="6" name="Text Box 5"/>
          <p:cNvSpPr txBox="1"/>
          <p:nvPr/>
        </p:nvSpPr>
        <p:spPr>
          <a:xfrm>
            <a:off x="1593215" y="3606165"/>
            <a:ext cx="8781415" cy="1198880"/>
          </a:xfrm>
          <a:prstGeom prst="rect">
            <a:avLst/>
          </a:prstGeom>
          <a:noFill/>
        </p:spPr>
        <p:txBody>
          <a:bodyPr wrap="square" rtlCol="0">
            <a:spAutoFit/>
          </a:bodyPr>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Ensure the image appears unchanged to the naked eye.</a:t>
            </a:r>
            <a:endParaRPr lang="en-US" sz="2400"/>
          </a:p>
          <a:p>
            <a:pPr marL="285750" indent="-285750">
              <a:buFont typeface="Arial" panose="020B0604020202020204" pitchFamily="34" charset="0"/>
              <a:buChar char="•"/>
            </a:pPr>
            <a:endParaRPr lang="en-US" sz="2400"/>
          </a:p>
        </p:txBody>
      </p:sp>
      <p:sp>
        <p:nvSpPr>
          <p:cNvPr id="7" name="Text Box 6"/>
          <p:cNvSpPr txBox="1"/>
          <p:nvPr/>
        </p:nvSpPr>
        <p:spPr>
          <a:xfrm>
            <a:off x="1593215" y="4308475"/>
            <a:ext cx="8917305" cy="2078355"/>
          </a:xfrm>
          <a:prstGeom prst="rect">
            <a:avLst/>
          </a:prstGeom>
          <a:noFill/>
        </p:spPr>
        <p:txBody>
          <a:bodyPr wrap="square" rtlCol="0">
            <a:noAutofit/>
          </a:bodyPr>
          <a:p>
            <a:pPr indent="0">
              <a:buFont typeface="Arial" panose="020B0604020202020204" pitchFamily="34" charset="0"/>
              <a:buNone/>
            </a:pPr>
            <a:endParaRPr lang="en-US" sz="2400">
              <a:sym typeface="+mn-ea"/>
            </a:endParaRPr>
          </a:p>
          <a:p>
            <a:pPr marL="342900" indent="-342900">
              <a:buFont typeface="Arial" panose="020B0604020202020204" pitchFamily="34" charset="0"/>
              <a:buChar char="•"/>
            </a:pPr>
            <a:r>
              <a:rPr lang="en-US" sz="2400">
                <a:sym typeface="+mn-ea"/>
              </a:rPr>
              <a:t>Enable extraction of the hidden message by Known persons at destination.</a:t>
            </a:r>
            <a:endParaRPr lang="en-US" sz="2400"/>
          </a:p>
          <a:p>
            <a:pPr indent="0">
              <a:buNone/>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endParaRPr lang="en-US"/>
          </a:p>
        </p:txBody>
      </p:sp>
      <p:sp>
        <p:nvSpPr>
          <p:cNvPr id="4" name="Text Box 3"/>
          <p:cNvSpPr txBox="1"/>
          <p:nvPr/>
        </p:nvSpPr>
        <p:spPr>
          <a:xfrm>
            <a:off x="2773680" y="1675765"/>
            <a:ext cx="7489825" cy="4892675"/>
          </a:xfrm>
          <a:prstGeom prst="rect">
            <a:avLst/>
          </a:prstGeom>
          <a:noFill/>
        </p:spPr>
        <p:txBody>
          <a:bodyPr wrap="square" rtlCol="0">
            <a:spAutoFit/>
          </a:bodyPr>
          <a:p>
            <a:pPr marL="285750" indent="-285750">
              <a:buFont typeface="Arial" panose="020B0604020202020204" pitchFamily="34" charset="0"/>
              <a:buChar char="•"/>
            </a:pPr>
            <a:r>
              <a:rPr lang="en-US" sz="2400"/>
              <a:t>Step 1: Choose an image.</a:t>
            </a:r>
            <a:endParaRPr lang="en-US" sz="2400"/>
          </a:p>
          <a:p>
            <a:pPr indent="0">
              <a:buFont typeface="Arial" panose="020B0604020202020204" pitchFamily="34" charset="0"/>
              <a:buNone/>
            </a:pPr>
            <a:endParaRPr lang="en-US" sz="2400"/>
          </a:p>
          <a:p>
            <a:pPr marL="285750" indent="-285750">
              <a:buFont typeface="Arial" panose="020B0604020202020204" pitchFamily="34" charset="0"/>
              <a:buChar char="•"/>
            </a:pPr>
            <a:r>
              <a:rPr lang="en-US" sz="2400"/>
              <a:t>Step 2: Prepare the secret message.</a:t>
            </a:r>
            <a:endParaRPr lang="en-US" sz="2400"/>
          </a:p>
          <a:p>
            <a:pPr indent="0">
              <a:buFont typeface="Arial" panose="020B0604020202020204" pitchFamily="34" charset="0"/>
              <a:buNone/>
            </a:pPr>
            <a:endParaRPr lang="en-US" sz="2400"/>
          </a:p>
          <a:p>
            <a:pPr marL="285750" indent="-285750">
              <a:buFont typeface="Arial" panose="020B0604020202020204" pitchFamily="34" charset="0"/>
              <a:buChar char="•"/>
            </a:pPr>
            <a:r>
              <a:rPr lang="en-US" sz="2400">
                <a:sym typeface="+mn-ea"/>
              </a:rPr>
              <a:t>Step 3: Set one secret Key.</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Step 4: Embed the message in the image.</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Step 5: Save the modified image.</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Step 6: Enter the secret key.</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sym typeface="+mn-ea"/>
              </a:rPr>
              <a:t>Step 7: Extract the hidden message.</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4" name="Text Box 3"/>
          <p:cNvSpPr txBox="1"/>
          <p:nvPr/>
        </p:nvSpPr>
        <p:spPr>
          <a:xfrm>
            <a:off x="765175" y="1731645"/>
            <a:ext cx="10692765" cy="2365375"/>
          </a:xfrm>
          <a:prstGeom prst="rect">
            <a:avLst/>
          </a:prstGeom>
          <a:noFill/>
        </p:spPr>
        <p:txBody>
          <a:bodyPr wrap="square" rtlCol="0">
            <a:noAutofit/>
          </a:bodyPr>
          <a:p>
            <a:pPr marL="285750" indent="-285750">
              <a:buFont typeface="Arial" panose="020B0604020202020204" pitchFamily="34" charset="0"/>
              <a:buChar char="•"/>
            </a:pPr>
            <a:r>
              <a:rPr lang="en-US" sz="2400" b="1"/>
              <a:t>Cybersecurity Experts</a:t>
            </a:r>
            <a:r>
              <a:rPr lang="en-US" sz="2400"/>
              <a:t>: Use steganography to protect sensitive information from unauthorized access.</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b="1"/>
              <a:t>Law Enforcement</a:t>
            </a:r>
            <a:r>
              <a:rPr lang="en-US" sz="2400"/>
              <a:t>: Securely transmit sensitive data during investigations without alerting suspects.</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b="1"/>
              <a:t>Academics</a:t>
            </a:r>
            <a:r>
              <a:rPr lang="en-US" sz="2400"/>
              <a:t>: Teach and demonstrate steganography in courses related to cryptography and digital security.</a:t>
            </a:r>
            <a:endParaRPr lang="en-US" sz="2400"/>
          </a:p>
          <a:p>
            <a:pPr marL="285750" indent="-285750">
              <a:buFont typeface="Arial" panose="020B0604020202020204" pitchFamily="34" charset="0"/>
              <a:buChar char="•"/>
            </a:pPr>
            <a:endParaRPr lang="en-US" sz="2400" b="1"/>
          </a:p>
          <a:p>
            <a:pPr marL="285750" indent="-285750">
              <a:buFont typeface="Arial" panose="020B0604020202020204" pitchFamily="34" charset="0"/>
              <a:buChar char="•"/>
            </a:pPr>
            <a:r>
              <a:rPr lang="en-US" sz="2400" b="1"/>
              <a:t>Defense Personnel: </a:t>
            </a:r>
            <a:r>
              <a:rPr lang="en-US" sz="2400"/>
              <a:t>Securely transmit strategic  information without detection by adversaries.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378242"/>
            <a:ext cx="11029616" cy="1188720"/>
          </a:xfrm>
        </p:spPr>
        <p:txBody>
          <a:bodyPr anchor="ctr"/>
          <a:lstStyle/>
          <a:p>
            <a:br>
              <a:rPr lang="en-US" sz="2800"/>
            </a:br>
            <a:r>
              <a:rPr lang="en-US" sz="2800"/>
              <a:t>YOUR SOLUTION AND ITS VALUE PROPOSITION</a:t>
            </a:r>
            <a:endParaRPr lang="en-US"/>
          </a:p>
        </p:txBody>
      </p:sp>
      <p:sp>
        <p:nvSpPr>
          <p:cNvPr id="4" name="Text Box 3"/>
          <p:cNvSpPr txBox="1"/>
          <p:nvPr/>
        </p:nvSpPr>
        <p:spPr>
          <a:xfrm>
            <a:off x="692785" y="1567180"/>
            <a:ext cx="11177270" cy="2306955"/>
          </a:xfrm>
          <a:prstGeom prst="rect">
            <a:avLst/>
          </a:prstGeom>
          <a:noFill/>
        </p:spPr>
        <p:txBody>
          <a:bodyPr wrap="square" rtlCol="0">
            <a:spAutoFit/>
          </a:bodyPr>
          <a:p>
            <a:pPr algn="just"/>
            <a:r>
              <a:rPr lang="en-US" sz="2400" b="1"/>
              <a:t>Value Proposition </a:t>
            </a:r>
            <a:r>
              <a:rPr lang="en-US"/>
              <a:t>: </a:t>
            </a:r>
            <a:r>
              <a:rPr lang="en-US" sz="2400"/>
              <a:t>Our Steganography project allows you to conceal confidential text messages within seemingly innocuous images, ensuring that your sensitive information remains secure and protected from unauthorized access. With our solution, you can:</a:t>
            </a:r>
            <a:endParaRPr lang="en-US" sz="2400"/>
          </a:p>
          <a:p>
            <a:pPr algn="just"/>
            <a:r>
              <a:rPr lang="en-US" sz="2400" b="1"/>
              <a:t>Encoding Data</a:t>
            </a:r>
            <a:endParaRPr lang="en-US" sz="2400" b="1"/>
          </a:p>
          <a:p>
            <a:pPr algn="just"/>
            <a:endParaRPr lang="en-US" sz="2400" b="1"/>
          </a:p>
        </p:txBody>
      </p:sp>
      <p:sp>
        <p:nvSpPr>
          <p:cNvPr id="5" name="Text Box 4"/>
          <p:cNvSpPr txBox="1"/>
          <p:nvPr/>
        </p:nvSpPr>
        <p:spPr>
          <a:xfrm>
            <a:off x="692785" y="3429000"/>
            <a:ext cx="10239375" cy="1050925"/>
          </a:xfrm>
          <a:prstGeom prst="rect">
            <a:avLst/>
          </a:prstGeom>
          <a:noFill/>
        </p:spPr>
        <p:txBody>
          <a:bodyPr wrap="square" rtlCol="0">
            <a:noAutofit/>
          </a:bodyPr>
          <a:p>
            <a:pPr marL="285750" indent="-285750">
              <a:buFont typeface="Arial" panose="020B0604020202020204" pitchFamily="34" charset="0"/>
              <a:buChar char="•"/>
            </a:pPr>
            <a:r>
              <a:rPr lang="en-US" sz="2400"/>
              <a:t>Every byte of data is converted to its 8-bit binary code using ASCII values. </a:t>
            </a:r>
            <a:endParaRPr lang="en-US" sz="2400"/>
          </a:p>
          <a:p>
            <a:pPr marL="285750" indent="-285750">
              <a:buFont typeface="Arial" panose="020B0604020202020204" pitchFamily="34" charset="0"/>
              <a:buChar char="•"/>
            </a:pPr>
            <a:r>
              <a:rPr lang="en-US" sz="2400"/>
              <a:t>Now pixels are read from left to right in a group of 3 containing a total of 9 values.</a:t>
            </a:r>
            <a:endParaRPr lang="en-US" sz="2400"/>
          </a:p>
          <a:p>
            <a:pPr marL="285750" indent="-285750">
              <a:buFont typeface="Arial" panose="020B0604020202020204" pitchFamily="34" charset="0"/>
              <a:buChar char="•"/>
            </a:pPr>
            <a:r>
              <a:rPr lang="en-US" sz="2400"/>
              <a:t> The first 8-values are used to store binary data. </a:t>
            </a:r>
            <a:endParaRPr lang="en-US" sz="2400"/>
          </a:p>
          <a:p>
            <a:pPr marL="285750" indent="-285750">
              <a:buFont typeface="Arial" panose="020B0604020202020204" pitchFamily="34" charset="0"/>
              <a:buChar char="•"/>
            </a:pPr>
            <a:r>
              <a:rPr lang="en-US" sz="2400"/>
              <a:t>The value is made odd if 1 occurs and even if 0 occurs. </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6" name="Text Box 5"/>
          <p:cNvSpPr txBox="1"/>
          <p:nvPr/>
        </p:nvSpPr>
        <p:spPr>
          <a:xfrm>
            <a:off x="807085" y="1490980"/>
            <a:ext cx="10414000" cy="1938020"/>
          </a:xfrm>
          <a:prstGeom prst="rect">
            <a:avLst/>
          </a:prstGeom>
          <a:noFill/>
        </p:spPr>
        <p:txBody>
          <a:bodyPr wrap="square" rtlCol="0">
            <a:spAutoFit/>
          </a:bodyPr>
          <a:p>
            <a:pPr marL="285750" indent="-285750">
              <a:buFont typeface="Arial" panose="020B0604020202020204" pitchFamily="34" charset="0"/>
              <a:buChar char="•"/>
            </a:pPr>
            <a:r>
              <a:rPr lang="en-US" sz="2000"/>
              <a:t>Firstly, I  have written the python code in visual studio code.</a:t>
            </a:r>
            <a:endParaRPr lang="en-US" sz="2000"/>
          </a:p>
          <a:p>
            <a:pPr marL="285750" indent="-285750">
              <a:buFont typeface="Arial" panose="020B0604020202020204" pitchFamily="34" charset="0"/>
              <a:buChar char="•"/>
            </a:pPr>
            <a:r>
              <a:rPr lang="en-US" sz="2000"/>
              <a:t>Here, I used pillow library for image manipulation.</a:t>
            </a:r>
            <a:endParaRPr lang="en-US" sz="2000"/>
          </a:p>
          <a:p>
            <a:pPr marL="285750" indent="-285750">
              <a:buFont typeface="Arial" panose="020B0604020202020204" pitchFamily="34" charset="0"/>
              <a:buChar char="•"/>
            </a:pPr>
            <a:r>
              <a:rPr lang="en-US" sz="2000"/>
              <a:t>Then, I have inserted the image and wrote the “TEXT” to be hidden  in that image </a:t>
            </a:r>
            <a:r>
              <a:rPr lang="en-US" sz="2000">
                <a:sym typeface="+mn-ea"/>
              </a:rPr>
              <a:t> using secret key</a:t>
            </a:r>
            <a:r>
              <a:rPr lang="en-US" sz="2000"/>
              <a:t> so that, encoded image will be formed.</a:t>
            </a:r>
            <a:endParaRPr lang="en-US" sz="2000"/>
          </a:p>
          <a:p>
            <a:pPr marL="285750" indent="-285750">
              <a:buFont typeface="Arial" panose="020B0604020202020204" pitchFamily="34" charset="0"/>
              <a:buChar char="•"/>
            </a:pPr>
            <a:r>
              <a:rPr lang="en-US" sz="2000"/>
              <a:t>The changes in the encoded image are invisible after the image was encoded by using secret key we can decode the original “TEXT”.</a:t>
            </a:r>
            <a:endParaRPr lang="en-US" sz="2000"/>
          </a:p>
        </p:txBody>
      </p:sp>
      <p:pic>
        <p:nvPicPr>
          <p:cNvPr id="7" name="Picture 6" descr="Screenshot 2024-07-12 151810"/>
          <p:cNvPicPr>
            <a:picLocks noChangeAspect="1"/>
          </p:cNvPicPr>
          <p:nvPr/>
        </p:nvPicPr>
        <p:blipFill>
          <a:blip r:embed="rId1"/>
          <a:srcRect l="17917" t="56696"/>
          <a:stretch>
            <a:fillRect/>
          </a:stretch>
        </p:blipFill>
        <p:spPr>
          <a:xfrm>
            <a:off x="6332855" y="3537585"/>
            <a:ext cx="5692140" cy="3119120"/>
          </a:xfrm>
          <a:prstGeom prst="rect">
            <a:avLst/>
          </a:prstGeom>
        </p:spPr>
      </p:pic>
      <p:pic>
        <p:nvPicPr>
          <p:cNvPr id="8" name="Picture 7" descr="Screenshot 2024-07-12 151653"/>
          <p:cNvPicPr>
            <a:picLocks noChangeAspect="1"/>
          </p:cNvPicPr>
          <p:nvPr/>
        </p:nvPicPr>
        <p:blipFill>
          <a:blip r:embed="rId2"/>
          <a:srcRect l="17563" t="60630"/>
          <a:stretch>
            <a:fillRect/>
          </a:stretch>
        </p:blipFill>
        <p:spPr>
          <a:xfrm>
            <a:off x="163830" y="3537585"/>
            <a:ext cx="5932170" cy="3118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6" name="Text Box 5"/>
          <p:cNvSpPr txBox="1"/>
          <p:nvPr/>
        </p:nvSpPr>
        <p:spPr>
          <a:xfrm>
            <a:off x="309245" y="1682750"/>
            <a:ext cx="5650865" cy="3672205"/>
          </a:xfrm>
          <a:prstGeom prst="rect">
            <a:avLst/>
          </a:prstGeom>
          <a:noFill/>
        </p:spPr>
        <p:txBody>
          <a:bodyPr wrap="square" rtlCol="0">
            <a:noAutofit/>
          </a:bodyPr>
          <a:p>
            <a:r>
              <a:rPr lang="en-US" sz="2400" b="1"/>
              <a:t>Encode the data :</a:t>
            </a:r>
            <a:endParaRPr lang="en-US" sz="2400" b="1"/>
          </a:p>
          <a:p>
            <a:pPr algn="just"/>
            <a:r>
              <a:rPr lang="en-US" sz="2400"/>
              <a:t>Every byte of data is converted to its 8-bit binary code using ASCII values. Now pixels are read from left to right in a group of 3 containing a total of 9 values. The first 8-values are used to store binary data. The value is made odd if 1 occurs and even if 0 occurs. </a:t>
            </a:r>
            <a:endParaRPr lang="en-US" sz="2400"/>
          </a:p>
        </p:txBody>
      </p:sp>
      <p:sp>
        <p:nvSpPr>
          <p:cNvPr id="7" name="Text Box 6"/>
          <p:cNvSpPr txBox="1"/>
          <p:nvPr/>
        </p:nvSpPr>
        <p:spPr>
          <a:xfrm>
            <a:off x="6240780" y="1683385"/>
            <a:ext cx="5462905" cy="3322320"/>
          </a:xfrm>
          <a:prstGeom prst="rect">
            <a:avLst/>
          </a:prstGeom>
          <a:noFill/>
        </p:spPr>
        <p:txBody>
          <a:bodyPr wrap="square" rtlCol="0">
            <a:noAutofit/>
          </a:bodyPr>
          <a:p>
            <a:r>
              <a:rPr lang="en-US" sz="2400" b="1"/>
              <a:t>Decode the data:</a:t>
            </a:r>
            <a:endParaRPr lang="en-US" sz="2400" b="1"/>
          </a:p>
          <a:p>
            <a:pPr algn="just"/>
            <a:r>
              <a:rPr lang="en-US" sz="2400"/>
              <a:t>To decode, three pixels are read at a time, till the last value is odd, which means the message is over. Every 3-pixels contain a binary data, which can be extracted by the same encoding logic. If the value if odd the binary bit is 1 else 0.</a:t>
            </a:r>
            <a:endParaRPr lang="en-US" sz="2400"/>
          </a:p>
          <a:p>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pic>
        <p:nvPicPr>
          <p:cNvPr id="5" name="Picture 4" descr="Screenshot 2024-07-12 144042"/>
          <p:cNvPicPr>
            <a:picLocks noChangeAspect="1"/>
          </p:cNvPicPr>
          <p:nvPr/>
        </p:nvPicPr>
        <p:blipFill>
          <a:blip r:embed="rId1"/>
          <a:stretch>
            <a:fillRect/>
          </a:stretch>
        </p:blipFill>
        <p:spPr>
          <a:xfrm>
            <a:off x="491490" y="1503680"/>
            <a:ext cx="11119485" cy="495554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0</TotalTime>
  <Words>2897</Words>
  <Application>WPS Presentation</Application>
  <PresentationFormat>Widescreen</PresentationFormat>
  <Paragraphs>86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2</vt:lpstr>
      <vt:lpstr>Franklin Gothic Book</vt:lpstr>
      <vt:lpstr>Microsoft YaHei</vt:lpstr>
      <vt:lpstr>Arial Unicode MS</vt:lpstr>
      <vt:lpstr>Franklin Gothic Demi</vt:lpstr>
      <vt:lpstr>Calibri</vt:lpstr>
      <vt:lpstr>DividendVTI</vt:lpstr>
      <vt:lpstr>PowerPoint 演示文稿</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EC-084 Dimple</cp:lastModifiedBy>
  <cp:revision>7</cp:revision>
  <dcterms:created xsi:type="dcterms:W3CDTF">2021-05-26T16:50:00Z</dcterms:created>
  <dcterms:modified xsi:type="dcterms:W3CDTF">2024-07-12T15:59:44Z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F2397831AC3C4495BE52755FB0136958_13</vt:lpwstr>
  </property>
  <property fmtid="{D5CDD505-2E9C-101B-9397-08002B2CF9AE}" pid="4" name="KSOProductBuildVer">
    <vt:lpwstr>1033-12.2.0.17119</vt:lpwstr>
  </property>
</Properties>
</file>