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73" r:id="rId17"/>
    <p:sldId id="274" r:id="rId18"/>
    <p:sldId id="269" r:id="rId19"/>
    <p:sldId id="270" r:id="rId20"/>
    <p:sldId id="275" r:id="rId21"/>
    <p:sldId id="276" r:id="rId22"/>
    <p:sldId id="277" r:id="rId23"/>
    <p:sldId id="278" r:id="rId24"/>
    <p:sldId id="279" r:id="rId25"/>
    <p:sldId id="280" r:id="rId26"/>
    <p:sldId id="281" r:id="rId27"/>
    <p:sldId id="283" r:id="rId28"/>
    <p:sldId id="284" r:id="rId29"/>
    <p:sldId id="285" r:id="rId30"/>
    <p:sldId id="286" r:id="rId31"/>
    <p:sldId id="288"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59" d="100"/>
          <a:sy n="59" d="100"/>
        </p:scale>
        <p:origin x="96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63189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38862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873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29848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419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142537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1342602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173149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33690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87810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337117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112485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154568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293934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33475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EF9068D-8FB0-498F-9F3A-EABB3BBA8C7C}" type="datetimeFigureOut">
              <a:rPr lang="he-IL" smtClean="0"/>
              <a:t>י"ב/חשון/תשפ"ה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FCF513-116D-4891-8A63-40AE16AE8EBD}" type="slidenum">
              <a:rPr lang="he-IL" smtClean="0"/>
              <a:t>‹#›</a:t>
            </a:fld>
            <a:endParaRPr lang="he-IL"/>
          </a:p>
        </p:txBody>
      </p:sp>
    </p:spTree>
    <p:extLst>
      <p:ext uri="{BB962C8B-B14F-4D97-AF65-F5344CB8AC3E}">
        <p14:creationId xmlns:p14="http://schemas.microsoft.com/office/powerpoint/2010/main" val="352964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F9068D-8FB0-498F-9F3A-EABB3BBA8C7C}" type="datetimeFigureOut">
              <a:rPr lang="he-IL" smtClean="0"/>
              <a:t>י"ב/חשון/תשפ"ה</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FCF513-116D-4891-8A63-40AE16AE8EBD}" type="slidenum">
              <a:rPr lang="he-IL" smtClean="0"/>
              <a:t>‹#›</a:t>
            </a:fld>
            <a:endParaRPr lang="he-IL"/>
          </a:p>
        </p:txBody>
      </p:sp>
    </p:spTree>
    <p:extLst>
      <p:ext uri="{BB962C8B-B14F-4D97-AF65-F5344CB8AC3E}">
        <p14:creationId xmlns:p14="http://schemas.microsoft.com/office/powerpoint/2010/main" val="1274270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7.png"/><Relationship Id="rId7"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0.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jpeg"/><Relationship Id="rId9"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3.png"/><Relationship Id="rId7" Type="http://schemas.openxmlformats.org/officeDocument/2006/relationships/image" Target="../media/image6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jpeg"/><Relationship Id="rId4" Type="http://schemas.openxmlformats.org/officeDocument/2006/relationships/image" Target="../media/image60.jpeg"/><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3.png"/><Relationship Id="rId7" Type="http://schemas.openxmlformats.org/officeDocument/2006/relationships/image" Target="../media/image69.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jpeg"/><Relationship Id="rId9" Type="http://schemas.openxmlformats.org/officeDocument/2006/relationships/image" Target="../media/image7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89AE40-A891-94E8-7827-9212A814BC74}"/>
              </a:ext>
            </a:extLst>
          </p:cNvPr>
          <p:cNvSpPr>
            <a:spLocks noGrp="1"/>
          </p:cNvSpPr>
          <p:nvPr>
            <p:ph type="ctrTitle"/>
          </p:nvPr>
        </p:nvSpPr>
        <p:spPr/>
        <p:txBody>
          <a:bodyPr/>
          <a:lstStyle/>
          <a:p>
            <a:r>
              <a:rPr lang="en-US" dirty="0"/>
              <a:t>control algorithm for a three-phase inverter</a:t>
            </a:r>
            <a:endParaRPr lang="he-IL" dirty="0"/>
          </a:p>
        </p:txBody>
      </p:sp>
      <p:sp>
        <p:nvSpPr>
          <p:cNvPr id="3" name="כותרת משנה 2">
            <a:extLst>
              <a:ext uri="{FF2B5EF4-FFF2-40B4-BE49-F238E27FC236}">
                <a16:creationId xmlns:a16="http://schemas.microsoft.com/office/drawing/2014/main" id="{91EDD5B4-F441-BD79-845E-143A35A56D69}"/>
              </a:ext>
            </a:extLst>
          </p:cNvPr>
          <p:cNvSpPr>
            <a:spLocks noGrp="1"/>
          </p:cNvSpPr>
          <p:nvPr>
            <p:ph type="subTitle" idx="1"/>
          </p:nvPr>
        </p:nvSpPr>
        <p:spPr/>
        <p:txBody>
          <a:bodyPr>
            <a:normAutofit fontScale="85000" lnSpcReduction="20000"/>
          </a:bodyPr>
          <a:lstStyle/>
          <a:p>
            <a:endParaRPr lang="en-US" dirty="0"/>
          </a:p>
          <a:p>
            <a:r>
              <a:rPr lang="en-US" dirty="0"/>
              <a:t>Yanal Gawanma 211713227</a:t>
            </a:r>
            <a:br>
              <a:rPr lang="en-US" dirty="0"/>
            </a:br>
            <a:r>
              <a:rPr lang="en-US" dirty="0"/>
              <a:t>Mohmmad Sarris 206983199</a:t>
            </a:r>
          </a:p>
          <a:p>
            <a:r>
              <a:rPr lang="en-US" dirty="0"/>
              <a:t>Spring 2024</a:t>
            </a:r>
            <a:endParaRPr lang="he-IL" dirty="0"/>
          </a:p>
        </p:txBody>
      </p:sp>
    </p:spTree>
    <p:extLst>
      <p:ext uri="{BB962C8B-B14F-4D97-AF65-F5344CB8AC3E}">
        <p14:creationId xmlns:p14="http://schemas.microsoft.com/office/powerpoint/2010/main" val="151954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9B4E3-FF12-DC33-685F-AFFF63383119}"/>
              </a:ext>
            </a:extLst>
          </p:cNvPr>
          <p:cNvSpPr>
            <a:spLocks noGrp="1"/>
          </p:cNvSpPr>
          <p:nvPr>
            <p:ph type="title"/>
          </p:nvPr>
        </p:nvSpPr>
        <p:spPr/>
        <p:txBody>
          <a:bodyPr/>
          <a:lstStyle/>
          <a:p>
            <a:pPr algn="ctr"/>
            <a:r>
              <a:rPr lang="en-US" dirty="0"/>
              <a:t>Three-Phase Inverter Design</a:t>
            </a:r>
            <a:endParaRPr lang="he-IL" dirty="0"/>
          </a:p>
        </p:txBody>
      </p:sp>
      <p:sp>
        <p:nvSpPr>
          <p:cNvPr id="3" name="מציין מיקום תוכן 2">
            <a:extLst>
              <a:ext uri="{FF2B5EF4-FFF2-40B4-BE49-F238E27FC236}">
                <a16:creationId xmlns:a16="http://schemas.microsoft.com/office/drawing/2014/main" id="{A4EC7A5C-A17E-A790-C709-5F1C0C29A9FD}"/>
              </a:ext>
            </a:extLst>
          </p:cNvPr>
          <p:cNvSpPr>
            <a:spLocks noGrp="1"/>
          </p:cNvSpPr>
          <p:nvPr>
            <p:ph idx="1"/>
          </p:nvPr>
        </p:nvSpPr>
        <p:spPr>
          <a:xfrm>
            <a:off x="677334" y="1685101"/>
            <a:ext cx="8596668" cy="3880773"/>
          </a:xfrm>
        </p:spPr>
        <p:txBody>
          <a:bodyPr>
            <a:noAutofit/>
          </a:bodyPr>
          <a:lstStyle/>
          <a:p>
            <a:pPr algn="l" rtl="0"/>
            <a:r>
              <a:rPr lang="en-US" sz="1200" dirty="0"/>
              <a:t>Objective of the Inverter: </a:t>
            </a:r>
          </a:p>
          <a:p>
            <a:pPr lvl="1" algn="l" rtl="0"/>
            <a:r>
              <a:rPr lang="en-US" sz="1200" dirty="0"/>
              <a:t>Convert DC from the 800V DC link to a three-phase 400V AC output for grid connection.</a:t>
            </a:r>
          </a:p>
          <a:p>
            <a:pPr lvl="1" algn="l" rtl="0"/>
            <a:r>
              <a:rPr lang="en-US" sz="1200" dirty="0"/>
              <a:t>Enable bidirectional power flow with efficient and stable operation under varying conditions.</a:t>
            </a:r>
          </a:p>
          <a:p>
            <a:pPr marL="457200" lvl="1" indent="0" algn="l" rtl="0">
              <a:buNone/>
            </a:pPr>
            <a:endParaRPr lang="en-US" sz="1200" dirty="0"/>
          </a:p>
          <a:p>
            <a:pPr algn="l" rtl="0"/>
            <a:r>
              <a:rPr lang="en-US" sz="1200" dirty="0"/>
              <a:t>Specifications:</a:t>
            </a:r>
          </a:p>
          <a:p>
            <a:pPr lvl="1" algn="l" rtl="0"/>
            <a:r>
              <a:rPr lang="en-US" sz="1200" dirty="0"/>
              <a:t>Power Level: 160 kW</a:t>
            </a:r>
          </a:p>
          <a:p>
            <a:pPr lvl="1" algn="l" rtl="0"/>
            <a:r>
              <a:rPr lang="en-US" sz="1200" dirty="0"/>
              <a:t>Switching Frequency: 120 kHz</a:t>
            </a:r>
          </a:p>
          <a:p>
            <a:pPr lvl="1" algn="l" rtl="0"/>
            <a:r>
              <a:rPr lang="en-US" sz="1200" dirty="0"/>
              <a:t>Compliance: Group 1 Class B EMI requirements</a:t>
            </a:r>
          </a:p>
          <a:p>
            <a:pPr marL="457200" lvl="1" indent="0" algn="l" rtl="0">
              <a:buNone/>
            </a:pPr>
            <a:endParaRPr lang="en-US" sz="1200" dirty="0"/>
          </a:p>
          <a:p>
            <a:pPr algn="l" rtl="0"/>
            <a:r>
              <a:rPr lang="en-US" sz="1200" dirty="0"/>
              <a:t>Fault Management:</a:t>
            </a:r>
          </a:p>
          <a:p>
            <a:pPr lvl="1" algn="l" rtl="0"/>
            <a:r>
              <a:rPr lang="en-US" sz="1200" dirty="0"/>
              <a:t>Responds to grid faults (single-phase to ground, two-phase short, two-phase short to ground).</a:t>
            </a:r>
          </a:p>
          <a:p>
            <a:pPr lvl="1" algn="l" rtl="0"/>
            <a:r>
              <a:rPr lang="en-US" sz="1200" dirty="0"/>
              <a:t>Reduces active power and injects reactive power during low voltage conditions.</a:t>
            </a:r>
          </a:p>
        </p:txBody>
      </p:sp>
    </p:spTree>
    <p:extLst>
      <p:ext uri="{BB962C8B-B14F-4D97-AF65-F5344CB8AC3E}">
        <p14:creationId xmlns:p14="http://schemas.microsoft.com/office/powerpoint/2010/main" val="292322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EBF537-2AF2-2044-740E-75CD714AB98F}"/>
              </a:ext>
            </a:extLst>
          </p:cNvPr>
          <p:cNvSpPr>
            <a:spLocks noGrp="1"/>
          </p:cNvSpPr>
          <p:nvPr>
            <p:ph type="title"/>
          </p:nvPr>
        </p:nvSpPr>
        <p:spPr/>
        <p:txBody>
          <a:bodyPr/>
          <a:lstStyle/>
          <a:p>
            <a:pPr algn="ctr"/>
            <a:r>
              <a:rPr lang="en-US" dirty="0"/>
              <a:t>Inverter Design</a:t>
            </a:r>
            <a:endParaRPr lang="he-IL" dirty="0"/>
          </a:p>
        </p:txBody>
      </p:sp>
      <p:pic>
        <p:nvPicPr>
          <p:cNvPr id="5" name="מציין מיקום תוכן 4">
            <a:extLst>
              <a:ext uri="{FF2B5EF4-FFF2-40B4-BE49-F238E27FC236}">
                <a16:creationId xmlns:a16="http://schemas.microsoft.com/office/drawing/2014/main" id="{DB9DFCB0-FCB0-B43B-4F80-9513087EED9F}"/>
              </a:ext>
            </a:extLst>
          </p:cNvPr>
          <p:cNvPicPr>
            <a:picLocks noGrp="1" noChangeAspect="1"/>
          </p:cNvPicPr>
          <p:nvPr>
            <p:ph idx="1"/>
          </p:nvPr>
        </p:nvPicPr>
        <p:blipFill>
          <a:blip r:embed="rId2"/>
          <a:stretch>
            <a:fillRect/>
          </a:stretch>
        </p:blipFill>
        <p:spPr>
          <a:xfrm>
            <a:off x="2128178" y="2160588"/>
            <a:ext cx="5695681" cy="3881437"/>
          </a:xfrm>
        </p:spPr>
      </p:pic>
    </p:spTree>
    <p:extLst>
      <p:ext uri="{BB962C8B-B14F-4D97-AF65-F5344CB8AC3E}">
        <p14:creationId xmlns:p14="http://schemas.microsoft.com/office/powerpoint/2010/main" val="216433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1F0248-1220-D48E-C163-0437747B495A}"/>
              </a:ext>
            </a:extLst>
          </p:cNvPr>
          <p:cNvSpPr>
            <a:spLocks noGrp="1"/>
          </p:cNvSpPr>
          <p:nvPr>
            <p:ph type="title"/>
          </p:nvPr>
        </p:nvSpPr>
        <p:spPr/>
        <p:txBody>
          <a:bodyPr/>
          <a:lstStyle/>
          <a:p>
            <a:pPr algn="ctr"/>
            <a:r>
              <a:rPr lang="en-US" dirty="0"/>
              <a:t>DDSRF-PLL</a:t>
            </a:r>
            <a:endParaRPr lang="he-IL" dirty="0"/>
          </a:p>
        </p:txBody>
      </p:sp>
      <p:sp>
        <p:nvSpPr>
          <p:cNvPr id="3" name="מציין מיקום תוכן 2">
            <a:extLst>
              <a:ext uri="{FF2B5EF4-FFF2-40B4-BE49-F238E27FC236}">
                <a16:creationId xmlns:a16="http://schemas.microsoft.com/office/drawing/2014/main" id="{336CE262-9F75-B8BE-397F-A6595383892E}"/>
              </a:ext>
            </a:extLst>
          </p:cNvPr>
          <p:cNvSpPr>
            <a:spLocks noGrp="1"/>
          </p:cNvSpPr>
          <p:nvPr>
            <p:ph idx="1"/>
          </p:nvPr>
        </p:nvSpPr>
        <p:spPr/>
        <p:txBody>
          <a:bodyPr>
            <a:normAutofit lnSpcReduction="10000"/>
          </a:bodyPr>
          <a:lstStyle/>
          <a:p>
            <a:pPr algn="l" rtl="0"/>
            <a:r>
              <a:rPr lang="en-US" sz="1600" dirty="0"/>
              <a:t>What is DDSRF-PLL?</a:t>
            </a:r>
          </a:p>
          <a:p>
            <a:pPr lvl="1" algn="l" rtl="0"/>
            <a:r>
              <a:rPr lang="en-US" sz="1050" dirty="0"/>
              <a:t>Stands for Double Second-Order Generalized Integrator Phase-Locked Loop.</a:t>
            </a:r>
          </a:p>
          <a:p>
            <a:pPr lvl="1" algn="l" rtl="0"/>
            <a:r>
              <a:rPr lang="en-US" sz="1050" dirty="0"/>
              <a:t>A method for aligning the inverter output with the grid's phase and frequency.</a:t>
            </a:r>
          </a:p>
          <a:p>
            <a:pPr lvl="1" algn="l" rtl="0"/>
            <a:endParaRPr lang="en-US" sz="1050" dirty="0"/>
          </a:p>
          <a:p>
            <a:pPr algn="l" rtl="0"/>
            <a:r>
              <a:rPr lang="en-US" sz="1600" dirty="0"/>
              <a:t>Key Features of DDSRF-PLL:</a:t>
            </a:r>
          </a:p>
          <a:p>
            <a:pPr lvl="1" algn="l" rtl="0"/>
            <a:r>
              <a:rPr lang="en-US" sz="1050" dirty="0"/>
              <a:t>Provides fast and accurate phase detection.</a:t>
            </a:r>
          </a:p>
          <a:p>
            <a:pPr lvl="1" algn="l" rtl="0"/>
            <a:r>
              <a:rPr lang="en-US" sz="1050" dirty="0"/>
              <a:t>Effective at tracking the grid's frequency and phase even under unbalanced or distorted conditions.</a:t>
            </a:r>
          </a:p>
          <a:p>
            <a:pPr lvl="1" algn="l" rtl="0"/>
            <a:r>
              <a:rPr lang="en-US" sz="1050" dirty="0"/>
              <a:t>Uses a double synchronous rotating reference frame for stability in various grid scenarios.</a:t>
            </a:r>
          </a:p>
          <a:p>
            <a:pPr lvl="1" algn="l" rtl="0"/>
            <a:endParaRPr lang="en-US" sz="1050" dirty="0"/>
          </a:p>
          <a:p>
            <a:pPr algn="l" rtl="0"/>
            <a:r>
              <a:rPr lang="en-US" sz="1600" dirty="0"/>
              <a:t>Importance in This Project:</a:t>
            </a:r>
          </a:p>
          <a:p>
            <a:pPr lvl="1" algn="l" rtl="0"/>
            <a:r>
              <a:rPr lang="en-US" sz="1050" dirty="0"/>
              <a:t>Ensures the inverter’s output matches the grid for seamless power transfer.</a:t>
            </a:r>
          </a:p>
          <a:p>
            <a:pPr lvl="1" algn="l" rtl="0"/>
            <a:r>
              <a:rPr lang="en-US" sz="1050" dirty="0"/>
              <a:t>Supports dynamic synchronization during normal operation and faults, which helps maintain grid stability.</a:t>
            </a:r>
          </a:p>
          <a:p>
            <a:pPr lvl="1" algn="l" rtl="0"/>
            <a:r>
              <a:rPr lang="en-US" sz="1050" dirty="0"/>
              <a:t>Critical for handling grid faults like single-phase to ground or two-phase shorts by maintaining stable frequency and phase tracking.</a:t>
            </a:r>
            <a:endParaRPr lang="he-IL" sz="1050" dirty="0"/>
          </a:p>
        </p:txBody>
      </p:sp>
    </p:spTree>
    <p:extLst>
      <p:ext uri="{BB962C8B-B14F-4D97-AF65-F5344CB8AC3E}">
        <p14:creationId xmlns:p14="http://schemas.microsoft.com/office/powerpoint/2010/main" val="375586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1B14C-05A7-4F3D-0216-4F56523A8D21}"/>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7BB4E516-5156-2A6E-440B-1769515B084F}"/>
              </a:ext>
            </a:extLst>
          </p:cNvPr>
          <p:cNvSpPr>
            <a:spLocks noGrp="1"/>
          </p:cNvSpPr>
          <p:nvPr>
            <p:ph type="title"/>
          </p:nvPr>
        </p:nvSpPr>
        <p:spPr/>
        <p:txBody>
          <a:bodyPr/>
          <a:lstStyle/>
          <a:p>
            <a:pPr algn="ctr"/>
            <a:r>
              <a:rPr lang="en-US" dirty="0"/>
              <a:t>DSOGI-FLL</a:t>
            </a:r>
            <a:endParaRPr lang="he-IL" dirty="0"/>
          </a:p>
        </p:txBody>
      </p:sp>
      <p:sp>
        <p:nvSpPr>
          <p:cNvPr id="3" name="מציין מיקום תוכן 2">
            <a:extLst>
              <a:ext uri="{FF2B5EF4-FFF2-40B4-BE49-F238E27FC236}">
                <a16:creationId xmlns:a16="http://schemas.microsoft.com/office/drawing/2014/main" id="{9D30EC8D-19FD-D472-8CA7-15BF1DF8E18E}"/>
              </a:ext>
            </a:extLst>
          </p:cNvPr>
          <p:cNvSpPr>
            <a:spLocks noGrp="1"/>
          </p:cNvSpPr>
          <p:nvPr>
            <p:ph idx="1"/>
          </p:nvPr>
        </p:nvSpPr>
        <p:spPr/>
        <p:txBody>
          <a:bodyPr>
            <a:normAutofit lnSpcReduction="10000"/>
          </a:bodyPr>
          <a:lstStyle/>
          <a:p>
            <a:pPr algn="l" rtl="0"/>
            <a:r>
              <a:rPr lang="en-US" sz="1600" dirty="0"/>
              <a:t>What is DSOGI-FLL?</a:t>
            </a:r>
          </a:p>
          <a:p>
            <a:pPr lvl="1" algn="l" rtl="0"/>
            <a:r>
              <a:rPr lang="en-US" sz="1050" dirty="0"/>
              <a:t>Stands for Double Second-Order Generalized Integrator with Frequency-Locked Loop.</a:t>
            </a:r>
          </a:p>
          <a:p>
            <a:pPr lvl="1" algn="l" rtl="0"/>
            <a:r>
              <a:rPr lang="en-US" sz="1050" dirty="0"/>
              <a:t>A method for synchronizing the inverter with the grid by tracking frequency and phase.</a:t>
            </a:r>
          </a:p>
          <a:p>
            <a:pPr lvl="1" algn="l" rtl="0"/>
            <a:endParaRPr lang="en-US" sz="800" dirty="0"/>
          </a:p>
          <a:p>
            <a:pPr algn="l" rtl="0"/>
            <a:r>
              <a:rPr lang="en-US" sz="1600" dirty="0"/>
              <a:t>Key Features of DSOGI-FLL:</a:t>
            </a:r>
          </a:p>
          <a:p>
            <a:pPr lvl="1" algn="l" rtl="0"/>
            <a:r>
              <a:rPr lang="en-US" sz="1050" dirty="0"/>
              <a:t>Uses a Frequency-Locked Loop to detect grid frequency.</a:t>
            </a:r>
          </a:p>
          <a:p>
            <a:pPr lvl="1" algn="l" rtl="0"/>
            <a:r>
              <a:rPr lang="en-US" sz="1050" dirty="0"/>
              <a:t>Incorporates a second-order generalized integrator (SOGI) to filter and extract grid voltage components.</a:t>
            </a:r>
          </a:p>
          <a:p>
            <a:pPr lvl="1" algn="l" rtl="0"/>
            <a:r>
              <a:rPr lang="en-US" sz="1050" dirty="0"/>
              <a:t>Suitable for unbalanced and distorted grid conditions, as it separates positive and negative sequence components.</a:t>
            </a:r>
          </a:p>
          <a:p>
            <a:pPr lvl="1" algn="l" rtl="0"/>
            <a:endParaRPr lang="en-US" sz="1050" dirty="0"/>
          </a:p>
          <a:p>
            <a:pPr algn="l" rtl="0"/>
            <a:r>
              <a:rPr lang="en-US" sz="1600" dirty="0"/>
              <a:t>Importance in This Project:</a:t>
            </a:r>
          </a:p>
          <a:p>
            <a:pPr lvl="1" algn="l" rtl="0"/>
            <a:r>
              <a:rPr lang="en-US" sz="1050" dirty="0"/>
              <a:t>Ensures frequency stability in the inverter output, even under grid disturbances.</a:t>
            </a:r>
          </a:p>
          <a:p>
            <a:pPr lvl="1" algn="l" rtl="0"/>
            <a:r>
              <a:rPr lang="en-US" sz="1050" dirty="0"/>
              <a:t>Provides accurate synchronization, which is crucial for grid connection.</a:t>
            </a:r>
          </a:p>
          <a:p>
            <a:pPr lvl="1" algn="l" rtl="0"/>
            <a:r>
              <a:rPr lang="en-US" sz="1050" dirty="0"/>
              <a:t>Helps maintain operation during grid faults by adjusting to changes in frequency.</a:t>
            </a:r>
          </a:p>
        </p:txBody>
      </p:sp>
    </p:spTree>
    <p:extLst>
      <p:ext uri="{BB962C8B-B14F-4D97-AF65-F5344CB8AC3E}">
        <p14:creationId xmlns:p14="http://schemas.microsoft.com/office/powerpoint/2010/main" val="215723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47F7ED-6821-CC83-CD32-BCD915E1D8CD}"/>
              </a:ext>
            </a:extLst>
          </p:cNvPr>
          <p:cNvSpPr>
            <a:spLocks noGrp="1"/>
          </p:cNvSpPr>
          <p:nvPr>
            <p:ph type="title"/>
          </p:nvPr>
        </p:nvSpPr>
        <p:spPr/>
        <p:txBody>
          <a:bodyPr/>
          <a:lstStyle/>
          <a:p>
            <a:pPr algn="ctr"/>
            <a:r>
              <a:rPr lang="en-US" dirty="0"/>
              <a:t>DDSRF-PLL</a:t>
            </a:r>
            <a:endParaRPr lang="he-IL" dirty="0"/>
          </a:p>
        </p:txBody>
      </p:sp>
      <p:pic>
        <p:nvPicPr>
          <p:cNvPr id="8" name="מציין מיקום תוכן 4">
            <a:extLst>
              <a:ext uri="{FF2B5EF4-FFF2-40B4-BE49-F238E27FC236}">
                <a16:creationId xmlns:a16="http://schemas.microsoft.com/office/drawing/2014/main" id="{EE87E309-E378-8397-A1E1-3234660958BD}"/>
              </a:ext>
            </a:extLst>
          </p:cNvPr>
          <p:cNvPicPr>
            <a:picLocks noGrp="1" noChangeAspect="1"/>
          </p:cNvPicPr>
          <p:nvPr>
            <p:ph idx="1"/>
          </p:nvPr>
        </p:nvPicPr>
        <p:blipFill>
          <a:blip r:embed="rId2"/>
          <a:stretch>
            <a:fillRect/>
          </a:stretch>
        </p:blipFill>
        <p:spPr>
          <a:xfrm>
            <a:off x="1738574" y="2160588"/>
            <a:ext cx="6474890" cy="3881437"/>
          </a:xfrm>
        </p:spPr>
      </p:pic>
    </p:spTree>
    <p:extLst>
      <p:ext uri="{BB962C8B-B14F-4D97-AF65-F5344CB8AC3E}">
        <p14:creationId xmlns:p14="http://schemas.microsoft.com/office/powerpoint/2010/main" val="349391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802F9-29E0-DD84-D58C-1EC48EF94BE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C704105-CBF7-D44C-081E-B8D45BB5BFDB}"/>
              </a:ext>
            </a:extLst>
          </p:cNvPr>
          <p:cNvSpPr>
            <a:spLocks noGrp="1"/>
          </p:cNvSpPr>
          <p:nvPr>
            <p:ph type="title"/>
          </p:nvPr>
        </p:nvSpPr>
        <p:spPr/>
        <p:txBody>
          <a:bodyPr/>
          <a:lstStyle/>
          <a:p>
            <a:pPr algn="ctr"/>
            <a:r>
              <a:rPr lang="en-US" dirty="0"/>
              <a:t>DDSRF-PLL</a:t>
            </a:r>
            <a:endParaRPr lang="he-IL" dirty="0"/>
          </a:p>
        </p:txBody>
      </p:sp>
      <p:pic>
        <p:nvPicPr>
          <p:cNvPr id="11" name="מציין מיקום תוכן 10" descr="תמונה שמכילה תרשים, צילום מסך, תוכנית, טקסט&#10;&#10;התיאור נוצר באופן אוטומטי">
            <a:extLst>
              <a:ext uri="{FF2B5EF4-FFF2-40B4-BE49-F238E27FC236}">
                <a16:creationId xmlns:a16="http://schemas.microsoft.com/office/drawing/2014/main" id="{BABD713A-FC23-2553-FF4A-8CB3BCE40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368" y="1930400"/>
            <a:ext cx="8234023" cy="4001415"/>
          </a:xfrm>
        </p:spPr>
      </p:pic>
    </p:spTree>
    <p:extLst>
      <p:ext uri="{BB962C8B-B14F-4D97-AF65-F5344CB8AC3E}">
        <p14:creationId xmlns:p14="http://schemas.microsoft.com/office/powerpoint/2010/main" val="417079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DDA7-F4F0-1333-2863-3848BC7BC80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26F8683-69DD-6254-9DDF-D30E3CCF1D35}"/>
              </a:ext>
            </a:extLst>
          </p:cNvPr>
          <p:cNvSpPr>
            <a:spLocks noGrp="1"/>
          </p:cNvSpPr>
          <p:nvPr>
            <p:ph type="title"/>
          </p:nvPr>
        </p:nvSpPr>
        <p:spPr/>
        <p:txBody>
          <a:bodyPr/>
          <a:lstStyle/>
          <a:p>
            <a:pPr algn="ctr"/>
            <a:r>
              <a:rPr lang="en-US" dirty="0"/>
              <a:t>DSOGI-FLL</a:t>
            </a:r>
            <a:endParaRPr lang="he-IL" dirty="0"/>
          </a:p>
        </p:txBody>
      </p:sp>
      <p:pic>
        <p:nvPicPr>
          <p:cNvPr id="11" name="מציין מיקום תוכן 10">
            <a:extLst>
              <a:ext uri="{FF2B5EF4-FFF2-40B4-BE49-F238E27FC236}">
                <a16:creationId xmlns:a16="http://schemas.microsoft.com/office/drawing/2014/main" id="{E82D8749-7866-7BF9-FC1B-BCF4416AD34A}"/>
              </a:ext>
            </a:extLst>
          </p:cNvPr>
          <p:cNvPicPr>
            <a:picLocks noGrp="1" noChangeAspect="1"/>
          </p:cNvPicPr>
          <p:nvPr>
            <p:ph idx="1"/>
          </p:nvPr>
        </p:nvPicPr>
        <p:blipFill>
          <a:blip r:embed="rId2"/>
          <a:stretch>
            <a:fillRect/>
          </a:stretch>
        </p:blipFill>
        <p:spPr>
          <a:xfrm>
            <a:off x="838200" y="1690688"/>
            <a:ext cx="6175741" cy="4351338"/>
          </a:xfrm>
        </p:spPr>
      </p:pic>
      <p:pic>
        <p:nvPicPr>
          <p:cNvPr id="13" name="תמונה 12">
            <a:extLst>
              <a:ext uri="{FF2B5EF4-FFF2-40B4-BE49-F238E27FC236}">
                <a16:creationId xmlns:a16="http://schemas.microsoft.com/office/drawing/2014/main" id="{00C1AF86-1EC1-DD56-62D6-CFCEC949C7F5}"/>
              </a:ext>
            </a:extLst>
          </p:cNvPr>
          <p:cNvPicPr>
            <a:picLocks noChangeAspect="1"/>
          </p:cNvPicPr>
          <p:nvPr/>
        </p:nvPicPr>
        <p:blipFill>
          <a:blip r:embed="rId3"/>
          <a:stretch>
            <a:fillRect/>
          </a:stretch>
        </p:blipFill>
        <p:spPr>
          <a:xfrm>
            <a:off x="7609710" y="2209551"/>
            <a:ext cx="4156042" cy="2333874"/>
          </a:xfrm>
          <a:prstGeom prst="rect">
            <a:avLst/>
          </a:prstGeom>
        </p:spPr>
      </p:pic>
    </p:spTree>
    <p:extLst>
      <p:ext uri="{BB962C8B-B14F-4D97-AF65-F5344CB8AC3E}">
        <p14:creationId xmlns:p14="http://schemas.microsoft.com/office/powerpoint/2010/main" val="166044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979AF-22EB-5F95-6DB5-6CF06E42E6B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1635B-9400-0FD3-639E-C4729ECE2C01}"/>
              </a:ext>
            </a:extLst>
          </p:cNvPr>
          <p:cNvSpPr>
            <a:spLocks noGrp="1"/>
          </p:cNvSpPr>
          <p:nvPr>
            <p:ph type="title"/>
          </p:nvPr>
        </p:nvSpPr>
        <p:spPr/>
        <p:txBody>
          <a:bodyPr/>
          <a:lstStyle/>
          <a:p>
            <a:pPr algn="ctr"/>
            <a:r>
              <a:rPr lang="en-US" dirty="0"/>
              <a:t>DSOGI-FLL</a:t>
            </a:r>
            <a:endParaRPr lang="he-IL" dirty="0"/>
          </a:p>
        </p:txBody>
      </p:sp>
      <p:pic>
        <p:nvPicPr>
          <p:cNvPr id="7" name="מציין מיקום תוכן 6">
            <a:extLst>
              <a:ext uri="{FF2B5EF4-FFF2-40B4-BE49-F238E27FC236}">
                <a16:creationId xmlns:a16="http://schemas.microsoft.com/office/drawing/2014/main" id="{5B819903-7A19-27A4-8F6F-8DEE803E92D1}"/>
              </a:ext>
            </a:extLst>
          </p:cNvPr>
          <p:cNvPicPr>
            <a:picLocks noGrp="1" noChangeAspect="1"/>
          </p:cNvPicPr>
          <p:nvPr>
            <p:ph idx="1"/>
          </p:nvPr>
        </p:nvPicPr>
        <p:blipFill>
          <a:blip r:embed="rId2"/>
          <a:stretch>
            <a:fillRect/>
          </a:stretch>
        </p:blipFill>
        <p:spPr>
          <a:xfrm>
            <a:off x="99060" y="2028846"/>
            <a:ext cx="11993880" cy="3705203"/>
          </a:xfrm>
        </p:spPr>
      </p:pic>
    </p:spTree>
    <p:extLst>
      <p:ext uri="{BB962C8B-B14F-4D97-AF65-F5344CB8AC3E}">
        <p14:creationId xmlns:p14="http://schemas.microsoft.com/office/powerpoint/2010/main" val="93736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98770D-ADE1-742F-7055-B011322A3F5B}"/>
              </a:ext>
            </a:extLst>
          </p:cNvPr>
          <p:cNvSpPr>
            <a:spLocks noGrp="1"/>
          </p:cNvSpPr>
          <p:nvPr>
            <p:ph type="title"/>
          </p:nvPr>
        </p:nvSpPr>
        <p:spPr/>
        <p:txBody>
          <a:bodyPr/>
          <a:lstStyle/>
          <a:p>
            <a:pPr algn="ctr"/>
            <a:r>
              <a:rPr lang="en-US" dirty="0"/>
              <a:t>Control Algorithm for Grid-Connected Inverter</a:t>
            </a:r>
            <a:endParaRPr lang="he-IL" dirty="0"/>
          </a:p>
        </p:txBody>
      </p:sp>
      <mc:AlternateContent xmlns:mc="http://schemas.openxmlformats.org/markup-compatibility/2006" xmlns:a14="http://schemas.microsoft.com/office/drawing/2010/main">
        <mc:Choice Requires="a14">
          <p:sp>
            <p:nvSpPr>
              <p:cNvPr id="7" name="מציין מיקום תוכן 6">
                <a:extLst>
                  <a:ext uri="{FF2B5EF4-FFF2-40B4-BE49-F238E27FC236}">
                    <a16:creationId xmlns:a16="http://schemas.microsoft.com/office/drawing/2014/main" id="{0BB38845-D2FB-D65F-A4B3-84558F1FF141}"/>
                  </a:ext>
                </a:extLst>
              </p:cNvPr>
              <p:cNvSpPr>
                <a:spLocks noGrp="1"/>
              </p:cNvSpPr>
              <p:nvPr>
                <p:ph idx="1"/>
              </p:nvPr>
            </p:nvSpPr>
            <p:spPr/>
            <p:txBody>
              <a:bodyPr>
                <a:normAutofit fontScale="70000" lnSpcReduction="20000"/>
              </a:bodyPr>
              <a:lstStyle/>
              <a:p>
                <a:pPr algn="l" rtl="0"/>
                <a:r>
                  <a:rPr lang="en-US" sz="1400" dirty="0"/>
                  <a:t>Objective of Control Algorithm:</a:t>
                </a:r>
              </a:p>
              <a:p>
                <a:pPr lvl="1" algn="l" rtl="0"/>
                <a:r>
                  <a:rPr lang="en-US" sz="1400" dirty="0"/>
                  <a:t>Maintain grid synchronization and regulate active and reactive power during different grid fault conditions.</a:t>
                </a:r>
              </a:p>
              <a:p>
                <a:pPr lvl="1" algn="l" rtl="0"/>
                <a:endParaRPr lang="en-US" sz="1400" dirty="0"/>
              </a:p>
              <a:p>
                <a:pPr algn="l" rtl="0"/>
                <a:r>
                  <a:rPr lang="en-US" sz="1400" dirty="0"/>
                  <a:t>Schemes Overview:</a:t>
                </a:r>
              </a:p>
              <a:p>
                <a:pPr lvl="1" algn="l" rtl="0"/>
                <a:r>
                  <a:rPr lang="en-US" sz="1400" b="1" dirty="0"/>
                  <a:t>Fig 9.18</a:t>
                </a:r>
                <a:r>
                  <a:rPr lang="en-US" sz="1400" dirty="0"/>
                  <a:t>: Describes the control scheme with decoupled </a:t>
                </a:r>
                <a14:m>
                  <m:oMath xmlns:m="http://schemas.openxmlformats.org/officeDocument/2006/math">
                    <m:r>
                      <a:rPr lang="en-US" sz="1400" i="1" dirty="0" smtClean="0">
                        <a:latin typeface="Cambria Math" panose="02040503050406030204" pitchFamily="18" charset="0"/>
                      </a:rPr>
                      <m:t>𝑑</m:t>
                    </m:r>
                    <m:r>
                      <a:rPr lang="en-US" sz="1400" i="1" dirty="0" smtClean="0">
                        <a:latin typeface="Cambria Math" panose="02040503050406030204" pitchFamily="18" charset="0"/>
                      </a:rPr>
                      <m:t>−</m:t>
                    </m:r>
                    <m:r>
                      <a:rPr lang="en-US" sz="1400" i="1" dirty="0" smtClean="0">
                        <a:latin typeface="Cambria Math" panose="02040503050406030204" pitchFamily="18" charset="0"/>
                      </a:rPr>
                      <m:t>𝑞</m:t>
                    </m:r>
                  </m:oMath>
                </a14:m>
                <a:r>
                  <a:rPr lang="en-US" sz="1400" dirty="0"/>
                  <a:t> current controllers.</a:t>
                </a:r>
              </a:p>
              <a:p>
                <a:pPr lvl="1" algn="l" rtl="0"/>
                <a:r>
                  <a:rPr lang="en-US" sz="1400" b="1" dirty="0"/>
                  <a:t>Fig 9.21</a:t>
                </a:r>
                <a:r>
                  <a:rPr lang="en-US" sz="1400" dirty="0"/>
                  <a:t>: Illustrates an alternative scheme with enhanced stability by utilizing a different controller structure in the </a:t>
                </a:r>
                <a14:m>
                  <m:oMath xmlns:m="http://schemas.openxmlformats.org/officeDocument/2006/math">
                    <m:r>
                      <a:rPr lang="en-US" sz="1400" i="1" dirty="0" smtClean="0">
                        <a:latin typeface="Cambria Math" panose="02040503050406030204" pitchFamily="18" charset="0"/>
                      </a:rPr>
                      <m:t>𝛼</m:t>
                    </m:r>
                    <m:r>
                      <a:rPr lang="en-US" sz="1400" i="1" dirty="0" smtClean="0">
                        <a:latin typeface="Cambria Math" panose="02040503050406030204" pitchFamily="18" charset="0"/>
                      </a:rPr>
                      <m:t>−</m:t>
                    </m:r>
                    <m:r>
                      <a:rPr lang="en-US" sz="1400" i="1" dirty="0" smtClean="0">
                        <a:latin typeface="Cambria Math" panose="02040503050406030204" pitchFamily="18" charset="0"/>
                      </a:rPr>
                      <m:t>𝛽</m:t>
                    </m:r>
                  </m:oMath>
                </a14:m>
                <a:r>
                  <a:rPr lang="en-US" sz="1400" dirty="0"/>
                  <a:t> frame.</a:t>
                </a:r>
              </a:p>
              <a:p>
                <a:pPr lvl="1" algn="l" rtl="0"/>
                <a:r>
                  <a:rPr lang="en-US" sz="1400" b="1" dirty="0"/>
                  <a:t>Adaptation</a:t>
                </a:r>
                <a:r>
                  <a:rPr lang="en-US" sz="1400" dirty="0"/>
                  <a:t>:</a:t>
                </a:r>
                <a:r>
                  <a:rPr lang="en-US" sz="1400" b="1" dirty="0"/>
                  <a:t> </a:t>
                </a:r>
                <a:r>
                  <a:rPr lang="en-US" sz="1400" dirty="0"/>
                  <a:t>We used either DDSRF-PLL or DSOGI-FLL instead of the traditional PLL for improved fault resilience and synchronization.</a:t>
                </a:r>
              </a:p>
              <a:p>
                <a:pPr algn="l" rtl="0"/>
                <a:r>
                  <a:rPr lang="en-US" sz="1400" dirty="0"/>
                  <a:t>Current Reference Calculation:</a:t>
                </a:r>
              </a:p>
              <a:p>
                <a:pPr lvl="1" algn="l" rtl="0"/>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𝑖</m:t>
                        </m:r>
                      </m:e>
                      <m:sup>
                        <m:r>
                          <a:rPr lang="en-US" sz="1400">
                            <a:latin typeface="Cambria Math" panose="02040503050406030204" pitchFamily="18" charset="0"/>
                          </a:rPr>
                          <m:t>∗ </m:t>
                        </m:r>
                      </m:sup>
                    </m:sSup>
                  </m:oMath>
                </a14:m>
                <a:r>
                  <a:rPr lang="en-US" sz="1400" dirty="0"/>
                  <a:t>is calculated according to the formula:</a:t>
                </a:r>
              </a:p>
              <a:p>
                <a:pPr lvl="1" algn="l" rtl="0"/>
                <a:endParaRPr lang="en-US" sz="1400" dirty="0"/>
              </a:p>
              <a:p>
                <a:pPr lvl="1" algn="l" rtl="0"/>
                <a:endParaRPr lang="en-US" sz="1400" dirty="0"/>
              </a:p>
              <a:p>
                <a:pPr lvl="1" algn="l" rtl="0"/>
                <a:endParaRPr lang="en-US" sz="1400" dirty="0"/>
              </a:p>
              <a:p>
                <a:pPr lvl="1" algn="l" rtl="0"/>
                <a:endParaRPr lang="en-US" sz="1400" dirty="0"/>
              </a:p>
              <a:p>
                <a:pPr lvl="1" algn="l" rtl="0"/>
                <a:endParaRPr lang="en-US" sz="1400" dirty="0"/>
              </a:p>
              <a:p>
                <a:pPr lvl="1" algn="l" rtl="0"/>
                <a:r>
                  <a:rPr lang="en-US" sz="1400" dirty="0"/>
                  <a:t>The above formula provides the reference currents </a:t>
                </a:r>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𝑖</m:t>
                        </m:r>
                      </m:e>
                      <m:sub>
                        <m:r>
                          <a:rPr lang="en-US" sz="1400" b="0" i="1" smtClean="0">
                            <a:latin typeface="Cambria Math" panose="02040503050406030204" pitchFamily="18" charset="0"/>
                          </a:rPr>
                          <m:t>𝑝</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r>
                      <a:rPr lang="en-US" sz="1400" b="0" i="1" smtClean="0">
                        <a:latin typeface="Cambria Math" panose="02040503050406030204" pitchFamily="18" charset="0"/>
                      </a:rPr>
                      <m:t>𝑎𝑛𝑑</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 </m:t>
                        </m:r>
                        <m:r>
                          <a:rPr lang="en-US" sz="1400" b="0" i="1" smtClean="0">
                            <a:latin typeface="Cambria Math" panose="02040503050406030204" pitchFamily="18" charset="0"/>
                          </a:rPr>
                          <m:t>𝑖</m:t>
                        </m:r>
                      </m:e>
                      <m:sub>
                        <m:r>
                          <a:rPr lang="en-US" sz="1400" b="0" i="1" smtClean="0">
                            <a:latin typeface="Cambria Math" panose="02040503050406030204" pitchFamily="18" charset="0"/>
                          </a:rPr>
                          <m:t>𝑞</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for active and reactive power regulation.</a:t>
                </a:r>
              </a:p>
              <a:p>
                <a:pPr lvl="1" algn="l" rtl="0"/>
                <a:endParaRPr lang="en-US" sz="700" dirty="0"/>
              </a:p>
            </p:txBody>
          </p:sp>
        </mc:Choice>
        <mc:Fallback xmlns="">
          <p:sp>
            <p:nvSpPr>
              <p:cNvPr id="7" name="מציין מיקום תוכן 6">
                <a:extLst>
                  <a:ext uri="{FF2B5EF4-FFF2-40B4-BE49-F238E27FC236}">
                    <a16:creationId xmlns:a16="http://schemas.microsoft.com/office/drawing/2014/main" id="{0BB38845-D2FB-D65F-A4B3-84558F1FF141}"/>
                  </a:ext>
                </a:extLst>
              </p:cNvPr>
              <p:cNvSpPr>
                <a:spLocks noGrp="1" noRot="1" noChangeAspect="1" noMove="1" noResize="1" noEditPoints="1" noAdjustHandles="1" noChangeArrowheads="1" noChangeShapeType="1" noTextEdit="1"/>
              </p:cNvSpPr>
              <p:nvPr>
                <p:ph idx="1"/>
              </p:nvPr>
            </p:nvSpPr>
            <p:spPr>
              <a:blipFill>
                <a:blip r:embed="rId2"/>
                <a:stretch>
                  <a:fillRect t="-628"/>
                </a:stretch>
              </a:blipFill>
            </p:spPr>
            <p:txBody>
              <a:bodyPr/>
              <a:lstStyle/>
              <a:p>
                <a:r>
                  <a:rPr lang="he-IL">
                    <a:noFill/>
                  </a:rPr>
                  <a:t> </a:t>
                </a:r>
              </a:p>
            </p:txBody>
          </p:sp>
        </mc:Fallback>
      </mc:AlternateContent>
      <p:pic>
        <p:nvPicPr>
          <p:cNvPr id="8" name="תמונה 7">
            <a:extLst>
              <a:ext uri="{FF2B5EF4-FFF2-40B4-BE49-F238E27FC236}">
                <a16:creationId xmlns:a16="http://schemas.microsoft.com/office/drawing/2014/main" id="{141361D5-80C6-DADC-0A12-1260CD1C0F62}"/>
              </a:ext>
            </a:extLst>
          </p:cNvPr>
          <p:cNvPicPr>
            <a:picLocks noChangeAspect="1"/>
          </p:cNvPicPr>
          <p:nvPr/>
        </p:nvPicPr>
        <p:blipFill>
          <a:blip r:embed="rId3"/>
          <a:stretch>
            <a:fillRect/>
          </a:stretch>
        </p:blipFill>
        <p:spPr>
          <a:xfrm>
            <a:off x="4554919" y="4355471"/>
            <a:ext cx="4644056" cy="829177"/>
          </a:xfrm>
          <a:prstGeom prst="rect">
            <a:avLst/>
          </a:prstGeom>
        </p:spPr>
      </p:pic>
    </p:spTree>
    <p:extLst>
      <p:ext uri="{BB962C8B-B14F-4D97-AF65-F5344CB8AC3E}">
        <p14:creationId xmlns:p14="http://schemas.microsoft.com/office/powerpoint/2010/main" val="67441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B94813-0BC8-FFB7-B4B2-4F0F6645DEC8}"/>
              </a:ext>
            </a:extLst>
          </p:cNvPr>
          <p:cNvSpPr>
            <a:spLocks noGrp="1"/>
          </p:cNvSpPr>
          <p:nvPr>
            <p:ph type="title"/>
          </p:nvPr>
        </p:nvSpPr>
        <p:spPr/>
        <p:txBody>
          <a:bodyPr/>
          <a:lstStyle/>
          <a:p>
            <a:pPr algn="ctr"/>
            <a:r>
              <a:rPr lang="en-US" dirty="0"/>
              <a:t>Figure 9.18 PQ open-loop voltage oriented control</a:t>
            </a:r>
            <a:endParaRPr lang="he-IL" dirty="0"/>
          </a:p>
        </p:txBody>
      </p:sp>
      <p:pic>
        <p:nvPicPr>
          <p:cNvPr id="5" name="מציין מיקום תוכן 4">
            <a:extLst>
              <a:ext uri="{FF2B5EF4-FFF2-40B4-BE49-F238E27FC236}">
                <a16:creationId xmlns:a16="http://schemas.microsoft.com/office/drawing/2014/main" id="{EF1C0565-9B1C-F578-9324-D2BEB95BDC72}"/>
              </a:ext>
            </a:extLst>
          </p:cNvPr>
          <p:cNvPicPr>
            <a:picLocks noGrp="1" noChangeAspect="1"/>
          </p:cNvPicPr>
          <p:nvPr>
            <p:ph idx="1"/>
          </p:nvPr>
        </p:nvPicPr>
        <p:blipFill>
          <a:blip r:embed="rId2"/>
          <a:stretch>
            <a:fillRect/>
          </a:stretch>
        </p:blipFill>
        <p:spPr>
          <a:xfrm>
            <a:off x="1623462" y="2160588"/>
            <a:ext cx="6705114" cy="3881437"/>
          </a:xfrm>
        </p:spPr>
      </p:pic>
    </p:spTree>
    <p:extLst>
      <p:ext uri="{BB962C8B-B14F-4D97-AF65-F5344CB8AC3E}">
        <p14:creationId xmlns:p14="http://schemas.microsoft.com/office/powerpoint/2010/main" val="205219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FC6294-BA39-1FEE-49BC-0AE9D79A2704}"/>
              </a:ext>
            </a:extLst>
          </p:cNvPr>
          <p:cNvSpPr>
            <a:spLocks noGrp="1"/>
          </p:cNvSpPr>
          <p:nvPr>
            <p:ph type="title"/>
          </p:nvPr>
        </p:nvSpPr>
        <p:spPr/>
        <p:txBody>
          <a:bodyPr/>
          <a:lstStyle/>
          <a:p>
            <a:pPr algn="ctr"/>
            <a:r>
              <a:rPr lang="en-US" dirty="0"/>
              <a:t>Project goals</a:t>
            </a:r>
            <a:endParaRPr lang="he-IL" dirty="0"/>
          </a:p>
        </p:txBody>
      </p:sp>
      <p:sp>
        <p:nvSpPr>
          <p:cNvPr id="3" name="מציין מיקום תוכן 2">
            <a:extLst>
              <a:ext uri="{FF2B5EF4-FFF2-40B4-BE49-F238E27FC236}">
                <a16:creationId xmlns:a16="http://schemas.microsoft.com/office/drawing/2014/main" id="{A621D25E-552A-1452-79C3-8FD2A01C6F18}"/>
              </a:ext>
            </a:extLst>
          </p:cNvPr>
          <p:cNvSpPr>
            <a:spLocks noGrp="1"/>
          </p:cNvSpPr>
          <p:nvPr>
            <p:ph idx="1"/>
          </p:nvPr>
        </p:nvSpPr>
        <p:spPr/>
        <p:txBody>
          <a:bodyPr>
            <a:normAutofit fontScale="70000" lnSpcReduction="20000"/>
          </a:bodyPr>
          <a:lstStyle/>
          <a:p>
            <a:pPr algn="l" rtl="0"/>
            <a:r>
              <a:rPr lang="en-US" sz="2400" dirty="0"/>
              <a:t>Develop a Three-Phase Inverter Control Algorithm.</a:t>
            </a:r>
          </a:p>
          <a:p>
            <a:pPr algn="l" rtl="0"/>
            <a:endParaRPr lang="en-US" sz="2400" dirty="0"/>
          </a:p>
          <a:p>
            <a:pPr algn="l" rtl="0"/>
            <a:r>
              <a:rPr lang="en-US" sz="2400" dirty="0"/>
              <a:t>Grid Synchronization Under Fault Conditions.</a:t>
            </a:r>
          </a:p>
          <a:p>
            <a:pPr algn="l" rtl="0"/>
            <a:endParaRPr lang="en-US" sz="2400" dirty="0"/>
          </a:p>
          <a:p>
            <a:pPr algn="l" rtl="0"/>
            <a:r>
              <a:rPr lang="en-US" sz="2400" dirty="0"/>
              <a:t>Design an LCL Filter for EMI Compliance.</a:t>
            </a:r>
          </a:p>
          <a:p>
            <a:pPr algn="l" rtl="0"/>
            <a:endParaRPr lang="en-US" sz="2400" dirty="0"/>
          </a:p>
          <a:p>
            <a:pPr algn="l" rtl="0"/>
            <a:r>
              <a:rPr lang="en-US" sz="2400" dirty="0"/>
              <a:t>Dynamic Reactive Power Injection.</a:t>
            </a:r>
          </a:p>
          <a:p>
            <a:pPr algn="l" rtl="0"/>
            <a:endParaRPr lang="en-US" sz="2400" dirty="0"/>
          </a:p>
          <a:p>
            <a:pPr algn="l" rtl="0"/>
            <a:r>
              <a:rPr lang="en-US" sz="2400" dirty="0"/>
              <a:t>Testing Across Different Grid Parameters.</a:t>
            </a:r>
          </a:p>
          <a:p>
            <a:pPr algn="l" rtl="0"/>
            <a:endParaRPr lang="en-US" sz="2400" dirty="0"/>
          </a:p>
          <a:p>
            <a:pPr algn="l" rtl="0"/>
            <a:r>
              <a:rPr lang="en-US" sz="2400" dirty="0"/>
              <a:t>Performance Analysis.</a:t>
            </a:r>
            <a:br>
              <a:rPr lang="en-US" dirty="0"/>
            </a:br>
            <a:endParaRPr lang="he-IL" dirty="0"/>
          </a:p>
        </p:txBody>
      </p:sp>
    </p:spTree>
    <p:extLst>
      <p:ext uri="{BB962C8B-B14F-4D97-AF65-F5344CB8AC3E}">
        <p14:creationId xmlns:p14="http://schemas.microsoft.com/office/powerpoint/2010/main" val="389866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16C60-C327-E106-8642-512E01723A2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3B92DBB-26E9-CFD9-A291-29D4470A59A4}"/>
              </a:ext>
            </a:extLst>
          </p:cNvPr>
          <p:cNvSpPr>
            <a:spLocks noGrp="1"/>
          </p:cNvSpPr>
          <p:nvPr>
            <p:ph type="title"/>
          </p:nvPr>
        </p:nvSpPr>
        <p:spPr/>
        <p:txBody>
          <a:bodyPr/>
          <a:lstStyle/>
          <a:p>
            <a:pPr algn="ctr"/>
            <a:r>
              <a:rPr lang="en-US" dirty="0"/>
              <a:t>Figure 9.18 PQ open-loop voltage oriented control</a:t>
            </a:r>
            <a:endParaRPr lang="he-IL" dirty="0"/>
          </a:p>
        </p:txBody>
      </p:sp>
      <p:pic>
        <p:nvPicPr>
          <p:cNvPr id="7" name="מציין מיקום תוכן 6">
            <a:extLst>
              <a:ext uri="{FF2B5EF4-FFF2-40B4-BE49-F238E27FC236}">
                <a16:creationId xmlns:a16="http://schemas.microsoft.com/office/drawing/2014/main" id="{E19E01E6-DC82-36DF-013D-D08CCB693326}"/>
              </a:ext>
            </a:extLst>
          </p:cNvPr>
          <p:cNvPicPr>
            <a:picLocks noGrp="1" noChangeAspect="1"/>
          </p:cNvPicPr>
          <p:nvPr>
            <p:ph idx="1"/>
          </p:nvPr>
        </p:nvPicPr>
        <p:blipFill>
          <a:blip r:embed="rId2"/>
          <a:stretch>
            <a:fillRect/>
          </a:stretch>
        </p:blipFill>
        <p:spPr>
          <a:xfrm>
            <a:off x="933088" y="2160588"/>
            <a:ext cx="8085862" cy="3881437"/>
          </a:xfrm>
        </p:spPr>
      </p:pic>
    </p:spTree>
    <p:extLst>
      <p:ext uri="{BB962C8B-B14F-4D97-AF65-F5344CB8AC3E}">
        <p14:creationId xmlns:p14="http://schemas.microsoft.com/office/powerpoint/2010/main" val="420591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A80327-5677-DCB4-718B-F75DDB413002}"/>
              </a:ext>
            </a:extLst>
          </p:cNvPr>
          <p:cNvSpPr>
            <a:spLocks noGrp="1"/>
          </p:cNvSpPr>
          <p:nvPr>
            <p:ph type="title"/>
          </p:nvPr>
        </p:nvSpPr>
        <p:spPr/>
        <p:txBody>
          <a:bodyPr/>
          <a:lstStyle/>
          <a:p>
            <a:pPr algn="ctr"/>
            <a:r>
              <a:rPr lang="en-US" dirty="0"/>
              <a:t>Figure 9.21 PQ open-loop voltage oriented control</a:t>
            </a:r>
            <a:endParaRPr lang="he-IL" dirty="0"/>
          </a:p>
        </p:txBody>
      </p:sp>
      <p:pic>
        <p:nvPicPr>
          <p:cNvPr id="5" name="מציין מיקום תוכן 4">
            <a:extLst>
              <a:ext uri="{FF2B5EF4-FFF2-40B4-BE49-F238E27FC236}">
                <a16:creationId xmlns:a16="http://schemas.microsoft.com/office/drawing/2014/main" id="{6E764D5F-2BA3-9375-74A3-5F9E8C7A751B}"/>
              </a:ext>
            </a:extLst>
          </p:cNvPr>
          <p:cNvPicPr>
            <a:picLocks noGrp="1" noChangeAspect="1"/>
          </p:cNvPicPr>
          <p:nvPr>
            <p:ph idx="1"/>
          </p:nvPr>
        </p:nvPicPr>
        <p:blipFill>
          <a:blip r:embed="rId2"/>
          <a:stretch>
            <a:fillRect/>
          </a:stretch>
        </p:blipFill>
        <p:spPr>
          <a:xfrm>
            <a:off x="1722462" y="2160588"/>
            <a:ext cx="6507114" cy="3881437"/>
          </a:xfrm>
        </p:spPr>
      </p:pic>
    </p:spTree>
    <p:extLst>
      <p:ext uri="{BB962C8B-B14F-4D97-AF65-F5344CB8AC3E}">
        <p14:creationId xmlns:p14="http://schemas.microsoft.com/office/powerpoint/2010/main" val="324031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BF4BF-FA89-B1C7-D92D-981DF08B85E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0150E26-E286-E1EF-A3C2-415299CD217C}"/>
              </a:ext>
            </a:extLst>
          </p:cNvPr>
          <p:cNvSpPr>
            <a:spLocks noGrp="1"/>
          </p:cNvSpPr>
          <p:nvPr>
            <p:ph type="title"/>
          </p:nvPr>
        </p:nvSpPr>
        <p:spPr/>
        <p:txBody>
          <a:bodyPr/>
          <a:lstStyle/>
          <a:p>
            <a:pPr algn="ctr"/>
            <a:r>
              <a:rPr lang="en-US" dirty="0"/>
              <a:t>Figure 9.21 PQ open-loop voltage oriented control</a:t>
            </a:r>
            <a:endParaRPr lang="he-IL" dirty="0"/>
          </a:p>
        </p:txBody>
      </p:sp>
      <p:pic>
        <p:nvPicPr>
          <p:cNvPr id="7" name="מציין מיקום תוכן 6">
            <a:extLst>
              <a:ext uri="{FF2B5EF4-FFF2-40B4-BE49-F238E27FC236}">
                <a16:creationId xmlns:a16="http://schemas.microsoft.com/office/drawing/2014/main" id="{E78FD849-E863-2614-0194-1777F537EB2E}"/>
              </a:ext>
            </a:extLst>
          </p:cNvPr>
          <p:cNvPicPr>
            <a:picLocks noGrp="1" noChangeAspect="1"/>
          </p:cNvPicPr>
          <p:nvPr>
            <p:ph idx="1"/>
          </p:nvPr>
        </p:nvPicPr>
        <p:blipFill>
          <a:blip r:embed="rId2"/>
          <a:stretch>
            <a:fillRect/>
          </a:stretch>
        </p:blipFill>
        <p:spPr>
          <a:xfrm>
            <a:off x="923989" y="2325518"/>
            <a:ext cx="8596312" cy="3551577"/>
          </a:xfrm>
        </p:spPr>
      </p:pic>
    </p:spTree>
    <p:extLst>
      <p:ext uri="{BB962C8B-B14F-4D97-AF65-F5344CB8AC3E}">
        <p14:creationId xmlns:p14="http://schemas.microsoft.com/office/powerpoint/2010/main" val="286220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9CF38C-6CF1-6E07-24C7-5E17C5D0642F}"/>
              </a:ext>
            </a:extLst>
          </p:cNvPr>
          <p:cNvSpPr>
            <a:spLocks noGrp="1"/>
          </p:cNvSpPr>
          <p:nvPr>
            <p:ph type="title"/>
          </p:nvPr>
        </p:nvSpPr>
        <p:spPr/>
        <p:txBody>
          <a:bodyPr/>
          <a:lstStyle/>
          <a:p>
            <a:pPr algn="ctr"/>
            <a:r>
              <a:rPr lang="en-US" dirty="0"/>
              <a:t>Comparison of Results</a:t>
            </a:r>
            <a:endParaRPr lang="he-IL" dirty="0"/>
          </a:p>
        </p:txBody>
      </p:sp>
      <p:sp>
        <p:nvSpPr>
          <p:cNvPr id="3" name="מציין מיקום תוכן 2">
            <a:extLst>
              <a:ext uri="{FF2B5EF4-FFF2-40B4-BE49-F238E27FC236}">
                <a16:creationId xmlns:a16="http://schemas.microsoft.com/office/drawing/2014/main" id="{A53FB4A0-FC23-AE29-2C51-CD728B68719E}"/>
              </a:ext>
            </a:extLst>
          </p:cNvPr>
          <p:cNvSpPr>
            <a:spLocks noGrp="1"/>
          </p:cNvSpPr>
          <p:nvPr>
            <p:ph idx="1"/>
          </p:nvPr>
        </p:nvSpPr>
        <p:spPr>
          <a:xfrm>
            <a:off x="777918" y="1488613"/>
            <a:ext cx="8596668" cy="3880773"/>
          </a:xfrm>
        </p:spPr>
        <p:txBody>
          <a:bodyPr>
            <a:noAutofit/>
          </a:bodyPr>
          <a:lstStyle/>
          <a:p>
            <a:pPr algn="l" rtl="0"/>
            <a:r>
              <a:rPr lang="en-US" sz="1100" dirty="0"/>
              <a:t>Key Parameters for Comparison:</a:t>
            </a:r>
          </a:p>
          <a:p>
            <a:pPr lvl="1" algn="l" rtl="0"/>
            <a:r>
              <a:rPr lang="en-US" sz="1100" dirty="0"/>
              <a:t>Frequency stability</a:t>
            </a:r>
          </a:p>
          <a:p>
            <a:pPr lvl="1" algn="l" rtl="0"/>
            <a:r>
              <a:rPr lang="en-US" sz="1100" dirty="0"/>
              <a:t>Amplitude consistency</a:t>
            </a:r>
          </a:p>
          <a:p>
            <a:pPr lvl="1" algn="l" rtl="0"/>
            <a:r>
              <a:rPr lang="en-US" sz="1100" dirty="0"/>
              <a:t>Phase alignment with the grid</a:t>
            </a:r>
          </a:p>
          <a:p>
            <a:pPr lvl="1" algn="l" rtl="0"/>
            <a:r>
              <a:rPr lang="en-US" sz="1100" dirty="0"/>
              <a:t>Response to disturbances</a:t>
            </a:r>
          </a:p>
          <a:p>
            <a:pPr lvl="1" algn="l" rtl="0"/>
            <a:endParaRPr lang="en-US" sz="1100" dirty="0"/>
          </a:p>
          <a:p>
            <a:pPr algn="l" rtl="0"/>
            <a:r>
              <a:rPr lang="en-US" sz="1100" dirty="0"/>
              <a:t>Metrics Used:</a:t>
            </a:r>
          </a:p>
          <a:p>
            <a:pPr lvl="1" algn="l" rtl="0"/>
            <a:r>
              <a:rPr lang="en-US" sz="1100" b="1" dirty="0"/>
              <a:t>Frequency and Phase Response</a:t>
            </a:r>
            <a:r>
              <a:rPr lang="en-US" sz="1100" dirty="0"/>
              <a:t>: How accurately and quickly does the inverter align with the grid’s frequency and phase during steady-state and fault conditions?</a:t>
            </a:r>
          </a:p>
          <a:p>
            <a:pPr lvl="1" algn="l" rtl="0"/>
            <a:r>
              <a:rPr lang="en-US" sz="1100" b="1" dirty="0"/>
              <a:t>Voltage and Current Amplitude Consistency</a:t>
            </a:r>
            <a:r>
              <a:rPr lang="en-US" sz="1100" dirty="0"/>
              <a:t>: Measure the RMS and peak values to ensure they stay within expected ranges, even under faults.</a:t>
            </a:r>
          </a:p>
          <a:p>
            <a:pPr lvl="1" algn="l" rtl="0"/>
            <a:r>
              <a:rPr lang="en-US" sz="1100" b="1" dirty="0"/>
              <a:t>Transient Behavior During Faults</a:t>
            </a:r>
            <a:r>
              <a:rPr lang="en-US" sz="1100" dirty="0"/>
              <a:t>: Evaluate response speed, overshoot, and damping after disturbances such as single-phase or two-phase faults.</a:t>
            </a:r>
          </a:p>
          <a:p>
            <a:pPr lvl="1" algn="l" rtl="0"/>
            <a:r>
              <a:rPr lang="en-US" sz="1100" b="1" dirty="0"/>
              <a:t>Harmonic Distortion</a:t>
            </a:r>
            <a:r>
              <a:rPr lang="en-US" sz="1100" dirty="0"/>
              <a:t>: Analyze total harmonic distortion  in voltage and current to assess waveform quality.</a:t>
            </a:r>
          </a:p>
          <a:p>
            <a:pPr lvl="1" algn="l" rtl="0"/>
            <a:endParaRPr lang="en-US" sz="1100" dirty="0"/>
          </a:p>
          <a:p>
            <a:pPr algn="l" rtl="0"/>
            <a:r>
              <a:rPr lang="en-US" sz="1100" dirty="0"/>
              <a:t>Performance Comparison of DDSRF-PLL and DSOGI-FLL:</a:t>
            </a:r>
          </a:p>
          <a:p>
            <a:pPr lvl="1" algn="l" rtl="0"/>
            <a:r>
              <a:rPr lang="en-US" sz="1100" b="1" dirty="0"/>
              <a:t>DDSRF-PLL</a:t>
            </a:r>
            <a:r>
              <a:rPr lang="en-US" sz="1100" dirty="0"/>
              <a:t>: Stability in phase alignment and frequency tracking, especially under balanced conditions.</a:t>
            </a:r>
          </a:p>
          <a:p>
            <a:pPr lvl="1" algn="l" rtl="0"/>
            <a:r>
              <a:rPr lang="en-US" sz="1100" b="1" dirty="0"/>
              <a:t>DSOGI-FLL</a:t>
            </a:r>
            <a:r>
              <a:rPr lang="en-US" sz="1100" dirty="0"/>
              <a:t>: Enhanced response time and harmonic filtering, more robust in unbalanced or distorted grid conditions</a:t>
            </a:r>
          </a:p>
          <a:p>
            <a:pPr lvl="1" algn="l" rtl="0"/>
            <a:endParaRPr lang="en-US" sz="1100" dirty="0"/>
          </a:p>
          <a:p>
            <a:pPr marL="0" indent="0" algn="l" rtl="0">
              <a:buNone/>
            </a:pPr>
            <a:endParaRPr lang="en-US" sz="1100" dirty="0"/>
          </a:p>
          <a:p>
            <a:pPr algn="l" rtl="0"/>
            <a:endParaRPr lang="he-IL" sz="1100" dirty="0"/>
          </a:p>
        </p:txBody>
      </p:sp>
    </p:spTree>
    <p:extLst>
      <p:ext uri="{BB962C8B-B14F-4D97-AF65-F5344CB8AC3E}">
        <p14:creationId xmlns:p14="http://schemas.microsoft.com/office/powerpoint/2010/main" val="152762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8E83B4-1C02-70DB-D01C-82D7AC25B502}"/>
              </a:ext>
            </a:extLst>
          </p:cNvPr>
          <p:cNvSpPr>
            <a:spLocks noGrp="1"/>
          </p:cNvSpPr>
          <p:nvPr>
            <p:ph type="title"/>
          </p:nvPr>
        </p:nvSpPr>
        <p:spPr/>
        <p:txBody>
          <a:bodyPr/>
          <a:lstStyle/>
          <a:p>
            <a:pPr algn="ctr"/>
            <a:r>
              <a:rPr lang="en-US" dirty="0"/>
              <a:t>Comparison of Inductance Impact on Fault Response (3 mH vs. 50 µH) </a:t>
            </a:r>
            <a:endParaRPr lang="he-IL" dirty="0"/>
          </a:p>
        </p:txBody>
      </p:sp>
      <p:sp>
        <p:nvSpPr>
          <p:cNvPr id="3" name="מציין מיקום תוכן 2">
            <a:extLst>
              <a:ext uri="{FF2B5EF4-FFF2-40B4-BE49-F238E27FC236}">
                <a16:creationId xmlns:a16="http://schemas.microsoft.com/office/drawing/2014/main" id="{3E27DAE9-9D47-1761-7214-8898604AFB30}"/>
              </a:ext>
            </a:extLst>
          </p:cNvPr>
          <p:cNvSpPr>
            <a:spLocks noGrp="1"/>
          </p:cNvSpPr>
          <p:nvPr>
            <p:ph idx="1"/>
          </p:nvPr>
        </p:nvSpPr>
        <p:spPr/>
        <p:txBody>
          <a:bodyPr>
            <a:normAutofit lnSpcReduction="10000"/>
          </a:bodyPr>
          <a:lstStyle/>
          <a:p>
            <a:pPr algn="l" rtl="0"/>
            <a:r>
              <a:rPr lang="en-US" sz="1800" dirty="0"/>
              <a:t>After comparing the results:</a:t>
            </a:r>
          </a:p>
          <a:p>
            <a:pPr lvl="1" algn="l" rtl="0"/>
            <a:r>
              <a:rPr lang="en-US" sz="1200" b="1" dirty="0"/>
              <a:t>3 mH Inductance</a:t>
            </a:r>
            <a:r>
              <a:rPr lang="en-US" sz="1200" dirty="0"/>
              <a:t>:</a:t>
            </a:r>
          </a:p>
          <a:p>
            <a:pPr lvl="2" algn="l" rtl="0"/>
            <a:r>
              <a:rPr lang="en-US" sz="1000" dirty="0"/>
              <a:t>Results in lower peak currents, reducing stress on system components.</a:t>
            </a:r>
          </a:p>
          <a:p>
            <a:pPr lvl="2" algn="l" rtl="0"/>
            <a:endParaRPr lang="en-US" sz="1000" dirty="0"/>
          </a:p>
          <a:p>
            <a:pPr lvl="2" algn="l" rtl="0"/>
            <a:r>
              <a:rPr lang="en-US" sz="1000" dirty="0"/>
              <a:t>Damps oscillations more effectively, resulting in a smoother response.</a:t>
            </a:r>
          </a:p>
          <a:p>
            <a:pPr lvl="2" algn="l" rtl="0"/>
            <a:endParaRPr lang="en-US" sz="1000" dirty="0"/>
          </a:p>
          <a:p>
            <a:pPr lvl="2" algn="l" rtl="0"/>
            <a:r>
              <a:rPr lang="en-US" sz="1000" dirty="0"/>
              <a:t>Longer settling time, but improved fault tolerance and system stability.</a:t>
            </a:r>
          </a:p>
          <a:p>
            <a:pPr lvl="2" algn="l" rtl="0"/>
            <a:endParaRPr lang="en-US" sz="800" dirty="0"/>
          </a:p>
          <a:p>
            <a:pPr lvl="1" algn="l" rtl="0"/>
            <a:r>
              <a:rPr lang="en-US" sz="1200" b="1" dirty="0"/>
              <a:t>50 µH Inductance:</a:t>
            </a:r>
          </a:p>
          <a:p>
            <a:pPr lvl="2" algn="l" rtl="0"/>
            <a:r>
              <a:rPr lang="en-US" sz="1000" dirty="0"/>
              <a:t>Produces higher peak currents during fault conditions.</a:t>
            </a:r>
          </a:p>
          <a:p>
            <a:pPr lvl="2" algn="l" rtl="0"/>
            <a:endParaRPr lang="en-US" sz="1000" dirty="0"/>
          </a:p>
          <a:p>
            <a:pPr lvl="2" algn="l" rtl="0"/>
            <a:r>
              <a:rPr lang="en-US" sz="1000" dirty="0"/>
              <a:t>Faster initial response but with pronounced oscillations.</a:t>
            </a:r>
          </a:p>
          <a:p>
            <a:pPr lvl="2" algn="l" rtl="0"/>
            <a:endParaRPr lang="en-US" sz="1000" dirty="0"/>
          </a:p>
          <a:p>
            <a:pPr lvl="2" algn="l" rtl="0"/>
            <a:r>
              <a:rPr lang="en-US" sz="1000" dirty="0"/>
              <a:t>Lower settling time but may stress components more due to higher peak currents.</a:t>
            </a:r>
          </a:p>
          <a:p>
            <a:pPr algn="l" rtl="0"/>
            <a:endParaRPr lang="en-US" sz="1600" dirty="0"/>
          </a:p>
          <a:p>
            <a:pPr lvl="1" algn="l" rtl="0"/>
            <a:endParaRPr lang="he-IL" dirty="0"/>
          </a:p>
        </p:txBody>
      </p:sp>
    </p:spTree>
    <p:extLst>
      <p:ext uri="{BB962C8B-B14F-4D97-AF65-F5344CB8AC3E}">
        <p14:creationId xmlns:p14="http://schemas.microsoft.com/office/powerpoint/2010/main" val="360578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8CF82-9372-CBFC-F362-C71BC12F6D9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155F63F1-9496-110A-6487-329D5B19416B}"/>
              </a:ext>
            </a:extLst>
          </p:cNvPr>
          <p:cNvSpPr>
            <a:spLocks noGrp="1"/>
          </p:cNvSpPr>
          <p:nvPr>
            <p:ph type="title"/>
          </p:nvPr>
        </p:nvSpPr>
        <p:spPr/>
        <p:txBody>
          <a:bodyPr/>
          <a:lstStyle/>
          <a:p>
            <a:pPr algn="ctr"/>
            <a:r>
              <a:rPr lang="en-US" dirty="0"/>
              <a:t>Comparison of Inductance Impact on Fault Response (3 mH vs. 50 µH) </a:t>
            </a:r>
            <a:endParaRPr lang="he-IL" dirty="0"/>
          </a:p>
        </p:txBody>
      </p:sp>
      <p:sp>
        <p:nvSpPr>
          <p:cNvPr id="3" name="מציין מיקום תוכן 2">
            <a:extLst>
              <a:ext uri="{FF2B5EF4-FFF2-40B4-BE49-F238E27FC236}">
                <a16:creationId xmlns:a16="http://schemas.microsoft.com/office/drawing/2014/main" id="{32D621AF-361D-32BF-8248-BE5E46BC96B2}"/>
              </a:ext>
            </a:extLst>
          </p:cNvPr>
          <p:cNvSpPr>
            <a:spLocks noGrp="1"/>
          </p:cNvSpPr>
          <p:nvPr>
            <p:ph idx="1"/>
          </p:nvPr>
        </p:nvSpPr>
        <p:spPr/>
        <p:txBody>
          <a:bodyPr/>
          <a:lstStyle/>
          <a:p>
            <a:pPr algn="l" rtl="0"/>
            <a:r>
              <a:rPr lang="en-US" sz="1600" dirty="0"/>
              <a:t>Examples:</a:t>
            </a:r>
          </a:p>
          <a:p>
            <a:pPr lvl="1" algn="l" rtl="0"/>
            <a:r>
              <a:rPr lang="en-US" sz="1050" dirty="0"/>
              <a:t>Fault analysis using FLL synchronization with X/R = 2 in 9.18.</a:t>
            </a:r>
          </a:p>
          <a:p>
            <a:pPr lvl="1" algn="l" rtl="0"/>
            <a:r>
              <a:rPr lang="en-US" sz="1050" dirty="0"/>
              <a:t>Two-phase short fault scenario under different inductances.</a:t>
            </a:r>
          </a:p>
          <a:p>
            <a:pPr lvl="1" algn="l" rtl="0"/>
            <a:endParaRPr lang="en-US" sz="1200" dirty="0"/>
          </a:p>
          <a:p>
            <a:pPr algn="l" rtl="0"/>
            <a:endParaRPr lang="en-US" sz="1600" dirty="0"/>
          </a:p>
          <a:p>
            <a:pPr marL="457200" lvl="1" indent="0" algn="l" rtl="0">
              <a:buNone/>
            </a:pPr>
            <a:endParaRPr lang="he-IL" dirty="0"/>
          </a:p>
        </p:txBody>
      </p:sp>
      <p:pic>
        <p:nvPicPr>
          <p:cNvPr id="5" name="תמונה 4" descr="תמונה שמכילה טקסט, צילום מסך, תכונות מולטימדיה, תוכנה גרפית&#10;&#10;התיאור נוצר באופן אוטומטי">
            <a:extLst>
              <a:ext uri="{FF2B5EF4-FFF2-40B4-BE49-F238E27FC236}">
                <a16:creationId xmlns:a16="http://schemas.microsoft.com/office/drawing/2014/main" id="{ABD74EB3-5B6C-9BF9-89F0-20650ED4DA9A}"/>
              </a:ext>
            </a:extLst>
          </p:cNvPr>
          <p:cNvPicPr>
            <a:picLocks noChangeAspect="1"/>
          </p:cNvPicPr>
          <p:nvPr/>
        </p:nvPicPr>
        <p:blipFill>
          <a:blip r:embed="rId2">
            <a:extLst>
              <a:ext uri="{28A0092B-C50C-407E-A947-70E740481C1C}">
                <a14:useLocalDpi xmlns:a14="http://schemas.microsoft.com/office/drawing/2010/main" val="0"/>
              </a:ext>
            </a:extLst>
          </a:blip>
          <a:srcRect l="-149" t="51213" r="22550" b="3467"/>
          <a:stretch/>
        </p:blipFill>
        <p:spPr>
          <a:xfrm>
            <a:off x="5219700" y="2781299"/>
            <a:ext cx="6896100" cy="1798650"/>
          </a:xfrm>
          <a:prstGeom prst="rect">
            <a:avLst/>
          </a:prstGeom>
        </p:spPr>
      </p:pic>
      <p:pic>
        <p:nvPicPr>
          <p:cNvPr id="7" name="תמונה 6" descr="תמונה שמכילה טקסט, צילום מסך, תכונות מולטימדיה, תוכנה גרפית&#10;&#10;התיאור נוצר באופן אוטומטי">
            <a:extLst>
              <a:ext uri="{FF2B5EF4-FFF2-40B4-BE49-F238E27FC236}">
                <a16:creationId xmlns:a16="http://schemas.microsoft.com/office/drawing/2014/main" id="{49D0EA49-1640-5E12-DBBA-DBED9AEDA834}"/>
              </a:ext>
            </a:extLst>
          </p:cNvPr>
          <p:cNvPicPr>
            <a:picLocks noChangeAspect="1"/>
          </p:cNvPicPr>
          <p:nvPr/>
        </p:nvPicPr>
        <p:blipFill>
          <a:blip r:embed="rId3">
            <a:extLst>
              <a:ext uri="{28A0092B-C50C-407E-A947-70E740481C1C}">
                <a14:useLocalDpi xmlns:a14="http://schemas.microsoft.com/office/drawing/2010/main" val="0"/>
              </a:ext>
            </a:extLst>
          </a:blip>
          <a:srcRect t="50174" r="23670" b="4038"/>
          <a:stretch/>
        </p:blipFill>
        <p:spPr>
          <a:xfrm>
            <a:off x="5219698" y="4652104"/>
            <a:ext cx="6896101" cy="1849828"/>
          </a:xfrm>
          <a:prstGeom prst="rect">
            <a:avLst/>
          </a:prstGeom>
        </p:spPr>
      </p:pic>
      <p:sp>
        <p:nvSpPr>
          <p:cNvPr id="8" name="תיבת טקסט 7">
            <a:extLst>
              <a:ext uri="{FF2B5EF4-FFF2-40B4-BE49-F238E27FC236}">
                <a16:creationId xmlns:a16="http://schemas.microsoft.com/office/drawing/2014/main" id="{9E437924-4017-2ACC-A7B5-45FBBDF04D7A}"/>
              </a:ext>
            </a:extLst>
          </p:cNvPr>
          <p:cNvSpPr txBox="1"/>
          <p:nvPr/>
        </p:nvSpPr>
        <p:spPr>
          <a:xfrm>
            <a:off x="9555480" y="2781299"/>
            <a:ext cx="603504" cy="307777"/>
          </a:xfrm>
          <a:prstGeom prst="rect">
            <a:avLst/>
          </a:prstGeom>
          <a:noFill/>
          <a:ln>
            <a:noFill/>
          </a:ln>
        </p:spPr>
        <p:txBody>
          <a:bodyPr wrap="square" rtlCol="1">
            <a:spAutoFit/>
          </a:bodyPr>
          <a:lstStyle/>
          <a:p>
            <a:r>
              <a:rPr lang="en-US" sz="1400" dirty="0">
                <a:solidFill>
                  <a:schemeClr val="bg1"/>
                </a:solidFill>
              </a:rPr>
              <a:t>3 mH</a:t>
            </a:r>
            <a:endParaRPr lang="he-IL" sz="1400" dirty="0">
              <a:solidFill>
                <a:schemeClr val="bg1"/>
              </a:solidFill>
            </a:endParaRPr>
          </a:p>
        </p:txBody>
      </p:sp>
      <p:sp>
        <p:nvSpPr>
          <p:cNvPr id="10" name="תיבת טקסט 9">
            <a:extLst>
              <a:ext uri="{FF2B5EF4-FFF2-40B4-BE49-F238E27FC236}">
                <a16:creationId xmlns:a16="http://schemas.microsoft.com/office/drawing/2014/main" id="{C1A2FAF9-5C59-6A8A-C983-D2F907066797}"/>
              </a:ext>
            </a:extLst>
          </p:cNvPr>
          <p:cNvSpPr txBox="1"/>
          <p:nvPr/>
        </p:nvSpPr>
        <p:spPr>
          <a:xfrm>
            <a:off x="9789644" y="4652104"/>
            <a:ext cx="603504" cy="307777"/>
          </a:xfrm>
          <a:prstGeom prst="rect">
            <a:avLst/>
          </a:prstGeom>
          <a:noFill/>
          <a:ln>
            <a:noFill/>
          </a:ln>
        </p:spPr>
        <p:txBody>
          <a:bodyPr wrap="square" rtlCol="1">
            <a:spAutoFit/>
          </a:bodyPr>
          <a:lstStyle/>
          <a:p>
            <a:r>
              <a:rPr lang="en-US" sz="1400" dirty="0">
                <a:solidFill>
                  <a:schemeClr val="bg1"/>
                </a:solidFill>
              </a:rPr>
              <a:t>50uH</a:t>
            </a:r>
            <a:endParaRPr lang="he-IL" sz="1400" dirty="0">
              <a:solidFill>
                <a:schemeClr val="bg1"/>
              </a:solidFill>
            </a:endParaRPr>
          </a:p>
        </p:txBody>
      </p:sp>
    </p:spTree>
    <p:extLst>
      <p:ext uri="{BB962C8B-B14F-4D97-AF65-F5344CB8AC3E}">
        <p14:creationId xmlns:p14="http://schemas.microsoft.com/office/powerpoint/2010/main" val="90722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B2DA05-1A29-81AA-234D-5A9C181A9E36}"/>
              </a:ext>
            </a:extLst>
          </p:cNvPr>
          <p:cNvSpPr>
            <a:spLocks noGrp="1"/>
          </p:cNvSpPr>
          <p:nvPr>
            <p:ph type="title"/>
          </p:nvPr>
        </p:nvSpPr>
        <p:spPr/>
        <p:txBody>
          <a:bodyPr/>
          <a:lstStyle/>
          <a:p>
            <a:pPr algn="ctr"/>
            <a:r>
              <a:rPr lang="en-US" dirty="0"/>
              <a:t>Comparison of X/R Ratio Impact on Fault Response (2 vs. 10) </a:t>
            </a:r>
            <a:endParaRPr lang="he-IL" dirty="0"/>
          </a:p>
        </p:txBody>
      </p:sp>
      <p:sp>
        <p:nvSpPr>
          <p:cNvPr id="3" name="מציין מיקום תוכן 2">
            <a:extLst>
              <a:ext uri="{FF2B5EF4-FFF2-40B4-BE49-F238E27FC236}">
                <a16:creationId xmlns:a16="http://schemas.microsoft.com/office/drawing/2014/main" id="{7F3EFD10-FC24-D603-7E97-8DFFDA2EA202}"/>
              </a:ext>
            </a:extLst>
          </p:cNvPr>
          <p:cNvSpPr>
            <a:spLocks noGrp="1"/>
          </p:cNvSpPr>
          <p:nvPr>
            <p:ph idx="1"/>
          </p:nvPr>
        </p:nvSpPr>
        <p:spPr/>
        <p:txBody>
          <a:bodyPr>
            <a:normAutofit/>
          </a:bodyPr>
          <a:lstStyle/>
          <a:p>
            <a:pPr algn="l" rtl="0"/>
            <a:r>
              <a:rPr lang="en-US" sz="2000" dirty="0"/>
              <a:t>The impact of different X/R ratios on system damping and stability:</a:t>
            </a:r>
          </a:p>
          <a:p>
            <a:pPr lvl="1" algn="l" rtl="0"/>
            <a:r>
              <a:rPr lang="en-US" sz="1200" dirty="0"/>
              <a:t>a higher X/R ratio (X/R = 10) leads to larger and more sustained oscillations, which can challenge system stability.</a:t>
            </a:r>
          </a:p>
          <a:p>
            <a:pPr lvl="1" algn="l" rtl="0"/>
            <a:r>
              <a:rPr lang="en-US" sz="1200" dirty="0"/>
              <a:t>a lower X/R ratio (X/R = 2) provides better damping, leading to quicker stabilization after a fault event.</a:t>
            </a:r>
            <a:endParaRPr lang="he-IL" sz="1600" dirty="0"/>
          </a:p>
        </p:txBody>
      </p:sp>
      <p:pic>
        <p:nvPicPr>
          <p:cNvPr id="5" name="תמונה 4" descr="תמונה שמכילה טקסט, צילום מסך, תוכנה גרפית, תכונות מולטימדיה&#10;&#10;התיאור נוצר באופן אוטומטי">
            <a:extLst>
              <a:ext uri="{FF2B5EF4-FFF2-40B4-BE49-F238E27FC236}">
                <a16:creationId xmlns:a16="http://schemas.microsoft.com/office/drawing/2014/main" id="{03DFAC00-0EB4-13B3-F9B5-38A534A0E199}"/>
              </a:ext>
            </a:extLst>
          </p:cNvPr>
          <p:cNvPicPr>
            <a:picLocks noChangeAspect="1"/>
          </p:cNvPicPr>
          <p:nvPr/>
        </p:nvPicPr>
        <p:blipFill>
          <a:blip r:embed="rId2">
            <a:extLst>
              <a:ext uri="{28A0092B-C50C-407E-A947-70E740481C1C}">
                <a14:useLocalDpi xmlns:a14="http://schemas.microsoft.com/office/drawing/2010/main" val="0"/>
              </a:ext>
            </a:extLst>
          </a:blip>
          <a:srcRect l="-365" t="50000" r="23373" b="3096"/>
          <a:stretch/>
        </p:blipFill>
        <p:spPr>
          <a:xfrm>
            <a:off x="5965589" y="3352538"/>
            <a:ext cx="5902561" cy="1677197"/>
          </a:xfrm>
          <a:prstGeom prst="rect">
            <a:avLst/>
          </a:prstGeom>
        </p:spPr>
      </p:pic>
      <p:pic>
        <p:nvPicPr>
          <p:cNvPr id="7" name="תמונה 6" descr="תמונה שמכילה טקסט, צילום מסך, תכונות מולטימדיה, תוכנה גרפית&#10;&#10;התיאור נוצר באופן אוטומטי">
            <a:extLst>
              <a:ext uri="{FF2B5EF4-FFF2-40B4-BE49-F238E27FC236}">
                <a16:creationId xmlns:a16="http://schemas.microsoft.com/office/drawing/2014/main" id="{059BAD17-49FD-4E3A-F2B1-BC6AD30B46BC}"/>
              </a:ext>
            </a:extLst>
          </p:cNvPr>
          <p:cNvPicPr>
            <a:picLocks noChangeAspect="1"/>
          </p:cNvPicPr>
          <p:nvPr/>
        </p:nvPicPr>
        <p:blipFill>
          <a:blip r:embed="rId3">
            <a:extLst>
              <a:ext uri="{28A0092B-C50C-407E-A947-70E740481C1C}">
                <a14:useLocalDpi xmlns:a14="http://schemas.microsoft.com/office/drawing/2010/main" val="0"/>
              </a:ext>
            </a:extLst>
          </a:blip>
          <a:srcRect t="50000" r="22579" b="3422"/>
          <a:stretch/>
        </p:blipFill>
        <p:spPr>
          <a:xfrm>
            <a:off x="5965589" y="5176614"/>
            <a:ext cx="5902562" cy="1659292"/>
          </a:xfrm>
          <a:prstGeom prst="rect">
            <a:avLst/>
          </a:prstGeom>
        </p:spPr>
      </p:pic>
      <p:sp>
        <p:nvSpPr>
          <p:cNvPr id="9" name="תיבת טקסט 8">
            <a:extLst>
              <a:ext uri="{FF2B5EF4-FFF2-40B4-BE49-F238E27FC236}">
                <a16:creationId xmlns:a16="http://schemas.microsoft.com/office/drawing/2014/main" id="{7C0D7395-3647-6930-F348-7CCADDA99BBB}"/>
              </a:ext>
            </a:extLst>
          </p:cNvPr>
          <p:cNvSpPr txBox="1"/>
          <p:nvPr/>
        </p:nvSpPr>
        <p:spPr>
          <a:xfrm>
            <a:off x="9797033" y="3370756"/>
            <a:ext cx="1128141" cy="369332"/>
          </a:xfrm>
          <a:prstGeom prst="rect">
            <a:avLst/>
          </a:prstGeom>
          <a:noFill/>
        </p:spPr>
        <p:txBody>
          <a:bodyPr wrap="square">
            <a:spAutoFit/>
          </a:bodyPr>
          <a:lstStyle/>
          <a:p>
            <a:r>
              <a:rPr lang="en-US" sz="1800" dirty="0">
                <a:solidFill>
                  <a:schemeClr val="bg1"/>
                </a:solidFill>
              </a:rPr>
              <a:t>X/R = 10</a:t>
            </a:r>
            <a:endParaRPr lang="he-IL" dirty="0">
              <a:solidFill>
                <a:schemeClr val="bg1"/>
              </a:solidFill>
            </a:endParaRPr>
          </a:p>
        </p:txBody>
      </p:sp>
      <p:sp>
        <p:nvSpPr>
          <p:cNvPr id="10" name="תיבת טקסט 9">
            <a:extLst>
              <a:ext uri="{FF2B5EF4-FFF2-40B4-BE49-F238E27FC236}">
                <a16:creationId xmlns:a16="http://schemas.microsoft.com/office/drawing/2014/main" id="{DC7759DE-20D5-B4F2-232F-8F1AC90A4A37}"/>
              </a:ext>
            </a:extLst>
          </p:cNvPr>
          <p:cNvSpPr txBox="1"/>
          <p:nvPr/>
        </p:nvSpPr>
        <p:spPr>
          <a:xfrm>
            <a:off x="9797034" y="5103331"/>
            <a:ext cx="1058418" cy="369332"/>
          </a:xfrm>
          <a:prstGeom prst="rect">
            <a:avLst/>
          </a:prstGeom>
          <a:noFill/>
        </p:spPr>
        <p:txBody>
          <a:bodyPr wrap="square">
            <a:spAutoFit/>
          </a:bodyPr>
          <a:lstStyle/>
          <a:p>
            <a:r>
              <a:rPr lang="en-US" sz="1800" dirty="0">
                <a:solidFill>
                  <a:schemeClr val="bg1"/>
                </a:solidFill>
              </a:rPr>
              <a:t>X/R = 2</a:t>
            </a:r>
            <a:endParaRPr lang="he-IL" dirty="0">
              <a:solidFill>
                <a:schemeClr val="bg1"/>
              </a:solidFill>
            </a:endParaRPr>
          </a:p>
        </p:txBody>
      </p:sp>
    </p:spTree>
    <p:extLst>
      <p:ext uri="{BB962C8B-B14F-4D97-AF65-F5344CB8AC3E}">
        <p14:creationId xmlns:p14="http://schemas.microsoft.com/office/powerpoint/2010/main" val="939211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489583-3121-5013-2C98-2AF539C9F66C}"/>
              </a:ext>
            </a:extLst>
          </p:cNvPr>
          <p:cNvSpPr>
            <a:spLocks noGrp="1"/>
          </p:cNvSpPr>
          <p:nvPr>
            <p:ph type="title"/>
          </p:nvPr>
        </p:nvSpPr>
        <p:spPr/>
        <p:txBody>
          <a:bodyPr/>
          <a:lstStyle/>
          <a:p>
            <a:pPr algn="ctr"/>
            <a:r>
              <a:rPr lang="en-US" dirty="0"/>
              <a:t>Comparison of synchronization methods Impact on Fault Response (</a:t>
            </a:r>
            <a:r>
              <a:rPr lang="en-US" dirty="0">
                <a:latin typeface="Cambria Math" panose="02040503050406030204" pitchFamily="18" charset="0"/>
                <a:ea typeface="Cambria Math" panose="02040503050406030204" pitchFamily="18" charset="0"/>
              </a:rPr>
              <a:t>PLL</a:t>
            </a:r>
            <a:r>
              <a:rPr lang="en-US" dirty="0"/>
              <a:t> vs. </a:t>
            </a:r>
            <a:r>
              <a:rPr lang="en-US" dirty="0">
                <a:latin typeface="Cambria Math" panose="02040503050406030204" pitchFamily="18" charset="0"/>
                <a:ea typeface="Cambria Math" panose="02040503050406030204" pitchFamily="18" charset="0"/>
              </a:rPr>
              <a:t>FLL</a:t>
            </a:r>
            <a:r>
              <a:rPr lang="en-US" dirty="0"/>
              <a:t>) </a:t>
            </a:r>
            <a:endParaRPr lang="he-IL" dirty="0"/>
          </a:p>
        </p:txBody>
      </p:sp>
      <p:pic>
        <p:nvPicPr>
          <p:cNvPr id="5" name="מציין מיקום תוכן 4" descr="תמונה שמכילה טקסט, צילום מסך, תכונות מולטימדיה, תוכנה גרפית&#10;&#10;התיאור נוצר באופן אוטומטי">
            <a:extLst>
              <a:ext uri="{FF2B5EF4-FFF2-40B4-BE49-F238E27FC236}">
                <a16:creationId xmlns:a16="http://schemas.microsoft.com/office/drawing/2014/main" id="{18353918-4C53-777E-0DB2-8A1D8DFE8C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3089" r="22438"/>
          <a:stretch/>
        </p:blipFill>
        <p:spPr>
          <a:xfrm>
            <a:off x="5066569" y="4895104"/>
            <a:ext cx="6692497" cy="1763284"/>
          </a:xfrm>
        </p:spPr>
      </p:pic>
      <p:sp>
        <p:nvSpPr>
          <p:cNvPr id="6" name="תיבת טקסט 5">
            <a:extLst>
              <a:ext uri="{FF2B5EF4-FFF2-40B4-BE49-F238E27FC236}">
                <a16:creationId xmlns:a16="http://schemas.microsoft.com/office/drawing/2014/main" id="{9AF82E7F-4181-FF4C-6E6C-EA24E5E260D4}"/>
              </a:ext>
            </a:extLst>
          </p:cNvPr>
          <p:cNvSpPr txBox="1"/>
          <p:nvPr/>
        </p:nvSpPr>
        <p:spPr>
          <a:xfrm>
            <a:off x="9616059" y="4900930"/>
            <a:ext cx="1058418" cy="369332"/>
          </a:xfrm>
          <a:prstGeom prst="rect">
            <a:avLst/>
          </a:prstGeom>
          <a:noFill/>
        </p:spPr>
        <p:txBody>
          <a:bodyPr wrap="square">
            <a:spAutoFit/>
          </a:bodyPr>
          <a:lstStyle/>
          <a:p>
            <a:r>
              <a:rPr lang="en-US" sz="1800" dirty="0">
                <a:solidFill>
                  <a:schemeClr val="bg1"/>
                </a:solidFill>
              </a:rPr>
              <a:t>PLL</a:t>
            </a:r>
            <a:endParaRPr lang="he-IL" dirty="0">
              <a:solidFill>
                <a:schemeClr val="bg1"/>
              </a:solidFill>
            </a:endParaRPr>
          </a:p>
        </p:txBody>
      </p:sp>
      <p:pic>
        <p:nvPicPr>
          <p:cNvPr id="8" name="תמונה 7" descr="תמונה שמכילה טקסט, צילום מסך, תכונות מולטימדיה, תוכנה גרפית&#10;&#10;התיאור נוצר באופן אוטומטי">
            <a:extLst>
              <a:ext uri="{FF2B5EF4-FFF2-40B4-BE49-F238E27FC236}">
                <a16:creationId xmlns:a16="http://schemas.microsoft.com/office/drawing/2014/main" id="{FCF8548B-DBE6-73B3-77BD-F76D0E579F4B}"/>
              </a:ext>
            </a:extLst>
          </p:cNvPr>
          <p:cNvPicPr>
            <a:picLocks noChangeAspect="1"/>
          </p:cNvPicPr>
          <p:nvPr/>
        </p:nvPicPr>
        <p:blipFill>
          <a:blip r:embed="rId3">
            <a:extLst>
              <a:ext uri="{28A0092B-C50C-407E-A947-70E740481C1C}">
                <a14:useLocalDpi xmlns:a14="http://schemas.microsoft.com/office/drawing/2010/main" val="0"/>
              </a:ext>
            </a:extLst>
          </a:blip>
          <a:srcRect t="50000" r="23213" b="4053"/>
          <a:stretch/>
        </p:blipFill>
        <p:spPr>
          <a:xfrm>
            <a:off x="5076826" y="2406986"/>
            <a:ext cx="6682240" cy="1881234"/>
          </a:xfrm>
          <a:prstGeom prst="rect">
            <a:avLst/>
          </a:prstGeom>
        </p:spPr>
      </p:pic>
      <p:sp>
        <p:nvSpPr>
          <p:cNvPr id="9" name="תיבת טקסט 8">
            <a:extLst>
              <a:ext uri="{FF2B5EF4-FFF2-40B4-BE49-F238E27FC236}">
                <a16:creationId xmlns:a16="http://schemas.microsoft.com/office/drawing/2014/main" id="{F9AE9F49-68DF-6929-0824-F167E3B0694B}"/>
              </a:ext>
            </a:extLst>
          </p:cNvPr>
          <p:cNvSpPr txBox="1"/>
          <p:nvPr/>
        </p:nvSpPr>
        <p:spPr>
          <a:xfrm>
            <a:off x="9616059" y="2473006"/>
            <a:ext cx="1058418" cy="369332"/>
          </a:xfrm>
          <a:prstGeom prst="rect">
            <a:avLst/>
          </a:prstGeom>
          <a:noFill/>
        </p:spPr>
        <p:txBody>
          <a:bodyPr wrap="square">
            <a:spAutoFit/>
          </a:bodyPr>
          <a:lstStyle/>
          <a:p>
            <a:r>
              <a:rPr lang="en-US" sz="1800" dirty="0">
                <a:solidFill>
                  <a:schemeClr val="bg1"/>
                </a:solidFill>
              </a:rPr>
              <a:t>FLL</a:t>
            </a:r>
            <a:endParaRPr lang="he-IL" dirty="0">
              <a:solidFill>
                <a:schemeClr val="bg1"/>
              </a:solidFill>
            </a:endParaRPr>
          </a:p>
        </p:txBody>
      </p:sp>
      <p:sp>
        <p:nvSpPr>
          <p:cNvPr id="10" name="מציין מיקום תוכן 3">
            <a:extLst>
              <a:ext uri="{FF2B5EF4-FFF2-40B4-BE49-F238E27FC236}">
                <a16:creationId xmlns:a16="http://schemas.microsoft.com/office/drawing/2014/main" id="{671A40EE-C94D-ADA5-3331-986482C14BE2}"/>
              </a:ext>
            </a:extLst>
          </p:cNvPr>
          <p:cNvSpPr txBox="1">
            <a:spLocks/>
          </p:cNvSpPr>
          <p:nvPr/>
        </p:nvSpPr>
        <p:spPr>
          <a:xfrm>
            <a:off x="838200" y="1825625"/>
            <a:ext cx="3139440" cy="4351338"/>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sz="1600" b="1" dirty="0"/>
          </a:p>
          <a:p>
            <a:pPr algn="l" rtl="0"/>
            <a:r>
              <a:rPr lang="en-US" sz="1600" b="1" dirty="0"/>
              <a:t>Conclusion</a:t>
            </a:r>
            <a:r>
              <a:rPr lang="en-US" sz="1600" dirty="0"/>
              <a:t>: </a:t>
            </a:r>
            <a:r>
              <a:rPr lang="en-US" sz="1400" dirty="0"/>
              <a:t>PLL demonstrates a more controlled and stable response, with better phase alignment, smoother oscillations, and faster stabilization. In contrast, the FLL response is more prone to transient fluctuations and slight frequency variations, which could affect stability under fault conditions.</a:t>
            </a:r>
            <a:endParaRPr lang="he-IL" sz="1600" dirty="0"/>
          </a:p>
        </p:txBody>
      </p:sp>
    </p:spTree>
    <p:extLst>
      <p:ext uri="{BB962C8B-B14F-4D97-AF65-F5344CB8AC3E}">
        <p14:creationId xmlns:p14="http://schemas.microsoft.com/office/powerpoint/2010/main" val="95306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C09BC3-B63F-1F3B-D4A6-C3FBC2461B3D}"/>
              </a:ext>
            </a:extLst>
          </p:cNvPr>
          <p:cNvSpPr>
            <a:spLocks noGrp="1"/>
          </p:cNvSpPr>
          <p:nvPr>
            <p:ph type="title"/>
          </p:nvPr>
        </p:nvSpPr>
        <p:spPr>
          <a:xfrm>
            <a:off x="677334" y="609600"/>
            <a:ext cx="10458752" cy="1320800"/>
          </a:xfrm>
        </p:spPr>
        <p:txBody>
          <a:bodyPr>
            <a:normAutofit fontScale="90000"/>
          </a:bodyPr>
          <a:lstStyle/>
          <a:p>
            <a:pPr algn="ctr" rtl="0"/>
            <a:r>
              <a:rPr lang="en-US" dirty="0"/>
              <a:t>FLL Output Simulation</a:t>
            </a:r>
            <a:br>
              <a:rPr lang="en-US" dirty="0"/>
            </a:br>
            <a:r>
              <a:rPr lang="en-US" sz="3600" dirty="0"/>
              <a:t>single-phase to ground</a:t>
            </a:r>
            <a:br>
              <a:rPr lang="en-US" sz="3600" dirty="0"/>
            </a:br>
            <a:endParaRPr lang="he-IL" dirty="0"/>
          </a:p>
        </p:txBody>
      </p:sp>
      <p:sp>
        <p:nvSpPr>
          <p:cNvPr id="3" name="מציין מיקום תוכן 2">
            <a:extLst>
              <a:ext uri="{FF2B5EF4-FFF2-40B4-BE49-F238E27FC236}">
                <a16:creationId xmlns:a16="http://schemas.microsoft.com/office/drawing/2014/main" id="{65A93AC7-4A9E-A109-113B-34F25852CF59}"/>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p:pic>
        <p:nvPicPr>
          <p:cNvPr id="5" name="תמונה 4">
            <a:extLst>
              <a:ext uri="{FF2B5EF4-FFF2-40B4-BE49-F238E27FC236}">
                <a16:creationId xmlns:a16="http://schemas.microsoft.com/office/drawing/2014/main" id="{05A22485-48C9-E2CA-893B-8BDD298DAE8C}"/>
              </a:ext>
            </a:extLst>
          </p:cNvPr>
          <p:cNvPicPr>
            <a:picLocks noChangeAspect="1"/>
          </p:cNvPicPr>
          <p:nvPr/>
        </p:nvPicPr>
        <p:blipFill>
          <a:blip r:embed="rId2"/>
          <a:stretch>
            <a:fillRect/>
          </a:stretch>
        </p:blipFill>
        <p:spPr>
          <a:xfrm>
            <a:off x="1362779" y="1759733"/>
            <a:ext cx="3111250" cy="2349159"/>
          </a:xfrm>
          <a:prstGeom prst="rect">
            <a:avLst/>
          </a:prstGeom>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CCFA5DC5-F39A-E51B-2C0E-B6734C70F25F}"/>
                  </a:ext>
                </a:extLst>
              </p:cNvPr>
              <p:cNvSpPr txBox="1"/>
              <p:nvPr/>
            </p:nvSpPr>
            <p:spPr>
              <a:xfrm>
                <a:off x="2205201" y="139040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6" name="תיבת טקסט 5">
                <a:extLst>
                  <a:ext uri="{FF2B5EF4-FFF2-40B4-BE49-F238E27FC236}">
                    <a16:creationId xmlns:a16="http://schemas.microsoft.com/office/drawing/2014/main" id="{CCFA5DC5-F39A-E51B-2C0E-B6734C70F25F}"/>
                  </a:ext>
                </a:extLst>
              </p:cNvPr>
              <p:cNvSpPr txBox="1">
                <a:spLocks noRot="1" noChangeAspect="1" noMove="1" noResize="1" noEditPoints="1" noAdjustHandles="1" noChangeArrowheads="1" noChangeShapeType="1" noTextEdit="1"/>
              </p:cNvSpPr>
              <p:nvPr/>
            </p:nvSpPr>
            <p:spPr>
              <a:xfrm>
                <a:off x="2205201" y="1390401"/>
                <a:ext cx="1404257" cy="369332"/>
              </a:xfrm>
              <a:prstGeom prst="rect">
                <a:avLst/>
              </a:prstGeom>
              <a:blipFill>
                <a:blip r:embed="rId3"/>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1DA900B4-10F4-00EC-D5CE-51DC91E589A8}"/>
                  </a:ext>
                </a:extLst>
              </p:cNvPr>
              <p:cNvSpPr txBox="1"/>
              <p:nvPr/>
            </p:nvSpPr>
            <p:spPr>
              <a:xfrm>
                <a:off x="8387647" y="1390401"/>
                <a:ext cx="1404257" cy="414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7" name="תיבת טקסט 6">
                <a:extLst>
                  <a:ext uri="{FF2B5EF4-FFF2-40B4-BE49-F238E27FC236}">
                    <a16:creationId xmlns:a16="http://schemas.microsoft.com/office/drawing/2014/main" id="{1DA900B4-10F4-00EC-D5CE-51DC91E589A8}"/>
                  </a:ext>
                </a:extLst>
              </p:cNvPr>
              <p:cNvSpPr txBox="1">
                <a:spLocks noRot="1" noChangeAspect="1" noMove="1" noResize="1" noEditPoints="1" noAdjustHandles="1" noChangeArrowheads="1" noChangeShapeType="1" noTextEdit="1"/>
              </p:cNvSpPr>
              <p:nvPr/>
            </p:nvSpPr>
            <p:spPr>
              <a:xfrm>
                <a:off x="8387647" y="1390401"/>
                <a:ext cx="1404257" cy="414665"/>
              </a:xfrm>
              <a:prstGeom prst="rect">
                <a:avLst/>
              </a:prstGeom>
              <a:blipFill>
                <a:blip r:embed="rId4"/>
                <a:stretch>
                  <a:fillRect t="-5882" b="-13235"/>
                </a:stretch>
              </a:blipFill>
            </p:spPr>
            <p:txBody>
              <a:bodyPr/>
              <a:lstStyle/>
              <a:p>
                <a:r>
                  <a:rPr lang="he-IL">
                    <a:noFill/>
                  </a:rPr>
                  <a:t> </a:t>
                </a:r>
              </a:p>
            </p:txBody>
          </p:sp>
        </mc:Fallback>
      </mc:AlternateContent>
      <p:pic>
        <p:nvPicPr>
          <p:cNvPr id="9" name="תמונה 8">
            <a:extLst>
              <a:ext uri="{FF2B5EF4-FFF2-40B4-BE49-F238E27FC236}">
                <a16:creationId xmlns:a16="http://schemas.microsoft.com/office/drawing/2014/main" id="{0B42DDBB-01A8-B381-58AA-2E3BE3A242CC}"/>
              </a:ext>
            </a:extLst>
          </p:cNvPr>
          <p:cNvPicPr>
            <a:picLocks noChangeAspect="1"/>
          </p:cNvPicPr>
          <p:nvPr/>
        </p:nvPicPr>
        <p:blipFill>
          <a:blip r:embed="rId5"/>
          <a:stretch>
            <a:fillRect/>
          </a:stretch>
        </p:blipFill>
        <p:spPr>
          <a:xfrm>
            <a:off x="7523076" y="1748358"/>
            <a:ext cx="3116080" cy="2349159"/>
          </a:xfrm>
          <a:prstGeom prst="rect">
            <a:avLst/>
          </a:prstGeom>
        </p:spPr>
      </p:pic>
      <p:pic>
        <p:nvPicPr>
          <p:cNvPr id="11" name="תמונה 10">
            <a:extLst>
              <a:ext uri="{FF2B5EF4-FFF2-40B4-BE49-F238E27FC236}">
                <a16:creationId xmlns:a16="http://schemas.microsoft.com/office/drawing/2014/main" id="{C058BF33-31B5-9F9A-B8CF-9E2083723549}"/>
              </a:ext>
            </a:extLst>
          </p:cNvPr>
          <p:cNvPicPr>
            <a:picLocks noChangeAspect="1"/>
          </p:cNvPicPr>
          <p:nvPr/>
        </p:nvPicPr>
        <p:blipFill>
          <a:blip r:embed="rId6"/>
          <a:stretch>
            <a:fillRect/>
          </a:stretch>
        </p:blipFill>
        <p:spPr>
          <a:xfrm>
            <a:off x="1362779" y="4332762"/>
            <a:ext cx="3111250" cy="2204266"/>
          </a:xfrm>
          <a:prstGeom prst="rect">
            <a:avLst/>
          </a:prstGeom>
        </p:spPr>
      </p:pic>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2AAEF045-E918-D19D-C8C6-0D9FDC4B1FD9}"/>
                  </a:ext>
                </a:extLst>
              </p:cNvPr>
              <p:cNvSpPr txBox="1"/>
              <p:nvPr/>
            </p:nvSpPr>
            <p:spPr>
              <a:xfrm>
                <a:off x="2216275" y="398693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2" name="תיבת טקסט 11">
                <a:extLst>
                  <a:ext uri="{FF2B5EF4-FFF2-40B4-BE49-F238E27FC236}">
                    <a16:creationId xmlns:a16="http://schemas.microsoft.com/office/drawing/2014/main" id="{2AAEF045-E918-D19D-C8C6-0D9FDC4B1FD9}"/>
                  </a:ext>
                </a:extLst>
              </p:cNvPr>
              <p:cNvSpPr txBox="1">
                <a:spLocks noRot="1" noChangeAspect="1" noMove="1" noResize="1" noEditPoints="1" noAdjustHandles="1" noChangeArrowheads="1" noChangeShapeType="1" noTextEdit="1"/>
              </p:cNvSpPr>
              <p:nvPr/>
            </p:nvSpPr>
            <p:spPr>
              <a:xfrm>
                <a:off x="2216275" y="3986931"/>
                <a:ext cx="1404257" cy="369332"/>
              </a:xfrm>
              <a:prstGeom prst="rect">
                <a:avLst/>
              </a:prstGeom>
              <a:blipFill>
                <a:blip r:embed="rId7"/>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FB492DC2-6F9B-5251-4B9B-E270E54F4161}"/>
                  </a:ext>
                </a:extLst>
              </p:cNvPr>
              <p:cNvSpPr txBox="1"/>
              <p:nvPr/>
            </p:nvSpPr>
            <p:spPr>
              <a:xfrm>
                <a:off x="8532771" y="4097517"/>
                <a:ext cx="1404257" cy="405367"/>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3" name="תיבת טקסט 12">
                <a:extLst>
                  <a:ext uri="{FF2B5EF4-FFF2-40B4-BE49-F238E27FC236}">
                    <a16:creationId xmlns:a16="http://schemas.microsoft.com/office/drawing/2014/main" id="{FB492DC2-6F9B-5251-4B9B-E270E54F4161}"/>
                  </a:ext>
                </a:extLst>
              </p:cNvPr>
              <p:cNvSpPr txBox="1">
                <a:spLocks noRot="1" noChangeAspect="1" noMove="1" noResize="1" noEditPoints="1" noAdjustHandles="1" noChangeArrowheads="1" noChangeShapeType="1" noTextEdit="1"/>
              </p:cNvSpPr>
              <p:nvPr/>
            </p:nvSpPr>
            <p:spPr>
              <a:xfrm>
                <a:off x="8532771" y="4097517"/>
                <a:ext cx="1404257" cy="405367"/>
              </a:xfrm>
              <a:prstGeom prst="rect">
                <a:avLst/>
              </a:prstGeom>
              <a:blipFill>
                <a:blip r:embed="rId8"/>
                <a:stretch>
                  <a:fillRect t="-7463" b="-13433"/>
                </a:stretch>
              </a:blipFill>
            </p:spPr>
            <p:txBody>
              <a:bodyPr/>
              <a:lstStyle/>
              <a:p>
                <a:r>
                  <a:rPr lang="he-IL">
                    <a:noFill/>
                  </a:rPr>
                  <a:t> </a:t>
                </a:r>
              </a:p>
            </p:txBody>
          </p:sp>
        </mc:Fallback>
      </mc:AlternateContent>
      <p:pic>
        <p:nvPicPr>
          <p:cNvPr id="15" name="תמונה 14">
            <a:extLst>
              <a:ext uri="{FF2B5EF4-FFF2-40B4-BE49-F238E27FC236}">
                <a16:creationId xmlns:a16="http://schemas.microsoft.com/office/drawing/2014/main" id="{356CB6DC-D58E-F27B-6770-7F2560A74B01}"/>
              </a:ext>
            </a:extLst>
          </p:cNvPr>
          <p:cNvPicPr>
            <a:picLocks noChangeAspect="1"/>
          </p:cNvPicPr>
          <p:nvPr/>
        </p:nvPicPr>
        <p:blipFill>
          <a:blip r:embed="rId9"/>
          <a:stretch>
            <a:fillRect/>
          </a:stretch>
        </p:blipFill>
        <p:spPr>
          <a:xfrm>
            <a:off x="7553180" y="4465733"/>
            <a:ext cx="3085976" cy="2204268"/>
          </a:xfrm>
          <a:prstGeom prst="rect">
            <a:avLst/>
          </a:prstGeom>
        </p:spPr>
      </p:pic>
    </p:spTree>
    <p:extLst>
      <p:ext uri="{BB962C8B-B14F-4D97-AF65-F5344CB8AC3E}">
        <p14:creationId xmlns:p14="http://schemas.microsoft.com/office/powerpoint/2010/main" val="413466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AEE90-EDDE-6055-0A8E-4A65CB3B496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B857290D-7CE5-3F79-795A-587CBA4EEFEB}"/>
              </a:ext>
            </a:extLst>
          </p:cNvPr>
          <p:cNvSpPr>
            <a:spLocks noGrp="1"/>
          </p:cNvSpPr>
          <p:nvPr>
            <p:ph type="title"/>
          </p:nvPr>
        </p:nvSpPr>
        <p:spPr>
          <a:xfrm>
            <a:off x="677334" y="609600"/>
            <a:ext cx="10458752" cy="1320800"/>
          </a:xfrm>
        </p:spPr>
        <p:txBody>
          <a:bodyPr>
            <a:normAutofit fontScale="90000"/>
          </a:bodyPr>
          <a:lstStyle/>
          <a:p>
            <a:pPr algn="ctr" rtl="0"/>
            <a:r>
              <a:rPr lang="en-US" dirty="0"/>
              <a:t>FLL Output Simulation</a:t>
            </a:r>
            <a:br>
              <a:rPr lang="en-US" dirty="0"/>
            </a:br>
            <a:r>
              <a:rPr lang="en-US" sz="3600" dirty="0"/>
              <a:t>two-phase short</a:t>
            </a:r>
            <a:br>
              <a:rPr lang="en-US" sz="3600" dirty="0"/>
            </a:br>
            <a:endParaRPr lang="he-IL" dirty="0"/>
          </a:p>
        </p:txBody>
      </p:sp>
      <p:sp>
        <p:nvSpPr>
          <p:cNvPr id="3" name="מציין מיקום תוכן 2">
            <a:extLst>
              <a:ext uri="{FF2B5EF4-FFF2-40B4-BE49-F238E27FC236}">
                <a16:creationId xmlns:a16="http://schemas.microsoft.com/office/drawing/2014/main" id="{3809676C-442B-CB2B-8BDF-D40530EA67F9}"/>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1B5DB3B7-0EEC-0A50-1889-4EBA78BB6431}"/>
                  </a:ext>
                </a:extLst>
              </p:cNvPr>
              <p:cNvSpPr txBox="1"/>
              <p:nvPr/>
            </p:nvSpPr>
            <p:spPr>
              <a:xfrm>
                <a:off x="2205201" y="139040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6" name="תיבת טקסט 5">
                <a:extLst>
                  <a:ext uri="{FF2B5EF4-FFF2-40B4-BE49-F238E27FC236}">
                    <a16:creationId xmlns:a16="http://schemas.microsoft.com/office/drawing/2014/main" id="{1B5DB3B7-0EEC-0A50-1889-4EBA78BB6431}"/>
                  </a:ext>
                </a:extLst>
              </p:cNvPr>
              <p:cNvSpPr txBox="1">
                <a:spLocks noRot="1" noChangeAspect="1" noMove="1" noResize="1" noEditPoints="1" noAdjustHandles="1" noChangeArrowheads="1" noChangeShapeType="1" noTextEdit="1"/>
              </p:cNvSpPr>
              <p:nvPr/>
            </p:nvSpPr>
            <p:spPr>
              <a:xfrm>
                <a:off x="2205201" y="1390401"/>
                <a:ext cx="1404257" cy="369332"/>
              </a:xfrm>
              <a:prstGeom prst="rect">
                <a:avLst/>
              </a:prstGeom>
              <a:blipFill>
                <a:blip r:embed="rId2"/>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7B622F5A-B6E9-9847-EA1C-DEC8AF1A6BD0}"/>
                  </a:ext>
                </a:extLst>
              </p:cNvPr>
              <p:cNvSpPr txBox="1"/>
              <p:nvPr/>
            </p:nvSpPr>
            <p:spPr>
              <a:xfrm>
                <a:off x="8387647" y="1390401"/>
                <a:ext cx="1404257" cy="414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7" name="תיבת טקסט 6">
                <a:extLst>
                  <a:ext uri="{FF2B5EF4-FFF2-40B4-BE49-F238E27FC236}">
                    <a16:creationId xmlns:a16="http://schemas.microsoft.com/office/drawing/2014/main" id="{7B622F5A-B6E9-9847-EA1C-DEC8AF1A6BD0}"/>
                  </a:ext>
                </a:extLst>
              </p:cNvPr>
              <p:cNvSpPr txBox="1">
                <a:spLocks noRot="1" noChangeAspect="1" noMove="1" noResize="1" noEditPoints="1" noAdjustHandles="1" noChangeArrowheads="1" noChangeShapeType="1" noTextEdit="1"/>
              </p:cNvSpPr>
              <p:nvPr/>
            </p:nvSpPr>
            <p:spPr>
              <a:xfrm>
                <a:off x="8387647" y="1390401"/>
                <a:ext cx="1404257" cy="414665"/>
              </a:xfrm>
              <a:prstGeom prst="rect">
                <a:avLst/>
              </a:prstGeom>
              <a:blipFill>
                <a:blip r:embed="rId3"/>
                <a:stretch>
                  <a:fillRect t="-5882" b="-1323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7BD5A95B-4C88-FFD6-281B-22BF09A7EA74}"/>
                  </a:ext>
                </a:extLst>
              </p:cNvPr>
              <p:cNvSpPr txBox="1"/>
              <p:nvPr/>
            </p:nvSpPr>
            <p:spPr>
              <a:xfrm>
                <a:off x="2216275" y="398693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2" name="תיבת טקסט 11">
                <a:extLst>
                  <a:ext uri="{FF2B5EF4-FFF2-40B4-BE49-F238E27FC236}">
                    <a16:creationId xmlns:a16="http://schemas.microsoft.com/office/drawing/2014/main" id="{7BD5A95B-4C88-FFD6-281B-22BF09A7EA74}"/>
                  </a:ext>
                </a:extLst>
              </p:cNvPr>
              <p:cNvSpPr txBox="1">
                <a:spLocks noRot="1" noChangeAspect="1" noMove="1" noResize="1" noEditPoints="1" noAdjustHandles="1" noChangeArrowheads="1" noChangeShapeType="1" noTextEdit="1"/>
              </p:cNvSpPr>
              <p:nvPr/>
            </p:nvSpPr>
            <p:spPr>
              <a:xfrm>
                <a:off x="2216275" y="3986931"/>
                <a:ext cx="1404257" cy="369332"/>
              </a:xfrm>
              <a:prstGeom prst="rect">
                <a:avLst/>
              </a:prstGeom>
              <a:blipFill>
                <a:blip r:embed="rId4"/>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D8F926A4-3A8B-3F97-E830-C2CEF9EF4C33}"/>
                  </a:ext>
                </a:extLst>
              </p:cNvPr>
              <p:cNvSpPr txBox="1"/>
              <p:nvPr/>
            </p:nvSpPr>
            <p:spPr>
              <a:xfrm>
                <a:off x="8532771" y="4097517"/>
                <a:ext cx="1404257" cy="405367"/>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3" name="תיבת טקסט 12">
                <a:extLst>
                  <a:ext uri="{FF2B5EF4-FFF2-40B4-BE49-F238E27FC236}">
                    <a16:creationId xmlns:a16="http://schemas.microsoft.com/office/drawing/2014/main" id="{D8F926A4-3A8B-3F97-E830-C2CEF9EF4C33}"/>
                  </a:ext>
                </a:extLst>
              </p:cNvPr>
              <p:cNvSpPr txBox="1">
                <a:spLocks noRot="1" noChangeAspect="1" noMove="1" noResize="1" noEditPoints="1" noAdjustHandles="1" noChangeArrowheads="1" noChangeShapeType="1" noTextEdit="1"/>
              </p:cNvSpPr>
              <p:nvPr/>
            </p:nvSpPr>
            <p:spPr>
              <a:xfrm>
                <a:off x="8532771" y="4097517"/>
                <a:ext cx="1404257" cy="405367"/>
              </a:xfrm>
              <a:prstGeom prst="rect">
                <a:avLst/>
              </a:prstGeom>
              <a:blipFill>
                <a:blip r:embed="rId5"/>
                <a:stretch>
                  <a:fillRect t="-7463" b="-13433"/>
                </a:stretch>
              </a:blipFill>
            </p:spPr>
            <p:txBody>
              <a:bodyPr/>
              <a:lstStyle/>
              <a:p>
                <a:r>
                  <a:rPr lang="he-IL">
                    <a:noFill/>
                  </a:rPr>
                  <a:t> </a:t>
                </a:r>
              </a:p>
            </p:txBody>
          </p:sp>
        </mc:Fallback>
      </mc:AlternateContent>
      <p:pic>
        <p:nvPicPr>
          <p:cNvPr id="4" name="תמונה 3">
            <a:extLst>
              <a:ext uri="{FF2B5EF4-FFF2-40B4-BE49-F238E27FC236}">
                <a16:creationId xmlns:a16="http://schemas.microsoft.com/office/drawing/2014/main" id="{00374CFE-3CE9-0130-A94C-327B2384737D}"/>
              </a:ext>
            </a:extLst>
          </p:cNvPr>
          <p:cNvPicPr>
            <a:picLocks noChangeAspect="1"/>
          </p:cNvPicPr>
          <p:nvPr/>
        </p:nvPicPr>
        <p:blipFill>
          <a:blip r:embed="rId6"/>
          <a:stretch>
            <a:fillRect/>
          </a:stretch>
        </p:blipFill>
        <p:spPr>
          <a:xfrm>
            <a:off x="1371853" y="1780207"/>
            <a:ext cx="3093099" cy="2205674"/>
          </a:xfrm>
          <a:prstGeom prst="rect">
            <a:avLst/>
          </a:prstGeom>
        </p:spPr>
      </p:pic>
      <p:pic>
        <p:nvPicPr>
          <p:cNvPr id="10" name="תמונה 9">
            <a:extLst>
              <a:ext uri="{FF2B5EF4-FFF2-40B4-BE49-F238E27FC236}">
                <a16:creationId xmlns:a16="http://schemas.microsoft.com/office/drawing/2014/main" id="{95B988A8-1FEC-8F02-8094-B5CBF7BCE1A0}"/>
              </a:ext>
            </a:extLst>
          </p:cNvPr>
          <p:cNvPicPr>
            <a:picLocks noChangeAspect="1"/>
          </p:cNvPicPr>
          <p:nvPr/>
        </p:nvPicPr>
        <p:blipFill>
          <a:blip r:embed="rId7"/>
          <a:stretch>
            <a:fillRect/>
          </a:stretch>
        </p:blipFill>
        <p:spPr>
          <a:xfrm>
            <a:off x="7498080" y="1805066"/>
            <a:ext cx="3322067" cy="2363243"/>
          </a:xfrm>
          <a:prstGeom prst="rect">
            <a:avLst/>
          </a:prstGeom>
        </p:spPr>
      </p:pic>
      <p:pic>
        <p:nvPicPr>
          <p:cNvPr id="16" name="תמונה 15">
            <a:extLst>
              <a:ext uri="{FF2B5EF4-FFF2-40B4-BE49-F238E27FC236}">
                <a16:creationId xmlns:a16="http://schemas.microsoft.com/office/drawing/2014/main" id="{C909DE3F-4AC9-AF93-6408-558264101618}"/>
              </a:ext>
            </a:extLst>
          </p:cNvPr>
          <p:cNvPicPr>
            <a:picLocks noChangeAspect="1"/>
          </p:cNvPicPr>
          <p:nvPr/>
        </p:nvPicPr>
        <p:blipFill>
          <a:blip r:embed="rId8"/>
          <a:stretch>
            <a:fillRect/>
          </a:stretch>
        </p:blipFill>
        <p:spPr>
          <a:xfrm>
            <a:off x="1340238" y="4372597"/>
            <a:ext cx="3335838" cy="2381029"/>
          </a:xfrm>
          <a:prstGeom prst="rect">
            <a:avLst/>
          </a:prstGeom>
        </p:spPr>
      </p:pic>
      <p:pic>
        <p:nvPicPr>
          <p:cNvPr id="18" name="תמונה 17">
            <a:extLst>
              <a:ext uri="{FF2B5EF4-FFF2-40B4-BE49-F238E27FC236}">
                <a16:creationId xmlns:a16="http://schemas.microsoft.com/office/drawing/2014/main" id="{2F5D03E8-A077-B433-24DB-616788440C03}"/>
              </a:ext>
            </a:extLst>
          </p:cNvPr>
          <p:cNvPicPr>
            <a:picLocks noChangeAspect="1"/>
          </p:cNvPicPr>
          <p:nvPr/>
        </p:nvPicPr>
        <p:blipFill>
          <a:blip r:embed="rId9"/>
          <a:stretch>
            <a:fillRect/>
          </a:stretch>
        </p:blipFill>
        <p:spPr>
          <a:xfrm>
            <a:off x="7532593" y="4449650"/>
            <a:ext cx="3342142" cy="2381029"/>
          </a:xfrm>
          <a:prstGeom prst="rect">
            <a:avLst/>
          </a:prstGeom>
        </p:spPr>
      </p:pic>
    </p:spTree>
    <p:extLst>
      <p:ext uri="{BB962C8B-B14F-4D97-AF65-F5344CB8AC3E}">
        <p14:creationId xmlns:p14="http://schemas.microsoft.com/office/powerpoint/2010/main" val="168485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37684A-E9D8-10F1-903D-5998333922D1}"/>
              </a:ext>
            </a:extLst>
          </p:cNvPr>
          <p:cNvSpPr>
            <a:spLocks noGrp="1"/>
          </p:cNvSpPr>
          <p:nvPr>
            <p:ph type="title"/>
          </p:nvPr>
        </p:nvSpPr>
        <p:spPr/>
        <p:txBody>
          <a:bodyPr/>
          <a:lstStyle/>
          <a:p>
            <a:pPr algn="ctr" rtl="0"/>
            <a:r>
              <a:rPr lang="en-US" dirty="0"/>
              <a:t>System Description</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FBE3562-01E4-F2D1-0FE2-7D260B734FF3}"/>
                  </a:ext>
                </a:extLst>
              </p:cNvPr>
              <p:cNvSpPr>
                <a:spLocks noGrp="1"/>
              </p:cNvSpPr>
              <p:nvPr>
                <p:ph idx="1"/>
              </p:nvPr>
            </p:nvSpPr>
            <p:spPr/>
            <p:txBody>
              <a:bodyPr>
                <a:normAutofit fontScale="85000" lnSpcReduction="20000"/>
              </a:bodyPr>
              <a:lstStyle/>
              <a:p>
                <a:pPr algn="l" rtl="0"/>
                <a:r>
                  <a:rPr lang="en-US" dirty="0"/>
                  <a:t>Our model conclude some main parts:</a:t>
                </a:r>
                <a:br>
                  <a:rPr lang="en-US" dirty="0"/>
                </a:br>
                <a:endParaRPr lang="en-US" dirty="0"/>
              </a:p>
              <a:p>
                <a:pPr lvl="1" algn="l" rtl="0"/>
                <a14:m>
                  <m:oMath xmlns:m="http://schemas.openxmlformats.org/officeDocument/2006/math">
                    <m:r>
                      <a:rPr lang="en-US" sz="1800" b="0" i="1" kern="100" smtClean="0">
                        <a:effectLst/>
                        <a:latin typeface="Cambria Math" panose="02040503050406030204" pitchFamily="18" charset="0"/>
                        <a:ea typeface="Times New Roman" panose="02020603050405020304" pitchFamily="18" charset="0"/>
                        <a:cs typeface="Arial" panose="020B0604020202020204" pitchFamily="34" charset="0"/>
                      </a:rPr>
                      <m:t>𝐺𝑟𝑖𝑑</m:t>
                    </m:r>
                  </m:oMath>
                </a14:m>
                <a:endParaRPr lang="en-US" sz="1800" b="0" i="1" kern="100" dirty="0">
                  <a:effectLst/>
                  <a:latin typeface="Cambria Math" panose="02040503050406030204" pitchFamily="18" charset="0"/>
                  <a:ea typeface="Times New Roman" panose="02020603050405020304" pitchFamily="18" charset="0"/>
                  <a:cs typeface="Arial" panose="020B0604020202020204" pitchFamily="34" charset="0"/>
                </a:endParaRPr>
              </a:p>
              <a:p>
                <a:pPr lvl="1" algn="l" rtl="0"/>
                <a14:m>
                  <m:oMath xmlns:m="http://schemas.openxmlformats.org/officeDocument/2006/math">
                    <m:r>
                      <a:rPr lang="en-US" sz="1800" b="0" i="1" kern="100" smtClean="0">
                        <a:effectLst/>
                        <a:latin typeface="Cambria Math" panose="02040503050406030204" pitchFamily="18" charset="0"/>
                        <a:ea typeface="Aptos" panose="020B0004020202020204" pitchFamily="34" charset="0"/>
                        <a:cs typeface="Arial" panose="020B0604020202020204" pitchFamily="34" charset="0"/>
                      </a:rPr>
                      <m:t>𝐿𝐶𝐿</m:t>
                    </m:r>
                    <m:r>
                      <a:rPr lang="en-US" sz="1800" b="0" i="1" kern="100" smtClean="0">
                        <a:effectLst/>
                        <a:latin typeface="Cambria Math" panose="02040503050406030204" pitchFamily="18" charset="0"/>
                        <a:ea typeface="Aptos" panose="020B0004020202020204" pitchFamily="34" charset="0"/>
                        <a:cs typeface="Arial" panose="020B0604020202020204" pitchFamily="34" charset="0"/>
                      </a:rPr>
                      <m:t> </m:t>
                    </m:r>
                    <m:r>
                      <a:rPr lang="en-US" sz="1800" b="0" i="1" kern="100" smtClean="0">
                        <a:effectLst/>
                        <a:latin typeface="Cambria Math" panose="02040503050406030204" pitchFamily="18" charset="0"/>
                        <a:ea typeface="Aptos" panose="020B0004020202020204" pitchFamily="34" charset="0"/>
                        <a:cs typeface="Arial" panose="020B0604020202020204" pitchFamily="34" charset="0"/>
                      </a:rPr>
                      <m:t>𝑓𝑖𝑙𝑡𝑒𝑟</m:t>
                    </m:r>
                  </m:oMath>
                </a14:m>
                <a:endParaRPr lang="en-US" sz="1800" b="0" i="1" kern="100" dirty="0">
                  <a:effectLst/>
                  <a:latin typeface="Cambria Math" panose="02040503050406030204" pitchFamily="18" charset="0"/>
                  <a:ea typeface="Aptos" panose="020B0004020202020204" pitchFamily="34" charset="0"/>
                  <a:cs typeface="Arial" panose="020B0604020202020204" pitchFamily="34" charset="0"/>
                </a:endParaRPr>
              </a:p>
              <a:p>
                <a:pPr lvl="1" algn="l" rtl="0"/>
                <a14:m>
                  <m:oMath xmlns:m="http://schemas.openxmlformats.org/officeDocument/2006/math">
                    <m:r>
                      <m:rPr>
                        <m:nor/>
                      </m:rPr>
                      <a:rPr lang="en-US" sz="1800" smtClean="0">
                        <a:latin typeface="Cambria Math" panose="02040503050406030204" pitchFamily="18" charset="0"/>
                        <a:ea typeface="Cambria Math" panose="02040503050406030204" pitchFamily="18" charset="0"/>
                      </a:rPr>
                      <m:t>three</m:t>
                    </m:r>
                    <m:r>
                      <m:rPr>
                        <m:nor/>
                      </m:rPr>
                      <a:rPr lang="en-US" sz="1800" smtClean="0">
                        <a:latin typeface="Cambria Math" panose="02040503050406030204" pitchFamily="18" charset="0"/>
                        <a:ea typeface="Cambria Math" panose="02040503050406030204" pitchFamily="18" charset="0"/>
                      </a:rPr>
                      <m:t>−</m:t>
                    </m:r>
                    <m:r>
                      <m:rPr>
                        <m:nor/>
                      </m:rPr>
                      <a:rPr lang="en-US" sz="1800" smtClean="0">
                        <a:latin typeface="Cambria Math" panose="02040503050406030204" pitchFamily="18" charset="0"/>
                        <a:ea typeface="Cambria Math" panose="02040503050406030204" pitchFamily="18" charset="0"/>
                      </a:rPr>
                      <m:t>phase</m:t>
                    </m:r>
                    <m:r>
                      <a:rPr lang="en-US" sz="1800">
                        <a:latin typeface="Cambria Math" panose="02040503050406030204" pitchFamily="18" charset="0"/>
                        <a:ea typeface="Cambria Math" panose="02040503050406030204" pitchFamily="18" charset="0"/>
                      </a:rPr>
                      <m:t> </m:t>
                    </m:r>
                    <m:r>
                      <m:rPr>
                        <m:sty m:val="p"/>
                      </m:rPr>
                      <a:rPr lang="en-US" sz="1800" b="0" i="0" smtClean="0">
                        <a:latin typeface="Cambria Math" panose="02040503050406030204" pitchFamily="18" charset="0"/>
                        <a:ea typeface="Cambria Math" panose="02040503050406030204" pitchFamily="18" charset="0"/>
                      </a:rPr>
                      <m:t>inverter</m:t>
                    </m:r>
                  </m:oMath>
                </a14:m>
                <a:endParaRPr lang="en-US" sz="1800" b="0" dirty="0">
                  <a:latin typeface="Cambria Math" panose="02040503050406030204" pitchFamily="18" charset="0"/>
                  <a:ea typeface="Cambria Math" panose="02040503050406030204" pitchFamily="18" charset="0"/>
                </a:endParaRPr>
              </a:p>
              <a:p>
                <a:pPr lvl="1" algn="l" rtl="0"/>
                <a:r>
                  <a:rPr lang="en-US" sz="1800" dirty="0">
                    <a:latin typeface="Cambria Math" panose="02040503050406030204" pitchFamily="18" charset="0"/>
                    <a:ea typeface="Cambria Math" panose="02040503050406030204" pitchFamily="18" charset="0"/>
                  </a:rPr>
                  <a:t>synchronization methods: DDSRF-PLL, DSOGI-FLL</a:t>
                </a:r>
              </a:p>
              <a:p>
                <a:pPr lvl="1" algn="l" rtl="0"/>
                <a:r>
                  <a:rPr lang="en-US" sz="1800" dirty="0">
                    <a:latin typeface="Cambria Math" panose="02040503050406030204" pitchFamily="18" charset="0"/>
                    <a:ea typeface="Cambria Math" panose="02040503050406030204" pitchFamily="18" charset="0"/>
                  </a:rPr>
                  <a:t>PQ open-loop voltage oriented control</a:t>
                </a:r>
              </a:p>
              <a:p>
                <a:pPr lvl="1" algn="l" rtl="0"/>
                <a:endParaRPr lang="en-US" sz="1800" dirty="0">
                  <a:latin typeface="Cambria Math" panose="02040503050406030204" pitchFamily="18" charset="0"/>
                  <a:ea typeface="Cambria Math" panose="02040503050406030204" pitchFamily="18" charset="0"/>
                </a:endParaRPr>
              </a:p>
              <a:p>
                <a:pPr lvl="1" algn="l" rtl="0"/>
                <a:endParaRPr lang="en-US" sz="1800" dirty="0">
                  <a:latin typeface="Cambria Math" panose="02040503050406030204" pitchFamily="18" charset="0"/>
                  <a:ea typeface="Cambria Math" panose="02040503050406030204" pitchFamily="18" charset="0"/>
                </a:endParaRPr>
              </a:p>
              <a:p>
                <a:pPr marL="457200" lvl="1" indent="0" algn="l" rtl="0">
                  <a:buNone/>
                </a:pPr>
                <a:endParaRPr lang="en-US" sz="1800" dirty="0">
                  <a:latin typeface="Cambria Math" panose="02040503050406030204" pitchFamily="18" charset="0"/>
                  <a:ea typeface="Cambria Math" panose="02040503050406030204" pitchFamily="18" charset="0"/>
                </a:endParaRPr>
              </a:p>
              <a:p>
                <a:pPr algn="l" rtl="0"/>
                <a:r>
                  <a:rPr lang="en-US" sz="1800" dirty="0">
                    <a:latin typeface="Cambria Math" panose="02040503050406030204" pitchFamily="18" charset="0"/>
                    <a:ea typeface="Cambria Math" panose="02040503050406030204" pitchFamily="18" charset="0"/>
                  </a:rPr>
                  <a:t>the objective is to create a three-phase inverter that can synchronize with the grid, even during faults. The algorithm will switch between two synchronization methods, DDSRF-PLL and DSOGI-FLL, and that part of the project involves comparing how each handles specific fault conditions.</a:t>
                </a:r>
                <a:endParaRPr lang="he-IL" sz="1800" dirty="0">
                  <a:latin typeface="Cambria Math" panose="02040503050406030204" pitchFamily="18" charset="0"/>
                  <a:ea typeface="Cambria Math" panose="02040503050406030204" pitchFamily="18" charset="0"/>
                </a:endParaRPr>
              </a:p>
            </p:txBody>
          </p:sp>
        </mc:Choice>
        <mc:Fallback xmlns="">
          <p:sp>
            <p:nvSpPr>
              <p:cNvPr id="3" name="מציין מיקום תוכן 2">
                <a:extLst>
                  <a:ext uri="{FF2B5EF4-FFF2-40B4-BE49-F238E27FC236}">
                    <a16:creationId xmlns:a16="http://schemas.microsoft.com/office/drawing/2014/main" id="{DFBE3562-01E4-F2D1-0FE2-7D260B734FF3}"/>
                  </a:ext>
                </a:extLst>
              </p:cNvPr>
              <p:cNvSpPr>
                <a:spLocks noGrp="1" noRot="1" noChangeAspect="1" noMove="1" noResize="1" noEditPoints="1" noAdjustHandles="1" noChangeArrowheads="1" noChangeShapeType="1" noTextEdit="1"/>
              </p:cNvSpPr>
              <p:nvPr>
                <p:ph idx="1"/>
              </p:nvPr>
            </p:nvSpPr>
            <p:spPr>
              <a:blipFill>
                <a:blip r:embed="rId2"/>
                <a:stretch>
                  <a:fillRect t="-1413"/>
                </a:stretch>
              </a:blipFill>
            </p:spPr>
            <p:txBody>
              <a:bodyPr/>
              <a:lstStyle/>
              <a:p>
                <a:r>
                  <a:rPr lang="he-IL">
                    <a:noFill/>
                  </a:rPr>
                  <a:t> </a:t>
                </a:r>
              </a:p>
            </p:txBody>
          </p:sp>
        </mc:Fallback>
      </mc:AlternateContent>
    </p:spTree>
    <p:extLst>
      <p:ext uri="{BB962C8B-B14F-4D97-AF65-F5344CB8AC3E}">
        <p14:creationId xmlns:p14="http://schemas.microsoft.com/office/powerpoint/2010/main" val="122647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DA9A4-E33E-5894-4430-DA31B868B4C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B81078B-5BF9-7472-D29A-F663B9D98274}"/>
              </a:ext>
            </a:extLst>
          </p:cNvPr>
          <p:cNvSpPr>
            <a:spLocks noGrp="1"/>
          </p:cNvSpPr>
          <p:nvPr>
            <p:ph type="title"/>
          </p:nvPr>
        </p:nvSpPr>
        <p:spPr>
          <a:xfrm>
            <a:off x="677334" y="609600"/>
            <a:ext cx="10458752" cy="1320800"/>
          </a:xfrm>
        </p:spPr>
        <p:txBody>
          <a:bodyPr>
            <a:normAutofit fontScale="90000"/>
          </a:bodyPr>
          <a:lstStyle/>
          <a:p>
            <a:pPr algn="ctr" rtl="0"/>
            <a:r>
              <a:rPr lang="en-US" dirty="0"/>
              <a:t>FLL Output Simulation</a:t>
            </a:r>
            <a:br>
              <a:rPr lang="en-US" dirty="0"/>
            </a:br>
            <a:r>
              <a:rPr lang="en-US" sz="3600" dirty="0"/>
              <a:t> two-phase to ground</a:t>
            </a:r>
            <a:br>
              <a:rPr lang="en-US" sz="3600" dirty="0"/>
            </a:br>
            <a:endParaRPr lang="he-IL" dirty="0"/>
          </a:p>
        </p:txBody>
      </p:sp>
      <p:sp>
        <p:nvSpPr>
          <p:cNvPr id="3" name="מציין מיקום תוכן 2">
            <a:extLst>
              <a:ext uri="{FF2B5EF4-FFF2-40B4-BE49-F238E27FC236}">
                <a16:creationId xmlns:a16="http://schemas.microsoft.com/office/drawing/2014/main" id="{DC28ADF8-49E9-463B-B3D2-3AE1E7201779}"/>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2F79A95C-732A-5E4A-CED3-844980F1B0D4}"/>
                  </a:ext>
                </a:extLst>
              </p:cNvPr>
              <p:cNvSpPr txBox="1"/>
              <p:nvPr/>
            </p:nvSpPr>
            <p:spPr>
              <a:xfrm>
                <a:off x="2205201" y="139040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6" name="תיבת טקסט 5">
                <a:extLst>
                  <a:ext uri="{FF2B5EF4-FFF2-40B4-BE49-F238E27FC236}">
                    <a16:creationId xmlns:a16="http://schemas.microsoft.com/office/drawing/2014/main" id="{2F79A95C-732A-5E4A-CED3-844980F1B0D4}"/>
                  </a:ext>
                </a:extLst>
              </p:cNvPr>
              <p:cNvSpPr txBox="1">
                <a:spLocks noRot="1" noChangeAspect="1" noMove="1" noResize="1" noEditPoints="1" noAdjustHandles="1" noChangeArrowheads="1" noChangeShapeType="1" noTextEdit="1"/>
              </p:cNvSpPr>
              <p:nvPr/>
            </p:nvSpPr>
            <p:spPr>
              <a:xfrm>
                <a:off x="2205201" y="1390401"/>
                <a:ext cx="1404257" cy="369332"/>
              </a:xfrm>
              <a:prstGeom prst="rect">
                <a:avLst/>
              </a:prstGeom>
              <a:blipFill>
                <a:blip r:embed="rId2"/>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1056111B-60B8-E805-87EB-937443062061}"/>
                  </a:ext>
                </a:extLst>
              </p:cNvPr>
              <p:cNvSpPr txBox="1"/>
              <p:nvPr/>
            </p:nvSpPr>
            <p:spPr>
              <a:xfrm>
                <a:off x="8387647" y="1390401"/>
                <a:ext cx="1404257" cy="414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7" name="תיבת טקסט 6">
                <a:extLst>
                  <a:ext uri="{FF2B5EF4-FFF2-40B4-BE49-F238E27FC236}">
                    <a16:creationId xmlns:a16="http://schemas.microsoft.com/office/drawing/2014/main" id="{1056111B-60B8-E805-87EB-937443062061}"/>
                  </a:ext>
                </a:extLst>
              </p:cNvPr>
              <p:cNvSpPr txBox="1">
                <a:spLocks noRot="1" noChangeAspect="1" noMove="1" noResize="1" noEditPoints="1" noAdjustHandles="1" noChangeArrowheads="1" noChangeShapeType="1" noTextEdit="1"/>
              </p:cNvSpPr>
              <p:nvPr/>
            </p:nvSpPr>
            <p:spPr>
              <a:xfrm>
                <a:off x="8387647" y="1390401"/>
                <a:ext cx="1404257" cy="414665"/>
              </a:xfrm>
              <a:prstGeom prst="rect">
                <a:avLst/>
              </a:prstGeom>
              <a:blipFill>
                <a:blip r:embed="rId3"/>
                <a:stretch>
                  <a:fillRect t="-5882" b="-1323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AFEFB33B-6D99-5A8D-56C3-273348817B65}"/>
                  </a:ext>
                </a:extLst>
              </p:cNvPr>
              <p:cNvSpPr txBox="1"/>
              <p:nvPr/>
            </p:nvSpPr>
            <p:spPr>
              <a:xfrm>
                <a:off x="2216275" y="3986931"/>
                <a:ext cx="1404257"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2" name="תיבת טקסט 11">
                <a:extLst>
                  <a:ext uri="{FF2B5EF4-FFF2-40B4-BE49-F238E27FC236}">
                    <a16:creationId xmlns:a16="http://schemas.microsoft.com/office/drawing/2014/main" id="{AFEFB33B-6D99-5A8D-56C3-273348817B65}"/>
                  </a:ext>
                </a:extLst>
              </p:cNvPr>
              <p:cNvSpPr txBox="1">
                <a:spLocks noRot="1" noChangeAspect="1" noMove="1" noResize="1" noEditPoints="1" noAdjustHandles="1" noChangeArrowheads="1" noChangeShapeType="1" noTextEdit="1"/>
              </p:cNvSpPr>
              <p:nvPr/>
            </p:nvSpPr>
            <p:spPr>
              <a:xfrm>
                <a:off x="2216275" y="3986931"/>
                <a:ext cx="1404257" cy="369332"/>
              </a:xfrm>
              <a:prstGeom prst="rect">
                <a:avLst/>
              </a:prstGeom>
              <a:blipFill>
                <a:blip r:embed="rId4"/>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461C68BC-5171-4D71-7A76-606A9AA2554F}"/>
                  </a:ext>
                </a:extLst>
              </p:cNvPr>
              <p:cNvSpPr txBox="1"/>
              <p:nvPr/>
            </p:nvSpPr>
            <p:spPr>
              <a:xfrm>
                <a:off x="8543423" y="4017453"/>
                <a:ext cx="1404257" cy="405367"/>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𝛽</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xmlns="">
          <p:sp>
            <p:nvSpPr>
              <p:cNvPr id="13" name="תיבת טקסט 12">
                <a:extLst>
                  <a:ext uri="{FF2B5EF4-FFF2-40B4-BE49-F238E27FC236}">
                    <a16:creationId xmlns:a16="http://schemas.microsoft.com/office/drawing/2014/main" id="{461C68BC-5171-4D71-7A76-606A9AA2554F}"/>
                  </a:ext>
                </a:extLst>
              </p:cNvPr>
              <p:cNvSpPr txBox="1">
                <a:spLocks noRot="1" noChangeAspect="1" noMove="1" noResize="1" noEditPoints="1" noAdjustHandles="1" noChangeArrowheads="1" noChangeShapeType="1" noTextEdit="1"/>
              </p:cNvSpPr>
              <p:nvPr/>
            </p:nvSpPr>
            <p:spPr>
              <a:xfrm>
                <a:off x="8543423" y="4017453"/>
                <a:ext cx="1404257" cy="405367"/>
              </a:xfrm>
              <a:prstGeom prst="rect">
                <a:avLst/>
              </a:prstGeom>
              <a:blipFill>
                <a:blip r:embed="rId5"/>
                <a:stretch>
                  <a:fillRect t="-7463" b="-13433"/>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E9C8814F-C64B-5E8F-A630-0E2A35FD9A7E}"/>
              </a:ext>
            </a:extLst>
          </p:cNvPr>
          <p:cNvPicPr>
            <a:picLocks noChangeAspect="1"/>
          </p:cNvPicPr>
          <p:nvPr/>
        </p:nvPicPr>
        <p:blipFill>
          <a:blip r:embed="rId6"/>
          <a:stretch>
            <a:fillRect/>
          </a:stretch>
        </p:blipFill>
        <p:spPr>
          <a:xfrm>
            <a:off x="1415058" y="1794771"/>
            <a:ext cx="2984541" cy="2124709"/>
          </a:xfrm>
          <a:prstGeom prst="rect">
            <a:avLst/>
          </a:prstGeom>
        </p:spPr>
      </p:pic>
      <p:pic>
        <p:nvPicPr>
          <p:cNvPr id="9" name="תמונה 8">
            <a:extLst>
              <a:ext uri="{FF2B5EF4-FFF2-40B4-BE49-F238E27FC236}">
                <a16:creationId xmlns:a16="http://schemas.microsoft.com/office/drawing/2014/main" id="{8E08294C-C3D9-DFEC-C5E1-423FD5E79896}"/>
              </a:ext>
            </a:extLst>
          </p:cNvPr>
          <p:cNvPicPr>
            <a:picLocks noChangeAspect="1"/>
          </p:cNvPicPr>
          <p:nvPr/>
        </p:nvPicPr>
        <p:blipFill>
          <a:blip r:embed="rId7"/>
          <a:stretch>
            <a:fillRect/>
          </a:stretch>
        </p:blipFill>
        <p:spPr>
          <a:xfrm>
            <a:off x="7471954" y="1764844"/>
            <a:ext cx="3170208" cy="2221405"/>
          </a:xfrm>
          <a:prstGeom prst="rect">
            <a:avLst/>
          </a:prstGeom>
        </p:spPr>
      </p:pic>
      <p:pic>
        <p:nvPicPr>
          <p:cNvPr id="11" name="תמונה 10">
            <a:extLst>
              <a:ext uri="{FF2B5EF4-FFF2-40B4-BE49-F238E27FC236}">
                <a16:creationId xmlns:a16="http://schemas.microsoft.com/office/drawing/2014/main" id="{1C3E620F-AC75-D2EE-83E3-BD61E4482EB2}"/>
              </a:ext>
            </a:extLst>
          </p:cNvPr>
          <p:cNvPicPr>
            <a:picLocks noChangeAspect="1"/>
          </p:cNvPicPr>
          <p:nvPr/>
        </p:nvPicPr>
        <p:blipFill>
          <a:blip r:embed="rId8"/>
          <a:stretch>
            <a:fillRect/>
          </a:stretch>
        </p:blipFill>
        <p:spPr>
          <a:xfrm>
            <a:off x="1415058" y="4502884"/>
            <a:ext cx="3029921" cy="2141096"/>
          </a:xfrm>
          <a:prstGeom prst="rect">
            <a:avLst/>
          </a:prstGeom>
        </p:spPr>
      </p:pic>
      <p:pic>
        <p:nvPicPr>
          <p:cNvPr id="15" name="תמונה 14">
            <a:extLst>
              <a:ext uri="{FF2B5EF4-FFF2-40B4-BE49-F238E27FC236}">
                <a16:creationId xmlns:a16="http://schemas.microsoft.com/office/drawing/2014/main" id="{2E99A075-2219-6D8D-3E36-5C58B73E62FC}"/>
              </a:ext>
            </a:extLst>
          </p:cNvPr>
          <p:cNvPicPr>
            <a:picLocks noChangeAspect="1"/>
          </p:cNvPicPr>
          <p:nvPr/>
        </p:nvPicPr>
        <p:blipFill>
          <a:blip r:embed="rId9"/>
          <a:stretch>
            <a:fillRect/>
          </a:stretch>
        </p:blipFill>
        <p:spPr>
          <a:xfrm>
            <a:off x="7479600" y="4454025"/>
            <a:ext cx="3170208" cy="2243357"/>
          </a:xfrm>
          <a:prstGeom prst="rect">
            <a:avLst/>
          </a:prstGeom>
        </p:spPr>
      </p:pic>
    </p:spTree>
    <p:extLst>
      <p:ext uri="{BB962C8B-B14F-4D97-AF65-F5344CB8AC3E}">
        <p14:creationId xmlns:p14="http://schemas.microsoft.com/office/powerpoint/2010/main" val="132730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CD519-1C8E-B0B9-9791-700B9DFA24E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890EDE33-AFF5-397D-B646-8AA96E3832CF}"/>
              </a:ext>
            </a:extLst>
          </p:cNvPr>
          <p:cNvSpPr>
            <a:spLocks noGrp="1"/>
          </p:cNvSpPr>
          <p:nvPr>
            <p:ph type="title"/>
          </p:nvPr>
        </p:nvSpPr>
        <p:spPr>
          <a:xfrm>
            <a:off x="677334" y="609600"/>
            <a:ext cx="10458752" cy="1320800"/>
          </a:xfrm>
        </p:spPr>
        <p:txBody>
          <a:bodyPr>
            <a:normAutofit fontScale="90000"/>
          </a:bodyPr>
          <a:lstStyle/>
          <a:p>
            <a:pPr algn="ctr" rtl="0"/>
            <a:r>
              <a:rPr lang="en-US" dirty="0"/>
              <a:t>PLL Output Simulation</a:t>
            </a:r>
            <a:br>
              <a:rPr lang="en-US" dirty="0"/>
            </a:br>
            <a:r>
              <a:rPr lang="en-US" sz="3600" dirty="0"/>
              <a:t> single-phase to ground</a:t>
            </a:r>
            <a:br>
              <a:rPr lang="en-US" sz="3600" dirty="0"/>
            </a:br>
            <a:endParaRPr lang="he-IL" dirty="0"/>
          </a:p>
        </p:txBody>
      </p:sp>
      <p:sp>
        <p:nvSpPr>
          <p:cNvPr id="3" name="מציין מיקום תוכן 2">
            <a:extLst>
              <a:ext uri="{FF2B5EF4-FFF2-40B4-BE49-F238E27FC236}">
                <a16:creationId xmlns:a16="http://schemas.microsoft.com/office/drawing/2014/main" id="{9A548DB4-203D-5695-B039-7812ABE453B1}"/>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6A931186-0D63-5583-50E4-4DFD9354ACE8}"/>
                  </a:ext>
                </a:extLst>
              </p:cNvPr>
              <p:cNvSpPr txBox="1"/>
              <p:nvPr/>
            </p:nvSpPr>
            <p:spPr>
              <a:xfrm>
                <a:off x="1643740" y="2486626"/>
                <a:ext cx="1404257" cy="403316"/>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6" name="תיבת טקסט 5">
                <a:extLst>
                  <a:ext uri="{FF2B5EF4-FFF2-40B4-BE49-F238E27FC236}">
                    <a16:creationId xmlns:a16="http://schemas.microsoft.com/office/drawing/2014/main" id="{6A931186-0D63-5583-50E4-4DFD9354ACE8}"/>
                  </a:ext>
                </a:extLst>
              </p:cNvPr>
              <p:cNvSpPr txBox="1">
                <a:spLocks noRot="1" noChangeAspect="1" noMove="1" noResize="1" noEditPoints="1" noAdjustHandles="1" noChangeArrowheads="1" noChangeShapeType="1" noTextEdit="1"/>
              </p:cNvSpPr>
              <p:nvPr/>
            </p:nvSpPr>
            <p:spPr>
              <a:xfrm>
                <a:off x="1643740" y="2486626"/>
                <a:ext cx="1404257" cy="403316"/>
              </a:xfrm>
              <a:prstGeom prst="rect">
                <a:avLst/>
              </a:prstGeom>
              <a:blipFill>
                <a:blip r:embed="rId2"/>
                <a:stretch>
                  <a:fillRect t="-9091" b="-1515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תיבת טקסט 11">
                <a:extLst>
                  <a:ext uri="{FF2B5EF4-FFF2-40B4-BE49-F238E27FC236}">
                    <a16:creationId xmlns:a16="http://schemas.microsoft.com/office/drawing/2014/main" id="{A670B5E3-2154-22C4-5B25-5A86E8AC5388}"/>
                  </a:ext>
                </a:extLst>
              </p:cNvPr>
              <p:cNvSpPr txBox="1"/>
              <p:nvPr/>
            </p:nvSpPr>
            <p:spPr>
              <a:xfrm>
                <a:off x="1643739" y="4974321"/>
                <a:ext cx="1404257" cy="397994"/>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12" name="תיבת טקסט 11">
                <a:extLst>
                  <a:ext uri="{FF2B5EF4-FFF2-40B4-BE49-F238E27FC236}">
                    <a16:creationId xmlns:a16="http://schemas.microsoft.com/office/drawing/2014/main" id="{A670B5E3-2154-22C4-5B25-5A86E8AC5388}"/>
                  </a:ext>
                </a:extLst>
              </p:cNvPr>
              <p:cNvSpPr txBox="1">
                <a:spLocks noRot="1" noChangeAspect="1" noMove="1" noResize="1" noEditPoints="1" noAdjustHandles="1" noChangeArrowheads="1" noChangeShapeType="1" noTextEdit="1"/>
              </p:cNvSpPr>
              <p:nvPr/>
            </p:nvSpPr>
            <p:spPr>
              <a:xfrm>
                <a:off x="1643739" y="4974321"/>
                <a:ext cx="1404257" cy="397994"/>
              </a:xfrm>
              <a:prstGeom prst="rect">
                <a:avLst/>
              </a:prstGeom>
              <a:blipFill>
                <a:blip r:embed="rId3"/>
                <a:stretch>
                  <a:fillRect t="-9231" b="-16923"/>
                </a:stretch>
              </a:blipFill>
            </p:spPr>
            <p:txBody>
              <a:bodyPr/>
              <a:lstStyle/>
              <a:p>
                <a:r>
                  <a:rPr lang="he-IL">
                    <a:noFill/>
                  </a:rPr>
                  <a:t> </a:t>
                </a:r>
              </a:p>
            </p:txBody>
          </p:sp>
        </mc:Fallback>
      </mc:AlternateContent>
      <p:pic>
        <p:nvPicPr>
          <p:cNvPr id="5" name="תמונה 4" descr="תמונה שמכילה צילום מסך, קו, שחור&#10;&#10;התיאור נוצר באופן אוטומטי">
            <a:extLst>
              <a:ext uri="{FF2B5EF4-FFF2-40B4-BE49-F238E27FC236}">
                <a16:creationId xmlns:a16="http://schemas.microsoft.com/office/drawing/2014/main" id="{0DC7764C-4847-6868-E922-532199CA3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883" y="4176400"/>
            <a:ext cx="5509145" cy="2533964"/>
          </a:xfrm>
          <a:prstGeom prst="rect">
            <a:avLst/>
          </a:prstGeom>
        </p:spPr>
      </p:pic>
      <mc:AlternateContent xmlns:mc="http://schemas.openxmlformats.org/markup-compatibility/2006">
        <mc:Choice xmlns:a14="http://schemas.microsoft.com/office/drawing/2010/main" Requires="a14">
          <p:sp>
            <p:nvSpPr>
              <p:cNvPr id="7" name="תיבת טקסט 6">
                <a:extLst>
                  <a:ext uri="{FF2B5EF4-FFF2-40B4-BE49-F238E27FC236}">
                    <a16:creationId xmlns:a16="http://schemas.microsoft.com/office/drawing/2014/main" id="{F7AA4FF4-BC9D-7C1C-CC8E-FB95B7CC995B}"/>
                  </a:ext>
                </a:extLst>
              </p:cNvPr>
              <p:cNvSpPr txBox="1"/>
              <p:nvPr/>
            </p:nvSpPr>
            <p:spPr>
              <a:xfrm>
                <a:off x="6407830" y="6006531"/>
                <a:ext cx="225425" cy="369332"/>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7" name="תיבת טקסט 6">
                <a:extLst>
                  <a:ext uri="{FF2B5EF4-FFF2-40B4-BE49-F238E27FC236}">
                    <a16:creationId xmlns:a16="http://schemas.microsoft.com/office/drawing/2014/main" id="{F7AA4FF4-BC9D-7C1C-CC8E-FB95B7CC995B}"/>
                  </a:ext>
                </a:extLst>
              </p:cNvPr>
              <p:cNvSpPr txBox="1">
                <a:spLocks noRot="1" noChangeAspect="1" noMove="1" noResize="1" noEditPoints="1" noAdjustHandles="1" noChangeArrowheads="1" noChangeShapeType="1" noTextEdit="1"/>
              </p:cNvSpPr>
              <p:nvPr/>
            </p:nvSpPr>
            <p:spPr>
              <a:xfrm>
                <a:off x="6407830" y="6006531"/>
                <a:ext cx="225425" cy="369332"/>
              </a:xfrm>
              <a:prstGeom prst="rect">
                <a:avLst/>
              </a:prstGeom>
              <a:blipFill>
                <a:blip r:embed="rId5"/>
                <a:stretch>
                  <a:fillRect t="-8197" r="-159459" b="-2459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תיבת טקסט 8">
                <a:extLst>
                  <a:ext uri="{FF2B5EF4-FFF2-40B4-BE49-F238E27FC236}">
                    <a16:creationId xmlns:a16="http://schemas.microsoft.com/office/drawing/2014/main" id="{7A4DB1D4-74FA-DE71-C5C6-BCCE86AC9BEF}"/>
                  </a:ext>
                </a:extLst>
              </p:cNvPr>
              <p:cNvSpPr txBox="1"/>
              <p:nvPr/>
            </p:nvSpPr>
            <p:spPr>
              <a:xfrm>
                <a:off x="5793995" y="4583573"/>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9" name="תיבת טקסט 8">
                <a:extLst>
                  <a:ext uri="{FF2B5EF4-FFF2-40B4-BE49-F238E27FC236}">
                    <a16:creationId xmlns:a16="http://schemas.microsoft.com/office/drawing/2014/main" id="{7A4DB1D4-74FA-DE71-C5C6-BCCE86AC9BEF}"/>
                  </a:ext>
                </a:extLst>
              </p:cNvPr>
              <p:cNvSpPr txBox="1">
                <a:spLocks noRot="1" noChangeAspect="1" noMove="1" noResize="1" noEditPoints="1" noAdjustHandles="1" noChangeArrowheads="1" noChangeShapeType="1" noTextEdit="1"/>
              </p:cNvSpPr>
              <p:nvPr/>
            </p:nvSpPr>
            <p:spPr>
              <a:xfrm>
                <a:off x="5793995" y="4583573"/>
                <a:ext cx="225425" cy="390748"/>
              </a:xfrm>
              <a:prstGeom prst="rect">
                <a:avLst/>
              </a:prstGeom>
              <a:blipFill>
                <a:blip r:embed="rId6"/>
                <a:stretch>
                  <a:fillRect t="-9375" r="-159459" b="-18750"/>
                </a:stretch>
              </a:blipFill>
            </p:spPr>
            <p:txBody>
              <a:bodyPr/>
              <a:lstStyle/>
              <a:p>
                <a:r>
                  <a:rPr lang="he-IL">
                    <a:noFill/>
                  </a:rPr>
                  <a:t> </a:t>
                </a:r>
              </a:p>
            </p:txBody>
          </p:sp>
        </mc:Fallback>
      </mc:AlternateContent>
      <p:pic>
        <p:nvPicPr>
          <p:cNvPr id="11" name="תמונה 10" descr="תמונה שמכילה צילום מסך, קו&#10;&#10;התיאור נוצר באופן אוטומטי">
            <a:extLst>
              <a:ext uri="{FF2B5EF4-FFF2-40B4-BE49-F238E27FC236}">
                <a16:creationId xmlns:a16="http://schemas.microsoft.com/office/drawing/2014/main" id="{2E6DB308-FB46-50D3-61BD-B100464D7E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1881" y="1677259"/>
            <a:ext cx="5464629" cy="2535427"/>
          </a:xfrm>
          <a:prstGeom prst="rect">
            <a:avLst/>
          </a:prstGeom>
        </p:spPr>
      </p:pic>
      <mc:AlternateContent xmlns:mc="http://schemas.openxmlformats.org/markup-compatibility/2006">
        <mc:Choice xmlns:a14="http://schemas.microsoft.com/office/drawing/2010/main" Requires="a14">
          <p:sp>
            <p:nvSpPr>
              <p:cNvPr id="13" name="תיבת טקסט 12">
                <a:extLst>
                  <a:ext uri="{FF2B5EF4-FFF2-40B4-BE49-F238E27FC236}">
                    <a16:creationId xmlns:a16="http://schemas.microsoft.com/office/drawing/2014/main" id="{02B9C1E3-AA8D-4664-6913-BDE4B40D74D6}"/>
                  </a:ext>
                </a:extLst>
              </p:cNvPr>
              <p:cNvSpPr txBox="1"/>
              <p:nvPr/>
            </p:nvSpPr>
            <p:spPr>
              <a:xfrm>
                <a:off x="6295117" y="3320969"/>
                <a:ext cx="225425" cy="372859"/>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13" name="תיבת טקסט 12">
                <a:extLst>
                  <a:ext uri="{FF2B5EF4-FFF2-40B4-BE49-F238E27FC236}">
                    <a16:creationId xmlns:a16="http://schemas.microsoft.com/office/drawing/2014/main" id="{02B9C1E3-AA8D-4664-6913-BDE4B40D74D6}"/>
                  </a:ext>
                </a:extLst>
              </p:cNvPr>
              <p:cNvSpPr txBox="1">
                <a:spLocks noRot="1" noChangeAspect="1" noMove="1" noResize="1" noEditPoints="1" noAdjustHandles="1" noChangeArrowheads="1" noChangeShapeType="1" noTextEdit="1"/>
              </p:cNvSpPr>
              <p:nvPr/>
            </p:nvSpPr>
            <p:spPr>
              <a:xfrm>
                <a:off x="6295117" y="3320969"/>
                <a:ext cx="225425" cy="372859"/>
              </a:xfrm>
              <a:prstGeom prst="rect">
                <a:avLst/>
              </a:prstGeom>
              <a:blipFill>
                <a:blip r:embed="rId8"/>
                <a:stretch>
                  <a:fillRect t="-9836" r="-156757" b="-2459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תיבת טקסט 14">
                <a:extLst>
                  <a:ext uri="{FF2B5EF4-FFF2-40B4-BE49-F238E27FC236}">
                    <a16:creationId xmlns:a16="http://schemas.microsoft.com/office/drawing/2014/main" id="{54519AB3-9151-60B5-28AC-D2822809B908}"/>
                  </a:ext>
                </a:extLst>
              </p:cNvPr>
              <p:cNvSpPr txBox="1"/>
              <p:nvPr/>
            </p:nvSpPr>
            <p:spPr>
              <a:xfrm>
                <a:off x="7732488" y="1933224"/>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15" name="תיבת טקסט 14">
                <a:extLst>
                  <a:ext uri="{FF2B5EF4-FFF2-40B4-BE49-F238E27FC236}">
                    <a16:creationId xmlns:a16="http://schemas.microsoft.com/office/drawing/2014/main" id="{54519AB3-9151-60B5-28AC-D2822809B908}"/>
                  </a:ext>
                </a:extLst>
              </p:cNvPr>
              <p:cNvSpPr txBox="1">
                <a:spLocks noRot="1" noChangeAspect="1" noMove="1" noResize="1" noEditPoints="1" noAdjustHandles="1" noChangeArrowheads="1" noChangeShapeType="1" noTextEdit="1"/>
              </p:cNvSpPr>
              <p:nvPr/>
            </p:nvSpPr>
            <p:spPr>
              <a:xfrm>
                <a:off x="7732488" y="1933224"/>
                <a:ext cx="225425" cy="390748"/>
              </a:xfrm>
              <a:prstGeom prst="rect">
                <a:avLst/>
              </a:prstGeom>
              <a:blipFill>
                <a:blip r:embed="rId9"/>
                <a:stretch>
                  <a:fillRect t="-7813" r="-159459" b="-18750"/>
                </a:stretch>
              </a:blipFill>
            </p:spPr>
            <p:txBody>
              <a:bodyPr/>
              <a:lstStyle/>
              <a:p>
                <a:r>
                  <a:rPr lang="he-IL">
                    <a:noFill/>
                  </a:rPr>
                  <a:t> </a:t>
                </a:r>
              </a:p>
            </p:txBody>
          </p:sp>
        </mc:Fallback>
      </mc:AlternateContent>
    </p:spTree>
    <p:extLst>
      <p:ext uri="{BB962C8B-B14F-4D97-AF65-F5344CB8AC3E}">
        <p14:creationId xmlns:p14="http://schemas.microsoft.com/office/powerpoint/2010/main" val="1969693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78D1C-56CE-122A-A084-60DBCB3DDF4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D6F0346-E073-D307-431D-EB7832211D07}"/>
              </a:ext>
            </a:extLst>
          </p:cNvPr>
          <p:cNvSpPr>
            <a:spLocks noGrp="1"/>
          </p:cNvSpPr>
          <p:nvPr>
            <p:ph type="title"/>
          </p:nvPr>
        </p:nvSpPr>
        <p:spPr>
          <a:xfrm>
            <a:off x="677334" y="609600"/>
            <a:ext cx="10458752" cy="1320800"/>
          </a:xfrm>
        </p:spPr>
        <p:txBody>
          <a:bodyPr>
            <a:normAutofit fontScale="90000"/>
          </a:bodyPr>
          <a:lstStyle/>
          <a:p>
            <a:pPr algn="ctr" rtl="0"/>
            <a:r>
              <a:rPr lang="en-US" dirty="0"/>
              <a:t>PLL Output Simulation</a:t>
            </a:r>
            <a:br>
              <a:rPr lang="en-US" dirty="0"/>
            </a:br>
            <a:r>
              <a:rPr lang="en-US" sz="3600" dirty="0"/>
              <a:t> two-phase </a:t>
            </a:r>
            <a:r>
              <a:rPr lang="en-US" dirty="0"/>
              <a:t>short</a:t>
            </a:r>
            <a:br>
              <a:rPr lang="en-US" sz="3600" dirty="0"/>
            </a:br>
            <a:endParaRPr lang="he-IL" dirty="0"/>
          </a:p>
        </p:txBody>
      </p:sp>
      <p:sp>
        <p:nvSpPr>
          <p:cNvPr id="3" name="מציין מיקום תוכן 2">
            <a:extLst>
              <a:ext uri="{FF2B5EF4-FFF2-40B4-BE49-F238E27FC236}">
                <a16:creationId xmlns:a16="http://schemas.microsoft.com/office/drawing/2014/main" id="{24411607-C930-C1AD-9538-24D35A964C78}"/>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3B56601E-F033-9918-90E2-E493C5BB28C9}"/>
                  </a:ext>
                </a:extLst>
              </p:cNvPr>
              <p:cNvSpPr txBox="1"/>
              <p:nvPr/>
            </p:nvSpPr>
            <p:spPr>
              <a:xfrm>
                <a:off x="1643740" y="2486626"/>
                <a:ext cx="1404257" cy="403316"/>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6" name="תיבת טקסט 5">
                <a:extLst>
                  <a:ext uri="{FF2B5EF4-FFF2-40B4-BE49-F238E27FC236}">
                    <a16:creationId xmlns:a16="http://schemas.microsoft.com/office/drawing/2014/main" id="{3B56601E-F033-9918-90E2-E493C5BB28C9}"/>
                  </a:ext>
                </a:extLst>
              </p:cNvPr>
              <p:cNvSpPr txBox="1">
                <a:spLocks noRot="1" noChangeAspect="1" noMove="1" noResize="1" noEditPoints="1" noAdjustHandles="1" noChangeArrowheads="1" noChangeShapeType="1" noTextEdit="1"/>
              </p:cNvSpPr>
              <p:nvPr/>
            </p:nvSpPr>
            <p:spPr>
              <a:xfrm>
                <a:off x="1643740" y="2486626"/>
                <a:ext cx="1404257" cy="403316"/>
              </a:xfrm>
              <a:prstGeom prst="rect">
                <a:avLst/>
              </a:prstGeom>
              <a:blipFill>
                <a:blip r:embed="rId2"/>
                <a:stretch>
                  <a:fillRect t="-9091" b="-1515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תיבת טקסט 11">
                <a:extLst>
                  <a:ext uri="{FF2B5EF4-FFF2-40B4-BE49-F238E27FC236}">
                    <a16:creationId xmlns:a16="http://schemas.microsoft.com/office/drawing/2014/main" id="{511EBE8F-95F8-C1C2-1DAA-CB2F19BB84BD}"/>
                  </a:ext>
                </a:extLst>
              </p:cNvPr>
              <p:cNvSpPr txBox="1"/>
              <p:nvPr/>
            </p:nvSpPr>
            <p:spPr>
              <a:xfrm>
                <a:off x="1643739" y="4974321"/>
                <a:ext cx="1404257" cy="397994"/>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12" name="תיבת טקסט 11">
                <a:extLst>
                  <a:ext uri="{FF2B5EF4-FFF2-40B4-BE49-F238E27FC236}">
                    <a16:creationId xmlns:a16="http://schemas.microsoft.com/office/drawing/2014/main" id="{511EBE8F-95F8-C1C2-1DAA-CB2F19BB84BD}"/>
                  </a:ext>
                </a:extLst>
              </p:cNvPr>
              <p:cNvSpPr txBox="1">
                <a:spLocks noRot="1" noChangeAspect="1" noMove="1" noResize="1" noEditPoints="1" noAdjustHandles="1" noChangeArrowheads="1" noChangeShapeType="1" noTextEdit="1"/>
              </p:cNvSpPr>
              <p:nvPr/>
            </p:nvSpPr>
            <p:spPr>
              <a:xfrm>
                <a:off x="1643739" y="4974321"/>
                <a:ext cx="1404257" cy="397994"/>
              </a:xfrm>
              <a:prstGeom prst="rect">
                <a:avLst/>
              </a:prstGeom>
              <a:blipFill>
                <a:blip r:embed="rId3"/>
                <a:stretch>
                  <a:fillRect t="-9231" b="-16923"/>
                </a:stretch>
              </a:blipFill>
            </p:spPr>
            <p:txBody>
              <a:bodyPr/>
              <a:lstStyle/>
              <a:p>
                <a:r>
                  <a:rPr lang="he-IL">
                    <a:noFill/>
                  </a:rPr>
                  <a:t> </a:t>
                </a:r>
              </a:p>
            </p:txBody>
          </p:sp>
        </mc:Fallback>
      </mc:AlternateContent>
      <p:pic>
        <p:nvPicPr>
          <p:cNvPr id="8" name="תמונה 7" descr="תמונה שמכילה צילום מסך, קו, שחור&#10;&#10;התיאור נוצר באופן אוטומטי">
            <a:extLst>
              <a:ext uri="{FF2B5EF4-FFF2-40B4-BE49-F238E27FC236}">
                <a16:creationId xmlns:a16="http://schemas.microsoft.com/office/drawing/2014/main" id="{7A922D03-C457-1AB3-1641-6E396ACE1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404" y="1987630"/>
            <a:ext cx="4909457" cy="2258134"/>
          </a:xfrm>
          <a:prstGeom prst="rect">
            <a:avLst/>
          </a:prstGeom>
        </p:spPr>
      </p:pic>
      <p:pic>
        <p:nvPicPr>
          <p:cNvPr id="14" name="תמונה 13" descr="תמונה שמכילה צילום מסך, קו, שחור&#10;&#10;התיאור נוצר באופן אוטומטי">
            <a:extLst>
              <a:ext uri="{FF2B5EF4-FFF2-40B4-BE49-F238E27FC236}">
                <a16:creationId xmlns:a16="http://schemas.microsoft.com/office/drawing/2014/main" id="{1FA4313E-4D5C-39EC-7106-E6A37CAD78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402" y="4495577"/>
            <a:ext cx="4909457" cy="2242680"/>
          </a:xfrm>
          <a:prstGeom prst="rect">
            <a:avLst/>
          </a:prstGeom>
        </p:spPr>
      </p:pic>
      <mc:AlternateContent xmlns:mc="http://schemas.openxmlformats.org/markup-compatibility/2006">
        <mc:Choice xmlns:a14="http://schemas.microsoft.com/office/drawing/2010/main" Requires="a14">
          <p:sp>
            <p:nvSpPr>
              <p:cNvPr id="16" name="תיבת טקסט 15">
                <a:extLst>
                  <a:ext uri="{FF2B5EF4-FFF2-40B4-BE49-F238E27FC236}">
                    <a16:creationId xmlns:a16="http://schemas.microsoft.com/office/drawing/2014/main" id="{8EB3F058-9E08-A029-367E-D2146D1E5AC8}"/>
                  </a:ext>
                </a:extLst>
              </p:cNvPr>
              <p:cNvSpPr txBox="1"/>
              <p:nvPr/>
            </p:nvSpPr>
            <p:spPr>
              <a:xfrm>
                <a:off x="5906708" y="2080469"/>
                <a:ext cx="225425" cy="372859"/>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16" name="תיבת טקסט 15">
                <a:extLst>
                  <a:ext uri="{FF2B5EF4-FFF2-40B4-BE49-F238E27FC236}">
                    <a16:creationId xmlns:a16="http://schemas.microsoft.com/office/drawing/2014/main" id="{8EB3F058-9E08-A029-367E-D2146D1E5AC8}"/>
                  </a:ext>
                </a:extLst>
              </p:cNvPr>
              <p:cNvSpPr txBox="1">
                <a:spLocks noRot="1" noChangeAspect="1" noMove="1" noResize="1" noEditPoints="1" noAdjustHandles="1" noChangeArrowheads="1" noChangeShapeType="1" noTextEdit="1"/>
              </p:cNvSpPr>
              <p:nvPr/>
            </p:nvSpPr>
            <p:spPr>
              <a:xfrm>
                <a:off x="5906708" y="2080469"/>
                <a:ext cx="225425" cy="372859"/>
              </a:xfrm>
              <a:prstGeom prst="rect">
                <a:avLst/>
              </a:prstGeom>
              <a:blipFill>
                <a:blip r:embed="rId6"/>
                <a:stretch>
                  <a:fillRect t="-8197" r="-156757" b="-2459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תיבת טקסט 16">
                <a:extLst>
                  <a:ext uri="{FF2B5EF4-FFF2-40B4-BE49-F238E27FC236}">
                    <a16:creationId xmlns:a16="http://schemas.microsoft.com/office/drawing/2014/main" id="{915ADF52-E015-16DB-327D-9EEBEE6E068B}"/>
                  </a:ext>
                </a:extLst>
              </p:cNvPr>
              <p:cNvSpPr txBox="1"/>
              <p:nvPr/>
            </p:nvSpPr>
            <p:spPr>
              <a:xfrm>
                <a:off x="7240208" y="2705276"/>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17" name="תיבת טקסט 16">
                <a:extLst>
                  <a:ext uri="{FF2B5EF4-FFF2-40B4-BE49-F238E27FC236}">
                    <a16:creationId xmlns:a16="http://schemas.microsoft.com/office/drawing/2014/main" id="{915ADF52-E015-16DB-327D-9EEBEE6E068B}"/>
                  </a:ext>
                </a:extLst>
              </p:cNvPr>
              <p:cNvSpPr txBox="1">
                <a:spLocks noRot="1" noChangeAspect="1" noMove="1" noResize="1" noEditPoints="1" noAdjustHandles="1" noChangeArrowheads="1" noChangeShapeType="1" noTextEdit="1"/>
              </p:cNvSpPr>
              <p:nvPr/>
            </p:nvSpPr>
            <p:spPr>
              <a:xfrm>
                <a:off x="7240208" y="2705276"/>
                <a:ext cx="225425" cy="390748"/>
              </a:xfrm>
              <a:prstGeom prst="rect">
                <a:avLst/>
              </a:prstGeom>
              <a:blipFill>
                <a:blip r:embed="rId7"/>
                <a:stretch>
                  <a:fillRect t="-9375" r="-156757" b="-1875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תיבת טקסט 17">
                <a:extLst>
                  <a:ext uri="{FF2B5EF4-FFF2-40B4-BE49-F238E27FC236}">
                    <a16:creationId xmlns:a16="http://schemas.microsoft.com/office/drawing/2014/main" id="{87A1CFA6-9D76-5A14-0859-1A94BCBABE05}"/>
                  </a:ext>
                </a:extLst>
              </p:cNvPr>
              <p:cNvSpPr txBox="1"/>
              <p:nvPr/>
            </p:nvSpPr>
            <p:spPr>
              <a:xfrm>
                <a:off x="6220571" y="5970519"/>
                <a:ext cx="225425" cy="369332"/>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18" name="תיבת טקסט 17">
                <a:extLst>
                  <a:ext uri="{FF2B5EF4-FFF2-40B4-BE49-F238E27FC236}">
                    <a16:creationId xmlns:a16="http://schemas.microsoft.com/office/drawing/2014/main" id="{87A1CFA6-9D76-5A14-0859-1A94BCBABE05}"/>
                  </a:ext>
                </a:extLst>
              </p:cNvPr>
              <p:cNvSpPr txBox="1">
                <a:spLocks noRot="1" noChangeAspect="1" noMove="1" noResize="1" noEditPoints="1" noAdjustHandles="1" noChangeArrowheads="1" noChangeShapeType="1" noTextEdit="1"/>
              </p:cNvSpPr>
              <p:nvPr/>
            </p:nvSpPr>
            <p:spPr>
              <a:xfrm>
                <a:off x="6220571" y="5970519"/>
                <a:ext cx="225425" cy="369332"/>
              </a:xfrm>
              <a:prstGeom prst="rect">
                <a:avLst/>
              </a:prstGeom>
              <a:blipFill>
                <a:blip r:embed="rId8"/>
                <a:stretch>
                  <a:fillRect t="-8197" r="-159459" b="-2459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1" name="תיבת טקסט 20">
                <a:extLst>
                  <a:ext uri="{FF2B5EF4-FFF2-40B4-BE49-F238E27FC236}">
                    <a16:creationId xmlns:a16="http://schemas.microsoft.com/office/drawing/2014/main" id="{7C453F3E-6433-CCBE-49E7-D7DDCBF50C7F}"/>
                  </a:ext>
                </a:extLst>
              </p:cNvPr>
              <p:cNvSpPr txBox="1"/>
              <p:nvPr/>
            </p:nvSpPr>
            <p:spPr>
              <a:xfrm>
                <a:off x="5453742" y="4752815"/>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21" name="תיבת טקסט 20">
                <a:extLst>
                  <a:ext uri="{FF2B5EF4-FFF2-40B4-BE49-F238E27FC236}">
                    <a16:creationId xmlns:a16="http://schemas.microsoft.com/office/drawing/2014/main" id="{7C453F3E-6433-CCBE-49E7-D7DDCBF50C7F}"/>
                  </a:ext>
                </a:extLst>
              </p:cNvPr>
              <p:cNvSpPr txBox="1">
                <a:spLocks noRot="1" noChangeAspect="1" noMove="1" noResize="1" noEditPoints="1" noAdjustHandles="1" noChangeArrowheads="1" noChangeShapeType="1" noTextEdit="1"/>
              </p:cNvSpPr>
              <p:nvPr/>
            </p:nvSpPr>
            <p:spPr>
              <a:xfrm>
                <a:off x="5453742" y="4752815"/>
                <a:ext cx="225425" cy="390748"/>
              </a:xfrm>
              <a:prstGeom prst="rect">
                <a:avLst/>
              </a:prstGeom>
              <a:blipFill>
                <a:blip r:embed="rId9"/>
                <a:stretch>
                  <a:fillRect t="-9375" r="-156757" b="-18750"/>
                </a:stretch>
              </a:blipFill>
            </p:spPr>
            <p:txBody>
              <a:bodyPr/>
              <a:lstStyle/>
              <a:p>
                <a:r>
                  <a:rPr lang="he-IL">
                    <a:noFill/>
                  </a:rPr>
                  <a:t> </a:t>
                </a:r>
              </a:p>
            </p:txBody>
          </p:sp>
        </mc:Fallback>
      </mc:AlternateContent>
    </p:spTree>
    <p:extLst>
      <p:ext uri="{BB962C8B-B14F-4D97-AF65-F5344CB8AC3E}">
        <p14:creationId xmlns:p14="http://schemas.microsoft.com/office/powerpoint/2010/main" val="1623443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2DF9-1A9A-70FA-49CC-AC3F7B66236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79EEF11-9FC5-652A-106B-44AFA17A3658}"/>
              </a:ext>
            </a:extLst>
          </p:cNvPr>
          <p:cNvSpPr>
            <a:spLocks noGrp="1"/>
          </p:cNvSpPr>
          <p:nvPr>
            <p:ph type="title"/>
          </p:nvPr>
        </p:nvSpPr>
        <p:spPr>
          <a:xfrm>
            <a:off x="677334" y="609600"/>
            <a:ext cx="10458752" cy="1320800"/>
          </a:xfrm>
        </p:spPr>
        <p:txBody>
          <a:bodyPr>
            <a:normAutofit fontScale="90000"/>
          </a:bodyPr>
          <a:lstStyle/>
          <a:p>
            <a:pPr algn="ctr" rtl="0"/>
            <a:r>
              <a:rPr lang="en-US" dirty="0"/>
              <a:t>PLL Output Simulation</a:t>
            </a:r>
            <a:br>
              <a:rPr lang="en-US" dirty="0"/>
            </a:br>
            <a:r>
              <a:rPr lang="en-US" sz="3600" dirty="0"/>
              <a:t>two-phase to ground</a:t>
            </a:r>
            <a:br>
              <a:rPr lang="en-US" sz="3600" dirty="0"/>
            </a:br>
            <a:endParaRPr lang="he-IL" dirty="0"/>
          </a:p>
        </p:txBody>
      </p:sp>
      <p:sp>
        <p:nvSpPr>
          <p:cNvPr id="3" name="מציין מיקום תוכן 2">
            <a:extLst>
              <a:ext uri="{FF2B5EF4-FFF2-40B4-BE49-F238E27FC236}">
                <a16:creationId xmlns:a16="http://schemas.microsoft.com/office/drawing/2014/main" id="{BA8A1516-25A9-7C3F-FEB7-379F5121CBFF}"/>
              </a:ext>
            </a:extLst>
          </p:cNvPr>
          <p:cNvSpPr>
            <a:spLocks noGrp="1"/>
          </p:cNvSpPr>
          <p:nvPr>
            <p:ph idx="1"/>
          </p:nvPr>
        </p:nvSpPr>
        <p:spPr>
          <a:xfrm>
            <a:off x="677333" y="1513115"/>
            <a:ext cx="10458751" cy="4528248"/>
          </a:xfrm>
        </p:spPr>
        <p:txBody>
          <a:bodyPr/>
          <a:lstStyle/>
          <a:p>
            <a:pPr algn="l" rtl="0"/>
            <a:endParaRPr lang="en-US" sz="1800" dirty="0"/>
          </a:p>
          <a:p>
            <a:pPr algn="l" rtl="0"/>
            <a:endParaRPr lang="he-IL" dirty="0"/>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65D6A478-7B9A-39EA-5E5D-23893F66F9E2}"/>
                  </a:ext>
                </a:extLst>
              </p:cNvPr>
              <p:cNvSpPr txBox="1"/>
              <p:nvPr/>
            </p:nvSpPr>
            <p:spPr>
              <a:xfrm>
                <a:off x="1643740" y="2486626"/>
                <a:ext cx="1404257" cy="403316"/>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6" name="תיבת טקסט 5">
                <a:extLst>
                  <a:ext uri="{FF2B5EF4-FFF2-40B4-BE49-F238E27FC236}">
                    <a16:creationId xmlns:a16="http://schemas.microsoft.com/office/drawing/2014/main" id="{65D6A478-7B9A-39EA-5E5D-23893F66F9E2}"/>
                  </a:ext>
                </a:extLst>
              </p:cNvPr>
              <p:cNvSpPr txBox="1">
                <a:spLocks noRot="1" noChangeAspect="1" noMove="1" noResize="1" noEditPoints="1" noAdjustHandles="1" noChangeArrowheads="1" noChangeShapeType="1" noTextEdit="1"/>
              </p:cNvSpPr>
              <p:nvPr/>
            </p:nvSpPr>
            <p:spPr>
              <a:xfrm>
                <a:off x="1643740" y="2486626"/>
                <a:ext cx="1404257" cy="403316"/>
              </a:xfrm>
              <a:prstGeom prst="rect">
                <a:avLst/>
              </a:prstGeom>
              <a:blipFill>
                <a:blip r:embed="rId2"/>
                <a:stretch>
                  <a:fillRect t="-9091" b="-1515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תיבת טקסט 11">
                <a:extLst>
                  <a:ext uri="{FF2B5EF4-FFF2-40B4-BE49-F238E27FC236}">
                    <a16:creationId xmlns:a16="http://schemas.microsoft.com/office/drawing/2014/main" id="{633A7E18-FEC7-7BE3-D378-1C29B2FF5AD7}"/>
                  </a:ext>
                </a:extLst>
              </p:cNvPr>
              <p:cNvSpPr txBox="1"/>
              <p:nvPr/>
            </p:nvSpPr>
            <p:spPr>
              <a:xfrm>
                <a:off x="1643739" y="4974321"/>
                <a:ext cx="1404257" cy="397994"/>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𝑑𝑞</m:t>
                          </m:r>
                        </m:sub>
                        <m:sup>
                          <m:r>
                            <a:rPr lang="en-US" b="0" i="1" smtClean="0">
                              <a:latin typeface="Cambria Math" panose="02040503050406030204" pitchFamily="18" charset="0"/>
                              <a:ea typeface="Cambria Math" panose="02040503050406030204" pitchFamily="18" charset="0"/>
                            </a:rPr>
                            <m:t>−</m:t>
                          </m:r>
                        </m:sup>
                      </m:sSubSup>
                    </m:oMath>
                  </m:oMathPara>
                </a14:m>
                <a:endParaRPr lang="he-IL" dirty="0"/>
              </a:p>
            </p:txBody>
          </p:sp>
        </mc:Choice>
        <mc:Fallback>
          <p:sp>
            <p:nvSpPr>
              <p:cNvPr id="12" name="תיבת טקסט 11">
                <a:extLst>
                  <a:ext uri="{FF2B5EF4-FFF2-40B4-BE49-F238E27FC236}">
                    <a16:creationId xmlns:a16="http://schemas.microsoft.com/office/drawing/2014/main" id="{633A7E18-FEC7-7BE3-D378-1C29B2FF5AD7}"/>
                  </a:ext>
                </a:extLst>
              </p:cNvPr>
              <p:cNvSpPr txBox="1">
                <a:spLocks noRot="1" noChangeAspect="1" noMove="1" noResize="1" noEditPoints="1" noAdjustHandles="1" noChangeArrowheads="1" noChangeShapeType="1" noTextEdit="1"/>
              </p:cNvSpPr>
              <p:nvPr/>
            </p:nvSpPr>
            <p:spPr>
              <a:xfrm>
                <a:off x="1643739" y="4974321"/>
                <a:ext cx="1404257" cy="397994"/>
              </a:xfrm>
              <a:prstGeom prst="rect">
                <a:avLst/>
              </a:prstGeom>
              <a:blipFill>
                <a:blip r:embed="rId3"/>
                <a:stretch>
                  <a:fillRect t="-9231" b="-16923"/>
                </a:stretch>
              </a:blipFill>
            </p:spPr>
            <p:txBody>
              <a:bodyPr/>
              <a:lstStyle/>
              <a:p>
                <a:r>
                  <a:rPr lang="he-IL">
                    <a:noFill/>
                  </a:rPr>
                  <a:t> </a:t>
                </a:r>
              </a:p>
            </p:txBody>
          </p:sp>
        </mc:Fallback>
      </mc:AlternateContent>
      <p:pic>
        <p:nvPicPr>
          <p:cNvPr id="5" name="תמונה 4" descr="תמונה שמכילה צילום מסך, קו, שחור&#10;&#10;התיאור נוצר באופן אוטומטי">
            <a:extLst>
              <a:ext uri="{FF2B5EF4-FFF2-40B4-BE49-F238E27FC236}">
                <a16:creationId xmlns:a16="http://schemas.microsoft.com/office/drawing/2014/main" id="{81828C0B-D81B-0A44-9750-6A06113FD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167" y="1625569"/>
            <a:ext cx="5517998" cy="2528746"/>
          </a:xfrm>
          <a:prstGeom prst="rect">
            <a:avLst/>
          </a:prstGeom>
        </p:spPr>
      </p:pic>
      <mc:AlternateContent xmlns:mc="http://schemas.openxmlformats.org/markup-compatibility/2006">
        <mc:Choice xmlns:a14="http://schemas.microsoft.com/office/drawing/2010/main" Requires="a14">
          <p:sp>
            <p:nvSpPr>
              <p:cNvPr id="7" name="תיבת טקסט 6">
                <a:extLst>
                  <a:ext uri="{FF2B5EF4-FFF2-40B4-BE49-F238E27FC236}">
                    <a16:creationId xmlns:a16="http://schemas.microsoft.com/office/drawing/2014/main" id="{86ACEE0C-5CA7-7A95-FB73-353DAFDF8F74}"/>
                  </a:ext>
                </a:extLst>
              </p:cNvPr>
              <p:cNvSpPr txBox="1"/>
              <p:nvPr/>
            </p:nvSpPr>
            <p:spPr>
              <a:xfrm>
                <a:off x="6646936" y="3300776"/>
                <a:ext cx="225425" cy="372859"/>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7" name="תיבת טקסט 6">
                <a:extLst>
                  <a:ext uri="{FF2B5EF4-FFF2-40B4-BE49-F238E27FC236}">
                    <a16:creationId xmlns:a16="http://schemas.microsoft.com/office/drawing/2014/main" id="{86ACEE0C-5CA7-7A95-FB73-353DAFDF8F74}"/>
                  </a:ext>
                </a:extLst>
              </p:cNvPr>
              <p:cNvSpPr txBox="1">
                <a:spLocks noRot="1" noChangeAspect="1" noMove="1" noResize="1" noEditPoints="1" noAdjustHandles="1" noChangeArrowheads="1" noChangeShapeType="1" noTextEdit="1"/>
              </p:cNvSpPr>
              <p:nvPr/>
            </p:nvSpPr>
            <p:spPr>
              <a:xfrm>
                <a:off x="6646936" y="3300776"/>
                <a:ext cx="225425" cy="372859"/>
              </a:xfrm>
              <a:prstGeom prst="rect">
                <a:avLst/>
              </a:prstGeom>
              <a:blipFill>
                <a:blip r:embed="rId5"/>
                <a:stretch>
                  <a:fillRect t="-8065" r="-159459" b="-2258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תיבת טקסט 8">
                <a:extLst>
                  <a:ext uri="{FF2B5EF4-FFF2-40B4-BE49-F238E27FC236}">
                    <a16:creationId xmlns:a16="http://schemas.microsoft.com/office/drawing/2014/main" id="{A312B34E-836D-0F6E-233F-455FD5D0E785}"/>
                  </a:ext>
                </a:extLst>
              </p:cNvPr>
              <p:cNvSpPr txBox="1"/>
              <p:nvPr/>
            </p:nvSpPr>
            <p:spPr>
              <a:xfrm>
                <a:off x="9134322" y="2443167"/>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9" name="תיבת טקסט 8">
                <a:extLst>
                  <a:ext uri="{FF2B5EF4-FFF2-40B4-BE49-F238E27FC236}">
                    <a16:creationId xmlns:a16="http://schemas.microsoft.com/office/drawing/2014/main" id="{A312B34E-836D-0F6E-233F-455FD5D0E785}"/>
                  </a:ext>
                </a:extLst>
              </p:cNvPr>
              <p:cNvSpPr txBox="1">
                <a:spLocks noRot="1" noChangeAspect="1" noMove="1" noResize="1" noEditPoints="1" noAdjustHandles="1" noChangeArrowheads="1" noChangeShapeType="1" noTextEdit="1"/>
              </p:cNvSpPr>
              <p:nvPr/>
            </p:nvSpPr>
            <p:spPr>
              <a:xfrm>
                <a:off x="9134322" y="2443167"/>
                <a:ext cx="225425" cy="390748"/>
              </a:xfrm>
              <a:prstGeom prst="rect">
                <a:avLst/>
              </a:prstGeom>
              <a:blipFill>
                <a:blip r:embed="rId6"/>
                <a:stretch>
                  <a:fillRect t="-9375" r="-159459" b="-18750"/>
                </a:stretch>
              </a:blipFill>
            </p:spPr>
            <p:txBody>
              <a:bodyPr/>
              <a:lstStyle/>
              <a:p>
                <a:r>
                  <a:rPr lang="he-IL">
                    <a:noFill/>
                  </a:rPr>
                  <a:t> </a:t>
                </a:r>
              </a:p>
            </p:txBody>
          </p:sp>
        </mc:Fallback>
      </mc:AlternateContent>
      <p:pic>
        <p:nvPicPr>
          <p:cNvPr id="11" name="תמונה 10" descr="תמונה שמכילה צילום מסך&#10;&#10;התיאור נוצר באופן אוטומטי">
            <a:extLst>
              <a:ext uri="{FF2B5EF4-FFF2-40B4-BE49-F238E27FC236}">
                <a16:creationId xmlns:a16="http://schemas.microsoft.com/office/drawing/2014/main" id="{48AD14B8-5D45-F509-B859-6AC804C11A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9167" y="4255072"/>
            <a:ext cx="5517998" cy="2554157"/>
          </a:xfrm>
          <a:prstGeom prst="rect">
            <a:avLst/>
          </a:prstGeom>
        </p:spPr>
      </p:pic>
      <mc:AlternateContent xmlns:mc="http://schemas.openxmlformats.org/markup-compatibility/2006">
        <mc:Choice xmlns:a14="http://schemas.microsoft.com/office/drawing/2010/main" Requires="a14">
          <p:sp>
            <p:nvSpPr>
              <p:cNvPr id="13" name="תיבת טקסט 12">
                <a:extLst>
                  <a:ext uri="{FF2B5EF4-FFF2-40B4-BE49-F238E27FC236}">
                    <a16:creationId xmlns:a16="http://schemas.microsoft.com/office/drawing/2014/main" id="{FDAE317D-688F-311D-5D71-7E3771C8CC24}"/>
                  </a:ext>
                </a:extLst>
              </p:cNvPr>
              <p:cNvSpPr txBox="1"/>
              <p:nvPr/>
            </p:nvSpPr>
            <p:spPr>
              <a:xfrm>
                <a:off x="8386828" y="5969151"/>
                <a:ext cx="225425" cy="369332"/>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FFFF00"/>
                              </a:solidFill>
                              <a:latin typeface="Cambria Math" panose="02040503050406030204" pitchFamily="18" charset="0"/>
                            </a:rPr>
                          </m:ctrlPr>
                        </m:sSubSupPr>
                        <m:e>
                          <m:r>
                            <a:rPr lang="en-US" b="0" i="1" smtClean="0">
                              <a:solidFill>
                                <a:srgbClr val="FFFF00"/>
                              </a:solidFill>
                              <a:latin typeface="Cambria Math" panose="02040503050406030204" pitchFamily="18" charset="0"/>
                            </a:rPr>
                            <m:t>𝑉</m:t>
                          </m:r>
                        </m:e>
                        <m:sub>
                          <m:r>
                            <a:rPr lang="en-US" b="0" i="1" smtClean="0">
                              <a:solidFill>
                                <a:srgbClr val="FFFF00"/>
                              </a:solidFill>
                              <a:latin typeface="Cambria Math" panose="02040503050406030204" pitchFamily="18" charset="0"/>
                            </a:rPr>
                            <m:t>𝑑</m:t>
                          </m:r>
                        </m:sub>
                        <m:sup>
                          <m:r>
                            <a:rPr lang="en-US" b="0" i="1" smtClean="0">
                              <a:solidFill>
                                <a:srgbClr val="FFFF00"/>
                              </a:solidFill>
                              <a:latin typeface="Cambria Math" panose="02040503050406030204" pitchFamily="18" charset="0"/>
                            </a:rPr>
                            <m:t>−</m:t>
                          </m:r>
                        </m:sup>
                      </m:sSubSup>
                    </m:oMath>
                  </m:oMathPara>
                </a14:m>
                <a:endParaRPr lang="he-IL" dirty="0">
                  <a:solidFill>
                    <a:srgbClr val="FFFF00"/>
                  </a:solidFill>
                </a:endParaRPr>
              </a:p>
            </p:txBody>
          </p:sp>
        </mc:Choice>
        <mc:Fallback>
          <p:sp>
            <p:nvSpPr>
              <p:cNvPr id="13" name="תיבת טקסט 12">
                <a:extLst>
                  <a:ext uri="{FF2B5EF4-FFF2-40B4-BE49-F238E27FC236}">
                    <a16:creationId xmlns:a16="http://schemas.microsoft.com/office/drawing/2014/main" id="{FDAE317D-688F-311D-5D71-7E3771C8CC24}"/>
                  </a:ext>
                </a:extLst>
              </p:cNvPr>
              <p:cNvSpPr txBox="1">
                <a:spLocks noRot="1" noChangeAspect="1" noMove="1" noResize="1" noEditPoints="1" noAdjustHandles="1" noChangeArrowheads="1" noChangeShapeType="1" noTextEdit="1"/>
              </p:cNvSpPr>
              <p:nvPr/>
            </p:nvSpPr>
            <p:spPr>
              <a:xfrm>
                <a:off x="8386828" y="5969151"/>
                <a:ext cx="225425" cy="369332"/>
              </a:xfrm>
              <a:prstGeom prst="rect">
                <a:avLst/>
              </a:prstGeom>
              <a:blipFill>
                <a:blip r:embed="rId8"/>
                <a:stretch>
                  <a:fillRect t="-8197" r="-156757" b="-2459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תיבת טקסט 14">
                <a:extLst>
                  <a:ext uri="{FF2B5EF4-FFF2-40B4-BE49-F238E27FC236}">
                    <a16:creationId xmlns:a16="http://schemas.microsoft.com/office/drawing/2014/main" id="{7409B956-E2CD-6FF5-121C-799DDEAA50FE}"/>
                  </a:ext>
                </a:extLst>
              </p:cNvPr>
              <p:cNvSpPr txBox="1"/>
              <p:nvPr/>
            </p:nvSpPr>
            <p:spPr>
              <a:xfrm>
                <a:off x="7587342" y="4739750"/>
                <a:ext cx="225425" cy="39074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Sup>
                        <m:sSubSupPr>
                          <m:ctrlPr>
                            <a:rPr lang="en-US" b="0"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𝑉</m:t>
                          </m:r>
                        </m:e>
                        <m:sub>
                          <m:r>
                            <a:rPr lang="en-US" b="0" i="1" smtClean="0">
                              <a:solidFill>
                                <a:srgbClr val="00B0F0"/>
                              </a:solidFill>
                              <a:latin typeface="Cambria Math" panose="02040503050406030204" pitchFamily="18" charset="0"/>
                            </a:rPr>
                            <m:t>𝑞</m:t>
                          </m:r>
                        </m:sub>
                        <m:sup>
                          <m:r>
                            <a:rPr lang="en-US" b="0" i="1" smtClean="0">
                              <a:solidFill>
                                <a:srgbClr val="00B0F0"/>
                              </a:solidFill>
                              <a:latin typeface="Cambria Math" panose="02040503050406030204" pitchFamily="18" charset="0"/>
                            </a:rPr>
                            <m:t>−</m:t>
                          </m:r>
                        </m:sup>
                      </m:sSubSup>
                    </m:oMath>
                  </m:oMathPara>
                </a14:m>
                <a:endParaRPr lang="he-IL" dirty="0">
                  <a:solidFill>
                    <a:srgbClr val="00B0F0"/>
                  </a:solidFill>
                </a:endParaRPr>
              </a:p>
            </p:txBody>
          </p:sp>
        </mc:Choice>
        <mc:Fallback>
          <p:sp>
            <p:nvSpPr>
              <p:cNvPr id="15" name="תיבת טקסט 14">
                <a:extLst>
                  <a:ext uri="{FF2B5EF4-FFF2-40B4-BE49-F238E27FC236}">
                    <a16:creationId xmlns:a16="http://schemas.microsoft.com/office/drawing/2014/main" id="{7409B956-E2CD-6FF5-121C-799DDEAA50FE}"/>
                  </a:ext>
                </a:extLst>
              </p:cNvPr>
              <p:cNvSpPr txBox="1">
                <a:spLocks noRot="1" noChangeAspect="1" noMove="1" noResize="1" noEditPoints="1" noAdjustHandles="1" noChangeArrowheads="1" noChangeShapeType="1" noTextEdit="1"/>
              </p:cNvSpPr>
              <p:nvPr/>
            </p:nvSpPr>
            <p:spPr>
              <a:xfrm>
                <a:off x="7587342" y="4739750"/>
                <a:ext cx="225425" cy="390748"/>
              </a:xfrm>
              <a:prstGeom prst="rect">
                <a:avLst/>
              </a:prstGeom>
              <a:blipFill>
                <a:blip r:embed="rId9"/>
                <a:stretch>
                  <a:fillRect t="-9375" r="-156757" b="-18750"/>
                </a:stretch>
              </a:blipFill>
            </p:spPr>
            <p:txBody>
              <a:bodyPr/>
              <a:lstStyle/>
              <a:p>
                <a:r>
                  <a:rPr lang="he-IL">
                    <a:noFill/>
                  </a:rPr>
                  <a:t> </a:t>
                </a:r>
              </a:p>
            </p:txBody>
          </p:sp>
        </mc:Fallback>
      </mc:AlternateContent>
    </p:spTree>
    <p:extLst>
      <p:ext uri="{BB962C8B-B14F-4D97-AF65-F5344CB8AC3E}">
        <p14:creationId xmlns:p14="http://schemas.microsoft.com/office/powerpoint/2010/main" val="14855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225709-E2C6-ED94-8D8E-1702A6F98650}"/>
              </a:ext>
            </a:extLst>
          </p:cNvPr>
          <p:cNvSpPr>
            <a:spLocks noGrp="1"/>
          </p:cNvSpPr>
          <p:nvPr>
            <p:ph type="title"/>
          </p:nvPr>
        </p:nvSpPr>
        <p:spPr/>
        <p:txBody>
          <a:bodyPr/>
          <a:lstStyle/>
          <a:p>
            <a:pPr algn="ctr"/>
            <a:r>
              <a:rPr lang="en-US" dirty="0"/>
              <a:t>The Grid</a:t>
            </a:r>
            <a:endParaRPr lang="he-IL" dirty="0"/>
          </a:p>
        </p:txBody>
      </p:sp>
      <p:sp>
        <p:nvSpPr>
          <p:cNvPr id="3" name="מציין מיקום תוכן 2">
            <a:extLst>
              <a:ext uri="{FF2B5EF4-FFF2-40B4-BE49-F238E27FC236}">
                <a16:creationId xmlns:a16="http://schemas.microsoft.com/office/drawing/2014/main" id="{172FAD2F-B696-AB7B-DC3C-4F2ABBA231E6}"/>
              </a:ext>
            </a:extLst>
          </p:cNvPr>
          <p:cNvSpPr>
            <a:spLocks noGrp="1"/>
          </p:cNvSpPr>
          <p:nvPr>
            <p:ph idx="1"/>
          </p:nvPr>
        </p:nvSpPr>
        <p:spPr/>
        <p:txBody>
          <a:bodyPr>
            <a:normAutofit fontScale="62500" lnSpcReduction="20000"/>
          </a:bodyPr>
          <a:lstStyle/>
          <a:p>
            <a:pPr algn="l" rtl="0"/>
            <a:r>
              <a:rPr lang="en-US" sz="1800" dirty="0">
                <a:effectLst/>
                <a:latin typeface="Aptos" panose="020B0004020202020204" pitchFamily="34" charset="0"/>
                <a:ea typeface="Times New Roman" panose="02020603050405020304" pitchFamily="18" charset="0"/>
                <a:cs typeface="Arial" panose="020B0604020202020204" pitchFamily="34" charset="0"/>
              </a:rPr>
              <a:t>The grid is modeled as voltage sources.</a:t>
            </a:r>
          </a:p>
          <a:p>
            <a:pPr marL="0" indent="0" algn="l" rtl="0">
              <a:buNone/>
            </a:pP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pPr marL="800100" lvl="1" indent="-342900" algn="l" rtl="0">
              <a:buFont typeface="+mj-lt"/>
              <a:buAutoNum type="arabicPeriod"/>
            </a:pPr>
            <a:r>
              <a:rPr lang="en-US" sz="1800" dirty="0">
                <a:latin typeface="Aptos" panose="020B0004020202020204" pitchFamily="34" charset="0"/>
                <a:cs typeface="Arial" panose="020B0604020202020204" pitchFamily="34" charset="0"/>
              </a:rPr>
              <a:t>Grid Voltage Characteristics</a:t>
            </a:r>
          </a:p>
          <a:p>
            <a:pPr lvl="2" algn="l" rtl="0"/>
            <a:r>
              <a:rPr lang="en-US" sz="1200" dirty="0"/>
              <a:t>The project connects to a standard three-phase 400V grid.</a:t>
            </a:r>
          </a:p>
          <a:p>
            <a:pPr lvl="2" algn="l" rtl="0"/>
            <a:r>
              <a:rPr lang="en-US" sz="1200" dirty="0"/>
              <a:t>The inverter synchronizes with grid parameters, requiring precise alignment with voltage and frequency</a:t>
            </a:r>
          </a:p>
          <a:p>
            <a:pPr marL="914400" lvl="2" indent="0" algn="l" rtl="0">
              <a:buNone/>
            </a:pPr>
            <a:endParaRPr lang="en-US" sz="1200" dirty="0"/>
          </a:p>
          <a:p>
            <a:pPr marL="800100" lvl="1" indent="-342900" algn="l" rtl="0">
              <a:buFont typeface="+mj-lt"/>
              <a:buAutoNum type="arabicPeriod"/>
            </a:pPr>
            <a:r>
              <a:rPr lang="en-US" sz="1800" dirty="0">
                <a:latin typeface="Aptos" panose="020B0004020202020204" pitchFamily="34" charset="0"/>
                <a:cs typeface="Arial" panose="020B0604020202020204" pitchFamily="34" charset="0"/>
              </a:rPr>
              <a:t>Challenges of Grid Integration</a:t>
            </a:r>
          </a:p>
          <a:p>
            <a:pPr lvl="2" algn="l" rtl="0"/>
            <a:r>
              <a:rPr lang="en-US" sz="1200" dirty="0"/>
              <a:t>Grid faults can occur, such as single-phase to ground, two-phase short circuits, and two-phase to ground faults</a:t>
            </a:r>
            <a:r>
              <a:rPr lang="en-US" sz="1200" dirty="0">
                <a:latin typeface="Aptos" panose="020B0004020202020204" pitchFamily="34" charset="0"/>
                <a:cs typeface="Arial" panose="020B0604020202020204" pitchFamily="34" charset="0"/>
              </a:rPr>
              <a:t>.</a:t>
            </a:r>
          </a:p>
          <a:p>
            <a:pPr lvl="2" algn="l" rtl="0"/>
            <a:r>
              <a:rPr lang="en-US" sz="1200" dirty="0"/>
              <a:t>Maintaining stability during these disturbances is crucial for reliable operation</a:t>
            </a:r>
            <a:r>
              <a:rPr lang="en-US" sz="1200" dirty="0">
                <a:latin typeface="Aptos" panose="020B0004020202020204" pitchFamily="34" charset="0"/>
                <a:cs typeface="Arial" panose="020B0604020202020204" pitchFamily="34" charset="0"/>
              </a:rPr>
              <a:t>.</a:t>
            </a:r>
          </a:p>
          <a:p>
            <a:pPr lvl="2" algn="l" rtl="0"/>
            <a:endParaRPr lang="en-US" sz="1200" dirty="0">
              <a:latin typeface="Aptos" panose="020B0004020202020204" pitchFamily="34" charset="0"/>
              <a:cs typeface="Arial" panose="020B0604020202020204" pitchFamily="34" charset="0"/>
            </a:endParaRPr>
          </a:p>
          <a:p>
            <a:pPr marL="800100" lvl="1" indent="-342900" algn="l" rtl="0">
              <a:buFont typeface="+mj-lt"/>
              <a:buAutoNum type="arabicPeriod"/>
            </a:pPr>
            <a:r>
              <a:rPr lang="en-US" sz="1800" dirty="0">
                <a:latin typeface="Aptos" panose="020B0004020202020204" pitchFamily="34" charset="0"/>
                <a:cs typeface="Arial" panose="020B0604020202020204" pitchFamily="34" charset="0"/>
              </a:rPr>
              <a:t>Dynamic Conditions and Stability</a:t>
            </a:r>
          </a:p>
          <a:p>
            <a:pPr lvl="2" algn="l" rtl="0"/>
            <a:r>
              <a:rPr lang="en-US" sz="1200" dirty="0"/>
              <a:t>Grid conditions, including voltage fluctuations and frequency changes, require adaptive control</a:t>
            </a:r>
            <a:r>
              <a:rPr lang="en-US" sz="1200" dirty="0">
                <a:latin typeface="Aptos" panose="020B0004020202020204" pitchFamily="34" charset="0"/>
                <a:cs typeface="Arial" panose="020B0604020202020204" pitchFamily="34" charset="0"/>
              </a:rPr>
              <a:t>.</a:t>
            </a:r>
          </a:p>
          <a:p>
            <a:pPr lvl="2" algn="l" rtl="0"/>
            <a:endParaRPr lang="en-US" sz="1200" dirty="0">
              <a:latin typeface="Aptos" panose="020B0004020202020204" pitchFamily="34" charset="0"/>
              <a:cs typeface="Arial" panose="020B0604020202020204" pitchFamily="34" charset="0"/>
            </a:endParaRPr>
          </a:p>
          <a:p>
            <a:pPr marL="800100" lvl="1" indent="-342900" algn="l" rtl="0">
              <a:buFont typeface="+mj-lt"/>
              <a:buAutoNum type="arabicPeriod"/>
            </a:pPr>
            <a:r>
              <a:rPr lang="en-US" sz="1800" dirty="0">
                <a:latin typeface="Aptos" panose="020B0004020202020204" pitchFamily="34" charset="0"/>
                <a:cs typeface="Arial" panose="020B0604020202020204" pitchFamily="34" charset="0"/>
              </a:rPr>
              <a:t>Grid-Inductance Testing</a:t>
            </a:r>
          </a:p>
          <a:p>
            <a:pPr lvl="2" algn="l" rtl="0"/>
            <a:r>
              <a:rPr lang="en-US" sz="1200" dirty="0"/>
              <a:t>Testing with grid inductances ranging from 50 µH to 3 mH to evaluate performance under different conditions.</a:t>
            </a:r>
          </a:p>
          <a:p>
            <a:pPr lvl="2" algn="l" rtl="0"/>
            <a:r>
              <a:rPr lang="en-US" sz="1200" dirty="0"/>
              <a:t>An X/R ratio (reactance-to-resistance) of 2 to 10 is used to simulate various grid characteristics.</a:t>
            </a:r>
            <a:endParaRPr lang="en-US" sz="14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67259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80F01-2108-F02B-49CC-DAA020825E5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AC4103B-2A70-641D-75C4-726F5C5D2A0F}"/>
              </a:ext>
            </a:extLst>
          </p:cNvPr>
          <p:cNvSpPr>
            <a:spLocks noGrp="1"/>
          </p:cNvSpPr>
          <p:nvPr>
            <p:ph type="title"/>
          </p:nvPr>
        </p:nvSpPr>
        <p:spPr/>
        <p:txBody>
          <a:bodyPr/>
          <a:lstStyle/>
          <a:p>
            <a:pPr algn="ctr"/>
            <a:r>
              <a:rPr lang="en-US" dirty="0"/>
              <a:t>The Grid parameters</a:t>
            </a:r>
            <a:endParaRPr lang="he-IL" dirty="0"/>
          </a:p>
        </p:txBody>
      </p:sp>
      <p:pic>
        <p:nvPicPr>
          <p:cNvPr id="5" name="מציין מיקום תוכן 4">
            <a:extLst>
              <a:ext uri="{FF2B5EF4-FFF2-40B4-BE49-F238E27FC236}">
                <a16:creationId xmlns:a16="http://schemas.microsoft.com/office/drawing/2014/main" id="{DAE244EA-DD7A-6D2E-4856-82F9581D7CEA}"/>
              </a:ext>
            </a:extLst>
          </p:cNvPr>
          <p:cNvPicPr>
            <a:picLocks noGrp="1" noChangeAspect="1"/>
          </p:cNvPicPr>
          <p:nvPr>
            <p:ph idx="1"/>
          </p:nvPr>
        </p:nvPicPr>
        <p:blipFill>
          <a:blip r:embed="rId2"/>
          <a:stretch>
            <a:fillRect/>
          </a:stretch>
        </p:blipFill>
        <p:spPr>
          <a:xfrm>
            <a:off x="3300064" y="2160588"/>
            <a:ext cx="3351909" cy="3881437"/>
          </a:xfrm>
        </p:spPr>
      </p:pic>
    </p:spTree>
    <p:extLst>
      <p:ext uri="{BB962C8B-B14F-4D97-AF65-F5344CB8AC3E}">
        <p14:creationId xmlns:p14="http://schemas.microsoft.com/office/powerpoint/2010/main" val="370996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B2665-8738-5831-6EC7-CCFEB8C76A3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70AA5FEC-695B-D546-C81A-F04FF78FB3C9}"/>
              </a:ext>
            </a:extLst>
          </p:cNvPr>
          <p:cNvSpPr>
            <a:spLocks noGrp="1"/>
          </p:cNvSpPr>
          <p:nvPr>
            <p:ph type="title"/>
          </p:nvPr>
        </p:nvSpPr>
        <p:spPr/>
        <p:txBody>
          <a:bodyPr/>
          <a:lstStyle/>
          <a:p>
            <a:pPr algn="ctr"/>
            <a:r>
              <a:rPr lang="en-US" dirty="0"/>
              <a:t>LCL Filter</a:t>
            </a:r>
            <a:endParaRPr lang="he-IL" dirty="0"/>
          </a:p>
        </p:txBody>
      </p:sp>
      <p:sp>
        <p:nvSpPr>
          <p:cNvPr id="3" name="מציין מיקום תוכן 2">
            <a:extLst>
              <a:ext uri="{FF2B5EF4-FFF2-40B4-BE49-F238E27FC236}">
                <a16:creationId xmlns:a16="http://schemas.microsoft.com/office/drawing/2014/main" id="{730982F7-B614-753C-405D-8856410D258A}"/>
              </a:ext>
            </a:extLst>
          </p:cNvPr>
          <p:cNvSpPr>
            <a:spLocks noGrp="1"/>
          </p:cNvSpPr>
          <p:nvPr>
            <p:ph idx="1"/>
          </p:nvPr>
        </p:nvSpPr>
        <p:spPr/>
        <p:txBody>
          <a:bodyPr>
            <a:normAutofit fontScale="85000" lnSpcReduction="20000"/>
          </a:bodyPr>
          <a:lstStyle/>
          <a:p>
            <a:pPr algn="l" rtl="0"/>
            <a:r>
              <a:rPr lang="en-US" sz="2000" dirty="0"/>
              <a:t>Purpose of the LCL Filter:</a:t>
            </a:r>
          </a:p>
          <a:p>
            <a:pPr lvl="1" algn="l" rtl="0"/>
            <a:r>
              <a:rPr lang="en-US" sz="1600" dirty="0"/>
              <a:t>Reduces high-frequency harmonics produced by the inverter, ensuring smoother power flow to the grid.</a:t>
            </a:r>
          </a:p>
          <a:p>
            <a:pPr lvl="1" algn="l" rtl="0"/>
            <a:r>
              <a:rPr lang="en-US" sz="1600" dirty="0"/>
              <a:t>Essential to meet EMI (Electromagnetic Interference) standards and improve power quality.</a:t>
            </a:r>
          </a:p>
          <a:p>
            <a:pPr marL="457200" lvl="1" indent="0" algn="l" rtl="0">
              <a:buNone/>
            </a:pPr>
            <a:endParaRPr lang="en-US" sz="1600" dirty="0"/>
          </a:p>
          <a:p>
            <a:pPr algn="l" rtl="0"/>
            <a:r>
              <a:rPr lang="en-US" sz="2000" dirty="0"/>
              <a:t>Components of the LCL Filter:</a:t>
            </a:r>
          </a:p>
          <a:p>
            <a:pPr lvl="1" algn="l" rtl="0"/>
            <a:r>
              <a:rPr lang="en-US" sz="1600" dirty="0"/>
              <a:t>Grid-side Inductance (Lg): Acts as a buffer between the filter and the grid, attenuates remaining harmonics.</a:t>
            </a:r>
          </a:p>
          <a:p>
            <a:pPr lvl="1" algn="l" rtl="0"/>
            <a:r>
              <a:rPr lang="en-US" sz="1600" dirty="0"/>
              <a:t>Inverter-side Inductance (Li): Limits high-frequency components from the inverter.</a:t>
            </a:r>
          </a:p>
          <a:p>
            <a:pPr lvl="1" algn="l" rtl="0"/>
            <a:r>
              <a:rPr lang="en-US" sz="1600" dirty="0"/>
              <a:t>Capacitance (Cf): Provides an impedance path for high-frequency harmonics, further filtering the output.</a:t>
            </a:r>
          </a:p>
          <a:p>
            <a:pPr marL="457200" lvl="1" indent="0" algn="l" rtl="0">
              <a:buNone/>
            </a:pPr>
            <a:endParaRPr lang="en-US" sz="1600" dirty="0"/>
          </a:p>
          <a:p>
            <a:pPr algn="l" rtl="0"/>
            <a:r>
              <a:rPr lang="en-US" sz="2000" dirty="0"/>
              <a:t>Filter Design Parameters:</a:t>
            </a:r>
          </a:p>
          <a:p>
            <a:pPr lvl="1" algn="l" rtl="0"/>
            <a:r>
              <a:rPr lang="en-US" sz="1600" dirty="0"/>
              <a:t>Selected values for Lg, Li, and Cf based on target harmonic attenuation.</a:t>
            </a:r>
          </a:p>
          <a:p>
            <a:pPr marL="457200" lvl="1" indent="0" algn="l" rtl="0">
              <a:buNone/>
            </a:pPr>
            <a:endParaRPr lang="he-IL" sz="1600" dirty="0"/>
          </a:p>
        </p:txBody>
      </p:sp>
    </p:spTree>
    <p:extLst>
      <p:ext uri="{BB962C8B-B14F-4D97-AF65-F5344CB8AC3E}">
        <p14:creationId xmlns:p14="http://schemas.microsoft.com/office/powerpoint/2010/main" val="85368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E6A6D-933B-644B-2E0E-0457C8CB0B7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E8603C35-F87F-58C5-0E0A-755D004AC90B}"/>
              </a:ext>
            </a:extLst>
          </p:cNvPr>
          <p:cNvSpPr>
            <a:spLocks noGrp="1"/>
          </p:cNvSpPr>
          <p:nvPr>
            <p:ph type="title"/>
          </p:nvPr>
        </p:nvSpPr>
        <p:spPr/>
        <p:txBody>
          <a:bodyPr/>
          <a:lstStyle/>
          <a:p>
            <a:pPr algn="ctr"/>
            <a:r>
              <a:rPr lang="en-US" dirty="0"/>
              <a:t>LCL Filter</a:t>
            </a:r>
            <a:endParaRPr lang="he-IL" dirty="0"/>
          </a:p>
        </p:txBody>
      </p:sp>
      <p:sp>
        <p:nvSpPr>
          <p:cNvPr id="3" name="מציין מיקום תוכן 2">
            <a:extLst>
              <a:ext uri="{FF2B5EF4-FFF2-40B4-BE49-F238E27FC236}">
                <a16:creationId xmlns:a16="http://schemas.microsoft.com/office/drawing/2014/main" id="{93EB0512-65AC-353D-337C-AB8196B87887}"/>
              </a:ext>
            </a:extLst>
          </p:cNvPr>
          <p:cNvSpPr>
            <a:spLocks noGrp="1"/>
          </p:cNvSpPr>
          <p:nvPr>
            <p:ph idx="1"/>
          </p:nvPr>
        </p:nvSpPr>
        <p:spPr/>
        <p:txBody>
          <a:bodyPr/>
          <a:lstStyle/>
          <a:p>
            <a:pPr algn="l" rtl="0"/>
            <a:r>
              <a:rPr lang="en-US" sz="2000" dirty="0"/>
              <a:t>LCL-filter inverter connected to the grid:</a:t>
            </a:r>
          </a:p>
          <a:p>
            <a:pPr algn="l" rtl="0"/>
            <a:endParaRPr lang="he-IL" dirty="0"/>
          </a:p>
        </p:txBody>
      </p:sp>
      <p:pic>
        <p:nvPicPr>
          <p:cNvPr id="5" name="תמונה 4">
            <a:extLst>
              <a:ext uri="{FF2B5EF4-FFF2-40B4-BE49-F238E27FC236}">
                <a16:creationId xmlns:a16="http://schemas.microsoft.com/office/drawing/2014/main" id="{0FB588BD-0D49-C96B-1B72-88C432D95B2E}"/>
              </a:ext>
            </a:extLst>
          </p:cNvPr>
          <p:cNvPicPr>
            <a:picLocks noChangeAspect="1"/>
          </p:cNvPicPr>
          <p:nvPr/>
        </p:nvPicPr>
        <p:blipFill>
          <a:blip r:embed="rId2"/>
          <a:stretch>
            <a:fillRect/>
          </a:stretch>
        </p:blipFill>
        <p:spPr>
          <a:xfrm>
            <a:off x="2781300" y="2829305"/>
            <a:ext cx="5951855" cy="2364691"/>
          </a:xfrm>
          <a:prstGeom prst="rect">
            <a:avLst/>
          </a:prstGeom>
        </p:spPr>
      </p:pic>
    </p:spTree>
    <p:extLst>
      <p:ext uri="{BB962C8B-B14F-4D97-AF65-F5344CB8AC3E}">
        <p14:creationId xmlns:p14="http://schemas.microsoft.com/office/powerpoint/2010/main" val="187107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51BDE3-C570-0367-7F0F-3028AFA148CA}"/>
              </a:ext>
            </a:extLst>
          </p:cNvPr>
          <p:cNvSpPr>
            <a:spLocks noGrp="1"/>
          </p:cNvSpPr>
          <p:nvPr>
            <p:ph type="title"/>
          </p:nvPr>
        </p:nvSpPr>
        <p:spPr/>
        <p:txBody>
          <a:bodyPr/>
          <a:lstStyle/>
          <a:p>
            <a:pPr algn="ctr" rtl="0"/>
            <a:r>
              <a:rPr lang="en-US" dirty="0"/>
              <a:t>Filter Design Parameters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FB6C800-1FDF-9027-0377-75D10E2A0935}"/>
                  </a:ext>
                </a:extLst>
              </p:cNvPr>
              <p:cNvSpPr>
                <a:spLocks noGrp="1"/>
              </p:cNvSpPr>
              <p:nvPr>
                <p:ph idx="1"/>
              </p:nvPr>
            </p:nvSpPr>
            <p:spPr>
              <a:xfrm>
                <a:off x="677334" y="1488613"/>
                <a:ext cx="8596668" cy="3880773"/>
              </a:xfrm>
            </p:spPr>
            <p:txBody>
              <a:bodyPr>
                <a:noAutofit/>
              </a:bodyPr>
              <a:lstStyle/>
              <a:p>
                <a:pPr algn="l" rtl="0"/>
                <a:r>
                  <a:rPr lang="en-US" sz="1400" dirty="0"/>
                  <a:t>The design of the LCL filter requires calculating the parameters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rPr>
                      <m:t>𝑎𝑛𝑑</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𝑓</m:t>
                        </m:r>
                      </m:sub>
                    </m:sSub>
                    <m:r>
                      <a:rPr lang="en-US" sz="1400" b="0" i="1" smtClean="0">
                        <a:latin typeface="Cambria Math" panose="02040503050406030204" pitchFamily="18" charset="0"/>
                      </a:rPr>
                      <m:t>.</m:t>
                    </m:r>
                  </m:oMath>
                </a14:m>
                <a:endParaRPr lang="en-US" dirty="0"/>
              </a:p>
              <a:p>
                <a:pPr marL="800100" lvl="1" indent="-342900" algn="l" rtl="0">
                  <a:buFont typeface="+mj-lt"/>
                  <a:buAutoNum type="arabicPeriod"/>
                </a:pPr>
                <a:r>
                  <a:rPr lang="en-US" sz="1200" b="1" dirty="0"/>
                  <a:t>Base Power and Current Calculations:</a:t>
                </a:r>
              </a:p>
              <a:p>
                <a:pPr lvl="2" algn="l" rtl="0"/>
                <a:r>
                  <a:rPr lang="en-US" sz="1200" dirty="0"/>
                  <a:t>The base power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𝐵𝑎𝑠𝑒</m:t>
                        </m:r>
                      </m:sub>
                    </m:sSub>
                  </m:oMath>
                </a14:m>
                <a:r>
                  <a:rPr lang="en-US" sz="1200" dirty="0"/>
                  <a:t>​ is set to the rated power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𝑟𝑎𝑡𝑒𝑑</m:t>
                        </m:r>
                      </m:sub>
                    </m:sSub>
                  </m:oMath>
                </a14:m>
                <a:r>
                  <a:rPr lang="en-US" sz="1200" dirty="0"/>
                  <a:t>​.</a:t>
                </a:r>
              </a:p>
              <a:p>
                <a:pPr lvl="2" algn="l" rtl="0"/>
                <a:r>
                  <a:rPr lang="en-US" sz="1200" dirty="0"/>
                  <a:t>To find the base current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𝐵𝑎𝑠𝑒</m:t>
                        </m:r>
                      </m:sub>
                    </m:sSub>
                  </m:oMath>
                </a14:m>
                <a:r>
                  <a:rPr lang="en-US" sz="1200" dirty="0"/>
                  <a:t>, we used this formula:</a:t>
                </a:r>
              </a:p>
              <a:p>
                <a:pPr marL="914400" lvl="2" indent="0" algn="ctr" rtl="0">
                  <a:buNone/>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𝐼</m:t>
                          </m:r>
                        </m:e>
                        <m:sub>
                          <m:r>
                            <a:rPr lang="en-US" sz="1100" b="0" i="1" smtClean="0">
                              <a:latin typeface="Cambria Math" panose="02040503050406030204" pitchFamily="18" charset="0"/>
                            </a:rPr>
                            <m:t>𝐵𝑎𝑠𝑒</m:t>
                          </m:r>
                        </m:sub>
                      </m:sSub>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𝑆</m:t>
                              </m:r>
                            </m:e>
                            <m:sub>
                              <m:r>
                                <a:rPr lang="en-US" sz="1100" b="0" i="1" smtClean="0">
                                  <a:latin typeface="Cambria Math" panose="02040503050406030204" pitchFamily="18" charset="0"/>
                                </a:rPr>
                                <m:t>𝐵𝑎𝑠𝑒</m:t>
                              </m:r>
                            </m:sub>
                          </m:sSub>
                        </m:num>
                        <m:den>
                          <m:sSub>
                            <m:sSubPr>
                              <m:ctrlPr>
                                <a:rPr lang="en-US" sz="1100" b="0" i="1" smtClean="0">
                                  <a:latin typeface="Cambria Math" panose="02040503050406030204" pitchFamily="18" charset="0"/>
                                </a:rPr>
                              </m:ctrlPr>
                            </m:sSubPr>
                            <m:e>
                              <m:rad>
                                <m:radPr>
                                  <m:degHide m:val="on"/>
                                  <m:ctrlPr>
                                    <a:rPr lang="en-US" sz="1100" b="0" i="1" smtClean="0">
                                      <a:latin typeface="Cambria Math" panose="02040503050406030204" pitchFamily="18" charset="0"/>
                                    </a:rPr>
                                  </m:ctrlPr>
                                </m:radPr>
                                <m:deg/>
                                <m:e>
                                  <m:r>
                                    <a:rPr lang="en-US" sz="1100" b="0" i="1" smtClean="0">
                                      <a:latin typeface="Cambria Math" panose="02040503050406030204" pitchFamily="18" charset="0"/>
                                    </a:rPr>
                                    <m:t>3</m:t>
                                  </m:r>
                                </m:e>
                              </m:rad>
                              <m:r>
                                <a:rPr lang="en-US" sz="1100" b="0" i="1" smtClean="0">
                                  <a:latin typeface="Cambria Math" panose="02040503050406030204" pitchFamily="18" charset="0"/>
                                </a:rPr>
                                <m:t>𝑉</m:t>
                              </m:r>
                            </m:e>
                            <m:sub>
                              <m:r>
                                <a:rPr lang="en-US" sz="1100" b="0" i="1" smtClean="0">
                                  <a:latin typeface="Cambria Math" panose="02040503050406030204" pitchFamily="18" charset="0"/>
                                </a:rPr>
                                <m:t>𝐿𝐿</m:t>
                              </m:r>
                            </m:sub>
                          </m:sSub>
                        </m:den>
                      </m:f>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m:t>
                              </m:r>
                            </m:e>
                            <m:sub>
                              <m:r>
                                <a:rPr lang="en-US" sz="1100" b="0" i="1" smtClean="0">
                                  <a:latin typeface="Cambria Math" panose="02040503050406030204" pitchFamily="18" charset="0"/>
                                </a:rPr>
                                <m:t>𝑟𝑎𝑡𝑒𝑑</m:t>
                              </m:r>
                            </m:sub>
                          </m:sSub>
                        </m:num>
                        <m:den>
                          <m:r>
                            <a:rPr lang="en-US" sz="1100" b="0" i="1" smtClean="0">
                              <a:latin typeface="Cambria Math" panose="02040503050406030204" pitchFamily="18" charset="0"/>
                            </a:rPr>
                            <m:t>3</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𝑉</m:t>
                              </m:r>
                            </m:e>
                            <m:sub>
                              <m:r>
                                <a:rPr lang="en-US" sz="1100" b="0" i="1" smtClean="0">
                                  <a:latin typeface="Cambria Math" panose="02040503050406030204" pitchFamily="18" charset="0"/>
                                </a:rPr>
                                <m:t>𝑝</m:t>
                              </m:r>
                              <m:r>
                                <a:rPr lang="en-US" sz="1100" b="0" i="1" smtClean="0">
                                  <a:latin typeface="Cambria Math" panose="02040503050406030204" pitchFamily="18" charset="0"/>
                                </a:rPr>
                                <m:t>h</m:t>
                              </m:r>
                            </m:sub>
                          </m:sSub>
                        </m:den>
                      </m:f>
                    </m:oMath>
                  </m:oMathPara>
                </a14:m>
                <a:endParaRPr lang="en-US" dirty="0"/>
              </a:p>
              <a:p>
                <a:pPr marL="857250" lvl="1" algn="l" rtl="0">
                  <a:buFont typeface="+mj-lt"/>
                  <a:buAutoNum type="arabicPeriod"/>
                </a:pPr>
                <a:r>
                  <a:rPr lang="en-US" dirty="0"/>
                  <a:t> </a:t>
                </a:r>
                <a:r>
                  <a:rPr lang="en-US" sz="1200" b="1" dirty="0"/>
                  <a:t>Peak Current:</a:t>
                </a:r>
              </a:p>
              <a:p>
                <a:pPr marL="857250" lvl="1" algn="l" rtl="0">
                  <a:buFont typeface="+mj-lt"/>
                  <a:buAutoNum type="arabicPeriod"/>
                </a:pPr>
                <a:endParaRPr lang="en-US" sz="1200" b="1" dirty="0"/>
              </a:p>
              <a:p>
                <a:pPr marL="514350" lvl="1" indent="0" algn="l" rtl="0">
                  <a:buNone/>
                </a:pPr>
                <a:r>
                  <a:rPr lang="en-US" sz="1200" b="1" dirty="0">
                    <a:solidFill>
                      <a:srgbClr val="92D050"/>
                    </a:solidFill>
                  </a:rPr>
                  <a:t>3. </a:t>
                </a:r>
                <a:r>
                  <a:rPr lang="en-US" sz="1200" dirty="0"/>
                  <a:t>Target Ripple Current (10% of rated current):</a:t>
                </a:r>
              </a:p>
              <a:p>
                <a:pPr marL="514350" lvl="1" indent="0" algn="l" rtl="0">
                  <a:buNone/>
                </a:pPr>
                <a:r>
                  <a:rPr lang="en-US" sz="1200" dirty="0"/>
                  <a:t>	</a:t>
                </a:r>
                <a:endParaRPr lang="en-US" sz="1400" b="1" dirty="0"/>
              </a:p>
              <a:p>
                <a:pPr marL="400050" algn="l" rtl="0">
                  <a:buFont typeface="+mj-lt"/>
                  <a:buAutoNum type="arabicPeriod"/>
                </a:pPr>
                <a:endParaRPr lang="en-US" sz="1400" b="1" dirty="0"/>
              </a:p>
              <a:p>
                <a:pPr marL="400050" algn="l" rtl="0">
                  <a:buFont typeface="+mj-lt"/>
                  <a:buAutoNum type="arabicPeriod"/>
                </a:pPr>
                <a:endParaRPr lang="en-US" sz="1400" b="1" dirty="0"/>
              </a:p>
              <a:p>
                <a:pPr marL="57150" indent="0" algn="l" rtl="0">
                  <a:buNone/>
                </a:pPr>
                <a:r>
                  <a:rPr lang="en-US" sz="1400" b="1" dirty="0"/>
                  <a:t>	</a:t>
                </a:r>
                <a:r>
                  <a:rPr lang="en-US" sz="1400" b="1" dirty="0">
                    <a:solidFill>
                      <a:srgbClr val="92D050"/>
                    </a:solidFill>
                  </a:rPr>
                  <a:t>4. </a:t>
                </a:r>
                <a:r>
                  <a:rPr lang="en-US" sz="1400" b="1" dirty="0"/>
                  <a:t>Rule of Thumb</a:t>
                </a: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2</m:t>
                        </m:r>
                      </m:sub>
                    </m:sSub>
                  </m:oMath>
                </a14:m>
                <a:r>
                  <a:rPr lang="en-US" sz="1400" dirty="0"/>
                  <a:t>​ is generally 20-50% of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1</m:t>
                        </m:r>
                      </m:sub>
                    </m:sSub>
                  </m:oMath>
                </a14:m>
                <a:endParaRPr lang="en-US" sz="1400" b="1" dirty="0"/>
              </a:p>
            </p:txBody>
          </p:sp>
        </mc:Choice>
        <mc:Fallback xmlns="">
          <p:sp>
            <p:nvSpPr>
              <p:cNvPr id="3" name="מציין מיקום תוכן 2">
                <a:extLst>
                  <a:ext uri="{FF2B5EF4-FFF2-40B4-BE49-F238E27FC236}">
                    <a16:creationId xmlns:a16="http://schemas.microsoft.com/office/drawing/2014/main" id="{EFB6C800-1FDF-9027-0377-75D10E2A0935}"/>
                  </a:ext>
                </a:extLst>
              </p:cNvPr>
              <p:cNvSpPr>
                <a:spLocks noGrp="1" noRot="1" noChangeAspect="1" noMove="1" noResize="1" noEditPoints="1" noAdjustHandles="1" noChangeArrowheads="1" noChangeShapeType="1" noTextEdit="1"/>
              </p:cNvSpPr>
              <p:nvPr>
                <p:ph idx="1"/>
              </p:nvPr>
            </p:nvSpPr>
            <p:spPr>
              <a:xfrm>
                <a:off x="677334" y="1488613"/>
                <a:ext cx="8596668" cy="3880773"/>
              </a:xfrm>
              <a:blipFill>
                <a:blip r:embed="rId2"/>
                <a:stretch>
                  <a:fillRect t="-471" b="-3140"/>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F1509270-9AAA-4D2B-670A-0AC352718CF7}"/>
              </a:ext>
            </a:extLst>
          </p:cNvPr>
          <p:cNvPicPr>
            <a:picLocks noChangeAspect="1"/>
          </p:cNvPicPr>
          <p:nvPr/>
        </p:nvPicPr>
        <p:blipFill>
          <a:blip r:embed="rId3"/>
          <a:stretch>
            <a:fillRect/>
          </a:stretch>
        </p:blipFill>
        <p:spPr>
          <a:xfrm>
            <a:off x="3497484" y="3429000"/>
            <a:ext cx="2613756" cy="309284"/>
          </a:xfrm>
          <a:prstGeom prst="rect">
            <a:avLst/>
          </a:prstGeom>
        </p:spPr>
      </p:pic>
      <p:pic>
        <p:nvPicPr>
          <p:cNvPr id="7" name="תמונה 6">
            <a:extLst>
              <a:ext uri="{FF2B5EF4-FFF2-40B4-BE49-F238E27FC236}">
                <a16:creationId xmlns:a16="http://schemas.microsoft.com/office/drawing/2014/main" id="{04A7C6A9-50D8-9985-D772-44DB1E448499}"/>
              </a:ext>
            </a:extLst>
          </p:cNvPr>
          <p:cNvPicPr>
            <a:picLocks noChangeAspect="1"/>
          </p:cNvPicPr>
          <p:nvPr/>
        </p:nvPicPr>
        <p:blipFill>
          <a:blip r:embed="rId4"/>
          <a:stretch>
            <a:fillRect/>
          </a:stretch>
        </p:blipFill>
        <p:spPr>
          <a:xfrm>
            <a:off x="3482244" y="4133364"/>
            <a:ext cx="2613756" cy="250815"/>
          </a:xfrm>
          <a:prstGeom prst="rect">
            <a:avLst/>
          </a:prstGeom>
        </p:spPr>
      </p:pic>
      <p:pic>
        <p:nvPicPr>
          <p:cNvPr id="9" name="תמונה 8">
            <a:extLst>
              <a:ext uri="{FF2B5EF4-FFF2-40B4-BE49-F238E27FC236}">
                <a16:creationId xmlns:a16="http://schemas.microsoft.com/office/drawing/2014/main" id="{A159EAC6-D745-329B-CDFE-868F9CECDE58}"/>
              </a:ext>
            </a:extLst>
          </p:cNvPr>
          <p:cNvPicPr>
            <a:picLocks noChangeAspect="1"/>
          </p:cNvPicPr>
          <p:nvPr/>
        </p:nvPicPr>
        <p:blipFill>
          <a:blip r:embed="rId5"/>
          <a:stretch>
            <a:fillRect/>
          </a:stretch>
        </p:blipFill>
        <p:spPr>
          <a:xfrm>
            <a:off x="3497484" y="4514535"/>
            <a:ext cx="1471775" cy="601760"/>
          </a:xfrm>
          <a:prstGeom prst="rect">
            <a:avLst/>
          </a:prstGeom>
        </p:spPr>
      </p:pic>
      <p:pic>
        <p:nvPicPr>
          <p:cNvPr id="11" name="תמונה 10">
            <a:extLst>
              <a:ext uri="{FF2B5EF4-FFF2-40B4-BE49-F238E27FC236}">
                <a16:creationId xmlns:a16="http://schemas.microsoft.com/office/drawing/2014/main" id="{5A9BCBB9-8683-48AB-A858-880327F7CE42}"/>
              </a:ext>
            </a:extLst>
          </p:cNvPr>
          <p:cNvPicPr>
            <a:picLocks noChangeAspect="1"/>
          </p:cNvPicPr>
          <p:nvPr/>
        </p:nvPicPr>
        <p:blipFill>
          <a:blip r:embed="rId6"/>
          <a:stretch>
            <a:fillRect/>
          </a:stretch>
        </p:blipFill>
        <p:spPr>
          <a:xfrm>
            <a:off x="3702227" y="5648708"/>
            <a:ext cx="1267032" cy="314574"/>
          </a:xfrm>
          <a:prstGeom prst="rect">
            <a:avLst/>
          </a:prstGeom>
        </p:spPr>
      </p:pic>
    </p:spTree>
    <p:extLst>
      <p:ext uri="{BB962C8B-B14F-4D97-AF65-F5344CB8AC3E}">
        <p14:creationId xmlns:p14="http://schemas.microsoft.com/office/powerpoint/2010/main" val="340287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257FE-756D-11A4-00FC-5A93B3FAD320}"/>
              </a:ext>
            </a:extLst>
          </p:cNvPr>
          <p:cNvSpPr>
            <a:spLocks noGrp="1"/>
          </p:cNvSpPr>
          <p:nvPr>
            <p:ph type="title"/>
          </p:nvPr>
        </p:nvSpPr>
        <p:spPr/>
        <p:txBody>
          <a:bodyPr/>
          <a:lstStyle/>
          <a:p>
            <a:pPr algn="ctr"/>
            <a:r>
              <a:rPr lang="en-US" dirty="0"/>
              <a:t>Filter Design Parameters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BA5FF34-AFB8-ABCA-185F-E6D2A18B7F2F}"/>
                  </a:ext>
                </a:extLst>
              </p:cNvPr>
              <p:cNvSpPr>
                <a:spLocks noGrp="1"/>
              </p:cNvSpPr>
              <p:nvPr>
                <p:ph idx="1"/>
              </p:nvPr>
            </p:nvSpPr>
            <p:spPr/>
            <p:txBody>
              <a:bodyPr/>
              <a:lstStyle/>
              <a:p>
                <a:pPr marL="0" indent="0" algn="l" rtl="0">
                  <a:buNone/>
                </a:pPr>
                <a:r>
                  <a:rPr lang="en-US" dirty="0"/>
                  <a:t>	</a:t>
                </a:r>
                <a:r>
                  <a:rPr lang="en-US" sz="1300" b="1" dirty="0"/>
                  <a:t>5. </a:t>
                </a:r>
                <a:r>
                  <a:rPr lang="en-US" sz="1400" b="1" dirty="0"/>
                  <a:t>Target Resonant Frequency </a:t>
                </a:r>
                <a14:m>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𝒇</m:t>
                        </m:r>
                      </m:e>
                      <m:sub>
                        <m:r>
                          <a:rPr lang="en-US" sz="1400" b="1" i="1" smtClean="0">
                            <a:latin typeface="Cambria Math" panose="02040503050406030204" pitchFamily="18" charset="0"/>
                          </a:rPr>
                          <m:t>𝒓𝒆𝒔</m:t>
                        </m:r>
                      </m:sub>
                    </m:sSub>
                  </m:oMath>
                </a14:m>
                <a:r>
                  <a:rPr lang="en-US" sz="1400" b="1" dirty="0"/>
                  <a:t>​</a:t>
                </a:r>
                <a:r>
                  <a:rPr lang="en-US" sz="1400" dirty="0"/>
                  <a:t>:</a:t>
                </a:r>
                <a:endParaRPr lang="en-US" sz="1300" dirty="0"/>
              </a:p>
              <a:p>
                <a:pPr marL="1371600" lvl="3" indent="0" algn="ctr" rtl="0">
                  <a:buNone/>
                </a:pPr>
                <a:endParaRPr lang="en-US" sz="1300" dirty="0"/>
              </a:p>
              <a:p>
                <a:pPr marL="914400" lvl="2" indent="0" algn="l" rtl="0">
                  <a:buNone/>
                </a:pPr>
                <a:endParaRPr lang="en-US" sz="1500" dirty="0"/>
              </a:p>
              <a:p>
                <a:pPr marL="514350" lvl="1" indent="0" algn="l" rtl="0">
                  <a:buNone/>
                </a:pPr>
                <a:r>
                  <a:rPr lang="en-US" sz="1400" b="1" dirty="0"/>
                  <a:t>6. Resonant Frequency Calculation: </a:t>
                </a:r>
                <a:endParaRPr lang="he-IL" sz="1400" b="1" dirty="0"/>
              </a:p>
            </p:txBody>
          </p:sp>
        </mc:Choice>
        <mc:Fallback xmlns="">
          <p:sp>
            <p:nvSpPr>
              <p:cNvPr id="3" name="מציין מיקום תוכן 2">
                <a:extLst>
                  <a:ext uri="{FF2B5EF4-FFF2-40B4-BE49-F238E27FC236}">
                    <a16:creationId xmlns:a16="http://schemas.microsoft.com/office/drawing/2014/main" id="{7BA5FF34-AFB8-ABCA-185F-E6D2A18B7F2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47ED520E-080B-1BCA-B73E-6FFD6BB20E4D}"/>
              </a:ext>
            </a:extLst>
          </p:cNvPr>
          <p:cNvPicPr>
            <a:picLocks noChangeAspect="1"/>
          </p:cNvPicPr>
          <p:nvPr/>
        </p:nvPicPr>
        <p:blipFill>
          <a:blip r:embed="rId3"/>
          <a:stretch>
            <a:fillRect/>
          </a:stretch>
        </p:blipFill>
        <p:spPr>
          <a:xfrm>
            <a:off x="7013910" y="3733786"/>
            <a:ext cx="4520184" cy="1789333"/>
          </a:xfrm>
          <a:prstGeom prst="rect">
            <a:avLst/>
          </a:prstGeom>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FB948FB1-3AD1-4A07-AF2C-2A6084F67130}"/>
                  </a:ext>
                </a:extLst>
              </p:cNvPr>
              <p:cNvSpPr txBox="1"/>
              <p:nvPr/>
            </p:nvSpPr>
            <p:spPr>
              <a:xfrm>
                <a:off x="8387796" y="4213598"/>
                <a:ext cx="4754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1</m:t>
                          </m:r>
                        </m:sub>
                      </m:sSub>
                    </m:oMath>
                  </m:oMathPara>
                </a14:m>
                <a:endParaRPr lang="he-IL" dirty="0"/>
              </a:p>
            </p:txBody>
          </p:sp>
        </mc:Choice>
        <mc:Fallback xmlns="">
          <p:sp>
            <p:nvSpPr>
              <p:cNvPr id="6" name="תיבת טקסט 5">
                <a:extLst>
                  <a:ext uri="{FF2B5EF4-FFF2-40B4-BE49-F238E27FC236}">
                    <a16:creationId xmlns:a16="http://schemas.microsoft.com/office/drawing/2014/main" id="{FB948FB1-3AD1-4A07-AF2C-2A6084F67130}"/>
                  </a:ext>
                </a:extLst>
              </p:cNvPr>
              <p:cNvSpPr txBox="1">
                <a:spLocks noRot="1" noChangeAspect="1" noMove="1" noResize="1" noEditPoints="1" noAdjustHandles="1" noChangeArrowheads="1" noChangeShapeType="1" noTextEdit="1"/>
              </p:cNvSpPr>
              <p:nvPr/>
            </p:nvSpPr>
            <p:spPr>
              <a:xfrm>
                <a:off x="8387796" y="4213598"/>
                <a:ext cx="475488" cy="369332"/>
              </a:xfrm>
              <a:prstGeom prst="rect">
                <a:avLst/>
              </a:prstGeom>
              <a:blipFill>
                <a:blip r:embed="rId4"/>
                <a:stretch>
                  <a:fillRect t="-8197" r="-1666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2DC8BC74-4963-C616-0D1C-9F3E1A9E9E6E}"/>
                  </a:ext>
                </a:extLst>
              </p:cNvPr>
              <p:cNvSpPr txBox="1"/>
              <p:nvPr/>
            </p:nvSpPr>
            <p:spPr>
              <a:xfrm>
                <a:off x="9149796" y="4912475"/>
                <a:ext cx="475488" cy="39158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b="0" i="1" dirty="0" smtClean="0">
                              <a:latin typeface="Cambria Math" panose="02040503050406030204" pitchFamily="18" charset="0"/>
                            </a:rPr>
                            <m:t>𝑓</m:t>
                          </m:r>
                        </m:sub>
                      </m:sSub>
                    </m:oMath>
                  </m:oMathPara>
                </a14:m>
                <a:endParaRPr lang="he-IL" dirty="0"/>
              </a:p>
            </p:txBody>
          </p:sp>
        </mc:Choice>
        <mc:Fallback xmlns="">
          <p:sp>
            <p:nvSpPr>
              <p:cNvPr id="8" name="תיבת טקסט 7">
                <a:extLst>
                  <a:ext uri="{FF2B5EF4-FFF2-40B4-BE49-F238E27FC236}">
                    <a16:creationId xmlns:a16="http://schemas.microsoft.com/office/drawing/2014/main" id="{2DC8BC74-4963-C616-0D1C-9F3E1A9E9E6E}"/>
                  </a:ext>
                </a:extLst>
              </p:cNvPr>
              <p:cNvSpPr txBox="1">
                <a:spLocks noRot="1" noChangeAspect="1" noMove="1" noResize="1" noEditPoints="1" noAdjustHandles="1" noChangeArrowheads="1" noChangeShapeType="1" noTextEdit="1"/>
              </p:cNvSpPr>
              <p:nvPr/>
            </p:nvSpPr>
            <p:spPr>
              <a:xfrm>
                <a:off x="9149796" y="4912475"/>
                <a:ext cx="475488" cy="391582"/>
              </a:xfrm>
              <a:prstGeom prst="rect">
                <a:avLst/>
              </a:prstGeom>
              <a:blipFill>
                <a:blip r:embed="rId5"/>
                <a:stretch>
                  <a:fillRect t="-9375" r="-16667" b="-1875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45EFB1DC-B0D8-CC77-C8B9-08DC25CE34F6}"/>
                  </a:ext>
                </a:extLst>
              </p:cNvPr>
              <p:cNvSpPr txBox="1"/>
              <p:nvPr/>
            </p:nvSpPr>
            <p:spPr>
              <a:xfrm>
                <a:off x="9863243" y="4259120"/>
                <a:ext cx="4754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2</m:t>
                          </m:r>
                        </m:sub>
                      </m:sSub>
                    </m:oMath>
                  </m:oMathPara>
                </a14:m>
                <a:endParaRPr lang="he-IL" dirty="0"/>
              </a:p>
            </p:txBody>
          </p:sp>
        </mc:Choice>
        <mc:Fallback xmlns="">
          <p:sp>
            <p:nvSpPr>
              <p:cNvPr id="9" name="תיבת טקסט 8">
                <a:extLst>
                  <a:ext uri="{FF2B5EF4-FFF2-40B4-BE49-F238E27FC236}">
                    <a16:creationId xmlns:a16="http://schemas.microsoft.com/office/drawing/2014/main" id="{45EFB1DC-B0D8-CC77-C8B9-08DC25CE34F6}"/>
                  </a:ext>
                </a:extLst>
              </p:cNvPr>
              <p:cNvSpPr txBox="1">
                <a:spLocks noRot="1" noChangeAspect="1" noMove="1" noResize="1" noEditPoints="1" noAdjustHandles="1" noChangeArrowheads="1" noChangeShapeType="1" noTextEdit="1"/>
              </p:cNvSpPr>
              <p:nvPr/>
            </p:nvSpPr>
            <p:spPr>
              <a:xfrm>
                <a:off x="9863243" y="4259120"/>
                <a:ext cx="475488" cy="369332"/>
              </a:xfrm>
              <a:prstGeom prst="rect">
                <a:avLst/>
              </a:prstGeom>
              <a:blipFill>
                <a:blip r:embed="rId6"/>
                <a:stretch>
                  <a:fillRect t="-10000" r="-15385" b="-26667"/>
                </a:stretch>
              </a:blipFill>
            </p:spPr>
            <p:txBody>
              <a:bodyPr/>
              <a:lstStyle/>
              <a:p>
                <a:r>
                  <a:rPr lang="he-IL">
                    <a:noFill/>
                  </a:rPr>
                  <a:t> </a:t>
                </a:r>
              </a:p>
            </p:txBody>
          </p:sp>
        </mc:Fallback>
      </mc:AlternateContent>
      <p:pic>
        <p:nvPicPr>
          <p:cNvPr id="11" name="תמונה 10">
            <a:extLst>
              <a:ext uri="{FF2B5EF4-FFF2-40B4-BE49-F238E27FC236}">
                <a16:creationId xmlns:a16="http://schemas.microsoft.com/office/drawing/2014/main" id="{4657B092-5B1F-A8E6-F872-4EA6F645C29B}"/>
              </a:ext>
            </a:extLst>
          </p:cNvPr>
          <p:cNvPicPr>
            <a:picLocks noChangeAspect="1"/>
          </p:cNvPicPr>
          <p:nvPr/>
        </p:nvPicPr>
        <p:blipFill>
          <a:blip r:embed="rId7"/>
          <a:stretch>
            <a:fillRect/>
          </a:stretch>
        </p:blipFill>
        <p:spPr>
          <a:xfrm>
            <a:off x="4233672" y="2487311"/>
            <a:ext cx="955813" cy="600555"/>
          </a:xfrm>
          <a:prstGeom prst="rect">
            <a:avLst/>
          </a:prstGeom>
        </p:spPr>
      </p:pic>
      <p:pic>
        <p:nvPicPr>
          <p:cNvPr id="13" name="תמונה 12">
            <a:extLst>
              <a:ext uri="{FF2B5EF4-FFF2-40B4-BE49-F238E27FC236}">
                <a16:creationId xmlns:a16="http://schemas.microsoft.com/office/drawing/2014/main" id="{D5DD50FD-2FC4-511B-F98F-049C9F236AB8}"/>
              </a:ext>
            </a:extLst>
          </p:cNvPr>
          <p:cNvPicPr>
            <a:picLocks noChangeAspect="1"/>
          </p:cNvPicPr>
          <p:nvPr/>
        </p:nvPicPr>
        <p:blipFill>
          <a:blip r:embed="rId8"/>
          <a:stretch>
            <a:fillRect/>
          </a:stretch>
        </p:blipFill>
        <p:spPr>
          <a:xfrm>
            <a:off x="3717537" y="3609516"/>
            <a:ext cx="1799330" cy="788748"/>
          </a:xfrm>
          <a:prstGeom prst="rect">
            <a:avLst/>
          </a:prstGeom>
        </p:spPr>
      </p:pic>
      <p:pic>
        <p:nvPicPr>
          <p:cNvPr id="15" name="תמונה 14">
            <a:extLst>
              <a:ext uri="{FF2B5EF4-FFF2-40B4-BE49-F238E27FC236}">
                <a16:creationId xmlns:a16="http://schemas.microsoft.com/office/drawing/2014/main" id="{0D0BEF74-AADB-9BF5-043A-8771E6E6119C}"/>
              </a:ext>
            </a:extLst>
          </p:cNvPr>
          <p:cNvPicPr>
            <a:picLocks noChangeAspect="1"/>
          </p:cNvPicPr>
          <p:nvPr/>
        </p:nvPicPr>
        <p:blipFill>
          <a:blip r:embed="rId9"/>
          <a:stretch>
            <a:fillRect/>
          </a:stretch>
        </p:blipFill>
        <p:spPr>
          <a:xfrm>
            <a:off x="3340674" y="4628453"/>
            <a:ext cx="2553056" cy="790685"/>
          </a:xfrm>
          <a:prstGeom prst="rect">
            <a:avLst/>
          </a:prstGeom>
        </p:spPr>
      </p:pic>
    </p:spTree>
    <p:extLst>
      <p:ext uri="{BB962C8B-B14F-4D97-AF65-F5344CB8AC3E}">
        <p14:creationId xmlns:p14="http://schemas.microsoft.com/office/powerpoint/2010/main" val="3306556808"/>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1465</TotalTime>
  <Words>1492</Words>
  <Application>Microsoft Office PowerPoint</Application>
  <PresentationFormat>מסך רחב</PresentationFormat>
  <Paragraphs>232</Paragraphs>
  <Slides>33</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33</vt:i4>
      </vt:variant>
    </vt:vector>
  </HeadingPairs>
  <TitlesOfParts>
    <vt:vector size="39" baseType="lpstr">
      <vt:lpstr>Aptos</vt:lpstr>
      <vt:lpstr>Arial</vt:lpstr>
      <vt:lpstr>Cambria Math</vt:lpstr>
      <vt:lpstr>Trebuchet MS</vt:lpstr>
      <vt:lpstr>Wingdings 3</vt:lpstr>
      <vt:lpstr>פיאה</vt:lpstr>
      <vt:lpstr>control algorithm for a three-phase inverter</vt:lpstr>
      <vt:lpstr>Project goals</vt:lpstr>
      <vt:lpstr>System Description</vt:lpstr>
      <vt:lpstr>The Grid</vt:lpstr>
      <vt:lpstr>The Grid parameters</vt:lpstr>
      <vt:lpstr>LCL Filter</vt:lpstr>
      <vt:lpstr>LCL Filter</vt:lpstr>
      <vt:lpstr>Filter Design Parameters</vt:lpstr>
      <vt:lpstr>Filter Design Parameters</vt:lpstr>
      <vt:lpstr>Three-Phase Inverter Design</vt:lpstr>
      <vt:lpstr>Inverter Design</vt:lpstr>
      <vt:lpstr>DDSRF-PLL</vt:lpstr>
      <vt:lpstr>DSOGI-FLL</vt:lpstr>
      <vt:lpstr>DDSRF-PLL</vt:lpstr>
      <vt:lpstr>DDSRF-PLL</vt:lpstr>
      <vt:lpstr>DSOGI-FLL</vt:lpstr>
      <vt:lpstr>DSOGI-FLL</vt:lpstr>
      <vt:lpstr>Control Algorithm for Grid-Connected Inverter</vt:lpstr>
      <vt:lpstr>Figure 9.18 PQ open-loop voltage oriented control</vt:lpstr>
      <vt:lpstr>Figure 9.18 PQ open-loop voltage oriented control</vt:lpstr>
      <vt:lpstr>Figure 9.21 PQ open-loop voltage oriented control</vt:lpstr>
      <vt:lpstr>Figure 9.21 PQ open-loop voltage oriented control</vt:lpstr>
      <vt:lpstr>Comparison of Results</vt:lpstr>
      <vt:lpstr>Comparison of Inductance Impact on Fault Response (3 mH vs. 50 µH) </vt:lpstr>
      <vt:lpstr>Comparison of Inductance Impact on Fault Response (3 mH vs. 50 µH) </vt:lpstr>
      <vt:lpstr>Comparison of X/R Ratio Impact on Fault Response (2 vs. 10) </vt:lpstr>
      <vt:lpstr>Comparison of synchronization methods Impact on Fault Response (PLL vs. FLL) </vt:lpstr>
      <vt:lpstr>FLL Output Simulation single-phase to ground </vt:lpstr>
      <vt:lpstr>FLL Output Simulation two-phase short </vt:lpstr>
      <vt:lpstr>FLL Output Simulation  two-phase to ground </vt:lpstr>
      <vt:lpstr>PLL Output Simulation  single-phase to ground </vt:lpstr>
      <vt:lpstr>PLL Output Simulation  two-phase short </vt:lpstr>
      <vt:lpstr>PLL Output Simulation two-phase to ground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מוחמד  סריס</dc:creator>
  <cp:lastModifiedBy>מוחמד  סריס</cp:lastModifiedBy>
  <cp:revision>11</cp:revision>
  <dcterms:created xsi:type="dcterms:W3CDTF">2024-11-12T05:03:41Z</dcterms:created>
  <dcterms:modified xsi:type="dcterms:W3CDTF">2024-11-13T10:22:00Z</dcterms:modified>
</cp:coreProperties>
</file>