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2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2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0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23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4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22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8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1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38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2017/12/8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2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841160" cy="11430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 smtClean="0"/>
              <a:t>实验十 </a:t>
            </a:r>
            <a:r>
              <a:rPr lang="zh-CN" altLang="en-US" dirty="0"/>
              <a:t>计数、译码、显示综合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96144"/>
            <a:ext cx="3858406" cy="226084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5940516" cy="31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使用</a:t>
            </a:r>
            <a:r>
              <a:rPr lang="zh-CN" altLang="en-US" dirty="0"/>
              <a:t>实验</a:t>
            </a:r>
            <a:r>
              <a:rPr lang="zh-CN" altLang="en-US" dirty="0" smtClean="0"/>
              <a:t>箱上</a:t>
            </a:r>
            <a:r>
              <a:rPr lang="en-US" altLang="zh-CN" dirty="0" smtClean="0"/>
              <a:t>74LS160</a:t>
            </a:r>
            <a:r>
              <a:rPr lang="zh-CN" altLang="en-US" dirty="0" smtClean="0"/>
              <a:t>实现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60</a:t>
            </a:r>
            <a:r>
              <a:rPr lang="zh-CN" altLang="en-US" dirty="0" smtClean="0"/>
              <a:t>进</a:t>
            </a:r>
            <a:r>
              <a:rPr lang="zh-CN" altLang="en-US" dirty="0"/>
              <a:t>制</a:t>
            </a:r>
            <a:r>
              <a:rPr lang="zh-CN" altLang="en-US" dirty="0" smtClean="0"/>
              <a:t>计数器，使用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“</a:t>
            </a:r>
            <a:r>
              <a:rPr lang="en-US" altLang="zh-CN" dirty="0" smtClean="0"/>
              <a:t>0-1</a:t>
            </a:r>
            <a:r>
              <a:rPr lang="zh-CN" altLang="en-US" dirty="0" smtClean="0"/>
              <a:t>”显示器检查计数结果，</a:t>
            </a:r>
            <a:r>
              <a:rPr lang="zh-CN" altLang="en-US" dirty="0"/>
              <a:t>逻辑分析仪观察并记录十进制计数器和六进制计数器</a:t>
            </a:r>
            <a:r>
              <a:rPr lang="en-US" altLang="zh-CN" dirty="0"/>
              <a:t>Q3,Q2,Q1,Q0</a:t>
            </a:r>
            <a:r>
              <a:rPr lang="zh-CN" altLang="en-US" dirty="0"/>
              <a:t>和</a:t>
            </a:r>
            <a:r>
              <a:rPr lang="en-US" altLang="zh-CN" dirty="0"/>
              <a:t>CP</a:t>
            </a:r>
            <a:r>
              <a:rPr lang="zh-CN" altLang="en-US" dirty="0"/>
              <a:t>的时序</a:t>
            </a:r>
            <a:r>
              <a:rPr lang="zh-CN" altLang="en-US" dirty="0" smtClean="0"/>
              <a:t>图，并</a:t>
            </a:r>
            <a:r>
              <a:rPr lang="zh-CN" altLang="en-US" dirty="0"/>
              <a:t>在</a:t>
            </a:r>
            <a:r>
              <a:rPr lang="en-US" altLang="zh-CN" dirty="0"/>
              <a:t>7</a:t>
            </a:r>
            <a:r>
              <a:rPr lang="zh-CN" altLang="en-US" dirty="0"/>
              <a:t>段数码管上显示计数结果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、讨论同步置数和异步清零方法设计</a:t>
            </a:r>
            <a:r>
              <a:rPr lang="en-US" altLang="zh-CN" dirty="0" smtClean="0"/>
              <a:t>60</a:t>
            </a:r>
            <a:r>
              <a:rPr lang="zh-CN" altLang="en-US" smtClean="0"/>
              <a:t>进制计数器电路</a:t>
            </a:r>
            <a:r>
              <a:rPr lang="zh-CN" altLang="en-US" dirty="0" smtClean="0"/>
              <a:t>的区别。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设计提示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74LS160</a:t>
            </a:r>
            <a:r>
              <a:rPr lang="zh-CN" altLang="en-US" dirty="0" smtClean="0"/>
              <a:t>是四位十进制计数器，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0~9</a:t>
            </a:r>
            <a:r>
              <a:rPr lang="zh-CN" altLang="en-US" dirty="0" smtClean="0"/>
              <a:t>的循环计数，且每计数到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，进位输出端</a:t>
            </a:r>
            <a:r>
              <a:rPr lang="en-US" altLang="zh-CN" dirty="0" smtClean="0"/>
              <a:t>TC</a:t>
            </a:r>
            <a:r>
              <a:rPr lang="zh-CN" altLang="en-US" dirty="0" smtClean="0"/>
              <a:t>输出高电平。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/>
              <a:t>）同步置数</a:t>
            </a:r>
            <a:r>
              <a:rPr lang="zh-CN" altLang="en-US" dirty="0" smtClean="0"/>
              <a:t>是指当</a:t>
            </a:r>
            <a:r>
              <a:rPr lang="zh-CN" altLang="en-US" dirty="0"/>
              <a:t>置</a:t>
            </a:r>
            <a:r>
              <a:rPr lang="zh-CN" altLang="en-US" dirty="0" smtClean="0"/>
              <a:t>数条件满足后（</a:t>
            </a:r>
            <a:r>
              <a:rPr lang="en-US" altLang="zh-CN" dirty="0" smtClean="0"/>
              <a:t>PE</a:t>
            </a:r>
            <a:r>
              <a:rPr lang="zh-CN" altLang="en-US" dirty="0" smtClean="0"/>
              <a:t>为低电平），计数器要等待下一个时钟有效沿（上升沿）到来后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才输出</a:t>
            </a:r>
            <a:r>
              <a:rPr lang="en-US" altLang="zh-CN" dirty="0" smtClean="0"/>
              <a:t>P3~P0</a:t>
            </a:r>
            <a:r>
              <a:rPr lang="zh-CN" altLang="en-US" dirty="0" smtClean="0"/>
              <a:t>的预置数字。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）异步清零是指只要清零条件满足（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为低电平），计数器不用等待时钟</a:t>
            </a:r>
            <a:r>
              <a:rPr lang="zh-CN" altLang="en-US" dirty="0"/>
              <a:t>有效沿（上升沿</a:t>
            </a:r>
            <a:r>
              <a:rPr lang="zh-CN" altLang="en-US" dirty="0" smtClean="0"/>
              <a:t>），</a:t>
            </a:r>
            <a:r>
              <a:rPr lang="en-US" altLang="zh-CN" dirty="0"/>
              <a:t> </a:t>
            </a:r>
            <a:r>
              <a:rPr lang="en-US" altLang="zh-CN" dirty="0" smtClean="0"/>
              <a:t>Q3~Q0</a:t>
            </a:r>
            <a:r>
              <a:rPr lang="zh-CN" altLang="en-US" dirty="0" smtClean="0"/>
              <a:t>输出清零。</a:t>
            </a:r>
            <a:endParaRPr lang="zh-CN" altLang="en-US" dirty="0"/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>
            <a:off x="5436096" y="450912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Line 41"/>
          <p:cNvSpPr>
            <a:spLocks noChangeShapeType="1"/>
          </p:cNvSpPr>
          <p:nvPr/>
        </p:nvSpPr>
        <p:spPr bwMode="auto">
          <a:xfrm>
            <a:off x="5364088" y="5877272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7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1258888" y="4724400"/>
            <a:ext cx="2376487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</a:t>
            </a:r>
            <a:r>
              <a:rPr lang="en-US" altLang="zh-CN" sz="2000" dirty="0" smtClean="0">
                <a:solidFill>
                  <a:prstClr val="black"/>
                </a:solidFill>
              </a:rPr>
              <a:t>Q</a:t>
            </a:r>
            <a:r>
              <a:rPr lang="en-US" altLang="zh-CN" sz="2000" baseline="-25000" dirty="0">
                <a:solidFill>
                  <a:prstClr val="black"/>
                </a:solidFill>
              </a:rPr>
              <a:t>0</a:t>
            </a:r>
            <a:r>
              <a:rPr lang="en-US" altLang="zh-CN" sz="2000" dirty="0" smtClean="0">
                <a:solidFill>
                  <a:prstClr val="black"/>
                </a:solidFill>
              </a:rPr>
              <a:t>  Q</a:t>
            </a:r>
            <a:r>
              <a:rPr lang="en-US" altLang="zh-CN" sz="2000" baseline="-25000" dirty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  Q</a:t>
            </a:r>
            <a:r>
              <a:rPr lang="en-US" altLang="zh-CN" sz="2000" baseline="-25000" dirty="0">
                <a:solidFill>
                  <a:prstClr val="black"/>
                </a:solidFill>
              </a:rPr>
              <a:t>2</a:t>
            </a:r>
            <a:r>
              <a:rPr lang="en-US" altLang="zh-CN" sz="2000" dirty="0" smtClean="0">
                <a:solidFill>
                  <a:prstClr val="black"/>
                </a:solidFill>
              </a:rPr>
              <a:t>  Q</a:t>
            </a:r>
            <a:r>
              <a:rPr lang="en-US" altLang="zh-CN" sz="2000" baseline="-25000" dirty="0">
                <a:solidFill>
                  <a:prstClr val="black"/>
                </a:solidFill>
              </a:rPr>
              <a:t>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74LS160</a:t>
            </a:r>
            <a:r>
              <a:rPr lang="zh-CN" altLang="en-US" sz="2000" dirty="0">
                <a:solidFill>
                  <a:prstClr val="black"/>
                </a:solidFill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CP    </a:t>
            </a:r>
            <a:r>
              <a:rPr lang="en-US" altLang="zh-CN" sz="1600" dirty="0" smtClean="0">
                <a:solidFill>
                  <a:prstClr val="black"/>
                </a:solidFill>
              </a:rPr>
              <a:t>P0 P1 P2 P3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55300" name="Text Box 7"/>
          <p:cNvSpPr txBox="1">
            <a:spLocks noChangeArrowheads="1"/>
          </p:cNvSpPr>
          <p:nvPr/>
        </p:nvSpPr>
        <p:spPr bwMode="auto">
          <a:xfrm>
            <a:off x="4787900" y="4652963"/>
            <a:ext cx="237648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</a:t>
            </a:r>
            <a:r>
              <a:rPr lang="en-US" altLang="zh-CN" sz="2000" dirty="0" smtClean="0">
                <a:solidFill>
                  <a:prstClr val="black"/>
                </a:solidFill>
              </a:rPr>
              <a:t>Q</a:t>
            </a:r>
            <a:r>
              <a:rPr lang="en-US" altLang="zh-CN" sz="2000" baseline="-25000" dirty="0">
                <a:solidFill>
                  <a:prstClr val="black"/>
                </a:solidFill>
              </a:rPr>
              <a:t>0</a:t>
            </a:r>
            <a:r>
              <a:rPr lang="en-US" altLang="zh-CN" sz="2000" dirty="0" smtClean="0">
                <a:solidFill>
                  <a:prstClr val="black"/>
                </a:solidFill>
              </a:rPr>
              <a:t>  Q</a:t>
            </a:r>
            <a:r>
              <a:rPr lang="en-US" altLang="zh-CN" sz="2000" baseline="-25000" dirty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  Q</a:t>
            </a:r>
            <a:r>
              <a:rPr lang="en-US" altLang="zh-CN" sz="2000" baseline="-25000" dirty="0">
                <a:solidFill>
                  <a:prstClr val="black"/>
                </a:solidFill>
              </a:rPr>
              <a:t>2</a:t>
            </a:r>
            <a:r>
              <a:rPr lang="en-US" altLang="zh-CN" sz="2000" dirty="0" smtClean="0">
                <a:solidFill>
                  <a:prstClr val="black"/>
                </a:solidFill>
              </a:rPr>
              <a:t>  Q</a:t>
            </a:r>
            <a:r>
              <a:rPr lang="en-US" altLang="zh-CN" sz="2000" baseline="-25000" dirty="0">
                <a:solidFill>
                  <a:prstClr val="black"/>
                </a:solidFill>
              </a:rPr>
              <a:t>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74LS160</a:t>
            </a:r>
            <a:r>
              <a:rPr lang="zh-CN" altLang="en-US" sz="2000" dirty="0">
                <a:solidFill>
                  <a:prstClr val="black"/>
                </a:solidFill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CP  </a:t>
            </a:r>
            <a:r>
              <a:rPr lang="en-US" altLang="zh-CN" sz="1600" dirty="0" smtClean="0">
                <a:solidFill>
                  <a:prstClr val="black"/>
                </a:solidFill>
              </a:rPr>
              <a:t>P0 P1 P2 P3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grpSp>
        <p:nvGrpSpPr>
          <p:cNvPr id="55301" name="Group 8"/>
          <p:cNvGrpSpPr/>
          <p:nvPr/>
        </p:nvGrpSpPr>
        <p:grpSpPr bwMode="auto">
          <a:xfrm>
            <a:off x="3132138" y="835025"/>
            <a:ext cx="360362" cy="576263"/>
            <a:chOff x="1338" y="391"/>
            <a:chExt cx="409" cy="726"/>
          </a:xfrm>
        </p:grpSpPr>
        <p:sp>
          <p:nvSpPr>
            <p:cNvPr id="55445" name="Line 9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6" name="Line 10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7" name="Line 11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8" name="Line 12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9" name="Line 13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50" name="Line 14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51" name="Line 15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52" name="Line 16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5302" name="Group 17"/>
          <p:cNvGrpSpPr/>
          <p:nvPr/>
        </p:nvGrpSpPr>
        <p:grpSpPr bwMode="auto">
          <a:xfrm>
            <a:off x="4140200" y="836613"/>
            <a:ext cx="360363" cy="576262"/>
            <a:chOff x="1338" y="391"/>
            <a:chExt cx="409" cy="726"/>
          </a:xfrm>
        </p:grpSpPr>
        <p:sp>
          <p:nvSpPr>
            <p:cNvPr id="55437" name="Line 18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38" name="Line 19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39" name="Line 20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0" name="Line 21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1" name="Line 22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2" name="Line 23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3" name="Line 24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44" name="Line 25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303" name="Text Box 26"/>
          <p:cNvSpPr txBox="1">
            <a:spLocks noChangeArrowheads="1"/>
          </p:cNvSpPr>
          <p:nvPr/>
        </p:nvSpPr>
        <p:spPr bwMode="auto">
          <a:xfrm>
            <a:off x="1187450" y="2205038"/>
            <a:ext cx="237648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prstClr val="black"/>
                </a:solidFill>
              </a:rPr>
              <a:t>   a b c d e f g   </a:t>
            </a:r>
            <a:endParaRPr lang="en-US" altLang="zh-CN" sz="1400">
              <a:solidFill>
                <a:prstClr val="black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prstClr val="black"/>
                </a:solidFill>
              </a:rPr>
              <a:t>74LS48</a:t>
            </a:r>
            <a:r>
              <a:rPr lang="zh-CN" altLang="en-US" sz="2000">
                <a:solidFill>
                  <a:prstClr val="black"/>
                </a:solidFill>
              </a:rPr>
              <a:t>（</a:t>
            </a:r>
            <a:r>
              <a:rPr lang="en-US" altLang="zh-CN" sz="2000">
                <a:solidFill>
                  <a:prstClr val="black"/>
                </a:solidFill>
              </a:rPr>
              <a:t>2</a:t>
            </a:r>
            <a:r>
              <a:rPr lang="zh-CN" altLang="en-US" sz="2000">
                <a:solidFill>
                  <a:prstClr val="black"/>
                </a:solidFill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prstClr val="black"/>
                </a:solidFill>
              </a:rPr>
              <a:t>    </a:t>
            </a:r>
            <a:r>
              <a:rPr lang="en-US" altLang="zh-CN" sz="2000">
                <a:solidFill>
                  <a:prstClr val="black"/>
                </a:solidFill>
              </a:rPr>
              <a:t>A</a:t>
            </a:r>
            <a:r>
              <a:rPr lang="en-US" altLang="zh-CN" sz="2000" baseline="-25000">
                <a:solidFill>
                  <a:prstClr val="black"/>
                </a:solidFill>
              </a:rPr>
              <a:t>0</a:t>
            </a:r>
            <a:r>
              <a:rPr lang="en-US" altLang="zh-CN" sz="2000">
                <a:solidFill>
                  <a:prstClr val="black"/>
                </a:solidFill>
              </a:rPr>
              <a:t>  A</a:t>
            </a:r>
            <a:r>
              <a:rPr lang="en-US" altLang="zh-CN" sz="2000" baseline="-25000">
                <a:solidFill>
                  <a:prstClr val="black"/>
                </a:solidFill>
              </a:rPr>
              <a:t>1</a:t>
            </a:r>
            <a:r>
              <a:rPr lang="en-US" altLang="zh-CN" sz="2000">
                <a:solidFill>
                  <a:prstClr val="black"/>
                </a:solidFill>
              </a:rPr>
              <a:t>  A</a:t>
            </a:r>
            <a:r>
              <a:rPr lang="en-US" altLang="zh-CN" sz="2000" baseline="-25000">
                <a:solidFill>
                  <a:prstClr val="black"/>
                </a:solidFill>
              </a:rPr>
              <a:t>2</a:t>
            </a:r>
            <a:r>
              <a:rPr lang="en-US" altLang="zh-CN" sz="2000">
                <a:solidFill>
                  <a:prstClr val="black"/>
                </a:solidFill>
              </a:rPr>
              <a:t>  A</a:t>
            </a:r>
            <a:r>
              <a:rPr lang="en-US" altLang="zh-CN" sz="2000" baseline="-2500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55304" name="Text Box 27"/>
          <p:cNvSpPr txBox="1">
            <a:spLocks noChangeArrowheads="1"/>
          </p:cNvSpPr>
          <p:nvPr/>
        </p:nvSpPr>
        <p:spPr bwMode="auto">
          <a:xfrm>
            <a:off x="4643438" y="2205038"/>
            <a:ext cx="2376487" cy="1411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prstClr val="black"/>
                </a:solidFill>
              </a:rPr>
              <a:t>  a b c d e f 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prstClr val="black"/>
                </a:solidFill>
              </a:rPr>
              <a:t>74LS48</a:t>
            </a:r>
            <a:r>
              <a:rPr lang="zh-CN" altLang="en-US" sz="2000">
                <a:solidFill>
                  <a:prstClr val="black"/>
                </a:solidFill>
              </a:rPr>
              <a:t>（</a:t>
            </a:r>
            <a:r>
              <a:rPr lang="en-US" altLang="zh-CN" sz="2000">
                <a:solidFill>
                  <a:prstClr val="black"/>
                </a:solidFill>
              </a:rPr>
              <a:t>1</a:t>
            </a:r>
            <a:r>
              <a:rPr lang="zh-CN" altLang="en-US" sz="2000">
                <a:solidFill>
                  <a:prstClr val="black"/>
                </a:solidFill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prstClr val="black"/>
                </a:solidFill>
              </a:rPr>
              <a:t>   </a:t>
            </a:r>
            <a:r>
              <a:rPr lang="en-US" altLang="zh-CN" sz="2400">
                <a:solidFill>
                  <a:prstClr val="black"/>
                </a:solidFill>
              </a:rPr>
              <a:t>A</a:t>
            </a:r>
            <a:r>
              <a:rPr lang="en-US" altLang="zh-CN" sz="2400" baseline="-25000">
                <a:solidFill>
                  <a:prstClr val="black"/>
                </a:solidFill>
              </a:rPr>
              <a:t>0</a:t>
            </a:r>
            <a:r>
              <a:rPr lang="en-US" altLang="zh-CN" sz="2400">
                <a:solidFill>
                  <a:prstClr val="black"/>
                </a:solidFill>
              </a:rPr>
              <a:t>  A</a:t>
            </a:r>
            <a:r>
              <a:rPr lang="en-US" altLang="zh-CN" sz="2400" baseline="-25000">
                <a:solidFill>
                  <a:prstClr val="black"/>
                </a:solidFill>
              </a:rPr>
              <a:t>1</a:t>
            </a:r>
            <a:r>
              <a:rPr lang="en-US" altLang="zh-CN" sz="2400">
                <a:solidFill>
                  <a:prstClr val="black"/>
                </a:solidFill>
              </a:rPr>
              <a:t> A</a:t>
            </a:r>
            <a:r>
              <a:rPr lang="en-US" altLang="zh-CN" sz="2400" baseline="-25000">
                <a:solidFill>
                  <a:prstClr val="black"/>
                </a:solidFill>
              </a:rPr>
              <a:t>2</a:t>
            </a:r>
            <a:r>
              <a:rPr lang="en-US" altLang="zh-CN" sz="2400">
                <a:solidFill>
                  <a:prstClr val="black"/>
                </a:solidFill>
              </a:rPr>
              <a:t> A</a:t>
            </a:r>
            <a:r>
              <a:rPr lang="en-US" altLang="zh-CN" sz="2400" baseline="-2500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55305" name="Text Box 28"/>
          <p:cNvSpPr txBox="1">
            <a:spLocks noChangeArrowheads="1"/>
          </p:cNvSpPr>
          <p:nvPr/>
        </p:nvSpPr>
        <p:spPr bwMode="auto">
          <a:xfrm>
            <a:off x="4859338" y="5084763"/>
            <a:ext cx="431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TC</a:t>
            </a:r>
            <a:endParaRPr lang="en-US" altLang="zh-CN" sz="1800" baseline="-25000" dirty="0">
              <a:solidFill>
                <a:prstClr val="black"/>
              </a:solidFill>
            </a:endParaRPr>
          </a:p>
        </p:txBody>
      </p:sp>
      <p:sp>
        <p:nvSpPr>
          <p:cNvPr id="55306" name="Text Box 29"/>
          <p:cNvSpPr txBox="1">
            <a:spLocks noChangeArrowheads="1"/>
          </p:cNvSpPr>
          <p:nvPr/>
        </p:nvSpPr>
        <p:spPr bwMode="auto">
          <a:xfrm>
            <a:off x="3203848" y="5050631"/>
            <a:ext cx="431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solidFill>
                  <a:prstClr val="black"/>
                </a:solidFill>
              </a:rPr>
              <a:t>CEP</a:t>
            </a:r>
            <a:endParaRPr lang="en-US" altLang="zh-CN" sz="1400" baseline="-25000" dirty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>
                <a:solidFill>
                  <a:prstClr val="black"/>
                </a:solidFill>
              </a:rPr>
              <a:t>CET</a:t>
            </a:r>
            <a:endParaRPr lang="en-US" altLang="zh-CN" sz="1400" baseline="-25000" dirty="0">
              <a:solidFill>
                <a:prstClr val="black"/>
              </a:solidFill>
            </a:endParaRPr>
          </a:p>
        </p:txBody>
      </p:sp>
      <p:sp>
        <p:nvSpPr>
          <p:cNvPr id="55307" name="Line 30"/>
          <p:cNvSpPr>
            <a:spLocks noChangeShapeType="1"/>
          </p:cNvSpPr>
          <p:nvPr/>
        </p:nvSpPr>
        <p:spPr bwMode="auto">
          <a:xfrm>
            <a:off x="3635375" y="51577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08" name="Line 31"/>
          <p:cNvSpPr>
            <a:spLocks noChangeShapeType="1"/>
          </p:cNvSpPr>
          <p:nvPr/>
        </p:nvSpPr>
        <p:spPr bwMode="auto">
          <a:xfrm>
            <a:off x="4067175" y="51577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09" name="Line 32"/>
          <p:cNvSpPr>
            <a:spLocks noChangeShapeType="1"/>
          </p:cNvSpPr>
          <p:nvPr/>
        </p:nvSpPr>
        <p:spPr bwMode="auto">
          <a:xfrm>
            <a:off x="3635375" y="54451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0" name="Line 34"/>
          <p:cNvSpPr>
            <a:spLocks noChangeShapeType="1"/>
          </p:cNvSpPr>
          <p:nvPr/>
        </p:nvSpPr>
        <p:spPr bwMode="auto">
          <a:xfrm>
            <a:off x="2051050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1" name="Line 35"/>
          <p:cNvSpPr>
            <a:spLocks noChangeShapeType="1"/>
          </p:cNvSpPr>
          <p:nvPr/>
        </p:nvSpPr>
        <p:spPr bwMode="auto">
          <a:xfrm>
            <a:off x="2339975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2" name="Line 36"/>
          <p:cNvSpPr>
            <a:spLocks noChangeShapeType="1"/>
          </p:cNvSpPr>
          <p:nvPr/>
        </p:nvSpPr>
        <p:spPr bwMode="auto">
          <a:xfrm>
            <a:off x="2627313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3" name="Line 37"/>
          <p:cNvSpPr>
            <a:spLocks noChangeShapeType="1"/>
          </p:cNvSpPr>
          <p:nvPr/>
        </p:nvSpPr>
        <p:spPr bwMode="auto">
          <a:xfrm>
            <a:off x="2916238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4" name="Line 38"/>
          <p:cNvSpPr>
            <a:spLocks noChangeShapeType="1"/>
          </p:cNvSpPr>
          <p:nvPr/>
        </p:nvSpPr>
        <p:spPr bwMode="auto">
          <a:xfrm>
            <a:off x="2051050" y="6237288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5" name="Text Box 39"/>
          <p:cNvSpPr txBox="1">
            <a:spLocks noChangeArrowheads="1"/>
          </p:cNvSpPr>
          <p:nvPr/>
        </p:nvSpPr>
        <p:spPr bwMode="auto">
          <a:xfrm>
            <a:off x="3348038" y="60928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0</a:t>
            </a:r>
          </a:p>
        </p:txBody>
      </p:sp>
      <p:grpSp>
        <p:nvGrpSpPr>
          <p:cNvPr id="55316" name="Group 42"/>
          <p:cNvGrpSpPr/>
          <p:nvPr/>
        </p:nvGrpSpPr>
        <p:grpSpPr bwMode="auto">
          <a:xfrm>
            <a:off x="1187450" y="5084763"/>
            <a:ext cx="504825" cy="366712"/>
            <a:chOff x="113" y="2296"/>
            <a:chExt cx="318" cy="231"/>
          </a:xfrm>
        </p:grpSpPr>
        <p:sp>
          <p:nvSpPr>
            <p:cNvPr id="55435" name="Text Box 40"/>
            <p:cNvSpPr txBox="1">
              <a:spLocks noChangeArrowheads="1"/>
            </p:cNvSpPr>
            <p:nvPr/>
          </p:nvSpPr>
          <p:spPr bwMode="auto">
            <a:xfrm>
              <a:off x="113" y="2296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 smtClean="0">
                  <a:solidFill>
                    <a:prstClr val="black"/>
                  </a:solidFill>
                </a:rPr>
                <a:t>PE</a:t>
              </a:r>
              <a:endParaRPr lang="en-US" altLang="zh-CN" sz="1800" dirty="0">
                <a:solidFill>
                  <a:prstClr val="black"/>
                </a:solidFill>
              </a:endParaRPr>
            </a:p>
          </p:txBody>
        </p:sp>
        <p:sp>
          <p:nvSpPr>
            <p:cNvPr id="55436" name="Line 41"/>
            <p:cNvSpPr>
              <a:spLocks noChangeShapeType="1"/>
            </p:cNvSpPr>
            <p:nvPr/>
          </p:nvSpPr>
          <p:spPr bwMode="auto">
            <a:xfrm>
              <a:off x="158" y="229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317" name="Line 43"/>
          <p:cNvSpPr>
            <a:spLocks noChangeShapeType="1"/>
          </p:cNvSpPr>
          <p:nvPr/>
        </p:nvSpPr>
        <p:spPr bwMode="auto">
          <a:xfrm flipH="1">
            <a:off x="179388" y="5157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8" name="Line 44"/>
          <p:cNvSpPr>
            <a:spLocks noChangeShapeType="1"/>
          </p:cNvSpPr>
          <p:nvPr/>
        </p:nvSpPr>
        <p:spPr bwMode="auto">
          <a:xfrm>
            <a:off x="1547813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9" name="Line 45"/>
          <p:cNvSpPr>
            <a:spLocks noChangeShapeType="1"/>
          </p:cNvSpPr>
          <p:nvPr/>
        </p:nvSpPr>
        <p:spPr bwMode="auto">
          <a:xfrm>
            <a:off x="1979613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20" name="Line 46"/>
          <p:cNvSpPr>
            <a:spLocks noChangeShapeType="1"/>
          </p:cNvSpPr>
          <p:nvPr/>
        </p:nvSpPr>
        <p:spPr bwMode="auto">
          <a:xfrm>
            <a:off x="2484438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21" name="Line 47"/>
          <p:cNvSpPr>
            <a:spLocks noChangeShapeType="1"/>
          </p:cNvSpPr>
          <p:nvPr/>
        </p:nvSpPr>
        <p:spPr bwMode="auto">
          <a:xfrm>
            <a:off x="2916238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22" name="Line 48"/>
          <p:cNvSpPr>
            <a:spLocks noChangeShapeType="1"/>
          </p:cNvSpPr>
          <p:nvPr/>
        </p:nvSpPr>
        <p:spPr bwMode="auto">
          <a:xfrm>
            <a:off x="5148263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23" name="Line 49"/>
          <p:cNvSpPr>
            <a:spLocks noChangeShapeType="1"/>
          </p:cNvSpPr>
          <p:nvPr/>
        </p:nvSpPr>
        <p:spPr bwMode="auto">
          <a:xfrm>
            <a:off x="5580063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24" name="Line 50"/>
          <p:cNvSpPr>
            <a:spLocks noChangeShapeType="1"/>
          </p:cNvSpPr>
          <p:nvPr/>
        </p:nvSpPr>
        <p:spPr bwMode="auto">
          <a:xfrm>
            <a:off x="6084888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25" name="Line 51"/>
          <p:cNvSpPr>
            <a:spLocks noChangeShapeType="1"/>
          </p:cNvSpPr>
          <p:nvPr/>
        </p:nvSpPr>
        <p:spPr bwMode="auto">
          <a:xfrm flipH="1">
            <a:off x="6516688" y="35734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26" name="Oval 52"/>
          <p:cNvSpPr>
            <a:spLocks noChangeArrowheads="1"/>
          </p:cNvSpPr>
          <p:nvPr/>
        </p:nvSpPr>
        <p:spPr bwMode="auto">
          <a:xfrm>
            <a:off x="1116013" y="50847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5327" name="Rectangle 53"/>
          <p:cNvSpPr>
            <a:spLocks noChangeArrowheads="1"/>
          </p:cNvSpPr>
          <p:nvPr/>
        </p:nvSpPr>
        <p:spPr bwMode="auto">
          <a:xfrm>
            <a:off x="539750" y="3789363"/>
            <a:ext cx="431800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5328" name="Text Box 54"/>
          <p:cNvSpPr txBox="1">
            <a:spLocks noChangeArrowheads="1"/>
          </p:cNvSpPr>
          <p:nvPr/>
        </p:nvSpPr>
        <p:spPr bwMode="auto">
          <a:xfrm>
            <a:off x="611188" y="400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&amp;</a:t>
            </a:r>
          </a:p>
        </p:txBody>
      </p:sp>
      <p:sp>
        <p:nvSpPr>
          <p:cNvPr id="55329" name="Oval 55"/>
          <p:cNvSpPr>
            <a:spLocks noChangeArrowheads="1"/>
          </p:cNvSpPr>
          <p:nvPr/>
        </p:nvSpPr>
        <p:spPr bwMode="auto">
          <a:xfrm>
            <a:off x="395288" y="41497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5330" name="Line 56"/>
          <p:cNvSpPr>
            <a:spLocks noChangeShapeType="1"/>
          </p:cNvSpPr>
          <p:nvPr/>
        </p:nvSpPr>
        <p:spPr bwMode="auto">
          <a:xfrm>
            <a:off x="971550" y="44370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1" name="Line 57"/>
          <p:cNvSpPr>
            <a:spLocks noChangeShapeType="1"/>
          </p:cNvSpPr>
          <p:nvPr/>
        </p:nvSpPr>
        <p:spPr bwMode="auto">
          <a:xfrm>
            <a:off x="971550" y="429260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2" name="Line 58"/>
          <p:cNvSpPr>
            <a:spLocks noChangeShapeType="1"/>
          </p:cNvSpPr>
          <p:nvPr/>
        </p:nvSpPr>
        <p:spPr bwMode="auto">
          <a:xfrm>
            <a:off x="971550" y="41497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3" name="Line 59"/>
          <p:cNvSpPr>
            <a:spLocks noChangeShapeType="1"/>
          </p:cNvSpPr>
          <p:nvPr/>
        </p:nvSpPr>
        <p:spPr bwMode="auto">
          <a:xfrm flipV="1">
            <a:off x="971550" y="3933825"/>
            <a:ext cx="55451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4" name="Line 60"/>
          <p:cNvSpPr>
            <a:spLocks noChangeShapeType="1"/>
          </p:cNvSpPr>
          <p:nvPr/>
        </p:nvSpPr>
        <p:spPr bwMode="auto">
          <a:xfrm>
            <a:off x="179388" y="4221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5" name="Line 61"/>
          <p:cNvSpPr>
            <a:spLocks noChangeShapeType="1"/>
          </p:cNvSpPr>
          <p:nvPr/>
        </p:nvSpPr>
        <p:spPr bwMode="auto">
          <a:xfrm>
            <a:off x="179388" y="42211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6" name="Line 62"/>
          <p:cNvSpPr>
            <a:spLocks noChangeShapeType="1"/>
          </p:cNvSpPr>
          <p:nvPr/>
        </p:nvSpPr>
        <p:spPr bwMode="auto">
          <a:xfrm>
            <a:off x="5435600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7" name="Line 63"/>
          <p:cNvSpPr>
            <a:spLocks noChangeShapeType="1"/>
          </p:cNvSpPr>
          <p:nvPr/>
        </p:nvSpPr>
        <p:spPr bwMode="auto">
          <a:xfrm>
            <a:off x="5724525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8" name="Line 64"/>
          <p:cNvSpPr>
            <a:spLocks noChangeShapeType="1"/>
          </p:cNvSpPr>
          <p:nvPr/>
        </p:nvSpPr>
        <p:spPr bwMode="auto">
          <a:xfrm>
            <a:off x="6011863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39" name="Line 65"/>
          <p:cNvSpPr>
            <a:spLocks noChangeShapeType="1"/>
          </p:cNvSpPr>
          <p:nvPr/>
        </p:nvSpPr>
        <p:spPr bwMode="auto">
          <a:xfrm>
            <a:off x="6300788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40" name="Line 66"/>
          <p:cNvSpPr>
            <a:spLocks noChangeShapeType="1"/>
          </p:cNvSpPr>
          <p:nvPr/>
        </p:nvSpPr>
        <p:spPr bwMode="auto">
          <a:xfrm>
            <a:off x="1547813" y="60213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41" name="Line 67"/>
          <p:cNvSpPr>
            <a:spLocks noChangeShapeType="1"/>
          </p:cNvSpPr>
          <p:nvPr/>
        </p:nvSpPr>
        <p:spPr bwMode="auto">
          <a:xfrm>
            <a:off x="1547813" y="6524625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42" name="Line 68"/>
          <p:cNvSpPr>
            <a:spLocks noChangeShapeType="1"/>
          </p:cNvSpPr>
          <p:nvPr/>
        </p:nvSpPr>
        <p:spPr bwMode="auto">
          <a:xfrm>
            <a:off x="5076825" y="594995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43" name="Text Box 69"/>
          <p:cNvSpPr txBox="1">
            <a:spLocks noChangeArrowheads="1"/>
          </p:cNvSpPr>
          <p:nvPr/>
        </p:nvSpPr>
        <p:spPr bwMode="auto">
          <a:xfrm>
            <a:off x="8027988" y="616585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prstClr val="black"/>
                </a:solidFill>
              </a:rPr>
              <a:t>CP</a:t>
            </a:r>
          </a:p>
        </p:txBody>
      </p:sp>
      <p:sp>
        <p:nvSpPr>
          <p:cNvPr id="55344" name="Text Box 70"/>
          <p:cNvSpPr txBox="1">
            <a:spLocks noChangeArrowheads="1"/>
          </p:cNvSpPr>
          <p:nvPr/>
        </p:nvSpPr>
        <p:spPr bwMode="auto">
          <a:xfrm>
            <a:off x="6804496" y="5013176"/>
            <a:ext cx="431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solidFill>
                  <a:prstClr val="black"/>
                </a:solidFill>
              </a:rPr>
              <a:t>CEP</a:t>
            </a:r>
            <a:endParaRPr lang="en-US" altLang="zh-CN" sz="1400" baseline="-25000" dirty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 smtClean="0">
                <a:solidFill>
                  <a:prstClr val="black"/>
                </a:solidFill>
              </a:rPr>
              <a:t>CET</a:t>
            </a:r>
            <a:endParaRPr lang="en-US" altLang="zh-CN" sz="1400" baseline="-25000" dirty="0">
              <a:solidFill>
                <a:prstClr val="black"/>
              </a:solidFill>
            </a:endParaRPr>
          </a:p>
        </p:txBody>
      </p:sp>
      <p:sp>
        <p:nvSpPr>
          <p:cNvPr id="55345" name="Line 71"/>
          <p:cNvSpPr>
            <a:spLocks noChangeShapeType="1"/>
          </p:cNvSpPr>
          <p:nvPr/>
        </p:nvSpPr>
        <p:spPr bwMode="auto">
          <a:xfrm>
            <a:off x="7164388" y="50847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46" name="Line 72"/>
          <p:cNvSpPr>
            <a:spLocks noChangeShapeType="1"/>
          </p:cNvSpPr>
          <p:nvPr/>
        </p:nvSpPr>
        <p:spPr bwMode="auto">
          <a:xfrm>
            <a:off x="7164388" y="55165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47" name="Line 73"/>
          <p:cNvSpPr>
            <a:spLocks noChangeShapeType="1"/>
          </p:cNvSpPr>
          <p:nvPr/>
        </p:nvSpPr>
        <p:spPr bwMode="auto">
          <a:xfrm>
            <a:off x="7524750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48" name="Text Box 74"/>
          <p:cNvSpPr txBox="1">
            <a:spLocks noChangeArrowheads="1"/>
          </p:cNvSpPr>
          <p:nvPr/>
        </p:nvSpPr>
        <p:spPr bwMode="auto">
          <a:xfrm>
            <a:off x="7596188" y="49418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grpSp>
        <p:nvGrpSpPr>
          <p:cNvPr id="55349" name="Group 79"/>
          <p:cNvGrpSpPr/>
          <p:nvPr/>
        </p:nvGrpSpPr>
        <p:grpSpPr bwMode="auto">
          <a:xfrm>
            <a:off x="4859338" y="4797437"/>
            <a:ext cx="215900" cy="184151"/>
            <a:chOff x="4967" y="2840"/>
            <a:chExt cx="136" cy="116"/>
          </a:xfrm>
        </p:grpSpPr>
        <p:sp>
          <p:nvSpPr>
            <p:cNvPr id="55433" name="Text Box 76"/>
            <p:cNvSpPr txBox="1">
              <a:spLocks noChangeArrowheads="1"/>
            </p:cNvSpPr>
            <p:nvPr/>
          </p:nvSpPr>
          <p:spPr bwMode="auto">
            <a:xfrm>
              <a:off x="4967" y="2840"/>
              <a:ext cx="1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dirty="0" smtClean="0">
                  <a:solidFill>
                    <a:prstClr val="black"/>
                  </a:solidFill>
                </a:rPr>
                <a:t>PE</a:t>
              </a:r>
              <a:endParaRPr lang="en-US" altLang="zh-CN" sz="1200" dirty="0">
                <a:solidFill>
                  <a:prstClr val="black"/>
                </a:solidFill>
              </a:endParaRPr>
            </a:p>
          </p:txBody>
        </p:sp>
        <p:sp>
          <p:nvSpPr>
            <p:cNvPr id="55434" name="Line 77"/>
            <p:cNvSpPr>
              <a:spLocks noChangeShapeType="1"/>
            </p:cNvSpPr>
            <p:nvPr/>
          </p:nvSpPr>
          <p:spPr bwMode="auto">
            <a:xfrm>
              <a:off x="4967" y="284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350" name="Line 80"/>
          <p:cNvSpPr>
            <a:spLocks noChangeShapeType="1"/>
          </p:cNvSpPr>
          <p:nvPr/>
        </p:nvSpPr>
        <p:spPr bwMode="auto">
          <a:xfrm flipH="1">
            <a:off x="4500563" y="48688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51" name="Text Box 81"/>
          <p:cNvSpPr txBox="1">
            <a:spLocks noChangeArrowheads="1"/>
          </p:cNvSpPr>
          <p:nvPr/>
        </p:nvSpPr>
        <p:spPr bwMode="auto">
          <a:xfrm>
            <a:off x="4140200" y="47244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grpSp>
        <p:nvGrpSpPr>
          <p:cNvPr id="55352" name="Group 84"/>
          <p:cNvGrpSpPr/>
          <p:nvPr/>
        </p:nvGrpSpPr>
        <p:grpSpPr bwMode="auto">
          <a:xfrm>
            <a:off x="6732588" y="5661025"/>
            <a:ext cx="360362" cy="244475"/>
            <a:chOff x="5012" y="2069"/>
            <a:chExt cx="227" cy="154"/>
          </a:xfrm>
        </p:grpSpPr>
        <p:sp>
          <p:nvSpPr>
            <p:cNvPr id="55431" name="Text Box 82"/>
            <p:cNvSpPr txBox="1">
              <a:spLocks noChangeArrowheads="1"/>
            </p:cNvSpPr>
            <p:nvPr/>
          </p:nvSpPr>
          <p:spPr bwMode="auto">
            <a:xfrm>
              <a:off x="5012" y="2069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prstClr val="black"/>
                  </a:solidFill>
                </a:rPr>
                <a:t>R</a:t>
              </a:r>
            </a:p>
          </p:txBody>
        </p:sp>
        <p:sp>
          <p:nvSpPr>
            <p:cNvPr id="55432" name="Line 83"/>
            <p:cNvSpPr>
              <a:spLocks noChangeShapeType="1"/>
            </p:cNvSpPr>
            <p:nvPr/>
          </p:nvSpPr>
          <p:spPr bwMode="auto">
            <a:xfrm>
              <a:off x="5012" y="20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353" name="Line 85"/>
          <p:cNvSpPr>
            <a:spLocks noChangeShapeType="1"/>
          </p:cNvSpPr>
          <p:nvPr/>
        </p:nvSpPr>
        <p:spPr bwMode="auto">
          <a:xfrm>
            <a:off x="7164388" y="58054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5354" name="Group 86"/>
          <p:cNvGrpSpPr/>
          <p:nvPr/>
        </p:nvGrpSpPr>
        <p:grpSpPr bwMode="auto">
          <a:xfrm>
            <a:off x="3203575" y="5734050"/>
            <a:ext cx="360363" cy="244475"/>
            <a:chOff x="5012" y="2069"/>
            <a:chExt cx="227" cy="154"/>
          </a:xfrm>
        </p:grpSpPr>
        <p:sp>
          <p:nvSpPr>
            <p:cNvPr id="55429" name="Text Box 87"/>
            <p:cNvSpPr txBox="1">
              <a:spLocks noChangeArrowheads="1"/>
            </p:cNvSpPr>
            <p:nvPr/>
          </p:nvSpPr>
          <p:spPr bwMode="auto">
            <a:xfrm>
              <a:off x="5012" y="2069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>
                  <a:solidFill>
                    <a:prstClr val="black"/>
                  </a:solidFill>
                </a:rPr>
                <a:t>R</a:t>
              </a:r>
            </a:p>
          </p:txBody>
        </p:sp>
        <p:sp>
          <p:nvSpPr>
            <p:cNvPr id="55430" name="Line 88"/>
            <p:cNvSpPr>
              <a:spLocks noChangeShapeType="1"/>
            </p:cNvSpPr>
            <p:nvPr/>
          </p:nvSpPr>
          <p:spPr bwMode="auto">
            <a:xfrm>
              <a:off x="5012" y="20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355" name="Line 89"/>
          <p:cNvSpPr>
            <a:spLocks noChangeShapeType="1"/>
          </p:cNvSpPr>
          <p:nvPr/>
        </p:nvSpPr>
        <p:spPr bwMode="auto">
          <a:xfrm>
            <a:off x="3635375" y="5805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56" name="Oval 90"/>
          <p:cNvSpPr>
            <a:spLocks noChangeArrowheads="1"/>
          </p:cNvSpPr>
          <p:nvPr/>
        </p:nvSpPr>
        <p:spPr bwMode="auto">
          <a:xfrm>
            <a:off x="4643438" y="47974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5357" name="Oval 91"/>
          <p:cNvSpPr>
            <a:spLocks noChangeArrowheads="1"/>
          </p:cNvSpPr>
          <p:nvPr/>
        </p:nvSpPr>
        <p:spPr bwMode="auto">
          <a:xfrm>
            <a:off x="3635375" y="57340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5358" name="Oval 92"/>
          <p:cNvSpPr>
            <a:spLocks noChangeArrowheads="1"/>
          </p:cNvSpPr>
          <p:nvPr/>
        </p:nvSpPr>
        <p:spPr bwMode="auto">
          <a:xfrm>
            <a:off x="7164388" y="57340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5359" name="Text Box 93"/>
          <p:cNvSpPr txBox="1">
            <a:spLocks noChangeArrowheads="1"/>
          </p:cNvSpPr>
          <p:nvPr/>
        </p:nvSpPr>
        <p:spPr bwMode="auto">
          <a:xfrm>
            <a:off x="4067175" y="566102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5360" name="Rectangle 95"/>
          <p:cNvSpPr>
            <a:spLocks noChangeArrowheads="1"/>
          </p:cNvSpPr>
          <p:nvPr/>
        </p:nvSpPr>
        <p:spPr bwMode="auto">
          <a:xfrm>
            <a:off x="2771775" y="692150"/>
            <a:ext cx="10810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5361" name="Rectangle 96"/>
          <p:cNvSpPr>
            <a:spLocks noChangeArrowheads="1"/>
          </p:cNvSpPr>
          <p:nvPr/>
        </p:nvSpPr>
        <p:spPr bwMode="auto">
          <a:xfrm>
            <a:off x="3851275" y="692150"/>
            <a:ext cx="10810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grpSp>
        <p:nvGrpSpPr>
          <p:cNvPr id="55362" name="Group 119"/>
          <p:cNvGrpSpPr/>
          <p:nvPr/>
        </p:nvGrpSpPr>
        <p:grpSpPr bwMode="auto">
          <a:xfrm>
            <a:off x="1547813" y="1484313"/>
            <a:ext cx="2232025" cy="720725"/>
            <a:chOff x="975" y="935"/>
            <a:chExt cx="1406" cy="454"/>
          </a:xfrm>
        </p:grpSpPr>
        <p:sp>
          <p:nvSpPr>
            <p:cNvPr id="55408" name="Line 97"/>
            <p:cNvSpPr>
              <a:spLocks noChangeShapeType="1"/>
            </p:cNvSpPr>
            <p:nvPr/>
          </p:nvSpPr>
          <p:spPr bwMode="auto">
            <a:xfrm flipV="1">
              <a:off x="975" y="98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9" name="Line 98"/>
            <p:cNvSpPr>
              <a:spLocks noChangeShapeType="1"/>
            </p:cNvSpPr>
            <p:nvPr/>
          </p:nvSpPr>
          <p:spPr bwMode="auto">
            <a:xfrm flipV="1">
              <a:off x="1111" y="102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0" name="Line 99"/>
            <p:cNvSpPr>
              <a:spLocks noChangeShapeType="1"/>
            </p:cNvSpPr>
            <p:nvPr/>
          </p:nvSpPr>
          <p:spPr bwMode="auto">
            <a:xfrm flipV="1">
              <a:off x="1247" y="107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1" name="Line 100"/>
            <p:cNvSpPr>
              <a:spLocks noChangeShapeType="1"/>
            </p:cNvSpPr>
            <p:nvPr/>
          </p:nvSpPr>
          <p:spPr bwMode="auto">
            <a:xfrm>
              <a:off x="975" y="98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2" name="Line 101"/>
            <p:cNvSpPr>
              <a:spLocks noChangeShapeType="1"/>
            </p:cNvSpPr>
            <p:nvPr/>
          </p:nvSpPr>
          <p:spPr bwMode="auto">
            <a:xfrm flipV="1">
              <a:off x="1837" y="93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3" name="Line 102"/>
            <p:cNvSpPr>
              <a:spLocks noChangeShapeType="1"/>
            </p:cNvSpPr>
            <p:nvPr/>
          </p:nvSpPr>
          <p:spPr bwMode="auto">
            <a:xfrm flipV="1">
              <a:off x="1383" y="111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4" name="Line 103"/>
            <p:cNvSpPr>
              <a:spLocks noChangeShapeType="1"/>
            </p:cNvSpPr>
            <p:nvPr/>
          </p:nvSpPr>
          <p:spPr bwMode="auto">
            <a:xfrm flipV="1">
              <a:off x="1474" y="11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5" name="Line 104"/>
            <p:cNvSpPr>
              <a:spLocks noChangeShapeType="1"/>
            </p:cNvSpPr>
            <p:nvPr/>
          </p:nvSpPr>
          <p:spPr bwMode="auto">
            <a:xfrm flipV="1">
              <a:off x="1610" y="12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6" name="Line 105"/>
            <p:cNvSpPr>
              <a:spLocks noChangeShapeType="1"/>
            </p:cNvSpPr>
            <p:nvPr/>
          </p:nvSpPr>
          <p:spPr bwMode="auto">
            <a:xfrm flipV="1">
              <a:off x="1746" y="125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7" name="Line 106"/>
            <p:cNvSpPr>
              <a:spLocks noChangeShapeType="1"/>
            </p:cNvSpPr>
            <p:nvPr/>
          </p:nvSpPr>
          <p:spPr bwMode="auto">
            <a:xfrm>
              <a:off x="1111" y="102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8" name="Line 107"/>
            <p:cNvSpPr>
              <a:spLocks noChangeShapeType="1"/>
            </p:cNvSpPr>
            <p:nvPr/>
          </p:nvSpPr>
          <p:spPr bwMode="auto">
            <a:xfrm>
              <a:off x="1927" y="93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19" name="Line 108"/>
            <p:cNvSpPr>
              <a:spLocks noChangeShapeType="1"/>
            </p:cNvSpPr>
            <p:nvPr/>
          </p:nvSpPr>
          <p:spPr bwMode="auto">
            <a:xfrm flipV="1">
              <a:off x="1247" y="1071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0" name="Line 109"/>
            <p:cNvSpPr>
              <a:spLocks noChangeShapeType="1"/>
            </p:cNvSpPr>
            <p:nvPr/>
          </p:nvSpPr>
          <p:spPr bwMode="auto">
            <a:xfrm>
              <a:off x="2018" y="93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1" name="Line 111"/>
            <p:cNvSpPr>
              <a:spLocks noChangeShapeType="1"/>
            </p:cNvSpPr>
            <p:nvPr/>
          </p:nvSpPr>
          <p:spPr bwMode="auto">
            <a:xfrm>
              <a:off x="1383" y="1117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2" name="Line 112"/>
            <p:cNvSpPr>
              <a:spLocks noChangeShapeType="1"/>
            </p:cNvSpPr>
            <p:nvPr/>
          </p:nvSpPr>
          <p:spPr bwMode="auto">
            <a:xfrm>
              <a:off x="2109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3" name="Line 113"/>
            <p:cNvSpPr>
              <a:spLocks noChangeShapeType="1"/>
            </p:cNvSpPr>
            <p:nvPr/>
          </p:nvSpPr>
          <p:spPr bwMode="auto">
            <a:xfrm>
              <a:off x="1474" y="116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4" name="Line 114"/>
            <p:cNvSpPr>
              <a:spLocks noChangeShapeType="1"/>
            </p:cNvSpPr>
            <p:nvPr/>
          </p:nvSpPr>
          <p:spPr bwMode="auto">
            <a:xfrm>
              <a:off x="2200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5" name="Line 115"/>
            <p:cNvSpPr>
              <a:spLocks noChangeShapeType="1"/>
            </p:cNvSpPr>
            <p:nvPr/>
          </p:nvSpPr>
          <p:spPr bwMode="auto">
            <a:xfrm>
              <a:off x="1610" y="1207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6" name="Line 116"/>
            <p:cNvSpPr>
              <a:spLocks noChangeShapeType="1"/>
            </p:cNvSpPr>
            <p:nvPr/>
          </p:nvSpPr>
          <p:spPr bwMode="auto">
            <a:xfrm>
              <a:off x="2290" y="93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7" name="Line 117"/>
            <p:cNvSpPr>
              <a:spLocks noChangeShapeType="1"/>
            </p:cNvSpPr>
            <p:nvPr/>
          </p:nvSpPr>
          <p:spPr bwMode="auto">
            <a:xfrm>
              <a:off x="1746" y="125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28" name="Line 118"/>
            <p:cNvSpPr>
              <a:spLocks noChangeShapeType="1"/>
            </p:cNvSpPr>
            <p:nvPr/>
          </p:nvSpPr>
          <p:spPr bwMode="auto">
            <a:xfrm>
              <a:off x="2381" y="93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5363" name="Group 141"/>
          <p:cNvGrpSpPr/>
          <p:nvPr/>
        </p:nvGrpSpPr>
        <p:grpSpPr bwMode="auto">
          <a:xfrm flipH="1">
            <a:off x="3924300" y="1484313"/>
            <a:ext cx="2232025" cy="720725"/>
            <a:chOff x="3742" y="663"/>
            <a:chExt cx="1406" cy="454"/>
          </a:xfrm>
        </p:grpSpPr>
        <p:sp>
          <p:nvSpPr>
            <p:cNvPr id="55387" name="Line 120"/>
            <p:cNvSpPr>
              <a:spLocks noChangeShapeType="1"/>
            </p:cNvSpPr>
            <p:nvPr/>
          </p:nvSpPr>
          <p:spPr bwMode="auto">
            <a:xfrm flipV="1">
              <a:off x="3742" y="70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88" name="Line 121"/>
            <p:cNvSpPr>
              <a:spLocks noChangeShapeType="1"/>
            </p:cNvSpPr>
            <p:nvPr/>
          </p:nvSpPr>
          <p:spPr bwMode="auto">
            <a:xfrm flipV="1">
              <a:off x="3878" y="75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89" name="Line 122"/>
            <p:cNvSpPr>
              <a:spLocks noChangeShapeType="1"/>
            </p:cNvSpPr>
            <p:nvPr/>
          </p:nvSpPr>
          <p:spPr bwMode="auto">
            <a:xfrm flipV="1">
              <a:off x="4014" y="79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0" name="Line 123"/>
            <p:cNvSpPr>
              <a:spLocks noChangeShapeType="1"/>
            </p:cNvSpPr>
            <p:nvPr/>
          </p:nvSpPr>
          <p:spPr bwMode="auto">
            <a:xfrm>
              <a:off x="3742" y="70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1" name="Line 124"/>
            <p:cNvSpPr>
              <a:spLocks noChangeShapeType="1"/>
            </p:cNvSpPr>
            <p:nvPr/>
          </p:nvSpPr>
          <p:spPr bwMode="auto">
            <a:xfrm flipV="1">
              <a:off x="4604" y="663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2" name="Line 125"/>
            <p:cNvSpPr>
              <a:spLocks noChangeShapeType="1"/>
            </p:cNvSpPr>
            <p:nvPr/>
          </p:nvSpPr>
          <p:spPr bwMode="auto">
            <a:xfrm flipV="1">
              <a:off x="4150" y="84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3" name="Line 126"/>
            <p:cNvSpPr>
              <a:spLocks noChangeShapeType="1"/>
            </p:cNvSpPr>
            <p:nvPr/>
          </p:nvSpPr>
          <p:spPr bwMode="auto">
            <a:xfrm flipV="1">
              <a:off x="4241" y="89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4" name="Line 127"/>
            <p:cNvSpPr>
              <a:spLocks noChangeShapeType="1"/>
            </p:cNvSpPr>
            <p:nvPr/>
          </p:nvSpPr>
          <p:spPr bwMode="auto">
            <a:xfrm flipV="1">
              <a:off x="4377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5" name="Line 128"/>
            <p:cNvSpPr>
              <a:spLocks noChangeShapeType="1"/>
            </p:cNvSpPr>
            <p:nvPr/>
          </p:nvSpPr>
          <p:spPr bwMode="auto">
            <a:xfrm flipV="1">
              <a:off x="4513" y="98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6" name="Line 129"/>
            <p:cNvSpPr>
              <a:spLocks noChangeShapeType="1"/>
            </p:cNvSpPr>
            <p:nvPr/>
          </p:nvSpPr>
          <p:spPr bwMode="auto">
            <a:xfrm>
              <a:off x="3878" y="75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7" name="Line 130"/>
            <p:cNvSpPr>
              <a:spLocks noChangeShapeType="1"/>
            </p:cNvSpPr>
            <p:nvPr/>
          </p:nvSpPr>
          <p:spPr bwMode="auto">
            <a:xfrm>
              <a:off x="4694" y="66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8" name="Line 131"/>
            <p:cNvSpPr>
              <a:spLocks noChangeShapeType="1"/>
            </p:cNvSpPr>
            <p:nvPr/>
          </p:nvSpPr>
          <p:spPr bwMode="auto">
            <a:xfrm flipV="1">
              <a:off x="4014" y="799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99" name="Line 132"/>
            <p:cNvSpPr>
              <a:spLocks noChangeShapeType="1"/>
            </p:cNvSpPr>
            <p:nvPr/>
          </p:nvSpPr>
          <p:spPr bwMode="auto">
            <a:xfrm>
              <a:off x="4785" y="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0" name="Line 133"/>
            <p:cNvSpPr>
              <a:spLocks noChangeShapeType="1"/>
            </p:cNvSpPr>
            <p:nvPr/>
          </p:nvSpPr>
          <p:spPr bwMode="auto">
            <a:xfrm>
              <a:off x="4150" y="84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1" name="Line 134"/>
            <p:cNvSpPr>
              <a:spLocks noChangeShapeType="1"/>
            </p:cNvSpPr>
            <p:nvPr/>
          </p:nvSpPr>
          <p:spPr bwMode="auto">
            <a:xfrm>
              <a:off x="4876" y="66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2" name="Line 135"/>
            <p:cNvSpPr>
              <a:spLocks noChangeShapeType="1"/>
            </p:cNvSpPr>
            <p:nvPr/>
          </p:nvSpPr>
          <p:spPr bwMode="auto">
            <a:xfrm>
              <a:off x="4241" y="89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3" name="Line 136"/>
            <p:cNvSpPr>
              <a:spLocks noChangeShapeType="1"/>
            </p:cNvSpPr>
            <p:nvPr/>
          </p:nvSpPr>
          <p:spPr bwMode="auto">
            <a:xfrm>
              <a:off x="4967" y="66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4" name="Line 137"/>
            <p:cNvSpPr>
              <a:spLocks noChangeShapeType="1"/>
            </p:cNvSpPr>
            <p:nvPr/>
          </p:nvSpPr>
          <p:spPr bwMode="auto">
            <a:xfrm flipH="1">
              <a:off x="4377" y="93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5" name="Line 138"/>
            <p:cNvSpPr>
              <a:spLocks noChangeShapeType="1"/>
            </p:cNvSpPr>
            <p:nvPr/>
          </p:nvSpPr>
          <p:spPr bwMode="auto">
            <a:xfrm>
              <a:off x="5057" y="6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6" name="Line 139"/>
            <p:cNvSpPr>
              <a:spLocks noChangeShapeType="1"/>
            </p:cNvSpPr>
            <p:nvPr/>
          </p:nvSpPr>
          <p:spPr bwMode="auto">
            <a:xfrm>
              <a:off x="4513" y="98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407" name="Line 140"/>
            <p:cNvSpPr>
              <a:spLocks noChangeShapeType="1"/>
            </p:cNvSpPr>
            <p:nvPr/>
          </p:nvSpPr>
          <p:spPr bwMode="auto">
            <a:xfrm>
              <a:off x="5148" y="66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5364" name="Group 148"/>
          <p:cNvGrpSpPr/>
          <p:nvPr/>
        </p:nvGrpSpPr>
        <p:grpSpPr bwMode="auto">
          <a:xfrm>
            <a:off x="3059113" y="2349500"/>
            <a:ext cx="647700" cy="977900"/>
            <a:chOff x="4740" y="890"/>
            <a:chExt cx="408" cy="616"/>
          </a:xfrm>
        </p:grpSpPr>
        <p:sp>
          <p:nvSpPr>
            <p:cNvPr id="55382" name="Text Box 143"/>
            <p:cNvSpPr txBox="1">
              <a:spLocks noChangeArrowheads="1"/>
            </p:cNvSpPr>
            <p:nvPr/>
          </p:nvSpPr>
          <p:spPr bwMode="auto">
            <a:xfrm>
              <a:off x="4785" y="890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</a:rPr>
                <a:t>LT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</a:rPr>
                <a:t>I</a:t>
              </a:r>
              <a:r>
                <a:rPr lang="en-US" altLang="zh-CN" sz="1600" baseline="-25000">
                  <a:solidFill>
                    <a:prstClr val="black"/>
                  </a:solidFill>
                </a:rPr>
                <a:t>B</a:t>
              </a:r>
              <a:r>
                <a:rPr lang="en-US" altLang="zh-CN" sz="1600">
                  <a:solidFill>
                    <a:prstClr val="black"/>
                  </a:solidFill>
                </a:rPr>
                <a:t>/Y</a:t>
              </a:r>
              <a:r>
                <a:rPr lang="en-US" altLang="zh-CN" sz="1600" baseline="-25000">
                  <a:solidFill>
                    <a:prstClr val="black"/>
                  </a:solidFill>
                </a:rPr>
                <a:t>BR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</a:rPr>
                <a:t>I</a:t>
              </a:r>
              <a:r>
                <a:rPr lang="en-US" altLang="zh-CN" sz="1600" baseline="-25000">
                  <a:solidFill>
                    <a:prstClr val="black"/>
                  </a:solidFill>
                </a:rPr>
                <a:t>BR</a:t>
              </a:r>
            </a:p>
          </p:txBody>
        </p:sp>
        <p:sp>
          <p:nvSpPr>
            <p:cNvPr id="55383" name="Line 144"/>
            <p:cNvSpPr>
              <a:spLocks noChangeShapeType="1"/>
            </p:cNvSpPr>
            <p:nvPr/>
          </p:nvSpPr>
          <p:spPr bwMode="auto">
            <a:xfrm>
              <a:off x="4740" y="8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84" name="Line 145"/>
            <p:cNvSpPr>
              <a:spLocks noChangeShapeType="1"/>
            </p:cNvSpPr>
            <p:nvPr/>
          </p:nvSpPr>
          <p:spPr bwMode="auto">
            <a:xfrm>
              <a:off x="4740" y="111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85" name="Line 146"/>
            <p:cNvSpPr>
              <a:spLocks noChangeShapeType="1"/>
            </p:cNvSpPr>
            <p:nvPr/>
          </p:nvSpPr>
          <p:spPr bwMode="auto">
            <a:xfrm>
              <a:off x="4876" y="111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86" name="Line 147"/>
            <p:cNvSpPr>
              <a:spLocks noChangeShapeType="1"/>
            </p:cNvSpPr>
            <p:nvPr/>
          </p:nvSpPr>
          <p:spPr bwMode="auto">
            <a:xfrm>
              <a:off x="4740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5365" name="Group 149"/>
          <p:cNvGrpSpPr/>
          <p:nvPr/>
        </p:nvGrpSpPr>
        <p:grpSpPr bwMode="auto">
          <a:xfrm>
            <a:off x="6516688" y="2276475"/>
            <a:ext cx="647700" cy="977900"/>
            <a:chOff x="4740" y="890"/>
            <a:chExt cx="408" cy="616"/>
          </a:xfrm>
        </p:grpSpPr>
        <p:sp>
          <p:nvSpPr>
            <p:cNvPr id="55377" name="Text Box 150"/>
            <p:cNvSpPr txBox="1">
              <a:spLocks noChangeArrowheads="1"/>
            </p:cNvSpPr>
            <p:nvPr/>
          </p:nvSpPr>
          <p:spPr bwMode="auto">
            <a:xfrm>
              <a:off x="4785" y="890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</a:rPr>
                <a:t>LT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</a:rPr>
                <a:t>I</a:t>
              </a:r>
              <a:r>
                <a:rPr lang="en-US" altLang="zh-CN" sz="1600" baseline="-25000">
                  <a:solidFill>
                    <a:prstClr val="black"/>
                  </a:solidFill>
                </a:rPr>
                <a:t>B</a:t>
              </a:r>
              <a:r>
                <a:rPr lang="en-US" altLang="zh-CN" sz="1600">
                  <a:solidFill>
                    <a:prstClr val="black"/>
                  </a:solidFill>
                </a:rPr>
                <a:t>/Y</a:t>
              </a:r>
              <a:r>
                <a:rPr lang="en-US" altLang="zh-CN" sz="1600" baseline="-25000">
                  <a:solidFill>
                    <a:prstClr val="black"/>
                  </a:solidFill>
                </a:rPr>
                <a:t>BR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prstClr val="black"/>
                  </a:solidFill>
                </a:rPr>
                <a:t>I</a:t>
              </a:r>
              <a:r>
                <a:rPr lang="en-US" altLang="zh-CN" sz="1600" baseline="-25000">
                  <a:solidFill>
                    <a:prstClr val="black"/>
                  </a:solidFill>
                </a:rPr>
                <a:t>BR</a:t>
              </a:r>
            </a:p>
          </p:txBody>
        </p:sp>
        <p:sp>
          <p:nvSpPr>
            <p:cNvPr id="55378" name="Line 151"/>
            <p:cNvSpPr>
              <a:spLocks noChangeShapeType="1"/>
            </p:cNvSpPr>
            <p:nvPr/>
          </p:nvSpPr>
          <p:spPr bwMode="auto">
            <a:xfrm>
              <a:off x="4740" y="8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79" name="Line 152"/>
            <p:cNvSpPr>
              <a:spLocks noChangeShapeType="1"/>
            </p:cNvSpPr>
            <p:nvPr/>
          </p:nvSpPr>
          <p:spPr bwMode="auto">
            <a:xfrm>
              <a:off x="4740" y="111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80" name="Line 153"/>
            <p:cNvSpPr>
              <a:spLocks noChangeShapeType="1"/>
            </p:cNvSpPr>
            <p:nvPr/>
          </p:nvSpPr>
          <p:spPr bwMode="auto">
            <a:xfrm>
              <a:off x="4876" y="111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381" name="Line 154"/>
            <p:cNvSpPr>
              <a:spLocks noChangeShapeType="1"/>
            </p:cNvSpPr>
            <p:nvPr/>
          </p:nvSpPr>
          <p:spPr bwMode="auto">
            <a:xfrm>
              <a:off x="4740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366" name="Line 155"/>
          <p:cNvSpPr>
            <a:spLocks noChangeShapeType="1"/>
          </p:cNvSpPr>
          <p:nvPr/>
        </p:nvSpPr>
        <p:spPr bwMode="auto">
          <a:xfrm>
            <a:off x="3563938" y="2420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67" name="Line 156"/>
          <p:cNvSpPr>
            <a:spLocks noChangeShapeType="1"/>
          </p:cNvSpPr>
          <p:nvPr/>
        </p:nvSpPr>
        <p:spPr bwMode="auto">
          <a:xfrm>
            <a:off x="3563938" y="2781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68" name="Line 157"/>
          <p:cNvSpPr>
            <a:spLocks noChangeShapeType="1"/>
          </p:cNvSpPr>
          <p:nvPr/>
        </p:nvSpPr>
        <p:spPr bwMode="auto">
          <a:xfrm>
            <a:off x="3563938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69" name="Line 158"/>
          <p:cNvSpPr>
            <a:spLocks noChangeShapeType="1"/>
          </p:cNvSpPr>
          <p:nvPr/>
        </p:nvSpPr>
        <p:spPr bwMode="auto">
          <a:xfrm>
            <a:off x="3851275" y="24209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70" name="Text Box 159"/>
          <p:cNvSpPr txBox="1">
            <a:spLocks noChangeArrowheads="1"/>
          </p:cNvSpPr>
          <p:nvPr/>
        </p:nvSpPr>
        <p:spPr bwMode="auto">
          <a:xfrm>
            <a:off x="11053763" y="487045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5371" name="Line 160"/>
          <p:cNvSpPr>
            <a:spLocks noChangeShapeType="1"/>
          </p:cNvSpPr>
          <p:nvPr/>
        </p:nvSpPr>
        <p:spPr bwMode="auto">
          <a:xfrm>
            <a:off x="702151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72" name="Line 161"/>
          <p:cNvSpPr>
            <a:spLocks noChangeShapeType="1"/>
          </p:cNvSpPr>
          <p:nvPr/>
        </p:nvSpPr>
        <p:spPr bwMode="auto">
          <a:xfrm>
            <a:off x="7021513" y="27098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73" name="Line 162"/>
          <p:cNvSpPr>
            <a:spLocks noChangeShapeType="1"/>
          </p:cNvSpPr>
          <p:nvPr/>
        </p:nvSpPr>
        <p:spPr bwMode="auto">
          <a:xfrm>
            <a:off x="702151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74" name="Line 163"/>
          <p:cNvSpPr>
            <a:spLocks noChangeShapeType="1"/>
          </p:cNvSpPr>
          <p:nvPr/>
        </p:nvSpPr>
        <p:spPr bwMode="auto">
          <a:xfrm>
            <a:off x="7308850" y="23495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75" name="Text Box 164"/>
          <p:cNvSpPr txBox="1">
            <a:spLocks noChangeArrowheads="1"/>
          </p:cNvSpPr>
          <p:nvPr/>
        </p:nvSpPr>
        <p:spPr bwMode="auto">
          <a:xfrm>
            <a:off x="4211638" y="25654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5376" name="Text Box 165"/>
          <p:cNvSpPr txBox="1">
            <a:spLocks noChangeArrowheads="1"/>
          </p:cNvSpPr>
          <p:nvPr/>
        </p:nvSpPr>
        <p:spPr bwMode="auto">
          <a:xfrm>
            <a:off x="7667625" y="25654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44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全屏显示(4:3)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流畅</vt:lpstr>
      <vt:lpstr>实验十 计数、译码、显示综合实验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 计数、译码、显示综合实验</dc:title>
  <dc:creator>Administrator</dc:creator>
  <cp:lastModifiedBy>Windows 用户</cp:lastModifiedBy>
  <cp:revision>1</cp:revision>
  <dcterms:created xsi:type="dcterms:W3CDTF">2017-12-08T03:08:19Z</dcterms:created>
  <dcterms:modified xsi:type="dcterms:W3CDTF">2017-12-08T03:10:37Z</dcterms:modified>
</cp:coreProperties>
</file>