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49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5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7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15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99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30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10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25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6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4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79388" y="188913"/>
            <a:ext cx="7488956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prstClr val="black"/>
                </a:solidFill>
                <a:latin typeface="宋体"/>
                <a:ea typeface="宋体"/>
              </a:rPr>
              <a:t>实验六   </a:t>
            </a:r>
            <a:r>
              <a:rPr lang="zh-CN" altLang="en-US" sz="3200" b="1" dirty="0">
                <a:solidFill>
                  <a:prstClr val="black"/>
                </a:solidFill>
                <a:latin typeface="宋体"/>
                <a:ea typeface="宋体"/>
              </a:rPr>
              <a:t>利用</a:t>
            </a:r>
            <a:r>
              <a:rPr lang="en-US" altLang="zh-CN" sz="3200" b="1" dirty="0">
                <a:solidFill>
                  <a:prstClr val="black"/>
                </a:solidFill>
                <a:latin typeface="宋体"/>
                <a:ea typeface="宋体"/>
              </a:rPr>
              <a:t>MSI</a:t>
            </a:r>
            <a:r>
              <a:rPr lang="zh-CN" altLang="en-US" sz="3200" b="1" dirty="0">
                <a:solidFill>
                  <a:prstClr val="black"/>
                </a:solidFill>
                <a:latin typeface="宋体"/>
                <a:ea typeface="宋体"/>
              </a:rPr>
              <a:t>设计组合逻辑电路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59643" y="1412875"/>
            <a:ext cx="766874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prstClr val="black"/>
                </a:solidFill>
              </a:rPr>
              <a:t>要求：内容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、内容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、内容</a:t>
            </a:r>
            <a:r>
              <a:rPr lang="en-US" altLang="zh-CN" dirty="0" smtClean="0">
                <a:solidFill>
                  <a:prstClr val="black"/>
                </a:solidFill>
              </a:rPr>
              <a:t>3 </a:t>
            </a:r>
            <a:r>
              <a:rPr lang="zh-CN" altLang="en-US" dirty="0" smtClean="0">
                <a:solidFill>
                  <a:prstClr val="black"/>
                </a:solidFill>
              </a:rPr>
              <a:t>做完</a:t>
            </a:r>
            <a:r>
              <a:rPr lang="zh-CN" altLang="en-US" dirty="0">
                <a:solidFill>
                  <a:prstClr val="black"/>
                </a:solidFill>
              </a:rPr>
              <a:t>要分别检查。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prstClr val="black"/>
                </a:solidFill>
              </a:rPr>
              <a:t>内容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、原理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600" y="3068960"/>
          <a:ext cx="1887791" cy="352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62000" imgH="1981200" progId="">
                  <p:embed/>
                </p:oleObj>
              </mc:Choice>
              <mc:Fallback>
                <p:oleObj name="Equation" r:id="rId3" imgW="7620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1887791" cy="352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41"/>
          <p:cNvGraphicFramePr>
            <a:graphicFrameLocks noGrp="1"/>
          </p:cNvGraphicFramePr>
          <p:nvPr>
            <p:ph/>
          </p:nvPr>
        </p:nvGraphicFramePr>
        <p:xfrm>
          <a:off x="3491880" y="2852936"/>
          <a:ext cx="5113337" cy="3840464"/>
        </p:xfrm>
        <a:graphic>
          <a:graphicData uri="http://schemas.openxmlformats.org/drawingml/2006/table">
            <a:tbl>
              <a:tblPr/>
              <a:tblGrid>
                <a:gridCol w="1636712"/>
                <a:gridCol w="3476625"/>
              </a:tblGrid>
              <a:tr h="4571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  B    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   1    1    1   1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D    1    1   1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 D    1   1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 1    D   1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 1    1   D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 1    1   1   D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 1    1   1   1    D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 1    1   1   1     1    D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5580112" y="371703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79068" y="335699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12160" y="407707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16216" y="443711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76256" y="479715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36296" y="515719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668344" y="5589240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172400" y="5949280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55776" y="3140968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99270" y="3573016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83768" y="4005064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99270" y="4509120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555776" y="4941168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499270" y="5445224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55776" y="5877272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71278" y="6237312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设计流程</a:t>
            </a:r>
            <a:r>
              <a:rPr lang="zh-CN" altLang="en-US" dirty="0"/>
              <a:t>：</a:t>
            </a:r>
            <a:r>
              <a:rPr lang="zh-CN" altLang="zh-CN" dirty="0"/>
              <a:t>真值表</a:t>
            </a:r>
            <a:r>
              <a:rPr lang="en-US" altLang="zh-CN" dirty="0"/>
              <a:t>-&gt;</a:t>
            </a:r>
            <a:r>
              <a:rPr lang="zh-CN" altLang="zh-CN" dirty="0"/>
              <a:t>卡诺图</a:t>
            </a:r>
            <a:r>
              <a:rPr lang="en-US" altLang="zh-CN" dirty="0"/>
              <a:t>-&gt;</a:t>
            </a:r>
            <a:r>
              <a:rPr lang="zh-CN" altLang="zh-CN" dirty="0"/>
              <a:t>逻辑表达式</a:t>
            </a:r>
            <a:r>
              <a:rPr lang="en-US" altLang="zh-CN" dirty="0"/>
              <a:t>-&gt;</a:t>
            </a:r>
            <a:r>
              <a:rPr lang="zh-CN" altLang="zh-CN" dirty="0"/>
              <a:t>选择器件实现。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）根据真值表直接列出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的逻辑表达式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Y=SAB+SAB+SAB+SAB</a:t>
            </a:r>
          </a:p>
          <a:p>
            <a:pPr>
              <a:buNone/>
            </a:pPr>
            <a:r>
              <a:rPr lang="en-US" altLang="zh-CN" dirty="0" smtClean="0"/>
              <a:t>C=SAB+SAB</a:t>
            </a:r>
          </a:p>
          <a:p>
            <a:pPr marL="0" indent="0">
              <a:buNone/>
            </a:pPr>
            <a:r>
              <a:rPr lang="zh-CN" altLang="en-US" dirty="0" smtClean="0"/>
              <a:t>化简逻辑表达式可得到</a:t>
            </a:r>
            <a:r>
              <a:rPr lang="en-US" altLang="zh-CN" dirty="0" smtClean="0"/>
              <a:t>Y,C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S,A,B</a:t>
            </a:r>
            <a:r>
              <a:rPr lang="zh-CN" altLang="en-US" dirty="0" smtClean="0"/>
              <a:t>的输出表达式。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）采用卡诺图化简的方法，以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Y=AB+AB</a:t>
            </a:r>
            <a:r>
              <a:rPr lang="zh-CN" altLang="en-US" dirty="0" smtClean="0"/>
              <a:t>，同理可得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的输出表达式。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71600" y="76926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187054" y="76926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91680" y="76926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120308" y="76926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699792" y="76926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5896" y="76926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80150" y="126876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07704" y="126876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03506"/>
              </p:ext>
            </p:extLst>
          </p:nvPr>
        </p:nvGraphicFramePr>
        <p:xfrm>
          <a:off x="1142976" y="2924944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</a:t>
                      </a:r>
                    </a:p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3643306" y="3650154"/>
            <a:ext cx="214314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72198" y="3650154"/>
            <a:ext cx="214314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78440" y="458112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763688" y="458112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13779"/>
            <a:ext cx="8229600" cy="585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）选择器件实现（门电路或</a:t>
            </a:r>
            <a:r>
              <a:rPr lang="en-US" altLang="zh-CN" dirty="0" smtClean="0"/>
              <a:t>138</a:t>
            </a:r>
            <a:r>
              <a:rPr lang="zh-CN" altLang="en-US" dirty="0" smtClean="0"/>
              <a:t>芯片或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芯片）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138</a:t>
            </a:r>
            <a:r>
              <a:rPr lang="zh-CN" altLang="en-US" dirty="0"/>
              <a:t>芯片实现为例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Y= SAB+SAB+SAB+SAB=m1 m2m5m6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C=SAB+SAB=m3m5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11" name="直接连接符 10"/>
          <p:cNvCxnSpPr/>
          <p:nvPr/>
        </p:nvCxnSpPr>
        <p:spPr>
          <a:xfrm>
            <a:off x="1436138" y="134076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51592" y="134076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95736" y="134076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24364" y="134076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31840" y="134076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39952" y="134076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499992" y="1340768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004048" y="1340768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436096" y="1340768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940152" y="1340768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99992" y="1268760"/>
            <a:ext cx="1928826" cy="119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400798" y="184482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39752" y="184482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15816" y="1844824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489030" y="1844824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843808" y="1772816"/>
            <a:ext cx="1004692" cy="741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151</a:t>
            </a:r>
            <a:r>
              <a:rPr lang="zh-CN" altLang="en-US" dirty="0"/>
              <a:t>芯片实现为例，输出表达式对比得出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令</a:t>
            </a:r>
            <a:r>
              <a:rPr lang="en-US" altLang="zh-CN" dirty="0" smtClean="0"/>
              <a:t>S2=S,S1=A,S0=B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置</a:t>
            </a:r>
            <a:r>
              <a:rPr lang="en-US" altLang="zh-CN" dirty="0" smtClean="0">
                <a:solidFill>
                  <a:prstClr val="black"/>
                </a:solidFill>
              </a:rPr>
              <a:t>D0,D3,D4,D7=0</a:t>
            </a:r>
            <a:r>
              <a:rPr lang="zh-CN" altLang="en-US" dirty="0">
                <a:solidFill>
                  <a:prstClr val="black"/>
                </a:solidFill>
              </a:rPr>
              <a:t>（低电平），</a:t>
            </a:r>
            <a:r>
              <a:rPr lang="en-US" altLang="zh-CN" dirty="0" smtClean="0">
                <a:solidFill>
                  <a:prstClr val="black"/>
                </a:solidFill>
              </a:rPr>
              <a:t>D1,D2,D5,D6=1</a:t>
            </a:r>
            <a:r>
              <a:rPr lang="zh-CN" altLang="en-US" dirty="0">
                <a:solidFill>
                  <a:prstClr val="black"/>
                </a:solidFill>
              </a:rPr>
              <a:t>（高电平）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Y=Z= </a:t>
            </a:r>
            <a:r>
              <a:rPr lang="en-US" altLang="zh-CN" dirty="0" smtClean="0"/>
              <a:t>SAB+SAB+SAB+SAB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= </a:t>
            </a:r>
            <a:r>
              <a:rPr lang="en-US" altLang="zh-CN" dirty="0" smtClean="0"/>
              <a:t>m1+m2+m5+m6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令</a:t>
            </a:r>
            <a:r>
              <a:rPr lang="en-US" altLang="zh-CN" dirty="0" smtClean="0"/>
              <a:t>S2=S,S1=A,S0=B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置</a:t>
            </a:r>
            <a:r>
              <a:rPr lang="en-US" altLang="zh-CN" dirty="0" smtClean="0">
                <a:solidFill>
                  <a:prstClr val="black"/>
                </a:solidFill>
              </a:rPr>
              <a:t>D0,D1,D2,D4,D6,D7=0</a:t>
            </a:r>
            <a:r>
              <a:rPr lang="zh-CN" altLang="en-US" dirty="0">
                <a:solidFill>
                  <a:prstClr val="black"/>
                </a:solidFill>
              </a:rPr>
              <a:t>（低电平），</a:t>
            </a:r>
            <a:r>
              <a:rPr lang="en-US" altLang="zh-CN" dirty="0" smtClean="0">
                <a:solidFill>
                  <a:prstClr val="black"/>
                </a:solidFill>
              </a:rPr>
              <a:t>D3,D5=1</a:t>
            </a:r>
            <a:r>
              <a:rPr lang="zh-CN" altLang="en-US" dirty="0">
                <a:solidFill>
                  <a:prstClr val="black"/>
                </a:solidFill>
              </a:rPr>
              <a:t>（高电平）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C=Z=m3+m5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403648" y="213285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619672" y="213285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123728" y="213285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55776" y="213285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31840" y="213285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39952" y="213285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2271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静态测试，用“</a:t>
            </a:r>
            <a:r>
              <a:rPr lang="en-US" altLang="zh-CN" dirty="0"/>
              <a:t>0-1</a:t>
            </a:r>
            <a:r>
              <a:rPr lang="zh-CN" altLang="en-US" dirty="0"/>
              <a:t>”显示器检查输出是否符合真值表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、动态测试。</a:t>
            </a:r>
            <a:r>
              <a:rPr lang="en-US" altLang="zh-CN" dirty="0" smtClean="0"/>
              <a:t>74LS197</a:t>
            </a:r>
            <a:r>
              <a:rPr lang="zh-CN" altLang="en-US" dirty="0" smtClean="0"/>
              <a:t>接成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进制计数器，</a:t>
            </a:r>
            <a:r>
              <a:rPr lang="en-US" altLang="zh-CN" dirty="0" smtClean="0"/>
              <a:t>CP1</a:t>
            </a:r>
            <a:r>
              <a:rPr lang="zh-CN" altLang="en-US" dirty="0" smtClean="0"/>
              <a:t>接</a:t>
            </a:r>
            <a:r>
              <a:rPr lang="en-US" altLang="zh-CN" dirty="0" smtClean="0"/>
              <a:t>10KHz</a:t>
            </a:r>
            <a:r>
              <a:rPr lang="zh-CN" altLang="en-US" dirty="0" smtClean="0"/>
              <a:t>方波观测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CP1</a:t>
            </a:r>
            <a:r>
              <a:rPr lang="zh-CN" altLang="en-US" dirty="0" smtClean="0"/>
              <a:t>的输出波形，检查是否符合真值表。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在</a:t>
            </a:r>
            <a:r>
              <a:rPr lang="en-US" altLang="zh-CN" dirty="0"/>
              <a:t>Basys3</a:t>
            </a:r>
            <a:r>
              <a:rPr lang="zh-CN" altLang="zh-CN" dirty="0"/>
              <a:t>实验板</a:t>
            </a:r>
            <a:r>
              <a:rPr lang="zh-CN" altLang="zh-CN" dirty="0" smtClean="0"/>
              <a:t>实现</a:t>
            </a:r>
            <a:r>
              <a:rPr lang="zh-CN" altLang="zh-CN" dirty="0"/>
              <a:t>一个六输入二输出的</a:t>
            </a:r>
            <a:r>
              <a:rPr lang="en-US" altLang="zh-CN" dirty="0"/>
              <a:t>ALU</a:t>
            </a:r>
            <a:r>
              <a:rPr lang="zh-CN" altLang="en-US" dirty="0" smtClean="0"/>
              <a:t>，即完成</a:t>
            </a:r>
            <a:r>
              <a:rPr lang="en-US" altLang="zh-CN" dirty="0" smtClean="0"/>
              <a:t>1bit ALU</a:t>
            </a:r>
            <a:r>
              <a:rPr lang="zh-CN" altLang="en-US" dirty="0" smtClean="0"/>
              <a:t>，包括功能控制端</a:t>
            </a:r>
            <a:r>
              <a:rPr lang="en-US" altLang="zh-CN" dirty="0" smtClean="0"/>
              <a:t>S2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S0</a:t>
            </a:r>
            <a:r>
              <a:rPr lang="zh-CN" altLang="en-US" dirty="0" smtClean="0"/>
              <a:t>（拨码开关），数据输入端</a:t>
            </a:r>
            <a:r>
              <a:rPr lang="en-US" altLang="zh-CN" dirty="0" smtClean="0"/>
              <a:t>A0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Cn</a:t>
            </a:r>
            <a:r>
              <a:rPr lang="zh-CN" altLang="en-US" dirty="0" smtClean="0"/>
              <a:t>（拨码开关），数据输出端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Cn+1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灯），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功能表</a:t>
            </a:r>
            <a:r>
              <a:rPr lang="zh-CN" altLang="en-US" dirty="0"/>
              <a:t>见</a:t>
            </a:r>
            <a:r>
              <a:rPr lang="zh-CN" altLang="en-US" dirty="0" smtClean="0"/>
              <a:t>实验指导书</a:t>
            </a:r>
            <a:r>
              <a:rPr lang="en-US" altLang="zh-CN" dirty="0" smtClean="0"/>
              <a:t>P59</a:t>
            </a:r>
            <a:r>
              <a:rPr lang="zh-CN" altLang="en-US" dirty="0" smtClean="0"/>
              <a:t>，要求使用</a:t>
            </a:r>
            <a:r>
              <a:rPr lang="en-US" altLang="zh-CN" dirty="0" smtClean="0"/>
              <a:t>74LS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核实现，</a:t>
            </a:r>
            <a:r>
              <a:rPr lang="en-US" altLang="zh-CN" dirty="0" smtClean="0"/>
              <a:t>TA</a:t>
            </a:r>
            <a:r>
              <a:rPr lang="zh-CN" altLang="en-US" dirty="0" smtClean="0"/>
              <a:t>检查</a:t>
            </a:r>
            <a:r>
              <a:rPr lang="zh-CN" altLang="en-US" dirty="0"/>
              <a:t>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zh-CN" altLang="zh-CN" dirty="0"/>
              <a:t>在</a:t>
            </a:r>
            <a:r>
              <a:rPr lang="en-US" altLang="zh-CN" dirty="0"/>
              <a:t>Basys3</a:t>
            </a:r>
            <a:r>
              <a:rPr lang="zh-CN" altLang="zh-CN" dirty="0"/>
              <a:t>实验板实现一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十二</a:t>
            </a:r>
            <a:r>
              <a:rPr lang="zh-CN" altLang="zh-CN" dirty="0" smtClean="0"/>
              <a:t>输入</a:t>
            </a:r>
            <a:r>
              <a:rPr lang="zh-CN" altLang="zh-CN" dirty="0"/>
              <a:t>二输出的</a:t>
            </a:r>
            <a:r>
              <a:rPr lang="en-US" altLang="zh-CN" dirty="0"/>
              <a:t>ALU</a:t>
            </a:r>
            <a:r>
              <a:rPr lang="zh-CN" altLang="en-US" dirty="0"/>
              <a:t>，即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4bit ALU</a:t>
            </a:r>
            <a:r>
              <a:rPr lang="zh-CN" altLang="en-US" dirty="0" smtClean="0"/>
              <a:t>，</a:t>
            </a:r>
            <a:r>
              <a:rPr lang="zh-CN" altLang="en-US" dirty="0"/>
              <a:t>包括功能控制端</a:t>
            </a:r>
            <a:r>
              <a:rPr lang="en-US" altLang="zh-CN" dirty="0"/>
              <a:t>S2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S0</a:t>
            </a:r>
            <a:r>
              <a:rPr lang="zh-CN" altLang="en-US" dirty="0"/>
              <a:t>（拨码开关），数据输入端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 smtClean="0"/>
              <a:t>Cn</a:t>
            </a:r>
            <a:r>
              <a:rPr lang="zh-CN" altLang="en-US" dirty="0"/>
              <a:t> 、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B1</a:t>
            </a:r>
            <a:r>
              <a:rPr lang="zh-CN" altLang="en-US" dirty="0"/>
              <a:t>、</a:t>
            </a:r>
            <a:r>
              <a:rPr lang="en-US" altLang="zh-CN" dirty="0"/>
              <a:t>A2</a:t>
            </a:r>
            <a:r>
              <a:rPr lang="zh-CN" altLang="en-US" dirty="0"/>
              <a:t>、</a:t>
            </a:r>
            <a:r>
              <a:rPr lang="en-US" altLang="zh-CN" dirty="0"/>
              <a:t>B2</a:t>
            </a:r>
            <a:r>
              <a:rPr lang="zh-CN" altLang="en-US" dirty="0"/>
              <a:t>、</a:t>
            </a:r>
            <a:r>
              <a:rPr lang="en-US" altLang="zh-CN" dirty="0"/>
              <a:t>A3</a:t>
            </a:r>
            <a:r>
              <a:rPr lang="zh-CN" altLang="en-US" dirty="0"/>
              <a:t>、</a:t>
            </a:r>
            <a:r>
              <a:rPr lang="en-US" altLang="zh-CN" dirty="0"/>
              <a:t>B3 </a:t>
            </a:r>
            <a:r>
              <a:rPr lang="zh-CN" altLang="en-US" dirty="0" smtClean="0"/>
              <a:t>（</a:t>
            </a:r>
            <a:r>
              <a:rPr lang="zh-CN" altLang="en-US" dirty="0"/>
              <a:t>拨码开关），数据输出端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Cn+1</a:t>
            </a:r>
            <a:r>
              <a:rPr lang="zh-CN" altLang="en-US" dirty="0"/>
              <a:t>（</a:t>
            </a:r>
            <a:r>
              <a:rPr lang="en-US" altLang="zh-CN" dirty="0" smtClean="0"/>
              <a:t>LED</a:t>
            </a:r>
            <a:r>
              <a:rPr lang="zh-CN" altLang="en-US" dirty="0"/>
              <a:t>灯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全加器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全减器运算需考虑上一位的进位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借位，</a:t>
            </a:r>
            <a:r>
              <a:rPr lang="en-US" altLang="zh-CN" dirty="0"/>
              <a:t> ALU</a:t>
            </a:r>
            <a:r>
              <a:rPr lang="zh-CN" altLang="en-US" dirty="0"/>
              <a:t>功能表参照实验指导书</a:t>
            </a:r>
            <a:r>
              <a:rPr lang="en-US" altLang="zh-CN" dirty="0"/>
              <a:t>P59</a:t>
            </a:r>
            <a:r>
              <a:rPr lang="zh-CN" altLang="en-US" dirty="0" smtClean="0"/>
              <a:t>，</a:t>
            </a:r>
            <a:r>
              <a:rPr lang="zh-CN" altLang="en-US" dirty="0"/>
              <a:t>要求使用</a:t>
            </a:r>
            <a:r>
              <a:rPr lang="en-US" altLang="zh-CN" dirty="0"/>
              <a:t>74LS</a:t>
            </a:r>
            <a:r>
              <a:rPr lang="zh-CN" altLang="en-US" dirty="0"/>
              <a:t>系列</a:t>
            </a:r>
            <a:r>
              <a:rPr lang="en-US" altLang="zh-CN" dirty="0"/>
              <a:t>IP</a:t>
            </a:r>
            <a:r>
              <a:rPr lang="zh-CN" altLang="en-US" dirty="0"/>
              <a:t>核实现</a:t>
            </a:r>
            <a:r>
              <a:rPr lang="en-US" altLang="zh-CN" dirty="0" smtClean="0"/>
              <a:t>TA</a:t>
            </a:r>
            <a:r>
              <a:rPr lang="zh-CN" altLang="en-US" dirty="0"/>
              <a:t>检查结果。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4</a:t>
            </a:r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）全加器、全减器的概念，实现可参考实验指导书</a:t>
            </a:r>
            <a:r>
              <a:rPr lang="en-US" altLang="zh-CN" dirty="0" smtClean="0"/>
              <a:t>P55-57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片</a:t>
            </a:r>
            <a:r>
              <a:rPr lang="en-US" altLang="zh-CN" dirty="0" smtClean="0"/>
              <a:t>74LS138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片</a:t>
            </a:r>
            <a:r>
              <a:rPr lang="en-US" altLang="zh-CN" dirty="0" smtClean="0"/>
              <a:t>74LS151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9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64704"/>
            <a:ext cx="4341756" cy="58515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23" y="1340768"/>
            <a:ext cx="4693281" cy="5340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18864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</a:rPr>
              <a:t>全加器真值表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6735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</a:rPr>
              <a:t>全减器真值表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5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可使用</a:t>
            </a:r>
            <a:r>
              <a:rPr lang="en-US" altLang="zh-CN" dirty="0"/>
              <a:t>IP</a:t>
            </a:r>
            <a:r>
              <a:rPr lang="zh-CN" altLang="en-US" dirty="0"/>
              <a:t>核包括</a:t>
            </a:r>
            <a:r>
              <a:rPr lang="en-US" altLang="zh-CN" dirty="0" smtClean="0"/>
              <a:t>xup_74LS08_1.0</a:t>
            </a:r>
            <a:r>
              <a:rPr lang="zh-CN" altLang="en-US" dirty="0" smtClean="0"/>
              <a:t>（与门）</a:t>
            </a:r>
            <a:r>
              <a:rPr lang="en-US" altLang="zh-CN" dirty="0" smtClean="0"/>
              <a:t>, xup_74LS32_1.0</a:t>
            </a:r>
            <a:r>
              <a:rPr lang="zh-CN" altLang="en-US" dirty="0" smtClean="0"/>
              <a:t>（或门）</a:t>
            </a:r>
            <a:r>
              <a:rPr lang="en-US" altLang="zh-CN" dirty="0" smtClean="0"/>
              <a:t>, xup_74LS04_1.0</a:t>
            </a:r>
            <a:r>
              <a:rPr lang="zh-CN" altLang="en-US" dirty="0" smtClean="0"/>
              <a:t>（非门），</a:t>
            </a:r>
            <a:r>
              <a:rPr lang="en-US" altLang="zh-CN" dirty="0"/>
              <a:t> </a:t>
            </a:r>
            <a:r>
              <a:rPr lang="en-US" altLang="zh-CN" dirty="0" smtClean="0"/>
              <a:t>xup_74LS151_1.0</a:t>
            </a:r>
            <a:r>
              <a:rPr lang="zh-CN" altLang="en-US" dirty="0" smtClean="0"/>
              <a:t>（</a:t>
            </a:r>
            <a:r>
              <a:rPr lang="zh-CN" altLang="en-US" dirty="0"/>
              <a:t>八选</a:t>
            </a:r>
            <a:r>
              <a:rPr lang="zh-CN" altLang="en-US" dirty="0" smtClean="0"/>
              <a:t>一数据选择器），</a:t>
            </a:r>
            <a:r>
              <a:rPr lang="en-US" altLang="zh-CN" dirty="0"/>
              <a:t> </a:t>
            </a:r>
            <a:r>
              <a:rPr lang="en-US" altLang="zh-CN" dirty="0" smtClean="0"/>
              <a:t>xup_74LS138_1.0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3-8</a:t>
            </a:r>
            <a:r>
              <a:rPr lang="zh-CN" altLang="en-US" dirty="0" smtClean="0"/>
              <a:t>线译码器）</a:t>
            </a:r>
            <a:r>
              <a:rPr lang="en-US" altLang="zh-CN" dirty="0" smtClean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..\</a:t>
            </a:r>
            <a:r>
              <a:rPr lang="en-US" altLang="zh-CN" dirty="0" err="1"/>
              <a:t>source_lib</a:t>
            </a:r>
            <a:r>
              <a:rPr lang="en-US" altLang="zh-CN" dirty="0"/>
              <a:t>\74IP</a:t>
            </a:r>
            <a:r>
              <a:rPr lang="zh-CN" altLang="en-US" dirty="0"/>
              <a:t>目录下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）根据</a:t>
            </a:r>
            <a:r>
              <a:rPr lang="en-US" altLang="zh-CN" dirty="0" smtClean="0"/>
              <a:t> </a:t>
            </a:r>
            <a:r>
              <a:rPr lang="en-US" altLang="zh-CN" dirty="0"/>
              <a:t>xup_74LS151_1.0</a:t>
            </a:r>
            <a:r>
              <a:rPr lang="zh-CN" altLang="en-US" dirty="0"/>
              <a:t>（八选一数据选择器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核代码可以看出</a:t>
            </a:r>
            <a:r>
              <a:rPr lang="en-US" altLang="zh-CN" dirty="0" err="1" smtClean="0"/>
              <a:t>S_n</a:t>
            </a:r>
            <a:r>
              <a:rPr lang="zh-CN" altLang="en-US" dirty="0" smtClean="0"/>
              <a:t>是高电平时</a:t>
            </a:r>
            <a:r>
              <a:rPr lang="en-US" altLang="zh-CN" dirty="0" smtClean="0"/>
              <a:t>74LS151</a:t>
            </a:r>
            <a:r>
              <a:rPr lang="zh-CN" altLang="en-US" dirty="0" smtClean="0"/>
              <a:t>清零，因此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的清零功能可使用</a:t>
            </a:r>
            <a:r>
              <a:rPr lang="en-US" altLang="zh-CN" dirty="0" err="1" smtClean="0"/>
              <a:t>S_n</a:t>
            </a:r>
            <a:r>
              <a:rPr lang="zh-CN" altLang="en-US" dirty="0" smtClean="0"/>
              <a:t>端口；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1bit ALU</a:t>
            </a:r>
            <a:r>
              <a:rPr lang="zh-CN" altLang="en-US" dirty="0" smtClean="0"/>
              <a:t>的输出（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Cn+1</a:t>
            </a:r>
            <a:r>
              <a:rPr lang="zh-CN" altLang="en-US" dirty="0" smtClean="0"/>
              <a:t>）控制，即由</a:t>
            </a:r>
            <a:r>
              <a:rPr lang="en-US" altLang="zh-CN" dirty="0" smtClean="0"/>
              <a:t>S2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S0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的运算结果输出，均可选择</a:t>
            </a:r>
            <a:r>
              <a:rPr lang="en-US" altLang="zh-CN" dirty="0" smtClean="0"/>
              <a:t>74LS151</a:t>
            </a:r>
            <a:r>
              <a:rPr lang="zh-CN" altLang="en-US" dirty="0" smtClean="0"/>
              <a:t>实现；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vivado</a:t>
            </a:r>
            <a:r>
              <a:rPr lang="en-US" altLang="zh-CN" dirty="0" smtClean="0"/>
              <a:t> block design</a:t>
            </a:r>
            <a:r>
              <a:rPr lang="zh-CN" altLang="en-US" dirty="0" smtClean="0"/>
              <a:t>不允许有悬空的输入引脚，因此门电路芯片未使用的输入引脚都接</a:t>
            </a:r>
            <a:r>
              <a:rPr lang="en-US" altLang="zh-CN" dirty="0" smtClean="0"/>
              <a:t>GND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GND</a:t>
            </a:r>
            <a:r>
              <a:rPr lang="zh-CN" altLang="en-US" dirty="0"/>
              <a:t>绑定</a:t>
            </a:r>
            <a:r>
              <a:rPr lang="zh-CN" altLang="en-US" dirty="0" smtClean="0"/>
              <a:t>拨码开关实现）；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 bit ALU</a:t>
            </a:r>
            <a:r>
              <a:rPr lang="zh-CN" altLang="en-US" dirty="0" smtClean="0"/>
              <a:t>仿真</a:t>
            </a:r>
            <a:r>
              <a:rPr lang="zh-CN" altLang="en-US" dirty="0"/>
              <a:t>测试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alu_1_tb.v</a:t>
            </a:r>
            <a:r>
              <a:rPr lang="zh-CN" altLang="en-US" dirty="0"/>
              <a:t>，在</a:t>
            </a:r>
            <a:r>
              <a:rPr lang="en-US" altLang="zh-CN" dirty="0"/>
              <a:t>..\3_Create_IPI\sources</a:t>
            </a:r>
            <a:r>
              <a:rPr lang="zh-CN" altLang="en-US" dirty="0"/>
              <a:t>目录</a:t>
            </a:r>
            <a:r>
              <a:rPr lang="zh-CN" altLang="en-US" dirty="0" smtClean="0"/>
              <a:t>下，注意要将实例名和参数表按实际更改。仿真时间长度设为</a:t>
            </a:r>
            <a:r>
              <a:rPr lang="en-US" altLang="zh-CN" dirty="0" smtClean="0"/>
              <a:t>7000ns</a:t>
            </a:r>
            <a:r>
              <a:rPr lang="zh-CN" altLang="en-US" dirty="0" smtClean="0"/>
              <a:t>，以验证全部真值表；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30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36" y="188640"/>
            <a:ext cx="4845700" cy="436113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07950"/>
            <a:ext cx="4392488" cy="1217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795" y="480389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仿真测试：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80" y="2420888"/>
            <a:ext cx="3240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2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）约束文件的设置，可运行</a:t>
            </a:r>
            <a:r>
              <a:rPr lang="en-US" altLang="zh-CN" dirty="0" smtClean="0"/>
              <a:t>Run Synthesis</a:t>
            </a:r>
            <a:r>
              <a:rPr lang="zh-CN" altLang="en-US" dirty="0" smtClean="0"/>
              <a:t>，综合通过后选择</a:t>
            </a:r>
            <a:r>
              <a:rPr lang="en-US" altLang="zh-CN" dirty="0" smtClean="0"/>
              <a:t>Open Synthesized Design</a:t>
            </a:r>
            <a:r>
              <a:rPr lang="zh-CN" altLang="en-US" dirty="0" smtClean="0"/>
              <a:t>，菜单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I/O ports</a:t>
            </a:r>
            <a:r>
              <a:rPr lang="zh-CN" altLang="en-US" dirty="0" smtClean="0"/>
              <a:t>窗口，在窗口中根据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实验板用户手册的引脚对应表绑定输入输出端口，然后</a:t>
            </a:r>
            <a:r>
              <a:rPr lang="en-US" altLang="zh-CN" dirty="0" err="1" smtClean="0"/>
              <a:t>ctrl+S</a:t>
            </a:r>
            <a:r>
              <a:rPr lang="zh-CN" altLang="en-US" dirty="0" smtClean="0"/>
              <a:t>保存为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xdc</a:t>
            </a:r>
            <a:r>
              <a:rPr lang="zh-CN" altLang="en-US" dirty="0" smtClean="0"/>
              <a:t>约束文件即可。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7419975" cy="2438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88024" y="3212976"/>
            <a:ext cx="72008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6405" y="3208619"/>
            <a:ext cx="792088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2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1_bit ALU</a:t>
            </a:r>
            <a:r>
              <a:rPr lang="zh-CN" altLang="en-US" dirty="0" smtClean="0"/>
              <a:t>功能实现后，可将其封装为自定义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核，新建工程</a:t>
            </a:r>
            <a:r>
              <a:rPr lang="en-US" altLang="zh-CN" dirty="0" smtClean="0"/>
              <a:t>block design </a:t>
            </a:r>
            <a:r>
              <a:rPr lang="zh-CN" altLang="en-US" dirty="0" smtClean="0"/>
              <a:t>使用该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核实现</a:t>
            </a:r>
            <a:r>
              <a:rPr lang="en-US" altLang="zh-CN" dirty="0" smtClean="0"/>
              <a:t>4bit ALU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在现有工程下封装自定义</a:t>
            </a:r>
            <a:r>
              <a:rPr lang="en-US" altLang="zh-CN" dirty="0" smtClean="0"/>
              <a:t>1_bit ALU IP</a:t>
            </a:r>
            <a:r>
              <a:rPr lang="zh-CN" altLang="en-US" dirty="0" smtClean="0"/>
              <a:t>核步骤：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左侧导航打开</a:t>
            </a:r>
            <a:r>
              <a:rPr lang="en-US" altLang="zh-CN" dirty="0" smtClean="0"/>
              <a:t>Project Setting</a:t>
            </a:r>
            <a:r>
              <a:rPr lang="zh-CN" altLang="en-US" dirty="0" smtClean="0"/>
              <a:t>，设置新生成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核所属类别；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76872"/>
            <a:ext cx="4752528" cy="43869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51920" y="3284984"/>
            <a:ext cx="31683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线路连接，按教材提示</a:t>
            </a:r>
            <a:r>
              <a:rPr lang="zh-CN" altLang="en-US" dirty="0" smtClean="0"/>
              <a:t>连接。</a:t>
            </a:r>
            <a:r>
              <a:rPr lang="en-US" altLang="zh-CN" dirty="0" smtClean="0"/>
              <a:t>G1</a:t>
            </a:r>
            <a:r>
              <a:rPr lang="zh-CN" altLang="en-US" dirty="0"/>
              <a:t>作为数据输入端。当</a:t>
            </a:r>
            <a:r>
              <a:rPr lang="en-US" altLang="zh-CN" dirty="0"/>
              <a:t>G1</a:t>
            </a:r>
            <a:r>
              <a:rPr lang="zh-CN" altLang="en-US" dirty="0"/>
              <a:t>为低电平时，</a:t>
            </a:r>
            <a:r>
              <a:rPr lang="en-US" altLang="zh-CN" dirty="0"/>
              <a:t>Y0-Y7</a:t>
            </a:r>
            <a:r>
              <a:rPr lang="zh-CN" altLang="en-US" dirty="0"/>
              <a:t>均输出高电平；当</a:t>
            </a:r>
            <a:r>
              <a:rPr lang="en-US" altLang="zh-CN" dirty="0"/>
              <a:t>G1</a:t>
            </a:r>
            <a:r>
              <a:rPr lang="zh-CN" altLang="en-US" dirty="0"/>
              <a:t>为高电平时，</a:t>
            </a:r>
            <a:r>
              <a:rPr lang="en-US" altLang="zh-CN" dirty="0"/>
              <a:t> Y0-Y7</a:t>
            </a:r>
            <a:r>
              <a:rPr lang="zh-CN" altLang="en-US" dirty="0"/>
              <a:t>根据地址输入选择相应的输出端输出低电平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：地址输入端</a:t>
            </a:r>
            <a:r>
              <a:rPr lang="en-US" altLang="zh-CN" dirty="0"/>
              <a:t>S2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S0</a:t>
            </a:r>
            <a:r>
              <a:rPr lang="zh-CN" altLang="en-US" dirty="0"/>
              <a:t>与</a:t>
            </a:r>
            <a:r>
              <a:rPr lang="en-US" altLang="zh-CN" dirty="0"/>
              <a:t>74LS197</a:t>
            </a:r>
            <a:r>
              <a:rPr lang="zh-CN" altLang="en-US" dirty="0"/>
              <a:t>的</a:t>
            </a:r>
            <a:r>
              <a:rPr lang="en-US" altLang="zh-CN" dirty="0"/>
              <a:t>Q3</a:t>
            </a:r>
            <a:r>
              <a:rPr lang="zh-CN" altLang="en-US" dirty="0"/>
              <a:t>、</a:t>
            </a:r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lang="en-US" altLang="zh-CN" dirty="0"/>
              <a:t>Q1</a:t>
            </a:r>
            <a:r>
              <a:rPr lang="zh-CN" altLang="en-US" dirty="0"/>
              <a:t>依次连接。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601387"/>
            <a:ext cx="6087329" cy="24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20687"/>
            <a:ext cx="8229600" cy="6048673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菜单，选择</a:t>
            </a:r>
            <a:r>
              <a:rPr lang="en-US" altLang="zh-CN" dirty="0" smtClean="0"/>
              <a:t>Create an Package IP…</a:t>
            </a:r>
            <a:r>
              <a:rPr lang="zh-CN" altLang="en-US" dirty="0" smtClean="0"/>
              <a:t>，在弹出窗口中点击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，选择封装现有工程中的</a:t>
            </a:r>
            <a:r>
              <a:rPr lang="en-US" altLang="zh-CN" dirty="0" smtClean="0"/>
              <a:t>block design,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设定新生成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核路径；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976664" cy="45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9712" y="3645024"/>
            <a:ext cx="453650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4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38" y="620688"/>
            <a:ext cx="5949464" cy="1971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2636912"/>
            <a:ext cx="74888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ct val="20000"/>
              </a:spcBef>
              <a:buClr>
                <a:srgbClr val="0BD0D9"/>
              </a:buClr>
              <a:buSzPct val="95000"/>
              <a:buFont typeface="+mj-ea"/>
              <a:buAutoNum type="circleNumDbPlain" startAt="3"/>
            </a:pPr>
            <a:r>
              <a:rPr lang="zh-CN" altLang="en-US" dirty="0">
                <a:solidFill>
                  <a:prstClr val="black"/>
                </a:solidFill>
              </a:rPr>
              <a:t>点击</a:t>
            </a:r>
            <a:r>
              <a:rPr lang="en-US" altLang="zh-CN" dirty="0">
                <a:solidFill>
                  <a:prstClr val="black"/>
                </a:solidFill>
              </a:rPr>
              <a:t>Next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Finish</a:t>
            </a:r>
            <a:r>
              <a:rPr lang="zh-CN" altLang="en-US" dirty="0">
                <a:solidFill>
                  <a:prstClr val="black"/>
                </a:solidFill>
              </a:rPr>
              <a:t>后，</a:t>
            </a:r>
            <a:r>
              <a:rPr lang="en-US" altLang="zh-CN" dirty="0">
                <a:solidFill>
                  <a:prstClr val="black"/>
                </a:solidFill>
              </a:rPr>
              <a:t>Package IP</a:t>
            </a:r>
            <a:r>
              <a:rPr lang="zh-CN" altLang="en-US" dirty="0">
                <a:solidFill>
                  <a:prstClr val="black"/>
                </a:solidFill>
              </a:rPr>
              <a:t>窗口自动打开，全部默认设置，选择</a:t>
            </a:r>
            <a:r>
              <a:rPr lang="en-US" altLang="zh-CN" dirty="0">
                <a:solidFill>
                  <a:prstClr val="black"/>
                </a:solidFill>
              </a:rPr>
              <a:t>Reviews and Package</a:t>
            </a:r>
            <a:r>
              <a:rPr lang="zh-CN" altLang="en-US" dirty="0">
                <a:solidFill>
                  <a:prstClr val="black"/>
                </a:solidFill>
              </a:rPr>
              <a:t>后，点击</a:t>
            </a:r>
            <a:r>
              <a:rPr lang="en-US" altLang="zh-CN" dirty="0">
                <a:solidFill>
                  <a:prstClr val="black"/>
                </a:solidFill>
              </a:rPr>
              <a:t>Package IP </a:t>
            </a:r>
            <a:r>
              <a:rPr lang="zh-CN" altLang="en-US" dirty="0">
                <a:solidFill>
                  <a:prstClr val="black"/>
                </a:solidFill>
              </a:rPr>
              <a:t>按钮，则新生成</a:t>
            </a:r>
            <a:r>
              <a:rPr lang="en-US" altLang="zh-CN" dirty="0">
                <a:solidFill>
                  <a:prstClr val="black"/>
                </a:solidFill>
              </a:rPr>
              <a:t>IP</a:t>
            </a:r>
            <a:r>
              <a:rPr lang="zh-CN" altLang="en-US" dirty="0">
                <a:solidFill>
                  <a:prstClr val="black"/>
                </a:solidFill>
              </a:rPr>
              <a:t>核</a:t>
            </a:r>
            <a:r>
              <a:rPr lang="en-US" altLang="zh-CN" dirty="0">
                <a:solidFill>
                  <a:prstClr val="black"/>
                </a:solidFill>
              </a:rPr>
              <a:t>alu_1_v1_0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sz="12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3558379"/>
            <a:ext cx="6788993" cy="32549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03648" y="1484784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5185877"/>
            <a:ext cx="1800200" cy="187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5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）采用自定义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r>
              <a:rPr lang="en-US" altLang="zh-CN" dirty="0"/>
              <a:t>alu_1_v1_0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4bit ALU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Project Settings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Repository Manager</a:t>
            </a:r>
            <a:r>
              <a:rPr lang="zh-CN" altLang="en-US" dirty="0" smtClean="0"/>
              <a:t>中需要添加前面设置的</a:t>
            </a:r>
            <a:r>
              <a:rPr lang="en-US" altLang="zh-CN" dirty="0" smtClean="0"/>
              <a:t>alu_1_v1_0</a:t>
            </a:r>
            <a:r>
              <a:rPr lang="zh-CN" altLang="en-US" dirty="0" smtClean="0"/>
              <a:t>所在路径和</a:t>
            </a:r>
            <a:r>
              <a:rPr lang="en-US" altLang="zh-CN" dirty="0" smtClean="0"/>
              <a:t>alu_1_v1_0</a:t>
            </a:r>
            <a:r>
              <a:rPr lang="zh-CN" altLang="en-US" dirty="0" smtClean="0"/>
              <a:t>所使用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核的路径；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 bit ALU</a:t>
            </a:r>
            <a:r>
              <a:rPr lang="zh-CN" altLang="en-US" dirty="0"/>
              <a:t>中</a:t>
            </a:r>
            <a:r>
              <a:rPr lang="zh-CN" altLang="en-US" dirty="0" smtClean="0"/>
              <a:t>前一级的进位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借位与下一级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运算输入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一起作为输入端进入下一级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的运算。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2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下周</a:t>
            </a:r>
            <a:r>
              <a:rPr lang="zh-CN" altLang="en-US" dirty="0"/>
              <a:t>课</a:t>
            </a:r>
            <a:r>
              <a:rPr lang="zh-CN" altLang="en-US" dirty="0" smtClean="0"/>
              <a:t>前准备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76490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实验七   译码显示电路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 err="1"/>
              <a:t>protues</a:t>
            </a:r>
            <a:r>
              <a:rPr lang="zh-CN" altLang="en-US" dirty="0"/>
              <a:t>仿真软件完成</a:t>
            </a:r>
            <a:r>
              <a:rPr lang="zh-CN" altLang="en-US" dirty="0" smtClean="0"/>
              <a:t>实验七 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位学号的显示，</a:t>
            </a:r>
            <a:r>
              <a:rPr lang="zh-CN" altLang="en-US" dirty="0"/>
              <a:t>设计并仿真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7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544" y="188640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宋体"/>
              </a:rPr>
              <a:t>3</a:t>
            </a:r>
            <a:r>
              <a:rPr lang="zh-CN" altLang="en-US" sz="3200" dirty="0" smtClean="0">
                <a:solidFill>
                  <a:prstClr val="black"/>
                </a:solidFill>
                <a:latin typeface="宋体"/>
              </a:rPr>
              <a:t>、</a:t>
            </a:r>
            <a:r>
              <a:rPr lang="zh-CN" altLang="en-US" sz="3200" dirty="0">
                <a:solidFill>
                  <a:prstClr val="black"/>
                </a:solidFill>
                <a:latin typeface="宋体"/>
              </a:rPr>
              <a:t>静态测试</a:t>
            </a:r>
          </a:p>
          <a:p>
            <a:r>
              <a:rPr lang="zh-CN" altLang="en-US" sz="3200" dirty="0">
                <a:solidFill>
                  <a:prstClr val="black"/>
                </a:solidFill>
                <a:latin typeface="宋体"/>
              </a:rPr>
              <a:t>地址输入端接模拟开关，输出端接</a:t>
            </a:r>
            <a:r>
              <a:rPr lang="en-US" altLang="zh-CN" sz="3200" dirty="0">
                <a:solidFill>
                  <a:prstClr val="black"/>
                </a:solidFill>
                <a:latin typeface="宋体"/>
              </a:rPr>
              <a:t>0-1</a:t>
            </a:r>
            <a:r>
              <a:rPr lang="zh-CN" altLang="en-US" sz="3200" dirty="0">
                <a:solidFill>
                  <a:prstClr val="black"/>
                </a:solidFill>
                <a:latin typeface="宋体"/>
              </a:rPr>
              <a:t>显示器。对照真值表检测</a:t>
            </a:r>
            <a:r>
              <a:rPr lang="zh-CN" altLang="en-US" sz="3200" dirty="0" smtClean="0">
                <a:solidFill>
                  <a:prstClr val="black"/>
                </a:solidFill>
                <a:latin typeface="宋体"/>
              </a:rPr>
              <a:t>。</a:t>
            </a:r>
            <a:endParaRPr lang="en-US" altLang="zh-CN" sz="3200" dirty="0" smtClean="0">
              <a:solidFill>
                <a:prstClr val="black"/>
              </a:solidFill>
              <a:latin typeface="宋体"/>
            </a:endParaRPr>
          </a:p>
          <a:p>
            <a:endParaRPr lang="zh-CN" altLang="en-US" sz="3200" dirty="0">
              <a:solidFill>
                <a:prstClr val="black"/>
              </a:solidFill>
              <a:latin typeface="宋体"/>
            </a:endParaRPr>
          </a:p>
          <a:p>
            <a:r>
              <a:rPr lang="en-US" altLang="zh-CN" sz="3200" dirty="0" smtClean="0">
                <a:solidFill>
                  <a:prstClr val="black"/>
                </a:solidFill>
                <a:latin typeface="宋体"/>
              </a:rPr>
              <a:t>4</a:t>
            </a:r>
            <a:r>
              <a:rPr lang="zh-CN" altLang="en-US" sz="3200" dirty="0" smtClean="0">
                <a:solidFill>
                  <a:prstClr val="black"/>
                </a:solidFill>
                <a:latin typeface="宋体"/>
              </a:rPr>
              <a:t>、</a:t>
            </a:r>
            <a:r>
              <a:rPr lang="zh-CN" altLang="en-US" sz="3200" dirty="0">
                <a:solidFill>
                  <a:prstClr val="black"/>
                </a:solidFill>
                <a:latin typeface="宋体"/>
              </a:rPr>
              <a:t>动态测试</a:t>
            </a:r>
          </a:p>
          <a:p>
            <a:r>
              <a:rPr lang="zh-CN" altLang="en-US" sz="3200" dirty="0">
                <a:solidFill>
                  <a:prstClr val="black"/>
                </a:solidFill>
                <a:latin typeface="宋体"/>
              </a:rPr>
              <a:t>   用</a:t>
            </a:r>
            <a:r>
              <a:rPr lang="en-US" altLang="zh-CN" sz="3200" dirty="0">
                <a:solidFill>
                  <a:prstClr val="black"/>
                </a:solidFill>
                <a:latin typeface="宋体"/>
              </a:rPr>
              <a:t>74LS197</a:t>
            </a:r>
            <a:r>
              <a:rPr lang="zh-CN" altLang="en-US" sz="3200" dirty="0">
                <a:solidFill>
                  <a:prstClr val="black"/>
                </a:solidFill>
                <a:latin typeface="宋体"/>
              </a:rPr>
              <a:t>连接成</a:t>
            </a:r>
            <a:r>
              <a:rPr lang="en-US" altLang="zh-CN" sz="3200" dirty="0">
                <a:solidFill>
                  <a:prstClr val="black"/>
                </a:solidFill>
                <a:latin typeface="宋体"/>
              </a:rPr>
              <a:t>8</a:t>
            </a:r>
            <a:r>
              <a:rPr lang="zh-CN" altLang="en-US" sz="3200" dirty="0">
                <a:solidFill>
                  <a:prstClr val="black"/>
                </a:solidFill>
                <a:latin typeface="宋体"/>
              </a:rPr>
              <a:t>进制。其输出作为地址输入端。观测记录输入输出波形。</a:t>
            </a:r>
          </a:p>
        </p:txBody>
      </p:sp>
    </p:spTree>
    <p:extLst>
      <p:ext uri="{BB962C8B-B14F-4D97-AF65-F5344CB8AC3E}">
        <p14:creationId xmlns:p14="http://schemas.microsoft.com/office/powerpoint/2010/main" val="26305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/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prstClr val="black"/>
                </a:solidFill>
              </a:rPr>
              <a:t>内容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、</a:t>
            </a:r>
            <a:r>
              <a:rPr lang="zh-CN" altLang="en-US" dirty="0">
                <a:solidFill>
                  <a:prstClr val="black"/>
                </a:solidFill>
              </a:rPr>
              <a:t>自行</a:t>
            </a:r>
            <a:r>
              <a:rPr lang="zh-CN" altLang="en-US" dirty="0" smtClean="0">
                <a:solidFill>
                  <a:prstClr val="black"/>
                </a:solidFill>
              </a:rPr>
              <a:t>设计，根据功能表列出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Y</a:t>
            </a:r>
            <a:r>
              <a:rPr lang="zh-CN" altLang="en-US" dirty="0" smtClean="0">
                <a:solidFill>
                  <a:prstClr val="black"/>
                </a:solidFill>
              </a:rPr>
              <a:t>的输出表达式，与</a:t>
            </a:r>
            <a:r>
              <a:rPr lang="en-US" altLang="zh-CN" dirty="0" smtClean="0">
                <a:solidFill>
                  <a:prstClr val="black"/>
                </a:solidFill>
              </a:rPr>
              <a:t>151</a:t>
            </a:r>
            <a:r>
              <a:rPr lang="zh-CN" altLang="en-US" dirty="0" smtClean="0">
                <a:solidFill>
                  <a:prstClr val="black"/>
                </a:solidFill>
              </a:rPr>
              <a:t>芯片输出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prstClr val="black"/>
                </a:solidFill>
              </a:rPr>
              <a:t>表达式比较后获得</a:t>
            </a:r>
            <a:r>
              <a:rPr lang="en-US" altLang="zh-CN" dirty="0" smtClean="0">
                <a:solidFill>
                  <a:prstClr val="black"/>
                </a:solidFill>
              </a:rPr>
              <a:t>151</a:t>
            </a:r>
            <a:r>
              <a:rPr lang="zh-CN" altLang="en-US" dirty="0" smtClean="0">
                <a:solidFill>
                  <a:prstClr val="black"/>
                </a:solidFill>
              </a:rPr>
              <a:t>芯片接法。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graphicFrame>
        <p:nvGraphicFramePr>
          <p:cNvPr id="4" name="Group 44"/>
          <p:cNvGraphicFramePr/>
          <p:nvPr/>
        </p:nvGraphicFramePr>
        <p:xfrm>
          <a:off x="6623669" y="0"/>
          <a:ext cx="2160588" cy="6893560"/>
        </p:xfrm>
        <a:graphic>
          <a:graphicData uri="http://schemas.openxmlformats.org/drawingml/2006/table">
            <a:tbl>
              <a:tblPr/>
              <a:tblGrid>
                <a:gridCol w="1727200"/>
                <a:gridCol w="433388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 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1    1   1   1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88"/>
          <p:cNvGrpSpPr/>
          <p:nvPr/>
        </p:nvGrpSpPr>
        <p:grpSpPr bwMode="auto">
          <a:xfrm>
            <a:off x="3275583" y="4148387"/>
            <a:ext cx="1368425" cy="1656877"/>
            <a:chOff x="2563" y="1162"/>
            <a:chExt cx="862" cy="1458"/>
          </a:xfrm>
        </p:grpSpPr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2835" y="1162"/>
              <a:ext cx="59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-635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-635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-635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-635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-635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-63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AutoNum type="alphaUcPeriod"/>
              </a:pP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A+B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A⊕B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sp>
          <p:nvSpPr>
            <p:cNvPr id="7" name="Line 45"/>
            <p:cNvSpPr>
              <a:spLocks noChangeShapeType="1"/>
            </p:cNvSpPr>
            <p:nvPr/>
          </p:nvSpPr>
          <p:spPr bwMode="auto">
            <a:xfrm flipH="1">
              <a:off x="2563" y="2614"/>
              <a:ext cx="13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475656" y="3501008"/>
          <a:ext cx="3168650" cy="2305051"/>
        </p:xfrm>
        <a:graphic>
          <a:graphicData uri="http://schemas.openxmlformats.org/drawingml/2006/table">
            <a:tbl>
              <a:tblPr/>
              <a:tblGrid>
                <a:gridCol w="1157287"/>
                <a:gridCol w="1006475"/>
                <a:gridCol w="1004888"/>
              </a:tblGrid>
              <a:tr h="620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786182" y="5357826"/>
            <a:ext cx="2143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74LS151</a:t>
                </a:r>
                <a:r>
                  <a:rPr lang="zh-CN" altLang="en-US" dirty="0" smtClean="0"/>
                  <a:t>输出表达式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Z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3+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5+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6+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 rotWithShape="1">
                <a:blip r:embed="rId2" cstate="print"/>
                <a:stretch>
                  <a:fillRect l="-1852" t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45336"/>
            <a:ext cx="7215336" cy="2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smtClean="0"/>
              <a:t>151</a:t>
            </a:r>
            <a:r>
              <a:rPr lang="zh-CN" altLang="en-US" dirty="0"/>
              <a:t>芯片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Y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Y=S1S0AB+S1S0AB+S1S0AB+S1S0AB+S1S0AB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+S1S0AB+S1S0AB+S1S0AB</a:t>
            </a:r>
          </a:p>
          <a:p>
            <a:pPr marL="0" indent="0">
              <a:buNone/>
            </a:pPr>
            <a:r>
              <a:rPr lang="en-US" altLang="zh-CN" dirty="0" smtClean="0"/>
              <a:t>   =</a:t>
            </a:r>
            <a:r>
              <a:rPr lang="en-US" altLang="zh-CN" dirty="0" smtClean="0">
                <a:solidFill>
                  <a:srgbClr val="FF0000"/>
                </a:solidFill>
              </a:rPr>
              <a:t>m0</a:t>
            </a:r>
            <a:r>
              <a:rPr lang="en-US" altLang="zh-CN" dirty="0" smtClean="0"/>
              <a:t>*D0+</a:t>
            </a:r>
            <a:r>
              <a:rPr lang="en-US" altLang="zh-CN" dirty="0" smtClean="0">
                <a:solidFill>
                  <a:srgbClr val="FF0000"/>
                </a:solidFill>
              </a:rPr>
              <a:t>m1</a:t>
            </a:r>
            <a:r>
              <a:rPr lang="en-US" altLang="zh-CN" dirty="0" smtClean="0"/>
              <a:t>*D1+</a:t>
            </a:r>
            <a:r>
              <a:rPr lang="en-US" altLang="zh-CN" dirty="0" smtClean="0">
                <a:solidFill>
                  <a:srgbClr val="FF0000"/>
                </a:solidFill>
              </a:rPr>
              <a:t>m2</a:t>
            </a:r>
            <a:r>
              <a:rPr lang="en-US" altLang="zh-CN" dirty="0" smtClean="0"/>
              <a:t>*D2+</a:t>
            </a:r>
            <a:r>
              <a:rPr lang="en-US" altLang="zh-CN" dirty="0" smtClean="0">
                <a:solidFill>
                  <a:srgbClr val="FF0000"/>
                </a:solidFill>
              </a:rPr>
              <a:t>m3</a:t>
            </a:r>
            <a:r>
              <a:rPr lang="en-US" altLang="zh-CN" dirty="0" smtClean="0"/>
              <a:t>*D3+</a:t>
            </a:r>
            <a:r>
              <a:rPr lang="en-US" altLang="zh-CN" dirty="0" smtClean="0">
                <a:solidFill>
                  <a:srgbClr val="FF0000"/>
                </a:solidFill>
              </a:rPr>
              <a:t>m4</a:t>
            </a:r>
            <a:r>
              <a:rPr lang="en-US" altLang="zh-CN" dirty="0" smtClean="0"/>
              <a:t>*D4</a:t>
            </a:r>
          </a:p>
          <a:p>
            <a:pPr marL="0" indent="0">
              <a:buNone/>
            </a:pPr>
            <a:r>
              <a:rPr lang="en-US" altLang="zh-CN" dirty="0" smtClean="0"/>
              <a:t>      +</a:t>
            </a:r>
            <a:r>
              <a:rPr lang="en-US" altLang="zh-CN" dirty="0" smtClean="0">
                <a:solidFill>
                  <a:srgbClr val="FF0000"/>
                </a:solidFill>
              </a:rPr>
              <a:t>m5</a:t>
            </a:r>
            <a:r>
              <a:rPr lang="en-US" altLang="zh-CN" dirty="0" smtClean="0"/>
              <a:t>*D5+</a:t>
            </a:r>
            <a:r>
              <a:rPr lang="en-US" altLang="zh-CN" dirty="0" smtClean="0">
                <a:solidFill>
                  <a:srgbClr val="FF0000"/>
                </a:solidFill>
              </a:rPr>
              <a:t>m6</a:t>
            </a:r>
            <a:r>
              <a:rPr lang="en-US" altLang="zh-CN" dirty="0" smtClean="0"/>
              <a:t>*D6+</a:t>
            </a:r>
            <a:r>
              <a:rPr lang="en-US" altLang="zh-CN" dirty="0" smtClean="0">
                <a:solidFill>
                  <a:srgbClr val="FF0000"/>
                </a:solidFill>
              </a:rPr>
              <a:t>m7</a:t>
            </a:r>
            <a:r>
              <a:rPr lang="en-US" altLang="zh-CN" dirty="0" smtClean="0"/>
              <a:t>*D7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输出表达式）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=</a:t>
            </a:r>
            <a:r>
              <a:rPr lang="en-US" altLang="zh-CN" dirty="0" smtClean="0">
                <a:solidFill>
                  <a:srgbClr val="FF0000"/>
                </a:solidFill>
              </a:rPr>
              <a:t>m0</a:t>
            </a:r>
            <a:r>
              <a:rPr lang="en-US" altLang="zh-CN" dirty="0" smtClean="0"/>
              <a:t>*0+</a:t>
            </a:r>
            <a:r>
              <a:rPr lang="en-US" altLang="zh-CN" dirty="0" smtClean="0">
                <a:solidFill>
                  <a:srgbClr val="FF0000"/>
                </a:solidFill>
              </a:rPr>
              <a:t>m1</a:t>
            </a:r>
            <a:r>
              <a:rPr lang="en-US" altLang="zh-CN" dirty="0" smtClean="0"/>
              <a:t>B+</a:t>
            </a:r>
            <a:r>
              <a:rPr lang="en-US" altLang="zh-CN" dirty="0" smtClean="0">
                <a:solidFill>
                  <a:srgbClr val="FF0000"/>
                </a:solidFill>
              </a:rPr>
              <a:t>m2</a:t>
            </a:r>
            <a:r>
              <a:rPr lang="en-US" altLang="zh-CN" dirty="0" smtClean="0"/>
              <a:t>B+</a:t>
            </a:r>
            <a:r>
              <a:rPr lang="en-US" altLang="zh-CN" dirty="0" smtClean="0">
                <a:solidFill>
                  <a:srgbClr val="FF0000"/>
                </a:solidFill>
              </a:rPr>
              <a:t>m3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m4</a:t>
            </a:r>
            <a:r>
              <a:rPr lang="en-US" altLang="zh-CN" dirty="0" smtClean="0"/>
              <a:t>B+</a:t>
            </a:r>
            <a:r>
              <a:rPr lang="en-US" altLang="zh-CN" dirty="0" smtClean="0">
                <a:solidFill>
                  <a:srgbClr val="FF0000"/>
                </a:solidFill>
              </a:rPr>
              <a:t>m5</a:t>
            </a:r>
            <a:r>
              <a:rPr lang="en-US" altLang="zh-CN" dirty="0" smtClean="0"/>
              <a:t>B+</a:t>
            </a:r>
            <a:r>
              <a:rPr lang="en-US" altLang="zh-CN" dirty="0" smtClean="0">
                <a:solidFill>
                  <a:srgbClr val="FF0000"/>
                </a:solidFill>
              </a:rPr>
              <a:t>m6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m7</a:t>
            </a:r>
            <a:r>
              <a:rPr lang="en-US" altLang="zh-CN" dirty="0" smtClean="0"/>
              <a:t>*0</a:t>
            </a:r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151</a:t>
            </a:r>
            <a:r>
              <a:rPr lang="zh-CN" altLang="en-US" dirty="0" smtClean="0"/>
              <a:t>的输出</a:t>
            </a:r>
            <a:r>
              <a:rPr lang="zh-CN" altLang="en-US" dirty="0"/>
              <a:t>表达式对比得出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令</a:t>
            </a:r>
            <a:r>
              <a:rPr lang="en-US" altLang="zh-CN" dirty="0" smtClean="0"/>
              <a:t>S2=S1,S1=S0,S0=A</a:t>
            </a:r>
            <a:r>
              <a:rPr lang="en-US" altLang="zh-CN" dirty="0">
                <a:solidFill>
                  <a:prstClr val="black"/>
                </a:solidFill>
              </a:rPr>
              <a:t>,</a:t>
            </a:r>
            <a:r>
              <a:rPr lang="en-US" altLang="zh-CN" dirty="0" smtClean="0">
                <a:solidFill>
                  <a:prstClr val="black"/>
                </a:solidFill>
              </a:rPr>
              <a:t> D1=D2=D4=B,D5=B</a:t>
            </a:r>
          </a:p>
          <a:p>
            <a:pPr marL="0" lvl="0" indent="0">
              <a:buNone/>
            </a:pPr>
            <a:r>
              <a:rPr lang="zh-CN" altLang="en-US" dirty="0" smtClean="0">
                <a:solidFill>
                  <a:prstClr val="black"/>
                </a:solidFill>
              </a:rPr>
              <a:t>置</a:t>
            </a:r>
            <a:r>
              <a:rPr lang="en-US" altLang="zh-CN" dirty="0" smtClean="0">
                <a:solidFill>
                  <a:prstClr val="black"/>
                </a:solidFill>
              </a:rPr>
              <a:t>D0,D7=0</a:t>
            </a:r>
            <a:r>
              <a:rPr lang="zh-CN" altLang="en-US" dirty="0">
                <a:solidFill>
                  <a:prstClr val="black"/>
                </a:solidFill>
              </a:rPr>
              <a:t>（低电平），</a:t>
            </a:r>
            <a:r>
              <a:rPr lang="en-US" altLang="zh-CN" dirty="0" smtClean="0">
                <a:solidFill>
                  <a:prstClr val="black"/>
                </a:solidFill>
              </a:rPr>
              <a:t>D3,D6=1</a:t>
            </a:r>
            <a:r>
              <a:rPr lang="zh-CN" altLang="en-US" dirty="0">
                <a:solidFill>
                  <a:prstClr val="black"/>
                </a:solidFill>
              </a:rPr>
              <a:t>（高电平）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Y=Z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858588" y="838117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218628" y="838117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30796" y="838117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23728" y="838117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06860" y="838117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70956" y="838117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72000" y="838117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03204" y="83671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43164" y="83671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938708" y="1268760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03648" y="1268760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003326" y="1268760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9350" y="1268760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170956" y="1268760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84168" y="3645024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364088" y="263691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/>
          <p:nvPr/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</a:rPr>
              <a:t>、静态测试，用“</a:t>
            </a:r>
            <a:r>
              <a:rPr lang="en-US" altLang="zh-CN" dirty="0" smtClean="0">
                <a:solidFill>
                  <a:prstClr val="black"/>
                </a:solidFill>
              </a:rPr>
              <a:t>0-1</a:t>
            </a:r>
            <a:r>
              <a:rPr lang="zh-CN" altLang="en-US" dirty="0" smtClean="0">
                <a:solidFill>
                  <a:prstClr val="black"/>
                </a:solidFill>
              </a:rPr>
              <a:t>”显示器检查输出是否符合真值表。注意接电源，接地，附加控制端应接低电平。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7"/>
          <p:cNvSpPr txBox="1">
            <a:spLocks noChangeArrowheads="1"/>
          </p:cNvSpPr>
          <p:nvPr/>
        </p:nvSpPr>
        <p:spPr bwMode="auto">
          <a:xfrm>
            <a:off x="179387" y="1055688"/>
            <a:ext cx="782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prstClr val="black"/>
                </a:solidFill>
              </a:rPr>
              <a:t>CP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1187450" y="12700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4033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4033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16906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8750300" y="1270000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4" name="Line 32"/>
          <p:cNvSpPr>
            <a:spLocks noChangeShapeType="1"/>
          </p:cNvSpPr>
          <p:nvPr/>
        </p:nvSpPr>
        <p:spPr bwMode="auto">
          <a:xfrm>
            <a:off x="68421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5" name="Line 33"/>
          <p:cNvSpPr>
            <a:spLocks noChangeShapeType="1"/>
          </p:cNvSpPr>
          <p:nvPr/>
        </p:nvSpPr>
        <p:spPr bwMode="auto">
          <a:xfrm flipV="1">
            <a:off x="9017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6" name="Line 34"/>
          <p:cNvSpPr>
            <a:spLocks noChangeShapeType="1"/>
          </p:cNvSpPr>
          <p:nvPr/>
        </p:nvSpPr>
        <p:spPr bwMode="auto">
          <a:xfrm>
            <a:off x="90170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7" name="Line 35"/>
          <p:cNvSpPr>
            <a:spLocks noChangeShapeType="1"/>
          </p:cNvSpPr>
          <p:nvPr/>
        </p:nvSpPr>
        <p:spPr bwMode="auto">
          <a:xfrm>
            <a:off x="11874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8" name="Line 38"/>
          <p:cNvSpPr>
            <a:spLocks noChangeShapeType="1"/>
          </p:cNvSpPr>
          <p:nvPr/>
        </p:nvSpPr>
        <p:spPr bwMode="auto">
          <a:xfrm>
            <a:off x="169068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09" name="Line 39"/>
          <p:cNvSpPr>
            <a:spLocks noChangeShapeType="1"/>
          </p:cNvSpPr>
          <p:nvPr/>
        </p:nvSpPr>
        <p:spPr bwMode="auto">
          <a:xfrm flipV="1">
            <a:off x="19081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0" name="Line 40"/>
          <p:cNvSpPr>
            <a:spLocks noChangeShapeType="1"/>
          </p:cNvSpPr>
          <p:nvPr/>
        </p:nvSpPr>
        <p:spPr bwMode="auto">
          <a:xfrm>
            <a:off x="190817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1" name="Line 41"/>
          <p:cNvSpPr>
            <a:spLocks noChangeShapeType="1"/>
          </p:cNvSpPr>
          <p:nvPr/>
        </p:nvSpPr>
        <p:spPr bwMode="auto">
          <a:xfrm>
            <a:off x="21939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2" name="Line 42"/>
          <p:cNvSpPr>
            <a:spLocks noChangeShapeType="1"/>
          </p:cNvSpPr>
          <p:nvPr/>
        </p:nvSpPr>
        <p:spPr bwMode="auto">
          <a:xfrm>
            <a:off x="219551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3" name="Line 43"/>
          <p:cNvSpPr>
            <a:spLocks noChangeShapeType="1"/>
          </p:cNvSpPr>
          <p:nvPr/>
        </p:nvSpPr>
        <p:spPr bwMode="auto">
          <a:xfrm flipV="1">
            <a:off x="24130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4" name="Line 44"/>
          <p:cNvSpPr>
            <a:spLocks noChangeShapeType="1"/>
          </p:cNvSpPr>
          <p:nvPr/>
        </p:nvSpPr>
        <p:spPr bwMode="auto">
          <a:xfrm>
            <a:off x="241300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5" name="Line 45"/>
          <p:cNvSpPr>
            <a:spLocks noChangeShapeType="1"/>
          </p:cNvSpPr>
          <p:nvPr/>
        </p:nvSpPr>
        <p:spPr bwMode="auto">
          <a:xfrm>
            <a:off x="26987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6" name="Line 46"/>
          <p:cNvSpPr>
            <a:spLocks noChangeShapeType="1"/>
          </p:cNvSpPr>
          <p:nvPr/>
        </p:nvSpPr>
        <p:spPr bwMode="auto">
          <a:xfrm>
            <a:off x="270033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7" name="Line 47"/>
          <p:cNvSpPr>
            <a:spLocks noChangeShapeType="1"/>
          </p:cNvSpPr>
          <p:nvPr/>
        </p:nvSpPr>
        <p:spPr bwMode="auto">
          <a:xfrm flipV="1">
            <a:off x="29178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8" name="Line 48"/>
          <p:cNvSpPr>
            <a:spLocks noChangeShapeType="1"/>
          </p:cNvSpPr>
          <p:nvPr/>
        </p:nvSpPr>
        <p:spPr bwMode="auto">
          <a:xfrm>
            <a:off x="291782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19" name="Line 49"/>
          <p:cNvSpPr>
            <a:spLocks noChangeShapeType="1"/>
          </p:cNvSpPr>
          <p:nvPr/>
        </p:nvSpPr>
        <p:spPr bwMode="auto">
          <a:xfrm>
            <a:off x="32035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0" name="Line 50"/>
          <p:cNvSpPr>
            <a:spLocks noChangeShapeType="1"/>
          </p:cNvSpPr>
          <p:nvPr/>
        </p:nvSpPr>
        <p:spPr bwMode="auto">
          <a:xfrm>
            <a:off x="3203575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1" name="Line 51"/>
          <p:cNvSpPr>
            <a:spLocks noChangeShapeType="1"/>
          </p:cNvSpPr>
          <p:nvPr/>
        </p:nvSpPr>
        <p:spPr bwMode="auto">
          <a:xfrm flipV="1">
            <a:off x="342106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2" name="Line 52"/>
          <p:cNvSpPr>
            <a:spLocks noChangeShapeType="1"/>
          </p:cNvSpPr>
          <p:nvPr/>
        </p:nvSpPr>
        <p:spPr bwMode="auto">
          <a:xfrm>
            <a:off x="3421063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3" name="Line 53"/>
          <p:cNvSpPr>
            <a:spLocks noChangeShapeType="1"/>
          </p:cNvSpPr>
          <p:nvPr/>
        </p:nvSpPr>
        <p:spPr bwMode="auto">
          <a:xfrm>
            <a:off x="370681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4" name="Line 54"/>
          <p:cNvSpPr>
            <a:spLocks noChangeShapeType="1"/>
          </p:cNvSpPr>
          <p:nvPr/>
        </p:nvSpPr>
        <p:spPr bwMode="auto">
          <a:xfrm>
            <a:off x="37084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5" name="Line 55"/>
          <p:cNvSpPr>
            <a:spLocks noChangeShapeType="1"/>
          </p:cNvSpPr>
          <p:nvPr/>
        </p:nvSpPr>
        <p:spPr bwMode="auto">
          <a:xfrm flipV="1">
            <a:off x="39258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6" name="Line 56"/>
          <p:cNvSpPr>
            <a:spLocks noChangeShapeType="1"/>
          </p:cNvSpPr>
          <p:nvPr/>
        </p:nvSpPr>
        <p:spPr bwMode="auto">
          <a:xfrm>
            <a:off x="39258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7" name="Line 57"/>
          <p:cNvSpPr>
            <a:spLocks noChangeShapeType="1"/>
          </p:cNvSpPr>
          <p:nvPr/>
        </p:nvSpPr>
        <p:spPr bwMode="auto">
          <a:xfrm>
            <a:off x="42116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8" name="Line 58"/>
          <p:cNvSpPr>
            <a:spLocks noChangeShapeType="1"/>
          </p:cNvSpPr>
          <p:nvPr/>
        </p:nvSpPr>
        <p:spPr bwMode="auto">
          <a:xfrm>
            <a:off x="421163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29" name="Line 59"/>
          <p:cNvSpPr>
            <a:spLocks noChangeShapeType="1"/>
          </p:cNvSpPr>
          <p:nvPr/>
        </p:nvSpPr>
        <p:spPr bwMode="auto">
          <a:xfrm flipV="1">
            <a:off x="44291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0" name="Line 60"/>
          <p:cNvSpPr>
            <a:spLocks noChangeShapeType="1"/>
          </p:cNvSpPr>
          <p:nvPr/>
        </p:nvSpPr>
        <p:spPr bwMode="auto">
          <a:xfrm>
            <a:off x="442912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1" name="Line 61"/>
          <p:cNvSpPr>
            <a:spLocks noChangeShapeType="1"/>
          </p:cNvSpPr>
          <p:nvPr/>
        </p:nvSpPr>
        <p:spPr bwMode="auto">
          <a:xfrm>
            <a:off x="47148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2" name="Line 62"/>
          <p:cNvSpPr>
            <a:spLocks noChangeShapeType="1"/>
          </p:cNvSpPr>
          <p:nvPr/>
        </p:nvSpPr>
        <p:spPr bwMode="auto">
          <a:xfrm>
            <a:off x="471646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3" name="Line 63"/>
          <p:cNvSpPr>
            <a:spLocks noChangeShapeType="1"/>
          </p:cNvSpPr>
          <p:nvPr/>
        </p:nvSpPr>
        <p:spPr bwMode="auto">
          <a:xfrm flipV="1">
            <a:off x="49339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4" name="Line 64"/>
          <p:cNvSpPr>
            <a:spLocks noChangeShapeType="1"/>
          </p:cNvSpPr>
          <p:nvPr/>
        </p:nvSpPr>
        <p:spPr bwMode="auto">
          <a:xfrm>
            <a:off x="49339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5" name="Line 65"/>
          <p:cNvSpPr>
            <a:spLocks noChangeShapeType="1"/>
          </p:cNvSpPr>
          <p:nvPr/>
        </p:nvSpPr>
        <p:spPr bwMode="auto">
          <a:xfrm>
            <a:off x="52197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6" name="Line 66"/>
          <p:cNvSpPr>
            <a:spLocks noChangeShapeType="1"/>
          </p:cNvSpPr>
          <p:nvPr/>
        </p:nvSpPr>
        <p:spPr bwMode="auto">
          <a:xfrm>
            <a:off x="52197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7" name="Line 67"/>
          <p:cNvSpPr>
            <a:spLocks noChangeShapeType="1"/>
          </p:cNvSpPr>
          <p:nvPr/>
        </p:nvSpPr>
        <p:spPr bwMode="auto">
          <a:xfrm flipV="1">
            <a:off x="54371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8" name="Line 68"/>
          <p:cNvSpPr>
            <a:spLocks noChangeShapeType="1"/>
          </p:cNvSpPr>
          <p:nvPr/>
        </p:nvSpPr>
        <p:spPr bwMode="auto">
          <a:xfrm>
            <a:off x="54371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39" name="Line 69"/>
          <p:cNvSpPr>
            <a:spLocks noChangeShapeType="1"/>
          </p:cNvSpPr>
          <p:nvPr/>
        </p:nvSpPr>
        <p:spPr bwMode="auto">
          <a:xfrm>
            <a:off x="57229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0" name="Line 70"/>
          <p:cNvSpPr>
            <a:spLocks noChangeShapeType="1"/>
          </p:cNvSpPr>
          <p:nvPr/>
        </p:nvSpPr>
        <p:spPr bwMode="auto">
          <a:xfrm>
            <a:off x="5724525" y="1270000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1" name="Line 71"/>
          <p:cNvSpPr>
            <a:spLocks noChangeShapeType="1"/>
          </p:cNvSpPr>
          <p:nvPr/>
        </p:nvSpPr>
        <p:spPr bwMode="auto">
          <a:xfrm flipV="1">
            <a:off x="5942013" y="9810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2" name="Line 72"/>
          <p:cNvSpPr>
            <a:spLocks noChangeShapeType="1"/>
          </p:cNvSpPr>
          <p:nvPr/>
        </p:nvSpPr>
        <p:spPr bwMode="auto">
          <a:xfrm>
            <a:off x="5942013" y="981075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3" name="Line 73"/>
          <p:cNvSpPr>
            <a:spLocks noChangeShapeType="1"/>
          </p:cNvSpPr>
          <p:nvPr/>
        </p:nvSpPr>
        <p:spPr bwMode="auto">
          <a:xfrm>
            <a:off x="6227763" y="9810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4" name="Line 74"/>
          <p:cNvSpPr>
            <a:spLocks noChangeShapeType="1"/>
          </p:cNvSpPr>
          <p:nvPr/>
        </p:nvSpPr>
        <p:spPr bwMode="auto">
          <a:xfrm>
            <a:off x="622776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5" name="Line 75"/>
          <p:cNvSpPr>
            <a:spLocks noChangeShapeType="1"/>
          </p:cNvSpPr>
          <p:nvPr/>
        </p:nvSpPr>
        <p:spPr bwMode="auto">
          <a:xfrm flipV="1">
            <a:off x="64452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6" name="Line 76"/>
          <p:cNvSpPr>
            <a:spLocks noChangeShapeType="1"/>
          </p:cNvSpPr>
          <p:nvPr/>
        </p:nvSpPr>
        <p:spPr bwMode="auto">
          <a:xfrm>
            <a:off x="64452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7" name="Line 77"/>
          <p:cNvSpPr>
            <a:spLocks noChangeShapeType="1"/>
          </p:cNvSpPr>
          <p:nvPr/>
        </p:nvSpPr>
        <p:spPr bwMode="auto">
          <a:xfrm>
            <a:off x="67310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8" name="Line 78"/>
          <p:cNvSpPr>
            <a:spLocks noChangeShapeType="1"/>
          </p:cNvSpPr>
          <p:nvPr/>
        </p:nvSpPr>
        <p:spPr bwMode="auto">
          <a:xfrm>
            <a:off x="67310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49" name="Line 79"/>
          <p:cNvSpPr>
            <a:spLocks noChangeShapeType="1"/>
          </p:cNvSpPr>
          <p:nvPr/>
        </p:nvSpPr>
        <p:spPr bwMode="auto">
          <a:xfrm flipV="1">
            <a:off x="69484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0" name="Line 80"/>
          <p:cNvSpPr>
            <a:spLocks noChangeShapeType="1"/>
          </p:cNvSpPr>
          <p:nvPr/>
        </p:nvSpPr>
        <p:spPr bwMode="auto">
          <a:xfrm>
            <a:off x="69484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1" name="Line 81"/>
          <p:cNvSpPr>
            <a:spLocks noChangeShapeType="1"/>
          </p:cNvSpPr>
          <p:nvPr/>
        </p:nvSpPr>
        <p:spPr bwMode="auto">
          <a:xfrm>
            <a:off x="72342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2" name="Line 82"/>
          <p:cNvSpPr>
            <a:spLocks noChangeShapeType="1"/>
          </p:cNvSpPr>
          <p:nvPr/>
        </p:nvSpPr>
        <p:spPr bwMode="auto">
          <a:xfrm>
            <a:off x="7235825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3" name="Line 83"/>
          <p:cNvSpPr>
            <a:spLocks noChangeShapeType="1"/>
          </p:cNvSpPr>
          <p:nvPr/>
        </p:nvSpPr>
        <p:spPr bwMode="auto">
          <a:xfrm flipV="1">
            <a:off x="745331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4" name="Line 84"/>
          <p:cNvSpPr>
            <a:spLocks noChangeShapeType="1"/>
          </p:cNvSpPr>
          <p:nvPr/>
        </p:nvSpPr>
        <p:spPr bwMode="auto">
          <a:xfrm>
            <a:off x="7453313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5" name="Line 85"/>
          <p:cNvSpPr>
            <a:spLocks noChangeShapeType="1"/>
          </p:cNvSpPr>
          <p:nvPr/>
        </p:nvSpPr>
        <p:spPr bwMode="auto">
          <a:xfrm>
            <a:off x="773906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6" name="Line 86"/>
          <p:cNvSpPr>
            <a:spLocks noChangeShapeType="1"/>
          </p:cNvSpPr>
          <p:nvPr/>
        </p:nvSpPr>
        <p:spPr bwMode="auto">
          <a:xfrm>
            <a:off x="774065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7" name="Line 87"/>
          <p:cNvSpPr>
            <a:spLocks noChangeShapeType="1"/>
          </p:cNvSpPr>
          <p:nvPr/>
        </p:nvSpPr>
        <p:spPr bwMode="auto">
          <a:xfrm flipV="1">
            <a:off x="79581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8" name="Line 88"/>
          <p:cNvSpPr>
            <a:spLocks noChangeShapeType="1"/>
          </p:cNvSpPr>
          <p:nvPr/>
        </p:nvSpPr>
        <p:spPr bwMode="auto">
          <a:xfrm>
            <a:off x="795813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59" name="Line 89"/>
          <p:cNvSpPr>
            <a:spLocks noChangeShapeType="1"/>
          </p:cNvSpPr>
          <p:nvPr/>
        </p:nvSpPr>
        <p:spPr bwMode="auto">
          <a:xfrm>
            <a:off x="82438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0" name="Line 91"/>
          <p:cNvSpPr>
            <a:spLocks noChangeShapeType="1"/>
          </p:cNvSpPr>
          <p:nvPr/>
        </p:nvSpPr>
        <p:spPr bwMode="auto">
          <a:xfrm>
            <a:off x="1187450" y="1127125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1" name="Line 92"/>
          <p:cNvSpPr>
            <a:spLocks noChangeShapeType="1"/>
          </p:cNvSpPr>
          <p:nvPr/>
        </p:nvSpPr>
        <p:spPr bwMode="auto">
          <a:xfrm>
            <a:off x="1692275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2" name="Line 93"/>
          <p:cNvSpPr>
            <a:spLocks noChangeShapeType="1"/>
          </p:cNvSpPr>
          <p:nvPr/>
        </p:nvSpPr>
        <p:spPr bwMode="auto">
          <a:xfrm>
            <a:off x="2195513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3" name="Line 94"/>
          <p:cNvSpPr>
            <a:spLocks noChangeShapeType="1"/>
          </p:cNvSpPr>
          <p:nvPr/>
        </p:nvSpPr>
        <p:spPr bwMode="auto">
          <a:xfrm>
            <a:off x="270033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4" name="Line 95"/>
          <p:cNvSpPr>
            <a:spLocks noChangeShapeType="1"/>
          </p:cNvSpPr>
          <p:nvPr/>
        </p:nvSpPr>
        <p:spPr bwMode="auto">
          <a:xfrm>
            <a:off x="3203575" y="1127125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5" name="Line 96"/>
          <p:cNvSpPr>
            <a:spLocks noChangeShapeType="1"/>
          </p:cNvSpPr>
          <p:nvPr/>
        </p:nvSpPr>
        <p:spPr bwMode="auto">
          <a:xfrm>
            <a:off x="3708400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6" name="Line 97"/>
          <p:cNvSpPr>
            <a:spLocks noChangeShapeType="1"/>
          </p:cNvSpPr>
          <p:nvPr/>
        </p:nvSpPr>
        <p:spPr bwMode="auto">
          <a:xfrm>
            <a:off x="421163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7" name="Line 98"/>
          <p:cNvSpPr>
            <a:spLocks noChangeShapeType="1"/>
          </p:cNvSpPr>
          <p:nvPr/>
        </p:nvSpPr>
        <p:spPr bwMode="auto">
          <a:xfrm>
            <a:off x="4716463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8" name="Line 99"/>
          <p:cNvSpPr>
            <a:spLocks noChangeShapeType="1"/>
          </p:cNvSpPr>
          <p:nvPr/>
        </p:nvSpPr>
        <p:spPr bwMode="auto">
          <a:xfrm>
            <a:off x="5219700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69" name="Line 100"/>
          <p:cNvSpPr>
            <a:spLocks noChangeShapeType="1"/>
          </p:cNvSpPr>
          <p:nvPr/>
        </p:nvSpPr>
        <p:spPr bwMode="auto">
          <a:xfrm>
            <a:off x="5724525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0" name="Line 101"/>
          <p:cNvSpPr>
            <a:spLocks noChangeShapeType="1"/>
          </p:cNvSpPr>
          <p:nvPr/>
        </p:nvSpPr>
        <p:spPr bwMode="auto">
          <a:xfrm>
            <a:off x="6227763" y="1341438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1" name="Line 102"/>
          <p:cNvSpPr>
            <a:spLocks noChangeShapeType="1"/>
          </p:cNvSpPr>
          <p:nvPr/>
        </p:nvSpPr>
        <p:spPr bwMode="auto">
          <a:xfrm>
            <a:off x="6732588" y="1341438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2" name="Line 103"/>
          <p:cNvSpPr>
            <a:spLocks noChangeShapeType="1"/>
          </p:cNvSpPr>
          <p:nvPr/>
        </p:nvSpPr>
        <p:spPr bwMode="auto">
          <a:xfrm>
            <a:off x="7235825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3" name="Line 104"/>
          <p:cNvSpPr>
            <a:spLocks noChangeShapeType="1"/>
          </p:cNvSpPr>
          <p:nvPr/>
        </p:nvSpPr>
        <p:spPr bwMode="auto">
          <a:xfrm>
            <a:off x="7740650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4" name="Line 105"/>
          <p:cNvSpPr>
            <a:spLocks noChangeShapeType="1"/>
          </p:cNvSpPr>
          <p:nvPr/>
        </p:nvSpPr>
        <p:spPr bwMode="auto">
          <a:xfrm>
            <a:off x="824388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5" name="Line 107"/>
          <p:cNvSpPr>
            <a:spLocks noChangeShapeType="1"/>
          </p:cNvSpPr>
          <p:nvPr/>
        </p:nvSpPr>
        <p:spPr bwMode="auto">
          <a:xfrm>
            <a:off x="611188" y="2135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6" name="Line 108"/>
          <p:cNvSpPr>
            <a:spLocks noChangeShapeType="1"/>
          </p:cNvSpPr>
          <p:nvPr/>
        </p:nvSpPr>
        <p:spPr bwMode="auto">
          <a:xfrm>
            <a:off x="118586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7" name="Line 109"/>
          <p:cNvSpPr>
            <a:spLocks noChangeShapeType="1"/>
          </p:cNvSpPr>
          <p:nvPr/>
        </p:nvSpPr>
        <p:spPr bwMode="auto">
          <a:xfrm>
            <a:off x="1185863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8" name="Line 110"/>
          <p:cNvSpPr>
            <a:spLocks noChangeShapeType="1"/>
          </p:cNvSpPr>
          <p:nvPr/>
        </p:nvSpPr>
        <p:spPr bwMode="auto">
          <a:xfrm>
            <a:off x="169227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79" name="Line 127"/>
          <p:cNvSpPr>
            <a:spLocks noChangeShapeType="1"/>
          </p:cNvSpPr>
          <p:nvPr/>
        </p:nvSpPr>
        <p:spPr bwMode="auto">
          <a:xfrm>
            <a:off x="1692275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0" name="Line 128"/>
          <p:cNvSpPr>
            <a:spLocks noChangeShapeType="1"/>
          </p:cNvSpPr>
          <p:nvPr/>
        </p:nvSpPr>
        <p:spPr bwMode="auto">
          <a:xfrm>
            <a:off x="219392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1" name="Line 129"/>
          <p:cNvSpPr>
            <a:spLocks noChangeShapeType="1"/>
          </p:cNvSpPr>
          <p:nvPr/>
        </p:nvSpPr>
        <p:spPr bwMode="auto">
          <a:xfrm>
            <a:off x="2193925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2" name="Line 130"/>
          <p:cNvSpPr>
            <a:spLocks noChangeShapeType="1"/>
          </p:cNvSpPr>
          <p:nvPr/>
        </p:nvSpPr>
        <p:spPr bwMode="auto">
          <a:xfrm>
            <a:off x="270033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3" name="Line 131"/>
          <p:cNvSpPr>
            <a:spLocks noChangeShapeType="1"/>
          </p:cNvSpPr>
          <p:nvPr/>
        </p:nvSpPr>
        <p:spPr bwMode="auto">
          <a:xfrm>
            <a:off x="2700338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4" name="Line 132"/>
          <p:cNvSpPr>
            <a:spLocks noChangeShapeType="1"/>
          </p:cNvSpPr>
          <p:nvPr/>
        </p:nvSpPr>
        <p:spPr bwMode="auto">
          <a:xfrm>
            <a:off x="320198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5" name="Line 133"/>
          <p:cNvSpPr>
            <a:spLocks noChangeShapeType="1"/>
          </p:cNvSpPr>
          <p:nvPr/>
        </p:nvSpPr>
        <p:spPr bwMode="auto">
          <a:xfrm>
            <a:off x="3201988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6" name="Line 134"/>
          <p:cNvSpPr>
            <a:spLocks noChangeShapeType="1"/>
          </p:cNvSpPr>
          <p:nvPr/>
        </p:nvSpPr>
        <p:spPr bwMode="auto">
          <a:xfrm>
            <a:off x="37084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7" name="Line 135"/>
          <p:cNvSpPr>
            <a:spLocks noChangeShapeType="1"/>
          </p:cNvSpPr>
          <p:nvPr/>
        </p:nvSpPr>
        <p:spPr bwMode="auto">
          <a:xfrm>
            <a:off x="3708400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8" name="Line 136"/>
          <p:cNvSpPr>
            <a:spLocks noChangeShapeType="1"/>
          </p:cNvSpPr>
          <p:nvPr/>
        </p:nvSpPr>
        <p:spPr bwMode="auto">
          <a:xfrm>
            <a:off x="421005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89" name="Line 137"/>
          <p:cNvSpPr>
            <a:spLocks noChangeShapeType="1"/>
          </p:cNvSpPr>
          <p:nvPr/>
        </p:nvSpPr>
        <p:spPr bwMode="auto">
          <a:xfrm>
            <a:off x="4210050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0" name="Line 138"/>
          <p:cNvSpPr>
            <a:spLocks noChangeShapeType="1"/>
          </p:cNvSpPr>
          <p:nvPr/>
        </p:nvSpPr>
        <p:spPr bwMode="auto">
          <a:xfrm>
            <a:off x="471646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1" name="Line 139"/>
          <p:cNvSpPr>
            <a:spLocks noChangeShapeType="1"/>
          </p:cNvSpPr>
          <p:nvPr/>
        </p:nvSpPr>
        <p:spPr bwMode="auto">
          <a:xfrm>
            <a:off x="4716463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2" name="Line 140"/>
          <p:cNvSpPr>
            <a:spLocks noChangeShapeType="1"/>
          </p:cNvSpPr>
          <p:nvPr/>
        </p:nvSpPr>
        <p:spPr bwMode="auto">
          <a:xfrm>
            <a:off x="521811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3" name="Line 141"/>
          <p:cNvSpPr>
            <a:spLocks noChangeShapeType="1"/>
          </p:cNvSpPr>
          <p:nvPr/>
        </p:nvSpPr>
        <p:spPr bwMode="auto">
          <a:xfrm>
            <a:off x="5218113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4" name="Line 142"/>
          <p:cNvSpPr>
            <a:spLocks noChangeShapeType="1"/>
          </p:cNvSpPr>
          <p:nvPr/>
        </p:nvSpPr>
        <p:spPr bwMode="auto">
          <a:xfrm>
            <a:off x="572452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5" name="Line 143"/>
          <p:cNvSpPr>
            <a:spLocks noChangeShapeType="1"/>
          </p:cNvSpPr>
          <p:nvPr/>
        </p:nvSpPr>
        <p:spPr bwMode="auto">
          <a:xfrm>
            <a:off x="5724525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6" name="Line 144"/>
          <p:cNvSpPr>
            <a:spLocks noChangeShapeType="1"/>
          </p:cNvSpPr>
          <p:nvPr/>
        </p:nvSpPr>
        <p:spPr bwMode="auto">
          <a:xfrm>
            <a:off x="622617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7" name="Line 145"/>
          <p:cNvSpPr>
            <a:spLocks noChangeShapeType="1"/>
          </p:cNvSpPr>
          <p:nvPr/>
        </p:nvSpPr>
        <p:spPr bwMode="auto">
          <a:xfrm>
            <a:off x="6226175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8" name="Line 146"/>
          <p:cNvSpPr>
            <a:spLocks noChangeShapeType="1"/>
          </p:cNvSpPr>
          <p:nvPr/>
        </p:nvSpPr>
        <p:spPr bwMode="auto">
          <a:xfrm>
            <a:off x="673258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9" name="Line 147"/>
          <p:cNvSpPr>
            <a:spLocks noChangeShapeType="1"/>
          </p:cNvSpPr>
          <p:nvPr/>
        </p:nvSpPr>
        <p:spPr bwMode="auto">
          <a:xfrm>
            <a:off x="6732588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0" name="Line 148"/>
          <p:cNvSpPr>
            <a:spLocks noChangeShapeType="1"/>
          </p:cNvSpPr>
          <p:nvPr/>
        </p:nvSpPr>
        <p:spPr bwMode="auto">
          <a:xfrm>
            <a:off x="723423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1" name="Line 149"/>
          <p:cNvSpPr>
            <a:spLocks noChangeShapeType="1"/>
          </p:cNvSpPr>
          <p:nvPr/>
        </p:nvSpPr>
        <p:spPr bwMode="auto">
          <a:xfrm>
            <a:off x="7234238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2" name="Line 150"/>
          <p:cNvSpPr>
            <a:spLocks noChangeShapeType="1"/>
          </p:cNvSpPr>
          <p:nvPr/>
        </p:nvSpPr>
        <p:spPr bwMode="auto">
          <a:xfrm>
            <a:off x="774065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3" name="Line 151"/>
          <p:cNvSpPr>
            <a:spLocks noChangeShapeType="1"/>
          </p:cNvSpPr>
          <p:nvPr/>
        </p:nvSpPr>
        <p:spPr bwMode="auto">
          <a:xfrm>
            <a:off x="7740650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4" name="Line 152"/>
          <p:cNvSpPr>
            <a:spLocks noChangeShapeType="1"/>
          </p:cNvSpPr>
          <p:nvPr/>
        </p:nvSpPr>
        <p:spPr bwMode="auto">
          <a:xfrm>
            <a:off x="82423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5" name="Line 153"/>
          <p:cNvSpPr>
            <a:spLocks noChangeShapeType="1"/>
          </p:cNvSpPr>
          <p:nvPr/>
        </p:nvSpPr>
        <p:spPr bwMode="auto">
          <a:xfrm>
            <a:off x="8242300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6" name="Line 155"/>
          <p:cNvSpPr>
            <a:spLocks noChangeShapeType="1"/>
          </p:cNvSpPr>
          <p:nvPr/>
        </p:nvSpPr>
        <p:spPr bwMode="auto">
          <a:xfrm>
            <a:off x="824388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7" name="Line 156"/>
          <p:cNvSpPr>
            <a:spLocks noChangeShapeType="1"/>
          </p:cNvSpPr>
          <p:nvPr/>
        </p:nvSpPr>
        <p:spPr bwMode="auto">
          <a:xfrm flipV="1">
            <a:off x="84613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8" name="Line 157"/>
          <p:cNvSpPr>
            <a:spLocks noChangeShapeType="1"/>
          </p:cNvSpPr>
          <p:nvPr/>
        </p:nvSpPr>
        <p:spPr bwMode="auto">
          <a:xfrm>
            <a:off x="846137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09" name="Line 158"/>
          <p:cNvSpPr>
            <a:spLocks noChangeShapeType="1"/>
          </p:cNvSpPr>
          <p:nvPr/>
        </p:nvSpPr>
        <p:spPr bwMode="auto">
          <a:xfrm>
            <a:off x="87471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0" name="Line 159"/>
          <p:cNvSpPr>
            <a:spLocks noChangeShapeType="1"/>
          </p:cNvSpPr>
          <p:nvPr/>
        </p:nvSpPr>
        <p:spPr bwMode="auto">
          <a:xfrm>
            <a:off x="87503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1" name="Line 160"/>
          <p:cNvSpPr>
            <a:spLocks noChangeShapeType="1"/>
          </p:cNvSpPr>
          <p:nvPr/>
        </p:nvSpPr>
        <p:spPr bwMode="auto">
          <a:xfrm>
            <a:off x="8750300" y="2135188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2" name="Line 161"/>
          <p:cNvSpPr>
            <a:spLocks noChangeShapeType="1"/>
          </p:cNvSpPr>
          <p:nvPr/>
        </p:nvSpPr>
        <p:spPr bwMode="auto">
          <a:xfrm flipV="1">
            <a:off x="468313" y="2998788"/>
            <a:ext cx="12239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3" name="Line 162"/>
          <p:cNvSpPr>
            <a:spLocks noChangeShapeType="1"/>
          </p:cNvSpPr>
          <p:nvPr/>
        </p:nvSpPr>
        <p:spPr bwMode="auto">
          <a:xfrm>
            <a:off x="1692275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4" name="Line 163"/>
          <p:cNvSpPr>
            <a:spLocks noChangeShapeType="1"/>
          </p:cNvSpPr>
          <p:nvPr/>
        </p:nvSpPr>
        <p:spPr bwMode="auto">
          <a:xfrm flipV="1">
            <a:off x="1692275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5" name="Line 164"/>
          <p:cNvSpPr>
            <a:spLocks noChangeShapeType="1"/>
          </p:cNvSpPr>
          <p:nvPr/>
        </p:nvSpPr>
        <p:spPr bwMode="auto">
          <a:xfrm>
            <a:off x="2700338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6" name="Line 165"/>
          <p:cNvSpPr>
            <a:spLocks noChangeShapeType="1"/>
          </p:cNvSpPr>
          <p:nvPr/>
        </p:nvSpPr>
        <p:spPr bwMode="auto">
          <a:xfrm flipV="1">
            <a:off x="2700338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7" name="Line 166"/>
          <p:cNvSpPr>
            <a:spLocks noChangeShapeType="1"/>
          </p:cNvSpPr>
          <p:nvPr/>
        </p:nvSpPr>
        <p:spPr bwMode="auto">
          <a:xfrm>
            <a:off x="3708400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8" name="Line 167"/>
          <p:cNvSpPr>
            <a:spLocks noChangeShapeType="1"/>
          </p:cNvSpPr>
          <p:nvPr/>
        </p:nvSpPr>
        <p:spPr bwMode="auto">
          <a:xfrm flipV="1">
            <a:off x="3708400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19" name="Line 168"/>
          <p:cNvSpPr>
            <a:spLocks noChangeShapeType="1"/>
          </p:cNvSpPr>
          <p:nvPr/>
        </p:nvSpPr>
        <p:spPr bwMode="auto">
          <a:xfrm>
            <a:off x="4716463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0" name="Line 169"/>
          <p:cNvSpPr>
            <a:spLocks noChangeShapeType="1"/>
          </p:cNvSpPr>
          <p:nvPr/>
        </p:nvSpPr>
        <p:spPr bwMode="auto">
          <a:xfrm flipV="1">
            <a:off x="4716463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1" name="Line 170"/>
          <p:cNvSpPr>
            <a:spLocks noChangeShapeType="1"/>
          </p:cNvSpPr>
          <p:nvPr/>
        </p:nvSpPr>
        <p:spPr bwMode="auto">
          <a:xfrm>
            <a:off x="5724525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2" name="Line 171"/>
          <p:cNvSpPr>
            <a:spLocks noChangeShapeType="1"/>
          </p:cNvSpPr>
          <p:nvPr/>
        </p:nvSpPr>
        <p:spPr bwMode="auto">
          <a:xfrm flipV="1">
            <a:off x="5724525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3" name="Line 172"/>
          <p:cNvSpPr>
            <a:spLocks noChangeShapeType="1"/>
          </p:cNvSpPr>
          <p:nvPr/>
        </p:nvSpPr>
        <p:spPr bwMode="auto">
          <a:xfrm>
            <a:off x="6732588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4" name="Line 173"/>
          <p:cNvSpPr>
            <a:spLocks noChangeShapeType="1"/>
          </p:cNvSpPr>
          <p:nvPr/>
        </p:nvSpPr>
        <p:spPr bwMode="auto">
          <a:xfrm flipV="1">
            <a:off x="6732588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5" name="Line 174"/>
          <p:cNvSpPr>
            <a:spLocks noChangeShapeType="1"/>
          </p:cNvSpPr>
          <p:nvPr/>
        </p:nvSpPr>
        <p:spPr bwMode="auto">
          <a:xfrm>
            <a:off x="7740650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6" name="Line 175"/>
          <p:cNvSpPr>
            <a:spLocks noChangeShapeType="1"/>
          </p:cNvSpPr>
          <p:nvPr/>
        </p:nvSpPr>
        <p:spPr bwMode="auto">
          <a:xfrm flipV="1">
            <a:off x="7740650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7" name="Line 176"/>
          <p:cNvSpPr>
            <a:spLocks noChangeShapeType="1"/>
          </p:cNvSpPr>
          <p:nvPr/>
        </p:nvSpPr>
        <p:spPr bwMode="auto">
          <a:xfrm>
            <a:off x="8748713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8" name="Line 177"/>
          <p:cNvSpPr>
            <a:spLocks noChangeShapeType="1"/>
          </p:cNvSpPr>
          <p:nvPr/>
        </p:nvSpPr>
        <p:spPr bwMode="auto">
          <a:xfrm>
            <a:off x="8748713" y="2997200"/>
            <a:ext cx="3952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29" name="Line 178"/>
          <p:cNvSpPr>
            <a:spLocks noChangeShapeType="1"/>
          </p:cNvSpPr>
          <p:nvPr/>
        </p:nvSpPr>
        <p:spPr bwMode="auto">
          <a:xfrm flipV="1">
            <a:off x="468313" y="4005263"/>
            <a:ext cx="22320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0" name="Line 179"/>
          <p:cNvSpPr>
            <a:spLocks noChangeShapeType="1"/>
          </p:cNvSpPr>
          <p:nvPr/>
        </p:nvSpPr>
        <p:spPr bwMode="auto">
          <a:xfrm>
            <a:off x="2700338" y="35004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1" name="Line 180"/>
          <p:cNvSpPr>
            <a:spLocks noChangeShapeType="1"/>
          </p:cNvSpPr>
          <p:nvPr/>
        </p:nvSpPr>
        <p:spPr bwMode="auto">
          <a:xfrm flipV="1">
            <a:off x="2700338" y="3502025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2" name="Line 181"/>
          <p:cNvSpPr>
            <a:spLocks noChangeShapeType="1"/>
          </p:cNvSpPr>
          <p:nvPr/>
        </p:nvSpPr>
        <p:spPr bwMode="auto">
          <a:xfrm>
            <a:off x="4716463" y="35020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3" name="Line 182"/>
          <p:cNvSpPr>
            <a:spLocks noChangeShapeType="1"/>
          </p:cNvSpPr>
          <p:nvPr/>
        </p:nvSpPr>
        <p:spPr bwMode="auto">
          <a:xfrm flipV="1">
            <a:off x="4716463" y="4006850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4" name="Line 183"/>
          <p:cNvSpPr>
            <a:spLocks noChangeShapeType="1"/>
          </p:cNvSpPr>
          <p:nvPr/>
        </p:nvSpPr>
        <p:spPr bwMode="auto">
          <a:xfrm>
            <a:off x="6732588" y="35020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5" name="Line 184"/>
          <p:cNvSpPr>
            <a:spLocks noChangeShapeType="1"/>
          </p:cNvSpPr>
          <p:nvPr/>
        </p:nvSpPr>
        <p:spPr bwMode="auto">
          <a:xfrm flipV="1">
            <a:off x="6732588" y="3503613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6" name="Line 185"/>
          <p:cNvSpPr>
            <a:spLocks noChangeShapeType="1"/>
          </p:cNvSpPr>
          <p:nvPr/>
        </p:nvSpPr>
        <p:spPr bwMode="auto">
          <a:xfrm>
            <a:off x="8748713" y="35036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7" name="Line 186"/>
          <p:cNvSpPr>
            <a:spLocks noChangeShapeType="1"/>
          </p:cNvSpPr>
          <p:nvPr/>
        </p:nvSpPr>
        <p:spPr bwMode="auto">
          <a:xfrm>
            <a:off x="8750300" y="4006850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8" name="Line 187"/>
          <p:cNvSpPr>
            <a:spLocks noChangeShapeType="1"/>
          </p:cNvSpPr>
          <p:nvPr/>
        </p:nvSpPr>
        <p:spPr bwMode="auto">
          <a:xfrm flipV="1">
            <a:off x="468313" y="5086350"/>
            <a:ext cx="4248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39" name="Line 188"/>
          <p:cNvSpPr>
            <a:spLocks noChangeShapeType="1"/>
          </p:cNvSpPr>
          <p:nvPr/>
        </p:nvSpPr>
        <p:spPr bwMode="auto">
          <a:xfrm>
            <a:off x="4716463" y="45831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40" name="Line 189"/>
          <p:cNvSpPr>
            <a:spLocks noChangeShapeType="1"/>
          </p:cNvSpPr>
          <p:nvPr/>
        </p:nvSpPr>
        <p:spPr bwMode="auto">
          <a:xfrm flipV="1">
            <a:off x="4716463" y="4510088"/>
            <a:ext cx="403225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41" name="Line 190"/>
          <p:cNvSpPr>
            <a:spLocks noChangeShapeType="1"/>
          </p:cNvSpPr>
          <p:nvPr/>
        </p:nvSpPr>
        <p:spPr bwMode="auto">
          <a:xfrm>
            <a:off x="8748713" y="45100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42" name="Line 191"/>
          <p:cNvSpPr>
            <a:spLocks noChangeShapeType="1"/>
          </p:cNvSpPr>
          <p:nvPr/>
        </p:nvSpPr>
        <p:spPr bwMode="auto">
          <a:xfrm>
            <a:off x="8750300" y="5014913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43" name="Rectangle 192"/>
          <p:cNvSpPr>
            <a:spLocks noChangeArrowheads="1"/>
          </p:cNvSpPr>
          <p:nvPr/>
        </p:nvSpPr>
        <p:spPr bwMode="auto">
          <a:xfrm>
            <a:off x="0" y="15589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prstClr val="black"/>
                </a:solidFill>
              </a:rPr>
              <a:t>B(Q</a:t>
            </a:r>
            <a:r>
              <a:rPr lang="en-US" altLang="zh-CN" baseline="-25000">
                <a:solidFill>
                  <a:prstClr val="black"/>
                </a:solidFill>
              </a:rPr>
              <a:t>A</a:t>
            </a:r>
            <a:r>
              <a:rPr lang="en-US" altLang="zh-CN">
                <a:solidFill>
                  <a:prstClr val="black"/>
                </a:solidFill>
              </a:rPr>
              <a:t>)</a:t>
            </a:r>
            <a:endParaRPr lang="en-US" altLang="zh-CN" baseline="-25000">
              <a:solidFill>
                <a:prstClr val="black"/>
              </a:solidFill>
            </a:endParaRPr>
          </a:p>
        </p:txBody>
      </p:sp>
      <p:sp>
        <p:nvSpPr>
          <p:cNvPr id="29844" name="Rectangle 193"/>
          <p:cNvSpPr>
            <a:spLocks noChangeArrowheads="1"/>
          </p:cNvSpPr>
          <p:nvPr/>
        </p:nvSpPr>
        <p:spPr bwMode="auto">
          <a:xfrm>
            <a:off x="0" y="24225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prstClr val="black"/>
                </a:solidFill>
              </a:rPr>
              <a:t>A(Q</a:t>
            </a:r>
            <a:r>
              <a:rPr lang="en-US" altLang="zh-CN" baseline="-25000">
                <a:solidFill>
                  <a:prstClr val="black"/>
                </a:solidFill>
              </a:rPr>
              <a:t>B</a:t>
            </a:r>
            <a:r>
              <a:rPr lang="en-US" altLang="zh-CN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9845" name="Rectangle 194"/>
          <p:cNvSpPr>
            <a:spLocks noChangeArrowheads="1"/>
          </p:cNvSpPr>
          <p:nvPr/>
        </p:nvSpPr>
        <p:spPr bwMode="auto">
          <a:xfrm>
            <a:off x="0" y="3502025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prstClr val="black"/>
                </a:solidFill>
              </a:rPr>
              <a:t>S</a:t>
            </a:r>
            <a:r>
              <a:rPr lang="en-US" altLang="zh-CN" baseline="-25000">
                <a:solidFill>
                  <a:prstClr val="black"/>
                </a:solidFill>
              </a:rPr>
              <a:t>0</a:t>
            </a:r>
            <a:r>
              <a:rPr lang="en-US" altLang="zh-CN">
                <a:solidFill>
                  <a:prstClr val="black"/>
                </a:solidFill>
              </a:rPr>
              <a:t>(Q</a:t>
            </a:r>
            <a:r>
              <a:rPr lang="en-US" altLang="zh-CN" baseline="-25000">
                <a:solidFill>
                  <a:prstClr val="black"/>
                </a:solidFill>
              </a:rPr>
              <a:t>C</a:t>
            </a:r>
            <a:r>
              <a:rPr lang="en-US" altLang="zh-CN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9846" name="Rectangle 195"/>
          <p:cNvSpPr>
            <a:spLocks noChangeArrowheads="1"/>
          </p:cNvSpPr>
          <p:nvPr/>
        </p:nvSpPr>
        <p:spPr bwMode="auto">
          <a:xfrm>
            <a:off x="44450" y="4510088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prstClr val="black"/>
                </a:solidFill>
              </a:rPr>
              <a:t>S</a:t>
            </a:r>
            <a:r>
              <a:rPr lang="en-US" altLang="zh-CN" baseline="-25000">
                <a:solidFill>
                  <a:prstClr val="black"/>
                </a:solidFill>
              </a:rPr>
              <a:t>1</a:t>
            </a:r>
            <a:r>
              <a:rPr lang="en-US" altLang="zh-CN">
                <a:solidFill>
                  <a:prstClr val="black"/>
                </a:solidFill>
              </a:rPr>
              <a:t>(Q</a:t>
            </a:r>
            <a:r>
              <a:rPr lang="en-US" altLang="zh-CN" baseline="-25000">
                <a:solidFill>
                  <a:prstClr val="black"/>
                </a:solidFill>
              </a:rPr>
              <a:t>D</a:t>
            </a:r>
            <a:r>
              <a:rPr lang="en-US" altLang="zh-CN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9847" name="Line 197"/>
          <p:cNvSpPr>
            <a:spLocks noChangeShapeType="1"/>
          </p:cNvSpPr>
          <p:nvPr/>
        </p:nvSpPr>
        <p:spPr bwMode="auto">
          <a:xfrm flipV="1">
            <a:off x="323850" y="6094413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48" name="Line 198"/>
          <p:cNvSpPr>
            <a:spLocks noChangeShapeType="1"/>
          </p:cNvSpPr>
          <p:nvPr/>
        </p:nvSpPr>
        <p:spPr bwMode="auto">
          <a:xfrm>
            <a:off x="2195513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49" name="Line 199"/>
          <p:cNvSpPr>
            <a:spLocks noChangeShapeType="1"/>
          </p:cNvSpPr>
          <p:nvPr/>
        </p:nvSpPr>
        <p:spPr bwMode="auto">
          <a:xfrm>
            <a:off x="2195513" y="5591175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0" name="Line 200"/>
          <p:cNvSpPr>
            <a:spLocks noChangeShapeType="1"/>
          </p:cNvSpPr>
          <p:nvPr/>
        </p:nvSpPr>
        <p:spPr bwMode="auto">
          <a:xfrm>
            <a:off x="2700338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1" name="Line 201"/>
          <p:cNvSpPr>
            <a:spLocks noChangeShapeType="1"/>
          </p:cNvSpPr>
          <p:nvPr/>
        </p:nvSpPr>
        <p:spPr bwMode="auto">
          <a:xfrm flipV="1">
            <a:off x="3203575" y="5591175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2" name="Line 202"/>
          <p:cNvSpPr>
            <a:spLocks noChangeShapeType="1"/>
          </p:cNvSpPr>
          <p:nvPr/>
        </p:nvSpPr>
        <p:spPr bwMode="auto">
          <a:xfrm>
            <a:off x="2700338" y="609441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3" name="Line 203"/>
          <p:cNvSpPr>
            <a:spLocks noChangeShapeType="1"/>
          </p:cNvSpPr>
          <p:nvPr/>
        </p:nvSpPr>
        <p:spPr bwMode="auto">
          <a:xfrm>
            <a:off x="3203575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4" name="Line 204"/>
          <p:cNvSpPr>
            <a:spLocks noChangeShapeType="1"/>
          </p:cNvSpPr>
          <p:nvPr/>
        </p:nvSpPr>
        <p:spPr bwMode="auto">
          <a:xfrm>
            <a:off x="4716463" y="609441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5" name="Line 205"/>
          <p:cNvSpPr>
            <a:spLocks noChangeShapeType="1"/>
          </p:cNvSpPr>
          <p:nvPr/>
        </p:nvSpPr>
        <p:spPr bwMode="auto">
          <a:xfrm>
            <a:off x="5219700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6" name="Line 206"/>
          <p:cNvSpPr>
            <a:spLocks noChangeShapeType="1"/>
          </p:cNvSpPr>
          <p:nvPr/>
        </p:nvSpPr>
        <p:spPr bwMode="auto">
          <a:xfrm>
            <a:off x="4716463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7" name="Line 207"/>
          <p:cNvSpPr>
            <a:spLocks noChangeShapeType="1"/>
          </p:cNvSpPr>
          <p:nvPr/>
        </p:nvSpPr>
        <p:spPr bwMode="auto">
          <a:xfrm>
            <a:off x="5219700" y="5591175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8" name="Line 208"/>
          <p:cNvSpPr>
            <a:spLocks noChangeShapeType="1"/>
          </p:cNvSpPr>
          <p:nvPr/>
        </p:nvSpPr>
        <p:spPr bwMode="auto">
          <a:xfrm>
            <a:off x="6227763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59" name="Line 209"/>
          <p:cNvSpPr>
            <a:spLocks noChangeShapeType="1"/>
          </p:cNvSpPr>
          <p:nvPr/>
        </p:nvSpPr>
        <p:spPr bwMode="auto">
          <a:xfrm>
            <a:off x="6227763" y="6096000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60" name="Line 210"/>
          <p:cNvSpPr>
            <a:spLocks noChangeShapeType="1"/>
          </p:cNvSpPr>
          <p:nvPr/>
        </p:nvSpPr>
        <p:spPr bwMode="auto">
          <a:xfrm>
            <a:off x="6731000" y="55927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61" name="Line 211"/>
          <p:cNvSpPr>
            <a:spLocks noChangeShapeType="1"/>
          </p:cNvSpPr>
          <p:nvPr/>
        </p:nvSpPr>
        <p:spPr bwMode="auto">
          <a:xfrm>
            <a:off x="6732588" y="55895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62" name="Line 212"/>
          <p:cNvSpPr>
            <a:spLocks noChangeShapeType="1"/>
          </p:cNvSpPr>
          <p:nvPr/>
        </p:nvSpPr>
        <p:spPr bwMode="auto">
          <a:xfrm>
            <a:off x="7740650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63" name="Line 213"/>
          <p:cNvSpPr>
            <a:spLocks noChangeShapeType="1"/>
          </p:cNvSpPr>
          <p:nvPr/>
        </p:nvSpPr>
        <p:spPr bwMode="auto">
          <a:xfrm>
            <a:off x="7740650" y="6094413"/>
            <a:ext cx="1403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64" name="Rectangle 214"/>
          <p:cNvSpPr>
            <a:spLocks noChangeArrowheads="1"/>
          </p:cNvSpPr>
          <p:nvPr/>
        </p:nvSpPr>
        <p:spPr bwMode="auto">
          <a:xfrm>
            <a:off x="250825" y="55911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prstClr val="black"/>
                </a:solidFill>
              </a:rPr>
              <a:t>Y</a:t>
            </a:r>
            <a:endParaRPr lang="en-US" altLang="zh-CN" baseline="-25000" dirty="0">
              <a:solidFill>
                <a:prstClr val="black"/>
              </a:solidFill>
            </a:endParaRPr>
          </a:p>
        </p:txBody>
      </p:sp>
      <p:sp>
        <p:nvSpPr>
          <p:cNvPr id="29865" name="Text Box 215"/>
          <p:cNvSpPr txBox="1">
            <a:spLocks noChangeArrowheads="1"/>
          </p:cNvSpPr>
          <p:nvPr/>
        </p:nvSpPr>
        <p:spPr bwMode="auto">
          <a:xfrm>
            <a:off x="72206" y="116632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prstClr val="black"/>
                </a:solidFill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</a:rPr>
              <a:t>、</a:t>
            </a:r>
            <a:r>
              <a:rPr lang="zh-CN" altLang="en-US" dirty="0">
                <a:solidFill>
                  <a:prstClr val="black"/>
                </a:solidFill>
              </a:rPr>
              <a:t>动态测试。</a:t>
            </a:r>
            <a:r>
              <a:rPr lang="en-US" altLang="zh-CN" dirty="0">
                <a:solidFill>
                  <a:prstClr val="black"/>
                </a:solidFill>
              </a:rPr>
              <a:t>74LS197</a:t>
            </a:r>
            <a:r>
              <a:rPr lang="zh-CN" altLang="en-US" dirty="0">
                <a:solidFill>
                  <a:prstClr val="black"/>
                </a:solidFill>
              </a:rPr>
              <a:t>接成</a:t>
            </a:r>
            <a:r>
              <a:rPr lang="en-US" altLang="zh-CN" dirty="0">
                <a:solidFill>
                  <a:prstClr val="black"/>
                </a:solidFill>
              </a:rPr>
              <a:t>16</a:t>
            </a:r>
            <a:r>
              <a:rPr lang="zh-CN" altLang="en-US" dirty="0">
                <a:solidFill>
                  <a:prstClr val="black"/>
                </a:solidFill>
              </a:rPr>
              <a:t>进制计数器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CP</a:t>
            </a:r>
            <a:r>
              <a:rPr lang="zh-CN" altLang="en-US" dirty="0" smtClean="0">
                <a:solidFill>
                  <a:prstClr val="black"/>
                </a:solidFill>
              </a:rPr>
              <a:t>接</a:t>
            </a:r>
            <a:r>
              <a:rPr lang="en-US" altLang="zh-CN" dirty="0" smtClean="0">
                <a:solidFill>
                  <a:prstClr val="black"/>
                </a:solidFill>
              </a:rPr>
              <a:t>10KHz</a:t>
            </a:r>
            <a:r>
              <a:rPr lang="zh-CN" altLang="en-US" dirty="0" smtClean="0">
                <a:solidFill>
                  <a:prstClr val="black"/>
                </a:solidFill>
              </a:rPr>
              <a:t>方波观测</a:t>
            </a:r>
            <a:r>
              <a:rPr lang="zh-CN" altLang="en-US" dirty="0">
                <a:solidFill>
                  <a:prstClr val="black"/>
                </a:solidFill>
              </a:rPr>
              <a:t>输出波形。</a:t>
            </a:r>
          </a:p>
        </p:txBody>
      </p:sp>
    </p:spTree>
    <p:extLst>
      <p:ext uri="{BB962C8B-B14F-4D97-AF65-F5344CB8AC3E}">
        <p14:creationId xmlns:p14="http://schemas.microsoft.com/office/powerpoint/2010/main" val="29084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半加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减器与全加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减器有区别：只考虑两个加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减数本身，不考虑来自相邻位的进位或借位。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2852936"/>
          <a:ext cx="73448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（进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借位）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9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Microsoft Office PowerPoint</Application>
  <PresentationFormat>全屏显示(4:3)</PresentationFormat>
  <Paragraphs>239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Office 主题</vt:lpstr>
      <vt:lpstr>流畅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下周课前准备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</cp:revision>
  <dcterms:created xsi:type="dcterms:W3CDTF">2017-11-02T23:57:55Z</dcterms:created>
  <dcterms:modified xsi:type="dcterms:W3CDTF">2017-11-02T23:59:58Z</dcterms:modified>
</cp:coreProperties>
</file>