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EBA58-670C-4D8C-86D8-3210D6246F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70C6-404D-4BB3-A1CE-1D6D4C7FDC4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E4AD79-19DB-47FC-830E-5AEAE1D6F3D2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DBF5F9">
                    <a:shade val="90000"/>
                  </a:srgbClr>
                </a:solidFill>
              </a:rPr>
            </a:fld>
            <a:endParaRPr lang="zh-CN" altLang="en-US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C368-12B8-4519-970C-9C35FF9596FC}" type="slidenum">
              <a:rPr lang="en-US" altLang="zh-CN">
                <a:solidFill>
                  <a:srgbClr val="04617B">
                    <a:shade val="90000"/>
                  </a:srgbClr>
                </a:solidFill>
              </a:rPr>
            </a:fld>
            <a:endParaRPr lang="en-US" altLang="zh-CN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4617B">
                    <a:shade val="90000"/>
                  </a:srgbClr>
                </a:solidFill>
              </a:rPr>
            </a:fld>
            <a:endParaRPr lang="zh-CN" alt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下周</a:t>
            </a:r>
            <a:r>
              <a:rPr lang="zh-CN" altLang="en-US" dirty="0"/>
              <a:t>课</a:t>
            </a:r>
            <a:r>
              <a:rPr lang="zh-CN" altLang="en-US" dirty="0" smtClean="0"/>
              <a:t>前准备</a:t>
            </a:r>
            <a:endParaRPr lang="zh-CN" altLang="en-US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76490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实验七   译码显示电路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、使用</a:t>
            </a:r>
            <a:r>
              <a:rPr lang="en-US" altLang="zh-CN" dirty="0" err="1"/>
              <a:t>protues</a:t>
            </a:r>
            <a:r>
              <a:rPr lang="zh-CN" altLang="en-US" dirty="0"/>
              <a:t>仿真软件完成</a:t>
            </a:r>
            <a:r>
              <a:rPr lang="zh-CN" altLang="en-US" dirty="0" smtClean="0"/>
              <a:t>实验七 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位学号的显示，</a:t>
            </a:r>
            <a:r>
              <a:rPr lang="zh-CN" altLang="en-US" dirty="0"/>
              <a:t>设计并</a:t>
            </a:r>
            <a:r>
              <a:rPr lang="zh-CN" altLang="en-US" dirty="0" smtClean="0"/>
              <a:t>仿真；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使用</a:t>
            </a:r>
            <a:r>
              <a:rPr lang="en-US" altLang="zh-CN" dirty="0" err="1"/>
              <a:t>protues</a:t>
            </a:r>
            <a:r>
              <a:rPr lang="zh-CN" altLang="en-US" dirty="0"/>
              <a:t>仿真软件完成实验七 </a:t>
            </a:r>
            <a:r>
              <a:rPr lang="zh-CN" altLang="en-US" dirty="0" smtClean="0"/>
              <a:t>点阵显示任一图案，</a:t>
            </a:r>
            <a:r>
              <a:rPr lang="zh-CN" altLang="en-US" dirty="0"/>
              <a:t>设计并</a:t>
            </a:r>
            <a:r>
              <a:rPr lang="zh-CN" altLang="en-US" dirty="0" smtClean="0"/>
              <a:t>仿真。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eaLnBrk="1" hangingPunct="1">
              <a:buFontTx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/>
          <p:nvPr/>
        </p:nvGrpSpPr>
        <p:grpSpPr bwMode="auto">
          <a:xfrm>
            <a:off x="900113" y="2565400"/>
            <a:ext cx="360362" cy="576263"/>
            <a:chOff x="1338" y="391"/>
            <a:chExt cx="409" cy="726"/>
          </a:xfrm>
        </p:grpSpPr>
        <p:sp>
          <p:nvSpPr>
            <p:cNvPr id="39068" name="Line 3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69" name="Line 4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70" name="Line 5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71" name="Line 6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72" name="Line 7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73" name="Line 8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74" name="Line 9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75" name="Line 10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915" name="Line 11"/>
          <p:cNvSpPr>
            <a:spLocks noChangeShapeType="1"/>
          </p:cNvSpPr>
          <p:nvPr/>
        </p:nvSpPr>
        <p:spPr bwMode="auto">
          <a:xfrm>
            <a:off x="684213" y="2422525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16" name="Line 12"/>
          <p:cNvSpPr>
            <a:spLocks noChangeShapeType="1"/>
          </p:cNvSpPr>
          <p:nvPr/>
        </p:nvSpPr>
        <p:spPr bwMode="auto">
          <a:xfrm>
            <a:off x="684213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17" name="Line 13"/>
          <p:cNvSpPr>
            <a:spLocks noChangeShapeType="1"/>
          </p:cNvSpPr>
          <p:nvPr/>
        </p:nvSpPr>
        <p:spPr bwMode="auto">
          <a:xfrm>
            <a:off x="684213" y="3286125"/>
            <a:ext cx="2303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18" name="Line 14"/>
          <p:cNvSpPr>
            <a:spLocks noChangeShapeType="1"/>
          </p:cNvSpPr>
          <p:nvPr/>
        </p:nvSpPr>
        <p:spPr bwMode="auto">
          <a:xfrm>
            <a:off x="1331913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19" name="Line 15"/>
          <p:cNvSpPr>
            <a:spLocks noChangeShapeType="1"/>
          </p:cNvSpPr>
          <p:nvPr/>
        </p:nvSpPr>
        <p:spPr bwMode="auto">
          <a:xfrm>
            <a:off x="2987675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20" name="Text Box 16"/>
          <p:cNvSpPr txBox="1">
            <a:spLocks noChangeArrowheads="1"/>
          </p:cNvSpPr>
          <p:nvPr/>
        </p:nvSpPr>
        <p:spPr bwMode="auto">
          <a:xfrm>
            <a:off x="3130550" y="4222750"/>
            <a:ext cx="3313113" cy="1201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     Ya  Yb  Yc  Yd Ye   Yf  Yg </a:t>
            </a:r>
            <a:endParaRPr lang="en-US" altLang="zh-CN" sz="1800">
              <a:solidFill>
                <a:prstClr val="blac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            74LS48</a:t>
            </a:r>
            <a:endParaRPr lang="en-US" altLang="zh-CN" sz="1800">
              <a:solidFill>
                <a:prstClr val="blac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  A3  A2  A1  A0       LT    I</a:t>
            </a:r>
            <a:r>
              <a:rPr lang="en-US" altLang="zh-CN" sz="1800" baseline="-25000">
                <a:solidFill>
                  <a:prstClr val="black"/>
                </a:solidFill>
              </a:rPr>
              <a:t>BR</a:t>
            </a:r>
            <a:endParaRPr lang="en-US" altLang="zh-CN" sz="1800" baseline="-25000">
              <a:solidFill>
                <a:prstClr val="black"/>
              </a:solidFill>
            </a:endParaRPr>
          </a:p>
        </p:txBody>
      </p:sp>
      <p:sp>
        <p:nvSpPr>
          <p:cNvPr id="38921" name="Line 17"/>
          <p:cNvSpPr>
            <a:spLocks noChangeShapeType="1"/>
          </p:cNvSpPr>
          <p:nvPr/>
        </p:nvSpPr>
        <p:spPr bwMode="auto">
          <a:xfrm flipV="1">
            <a:off x="3706813" y="40052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22" name="Line 18"/>
          <p:cNvSpPr>
            <a:spLocks noChangeShapeType="1"/>
          </p:cNvSpPr>
          <p:nvPr/>
        </p:nvSpPr>
        <p:spPr bwMode="auto">
          <a:xfrm flipV="1">
            <a:off x="4138613" y="393382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23" name="Line 19"/>
          <p:cNvSpPr>
            <a:spLocks noChangeShapeType="1"/>
          </p:cNvSpPr>
          <p:nvPr/>
        </p:nvSpPr>
        <p:spPr bwMode="auto">
          <a:xfrm flipV="1">
            <a:off x="4498975" y="386238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24" name="Line 20"/>
          <p:cNvSpPr>
            <a:spLocks noChangeShapeType="1"/>
          </p:cNvSpPr>
          <p:nvPr/>
        </p:nvSpPr>
        <p:spPr bwMode="auto">
          <a:xfrm flipV="1">
            <a:off x="4857750" y="3789363"/>
            <a:ext cx="158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25" name="Line 21"/>
          <p:cNvSpPr>
            <a:spLocks noChangeShapeType="1"/>
          </p:cNvSpPr>
          <p:nvPr/>
        </p:nvSpPr>
        <p:spPr bwMode="auto">
          <a:xfrm flipV="1">
            <a:off x="5218113" y="37195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26" name="Line 22"/>
          <p:cNvSpPr>
            <a:spLocks noChangeShapeType="1"/>
          </p:cNvSpPr>
          <p:nvPr/>
        </p:nvSpPr>
        <p:spPr bwMode="auto">
          <a:xfrm flipV="1">
            <a:off x="5649913" y="3646488"/>
            <a:ext cx="15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27" name="Line 23"/>
          <p:cNvSpPr>
            <a:spLocks noChangeShapeType="1"/>
          </p:cNvSpPr>
          <p:nvPr/>
        </p:nvSpPr>
        <p:spPr bwMode="auto">
          <a:xfrm flipV="1">
            <a:off x="6010275" y="3573463"/>
            <a:ext cx="1588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32" name="Line 28"/>
          <p:cNvSpPr>
            <a:spLocks noChangeShapeType="1"/>
          </p:cNvSpPr>
          <p:nvPr/>
        </p:nvSpPr>
        <p:spPr bwMode="auto">
          <a:xfrm>
            <a:off x="5146675" y="50879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33" name="Line 29"/>
          <p:cNvSpPr>
            <a:spLocks noChangeShapeType="1"/>
          </p:cNvSpPr>
          <p:nvPr/>
        </p:nvSpPr>
        <p:spPr bwMode="auto">
          <a:xfrm>
            <a:off x="5722938" y="508793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34" name="Line 30"/>
          <p:cNvSpPr>
            <a:spLocks noChangeShapeType="1"/>
          </p:cNvSpPr>
          <p:nvPr/>
        </p:nvSpPr>
        <p:spPr bwMode="auto">
          <a:xfrm>
            <a:off x="5362575" y="5446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35" name="Line 31"/>
          <p:cNvSpPr>
            <a:spLocks noChangeShapeType="1"/>
          </p:cNvSpPr>
          <p:nvPr/>
        </p:nvSpPr>
        <p:spPr bwMode="auto">
          <a:xfrm>
            <a:off x="5867400" y="5446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36" name="Line 32"/>
          <p:cNvSpPr>
            <a:spLocks noChangeShapeType="1"/>
          </p:cNvSpPr>
          <p:nvPr/>
        </p:nvSpPr>
        <p:spPr bwMode="auto">
          <a:xfrm>
            <a:off x="5362575" y="580707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37" name="Text Box 33"/>
          <p:cNvSpPr txBox="1">
            <a:spLocks noChangeArrowheads="1"/>
          </p:cNvSpPr>
          <p:nvPr/>
        </p:nvSpPr>
        <p:spPr bwMode="auto">
          <a:xfrm>
            <a:off x="6226175" y="5664200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5V</a:t>
            </a:r>
            <a:endParaRPr lang="en-US" altLang="zh-CN" sz="1800">
              <a:solidFill>
                <a:prstClr val="black"/>
              </a:solidFill>
            </a:endParaRPr>
          </a:p>
        </p:txBody>
      </p:sp>
      <p:sp>
        <p:nvSpPr>
          <p:cNvPr id="38938" name="Line 34"/>
          <p:cNvSpPr>
            <a:spLocks noChangeShapeType="1"/>
          </p:cNvSpPr>
          <p:nvPr/>
        </p:nvSpPr>
        <p:spPr bwMode="auto">
          <a:xfrm>
            <a:off x="3417888" y="5446713"/>
            <a:ext cx="1587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39" name="Line 35"/>
          <p:cNvSpPr>
            <a:spLocks noChangeShapeType="1"/>
          </p:cNvSpPr>
          <p:nvPr/>
        </p:nvSpPr>
        <p:spPr bwMode="auto">
          <a:xfrm>
            <a:off x="3849688" y="5446713"/>
            <a:ext cx="1587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40" name="Line 36"/>
          <p:cNvSpPr>
            <a:spLocks noChangeShapeType="1"/>
          </p:cNvSpPr>
          <p:nvPr/>
        </p:nvSpPr>
        <p:spPr bwMode="auto">
          <a:xfrm>
            <a:off x="4283075" y="5448300"/>
            <a:ext cx="1588" cy="860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41" name="Line 37"/>
          <p:cNvSpPr>
            <a:spLocks noChangeShapeType="1"/>
          </p:cNvSpPr>
          <p:nvPr/>
        </p:nvSpPr>
        <p:spPr bwMode="auto">
          <a:xfrm>
            <a:off x="4714875" y="5446713"/>
            <a:ext cx="1588" cy="862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42" name="Text Box 38"/>
          <p:cNvSpPr txBox="1">
            <a:spLocks noChangeArrowheads="1"/>
          </p:cNvSpPr>
          <p:nvPr/>
        </p:nvSpPr>
        <p:spPr bwMode="auto">
          <a:xfrm>
            <a:off x="3132138" y="640080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prstClr val="black"/>
                </a:solidFill>
              </a:rPr>
              <a:t>接模拟开关</a:t>
            </a:r>
            <a:endParaRPr lang="zh-CN" altLang="en-US" sz="2400">
              <a:solidFill>
                <a:prstClr val="black"/>
              </a:solidFill>
            </a:endParaRPr>
          </a:p>
        </p:txBody>
      </p:sp>
      <p:grpSp>
        <p:nvGrpSpPr>
          <p:cNvPr id="38946" name="Group 74"/>
          <p:cNvGrpSpPr/>
          <p:nvPr/>
        </p:nvGrpSpPr>
        <p:grpSpPr bwMode="auto">
          <a:xfrm>
            <a:off x="1403350" y="2565400"/>
            <a:ext cx="360363" cy="576263"/>
            <a:chOff x="1338" y="391"/>
            <a:chExt cx="409" cy="726"/>
          </a:xfrm>
        </p:grpSpPr>
        <p:sp>
          <p:nvSpPr>
            <p:cNvPr id="39060" name="Line 75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61" name="Line 76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62" name="Line 77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63" name="Line 78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64" name="Line 79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65" name="Line 80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66" name="Line 81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67" name="Line 82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947" name="Group 83"/>
          <p:cNvGrpSpPr/>
          <p:nvPr/>
        </p:nvGrpSpPr>
        <p:grpSpPr bwMode="auto">
          <a:xfrm>
            <a:off x="2411413" y="2565400"/>
            <a:ext cx="360362" cy="576263"/>
            <a:chOff x="1338" y="391"/>
            <a:chExt cx="409" cy="726"/>
          </a:xfrm>
        </p:grpSpPr>
        <p:sp>
          <p:nvSpPr>
            <p:cNvPr id="39052" name="Line 84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53" name="Line 85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54" name="Line 86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55" name="Line 87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56" name="Line 88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57" name="Line 89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58" name="Line 90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59" name="Line 91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948" name="Group 92"/>
          <p:cNvGrpSpPr/>
          <p:nvPr/>
        </p:nvGrpSpPr>
        <p:grpSpPr bwMode="auto">
          <a:xfrm>
            <a:off x="1908175" y="2565400"/>
            <a:ext cx="360363" cy="576263"/>
            <a:chOff x="1338" y="391"/>
            <a:chExt cx="409" cy="726"/>
          </a:xfrm>
        </p:grpSpPr>
        <p:sp>
          <p:nvSpPr>
            <p:cNvPr id="39044" name="Line 93"/>
            <p:cNvSpPr>
              <a:spLocks noChangeShapeType="1"/>
            </p:cNvSpPr>
            <p:nvPr/>
          </p:nvSpPr>
          <p:spPr bwMode="auto">
            <a:xfrm>
              <a:off x="1338" y="39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45" name="Line 94"/>
            <p:cNvSpPr>
              <a:spLocks noChangeShapeType="1"/>
            </p:cNvSpPr>
            <p:nvPr/>
          </p:nvSpPr>
          <p:spPr bwMode="auto">
            <a:xfrm>
              <a:off x="1338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46" name="Line 95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47" name="Line 96"/>
            <p:cNvSpPr>
              <a:spLocks noChangeShapeType="1"/>
            </p:cNvSpPr>
            <p:nvPr/>
          </p:nvSpPr>
          <p:spPr bwMode="auto">
            <a:xfrm>
              <a:off x="1747" y="391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48" name="Line 97"/>
            <p:cNvSpPr>
              <a:spLocks noChangeShapeType="1"/>
            </p:cNvSpPr>
            <p:nvPr/>
          </p:nvSpPr>
          <p:spPr bwMode="auto">
            <a:xfrm>
              <a:off x="1338" y="754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49" name="Line 98"/>
            <p:cNvSpPr>
              <a:spLocks noChangeShapeType="1"/>
            </p:cNvSpPr>
            <p:nvPr/>
          </p:nvSpPr>
          <p:spPr bwMode="auto">
            <a:xfrm>
              <a:off x="1338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50" name="Line 99"/>
            <p:cNvSpPr>
              <a:spLocks noChangeShapeType="1"/>
            </p:cNvSpPr>
            <p:nvPr/>
          </p:nvSpPr>
          <p:spPr bwMode="auto">
            <a:xfrm>
              <a:off x="1338" y="1117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051" name="Line 100"/>
            <p:cNvSpPr>
              <a:spLocks noChangeShapeType="1"/>
            </p:cNvSpPr>
            <p:nvPr/>
          </p:nvSpPr>
          <p:spPr bwMode="auto">
            <a:xfrm>
              <a:off x="1747" y="754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949" name="Line 101"/>
          <p:cNvSpPr>
            <a:spLocks noChangeShapeType="1"/>
          </p:cNvSpPr>
          <p:nvPr/>
        </p:nvSpPr>
        <p:spPr bwMode="auto">
          <a:xfrm>
            <a:off x="1835150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50" name="Line 102"/>
          <p:cNvSpPr>
            <a:spLocks noChangeShapeType="1"/>
          </p:cNvSpPr>
          <p:nvPr/>
        </p:nvSpPr>
        <p:spPr bwMode="auto">
          <a:xfrm>
            <a:off x="2339975" y="2422525"/>
            <a:ext cx="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51" name="Line 103"/>
          <p:cNvSpPr>
            <a:spLocks noChangeShapeType="1"/>
          </p:cNvSpPr>
          <p:nvPr/>
        </p:nvSpPr>
        <p:spPr bwMode="auto">
          <a:xfrm>
            <a:off x="755650" y="3502025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52" name="Line 104"/>
          <p:cNvSpPr>
            <a:spLocks noChangeShapeType="1"/>
          </p:cNvSpPr>
          <p:nvPr/>
        </p:nvSpPr>
        <p:spPr bwMode="auto">
          <a:xfrm>
            <a:off x="755650" y="3286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53" name="Line 105"/>
          <p:cNvSpPr>
            <a:spLocks noChangeShapeType="1"/>
          </p:cNvSpPr>
          <p:nvPr/>
        </p:nvSpPr>
        <p:spPr bwMode="auto">
          <a:xfrm>
            <a:off x="2914650" y="3286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54" name="Line 106"/>
          <p:cNvSpPr>
            <a:spLocks noChangeShapeType="1"/>
          </p:cNvSpPr>
          <p:nvPr/>
        </p:nvSpPr>
        <p:spPr bwMode="auto">
          <a:xfrm flipH="1">
            <a:off x="755650" y="4005263"/>
            <a:ext cx="2951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55" name="Line 107"/>
          <p:cNvSpPr>
            <a:spLocks noChangeShapeType="1"/>
          </p:cNvSpPr>
          <p:nvPr/>
        </p:nvSpPr>
        <p:spPr bwMode="auto">
          <a:xfrm flipH="1">
            <a:off x="1114425" y="3933825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56" name="Line 108"/>
          <p:cNvSpPr>
            <a:spLocks noChangeShapeType="1"/>
          </p:cNvSpPr>
          <p:nvPr/>
        </p:nvSpPr>
        <p:spPr bwMode="auto">
          <a:xfrm flipH="1">
            <a:off x="1547813" y="3862388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57" name="Line 109"/>
          <p:cNvSpPr>
            <a:spLocks noChangeShapeType="1"/>
          </p:cNvSpPr>
          <p:nvPr/>
        </p:nvSpPr>
        <p:spPr bwMode="auto">
          <a:xfrm flipH="1">
            <a:off x="1906588" y="3789363"/>
            <a:ext cx="2951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58" name="Line 110"/>
          <p:cNvSpPr>
            <a:spLocks noChangeShapeType="1"/>
          </p:cNvSpPr>
          <p:nvPr/>
        </p:nvSpPr>
        <p:spPr bwMode="auto">
          <a:xfrm flipH="1">
            <a:off x="2266950" y="3717925"/>
            <a:ext cx="2952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59" name="Line 111"/>
          <p:cNvSpPr>
            <a:spLocks noChangeShapeType="1"/>
          </p:cNvSpPr>
          <p:nvPr/>
        </p:nvSpPr>
        <p:spPr bwMode="auto">
          <a:xfrm flipH="1">
            <a:off x="2627313" y="3646488"/>
            <a:ext cx="3024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60" name="Line 112"/>
          <p:cNvSpPr>
            <a:spLocks noChangeShapeType="1"/>
          </p:cNvSpPr>
          <p:nvPr/>
        </p:nvSpPr>
        <p:spPr bwMode="auto">
          <a:xfrm flipH="1">
            <a:off x="2843213" y="3573463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61" name="Line 113"/>
          <p:cNvSpPr>
            <a:spLocks noChangeShapeType="1"/>
          </p:cNvSpPr>
          <p:nvPr/>
        </p:nvSpPr>
        <p:spPr bwMode="auto">
          <a:xfrm>
            <a:off x="755650" y="350202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62" name="Line 114"/>
          <p:cNvSpPr>
            <a:spLocks noChangeShapeType="1"/>
          </p:cNvSpPr>
          <p:nvPr/>
        </p:nvSpPr>
        <p:spPr bwMode="auto">
          <a:xfrm flipV="1">
            <a:off x="1114425" y="35020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63" name="Line 115"/>
          <p:cNvSpPr>
            <a:spLocks noChangeShapeType="1"/>
          </p:cNvSpPr>
          <p:nvPr/>
        </p:nvSpPr>
        <p:spPr bwMode="auto">
          <a:xfrm flipV="1">
            <a:off x="1547813" y="35020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64" name="Line 116"/>
          <p:cNvSpPr>
            <a:spLocks noChangeShapeType="1"/>
          </p:cNvSpPr>
          <p:nvPr/>
        </p:nvSpPr>
        <p:spPr bwMode="auto">
          <a:xfrm flipV="1">
            <a:off x="1906588" y="350202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65" name="Line 117"/>
          <p:cNvSpPr>
            <a:spLocks noChangeShapeType="1"/>
          </p:cNvSpPr>
          <p:nvPr/>
        </p:nvSpPr>
        <p:spPr bwMode="auto">
          <a:xfrm flipV="1">
            <a:off x="2266950" y="35020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66" name="Line 118"/>
          <p:cNvSpPr>
            <a:spLocks noChangeShapeType="1"/>
          </p:cNvSpPr>
          <p:nvPr/>
        </p:nvSpPr>
        <p:spPr bwMode="auto">
          <a:xfrm flipV="1">
            <a:off x="2627313" y="3502025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67" name="Line 119"/>
          <p:cNvSpPr>
            <a:spLocks noChangeShapeType="1"/>
          </p:cNvSpPr>
          <p:nvPr/>
        </p:nvSpPr>
        <p:spPr bwMode="auto">
          <a:xfrm>
            <a:off x="2843213" y="3502025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68" name="Line 120"/>
          <p:cNvSpPr>
            <a:spLocks noChangeShapeType="1"/>
          </p:cNvSpPr>
          <p:nvPr/>
        </p:nvSpPr>
        <p:spPr bwMode="auto">
          <a:xfrm flipV="1">
            <a:off x="1042988" y="620713"/>
            <a:ext cx="0" cy="1801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69" name="Line 121"/>
          <p:cNvSpPr>
            <a:spLocks noChangeShapeType="1"/>
          </p:cNvSpPr>
          <p:nvPr/>
        </p:nvSpPr>
        <p:spPr bwMode="auto">
          <a:xfrm flipV="1">
            <a:off x="1547813" y="765175"/>
            <a:ext cx="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70" name="Line 122"/>
          <p:cNvSpPr>
            <a:spLocks noChangeShapeType="1"/>
          </p:cNvSpPr>
          <p:nvPr/>
        </p:nvSpPr>
        <p:spPr bwMode="auto">
          <a:xfrm flipV="1">
            <a:off x="2124075" y="908050"/>
            <a:ext cx="0" cy="151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71" name="Line 123"/>
          <p:cNvSpPr>
            <a:spLocks noChangeShapeType="1"/>
          </p:cNvSpPr>
          <p:nvPr/>
        </p:nvSpPr>
        <p:spPr bwMode="auto">
          <a:xfrm flipV="1">
            <a:off x="2627313" y="1052513"/>
            <a:ext cx="0" cy="137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72" name="Line 124"/>
          <p:cNvSpPr>
            <a:spLocks noChangeShapeType="1"/>
          </p:cNvSpPr>
          <p:nvPr/>
        </p:nvSpPr>
        <p:spPr bwMode="auto">
          <a:xfrm>
            <a:off x="2627313" y="1052513"/>
            <a:ext cx="2017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73" name="Line 125"/>
          <p:cNvSpPr>
            <a:spLocks noChangeShapeType="1"/>
          </p:cNvSpPr>
          <p:nvPr/>
        </p:nvSpPr>
        <p:spPr bwMode="auto">
          <a:xfrm>
            <a:off x="2124075" y="908050"/>
            <a:ext cx="2879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74" name="Line 126"/>
          <p:cNvSpPr>
            <a:spLocks noChangeShapeType="1"/>
          </p:cNvSpPr>
          <p:nvPr/>
        </p:nvSpPr>
        <p:spPr bwMode="auto">
          <a:xfrm>
            <a:off x="1547813" y="765175"/>
            <a:ext cx="3744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75" name="Line 127"/>
          <p:cNvSpPr>
            <a:spLocks noChangeShapeType="1"/>
          </p:cNvSpPr>
          <p:nvPr/>
        </p:nvSpPr>
        <p:spPr bwMode="auto">
          <a:xfrm>
            <a:off x="1042988" y="620713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76" name="Text Box 128"/>
          <p:cNvSpPr txBox="1">
            <a:spLocks noChangeArrowheads="1"/>
          </p:cNvSpPr>
          <p:nvPr/>
        </p:nvSpPr>
        <p:spPr bwMode="auto">
          <a:xfrm>
            <a:off x="6732588" y="1195388"/>
            <a:ext cx="863600" cy="8604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400">
              <a:solidFill>
                <a:prstClr val="blac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400">
              <a:solidFill>
                <a:prstClr val="blac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1400">
              <a:solidFill>
                <a:prstClr val="black"/>
              </a:solidFill>
            </a:endParaRPr>
          </a:p>
        </p:txBody>
      </p:sp>
      <p:sp>
        <p:nvSpPr>
          <p:cNvPr id="38977" name="Text Box 129"/>
          <p:cNvSpPr txBox="1">
            <a:spLocks noChangeArrowheads="1"/>
          </p:cNvSpPr>
          <p:nvPr/>
        </p:nvSpPr>
        <p:spPr bwMode="auto">
          <a:xfrm>
            <a:off x="4068763" y="1195388"/>
            <a:ext cx="2159000" cy="98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dirty="0">
                <a:solidFill>
                  <a:prstClr val="black"/>
                </a:solidFill>
              </a:rPr>
              <a:t>      </a:t>
            </a:r>
            <a:r>
              <a:rPr lang="en-US" altLang="zh-CN" sz="1600" dirty="0" smtClean="0">
                <a:solidFill>
                  <a:prstClr val="black"/>
                </a:solidFill>
              </a:rPr>
              <a:t>Q</a:t>
            </a:r>
            <a:r>
              <a:rPr lang="en-US" altLang="zh-CN" sz="1600" baseline="-25000" dirty="0">
                <a:solidFill>
                  <a:prstClr val="black"/>
                </a:solidFill>
              </a:rPr>
              <a:t>A</a:t>
            </a:r>
            <a:r>
              <a:rPr lang="en-US" altLang="zh-CN" sz="1600" dirty="0" smtClean="0">
                <a:solidFill>
                  <a:prstClr val="black"/>
                </a:solidFill>
              </a:rPr>
              <a:t>  Q</a:t>
            </a:r>
            <a:r>
              <a:rPr lang="en-US" altLang="zh-CN" sz="1600" baseline="-25000" dirty="0">
                <a:solidFill>
                  <a:prstClr val="black"/>
                </a:solidFill>
              </a:rPr>
              <a:t>B</a:t>
            </a:r>
            <a:r>
              <a:rPr lang="en-US" altLang="zh-CN" sz="1600" dirty="0" smtClean="0">
                <a:solidFill>
                  <a:prstClr val="black"/>
                </a:solidFill>
              </a:rPr>
              <a:t> Q</a:t>
            </a:r>
            <a:r>
              <a:rPr lang="en-US" altLang="zh-CN" sz="1600" baseline="-25000" dirty="0">
                <a:solidFill>
                  <a:prstClr val="black"/>
                </a:solidFill>
              </a:rPr>
              <a:t>C</a:t>
            </a:r>
            <a:r>
              <a:rPr lang="en-US" altLang="zh-CN" sz="1600" dirty="0" smtClean="0">
                <a:solidFill>
                  <a:prstClr val="black"/>
                </a:solidFill>
              </a:rPr>
              <a:t> Q</a:t>
            </a:r>
            <a:r>
              <a:rPr lang="en-US" altLang="zh-CN" sz="1600" baseline="-25000" dirty="0">
                <a:solidFill>
                  <a:prstClr val="black"/>
                </a:solidFill>
              </a:rPr>
              <a:t>D</a:t>
            </a:r>
            <a:r>
              <a:rPr lang="en-US" altLang="zh-CN" sz="1600" dirty="0" smtClean="0">
                <a:solidFill>
                  <a:prstClr val="black"/>
                </a:solidFill>
              </a:rPr>
              <a:t>  S1</a:t>
            </a:r>
            <a:endParaRPr lang="en-US" altLang="zh-CN" sz="1600" baseline="-25000" dirty="0">
              <a:solidFill>
                <a:prstClr val="blac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dirty="0">
                <a:solidFill>
                  <a:prstClr val="black"/>
                </a:solidFill>
              </a:rPr>
              <a:t>D</a:t>
            </a:r>
            <a:r>
              <a:rPr lang="en-US" altLang="zh-CN" sz="1600" baseline="-25000" dirty="0">
                <a:solidFill>
                  <a:prstClr val="black"/>
                </a:solidFill>
              </a:rPr>
              <a:t>SR                                </a:t>
            </a:r>
            <a:r>
              <a:rPr lang="en-US" altLang="zh-CN" sz="1600" dirty="0">
                <a:solidFill>
                  <a:prstClr val="black"/>
                </a:solidFill>
              </a:rPr>
              <a:t>  S0</a:t>
            </a:r>
            <a:endParaRPr lang="en-US" altLang="zh-CN" sz="1600" dirty="0">
              <a:solidFill>
                <a:prstClr val="blac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dirty="0">
                <a:solidFill>
                  <a:prstClr val="black"/>
                </a:solidFill>
              </a:rPr>
              <a:t>    D</a:t>
            </a:r>
            <a:r>
              <a:rPr lang="en-US" altLang="zh-CN" sz="1600" baseline="-25000" dirty="0">
                <a:solidFill>
                  <a:prstClr val="black"/>
                </a:solidFill>
              </a:rPr>
              <a:t>0</a:t>
            </a:r>
            <a:r>
              <a:rPr lang="en-US" altLang="zh-CN" sz="1600" dirty="0">
                <a:solidFill>
                  <a:prstClr val="black"/>
                </a:solidFill>
              </a:rPr>
              <a:t> D</a:t>
            </a:r>
            <a:r>
              <a:rPr lang="en-US" altLang="zh-CN" sz="1600" baseline="-25000" dirty="0">
                <a:solidFill>
                  <a:prstClr val="black"/>
                </a:solidFill>
              </a:rPr>
              <a:t>1</a:t>
            </a:r>
            <a:r>
              <a:rPr lang="en-US" altLang="zh-CN" sz="1600" dirty="0">
                <a:solidFill>
                  <a:prstClr val="black"/>
                </a:solidFill>
              </a:rPr>
              <a:t> D</a:t>
            </a:r>
            <a:r>
              <a:rPr lang="en-US" altLang="zh-CN" sz="1600" baseline="-25000" dirty="0">
                <a:solidFill>
                  <a:prstClr val="black"/>
                </a:solidFill>
              </a:rPr>
              <a:t>2 </a:t>
            </a:r>
            <a:r>
              <a:rPr lang="en-US" altLang="zh-CN" sz="1600" dirty="0">
                <a:solidFill>
                  <a:prstClr val="black"/>
                </a:solidFill>
              </a:rPr>
              <a:t>D</a:t>
            </a:r>
            <a:r>
              <a:rPr lang="en-US" altLang="zh-CN" sz="1600" baseline="-25000" dirty="0">
                <a:solidFill>
                  <a:prstClr val="black"/>
                </a:solidFill>
              </a:rPr>
              <a:t>3</a:t>
            </a:r>
            <a:r>
              <a:rPr lang="en-US" altLang="zh-CN" sz="1600" dirty="0">
                <a:solidFill>
                  <a:prstClr val="black"/>
                </a:solidFill>
              </a:rPr>
              <a:t>    Cr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  <p:sp>
        <p:nvSpPr>
          <p:cNvPr id="38978" name="Line 130"/>
          <p:cNvSpPr>
            <a:spLocks noChangeShapeType="1"/>
          </p:cNvSpPr>
          <p:nvPr/>
        </p:nvSpPr>
        <p:spPr bwMode="auto">
          <a:xfrm>
            <a:off x="4427538" y="2203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79" name="Line 131"/>
          <p:cNvSpPr>
            <a:spLocks noChangeShapeType="1"/>
          </p:cNvSpPr>
          <p:nvPr/>
        </p:nvSpPr>
        <p:spPr bwMode="auto">
          <a:xfrm>
            <a:off x="4716463" y="2203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80" name="Line 132"/>
          <p:cNvSpPr>
            <a:spLocks noChangeShapeType="1"/>
          </p:cNvSpPr>
          <p:nvPr/>
        </p:nvSpPr>
        <p:spPr bwMode="auto">
          <a:xfrm>
            <a:off x="5005388" y="2203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81" name="Line 133"/>
          <p:cNvSpPr>
            <a:spLocks noChangeShapeType="1"/>
          </p:cNvSpPr>
          <p:nvPr/>
        </p:nvSpPr>
        <p:spPr bwMode="auto">
          <a:xfrm>
            <a:off x="5292725" y="22034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82" name="Line 134"/>
          <p:cNvSpPr>
            <a:spLocks noChangeShapeType="1"/>
          </p:cNvSpPr>
          <p:nvPr/>
        </p:nvSpPr>
        <p:spPr bwMode="auto">
          <a:xfrm>
            <a:off x="5005388" y="241935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83" name="Line 135"/>
          <p:cNvSpPr>
            <a:spLocks noChangeShapeType="1"/>
          </p:cNvSpPr>
          <p:nvPr/>
        </p:nvSpPr>
        <p:spPr bwMode="auto">
          <a:xfrm>
            <a:off x="4716463" y="24193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84" name="Line 136"/>
          <p:cNvSpPr>
            <a:spLocks noChangeShapeType="1"/>
          </p:cNvSpPr>
          <p:nvPr/>
        </p:nvSpPr>
        <p:spPr bwMode="auto">
          <a:xfrm flipH="1">
            <a:off x="5076825" y="24193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85" name="Text Box 137"/>
          <p:cNvSpPr txBox="1">
            <a:spLocks noChangeArrowheads="1"/>
          </p:cNvSpPr>
          <p:nvPr/>
        </p:nvSpPr>
        <p:spPr bwMode="auto">
          <a:xfrm>
            <a:off x="4932363" y="2565400"/>
            <a:ext cx="28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solidFill>
                  <a:prstClr val="black"/>
                </a:solidFill>
              </a:rPr>
              <a:t>5V</a:t>
            </a:r>
            <a:endParaRPr lang="en-US" altLang="zh-CN" sz="1400">
              <a:solidFill>
                <a:prstClr val="black"/>
              </a:solidFill>
            </a:endParaRPr>
          </a:p>
        </p:txBody>
      </p:sp>
      <p:sp>
        <p:nvSpPr>
          <p:cNvPr id="38986" name="Line 138"/>
          <p:cNvSpPr>
            <a:spLocks noChangeShapeType="1"/>
          </p:cNvSpPr>
          <p:nvPr/>
        </p:nvSpPr>
        <p:spPr bwMode="auto">
          <a:xfrm>
            <a:off x="3779838" y="17002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87" name="Line 139"/>
          <p:cNvSpPr>
            <a:spLocks noChangeShapeType="1"/>
          </p:cNvSpPr>
          <p:nvPr/>
        </p:nvSpPr>
        <p:spPr bwMode="auto">
          <a:xfrm>
            <a:off x="3779838" y="1700213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88" name="Line 140"/>
          <p:cNvSpPr>
            <a:spLocks noChangeShapeType="1"/>
          </p:cNvSpPr>
          <p:nvPr/>
        </p:nvSpPr>
        <p:spPr bwMode="auto">
          <a:xfrm flipV="1">
            <a:off x="4643438" y="4762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89" name="Line 141"/>
          <p:cNvSpPr>
            <a:spLocks noChangeShapeType="1"/>
          </p:cNvSpPr>
          <p:nvPr/>
        </p:nvSpPr>
        <p:spPr bwMode="auto">
          <a:xfrm flipV="1">
            <a:off x="5003800" y="4762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90" name="Line 142"/>
          <p:cNvSpPr>
            <a:spLocks noChangeShapeType="1"/>
          </p:cNvSpPr>
          <p:nvPr/>
        </p:nvSpPr>
        <p:spPr bwMode="auto">
          <a:xfrm flipV="1">
            <a:off x="5292725" y="4762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91" name="Line 143"/>
          <p:cNvSpPr>
            <a:spLocks noChangeShapeType="1"/>
          </p:cNvSpPr>
          <p:nvPr/>
        </p:nvSpPr>
        <p:spPr bwMode="auto">
          <a:xfrm flipV="1">
            <a:off x="5580063" y="47625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92" name="Text Box 144"/>
          <p:cNvSpPr txBox="1">
            <a:spLocks noChangeArrowheads="1"/>
          </p:cNvSpPr>
          <p:nvPr/>
        </p:nvSpPr>
        <p:spPr bwMode="auto">
          <a:xfrm>
            <a:off x="6804025" y="1339850"/>
            <a:ext cx="1444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solidFill>
                  <a:prstClr val="black"/>
                </a:solidFill>
              </a:rPr>
              <a:t>Q</a:t>
            </a:r>
            <a:endParaRPr lang="en-US" altLang="zh-CN" sz="1400">
              <a:solidFill>
                <a:prstClr val="black"/>
              </a:solidFill>
            </a:endParaRPr>
          </a:p>
        </p:txBody>
      </p:sp>
      <p:sp>
        <p:nvSpPr>
          <p:cNvPr id="38993" name="Line 145"/>
          <p:cNvSpPr>
            <a:spLocks noChangeShapeType="1"/>
          </p:cNvSpPr>
          <p:nvPr/>
        </p:nvSpPr>
        <p:spPr bwMode="auto">
          <a:xfrm>
            <a:off x="6804025" y="1339850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94" name="Oval 146"/>
          <p:cNvSpPr>
            <a:spLocks noChangeArrowheads="1"/>
          </p:cNvSpPr>
          <p:nvPr/>
        </p:nvSpPr>
        <p:spPr bwMode="auto">
          <a:xfrm>
            <a:off x="6588125" y="1266825"/>
            <a:ext cx="142875" cy="1444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38995" name="Line 147"/>
          <p:cNvSpPr>
            <a:spLocks noChangeShapeType="1"/>
          </p:cNvSpPr>
          <p:nvPr/>
        </p:nvSpPr>
        <p:spPr bwMode="auto">
          <a:xfrm>
            <a:off x="6227763" y="133985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996" name="Text Box 148"/>
          <p:cNvSpPr txBox="1">
            <a:spLocks noChangeArrowheads="1"/>
          </p:cNvSpPr>
          <p:nvPr/>
        </p:nvSpPr>
        <p:spPr bwMode="auto">
          <a:xfrm>
            <a:off x="6804025" y="1843088"/>
            <a:ext cx="1444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solidFill>
                  <a:prstClr val="black"/>
                </a:solidFill>
              </a:rPr>
              <a:t>Q</a:t>
            </a:r>
            <a:endParaRPr lang="en-US" altLang="zh-CN" sz="1400">
              <a:solidFill>
                <a:prstClr val="black"/>
              </a:solidFill>
            </a:endParaRPr>
          </a:p>
        </p:txBody>
      </p:sp>
      <p:sp>
        <p:nvSpPr>
          <p:cNvPr id="38997" name="Text Box 149"/>
          <p:cNvSpPr txBox="1">
            <a:spLocks noChangeArrowheads="1"/>
          </p:cNvSpPr>
          <p:nvPr/>
        </p:nvSpPr>
        <p:spPr bwMode="auto">
          <a:xfrm>
            <a:off x="7092950" y="1843088"/>
            <a:ext cx="28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solidFill>
                  <a:prstClr val="black"/>
                </a:solidFill>
              </a:rPr>
              <a:t>R1</a:t>
            </a:r>
            <a:endParaRPr lang="en-US" altLang="zh-CN" sz="1400">
              <a:solidFill>
                <a:prstClr val="black"/>
              </a:solidFill>
            </a:endParaRPr>
          </a:p>
        </p:txBody>
      </p:sp>
      <p:sp>
        <p:nvSpPr>
          <p:cNvPr id="38998" name="Oval 150"/>
          <p:cNvSpPr>
            <a:spLocks noChangeArrowheads="1"/>
          </p:cNvSpPr>
          <p:nvPr/>
        </p:nvSpPr>
        <p:spPr bwMode="auto">
          <a:xfrm>
            <a:off x="5724525" y="2203450"/>
            <a:ext cx="142875" cy="1444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38999" name="Oval 151"/>
          <p:cNvSpPr>
            <a:spLocks noChangeArrowheads="1"/>
          </p:cNvSpPr>
          <p:nvPr/>
        </p:nvSpPr>
        <p:spPr bwMode="auto">
          <a:xfrm>
            <a:off x="7092950" y="2058988"/>
            <a:ext cx="142875" cy="1444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39000" name="Line 152"/>
          <p:cNvSpPr>
            <a:spLocks noChangeShapeType="1"/>
          </p:cNvSpPr>
          <p:nvPr/>
        </p:nvSpPr>
        <p:spPr bwMode="auto">
          <a:xfrm>
            <a:off x="5651500" y="19161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01" name="Line 153"/>
          <p:cNvSpPr>
            <a:spLocks noChangeShapeType="1"/>
          </p:cNvSpPr>
          <p:nvPr/>
        </p:nvSpPr>
        <p:spPr bwMode="auto">
          <a:xfrm>
            <a:off x="7092950" y="17716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02" name="Line 154"/>
          <p:cNvSpPr>
            <a:spLocks noChangeShapeType="1"/>
          </p:cNvSpPr>
          <p:nvPr/>
        </p:nvSpPr>
        <p:spPr bwMode="auto">
          <a:xfrm>
            <a:off x="5795963" y="2347913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03" name="Line 155"/>
          <p:cNvSpPr>
            <a:spLocks noChangeShapeType="1"/>
          </p:cNvSpPr>
          <p:nvPr/>
        </p:nvSpPr>
        <p:spPr bwMode="auto">
          <a:xfrm>
            <a:off x="7164388" y="220345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04" name="Line 156"/>
          <p:cNvSpPr>
            <a:spLocks noChangeShapeType="1"/>
          </p:cNvSpPr>
          <p:nvPr/>
        </p:nvSpPr>
        <p:spPr bwMode="auto">
          <a:xfrm>
            <a:off x="5795963" y="2492375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05" name="Line 157"/>
          <p:cNvSpPr>
            <a:spLocks noChangeShapeType="1"/>
          </p:cNvSpPr>
          <p:nvPr/>
        </p:nvSpPr>
        <p:spPr bwMode="auto">
          <a:xfrm flipH="1">
            <a:off x="7451725" y="1555750"/>
            <a:ext cx="144463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06" name="Line 158"/>
          <p:cNvSpPr>
            <a:spLocks noChangeShapeType="1"/>
          </p:cNvSpPr>
          <p:nvPr/>
        </p:nvSpPr>
        <p:spPr bwMode="auto">
          <a:xfrm>
            <a:off x="7451725" y="1627188"/>
            <a:ext cx="144463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07" name="Text Box 159"/>
          <p:cNvSpPr txBox="1">
            <a:spLocks noChangeArrowheads="1"/>
          </p:cNvSpPr>
          <p:nvPr/>
        </p:nvSpPr>
        <p:spPr bwMode="auto">
          <a:xfrm>
            <a:off x="7164388" y="1484313"/>
            <a:ext cx="2159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solidFill>
                  <a:prstClr val="black"/>
                </a:solidFill>
              </a:rPr>
              <a:t>c1</a:t>
            </a:r>
            <a:endParaRPr lang="en-US" altLang="zh-CN" sz="1400">
              <a:solidFill>
                <a:prstClr val="black"/>
              </a:solidFill>
            </a:endParaRPr>
          </a:p>
        </p:txBody>
      </p:sp>
      <p:sp>
        <p:nvSpPr>
          <p:cNvPr id="39008" name="Text Box 160"/>
          <p:cNvSpPr txBox="1">
            <a:spLocks noChangeArrowheads="1"/>
          </p:cNvSpPr>
          <p:nvPr/>
        </p:nvSpPr>
        <p:spPr bwMode="auto">
          <a:xfrm>
            <a:off x="7380288" y="1843088"/>
            <a:ext cx="1444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solidFill>
                  <a:prstClr val="black"/>
                </a:solidFill>
              </a:rPr>
              <a:t>J</a:t>
            </a:r>
            <a:endParaRPr lang="en-US" altLang="zh-CN" sz="1400">
              <a:solidFill>
                <a:prstClr val="black"/>
              </a:solidFill>
            </a:endParaRPr>
          </a:p>
        </p:txBody>
      </p:sp>
      <p:sp>
        <p:nvSpPr>
          <p:cNvPr id="39009" name="Text Box 161"/>
          <p:cNvSpPr txBox="1">
            <a:spLocks noChangeArrowheads="1"/>
          </p:cNvSpPr>
          <p:nvPr/>
        </p:nvSpPr>
        <p:spPr bwMode="auto">
          <a:xfrm>
            <a:off x="7380288" y="1266825"/>
            <a:ext cx="1444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solidFill>
                  <a:prstClr val="black"/>
                </a:solidFill>
              </a:rPr>
              <a:t>K</a:t>
            </a:r>
            <a:endParaRPr lang="en-US" altLang="zh-CN" sz="1400">
              <a:solidFill>
                <a:prstClr val="black"/>
              </a:solidFill>
            </a:endParaRPr>
          </a:p>
        </p:txBody>
      </p:sp>
      <p:sp>
        <p:nvSpPr>
          <p:cNvPr id="39010" name="Line 162"/>
          <p:cNvSpPr>
            <a:spLocks noChangeShapeType="1"/>
          </p:cNvSpPr>
          <p:nvPr/>
        </p:nvSpPr>
        <p:spPr bwMode="auto">
          <a:xfrm>
            <a:off x="7596188" y="19161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11" name="Text Box 163"/>
          <p:cNvSpPr txBox="1">
            <a:spLocks noChangeArrowheads="1"/>
          </p:cNvSpPr>
          <p:nvPr/>
        </p:nvSpPr>
        <p:spPr bwMode="auto">
          <a:xfrm>
            <a:off x="7885113" y="1843088"/>
            <a:ext cx="28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solidFill>
                  <a:prstClr val="black"/>
                </a:solidFill>
              </a:rPr>
              <a:t>5V</a:t>
            </a:r>
            <a:endParaRPr lang="en-US" altLang="zh-CN" sz="1400">
              <a:solidFill>
                <a:prstClr val="black"/>
              </a:solidFill>
            </a:endParaRPr>
          </a:p>
        </p:txBody>
      </p:sp>
      <p:sp>
        <p:nvSpPr>
          <p:cNvPr id="39012" name="Line 164"/>
          <p:cNvSpPr>
            <a:spLocks noChangeShapeType="1"/>
          </p:cNvSpPr>
          <p:nvPr/>
        </p:nvSpPr>
        <p:spPr bwMode="auto">
          <a:xfrm>
            <a:off x="5580063" y="836613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13" name="Line 165"/>
          <p:cNvSpPr>
            <a:spLocks noChangeShapeType="1"/>
          </p:cNvSpPr>
          <p:nvPr/>
        </p:nvSpPr>
        <p:spPr bwMode="auto">
          <a:xfrm>
            <a:off x="7596188" y="13398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14" name="Line 166"/>
          <p:cNvSpPr>
            <a:spLocks noChangeShapeType="1"/>
          </p:cNvSpPr>
          <p:nvPr/>
        </p:nvSpPr>
        <p:spPr bwMode="auto">
          <a:xfrm flipV="1">
            <a:off x="7885113" y="83661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15" name="Line 167"/>
          <p:cNvSpPr>
            <a:spLocks noChangeShapeType="1"/>
          </p:cNvSpPr>
          <p:nvPr/>
        </p:nvSpPr>
        <p:spPr bwMode="auto">
          <a:xfrm>
            <a:off x="7596188" y="16271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16" name="Line 168"/>
          <p:cNvSpPr>
            <a:spLocks noChangeShapeType="1"/>
          </p:cNvSpPr>
          <p:nvPr/>
        </p:nvSpPr>
        <p:spPr bwMode="auto">
          <a:xfrm>
            <a:off x="4211638" y="2203450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17" name="Line 169"/>
          <p:cNvSpPr>
            <a:spLocks noChangeShapeType="1"/>
          </p:cNvSpPr>
          <p:nvPr/>
        </p:nvSpPr>
        <p:spPr bwMode="auto">
          <a:xfrm>
            <a:off x="4211638" y="2852738"/>
            <a:ext cx="4537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18" name="Line 170"/>
          <p:cNvSpPr>
            <a:spLocks noChangeShapeType="1"/>
          </p:cNvSpPr>
          <p:nvPr/>
        </p:nvSpPr>
        <p:spPr bwMode="auto">
          <a:xfrm>
            <a:off x="8459788" y="1627188"/>
            <a:ext cx="0" cy="1225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19" name="Text Box 171"/>
          <p:cNvSpPr txBox="1">
            <a:spLocks noChangeArrowheads="1"/>
          </p:cNvSpPr>
          <p:nvPr/>
        </p:nvSpPr>
        <p:spPr bwMode="auto">
          <a:xfrm>
            <a:off x="7380288" y="2203450"/>
            <a:ext cx="9350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400">
                <a:solidFill>
                  <a:prstClr val="black"/>
                </a:solidFill>
              </a:rPr>
              <a:t>接模拟开关</a:t>
            </a:r>
            <a:endParaRPr lang="zh-CN" altLang="en-US" sz="1400">
              <a:solidFill>
                <a:prstClr val="black"/>
              </a:solidFill>
            </a:endParaRPr>
          </a:p>
        </p:txBody>
      </p:sp>
      <p:sp>
        <p:nvSpPr>
          <p:cNvPr id="39020" name="Text Box 172"/>
          <p:cNvSpPr txBox="1">
            <a:spLocks noChangeArrowheads="1"/>
          </p:cNvSpPr>
          <p:nvPr/>
        </p:nvSpPr>
        <p:spPr bwMode="auto">
          <a:xfrm>
            <a:off x="7740650" y="2924175"/>
            <a:ext cx="1223963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solidFill>
                  <a:prstClr val="black"/>
                </a:solidFill>
              </a:rPr>
              <a:t>CP</a:t>
            </a:r>
            <a:r>
              <a:rPr lang="zh-CN" altLang="en-US" sz="1400">
                <a:solidFill>
                  <a:prstClr val="black"/>
                </a:solidFill>
              </a:rPr>
              <a:t>接连续脉冲</a:t>
            </a:r>
            <a:endParaRPr lang="zh-CN" altLang="en-US" sz="1400">
              <a:solidFill>
                <a:prstClr val="blac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solidFill>
                  <a:prstClr val="black"/>
                </a:solidFill>
              </a:rPr>
              <a:t>1-2Hz</a:t>
            </a:r>
            <a:endParaRPr lang="en-US" altLang="zh-CN" sz="1400">
              <a:solidFill>
                <a:prstClr val="black"/>
              </a:solidFill>
            </a:endParaRPr>
          </a:p>
        </p:txBody>
      </p:sp>
      <p:sp>
        <p:nvSpPr>
          <p:cNvPr id="39021" name="Line 173"/>
          <p:cNvSpPr>
            <a:spLocks noChangeShapeType="1"/>
          </p:cNvSpPr>
          <p:nvPr/>
        </p:nvSpPr>
        <p:spPr bwMode="auto">
          <a:xfrm>
            <a:off x="6227763" y="17002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22" name="Text Box 174"/>
          <p:cNvSpPr txBox="1">
            <a:spLocks noChangeArrowheads="1"/>
          </p:cNvSpPr>
          <p:nvPr/>
        </p:nvSpPr>
        <p:spPr bwMode="auto">
          <a:xfrm>
            <a:off x="6372225" y="1484313"/>
            <a:ext cx="2159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200">
                <a:solidFill>
                  <a:prstClr val="black"/>
                </a:solidFill>
              </a:rPr>
              <a:t>5V</a:t>
            </a:r>
            <a:endParaRPr lang="en-US" altLang="zh-CN" sz="1200">
              <a:solidFill>
                <a:prstClr val="black"/>
              </a:solidFill>
            </a:endParaRPr>
          </a:p>
        </p:txBody>
      </p:sp>
      <p:sp>
        <p:nvSpPr>
          <p:cNvPr id="39023" name="Text Box 175"/>
          <p:cNvSpPr txBox="1">
            <a:spLocks noChangeArrowheads="1"/>
          </p:cNvSpPr>
          <p:nvPr/>
        </p:nvSpPr>
        <p:spPr bwMode="auto">
          <a:xfrm>
            <a:off x="4211638" y="188913"/>
            <a:ext cx="2232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prstClr val="black"/>
                </a:solidFill>
              </a:rPr>
              <a:t>接</a:t>
            </a:r>
            <a:r>
              <a:rPr lang="en-US" altLang="zh-CN" sz="1800">
                <a:solidFill>
                  <a:prstClr val="black"/>
                </a:solidFill>
              </a:rPr>
              <a:t>0-1</a:t>
            </a:r>
            <a:r>
              <a:rPr lang="zh-CN" altLang="en-US" sz="1800">
                <a:solidFill>
                  <a:prstClr val="black"/>
                </a:solidFill>
              </a:rPr>
              <a:t>显示器</a:t>
            </a:r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39024" name="Text Box 176"/>
          <p:cNvSpPr txBox="1">
            <a:spLocks noChangeArrowheads="1"/>
          </p:cNvSpPr>
          <p:nvPr/>
        </p:nvSpPr>
        <p:spPr bwMode="auto">
          <a:xfrm>
            <a:off x="6804025" y="3573463"/>
            <a:ext cx="2087563" cy="214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prstClr val="black"/>
                </a:solidFill>
              </a:rPr>
              <a:t>注意：启动节拍发生器时，应先清零，即将清零模拟开关放置在低电平，待清零置数后，清零模拟开关放置在高电平。</a:t>
            </a:r>
            <a:endParaRPr lang="zh-CN" altLang="en-US" sz="2000" b="1">
              <a:solidFill>
                <a:prstClr val="black"/>
              </a:solidFill>
            </a:endParaRPr>
          </a:p>
        </p:txBody>
      </p:sp>
      <p:sp>
        <p:nvSpPr>
          <p:cNvPr id="39025" name="Text Box 181"/>
          <p:cNvSpPr txBox="1">
            <a:spLocks noChangeArrowheads="1"/>
          </p:cNvSpPr>
          <p:nvPr/>
        </p:nvSpPr>
        <p:spPr bwMode="auto">
          <a:xfrm>
            <a:off x="755650" y="206057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cc</a:t>
            </a:r>
            <a:endParaRPr lang="en-US" altLang="zh-CN" sz="1800">
              <a:solidFill>
                <a:prstClr val="black"/>
              </a:solidFill>
            </a:endParaRPr>
          </a:p>
        </p:txBody>
      </p:sp>
      <p:sp>
        <p:nvSpPr>
          <p:cNvPr id="39026" name="Text Box 182"/>
          <p:cNvSpPr txBox="1">
            <a:spLocks noChangeArrowheads="1"/>
          </p:cNvSpPr>
          <p:nvPr/>
        </p:nvSpPr>
        <p:spPr bwMode="auto">
          <a:xfrm>
            <a:off x="1187450" y="206057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cc</a:t>
            </a:r>
            <a:endParaRPr lang="en-US" altLang="zh-CN" sz="1800">
              <a:solidFill>
                <a:prstClr val="black"/>
              </a:solidFill>
            </a:endParaRPr>
          </a:p>
        </p:txBody>
      </p:sp>
      <p:sp>
        <p:nvSpPr>
          <p:cNvPr id="39027" name="Text Box 183"/>
          <p:cNvSpPr txBox="1">
            <a:spLocks noChangeArrowheads="1"/>
          </p:cNvSpPr>
          <p:nvPr/>
        </p:nvSpPr>
        <p:spPr bwMode="auto">
          <a:xfrm>
            <a:off x="1692275" y="206057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cc</a:t>
            </a:r>
            <a:endParaRPr lang="en-US" altLang="zh-CN" sz="1800">
              <a:solidFill>
                <a:prstClr val="black"/>
              </a:solidFill>
            </a:endParaRPr>
          </a:p>
        </p:txBody>
      </p:sp>
      <p:sp>
        <p:nvSpPr>
          <p:cNvPr id="39028" name="Text Box 184"/>
          <p:cNvSpPr txBox="1">
            <a:spLocks noChangeArrowheads="1"/>
          </p:cNvSpPr>
          <p:nvPr/>
        </p:nvSpPr>
        <p:spPr bwMode="auto">
          <a:xfrm>
            <a:off x="2268538" y="2060575"/>
            <a:ext cx="288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cc</a:t>
            </a:r>
            <a:endParaRPr lang="en-US" altLang="zh-CN" sz="1800">
              <a:solidFill>
                <a:prstClr val="black"/>
              </a:solidFill>
            </a:endParaRPr>
          </a:p>
        </p:txBody>
      </p:sp>
      <p:sp>
        <p:nvSpPr>
          <p:cNvPr id="39029" name="Line 185"/>
          <p:cNvSpPr>
            <a:spLocks noChangeShapeType="1"/>
          </p:cNvSpPr>
          <p:nvPr/>
        </p:nvSpPr>
        <p:spPr bwMode="auto">
          <a:xfrm rot="5400000">
            <a:off x="936625" y="18097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30" name="Line 186"/>
          <p:cNvSpPr>
            <a:spLocks noChangeShapeType="1"/>
          </p:cNvSpPr>
          <p:nvPr/>
        </p:nvSpPr>
        <p:spPr bwMode="auto">
          <a:xfrm rot="5400000">
            <a:off x="1439863" y="20256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31" name="Line 187"/>
          <p:cNvSpPr>
            <a:spLocks noChangeShapeType="1"/>
          </p:cNvSpPr>
          <p:nvPr/>
        </p:nvSpPr>
        <p:spPr bwMode="auto">
          <a:xfrm rot="5400000">
            <a:off x="2016125" y="21701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32" name="Rectangle 188"/>
          <p:cNvSpPr>
            <a:spLocks noChangeArrowheads="1"/>
          </p:cNvSpPr>
          <p:nvPr/>
        </p:nvSpPr>
        <p:spPr bwMode="auto">
          <a:xfrm rot="5400000">
            <a:off x="6336506" y="727869"/>
            <a:ext cx="287338" cy="2159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39033" name="Oval 189"/>
          <p:cNvSpPr>
            <a:spLocks noChangeArrowheads="1"/>
          </p:cNvSpPr>
          <p:nvPr/>
        </p:nvSpPr>
        <p:spPr bwMode="auto">
          <a:xfrm rot="5400000">
            <a:off x="6587331" y="765969"/>
            <a:ext cx="144463" cy="14287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prstClr val="black"/>
              </a:solidFill>
            </a:endParaRPr>
          </a:p>
        </p:txBody>
      </p:sp>
      <p:sp>
        <p:nvSpPr>
          <p:cNvPr id="39034" name="Line 190"/>
          <p:cNvSpPr>
            <a:spLocks noChangeShapeType="1"/>
          </p:cNvSpPr>
          <p:nvPr/>
        </p:nvSpPr>
        <p:spPr bwMode="auto">
          <a:xfrm rot="5400000">
            <a:off x="2520950" y="22415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35" name="Text Box 191"/>
          <p:cNvSpPr txBox="1">
            <a:spLocks noChangeArrowheads="1"/>
          </p:cNvSpPr>
          <p:nvPr/>
        </p:nvSpPr>
        <p:spPr bwMode="auto">
          <a:xfrm>
            <a:off x="6443663" y="692150"/>
            <a:ext cx="142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solidFill>
                  <a:prstClr val="black"/>
                </a:solidFill>
              </a:rPr>
              <a:t>1</a:t>
            </a:r>
            <a:endParaRPr lang="en-US" altLang="zh-CN" sz="1800">
              <a:solidFill>
                <a:prstClr val="black"/>
              </a:solidFill>
            </a:endParaRPr>
          </a:p>
        </p:txBody>
      </p:sp>
      <p:sp>
        <p:nvSpPr>
          <p:cNvPr id="39036" name="Line 192"/>
          <p:cNvSpPr>
            <a:spLocks noChangeShapeType="1"/>
          </p:cNvSpPr>
          <p:nvPr/>
        </p:nvSpPr>
        <p:spPr bwMode="auto">
          <a:xfrm>
            <a:off x="4356100" y="2420938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9037" name="Text Box 193"/>
          <p:cNvSpPr txBox="1">
            <a:spLocks noChangeArrowheads="1"/>
          </p:cNvSpPr>
          <p:nvPr/>
        </p:nvSpPr>
        <p:spPr bwMode="auto">
          <a:xfrm>
            <a:off x="3635375" y="2133600"/>
            <a:ext cx="288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>
                <a:solidFill>
                  <a:prstClr val="black"/>
                </a:solidFill>
              </a:rPr>
              <a:t>5V</a:t>
            </a:r>
            <a:endParaRPr lang="en-US" altLang="zh-CN" sz="140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、使用模拟开关作为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码输入译码显示电路，应可以观察到数码管按照节拍顺序依次在对应数位上显示当前所设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码对应数字。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8964488" cy="6336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4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具有公共端的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段数码管的扫描式显示：将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段数码管的位选信号和每一位显示数据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码一一对应，利用数码管的余辉效应和人眼的视觉暂留效应，选择合适的扫描频率逐位显示数据，以达到多个数码管“同时”显示不同数据效果。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、设计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方法一，显示位置决定显示内容：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）将</a:t>
            </a:r>
            <a:r>
              <a:rPr lang="en-US" altLang="zh-CN" dirty="0"/>
              <a:t>74LS194</a:t>
            </a:r>
            <a:r>
              <a:rPr lang="zh-CN" altLang="en-US" dirty="0"/>
              <a:t>接成四节拍顺序脉冲发生器，接入数码管位</a:t>
            </a:r>
            <a:r>
              <a:rPr lang="zh-CN" altLang="zh-CN" dirty="0"/>
              <a:t>选通端</a:t>
            </a:r>
            <a:r>
              <a:rPr lang="en-US" altLang="zh-CN" dirty="0"/>
              <a:t>DIG1~DIG4</a:t>
            </a:r>
            <a:r>
              <a:rPr lang="zh-CN" altLang="en-US" dirty="0"/>
              <a:t>同时也接入</a:t>
            </a:r>
            <a:r>
              <a:rPr lang="en-US" altLang="zh-CN" dirty="0"/>
              <a:t>DIG5~DIG8</a:t>
            </a:r>
            <a:r>
              <a:rPr lang="zh-CN" altLang="en-US" dirty="0"/>
              <a:t>，注意</a:t>
            </a:r>
            <a:r>
              <a:rPr lang="en-US" altLang="zh-CN" dirty="0"/>
              <a:t>74LS194</a:t>
            </a:r>
            <a:r>
              <a:rPr lang="zh-CN" altLang="zh-CN" dirty="0"/>
              <a:t>的</a:t>
            </a:r>
            <a:r>
              <a:rPr lang="zh-CN" altLang="en-US" dirty="0"/>
              <a:t>时钟要</a:t>
            </a:r>
            <a:r>
              <a:rPr lang="zh-CN" altLang="zh-CN" dirty="0"/>
              <a:t>接高频信号</a:t>
            </a:r>
            <a:r>
              <a:rPr lang="zh-CN" altLang="en-US" dirty="0"/>
              <a:t>，以使数码管同时显示</a:t>
            </a:r>
            <a:r>
              <a:rPr lang="en-US" altLang="zh-CN" dirty="0"/>
              <a:t>8</a:t>
            </a:r>
            <a:r>
              <a:rPr lang="zh-CN" altLang="en-US" dirty="0"/>
              <a:t>位数字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）列出真值表，输入</a:t>
            </a:r>
            <a:r>
              <a:rPr lang="zh-CN" altLang="en-US" dirty="0"/>
              <a:t>为</a:t>
            </a:r>
            <a:r>
              <a:rPr lang="en-US" altLang="zh-CN" dirty="0"/>
              <a:t>DIG1~DIG8</a:t>
            </a:r>
            <a:r>
              <a:rPr lang="zh-CN" altLang="en-US" dirty="0"/>
              <a:t>，输出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组</a:t>
            </a:r>
            <a:r>
              <a:rPr lang="en-US" altLang="zh-CN" dirty="0" smtClean="0"/>
              <a:t>4</a:t>
            </a:r>
            <a:r>
              <a:rPr lang="zh-CN" altLang="en-US" dirty="0" smtClean="0"/>
              <a:t>联装</a:t>
            </a:r>
            <a:r>
              <a:rPr lang="en-US" altLang="zh-CN" dirty="0" smtClean="0"/>
              <a:t>7</a:t>
            </a:r>
            <a:r>
              <a:rPr lang="zh-CN" altLang="en-US" dirty="0"/>
              <a:t>段</a:t>
            </a:r>
            <a:r>
              <a:rPr lang="zh-CN" altLang="en-US" dirty="0" smtClean="0"/>
              <a:t>数码管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码输入端</a:t>
            </a:r>
            <a:r>
              <a:rPr lang="en-US" altLang="zh-CN" dirty="0" smtClean="0"/>
              <a:t>P13</a:t>
            </a:r>
            <a:r>
              <a:rPr lang="zh-CN" altLang="en-US" dirty="0"/>
              <a:t>、</a:t>
            </a:r>
            <a:r>
              <a:rPr lang="en-US" altLang="zh-CN" dirty="0"/>
              <a:t>P12</a:t>
            </a:r>
            <a:r>
              <a:rPr lang="zh-CN" altLang="en-US" dirty="0"/>
              <a:t>、</a:t>
            </a:r>
            <a:r>
              <a:rPr lang="en-US" altLang="zh-CN" dirty="0"/>
              <a:t>P11</a:t>
            </a:r>
            <a:r>
              <a:rPr lang="zh-CN" altLang="en-US" dirty="0"/>
              <a:t>、</a:t>
            </a:r>
            <a:r>
              <a:rPr lang="en-US" altLang="zh-CN" dirty="0"/>
              <a:t>P10</a:t>
            </a:r>
            <a:r>
              <a:rPr lang="zh-CN" altLang="en-US" dirty="0"/>
              <a:t>、</a:t>
            </a:r>
            <a:r>
              <a:rPr lang="en-US" altLang="zh-CN" dirty="0"/>
              <a:t>P23</a:t>
            </a:r>
            <a:r>
              <a:rPr lang="zh-CN" altLang="en-US" dirty="0"/>
              <a:t>、</a:t>
            </a:r>
            <a:r>
              <a:rPr lang="en-US" altLang="zh-CN" dirty="0"/>
              <a:t>P22</a:t>
            </a:r>
            <a:r>
              <a:rPr lang="zh-CN" altLang="en-US" dirty="0"/>
              <a:t>、</a:t>
            </a:r>
            <a:r>
              <a:rPr lang="en-US" altLang="zh-CN" dirty="0"/>
              <a:t>P21</a:t>
            </a:r>
            <a:r>
              <a:rPr lang="zh-CN" altLang="en-US" dirty="0"/>
              <a:t>、</a:t>
            </a:r>
            <a:r>
              <a:rPr lang="en-US" altLang="zh-CN" dirty="0" smtClean="0"/>
              <a:t>P20</a:t>
            </a:r>
            <a:r>
              <a:rPr lang="zh-CN" altLang="en-US" dirty="0" smtClean="0"/>
              <a:t>。八输入八输出真值表格式见下页：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453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                                                  </a:t>
            </a:r>
            <a:r>
              <a:rPr lang="zh-CN" altLang="en-US" sz="2400" dirty="0" smtClean="0">
                <a:solidFill>
                  <a:srgbClr val="FF0000"/>
                </a:solidFill>
              </a:rPr>
              <a:t>当前显示</a:t>
            </a:r>
            <a:r>
              <a:rPr lang="en-US" altLang="zh-CN" sz="2400" dirty="0" smtClean="0">
                <a:solidFill>
                  <a:srgbClr val="FF0000"/>
                </a:solidFill>
              </a:rPr>
              <a:t>8</a:t>
            </a:r>
            <a:r>
              <a:rPr lang="zh-CN" altLang="en-US" sz="2400" dirty="0" smtClean="0">
                <a:solidFill>
                  <a:srgbClr val="FF0000"/>
                </a:solidFill>
              </a:rPr>
              <a:t>位学号为</a:t>
            </a:r>
            <a:r>
              <a:rPr lang="en-US" altLang="zh-CN" sz="2400" dirty="0" smtClean="0">
                <a:solidFill>
                  <a:srgbClr val="FF0000"/>
                </a:solidFill>
              </a:rPr>
              <a:t>12345678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）后续设计按照组合逻辑电路的设计流程完成。列出真值表</a:t>
            </a:r>
            <a:r>
              <a:rPr lang="en-US" altLang="zh-CN" dirty="0"/>
              <a:t>-&gt;</a:t>
            </a:r>
            <a:r>
              <a:rPr lang="zh-CN" altLang="zh-CN" dirty="0"/>
              <a:t>卡诺图</a:t>
            </a:r>
            <a:r>
              <a:rPr lang="en-US" altLang="zh-CN" dirty="0"/>
              <a:t>-&gt;</a:t>
            </a:r>
            <a:r>
              <a:rPr lang="zh-CN" altLang="zh-CN" dirty="0"/>
              <a:t>逻辑表达式</a:t>
            </a:r>
            <a:r>
              <a:rPr lang="en-US" altLang="zh-CN" dirty="0"/>
              <a:t>-&gt;</a:t>
            </a:r>
            <a:r>
              <a:rPr lang="zh-CN" altLang="zh-CN" dirty="0"/>
              <a:t>选择器件实现。</a:t>
            </a:r>
            <a:r>
              <a:rPr lang="zh-CN" altLang="en-US" dirty="0"/>
              <a:t>注意不同器件的触发电平可能不同。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123" y="908720"/>
            <a:ext cx="8419306" cy="35786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方法二，显示内容决定显示位置：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用</a:t>
            </a:r>
            <a:r>
              <a:rPr lang="en-US" altLang="zh-CN" dirty="0"/>
              <a:t>1</a:t>
            </a:r>
            <a:r>
              <a:rPr lang="zh-CN" altLang="zh-CN" dirty="0"/>
              <a:t>只</a:t>
            </a:r>
            <a:r>
              <a:rPr lang="en-US" altLang="zh-CN" dirty="0"/>
              <a:t>74LS197</a:t>
            </a:r>
            <a:r>
              <a:rPr lang="zh-CN" altLang="zh-CN" dirty="0"/>
              <a:t>（自动生成</a:t>
            </a:r>
            <a:r>
              <a:rPr lang="en-US" altLang="zh-CN" dirty="0"/>
              <a:t>8421</a:t>
            </a:r>
            <a:r>
              <a:rPr lang="zh-CN" altLang="zh-CN" dirty="0"/>
              <a:t>码），连入</a:t>
            </a:r>
            <a:r>
              <a:rPr lang="zh-CN" altLang="en-US" dirty="0"/>
              <a:t>两个四位数码管的</a:t>
            </a:r>
            <a:r>
              <a:rPr lang="en-US" altLang="zh-CN" dirty="0"/>
              <a:t>P13</a:t>
            </a:r>
            <a:r>
              <a:rPr lang="zh-CN" altLang="en-US" dirty="0"/>
              <a:t>、</a:t>
            </a:r>
            <a:r>
              <a:rPr lang="en-US" altLang="zh-CN" dirty="0"/>
              <a:t>P12</a:t>
            </a:r>
            <a:r>
              <a:rPr lang="zh-CN" altLang="en-US" dirty="0"/>
              <a:t>、</a:t>
            </a:r>
            <a:r>
              <a:rPr lang="en-US" altLang="zh-CN" dirty="0"/>
              <a:t>P11</a:t>
            </a:r>
            <a:r>
              <a:rPr lang="zh-CN" altLang="en-US" dirty="0"/>
              <a:t>、</a:t>
            </a:r>
            <a:r>
              <a:rPr lang="en-US" altLang="zh-CN" dirty="0"/>
              <a:t>P10</a:t>
            </a:r>
            <a:r>
              <a:rPr lang="zh-CN" altLang="en-US" dirty="0"/>
              <a:t>和</a:t>
            </a:r>
            <a:r>
              <a:rPr lang="en-US" altLang="zh-CN" dirty="0"/>
              <a:t>P23</a:t>
            </a:r>
            <a:r>
              <a:rPr lang="zh-CN" altLang="en-US" dirty="0"/>
              <a:t>、</a:t>
            </a:r>
            <a:r>
              <a:rPr lang="en-US" altLang="zh-CN" dirty="0"/>
              <a:t>P22</a:t>
            </a:r>
            <a:r>
              <a:rPr lang="zh-CN" altLang="en-US" dirty="0"/>
              <a:t>、</a:t>
            </a:r>
            <a:r>
              <a:rPr lang="en-US" altLang="zh-CN" dirty="0"/>
              <a:t>P21</a:t>
            </a:r>
            <a:r>
              <a:rPr lang="zh-CN" altLang="en-US" dirty="0"/>
              <a:t>、</a:t>
            </a:r>
            <a:r>
              <a:rPr lang="en-US" altLang="zh-CN" dirty="0"/>
              <a:t>P20</a:t>
            </a:r>
            <a:r>
              <a:rPr lang="zh-CN" altLang="en-US" dirty="0"/>
              <a:t>作为数码管</a:t>
            </a:r>
            <a:r>
              <a:rPr lang="en-US" altLang="zh-CN" dirty="0"/>
              <a:t>BCD</a:t>
            </a:r>
            <a:r>
              <a:rPr lang="zh-CN" altLang="en-US" dirty="0"/>
              <a:t>码输入端</a:t>
            </a:r>
            <a:r>
              <a:rPr lang="zh-CN" altLang="zh-CN" dirty="0"/>
              <a:t>端作为数据源。</a:t>
            </a:r>
            <a:r>
              <a:rPr lang="zh-CN" altLang="en-US" dirty="0"/>
              <a:t>注意</a:t>
            </a:r>
            <a:r>
              <a:rPr lang="en-US" altLang="zh-CN" dirty="0"/>
              <a:t>74LS197</a:t>
            </a:r>
            <a:r>
              <a:rPr lang="zh-CN" altLang="zh-CN" dirty="0"/>
              <a:t>的</a:t>
            </a:r>
            <a:r>
              <a:rPr lang="zh-CN" altLang="en-US" dirty="0"/>
              <a:t>时钟要</a:t>
            </a:r>
            <a:r>
              <a:rPr lang="zh-CN" altLang="zh-CN" dirty="0"/>
              <a:t>接高频信号</a:t>
            </a:r>
            <a:r>
              <a:rPr lang="zh-CN" altLang="en-US" dirty="0"/>
              <a:t>，以使数码管同时显示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zh-CN" altLang="en-US" dirty="0" smtClean="0"/>
              <a:t>数字；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将生成</a:t>
            </a:r>
            <a:r>
              <a:rPr lang="en-US" altLang="zh-CN" dirty="0"/>
              <a:t>8421</a:t>
            </a:r>
            <a:r>
              <a:rPr lang="zh-CN" altLang="zh-CN" dirty="0"/>
              <a:t>码的低</a:t>
            </a:r>
            <a:r>
              <a:rPr lang="en-US" altLang="zh-CN" dirty="0"/>
              <a:t>3</a:t>
            </a:r>
            <a:r>
              <a:rPr lang="zh-CN" altLang="zh-CN" dirty="0"/>
              <a:t>位连入</a:t>
            </a:r>
            <a:r>
              <a:rPr lang="en-US" altLang="zh-CN" dirty="0"/>
              <a:t>74LS138</a:t>
            </a:r>
            <a:r>
              <a:rPr lang="zh-CN" altLang="zh-CN" dirty="0"/>
              <a:t>（数据分配器</a:t>
            </a:r>
            <a:r>
              <a:rPr lang="en-US" altLang="zh-CN" dirty="0"/>
              <a:t>)</a:t>
            </a:r>
            <a:r>
              <a:rPr lang="zh-CN" altLang="zh-CN" dirty="0"/>
              <a:t>的</a:t>
            </a:r>
            <a:r>
              <a:rPr lang="en-US" altLang="zh-CN" dirty="0"/>
              <a:t>S0</a:t>
            </a:r>
            <a:r>
              <a:rPr lang="zh-CN" altLang="en-US" dirty="0"/>
              <a:t>、</a:t>
            </a:r>
            <a:r>
              <a:rPr lang="en-US" altLang="zh-CN" dirty="0"/>
              <a:t>S1</a:t>
            </a:r>
            <a:r>
              <a:rPr lang="zh-CN" altLang="en-US" dirty="0"/>
              <a:t>、</a:t>
            </a:r>
            <a:r>
              <a:rPr lang="en-US" altLang="zh-CN" dirty="0"/>
              <a:t>S2</a:t>
            </a:r>
            <a:r>
              <a:rPr lang="zh-CN" altLang="zh-CN" dirty="0"/>
              <a:t>端，</a:t>
            </a:r>
            <a:r>
              <a:rPr lang="en-US" altLang="zh-CN" dirty="0"/>
              <a:t>G1</a:t>
            </a:r>
            <a:r>
              <a:rPr lang="zh-CN" altLang="zh-CN" dirty="0"/>
              <a:t>接</a:t>
            </a:r>
            <a:r>
              <a:rPr lang="zh-CN" altLang="en-US" dirty="0"/>
              <a:t>高</a:t>
            </a:r>
            <a:r>
              <a:rPr lang="zh-CN" altLang="zh-CN" dirty="0"/>
              <a:t>电平，</a:t>
            </a:r>
            <a:r>
              <a:rPr lang="en-US" altLang="zh-CN" dirty="0"/>
              <a:t>G2A</a:t>
            </a:r>
            <a:r>
              <a:rPr lang="zh-CN" altLang="en-US" dirty="0"/>
              <a:t>、</a:t>
            </a:r>
            <a:r>
              <a:rPr lang="en-US" altLang="zh-CN" dirty="0"/>
              <a:t>G2B</a:t>
            </a:r>
            <a:r>
              <a:rPr lang="zh-CN" altLang="en-US" dirty="0"/>
              <a:t>接低电平</a:t>
            </a:r>
            <a:r>
              <a:rPr lang="zh-CN" altLang="zh-CN" dirty="0"/>
              <a:t>，输出</a:t>
            </a:r>
            <a:r>
              <a:rPr lang="en-US" altLang="zh-CN" dirty="0"/>
              <a:t>Y0~Y7</a:t>
            </a:r>
            <a:r>
              <a:rPr lang="zh-CN" altLang="en-US" dirty="0"/>
              <a:t>选择接入数码管位</a:t>
            </a:r>
            <a:r>
              <a:rPr lang="zh-CN" altLang="zh-CN" dirty="0"/>
              <a:t>选通信号接入，</a:t>
            </a:r>
            <a:r>
              <a:rPr lang="zh-CN" altLang="en-US" dirty="0"/>
              <a:t>以使某一位固定显示某个数字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064" y="3356992"/>
            <a:ext cx="1518036" cy="121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052736"/>
            <a:ext cx="9022159" cy="5215606"/>
          </a:xfrm>
        </p:spPr>
      </p:pic>
      <p:sp>
        <p:nvSpPr>
          <p:cNvPr id="5" name="文本框 4"/>
          <p:cNvSpPr txBox="1"/>
          <p:nvPr/>
        </p:nvSpPr>
        <p:spPr>
          <a:xfrm>
            <a:off x="5796136" y="404664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显示学号</a:t>
            </a:r>
            <a:r>
              <a:rPr lang="en-US" altLang="zh-CN" sz="2800" dirty="0" smtClean="0">
                <a:solidFill>
                  <a:srgbClr val="FF0000"/>
                </a:solidFill>
              </a:rPr>
              <a:t>2345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solidFill>
                  <a:prstClr val="black"/>
                </a:solidFill>
              </a:rPr>
              <a:t>方法二注意事项：</a:t>
            </a:r>
            <a:br>
              <a:rPr lang="en-US" altLang="zh-CN" sz="2400" dirty="0">
                <a:solidFill>
                  <a:prstClr val="black"/>
                </a:solidFill>
              </a:rPr>
            </a:br>
            <a:r>
              <a:rPr lang="zh-CN" altLang="en-US" sz="2400" dirty="0">
                <a:solidFill>
                  <a:prstClr val="black"/>
                </a:solidFill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</a:rPr>
              <a:t>1</a:t>
            </a:r>
            <a:r>
              <a:rPr lang="zh-CN" altLang="en-US" sz="2400" dirty="0">
                <a:solidFill>
                  <a:prstClr val="black"/>
                </a:solidFill>
              </a:rPr>
              <a:t>）将</a:t>
            </a:r>
            <a:r>
              <a:rPr lang="en-US" altLang="zh-CN" sz="2400" dirty="0">
                <a:solidFill>
                  <a:prstClr val="black"/>
                </a:solidFill>
              </a:rPr>
              <a:t>74LS197</a:t>
            </a:r>
            <a:r>
              <a:rPr lang="zh-CN" altLang="en-US" sz="2400" dirty="0">
                <a:solidFill>
                  <a:prstClr val="black"/>
                </a:solidFill>
              </a:rPr>
              <a:t>接成十进制计数器，因为每一位学号范围是</a:t>
            </a:r>
            <a:r>
              <a:rPr lang="en-US" altLang="zh-CN" sz="2400" dirty="0">
                <a:solidFill>
                  <a:prstClr val="black"/>
                </a:solidFill>
              </a:rPr>
              <a:t>0-9</a:t>
            </a:r>
            <a:r>
              <a:rPr lang="zh-CN" altLang="en-US" sz="2400" dirty="0">
                <a:solidFill>
                  <a:prstClr val="black"/>
                </a:solidFill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zh-CN" altLang="en-US" sz="2400" dirty="0">
                <a:solidFill>
                  <a:prstClr val="black"/>
                </a:solidFill>
              </a:rPr>
              <a:t>当</a:t>
            </a:r>
            <a:r>
              <a:rPr lang="en-US" altLang="zh-CN" sz="2400" dirty="0">
                <a:solidFill>
                  <a:prstClr val="black"/>
                </a:solidFill>
              </a:rPr>
              <a:t>74LS197</a:t>
            </a:r>
            <a:r>
              <a:rPr lang="zh-CN" altLang="en-US" sz="2400" dirty="0">
                <a:solidFill>
                  <a:prstClr val="black"/>
                </a:solidFill>
              </a:rPr>
              <a:t>计数至</a:t>
            </a:r>
            <a:r>
              <a:rPr lang="en-US" altLang="zh-CN" sz="2400" dirty="0">
                <a:solidFill>
                  <a:prstClr val="black"/>
                </a:solidFill>
              </a:rPr>
              <a:t>A-F</a:t>
            </a:r>
            <a:r>
              <a:rPr lang="zh-CN" altLang="en-US" sz="2400" dirty="0">
                <a:solidFill>
                  <a:prstClr val="black"/>
                </a:solidFill>
              </a:rPr>
              <a:t>时，</a:t>
            </a:r>
            <a:r>
              <a:rPr lang="en-US" altLang="zh-CN" sz="2400" dirty="0">
                <a:solidFill>
                  <a:prstClr val="black"/>
                </a:solidFill>
              </a:rPr>
              <a:t>7</a:t>
            </a:r>
            <a:r>
              <a:rPr lang="zh-CN" altLang="en-US" sz="2400" dirty="0">
                <a:solidFill>
                  <a:prstClr val="black"/>
                </a:solidFill>
              </a:rPr>
              <a:t>段数码管灭灯，因此若将</a:t>
            </a:r>
            <a:r>
              <a:rPr lang="en-US" altLang="zh-CN" sz="2400" dirty="0">
                <a:solidFill>
                  <a:prstClr val="black"/>
                </a:solidFill>
              </a:rPr>
              <a:t>74LS197</a:t>
            </a:r>
            <a:r>
              <a:rPr lang="zh-CN" altLang="en-US" sz="2400" dirty="0">
                <a:solidFill>
                  <a:prstClr val="black"/>
                </a:solidFill>
              </a:rPr>
              <a:t>接成十六进制计数器会导致</a:t>
            </a:r>
            <a:r>
              <a:rPr lang="en-US" altLang="zh-CN" sz="2400" dirty="0">
                <a:solidFill>
                  <a:prstClr val="black"/>
                </a:solidFill>
              </a:rPr>
              <a:t>7</a:t>
            </a:r>
            <a:r>
              <a:rPr lang="zh-CN" altLang="en-US" sz="2400" dirty="0">
                <a:solidFill>
                  <a:prstClr val="black"/>
                </a:solidFill>
              </a:rPr>
              <a:t>段数码管亮度偏暗</a:t>
            </a:r>
            <a:r>
              <a:rPr lang="zh-CN" altLang="en-US" sz="2400" dirty="0" smtClean="0">
                <a:solidFill>
                  <a:prstClr val="black"/>
                </a:solidFill>
              </a:rPr>
              <a:t>；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8" y="2073292"/>
            <a:ext cx="6948264" cy="2148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8" y="4509120"/>
            <a:ext cx="6948264" cy="21195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2079664"/>
            <a:ext cx="899592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利用清零端，每当计数为</a:t>
            </a:r>
            <a:r>
              <a:rPr lang="en-US" altLang="zh-CN" dirty="0" smtClean="0">
                <a:solidFill>
                  <a:srgbClr val="FF0000"/>
                </a:solidFill>
              </a:rPr>
              <a:t>1001</a:t>
            </a:r>
            <a:r>
              <a:rPr lang="zh-CN" altLang="en-US" dirty="0" smtClean="0">
                <a:solidFill>
                  <a:srgbClr val="FF0000"/>
                </a:solidFill>
              </a:rPr>
              <a:t>时，下一个时钟上升沿使</a:t>
            </a:r>
            <a:r>
              <a:rPr lang="en-US" altLang="zh-CN" dirty="0" smtClean="0">
                <a:solidFill>
                  <a:srgbClr val="FF0000"/>
                </a:solidFill>
              </a:rPr>
              <a:t>197</a:t>
            </a:r>
            <a:r>
              <a:rPr lang="zh-CN" altLang="en-US" dirty="0" smtClean="0">
                <a:solidFill>
                  <a:srgbClr val="FF0000"/>
                </a:solidFill>
              </a:rPr>
              <a:t>清零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899592" y="3375867"/>
            <a:ext cx="198276" cy="8292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8226660" y="2060848"/>
            <a:ext cx="899592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利用置数端，每当计数为</a:t>
            </a:r>
            <a:r>
              <a:rPr lang="en-US" altLang="zh-CN" dirty="0" smtClean="0">
                <a:solidFill>
                  <a:srgbClr val="FF0000"/>
                </a:solidFill>
              </a:rPr>
              <a:t>1001</a:t>
            </a:r>
            <a:r>
              <a:rPr lang="zh-CN" altLang="en-US" dirty="0" smtClean="0">
                <a:solidFill>
                  <a:srgbClr val="FF0000"/>
                </a:solidFill>
              </a:rPr>
              <a:t>时，下一个时钟上升沿使</a:t>
            </a:r>
            <a:r>
              <a:rPr lang="en-US" altLang="zh-CN" dirty="0" smtClean="0">
                <a:solidFill>
                  <a:srgbClr val="FF0000"/>
                </a:solidFill>
              </a:rPr>
              <a:t>197</a:t>
            </a:r>
            <a:r>
              <a:rPr lang="zh-CN" altLang="en-US" dirty="0">
                <a:solidFill>
                  <a:srgbClr val="FF0000"/>
                </a:solidFill>
              </a:rPr>
              <a:t>置</a:t>
            </a:r>
            <a:r>
              <a:rPr lang="zh-CN" altLang="en-US" dirty="0" smtClean="0">
                <a:solidFill>
                  <a:srgbClr val="FF0000"/>
                </a:solidFill>
              </a:rPr>
              <a:t>数</a:t>
            </a:r>
            <a:r>
              <a:rPr lang="en-US" altLang="zh-CN" dirty="0" smtClean="0">
                <a:solidFill>
                  <a:srgbClr val="FF0000"/>
                </a:solidFill>
              </a:rPr>
              <a:t>0000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8046134" y="5200169"/>
            <a:ext cx="649540" cy="7491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332656"/>
            <a:ext cx="9073008" cy="59919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）电路区分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9</a:t>
            </a:r>
            <a:r>
              <a:rPr lang="zh-CN" altLang="en-US" dirty="0" smtClean="0"/>
              <a:t>的显示。</a:t>
            </a:r>
            <a:r>
              <a:rPr lang="zh-CN" altLang="en-US" dirty="0"/>
              <a:t>直接</a:t>
            </a:r>
            <a:r>
              <a:rPr lang="zh-CN" altLang="zh-CN" dirty="0" smtClean="0"/>
              <a:t>将</a:t>
            </a:r>
            <a:r>
              <a:rPr lang="en-US" altLang="zh-CN" dirty="0" smtClean="0"/>
              <a:t>74LS197</a:t>
            </a:r>
            <a:r>
              <a:rPr lang="zh-CN" altLang="zh-CN" dirty="0" smtClean="0"/>
              <a:t>生成</a:t>
            </a:r>
            <a:r>
              <a:rPr lang="en-US" altLang="zh-CN" dirty="0"/>
              <a:t>8421</a:t>
            </a:r>
            <a:r>
              <a:rPr lang="zh-CN" altLang="zh-CN" dirty="0"/>
              <a:t>码的低</a:t>
            </a:r>
            <a:r>
              <a:rPr lang="en-US" altLang="zh-CN" dirty="0"/>
              <a:t>3</a:t>
            </a:r>
            <a:r>
              <a:rPr lang="zh-CN" altLang="zh-CN" dirty="0" smtClean="0"/>
              <a:t>位</a:t>
            </a:r>
            <a:r>
              <a:rPr lang="zh-CN" altLang="en-US" dirty="0" smtClean="0"/>
              <a:t>（</a:t>
            </a:r>
            <a:r>
              <a:rPr lang="en-US" altLang="zh-CN" dirty="0" smtClean="0"/>
              <a:t>Q2,Q1,Q0</a:t>
            </a:r>
            <a:r>
              <a:rPr lang="zh-CN" altLang="en-US" dirty="0" smtClean="0"/>
              <a:t>）</a:t>
            </a:r>
            <a:r>
              <a:rPr lang="zh-CN" altLang="zh-CN" dirty="0" smtClean="0"/>
              <a:t>连</a:t>
            </a:r>
            <a:r>
              <a:rPr lang="zh-CN" altLang="zh-CN" dirty="0"/>
              <a:t>入</a:t>
            </a:r>
            <a:r>
              <a:rPr lang="en-US" altLang="zh-CN" dirty="0" smtClean="0"/>
              <a:t>74LS138</a:t>
            </a:r>
            <a:r>
              <a:rPr lang="zh-CN" altLang="en-US" dirty="0" smtClean="0"/>
              <a:t>进行得到数码管位选信号，未能考虑</a:t>
            </a:r>
            <a:r>
              <a:rPr lang="en-US" altLang="zh-CN" dirty="0" smtClean="0"/>
              <a:t>74LS197</a:t>
            </a:r>
            <a:r>
              <a:rPr lang="zh-CN" altLang="zh-CN" dirty="0"/>
              <a:t>生成</a:t>
            </a:r>
            <a:r>
              <a:rPr lang="en-US" altLang="zh-CN" dirty="0"/>
              <a:t>8421</a:t>
            </a:r>
            <a:r>
              <a:rPr lang="zh-CN" altLang="zh-CN" dirty="0" smtClean="0"/>
              <a:t>码</a:t>
            </a:r>
            <a:r>
              <a:rPr lang="zh-CN" altLang="en-US" dirty="0"/>
              <a:t>最高位</a:t>
            </a:r>
            <a:r>
              <a:rPr lang="en-US" altLang="zh-CN" dirty="0" smtClean="0"/>
              <a:t>Q4</a:t>
            </a:r>
            <a:r>
              <a:rPr lang="zh-CN" altLang="en-US" dirty="0" smtClean="0"/>
              <a:t>，因此</a:t>
            </a:r>
            <a:r>
              <a:rPr lang="en-US" altLang="zh-CN" dirty="0" smtClean="0"/>
              <a:t>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都能使</a:t>
            </a:r>
            <a:r>
              <a:rPr lang="en-US" altLang="zh-CN" dirty="0" smtClean="0"/>
              <a:t>74LS138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Y0</a:t>
            </a:r>
            <a:r>
              <a:rPr lang="zh-CN" altLang="en-US" dirty="0" smtClean="0"/>
              <a:t>输出低电平，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9</a:t>
            </a:r>
            <a:r>
              <a:rPr lang="zh-CN" altLang="en-US" dirty="0" smtClean="0"/>
              <a:t>都能使</a:t>
            </a:r>
            <a:r>
              <a:rPr lang="en-US" altLang="zh-CN" smtClean="0"/>
              <a:t>74LS138</a:t>
            </a:r>
            <a:r>
              <a:rPr lang="zh-CN" altLang="en-US" smtClean="0"/>
              <a:t>的</a:t>
            </a:r>
            <a:r>
              <a:rPr lang="en-US" altLang="zh-CN" dirty="0" smtClean="0"/>
              <a:t>Y1</a:t>
            </a:r>
            <a:r>
              <a:rPr lang="zh-CN" altLang="en-US" dirty="0" smtClean="0"/>
              <a:t>输出低电平。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013176"/>
            <a:ext cx="6783977" cy="180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24025"/>
            <a:ext cx="6372200" cy="215710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9512" y="2492896"/>
            <a:ext cx="136815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的位选信号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9512" y="5013176"/>
            <a:ext cx="136815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r>
              <a:rPr lang="en-US" altLang="zh-CN" dirty="0">
                <a:solidFill>
                  <a:srgbClr val="FF0000"/>
                </a:solidFill>
              </a:rPr>
              <a:t>8</a:t>
            </a:r>
            <a:r>
              <a:rPr lang="zh-CN" altLang="en-US" dirty="0" smtClean="0">
                <a:solidFill>
                  <a:srgbClr val="FF0000"/>
                </a:solidFill>
              </a:rPr>
              <a:t>的位选信号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stCxn id="6" idx="2"/>
          </p:cNvCxnSpPr>
          <p:nvPr/>
        </p:nvCxnSpPr>
        <p:spPr>
          <a:xfrm>
            <a:off x="863588" y="3139227"/>
            <a:ext cx="828092" cy="5778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63588" y="5661248"/>
            <a:ext cx="828092" cy="5778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03" y="764704"/>
            <a:ext cx="7151453" cy="2388179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03" y="4048564"/>
            <a:ext cx="7511493" cy="20865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496" y="764704"/>
            <a:ext cx="136815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的位选信号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96" y="4078813"/>
            <a:ext cx="136815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zh-CN" altLang="en-US" dirty="0" smtClean="0">
                <a:solidFill>
                  <a:srgbClr val="FF0000"/>
                </a:solidFill>
              </a:rPr>
              <a:t>的位选信号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683568" y="1412776"/>
            <a:ext cx="828092" cy="5778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83568" y="4725144"/>
            <a:ext cx="828092" cy="5778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33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、数码管上可同时显示自己的</a:t>
            </a:r>
            <a:r>
              <a:rPr lang="en-US" altLang="zh-CN" sz="2000" dirty="0" smtClean="0"/>
              <a:t>8</a:t>
            </a:r>
            <a:r>
              <a:rPr lang="zh-CN" altLang="en-US" sz="1800" dirty="0" smtClean="0"/>
              <a:t>位学号</a:t>
            </a:r>
            <a:endParaRPr lang="zh-CN" altLang="en-US" sz="1800" dirty="0" smtClean="0"/>
          </a:p>
          <a:p>
            <a:pPr marL="0" indent="0">
              <a:buNone/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、利用示波器观测</a:t>
            </a: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1</a:t>
            </a:r>
            <a:r>
              <a:rPr lang="zh-CN" altLang="en-US" sz="2000" dirty="0" smtClean="0">
                <a:sym typeface="+mn-ea"/>
              </a:rPr>
              <a:t>）</a:t>
            </a:r>
            <a:r>
              <a:rPr lang="zh-CN" altLang="en-US" sz="2000" dirty="0" smtClean="0">
                <a:sym typeface="+mn-ea"/>
              </a:rPr>
              <a:t>显示位置决定显示内容时：</a:t>
            </a:r>
            <a:r>
              <a:rPr lang="zh-CN" altLang="en-US" sz="2000" dirty="0" smtClean="0">
                <a:sym typeface="+mn-ea"/>
              </a:rPr>
              <a:t>时钟信号、</a:t>
            </a:r>
            <a:r>
              <a:rPr lang="en-US" altLang="zh-CN" sz="2000" dirty="0" smtClean="0">
                <a:sym typeface="+mn-ea"/>
              </a:rPr>
              <a:t>4</a:t>
            </a:r>
            <a:r>
              <a:rPr lang="zh-CN" altLang="en-US" sz="2000" dirty="0" smtClean="0">
                <a:sym typeface="+mn-ea"/>
              </a:rPr>
              <a:t>位数码管位选通信号以及</a:t>
            </a:r>
            <a:r>
              <a:rPr lang="en-US" altLang="zh-CN" sz="2000" dirty="0" smtClean="0">
                <a:sym typeface="+mn-ea"/>
              </a:rPr>
              <a:t>8</a:t>
            </a:r>
            <a:r>
              <a:rPr lang="zh-CN" altLang="en-US" sz="2000" dirty="0" smtClean="0">
                <a:sym typeface="+mn-ea"/>
              </a:rPr>
              <a:t>位</a:t>
            </a:r>
            <a:r>
              <a:rPr lang="en-US" altLang="zh-CN" sz="2000" dirty="0" smtClean="0">
                <a:sym typeface="+mn-ea"/>
              </a:rPr>
              <a:t>BCD</a:t>
            </a:r>
            <a:r>
              <a:rPr lang="zh-CN" altLang="en-US" sz="2000" dirty="0" smtClean="0">
                <a:sym typeface="+mn-ea"/>
              </a:rPr>
              <a:t>码的波形并记录；</a:t>
            </a:r>
            <a:r>
              <a:rPr lang="zh-CN" altLang="en-US" sz="2000" dirty="0" smtClean="0">
                <a:sym typeface="+mn-ea"/>
              </a:rPr>
              <a:t>（</a:t>
            </a:r>
            <a:r>
              <a:rPr lang="en-US" altLang="zh-CN" sz="2000" dirty="0" smtClean="0">
                <a:sym typeface="+mn-ea"/>
              </a:rPr>
              <a:t>2</a:t>
            </a:r>
            <a:r>
              <a:rPr lang="zh-CN" altLang="en-US" sz="2000" dirty="0" smtClean="0">
                <a:sym typeface="+mn-ea"/>
              </a:rPr>
              <a:t>）显示内容决定显示位置时：时钟信号、</a:t>
            </a:r>
            <a:r>
              <a:rPr lang="en-US" altLang="zh-CN" sz="2000" dirty="0" smtClean="0">
                <a:sym typeface="+mn-ea"/>
              </a:rPr>
              <a:t>8</a:t>
            </a:r>
            <a:r>
              <a:rPr lang="zh-CN" altLang="en-US" sz="2000" dirty="0" smtClean="0">
                <a:sym typeface="+mn-ea"/>
              </a:rPr>
              <a:t>位数码管位选通信号以及</a:t>
            </a:r>
            <a:r>
              <a:rPr lang="en-US" altLang="zh-CN" sz="2000" dirty="0" smtClean="0">
                <a:sym typeface="+mn-ea"/>
              </a:rPr>
              <a:t>4</a:t>
            </a:r>
            <a:r>
              <a:rPr lang="zh-CN" altLang="en-US" sz="2000" dirty="0" smtClean="0">
                <a:sym typeface="+mn-ea"/>
              </a:rPr>
              <a:t>位</a:t>
            </a:r>
            <a:r>
              <a:rPr lang="en-US" altLang="zh-CN" sz="2000" dirty="0" smtClean="0">
                <a:sym typeface="+mn-ea"/>
              </a:rPr>
              <a:t>BCD</a:t>
            </a:r>
            <a:r>
              <a:rPr lang="zh-CN" altLang="en-US" sz="1800" dirty="0" smtClean="0">
                <a:sym typeface="+mn-ea"/>
              </a:rPr>
              <a:t>码的波形并记录。</a:t>
            </a:r>
            <a:endParaRPr lang="zh-CN" altLang="en-US" sz="1800" dirty="0" smtClean="0">
              <a:sym typeface="+mn-ea"/>
            </a:endParaRPr>
          </a:p>
          <a:p>
            <a:pPr marL="0" indent="0">
              <a:buNone/>
            </a:pPr>
            <a:endParaRPr lang="zh-CN" altLang="en-US" sz="1600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sz="2000" dirty="0" smtClean="0"/>
              <a:t>内容</a:t>
            </a:r>
            <a:r>
              <a:rPr lang="en-US" altLang="zh-CN" sz="2000" dirty="0" smtClean="0"/>
              <a:t>5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</a:t>
            </a:r>
            <a:r>
              <a:rPr lang="zh-CN" altLang="en-US" sz="2000" dirty="0" smtClean="0"/>
              <a:t>、使用实验箱上的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8</a:t>
            </a:r>
            <a:r>
              <a:rPr lang="zh-CN" altLang="en-US" sz="1800" dirty="0" smtClean="0"/>
              <a:t>点阵显示任一固定图形。</a:t>
            </a:r>
            <a:endParaRPr lang="zh-CN" altLang="en-US" sz="1800" dirty="0" smtClean="0"/>
          </a:p>
          <a:p>
            <a:pPr marL="0" indent="0">
              <a:buNone/>
            </a:pPr>
            <a:endParaRPr lang="zh-CN" altLang="en-US" sz="1600" dirty="0" smtClean="0"/>
          </a:p>
          <a:p>
            <a:pPr marL="0" indent="0">
              <a:buNone/>
            </a:pPr>
            <a:endParaRPr lang="zh-CN" altLang="en-US" sz="1400" dirty="0" smtClean="0"/>
          </a:p>
          <a:p>
            <a:pPr marL="0" indent="0">
              <a:buNone/>
            </a:pPr>
            <a:r>
              <a:rPr lang="en-US" altLang="zh-CN" sz="2400" dirty="0" smtClean="0"/>
              <a:t> </a:t>
            </a:r>
            <a:endParaRPr lang="en-US" altLang="zh-CN" sz="2400" dirty="0" smtClean="0"/>
          </a:p>
          <a:p>
            <a:pPr marL="514350" indent="-514350">
              <a:buFont typeface="+mj-ea"/>
              <a:buAutoNum type="circleNumDbPlain"/>
            </a:pP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2924944"/>
            <a:ext cx="2901441" cy="3890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068960"/>
            <a:ext cx="3962400" cy="3600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433" y="2931494"/>
            <a:ext cx="93610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ROWA</a:t>
            </a:r>
            <a:r>
              <a:rPr lang="zh-CN" altLang="en-US" dirty="0" smtClean="0">
                <a:solidFill>
                  <a:srgbClr val="FF0000"/>
                </a:solidFill>
              </a:rPr>
              <a:t>行选通，</a:t>
            </a:r>
            <a:r>
              <a:rPr lang="en-US" altLang="zh-CN" dirty="0" smtClean="0">
                <a:solidFill>
                  <a:srgbClr val="FF0000"/>
                </a:solidFill>
              </a:rPr>
              <a:t>COLA</a:t>
            </a:r>
            <a:r>
              <a:rPr lang="zh-CN" altLang="en-US" dirty="0" smtClean="0">
                <a:solidFill>
                  <a:srgbClr val="FF0000"/>
                </a:solidFill>
              </a:rPr>
              <a:t>列选通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488663" y="4149080"/>
            <a:ext cx="554944" cy="360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实验七   </a:t>
            </a:r>
            <a:r>
              <a:rPr lang="zh-CN" altLang="en-US" dirty="0"/>
              <a:t>译码显示</a:t>
            </a:r>
            <a:r>
              <a:rPr lang="zh-CN" altLang="en-US" dirty="0" smtClean="0"/>
              <a:t>电路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、原理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四</a:t>
            </a:r>
            <a:r>
              <a:rPr lang="zh-CN" altLang="en-US" sz="2400" dirty="0"/>
              <a:t>位双向</a:t>
            </a:r>
            <a:r>
              <a:rPr lang="zh-CN" altLang="en-US" sz="2400" dirty="0" smtClean="0"/>
              <a:t>移位寄存器</a:t>
            </a:r>
            <a:r>
              <a:rPr lang="en-US" altLang="zh-CN" sz="2400" dirty="0" smtClean="0"/>
              <a:t>74LS194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876" y="1948656"/>
            <a:ext cx="3238500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点阵显示举例：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）点阵显示数字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）点阵显示字母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）点阵显示图案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196752"/>
            <a:ext cx="1400175" cy="1400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807" y="3079234"/>
            <a:ext cx="1410271" cy="1431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16350" y="4818783"/>
            <a:ext cx="2057400" cy="18701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35292" y="4750087"/>
            <a:ext cx="2076450" cy="20265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7039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实验内容</a:t>
            </a:r>
            <a:r>
              <a:rPr lang="en-US" altLang="zh-CN" dirty="0"/>
              <a:t>5</a:t>
            </a:r>
            <a:r>
              <a:rPr lang="zh-CN" altLang="en-US" dirty="0"/>
              <a:t>提示：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）实验箱</a:t>
            </a:r>
            <a:r>
              <a:rPr lang="en-US" altLang="zh-CN" dirty="0" smtClean="0"/>
              <a:t>8</a:t>
            </a:r>
            <a:r>
              <a:rPr lang="zh-CN" altLang="en-US" dirty="0" smtClean="0"/>
              <a:t>*</a:t>
            </a:r>
            <a:r>
              <a:rPr lang="en-US" altLang="zh-CN" dirty="0" smtClean="0"/>
              <a:t>8</a:t>
            </a:r>
            <a:r>
              <a:rPr lang="zh-CN" altLang="en-US" dirty="0" smtClean="0"/>
              <a:t>点阵显示原理如下图所示，点阵由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个发光二极管组成，当二极管所在位置的行电平为高，列电平为低时，相应的二极管就被点亮。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4191000" cy="39147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034" y="2348880"/>
            <a:ext cx="4189652" cy="26159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4662" y="4638035"/>
            <a:ext cx="445781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  <a:r>
              <a:rPr lang="zh-CN" altLang="en-US" dirty="0" smtClean="0">
                <a:solidFill>
                  <a:srgbClr val="FF0000"/>
                </a:solidFill>
              </a:rPr>
              <a:t>段数码管结构比较可以看出，实验箱点阵每一行可以看成是一组共阳极数码管，每一列可以看成是一组共阴极数码管。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可采用扫描式显示，即选择</a:t>
            </a:r>
            <a:r>
              <a:rPr lang="zh-CN" altLang="en-US" dirty="0">
                <a:solidFill>
                  <a:srgbClr val="FF0000"/>
                </a:solidFill>
              </a:rPr>
              <a:t>合适的扫描频率</a:t>
            </a:r>
            <a:r>
              <a:rPr lang="zh-CN" altLang="en-US" dirty="0" smtClean="0">
                <a:solidFill>
                  <a:srgbClr val="FF0000"/>
                </a:solidFill>
              </a:rPr>
              <a:t>逐行（高电平选通）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zh-CN" altLang="en-US" dirty="0" smtClean="0">
                <a:solidFill>
                  <a:srgbClr val="FF0000"/>
                </a:solidFill>
              </a:rPr>
              <a:t>逐列（低电平选通）设置每个二极管的亮灭，</a:t>
            </a:r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zh-CN" altLang="en-US" dirty="0" smtClean="0">
                <a:solidFill>
                  <a:srgbClr val="FF0000"/>
                </a:solidFill>
              </a:rPr>
              <a:t>达到点阵</a:t>
            </a:r>
            <a:r>
              <a:rPr lang="zh-CN" altLang="en-US" dirty="0">
                <a:solidFill>
                  <a:srgbClr val="FF0000"/>
                </a:solidFill>
              </a:rPr>
              <a:t>二极管</a:t>
            </a:r>
            <a:r>
              <a:rPr lang="zh-CN" altLang="en-US" dirty="0" smtClean="0">
                <a:solidFill>
                  <a:srgbClr val="FF0000"/>
                </a:solidFill>
              </a:rPr>
              <a:t>“同时”亮灭，以显示指定图案效果。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）注意实验箱上</a:t>
            </a:r>
            <a:r>
              <a:rPr lang="en-US" altLang="zh-CN" sz="2400" dirty="0" smtClean="0"/>
              <a:t>ROWA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COWA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号引脚需接低电平，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号引脚需接高电平，以便点阵正常显示，因为</a:t>
            </a:r>
            <a:r>
              <a:rPr lang="en-US" altLang="zh-CN" sz="2400" dirty="0"/>
              <a:t>ROWA</a:t>
            </a:r>
            <a:r>
              <a:rPr lang="zh-CN" altLang="en-US" sz="2400" dirty="0"/>
              <a:t>和</a:t>
            </a:r>
            <a:r>
              <a:rPr lang="en-US" altLang="zh-CN" sz="2400" dirty="0"/>
              <a:t>COWA</a:t>
            </a:r>
            <a:r>
              <a:rPr lang="zh-CN" altLang="en-US" sz="2400" dirty="0"/>
              <a:t>的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号和</a:t>
            </a:r>
            <a:r>
              <a:rPr lang="en-US" altLang="zh-CN" sz="2400" dirty="0"/>
              <a:t>2</a:t>
            </a:r>
            <a:r>
              <a:rPr lang="zh-CN" altLang="en-US" sz="2400" smtClean="0"/>
              <a:t>号</a:t>
            </a:r>
            <a:r>
              <a:rPr lang="zh-CN" altLang="en-US" sz="2400" dirty="0" smtClean="0"/>
              <a:t>引脚与实验箱点阵译码驱动器的输出允许端口相连。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）可采用列扫描模式显示图案（实验箱点阵列为低电平选通），</a:t>
            </a:r>
            <a:r>
              <a:rPr lang="en-US" altLang="zh-CN" sz="2400" dirty="0" smtClean="0"/>
              <a:t>74LS197+74LS138</a:t>
            </a:r>
            <a:r>
              <a:rPr lang="zh-CN" altLang="en-US" sz="2400" dirty="0" smtClean="0"/>
              <a:t>实现逐列扫描，注意时钟需接高频连续脉冲。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）根据所选图案，列出列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行输出真值表，可采用门电路或</a:t>
            </a:r>
            <a:r>
              <a:rPr lang="en-US" altLang="zh-CN" sz="2400" dirty="0" smtClean="0"/>
              <a:t>74LS151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74LS138</a:t>
            </a:r>
            <a:r>
              <a:rPr lang="zh-CN" altLang="en-US" sz="2400" dirty="0" smtClean="0"/>
              <a:t>（实验箱只有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片</a:t>
            </a:r>
            <a:r>
              <a:rPr lang="en-US" altLang="zh-CN" sz="2400" dirty="0" smtClean="0"/>
              <a:t>74LS138</a:t>
            </a:r>
            <a:r>
              <a:rPr lang="zh-CN" altLang="en-US" sz="2400" dirty="0" smtClean="0"/>
              <a:t>）实现输出逻辑关系（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输入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输出）。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9552" y="5373216"/>
          <a:ext cx="8003226" cy="121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566"/>
                <a:gridCol w="727566"/>
                <a:gridCol w="727566"/>
                <a:gridCol w="727566"/>
                <a:gridCol w="727566"/>
                <a:gridCol w="727566"/>
                <a:gridCol w="727566"/>
                <a:gridCol w="727566"/>
                <a:gridCol w="727566"/>
                <a:gridCol w="727566"/>
                <a:gridCol w="727566"/>
              </a:tblGrid>
              <a:tr h="576064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输入（</a:t>
                      </a:r>
                      <a:r>
                        <a:rPr lang="en-US" altLang="zh-CN" dirty="0" smtClean="0"/>
                        <a:t>74LS197</a:t>
                      </a:r>
                      <a:r>
                        <a:rPr lang="zh-CN" altLang="en-US" dirty="0" smtClean="0"/>
                        <a:t>八进制计数）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输出（点阵行设置）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内容</a:t>
            </a:r>
            <a:r>
              <a:rPr lang="en-US" altLang="zh-CN" dirty="0"/>
              <a:t>6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、完成</a:t>
            </a:r>
            <a:r>
              <a:rPr lang="zh-CN" altLang="zh-CN" dirty="0"/>
              <a:t>在</a:t>
            </a:r>
            <a:r>
              <a:rPr lang="en-US" altLang="zh-CN" dirty="0"/>
              <a:t>Basys3</a:t>
            </a:r>
            <a:r>
              <a:rPr lang="zh-CN" altLang="zh-CN" dirty="0"/>
              <a:t>实验板实现</a:t>
            </a:r>
            <a:r>
              <a:rPr lang="en-US" altLang="zh-CN" dirty="0"/>
              <a:t>LED</a:t>
            </a:r>
            <a:r>
              <a:rPr lang="zh-CN" altLang="zh-CN" dirty="0"/>
              <a:t>数码管</a:t>
            </a:r>
            <a:r>
              <a:rPr lang="zh-CN" altLang="zh-CN" dirty="0" smtClean="0"/>
              <a:t>显示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</a:t>
            </a:r>
            <a:r>
              <a:rPr lang="zh-CN" altLang="zh-CN" dirty="0" smtClean="0"/>
              <a:t>学号</a:t>
            </a:r>
            <a:r>
              <a:rPr lang="zh-CN" altLang="en-US" dirty="0" smtClean="0"/>
              <a:t>，使用开关切换前</a:t>
            </a:r>
            <a:r>
              <a:rPr lang="zh-CN" altLang="zh-CN" dirty="0" smtClean="0"/>
              <a:t>后</a:t>
            </a:r>
            <a:r>
              <a:rPr lang="en-US" altLang="zh-CN" dirty="0"/>
              <a:t>4</a:t>
            </a:r>
            <a:r>
              <a:rPr lang="zh-CN" altLang="zh-CN" dirty="0" smtClean="0"/>
              <a:t>位</a:t>
            </a:r>
            <a:r>
              <a:rPr lang="zh-CN" altLang="en-US" dirty="0" smtClean="0"/>
              <a:t>的显示。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实验</a:t>
            </a:r>
            <a:r>
              <a:rPr lang="zh-CN" altLang="en-US" dirty="0" smtClean="0"/>
              <a:t>内容</a:t>
            </a:r>
            <a:r>
              <a:rPr lang="en-US" altLang="zh-CN" dirty="0" smtClean="0"/>
              <a:t>6</a:t>
            </a:r>
            <a:r>
              <a:rPr lang="zh-CN" altLang="en-US" dirty="0" smtClean="0"/>
              <a:t>提示：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）可采用显示内容决定显示位置或显示位置决定显示内容的方法实现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段数码管的显示；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）可使用</a:t>
            </a:r>
            <a:r>
              <a:rPr lang="en-US" altLang="zh-CN" dirty="0"/>
              <a:t>IP</a:t>
            </a:r>
            <a:r>
              <a:rPr lang="zh-CN" altLang="en-US" dirty="0"/>
              <a:t>核包括</a:t>
            </a:r>
            <a:r>
              <a:rPr lang="en-US" altLang="zh-CN" dirty="0" smtClean="0"/>
              <a:t>xup_74LS48_1.0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码七段译码驱动器）</a:t>
            </a:r>
            <a:r>
              <a:rPr lang="en-US" altLang="zh-CN" dirty="0"/>
              <a:t>, </a:t>
            </a:r>
            <a:r>
              <a:rPr lang="en-US" altLang="zh-CN" dirty="0" smtClean="0"/>
              <a:t>xup_74LS90_1.0</a:t>
            </a:r>
            <a:r>
              <a:rPr lang="zh-CN" altLang="en-US" dirty="0" smtClean="0"/>
              <a:t>（二</a:t>
            </a:r>
            <a:r>
              <a:rPr lang="en-US" altLang="zh-CN" dirty="0" smtClean="0"/>
              <a:t>-</a:t>
            </a:r>
            <a:r>
              <a:rPr lang="zh-CN" altLang="en-US" dirty="0" smtClean="0"/>
              <a:t>五</a:t>
            </a:r>
            <a:r>
              <a:rPr lang="en-US" altLang="zh-CN" dirty="0" smtClean="0"/>
              <a:t>-</a:t>
            </a:r>
            <a:r>
              <a:rPr lang="zh-CN" altLang="en-US" dirty="0" smtClean="0"/>
              <a:t>十进制计数器）</a:t>
            </a:r>
            <a:r>
              <a:rPr lang="en-US" altLang="zh-CN" dirty="0"/>
              <a:t>, </a:t>
            </a:r>
            <a:r>
              <a:rPr lang="en-US" altLang="zh-CN" dirty="0" smtClean="0"/>
              <a:t>xup_74LS164_1.0</a:t>
            </a:r>
            <a:r>
              <a:rPr lang="zh-CN" altLang="en-US" dirty="0" smtClean="0"/>
              <a:t>（</a:t>
            </a:r>
            <a:r>
              <a:rPr lang="zh-CN" altLang="en-US" dirty="0"/>
              <a:t>八</a:t>
            </a:r>
            <a:r>
              <a:rPr lang="zh-CN" altLang="en-US" dirty="0" smtClean="0"/>
              <a:t>位移位寄存器），</a:t>
            </a:r>
            <a:r>
              <a:rPr lang="en-US" altLang="zh-CN" dirty="0" smtClean="0"/>
              <a:t> </a:t>
            </a:r>
            <a:r>
              <a:rPr lang="en-US" altLang="zh-CN" dirty="0"/>
              <a:t>xup_74LS151_1.0</a:t>
            </a:r>
            <a:r>
              <a:rPr lang="zh-CN" altLang="en-US" dirty="0"/>
              <a:t>（八选一数据选择器），</a:t>
            </a:r>
            <a:r>
              <a:rPr lang="en-US" altLang="zh-CN" dirty="0"/>
              <a:t> xup_74LS138_1.0</a:t>
            </a:r>
            <a:r>
              <a:rPr lang="zh-CN" altLang="en-US" dirty="0"/>
              <a:t>（</a:t>
            </a:r>
            <a:r>
              <a:rPr lang="en-US" altLang="zh-CN" dirty="0"/>
              <a:t>3-8</a:t>
            </a:r>
            <a:r>
              <a:rPr lang="zh-CN" altLang="en-US" dirty="0"/>
              <a:t>线译码器）</a:t>
            </a:r>
            <a:r>
              <a:rPr lang="en-US" altLang="zh-CN" dirty="0"/>
              <a:t> 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xup_clk_div_1.0</a:t>
            </a:r>
            <a:r>
              <a:rPr lang="zh-CN" altLang="en-US" dirty="0" smtClean="0"/>
              <a:t>（时钟分频器）等都在</a:t>
            </a:r>
            <a:r>
              <a:rPr lang="en-US" altLang="zh-CN" dirty="0"/>
              <a:t>..\</a:t>
            </a:r>
            <a:r>
              <a:rPr lang="en-US" altLang="zh-CN" dirty="0" err="1"/>
              <a:t>source_lib</a:t>
            </a:r>
            <a:r>
              <a:rPr lang="en-US" altLang="zh-CN" dirty="0"/>
              <a:t>\74IP</a:t>
            </a:r>
            <a:r>
              <a:rPr lang="zh-CN" altLang="en-US" dirty="0"/>
              <a:t>目录下；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0486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）以显示内容决定显示位置的方法为例，可采用两片</a:t>
            </a:r>
            <a:r>
              <a:rPr lang="en-US" altLang="zh-CN" dirty="0" smtClean="0"/>
              <a:t>74LS138</a:t>
            </a:r>
            <a:r>
              <a:rPr lang="zh-CN" altLang="en-US" dirty="0" smtClean="0"/>
              <a:t>实现，切换开关</a:t>
            </a:r>
            <a:r>
              <a:rPr lang="zh-CN" altLang="en-US" dirty="0"/>
              <a:t>接入</a:t>
            </a:r>
            <a:r>
              <a:rPr lang="en-US" altLang="zh-CN" dirty="0" smtClean="0"/>
              <a:t>138</a:t>
            </a:r>
            <a:r>
              <a:rPr lang="zh-CN" altLang="en-US" dirty="0" smtClean="0"/>
              <a:t>芯片的</a:t>
            </a:r>
            <a:r>
              <a:rPr lang="en-US" altLang="zh-CN" dirty="0" smtClean="0"/>
              <a:t>G1</a:t>
            </a:r>
            <a:r>
              <a:rPr lang="zh-CN" altLang="en-US" dirty="0" smtClean="0"/>
              <a:t>端（数据输入端）以实现前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位和后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位学号显示的切换；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Basys3</a:t>
            </a:r>
            <a:r>
              <a:rPr lang="zh-CN" altLang="en-US" dirty="0" smtClean="0"/>
              <a:t>实验板上的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段数码管从左到右的排列如下：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需提供</a:t>
            </a:r>
            <a:r>
              <a:rPr lang="en-US" altLang="zh-CN" sz="2800" dirty="0" smtClean="0"/>
              <a:t>100Hz</a:t>
            </a:r>
            <a:r>
              <a:rPr lang="zh-CN" altLang="en-US" sz="2800" dirty="0"/>
              <a:t>左右频率</a:t>
            </a:r>
            <a:r>
              <a:rPr lang="zh-CN" altLang="en-US" sz="2800" dirty="0" smtClean="0"/>
              <a:t>给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段数码管的</a:t>
            </a:r>
            <a:r>
              <a:rPr lang="en-US" altLang="zh-CN" sz="2800" dirty="0" smtClean="0"/>
              <a:t>BCD</a:t>
            </a:r>
            <a:r>
              <a:rPr lang="zh-CN" altLang="en-US" sz="2800" dirty="0" smtClean="0"/>
              <a:t>码输入端扫描</a:t>
            </a:r>
            <a:r>
              <a:rPr lang="zh-CN" altLang="en-US" sz="2800" dirty="0"/>
              <a:t>显示</a:t>
            </a:r>
            <a:r>
              <a:rPr lang="en-US" altLang="zh-CN" sz="2800" dirty="0"/>
              <a:t>4</a:t>
            </a:r>
            <a:r>
              <a:rPr lang="zh-CN" altLang="en-US" sz="2800" dirty="0"/>
              <a:t>位数字（频率不能过高，因为点亮数码管需要一定时间</a:t>
            </a:r>
            <a:r>
              <a:rPr lang="zh-CN" altLang="en-US" sz="2800" dirty="0" smtClean="0"/>
              <a:t>）。</a:t>
            </a:r>
            <a:r>
              <a:rPr lang="en-US" altLang="zh-CN" sz="2800" dirty="0"/>
              <a:t> Basys3 W5</a:t>
            </a:r>
            <a:r>
              <a:rPr lang="zh-CN" altLang="en-US" sz="2800" dirty="0"/>
              <a:t>引脚提供</a:t>
            </a:r>
            <a:r>
              <a:rPr lang="en-US" altLang="zh-CN" sz="2800" dirty="0"/>
              <a:t>100MHz</a:t>
            </a:r>
            <a:r>
              <a:rPr lang="zh-CN" altLang="en-US" sz="2800" dirty="0" smtClean="0"/>
              <a:t>时钟信号，因此需要使用分频器</a:t>
            </a:r>
            <a:r>
              <a:rPr lang="en-US" altLang="zh-CN" dirty="0" smtClean="0"/>
              <a:t>xup_clk_div_1.0</a:t>
            </a:r>
            <a:r>
              <a:rPr lang="zh-CN" altLang="en-US" dirty="0" smtClean="0"/>
              <a:t>，设置</a:t>
            </a:r>
            <a:r>
              <a:rPr lang="en-US" altLang="zh-CN" dirty="0" smtClean="0"/>
              <a:t>N=100MHz/100Hz-1=99999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4"/>
            <a:ext cx="3629025" cy="2505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4128" y="306896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注意</a:t>
            </a:r>
            <a:r>
              <a:rPr lang="en-US" altLang="zh-CN" dirty="0" smtClean="0">
                <a:solidFill>
                  <a:prstClr val="black"/>
                </a:solidFill>
              </a:rPr>
              <a:t>AN3~AN0</a:t>
            </a:r>
            <a:r>
              <a:rPr lang="zh-CN" altLang="en-US" dirty="0" smtClean="0">
                <a:solidFill>
                  <a:prstClr val="black"/>
                </a:solidFill>
              </a:rPr>
              <a:t>的排列，以便学号正序显示。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）使用</a:t>
            </a:r>
            <a:r>
              <a:rPr lang="en-US" altLang="zh-CN" dirty="0" smtClean="0"/>
              <a:t>74LS138</a:t>
            </a:r>
            <a:r>
              <a:rPr lang="zh-CN" altLang="en-US" dirty="0" smtClean="0"/>
              <a:t>以显示</a:t>
            </a:r>
            <a:r>
              <a:rPr lang="zh-CN" altLang="en-US" dirty="0"/>
              <a:t>内容决定显示位置的</a:t>
            </a:r>
            <a:r>
              <a:rPr lang="zh-CN" altLang="en-US" dirty="0" smtClean="0"/>
              <a:t>方法实现学号显示时，需注意</a:t>
            </a:r>
            <a:r>
              <a:rPr lang="en-US" altLang="zh-CN" dirty="0" smtClean="0"/>
              <a:t>138</a:t>
            </a:r>
            <a:r>
              <a:rPr lang="zh-CN" altLang="en-US" dirty="0" smtClean="0"/>
              <a:t>芯片只有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位数据输入端（</a:t>
            </a:r>
            <a:r>
              <a:rPr lang="en-US" altLang="zh-CN" dirty="0" smtClean="0"/>
              <a:t>S2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S0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74LS90</a:t>
            </a:r>
            <a:r>
              <a:rPr lang="zh-CN" altLang="en-US" dirty="0" smtClean="0"/>
              <a:t>计数输出有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位（</a:t>
            </a:r>
            <a:r>
              <a:rPr lang="en-US" altLang="zh-CN" dirty="0" smtClean="0"/>
              <a:t>Q3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Q0</a:t>
            </a:r>
            <a:r>
              <a:rPr lang="zh-CN" altLang="en-US" dirty="0" smtClean="0"/>
              <a:t>），需考虑</a:t>
            </a:r>
            <a:r>
              <a:rPr lang="en-US" altLang="zh-CN" dirty="0" smtClean="0"/>
              <a:t>Q3</a:t>
            </a:r>
            <a:r>
              <a:rPr lang="zh-CN" altLang="en-US" dirty="0" smtClean="0"/>
              <a:t>对显示结果的影响。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，保持原来的状态不变</a:t>
            </a: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，右移</a:t>
            </a: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D</a:t>
            </a:r>
            <a:r>
              <a:rPr lang="en-US" altLang="zh-CN" baseline="-25000" dirty="0" smtClean="0"/>
              <a:t>SR</a:t>
            </a:r>
            <a:r>
              <a:rPr lang="zh-CN" altLang="en-US" dirty="0" smtClean="0"/>
              <a:t>为右移送数端，当脉冲到来时，其状态变化情况。</a:t>
            </a: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D</a:t>
            </a:r>
            <a:r>
              <a:rPr lang="en-US" altLang="zh-CN" baseline="-25000" dirty="0" smtClean="0"/>
              <a:t>SR</a:t>
            </a:r>
            <a:r>
              <a:rPr lang="en-US" altLang="zh-CN" dirty="0" smtClean="0"/>
              <a:t>→Q</a:t>
            </a:r>
            <a:r>
              <a:rPr lang="en-US" altLang="zh-CN" baseline="-25000" dirty="0"/>
              <a:t>A</a:t>
            </a:r>
            <a:r>
              <a:rPr lang="en-US" altLang="zh-CN" dirty="0" smtClean="0"/>
              <a:t>→Q</a:t>
            </a:r>
            <a:r>
              <a:rPr lang="en-US" altLang="zh-CN" baseline="-25000" dirty="0"/>
              <a:t>B</a:t>
            </a:r>
            <a:r>
              <a:rPr lang="en-US" altLang="zh-CN" dirty="0" smtClean="0"/>
              <a:t>→Q</a:t>
            </a:r>
            <a:r>
              <a:rPr lang="en-US" altLang="zh-CN" baseline="-25000" dirty="0"/>
              <a:t>C</a:t>
            </a:r>
            <a:r>
              <a:rPr lang="en-US" altLang="zh-CN" dirty="0" smtClean="0"/>
              <a:t>→Q</a:t>
            </a:r>
            <a:r>
              <a:rPr lang="en-US" altLang="zh-CN" baseline="-25000" dirty="0"/>
              <a:t>D</a:t>
            </a:r>
            <a:endParaRPr lang="en-US" altLang="zh-CN" baseline="-25000" dirty="0" smtClean="0"/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611188" y="1834505"/>
            <a:ext cx="2376487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prstClr val="black"/>
                </a:solidFill>
              </a:rPr>
              <a:t>Q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A</a:t>
            </a:r>
            <a:r>
              <a:rPr lang="en-US" altLang="zh-CN" sz="2800" baseline="30000" dirty="0" smtClean="0">
                <a:solidFill>
                  <a:prstClr val="black"/>
                </a:solidFill>
              </a:rPr>
              <a:t>n+1</a:t>
            </a:r>
            <a:r>
              <a:rPr lang="en-US" altLang="zh-CN" sz="2800" dirty="0" smtClean="0">
                <a:solidFill>
                  <a:prstClr val="black"/>
                </a:solidFill>
              </a:rPr>
              <a:t>=D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SR</a:t>
            </a:r>
            <a:endParaRPr lang="en-US" altLang="zh-CN" sz="2800" baseline="-25000" dirty="0">
              <a:solidFill>
                <a:prstClr val="black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prstClr val="black"/>
                </a:solidFill>
              </a:rPr>
              <a:t>Q</a:t>
            </a:r>
            <a:r>
              <a:rPr lang="en-US" altLang="zh-CN" sz="1800" dirty="0" smtClean="0">
                <a:solidFill>
                  <a:prstClr val="black"/>
                </a:solidFill>
              </a:rPr>
              <a:t>B</a:t>
            </a:r>
            <a:r>
              <a:rPr lang="en-US" altLang="zh-CN" sz="2800" baseline="30000" dirty="0" smtClean="0">
                <a:solidFill>
                  <a:prstClr val="black"/>
                </a:solidFill>
              </a:rPr>
              <a:t>n+1</a:t>
            </a:r>
            <a:r>
              <a:rPr lang="en-US" altLang="zh-CN" sz="2800" dirty="0" smtClean="0">
                <a:solidFill>
                  <a:prstClr val="black"/>
                </a:solidFill>
              </a:rPr>
              <a:t>=Q</a:t>
            </a:r>
            <a:r>
              <a:rPr lang="en-US" altLang="zh-CN" sz="2800" baseline="-25000" dirty="0">
                <a:solidFill>
                  <a:prstClr val="black"/>
                </a:solidFill>
              </a:rPr>
              <a:t>A</a:t>
            </a:r>
            <a:endParaRPr lang="en-US" altLang="zh-CN" sz="2800" baseline="-25000" dirty="0">
              <a:solidFill>
                <a:prstClr val="black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prstClr val="black"/>
                </a:solidFill>
              </a:rPr>
              <a:t>Q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C</a:t>
            </a:r>
            <a:r>
              <a:rPr lang="en-US" altLang="zh-CN" sz="2800" baseline="30000" dirty="0" smtClean="0">
                <a:solidFill>
                  <a:prstClr val="black"/>
                </a:solidFill>
              </a:rPr>
              <a:t>n+1</a:t>
            </a:r>
            <a:r>
              <a:rPr lang="en-US" altLang="zh-CN" sz="2800" dirty="0" smtClean="0">
                <a:solidFill>
                  <a:prstClr val="black"/>
                </a:solidFill>
              </a:rPr>
              <a:t>=Q</a:t>
            </a:r>
            <a:r>
              <a:rPr lang="en-US" altLang="zh-CN" sz="2800" baseline="-25000" dirty="0">
                <a:solidFill>
                  <a:prstClr val="black"/>
                </a:solidFill>
              </a:rPr>
              <a:t>B</a:t>
            </a:r>
            <a:endParaRPr lang="en-US" altLang="zh-CN" sz="2800" baseline="-25000" dirty="0">
              <a:solidFill>
                <a:prstClr val="black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prstClr val="black"/>
                </a:solidFill>
              </a:rPr>
              <a:t>Q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D</a:t>
            </a:r>
            <a:r>
              <a:rPr lang="en-US" altLang="zh-CN" sz="2800" baseline="30000" dirty="0" smtClean="0">
                <a:solidFill>
                  <a:prstClr val="black"/>
                </a:solidFill>
              </a:rPr>
              <a:t>n+1</a:t>
            </a:r>
            <a:r>
              <a:rPr lang="en-US" altLang="zh-CN" sz="2800" dirty="0" smtClean="0">
                <a:solidFill>
                  <a:prstClr val="black"/>
                </a:solidFill>
              </a:rPr>
              <a:t>=Q</a:t>
            </a:r>
            <a:r>
              <a:rPr lang="en-US" altLang="zh-CN" sz="2800" baseline="-25000" dirty="0">
                <a:solidFill>
                  <a:prstClr val="black"/>
                </a:solidFill>
              </a:rPr>
              <a:t>C</a:t>
            </a:r>
            <a:endParaRPr lang="en-US" altLang="zh-CN" sz="2800" baseline="-25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476250"/>
            <a:ext cx="8229600" cy="564991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，左移</a:t>
            </a: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D</a:t>
            </a:r>
            <a:r>
              <a:rPr lang="en-US" altLang="zh-CN" baseline="-25000" dirty="0" smtClean="0"/>
              <a:t>SL</a:t>
            </a:r>
            <a:r>
              <a:rPr lang="zh-CN" altLang="en-US" dirty="0" smtClean="0"/>
              <a:t>为左移送数端，当脉冲到来时，其状态变化情况。</a:t>
            </a: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  <a:p>
            <a:pPr eaLnBrk="1" hangingPunct="1">
              <a:buFontTx/>
              <a:buNone/>
            </a:pPr>
            <a:r>
              <a:rPr lang="en-US" altLang="zh-CN" dirty="0" smtClean="0"/>
              <a:t>D</a:t>
            </a:r>
            <a:r>
              <a:rPr lang="en-US" altLang="zh-CN" baseline="-25000" dirty="0" smtClean="0"/>
              <a:t>SL</a:t>
            </a:r>
            <a:r>
              <a:rPr lang="en-US" altLang="zh-CN" dirty="0" smtClean="0"/>
              <a:t>→Q</a:t>
            </a:r>
            <a:r>
              <a:rPr lang="en-US" altLang="zh-CN" baseline="-25000" dirty="0"/>
              <a:t>D</a:t>
            </a:r>
            <a:r>
              <a:rPr lang="en-US" altLang="zh-CN" dirty="0" smtClean="0"/>
              <a:t>→Q</a:t>
            </a:r>
            <a:r>
              <a:rPr lang="en-US" altLang="zh-CN" baseline="-25000" dirty="0"/>
              <a:t>C</a:t>
            </a:r>
            <a:r>
              <a:rPr lang="en-US" altLang="zh-CN" dirty="0" smtClean="0"/>
              <a:t>→Q</a:t>
            </a:r>
            <a:r>
              <a:rPr lang="en-US" altLang="zh-CN" baseline="-25000" dirty="0"/>
              <a:t>B</a:t>
            </a:r>
            <a:r>
              <a:rPr lang="en-US" altLang="zh-CN" dirty="0" smtClean="0"/>
              <a:t>→Q</a:t>
            </a:r>
            <a:r>
              <a:rPr lang="en-US" altLang="zh-CN" baseline="-25000" dirty="0"/>
              <a:t>A</a:t>
            </a:r>
            <a:endParaRPr lang="en-US" altLang="zh-CN" baseline="-25000" dirty="0" smtClean="0"/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684213" y="1474465"/>
            <a:ext cx="18002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prstClr val="black"/>
                </a:solidFill>
              </a:rPr>
              <a:t>Q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A</a:t>
            </a:r>
            <a:r>
              <a:rPr lang="en-US" altLang="zh-CN" sz="2800" baseline="30000" dirty="0" smtClean="0">
                <a:solidFill>
                  <a:prstClr val="black"/>
                </a:solidFill>
              </a:rPr>
              <a:t>n+1</a:t>
            </a:r>
            <a:r>
              <a:rPr lang="en-US" altLang="zh-CN" sz="2800" dirty="0" smtClean="0">
                <a:solidFill>
                  <a:prstClr val="black"/>
                </a:solidFill>
              </a:rPr>
              <a:t>=Q</a:t>
            </a:r>
            <a:r>
              <a:rPr lang="en-US" altLang="zh-CN" sz="2800" baseline="-25000" dirty="0">
                <a:solidFill>
                  <a:prstClr val="black"/>
                </a:solidFill>
              </a:rPr>
              <a:t>B</a:t>
            </a:r>
            <a:endParaRPr lang="en-US" altLang="zh-CN" sz="2800" baseline="-25000" dirty="0">
              <a:solidFill>
                <a:prstClr val="black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prstClr val="black"/>
                </a:solidFill>
              </a:rPr>
              <a:t>Q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B</a:t>
            </a:r>
            <a:r>
              <a:rPr lang="en-US" altLang="zh-CN" sz="2800" baseline="30000" dirty="0" smtClean="0">
                <a:solidFill>
                  <a:prstClr val="black"/>
                </a:solidFill>
              </a:rPr>
              <a:t>n+1</a:t>
            </a:r>
            <a:r>
              <a:rPr lang="en-US" altLang="zh-CN" sz="2800" dirty="0" smtClean="0">
                <a:solidFill>
                  <a:prstClr val="black"/>
                </a:solidFill>
              </a:rPr>
              <a:t>=Q</a:t>
            </a:r>
            <a:r>
              <a:rPr lang="en-US" altLang="zh-CN" sz="2800" baseline="-25000" dirty="0">
                <a:solidFill>
                  <a:prstClr val="black"/>
                </a:solidFill>
              </a:rPr>
              <a:t>C</a:t>
            </a:r>
            <a:endParaRPr lang="en-US" altLang="zh-CN" sz="2800" baseline="-25000" dirty="0">
              <a:solidFill>
                <a:prstClr val="black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prstClr val="black"/>
                </a:solidFill>
              </a:rPr>
              <a:t>Q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C</a:t>
            </a:r>
            <a:r>
              <a:rPr lang="en-US" altLang="zh-CN" sz="2800" baseline="30000" dirty="0" smtClean="0">
                <a:solidFill>
                  <a:prstClr val="black"/>
                </a:solidFill>
              </a:rPr>
              <a:t>n+1</a:t>
            </a:r>
            <a:r>
              <a:rPr lang="en-US" altLang="zh-CN" sz="2800" dirty="0" smtClean="0">
                <a:solidFill>
                  <a:prstClr val="black"/>
                </a:solidFill>
              </a:rPr>
              <a:t>=Q</a:t>
            </a:r>
            <a:r>
              <a:rPr lang="en-US" altLang="zh-CN" sz="2800" baseline="-25000" dirty="0">
                <a:solidFill>
                  <a:prstClr val="black"/>
                </a:solidFill>
              </a:rPr>
              <a:t>D</a:t>
            </a:r>
            <a:endParaRPr lang="en-US" altLang="zh-CN" sz="2800" baseline="-25000" dirty="0">
              <a:solidFill>
                <a:prstClr val="black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prstClr val="black"/>
                </a:solidFill>
              </a:rPr>
              <a:t>Q</a:t>
            </a:r>
            <a:r>
              <a:rPr lang="en-US" altLang="zh-CN" sz="2800" baseline="-25000" dirty="0">
                <a:solidFill>
                  <a:prstClr val="black"/>
                </a:solidFill>
              </a:rPr>
              <a:t>D</a:t>
            </a:r>
            <a:r>
              <a:rPr lang="en-US" altLang="zh-CN" sz="2800" baseline="30000" dirty="0" smtClean="0">
                <a:solidFill>
                  <a:prstClr val="black"/>
                </a:solidFill>
              </a:rPr>
              <a:t>n+1</a:t>
            </a:r>
            <a:r>
              <a:rPr lang="en-US" altLang="zh-CN" sz="2800" dirty="0" smtClean="0">
                <a:solidFill>
                  <a:prstClr val="black"/>
                </a:solidFill>
              </a:rPr>
              <a:t>=D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SL</a:t>
            </a:r>
            <a:endParaRPr lang="en-US" altLang="zh-CN" sz="2800" baseline="-25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468313" y="404813"/>
            <a:ext cx="8229600" cy="564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>
                <a:solidFill>
                  <a:prstClr val="black"/>
                </a:solidFill>
              </a:rPr>
              <a:t>（</a:t>
            </a:r>
            <a:r>
              <a:rPr lang="en-US" altLang="zh-CN">
                <a:solidFill>
                  <a:prstClr val="black"/>
                </a:solidFill>
              </a:rPr>
              <a:t>3</a:t>
            </a:r>
            <a:r>
              <a:rPr lang="zh-CN" altLang="en-US">
                <a:solidFill>
                  <a:prstClr val="black"/>
                </a:solidFill>
              </a:rPr>
              <a:t>）</a:t>
            </a:r>
            <a:r>
              <a:rPr lang="en-US" altLang="zh-CN">
                <a:solidFill>
                  <a:prstClr val="black"/>
                </a:solidFill>
              </a:rPr>
              <a:t>S</a:t>
            </a:r>
            <a:r>
              <a:rPr lang="en-US" altLang="zh-CN" baseline="-25000">
                <a:solidFill>
                  <a:prstClr val="black"/>
                </a:solidFill>
              </a:rPr>
              <a:t>1</a:t>
            </a:r>
            <a:r>
              <a:rPr lang="en-US" altLang="zh-CN">
                <a:solidFill>
                  <a:prstClr val="black"/>
                </a:solidFill>
              </a:rPr>
              <a:t>=1</a:t>
            </a:r>
            <a:r>
              <a:rPr lang="zh-CN" altLang="en-US">
                <a:solidFill>
                  <a:prstClr val="black"/>
                </a:solidFill>
              </a:rPr>
              <a:t>，</a:t>
            </a:r>
            <a:r>
              <a:rPr lang="en-US" altLang="zh-CN">
                <a:solidFill>
                  <a:prstClr val="black"/>
                </a:solidFill>
              </a:rPr>
              <a:t>S</a:t>
            </a:r>
            <a:r>
              <a:rPr lang="en-US" altLang="zh-CN" baseline="-25000">
                <a:solidFill>
                  <a:prstClr val="black"/>
                </a:solidFill>
              </a:rPr>
              <a:t>0</a:t>
            </a:r>
            <a:r>
              <a:rPr lang="en-US" altLang="zh-CN">
                <a:solidFill>
                  <a:prstClr val="black"/>
                </a:solidFill>
              </a:rPr>
              <a:t>=1</a:t>
            </a:r>
            <a:r>
              <a:rPr lang="zh-CN" altLang="en-US">
                <a:solidFill>
                  <a:prstClr val="black"/>
                </a:solidFill>
              </a:rPr>
              <a:t>，并行送数</a:t>
            </a:r>
            <a:endParaRPr lang="zh-CN" altLang="en-US">
              <a:solidFill>
                <a:prstClr val="black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prstClr val="black"/>
                </a:solidFill>
              </a:rPr>
              <a:t>D</a:t>
            </a:r>
            <a:r>
              <a:rPr lang="en-US" altLang="zh-CN" baseline="-25000">
                <a:solidFill>
                  <a:prstClr val="black"/>
                </a:solidFill>
              </a:rPr>
              <a:t>0</a:t>
            </a:r>
            <a:r>
              <a:rPr lang="zh-CN" altLang="en-US">
                <a:solidFill>
                  <a:prstClr val="black"/>
                </a:solidFill>
              </a:rPr>
              <a:t>、</a:t>
            </a:r>
            <a:r>
              <a:rPr lang="en-US" altLang="zh-CN">
                <a:solidFill>
                  <a:prstClr val="black"/>
                </a:solidFill>
              </a:rPr>
              <a:t>D</a:t>
            </a:r>
            <a:r>
              <a:rPr lang="en-US" altLang="zh-CN" baseline="-25000">
                <a:solidFill>
                  <a:prstClr val="black"/>
                </a:solidFill>
              </a:rPr>
              <a:t>1</a:t>
            </a:r>
            <a:r>
              <a:rPr lang="zh-CN" altLang="en-US">
                <a:solidFill>
                  <a:prstClr val="black"/>
                </a:solidFill>
              </a:rPr>
              <a:t>、</a:t>
            </a:r>
            <a:r>
              <a:rPr lang="en-US" altLang="zh-CN">
                <a:solidFill>
                  <a:prstClr val="black"/>
                </a:solidFill>
              </a:rPr>
              <a:t>D</a:t>
            </a:r>
            <a:r>
              <a:rPr lang="en-US" altLang="zh-CN" baseline="-25000">
                <a:solidFill>
                  <a:prstClr val="black"/>
                </a:solidFill>
              </a:rPr>
              <a:t>2</a:t>
            </a:r>
            <a:r>
              <a:rPr lang="zh-CN" altLang="en-US">
                <a:solidFill>
                  <a:prstClr val="black"/>
                </a:solidFill>
              </a:rPr>
              <a:t>、</a:t>
            </a:r>
            <a:r>
              <a:rPr lang="en-US" altLang="zh-CN">
                <a:solidFill>
                  <a:prstClr val="black"/>
                </a:solidFill>
              </a:rPr>
              <a:t>D</a:t>
            </a:r>
            <a:r>
              <a:rPr lang="en-US" altLang="zh-CN" baseline="-25000">
                <a:solidFill>
                  <a:prstClr val="black"/>
                </a:solidFill>
              </a:rPr>
              <a:t>3</a:t>
            </a:r>
            <a:r>
              <a:rPr lang="zh-CN" altLang="en-US">
                <a:solidFill>
                  <a:prstClr val="black"/>
                </a:solidFill>
              </a:rPr>
              <a:t>为并行送数端，当脉冲到来，其状态变化情况。</a:t>
            </a:r>
            <a:endParaRPr lang="zh-CN" altLang="en-US">
              <a:solidFill>
                <a:prstClr val="black"/>
              </a:solidFill>
            </a:endParaRPr>
          </a:p>
          <a:p>
            <a:pPr eaLnBrk="1" hangingPunct="1">
              <a:buFontTx/>
              <a:buNone/>
            </a:pPr>
            <a:endParaRPr lang="zh-CN" altLang="en-US">
              <a:solidFill>
                <a:prstClr val="black"/>
              </a:solidFill>
            </a:endParaRPr>
          </a:p>
          <a:p>
            <a:pPr eaLnBrk="1" hangingPunct="1">
              <a:buFontTx/>
              <a:buNone/>
            </a:pPr>
            <a:endParaRPr lang="zh-CN" altLang="en-US">
              <a:solidFill>
                <a:prstClr val="black"/>
              </a:solidFill>
            </a:endParaRPr>
          </a:p>
          <a:p>
            <a:pPr eaLnBrk="1" hangingPunct="1">
              <a:buFontTx/>
              <a:buNone/>
            </a:pPr>
            <a:endParaRPr lang="zh-CN" altLang="en-US">
              <a:solidFill>
                <a:prstClr val="black"/>
              </a:solidFill>
            </a:endParaRPr>
          </a:p>
          <a:p>
            <a:pPr eaLnBrk="1" hangingPunct="1">
              <a:buFontTx/>
              <a:buNone/>
            </a:pP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971550" y="2276475"/>
            <a:ext cx="180022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prstClr val="black"/>
                </a:solidFill>
              </a:rPr>
              <a:t>Q</a:t>
            </a:r>
            <a:r>
              <a:rPr lang="en-US" altLang="zh-CN" sz="2800" baseline="-25000" dirty="0">
                <a:solidFill>
                  <a:prstClr val="black"/>
                </a:solidFill>
              </a:rPr>
              <a:t>A</a:t>
            </a:r>
            <a:r>
              <a:rPr lang="en-US" altLang="zh-CN" sz="2800" baseline="30000" dirty="0" smtClean="0">
                <a:solidFill>
                  <a:prstClr val="black"/>
                </a:solidFill>
              </a:rPr>
              <a:t>n+1</a:t>
            </a:r>
            <a:r>
              <a:rPr lang="en-US" altLang="zh-CN" sz="2800" dirty="0" smtClean="0">
                <a:solidFill>
                  <a:prstClr val="black"/>
                </a:solidFill>
              </a:rPr>
              <a:t>=D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0</a:t>
            </a:r>
            <a:endParaRPr lang="en-US" altLang="zh-CN" sz="2800" baseline="-25000" dirty="0">
              <a:solidFill>
                <a:prstClr val="black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prstClr val="black"/>
                </a:solidFill>
              </a:rPr>
              <a:t>Q</a:t>
            </a:r>
            <a:r>
              <a:rPr lang="en-US" altLang="zh-CN" sz="2800" baseline="-25000" dirty="0">
                <a:solidFill>
                  <a:prstClr val="black"/>
                </a:solidFill>
              </a:rPr>
              <a:t>B</a:t>
            </a:r>
            <a:r>
              <a:rPr lang="en-US" altLang="zh-CN" sz="2800" baseline="30000" dirty="0" smtClean="0">
                <a:solidFill>
                  <a:prstClr val="black"/>
                </a:solidFill>
              </a:rPr>
              <a:t>n+1</a:t>
            </a:r>
            <a:r>
              <a:rPr lang="en-US" altLang="zh-CN" sz="2800" dirty="0" smtClean="0">
                <a:solidFill>
                  <a:prstClr val="black"/>
                </a:solidFill>
              </a:rPr>
              <a:t>=D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1</a:t>
            </a:r>
            <a:endParaRPr lang="en-US" altLang="zh-CN" sz="2800" baseline="-25000" dirty="0">
              <a:solidFill>
                <a:prstClr val="black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prstClr val="black"/>
                </a:solidFill>
              </a:rPr>
              <a:t>Q</a:t>
            </a:r>
            <a:r>
              <a:rPr lang="en-US" altLang="zh-CN" sz="2800" baseline="-25000" dirty="0">
                <a:solidFill>
                  <a:prstClr val="black"/>
                </a:solidFill>
              </a:rPr>
              <a:t>C</a:t>
            </a:r>
            <a:r>
              <a:rPr lang="en-US" altLang="zh-CN" sz="2800" baseline="30000" dirty="0" smtClean="0">
                <a:solidFill>
                  <a:prstClr val="black"/>
                </a:solidFill>
              </a:rPr>
              <a:t>n+1</a:t>
            </a:r>
            <a:r>
              <a:rPr lang="en-US" altLang="zh-CN" sz="2800" dirty="0" smtClean="0">
                <a:solidFill>
                  <a:prstClr val="black"/>
                </a:solidFill>
              </a:rPr>
              <a:t>=D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2</a:t>
            </a:r>
            <a:endParaRPr lang="en-US" altLang="zh-CN" sz="2800" baseline="-25000" dirty="0">
              <a:solidFill>
                <a:prstClr val="black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prstClr val="black"/>
                </a:solidFill>
              </a:rPr>
              <a:t>Q</a:t>
            </a:r>
            <a:r>
              <a:rPr lang="en-US" altLang="zh-CN" sz="2800" baseline="-25000" dirty="0">
                <a:solidFill>
                  <a:prstClr val="black"/>
                </a:solidFill>
              </a:rPr>
              <a:t>D</a:t>
            </a:r>
            <a:r>
              <a:rPr lang="en-US" altLang="zh-CN" sz="2800" baseline="30000" dirty="0" smtClean="0">
                <a:solidFill>
                  <a:prstClr val="black"/>
                </a:solidFill>
              </a:rPr>
              <a:t>n+1</a:t>
            </a:r>
            <a:r>
              <a:rPr lang="en-US" altLang="zh-CN" sz="2800" dirty="0" smtClean="0">
                <a:solidFill>
                  <a:prstClr val="black"/>
                </a:solidFill>
              </a:rPr>
              <a:t>=D</a:t>
            </a:r>
            <a:r>
              <a:rPr lang="en-US" altLang="zh-CN" sz="2800" baseline="-25000" dirty="0" smtClean="0">
                <a:solidFill>
                  <a:prstClr val="black"/>
                </a:solidFill>
              </a:rPr>
              <a:t>3</a:t>
            </a:r>
            <a:endParaRPr lang="en-US" altLang="zh-CN" sz="2800" baseline="-250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60648"/>
            <a:ext cx="9141926" cy="669674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、给定</a:t>
            </a:r>
            <a:r>
              <a:rPr lang="en-US" altLang="zh-CN" dirty="0" smtClean="0"/>
              <a:t>194</a:t>
            </a:r>
            <a:r>
              <a:rPr lang="zh-CN" altLang="en-US" dirty="0" smtClean="0"/>
              <a:t>输出端</a:t>
            </a:r>
            <a:r>
              <a:rPr lang="en-US" altLang="zh-CN" dirty="0" smtClean="0"/>
              <a:t>Q</a:t>
            </a:r>
            <a:r>
              <a:rPr lang="en-US" altLang="zh-CN" sz="1600" dirty="0" smtClean="0"/>
              <a:t>A</a:t>
            </a:r>
            <a:r>
              <a:rPr lang="en-US" altLang="zh-CN" dirty="0" smtClean="0"/>
              <a:t>Q</a:t>
            </a:r>
            <a:r>
              <a:rPr lang="en-US" altLang="zh-CN" sz="1600" dirty="0" smtClean="0"/>
              <a:t>B</a:t>
            </a:r>
            <a:r>
              <a:rPr lang="en-US" altLang="zh-CN" dirty="0" smtClean="0"/>
              <a:t>Q</a:t>
            </a:r>
            <a:r>
              <a:rPr lang="en-US" altLang="zh-CN" sz="1600" dirty="0" smtClean="0"/>
              <a:t>C</a:t>
            </a:r>
            <a:r>
              <a:rPr lang="en-US" altLang="zh-CN" dirty="0" smtClean="0"/>
              <a:t>Q</a:t>
            </a:r>
            <a:r>
              <a:rPr lang="en-US" altLang="zh-CN" sz="1600" dirty="0"/>
              <a:t>D</a:t>
            </a:r>
            <a:r>
              <a:rPr lang="zh-CN" altLang="en-US" dirty="0" smtClean="0"/>
              <a:t>初始状态（例如</a:t>
            </a:r>
            <a:r>
              <a:rPr lang="en-US" altLang="zh-CN" dirty="0" smtClean="0"/>
              <a:t>0110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CP</a:t>
            </a:r>
            <a:r>
              <a:rPr lang="zh-CN" altLang="en-US" dirty="0" smtClean="0"/>
              <a:t>接手动正脉冲，使用</a:t>
            </a:r>
            <a:r>
              <a:rPr lang="zh-CN" altLang="en-US" dirty="0"/>
              <a:t>“</a:t>
            </a:r>
            <a:r>
              <a:rPr lang="en-US" altLang="zh-CN" dirty="0"/>
              <a:t>0-1</a:t>
            </a:r>
            <a:r>
              <a:rPr lang="zh-CN" altLang="en-US" dirty="0"/>
              <a:t>”显示器检查输出是否符合真值表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7842" y="1193228"/>
          <a:ext cx="8918654" cy="5260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553"/>
                <a:gridCol w="749466"/>
                <a:gridCol w="513819"/>
                <a:gridCol w="432048"/>
                <a:gridCol w="432048"/>
                <a:gridCol w="576064"/>
                <a:gridCol w="575448"/>
                <a:gridCol w="666151"/>
                <a:gridCol w="666151"/>
                <a:gridCol w="666151"/>
                <a:gridCol w="666151"/>
                <a:gridCol w="666151"/>
                <a:gridCol w="666151"/>
                <a:gridCol w="666151"/>
                <a:gridCol w="666151"/>
              </a:tblGrid>
              <a:tr h="996227">
                <a:tc grid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时钟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清零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D</a:t>
                      </a:r>
                      <a:r>
                        <a:rPr lang="en-US" altLang="zh-CN" sz="1200" dirty="0" smtClean="0"/>
                        <a:t>SL</a:t>
                      </a:r>
                      <a:endParaRPr lang="zh-CN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D</a:t>
                      </a:r>
                      <a:r>
                        <a:rPr lang="en-US" altLang="zh-CN" sz="1200" dirty="0" smtClean="0"/>
                        <a:t>SR</a:t>
                      </a:r>
                      <a:endParaRPr lang="zh-CN" altLang="en-US" sz="12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并行送数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输出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7747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计数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</a:t>
                      </a:r>
                      <a:r>
                        <a:rPr lang="en-US" altLang="zh-CN" sz="1200" dirty="0" smtClean="0"/>
                        <a:t>R</a:t>
                      </a:r>
                      <a:endParaRPr lang="zh-CN" altLang="en-US" sz="1200" dirty="0"/>
                    </a:p>
                  </a:txBody>
                  <a:tcPr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 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</a:t>
                      </a:r>
                      <a:r>
                        <a:rPr lang="en-US" altLang="zh-CN" sz="1200" dirty="0" smtClean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</a:t>
                      </a:r>
                      <a:r>
                        <a:rPr lang="en-US" altLang="zh-CN" sz="1200" dirty="0" smtClean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</a:t>
                      </a:r>
                      <a:r>
                        <a:rPr lang="en-US" altLang="zh-CN" sz="1200" dirty="0" smtClean="0"/>
                        <a:t>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Q</a:t>
                      </a:r>
                      <a:r>
                        <a:rPr lang="en-US" altLang="zh-CN" sz="1200" dirty="0" smtClean="0"/>
                        <a:t>D</a:t>
                      </a:r>
                      <a:endParaRPr lang="zh-CN" altLang="en-US" sz="1200" dirty="0"/>
                    </a:p>
                  </a:txBody>
                  <a:tcPr/>
                </a:tc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984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11560" y="321297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27584" y="29249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27584" y="292494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18098" y="764705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23528" y="758043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732498" y="3039618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837928" y="3032956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11560" y="357301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27584" y="328498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V="1">
            <a:off x="732498" y="3399658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37928" y="3392996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27584" y="328498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11560" y="400506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27584" y="371703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722154" y="3831706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837928" y="3825044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827584" y="37170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11560" y="436510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27584" y="407707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722154" y="4191746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837928" y="4185084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27584" y="407707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11560" y="479715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827584" y="450912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722154" y="4623794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837928" y="4617132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27584" y="450912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611560" y="515719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827584" y="486916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V="1">
            <a:off x="722154" y="4983834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837928" y="4977172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827584" y="486916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11560" y="558924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827584" y="530120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732498" y="5415882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837928" y="5409220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827584" y="530120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11560" y="602128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827584" y="573325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732498" y="5847930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37928" y="5841268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27584" y="573325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611560" y="638132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827584" y="609329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732498" y="6207970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837928" y="6201308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827584" y="609329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3923928" y="576926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3923929" y="577592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644008" y="576926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4644009" y="577592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292080" y="576926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5292081" y="577592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940152" y="576926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5940153" y="577592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940152" y="612930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5940153" y="613596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292080" y="612930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5292081" y="613596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4644008" y="612930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H="1">
            <a:off x="4644009" y="613596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3923928" y="612930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>
            <a:off x="3923929" y="613596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3923928" y="537321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3923929" y="537987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4644008" y="537321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H="1">
            <a:off x="4644009" y="537987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5292080" y="537321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5292081" y="537987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5940152" y="537321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5940153" y="537987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3923928" y="501317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3923929" y="501983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4644008" y="501317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 flipH="1">
            <a:off x="4644009" y="501983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5292080" y="501317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 flipH="1">
            <a:off x="5292081" y="501983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5940152" y="497717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H="1">
            <a:off x="5940153" y="498383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923928" y="458112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 flipH="1">
            <a:off x="3923929" y="458779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4644008" y="458112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4644009" y="458779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5292080" y="458112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flipH="1">
            <a:off x="5292081" y="458779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5940152" y="458112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5940153" y="458779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5940152" y="422108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 flipH="1">
            <a:off x="5940153" y="422775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5292080" y="4185084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5292081" y="4191746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4644008" y="4185084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 flipH="1">
            <a:off x="4644009" y="4191746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3923928" y="4185084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3923929" y="4191746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4644008" y="378904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H="1">
            <a:off x="4644009" y="379570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3923928" y="378904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H="1">
            <a:off x="3923929" y="379570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5292080" y="378904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 flipH="1">
            <a:off x="5292081" y="379570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5940152" y="378904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H="1">
            <a:off x="5940153" y="379570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331640" y="242088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1784236" y="295576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H="1">
            <a:off x="1784237" y="296242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2195736" y="296094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 flipH="1">
            <a:off x="2195737" y="296761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2699792" y="296094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H="1">
            <a:off x="2699793" y="296761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3275856" y="296094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>
            <a:off x="3275857" y="296761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2699792" y="335699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H="1">
            <a:off x="2699793" y="336365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3275856" y="332098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H="1">
            <a:off x="3275857" y="332765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3275856" y="378904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 flipH="1">
            <a:off x="3275857" y="379570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3275856" y="4185084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 flipH="1">
            <a:off x="3275857" y="4191746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3275856" y="458112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 flipH="1">
            <a:off x="3275857" y="458779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2699792" y="497717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flipH="1">
            <a:off x="2699793" y="498383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/>
        </p:nvCxnSpPr>
        <p:spPr>
          <a:xfrm>
            <a:off x="2699792" y="537321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 flipH="1">
            <a:off x="2699793" y="537987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/>
          <p:cNvCxnSpPr/>
          <p:nvPr/>
        </p:nvCxnSpPr>
        <p:spPr>
          <a:xfrm>
            <a:off x="2699792" y="576926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 flipH="1">
            <a:off x="2699793" y="577592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/>
          <p:nvPr/>
        </p:nvCxnSpPr>
        <p:spPr>
          <a:xfrm>
            <a:off x="2699792" y="612930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H="1">
            <a:off x="2699793" y="613596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/>
          <p:cNvSpPr txBox="1"/>
          <p:nvPr/>
        </p:nvSpPr>
        <p:spPr>
          <a:xfrm>
            <a:off x="323528" y="6466433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zh-CN" altLang="en-US" dirty="0" smtClean="0">
                <a:solidFill>
                  <a:srgbClr val="FF0000"/>
                </a:solidFill>
              </a:rPr>
              <a:t>注意：需先给</a:t>
            </a:r>
            <a:r>
              <a:rPr lang="en-US" altLang="zh-CN" dirty="0" smtClean="0">
                <a:solidFill>
                  <a:srgbClr val="FF0000"/>
                </a:solidFill>
              </a:rPr>
              <a:t>CR,S1,S0,D</a:t>
            </a:r>
            <a:r>
              <a:rPr lang="en-US" altLang="zh-CN" dirty="0">
                <a:solidFill>
                  <a:srgbClr val="FF0000"/>
                </a:solidFill>
              </a:rPr>
              <a:t>SL</a:t>
            </a:r>
            <a:r>
              <a:rPr lang="en-US" altLang="zh-CN" dirty="0" smtClean="0">
                <a:solidFill>
                  <a:srgbClr val="FF0000"/>
                </a:solidFill>
              </a:rPr>
              <a:t>,DSR</a:t>
            </a:r>
            <a:r>
              <a:rPr lang="zh-CN" altLang="en-US" dirty="0" smtClean="0">
                <a:solidFill>
                  <a:srgbClr val="FF0000"/>
                </a:solidFill>
              </a:rPr>
              <a:t>置位，再按</a:t>
            </a:r>
            <a:r>
              <a:rPr lang="en-US" altLang="zh-CN" dirty="0" smtClean="0">
                <a:solidFill>
                  <a:srgbClr val="FF0000"/>
                </a:solidFill>
              </a:rPr>
              <a:t>CP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0" name="直接连接符 169"/>
          <p:cNvCxnSpPr/>
          <p:nvPr/>
        </p:nvCxnSpPr>
        <p:spPr>
          <a:xfrm>
            <a:off x="1835696" y="6525344"/>
            <a:ext cx="2160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3923928" y="299695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3923929" y="300361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>
            <a:off x="4644008" y="299695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4644009" y="300361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5292080" y="299695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5292081" y="300361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5940152" y="299695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 flipH="1">
            <a:off x="5940153" y="300361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2646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、原理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08113"/>
            <a:ext cx="5267325" cy="2514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98965" y="4293096"/>
            <a:ext cx="56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CP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5576" y="5013176"/>
            <a:ext cx="79312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(1)</a:t>
            </a:r>
            <a:r>
              <a:rPr lang="zh-CN" altLang="zh-CN" sz="2000" dirty="0">
                <a:solidFill>
                  <a:prstClr val="black"/>
                </a:solidFill>
              </a:rPr>
              <a:t>利用</a:t>
            </a:r>
            <a:r>
              <a:rPr lang="en-US" altLang="zh-CN" sz="2000" dirty="0">
                <a:solidFill>
                  <a:prstClr val="black"/>
                </a:solidFill>
              </a:rPr>
              <a:t>194</a:t>
            </a:r>
            <a:r>
              <a:rPr lang="zh-CN" altLang="zh-CN" sz="2000" dirty="0">
                <a:solidFill>
                  <a:prstClr val="black"/>
                </a:solidFill>
              </a:rPr>
              <a:t>右移功能，实现“</a:t>
            </a:r>
            <a:r>
              <a:rPr lang="en-US" altLang="zh-CN" sz="2000" dirty="0">
                <a:solidFill>
                  <a:prstClr val="black"/>
                </a:solidFill>
              </a:rPr>
              <a:t>0</a:t>
            </a:r>
            <a:r>
              <a:rPr lang="zh-CN" altLang="zh-CN" sz="2000" dirty="0">
                <a:solidFill>
                  <a:prstClr val="black"/>
                </a:solidFill>
              </a:rPr>
              <a:t>”向右边移动；同时利用</a:t>
            </a:r>
            <a:r>
              <a:rPr lang="en-US" altLang="zh-CN" sz="2000" dirty="0">
                <a:solidFill>
                  <a:prstClr val="black"/>
                </a:solidFill>
              </a:rPr>
              <a:t>JK</a:t>
            </a:r>
            <a:r>
              <a:rPr lang="zh-CN" altLang="zh-CN" sz="2000" dirty="0">
                <a:solidFill>
                  <a:prstClr val="black"/>
                </a:solidFill>
              </a:rPr>
              <a:t>触发器翻转功能（</a:t>
            </a:r>
            <a:r>
              <a:rPr lang="en-US" altLang="zh-CN" sz="2000" dirty="0">
                <a:solidFill>
                  <a:prstClr val="black"/>
                </a:solidFill>
              </a:rPr>
              <a:t>J=1</a:t>
            </a:r>
            <a:r>
              <a:rPr lang="zh-CN" altLang="zh-CN" sz="2000" dirty="0">
                <a:solidFill>
                  <a:prstClr val="black"/>
                </a:solidFill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</a:rPr>
              <a:t>K=1</a:t>
            </a:r>
            <a:r>
              <a:rPr lang="zh-CN" altLang="zh-CN" sz="2000" dirty="0">
                <a:solidFill>
                  <a:prstClr val="black"/>
                </a:solidFill>
              </a:rPr>
              <a:t>），控制</a:t>
            </a:r>
            <a:r>
              <a:rPr lang="en-US" altLang="zh-CN" sz="2000" dirty="0">
                <a:solidFill>
                  <a:prstClr val="black"/>
                </a:solidFill>
              </a:rPr>
              <a:t>194</a:t>
            </a:r>
            <a:r>
              <a:rPr lang="zh-CN" altLang="zh-CN" sz="2000" dirty="0">
                <a:solidFill>
                  <a:prstClr val="black"/>
                </a:solidFill>
              </a:rPr>
              <a:t>从右移变为并行送数，实现</a:t>
            </a:r>
            <a:r>
              <a:rPr lang="en-US" altLang="zh-CN" sz="2000" dirty="0">
                <a:solidFill>
                  <a:prstClr val="black"/>
                </a:solidFill>
              </a:rPr>
              <a:t>1110</a:t>
            </a:r>
            <a:r>
              <a:rPr lang="en-US" altLang="zh-CN" sz="2000" dirty="0">
                <a:solidFill>
                  <a:prstClr val="black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solidFill>
                  <a:prstClr val="black"/>
                </a:solidFill>
              </a:rPr>
              <a:t>0111</a:t>
            </a:r>
            <a:r>
              <a:rPr lang="zh-CN" altLang="zh-CN" sz="2000" dirty="0">
                <a:solidFill>
                  <a:prstClr val="black"/>
                </a:solidFill>
              </a:rPr>
              <a:t>的变化。</a:t>
            </a:r>
            <a:endParaRPr lang="zh-CN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(2)</a:t>
            </a:r>
            <a:r>
              <a:rPr lang="zh-CN" altLang="zh-CN" sz="2000" dirty="0">
                <a:solidFill>
                  <a:prstClr val="black"/>
                </a:solidFill>
              </a:rPr>
              <a:t>如果没有先清零，</a:t>
            </a:r>
            <a:r>
              <a:rPr lang="en-US" altLang="zh-CN" sz="2000" dirty="0">
                <a:solidFill>
                  <a:prstClr val="black"/>
                </a:solidFill>
              </a:rPr>
              <a:t>194</a:t>
            </a:r>
            <a:r>
              <a:rPr lang="zh-CN" altLang="zh-CN" sz="2000" dirty="0">
                <a:solidFill>
                  <a:prstClr val="black"/>
                </a:solidFill>
              </a:rPr>
              <a:t>的</a:t>
            </a:r>
            <a:r>
              <a:rPr lang="en-US" altLang="zh-CN" sz="2000" dirty="0">
                <a:solidFill>
                  <a:prstClr val="black"/>
                </a:solidFill>
              </a:rPr>
              <a:t>S1</a:t>
            </a:r>
            <a:r>
              <a:rPr lang="zh-CN" altLang="zh-CN" sz="2000" dirty="0">
                <a:solidFill>
                  <a:prstClr val="black"/>
                </a:solidFill>
              </a:rPr>
              <a:t>输入不确定，可能会出现输出</a:t>
            </a:r>
            <a:r>
              <a:rPr lang="en-US" altLang="zh-CN" sz="2000" dirty="0">
                <a:solidFill>
                  <a:prstClr val="black"/>
                </a:solidFill>
              </a:rPr>
              <a:t>1111</a:t>
            </a:r>
            <a:r>
              <a:rPr lang="zh-CN" altLang="zh-CN" sz="2000" dirty="0">
                <a:solidFill>
                  <a:prstClr val="black"/>
                </a:solidFill>
              </a:rPr>
              <a:t>的情况（</a:t>
            </a:r>
            <a:r>
              <a:rPr lang="en-US" altLang="zh-CN" sz="2000" dirty="0">
                <a:solidFill>
                  <a:prstClr val="black"/>
                </a:solidFill>
              </a:rPr>
              <a:t>CP</a:t>
            </a:r>
            <a:r>
              <a:rPr lang="zh-CN" altLang="zh-CN" sz="2000" dirty="0">
                <a:solidFill>
                  <a:prstClr val="black"/>
                </a:solidFill>
              </a:rPr>
              <a:t>触发不变化），也可能是其他异常。</a:t>
            </a:r>
            <a:endParaRPr lang="zh-CN" altLang="zh-CN" sz="2000" dirty="0">
              <a:solidFill>
                <a:prstClr val="black"/>
              </a:solidFill>
            </a:endParaRP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668" y="1340768"/>
            <a:ext cx="647700" cy="438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68144" y="1126485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）输入端              输出端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74LS194</a:t>
            </a:r>
            <a:r>
              <a:rPr lang="zh-CN" altLang="en-US" dirty="0" smtClean="0">
                <a:solidFill>
                  <a:srgbClr val="FF0000"/>
                </a:solidFill>
              </a:rPr>
              <a:t>是上升沿触发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</a:rPr>
              <a:t>JK</a:t>
            </a:r>
            <a:r>
              <a:rPr lang="zh-CN" altLang="en-US" dirty="0" smtClean="0">
                <a:solidFill>
                  <a:srgbClr val="FF0000"/>
                </a:solidFill>
              </a:rPr>
              <a:t>触发器是下降沿触发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0"/>
            <a:ext cx="8928992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、按照书上图（五）连接电路，</a:t>
            </a:r>
            <a:r>
              <a:rPr lang="zh-CN" altLang="en-US" dirty="0"/>
              <a:t>使用“</a:t>
            </a:r>
            <a:r>
              <a:rPr lang="en-US" altLang="zh-CN" dirty="0"/>
              <a:t>0-1</a:t>
            </a:r>
            <a:r>
              <a:rPr lang="zh-CN" altLang="en-US" dirty="0"/>
              <a:t>”显示器</a:t>
            </a:r>
            <a:r>
              <a:rPr lang="zh-CN" altLang="en-US" dirty="0" smtClean="0"/>
              <a:t>检查</a:t>
            </a:r>
            <a:r>
              <a:rPr lang="en-US" altLang="zh-CN" dirty="0" smtClean="0"/>
              <a:t>194</a:t>
            </a:r>
            <a:r>
              <a:rPr lang="zh-CN" altLang="en-US" dirty="0" smtClean="0"/>
              <a:t>的输出</a:t>
            </a:r>
            <a:r>
              <a:rPr lang="en-US" altLang="zh-CN" dirty="0" smtClean="0"/>
              <a:t>Q</a:t>
            </a:r>
            <a:r>
              <a:rPr lang="en-US" altLang="zh-CN" sz="1400" dirty="0" smtClean="0"/>
              <a:t>A</a:t>
            </a:r>
            <a:r>
              <a:rPr lang="en-US" altLang="zh-CN" dirty="0" smtClean="0"/>
              <a:t>~Q</a:t>
            </a:r>
            <a:r>
              <a:rPr lang="en-US" altLang="zh-CN" sz="1400" dirty="0"/>
              <a:t>D</a:t>
            </a:r>
            <a:r>
              <a:rPr lang="zh-CN" altLang="en-US" dirty="0" smtClean="0"/>
              <a:t>是否符合节拍发生器</a:t>
            </a:r>
            <a:r>
              <a:rPr lang="en-US" altLang="zh-CN" dirty="0" smtClean="0"/>
              <a:t>0111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1011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1101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1110 </a:t>
            </a:r>
            <a:r>
              <a:rPr lang="zh-CN" altLang="en-US" dirty="0" smtClean="0"/>
              <a:t>的循环。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55576" y="908720"/>
          <a:ext cx="7632848" cy="5904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774"/>
                <a:gridCol w="508858"/>
                <a:gridCol w="436163"/>
                <a:gridCol w="348381"/>
                <a:gridCol w="305863"/>
                <a:gridCol w="872325"/>
                <a:gridCol w="436163"/>
                <a:gridCol w="508857"/>
                <a:gridCol w="436163"/>
                <a:gridCol w="1163101"/>
                <a:gridCol w="581550"/>
                <a:gridCol w="581550"/>
                <a:gridCol w="581550"/>
                <a:gridCol w="581550"/>
              </a:tblGrid>
              <a:tr h="43204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时钟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清零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K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JK</a:t>
                      </a:r>
                      <a:r>
                        <a:rPr lang="zh-CN" altLang="en-US" dirty="0" smtClean="0"/>
                        <a:t>触发器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工作状态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S0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194</a:t>
                      </a:r>
                      <a:r>
                        <a:rPr lang="zh-CN" altLang="en-US" dirty="0" smtClean="0"/>
                        <a:t>工作状态</a:t>
                      </a:r>
                      <a:endParaRPr lang="zh-CN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Q</a:t>
                      </a:r>
                      <a:r>
                        <a:rPr lang="en-US" altLang="zh-CN" sz="1200" dirty="0" smtClean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Q</a:t>
                      </a:r>
                      <a:r>
                        <a:rPr lang="en-US" altLang="zh-CN" sz="1200" dirty="0" smtClean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Q</a:t>
                      </a:r>
                      <a:r>
                        <a:rPr lang="en-US" altLang="zh-CN" sz="1200" dirty="0" smtClean="0"/>
                        <a:t>C</a:t>
                      </a:r>
                      <a:endParaRPr lang="zh-CN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Q</a:t>
                      </a:r>
                      <a:r>
                        <a:rPr lang="en-US" altLang="zh-CN" sz="1200" dirty="0" smtClean="0"/>
                        <a:t>D</a:t>
                      </a:r>
                      <a:endParaRPr lang="zh-CN" altLang="en-US" sz="12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Cr</a:t>
                      </a:r>
                      <a:endParaRPr lang="zh-CN" altLang="en-US" dirty="0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清零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清零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并行送数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置位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右移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置位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右移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 smtClean="0"/>
                        <a:t>置位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右移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翻转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954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并行送数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681406" y="160825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635896" y="150533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095068" y="248262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311092" y="219459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216006" y="2309264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321436" y="2302602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311092" y="219459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95068" y="330553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311092" y="301750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321366" y="301750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331640" y="3140968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226210" y="3140968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95068" y="421081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1311092" y="392278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216006" y="4037456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331710" y="4041068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321366" y="3933056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115616" y="507491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331640" y="478687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352258" y="4905164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341914" y="479715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228720" y="4911826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115616" y="593900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331640" y="565097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1236554" y="5765648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341984" y="5758986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331640" y="565097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105342" y="677219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321366" y="648415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1226280" y="6629744"/>
            <a:ext cx="105430" cy="10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331710" y="6623082"/>
            <a:ext cx="133672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321366" y="648415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2051720" y="226659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2051721" y="227326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370574" y="227687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2370575" y="228353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987824" y="227687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987825" y="228353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615258" y="227687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3615259" y="228353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098856" y="224086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4098857" y="224753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572000" y="222541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4572001" y="223207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2051720" y="267291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2051721" y="267957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391212" y="263691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2391213" y="264357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051360" y="3104964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2051361" y="3111626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2391212" y="309960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2391213" y="310626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987824" y="306896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2987825" y="307562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987824" y="393305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2987825" y="393971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2987824" y="479715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2987825" y="480381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987824" y="569725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2987825" y="570391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2987824" y="6561348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2987825" y="6568010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364088" y="2672916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5364089" y="2679578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5364088" y="3537012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5364089" y="3543674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5364088" y="4365104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5364089" y="4371766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5364088" y="522920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5364089" y="523586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5364088" y="6129300"/>
            <a:ext cx="216024" cy="18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>
            <a:off x="5364089" y="6135962"/>
            <a:ext cx="216023" cy="16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1280634" y="292494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105342" y="2636912"/>
            <a:ext cx="196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1304779" y="263691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1228810" y="2729468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1300818" y="2729468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1290544" y="373758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1115252" y="3449548"/>
            <a:ext cx="196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1314689" y="344954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1238720" y="3542104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1310728" y="3542104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1280270" y="4611950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1104978" y="4323918"/>
            <a:ext cx="196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1304415" y="433428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1228446" y="4416474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1300454" y="4426838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1290544" y="5465772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1115252" y="5177740"/>
            <a:ext cx="196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1314689" y="517774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1238720" y="5270296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 flipH="1">
            <a:off x="1310728" y="5270296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1280634" y="637105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1105342" y="6083022"/>
            <a:ext cx="1963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304779" y="608302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1228810" y="6175578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H="1">
            <a:off x="1300818" y="6175578"/>
            <a:ext cx="72008" cy="102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8388424" y="6629744"/>
            <a:ext cx="360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V="1">
            <a:off x="8748464" y="3614202"/>
            <a:ext cx="0" cy="30155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H="1">
            <a:off x="8388424" y="3645024"/>
            <a:ext cx="36004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129570" y="1700808"/>
            <a:ext cx="553998" cy="48142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</a:rPr>
              <a:t>四节拍顺序脉冲发生器工作原理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内容</a:t>
            </a:r>
            <a:r>
              <a:rPr lang="en-US" altLang="zh-CN" dirty="0" smtClean="0"/>
              <a:t>3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、原理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）实验</a:t>
            </a:r>
            <a:r>
              <a:rPr lang="zh-CN" altLang="en-US" dirty="0"/>
              <a:t>箱上数码管是共</a:t>
            </a:r>
            <a:r>
              <a:rPr lang="zh-CN" altLang="en-US" dirty="0" smtClean="0"/>
              <a:t>阴极，</a:t>
            </a:r>
            <a:r>
              <a:rPr lang="zh-CN" altLang="zh-CN" dirty="0" smtClean="0"/>
              <a:t>其</a:t>
            </a:r>
            <a:r>
              <a:rPr lang="zh-CN" altLang="en-US" dirty="0" smtClean="0"/>
              <a:t>位</a:t>
            </a:r>
            <a:r>
              <a:rPr lang="zh-CN" altLang="zh-CN" dirty="0" smtClean="0"/>
              <a:t>选</a:t>
            </a:r>
            <a:r>
              <a:rPr lang="zh-CN" altLang="zh-CN" dirty="0"/>
              <a:t>通</a:t>
            </a:r>
            <a:r>
              <a:rPr lang="zh-CN" altLang="zh-CN" dirty="0" smtClean="0"/>
              <a:t>端</a:t>
            </a:r>
            <a:r>
              <a:rPr lang="en-US" altLang="zh-CN" dirty="0" smtClean="0"/>
              <a:t>DIG1~DIG8</a:t>
            </a:r>
            <a:r>
              <a:rPr lang="zh-CN" altLang="en-US" dirty="0"/>
              <a:t>均</a:t>
            </a:r>
            <a:r>
              <a:rPr lang="zh-CN" altLang="zh-CN" dirty="0" smtClean="0"/>
              <a:t>为</a:t>
            </a:r>
            <a:r>
              <a:rPr lang="zh-CN" altLang="zh-CN" dirty="0"/>
              <a:t>低电平有效，所以可直接将节拍发生器的输出接入即可，不用再加非门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/>
              <a:t>实验箱</a:t>
            </a:r>
            <a:r>
              <a:rPr lang="zh-CN" altLang="en-US" dirty="0" smtClean="0"/>
              <a:t>上</a:t>
            </a:r>
            <a:r>
              <a:rPr lang="en-US" altLang="zh-CN" dirty="0" smtClean="0"/>
              <a:t>74LS48</a:t>
            </a:r>
            <a:r>
              <a:rPr lang="zh-CN" altLang="en-US" dirty="0" smtClean="0"/>
              <a:t>已与数码管连好，无须再连线。</a:t>
            </a:r>
            <a:r>
              <a:rPr lang="en-US" altLang="zh-CN" dirty="0"/>
              <a:t> 74LS48</a:t>
            </a:r>
            <a:r>
              <a:rPr lang="zh-CN" altLang="en-US" dirty="0" smtClean="0"/>
              <a:t>只引出</a:t>
            </a:r>
            <a:r>
              <a:rPr lang="en-US" altLang="zh-CN" dirty="0" smtClean="0"/>
              <a:t>A3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A0</a:t>
            </a:r>
            <a:r>
              <a:rPr lang="zh-CN" altLang="en-US" dirty="0" smtClean="0"/>
              <a:t>四个引脚分别依次对应两个四位数码管的</a:t>
            </a:r>
            <a:r>
              <a:rPr lang="en-US" altLang="zh-CN" dirty="0" smtClean="0"/>
              <a:t>P13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P23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P20</a:t>
            </a:r>
            <a:r>
              <a:rPr lang="zh-CN" altLang="en-US" dirty="0" smtClean="0"/>
              <a:t>作为数码管</a:t>
            </a:r>
            <a:r>
              <a:rPr lang="en-US" altLang="zh-CN" dirty="0" smtClean="0"/>
              <a:t>BCD</a:t>
            </a:r>
            <a:r>
              <a:rPr lang="zh-CN" altLang="en-US" dirty="0" smtClean="0"/>
              <a:t>码输入端。实验箱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段数码管已具备伪码灭灯功能，因此电路设计不涉及伪码灭灯。</a:t>
            </a:r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>
            <a:off x="6744018" y="3798112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4160</Words>
  <Application>WPS 演示</Application>
  <PresentationFormat>全屏显示(4:3)</PresentationFormat>
  <Paragraphs>886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Wingdings 2</vt:lpstr>
      <vt:lpstr>Constantia</vt:lpstr>
      <vt:lpstr>隶书</vt:lpstr>
      <vt:lpstr>Calibri</vt:lpstr>
      <vt:lpstr>微软雅黑</vt:lpstr>
      <vt:lpstr>Arial Unicode MS</vt:lpstr>
      <vt:lpstr>Office 主题</vt:lpstr>
      <vt:lpstr>流畅</vt:lpstr>
      <vt:lpstr>下周课前准备</vt:lpstr>
      <vt:lpstr>实验七   译码显示电路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下周课前准备</dc:title>
  <dc:creator>Administrator</dc:creator>
  <cp:lastModifiedBy>Administrator</cp:lastModifiedBy>
  <cp:revision>5</cp:revision>
  <dcterms:created xsi:type="dcterms:W3CDTF">2017-11-17T00:19:00Z</dcterms:created>
  <dcterms:modified xsi:type="dcterms:W3CDTF">2017-11-17T02:52:02Z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