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B7627-BB81-4A47-8F4B-B860ACC01C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8B368-E928-4E89-9F1E-AF88E595AD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4AD79-19DB-47FC-830E-5AEAE1D6F3D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C368-12B8-4519-970C-9C35FF9596FC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实验九 </a:t>
            </a:r>
            <a:r>
              <a:rPr lang="zh-CN" altLang="en-US" dirty="0"/>
              <a:t>计数器的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原理：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20888"/>
            <a:ext cx="6401197" cy="36324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1600" y="6308725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smtClean="0">
                <a:solidFill>
                  <a:srgbClr val="FF0000"/>
                </a:solidFill>
              </a:rPr>
              <a:t>JK</a:t>
            </a:r>
            <a:r>
              <a:rPr lang="zh-CN" altLang="en-US" dirty="0" smtClean="0">
                <a:solidFill>
                  <a:srgbClr val="FF0000"/>
                </a:solidFill>
              </a:rPr>
              <a:t>触发器要求接高电平的，不能悬空，否则会导致输出错误，例如清零端。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60648"/>
            <a:ext cx="8928992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、时序逻辑电路的设计流程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、同步计数器和异步计数器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同步计数器的触发信号是同一个信号。具体来说，每一级的触发器接的都是同一个</a:t>
            </a:r>
            <a:r>
              <a:rPr lang="en-US" altLang="zh-CN" dirty="0"/>
              <a:t>CLK</a:t>
            </a:r>
            <a:r>
              <a:rPr lang="zh-CN" altLang="en-US" dirty="0"/>
              <a:t>信号。  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异步</a:t>
            </a:r>
            <a:r>
              <a:rPr lang="zh-CN" altLang="en-US" dirty="0"/>
              <a:t>计数器</a:t>
            </a:r>
            <a:r>
              <a:rPr lang="zh-CN" altLang="en-US" dirty="0" smtClean="0"/>
              <a:t>的</a:t>
            </a:r>
            <a:r>
              <a:rPr lang="zh-CN" altLang="en-US" dirty="0"/>
              <a:t>每一级的</a:t>
            </a:r>
            <a:r>
              <a:rPr lang="zh-CN" altLang="en-US" dirty="0" smtClean="0"/>
              <a:t>触发器的</a:t>
            </a:r>
            <a:r>
              <a:rPr lang="en-US" altLang="zh-CN" dirty="0" smtClean="0"/>
              <a:t>CLK</a:t>
            </a:r>
            <a:r>
              <a:rPr lang="zh-CN" altLang="en-US" dirty="0" smtClean="0"/>
              <a:t>信号是不同的，触发器状态变化不是同步的。</a:t>
            </a:r>
            <a:endParaRPr lang="en-US" altLang="zh-CN" dirty="0" smtClean="0"/>
          </a:p>
        </p:txBody>
      </p:sp>
      <p:pic>
        <p:nvPicPr>
          <p:cNvPr id="7" name="图片 6" descr="逻辑逻辑电路设计流程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1520" y="980728"/>
            <a:ext cx="8699193" cy="2392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、异步触发器：存在触发器</a:t>
            </a:r>
            <a:r>
              <a:rPr lang="zh-CN" altLang="en-US" dirty="0"/>
              <a:t>逐级延迟</a:t>
            </a:r>
            <a:r>
              <a:rPr lang="zh-CN" altLang="en-US" dirty="0" smtClean="0"/>
              <a:t>问题</a:t>
            </a:r>
            <a:r>
              <a:rPr lang="zh-CN" altLang="en-US" dirty="0"/>
              <a:t>。</a:t>
            </a:r>
            <a:r>
              <a:rPr lang="zh-CN" altLang="en-US" dirty="0" smtClean="0"/>
              <a:t>同步计数器：各级</a:t>
            </a:r>
            <a:r>
              <a:rPr lang="zh-CN" altLang="en-US" dirty="0"/>
              <a:t>触发器输出相差小，译码时能避免出现</a:t>
            </a:r>
            <a:r>
              <a:rPr lang="zh-CN" altLang="en-US" dirty="0" smtClean="0"/>
              <a:t>尖峰，但是</a:t>
            </a:r>
            <a:r>
              <a:rPr lang="zh-CN" altLang="en-US" dirty="0"/>
              <a:t>电路实现较复杂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触发器设计一个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</a:t>
            </a:r>
            <a:r>
              <a:rPr lang="zh-CN" altLang="en-US" b="1" dirty="0" smtClean="0"/>
              <a:t>异步加法</a:t>
            </a:r>
            <a:r>
              <a:rPr lang="zh-CN" altLang="en-US" dirty="0" smtClean="0"/>
              <a:t>计数器，并用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逻辑分析仪观察并记录</a:t>
            </a:r>
            <a:r>
              <a:rPr lang="en-US" altLang="zh-CN" dirty="0" smtClean="0"/>
              <a:t>CP</a:t>
            </a:r>
            <a:r>
              <a:rPr lang="zh-CN" altLang="en-US" dirty="0" smtClean="0"/>
              <a:t>和每一位的输出波形。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实验内容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设计提示：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）综合考虑</a:t>
            </a:r>
            <a:r>
              <a:rPr lang="en-US" altLang="zh-CN" dirty="0" smtClean="0"/>
              <a:t>16</a:t>
            </a:r>
            <a:r>
              <a:rPr lang="zh-CN" altLang="en-US" dirty="0"/>
              <a:t>进</a:t>
            </a:r>
            <a:r>
              <a:rPr lang="zh-CN" altLang="en-US" dirty="0" smtClean="0"/>
              <a:t>制计数器的每一位的状态变化特点和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触发器的功能表。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973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）举例：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进制异步减法计数器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异步：每级触发器的</a:t>
            </a:r>
            <a:r>
              <a:rPr lang="en-US" altLang="zh-CN" sz="1800" dirty="0" smtClean="0">
                <a:solidFill>
                  <a:srgbClr val="FF0000"/>
                </a:solidFill>
              </a:rPr>
              <a:t>CP</a:t>
            </a:r>
            <a:r>
              <a:rPr lang="zh-CN" altLang="en-US" sz="1800" dirty="0" smtClean="0">
                <a:solidFill>
                  <a:srgbClr val="FF0000"/>
                </a:solidFill>
              </a:rPr>
              <a:t>是不同的信号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16进制减法计数器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11560" y="1988840"/>
            <a:ext cx="5394960" cy="2689860"/>
          </a:xfrm>
          <a:prstGeom prst="rect">
            <a:avLst/>
          </a:prstGeom>
        </p:spPr>
      </p:pic>
      <p:graphicFrame>
        <p:nvGraphicFramePr>
          <p:cNvPr id="6" name="Group 173"/>
          <p:cNvGraphicFramePr/>
          <p:nvPr/>
        </p:nvGraphicFramePr>
        <p:xfrm>
          <a:off x="6588224" y="404664"/>
          <a:ext cx="1944688" cy="6217920"/>
        </p:xfrm>
        <a:graphic>
          <a:graphicData uri="http://schemas.openxmlformats.org/drawingml/2006/table">
            <a:tbl>
              <a:tblPr/>
              <a:tblGrid>
                <a:gridCol w="473075"/>
                <a:gridCol w="533400"/>
                <a:gridCol w="465138"/>
                <a:gridCol w="473075"/>
              </a:tblGrid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16216" y="446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16</a:t>
            </a:r>
            <a:r>
              <a:rPr lang="zh-CN" altLang="en-US" dirty="0" smtClean="0">
                <a:solidFill>
                  <a:prstClr val="black"/>
                </a:solidFill>
              </a:rPr>
              <a:t>进制减法计数器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6669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触发器设计一个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</a:t>
            </a:r>
            <a:r>
              <a:rPr lang="zh-CN" altLang="en-US" b="1" dirty="0" smtClean="0"/>
              <a:t>同步加法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计数器，并用逻辑分析仪观察并记录</a:t>
            </a:r>
            <a:r>
              <a:rPr lang="en-US" altLang="zh-CN" dirty="0" smtClean="0"/>
              <a:t>CP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每一位的输出波形。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实验内容</a:t>
            </a:r>
            <a:r>
              <a:rPr lang="en-US" altLang="zh-CN" dirty="0" smtClean="0"/>
              <a:t>2</a:t>
            </a:r>
            <a:r>
              <a:rPr lang="zh-CN" altLang="en-US" dirty="0" smtClean="0"/>
              <a:t>设计提示：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）按照时序电路的设计步骤得到</a:t>
            </a:r>
            <a:r>
              <a:rPr lang="en-US" altLang="zh-CN" dirty="0" smtClean="0"/>
              <a:t>JK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触发器的驱动方程，画出逻辑图，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连接电路实现。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）时序电路的设计：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画状态迁移图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化简次态卡诺图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得出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Q3,Q2,Q1,Q0</a:t>
            </a:r>
            <a:r>
              <a:rPr lang="zh-CN" altLang="en-US" dirty="0" smtClean="0"/>
              <a:t>状态方程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结合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的特征表达式得出每一级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触发器的驱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动方程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Group 173"/>
          <p:cNvGraphicFramePr/>
          <p:nvPr/>
        </p:nvGraphicFramePr>
        <p:xfrm>
          <a:off x="6660232" y="476672"/>
          <a:ext cx="1944688" cy="6217920"/>
        </p:xfrm>
        <a:graphic>
          <a:graphicData uri="http://schemas.openxmlformats.org/drawingml/2006/table">
            <a:tbl>
              <a:tblPr/>
              <a:tblGrid>
                <a:gridCol w="473075"/>
                <a:gridCol w="533400"/>
                <a:gridCol w="465138"/>
                <a:gridCol w="473075"/>
              </a:tblGrid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660232" y="116632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16</a:t>
            </a:r>
            <a:r>
              <a:rPr lang="zh-CN" altLang="en-US" dirty="0" smtClean="0">
                <a:solidFill>
                  <a:prstClr val="black"/>
                </a:solidFill>
              </a:rPr>
              <a:t>进制加法计数器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）参考：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进制同步加法计数器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同步：每级触发器</a:t>
            </a:r>
            <a:r>
              <a:rPr lang="en-US" altLang="zh-CN" sz="2000" dirty="0" smtClean="0">
                <a:solidFill>
                  <a:srgbClr val="FF0000"/>
                </a:solidFill>
              </a:rPr>
              <a:t>CP</a:t>
            </a:r>
            <a:r>
              <a:rPr lang="zh-CN" altLang="en-US" sz="2000" dirty="0" smtClean="0">
                <a:solidFill>
                  <a:srgbClr val="FF0000"/>
                </a:solidFill>
              </a:rPr>
              <a:t>都接同一个连续脉冲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 descr="16进制同步加法计数器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67544" y="1556792"/>
            <a:ext cx="8209392" cy="35283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3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触发器和门电路设计实现一个二进制四位计数器模仿</a:t>
            </a:r>
            <a:r>
              <a:rPr lang="en-US" altLang="zh-CN" dirty="0" smtClean="0"/>
              <a:t>74LS194</a:t>
            </a:r>
            <a:r>
              <a:rPr lang="zh-CN" altLang="en-US" dirty="0" smtClean="0"/>
              <a:t>功能（详见实验七 表二）。要求在实验箱上设计实现左移或右移功能；在</a:t>
            </a:r>
            <a:r>
              <a:rPr lang="en-US" altLang="zh-CN" dirty="0" err="1" smtClean="0"/>
              <a:t>proteus</a:t>
            </a:r>
            <a:r>
              <a:rPr lang="zh-CN" altLang="en-US" dirty="0" smtClean="0"/>
              <a:t>软件上实现置零，保持，左移，右移，并行送数功能。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实验内容</a:t>
            </a:r>
            <a:r>
              <a:rPr lang="en-US" altLang="zh-CN" dirty="0" smtClean="0"/>
              <a:t>3</a:t>
            </a:r>
            <a:r>
              <a:rPr lang="zh-CN" altLang="en-US" dirty="0" smtClean="0"/>
              <a:t>设计提示：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）对比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触发器和</a:t>
            </a:r>
            <a:r>
              <a:rPr lang="en-US" altLang="zh-CN" dirty="0" smtClean="0"/>
              <a:t>74LS194</a:t>
            </a:r>
            <a:r>
              <a:rPr lang="zh-CN" altLang="en-US" dirty="0" smtClean="0"/>
              <a:t>功能表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jk触发器功能表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23928" y="4077072"/>
            <a:ext cx="2125980" cy="2560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77072"/>
            <a:ext cx="2169175" cy="25647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76280" y="5589240"/>
            <a:ext cx="43204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3968" y="5157192"/>
            <a:ext cx="165618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627784" y="5661248"/>
            <a:ext cx="1584176" cy="1440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283968" y="4672592"/>
            <a:ext cx="15841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627784" y="4869160"/>
            <a:ext cx="1656184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62640" y="522920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95736" y="6237312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8" name="直接箭头连接符 17"/>
          <p:cNvCxnSpPr>
            <a:endCxn id="16" idx="3"/>
          </p:cNvCxnSpPr>
          <p:nvPr/>
        </p:nvCxnSpPr>
        <p:spPr>
          <a:xfrm flipH="1">
            <a:off x="2843808" y="5661248"/>
            <a:ext cx="1368152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162640" y="486916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627784" y="4653136"/>
            <a:ext cx="576064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059832" y="4293096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7280" y="424054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74LS73</a:t>
            </a:r>
            <a:r>
              <a:rPr lang="zh-CN" altLang="en-US" sz="1200" dirty="0" smtClean="0">
                <a:solidFill>
                  <a:srgbClr val="FF0000"/>
                </a:solidFill>
              </a:rPr>
              <a:t>清零端实现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）以右移为例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4869160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第一级触发器（最左位）</a:t>
            </a:r>
            <a:r>
              <a:rPr lang="en-US" altLang="zh-CN" dirty="0" smtClean="0">
                <a:solidFill>
                  <a:srgbClr val="FF0000"/>
                </a:solidFill>
              </a:rPr>
              <a:t>J3=D</a:t>
            </a:r>
            <a:r>
              <a:rPr lang="en-US" altLang="zh-CN" sz="1200" dirty="0" smtClean="0">
                <a:solidFill>
                  <a:srgbClr val="FF0000"/>
                </a:solidFill>
              </a:rPr>
              <a:t>SR  </a:t>
            </a:r>
            <a:r>
              <a:rPr lang="en-US" altLang="zh-CN" dirty="0" smtClean="0">
                <a:solidFill>
                  <a:srgbClr val="FF0000"/>
                </a:solidFill>
              </a:rPr>
              <a:t>K3=D</a:t>
            </a:r>
            <a:r>
              <a:rPr lang="en-US" altLang="zh-CN" sz="1200" dirty="0" smtClean="0">
                <a:solidFill>
                  <a:srgbClr val="FF0000"/>
                </a:solidFill>
              </a:rPr>
              <a:t>SR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第一级触发器的输出</a:t>
            </a:r>
            <a:r>
              <a:rPr lang="en-US" altLang="zh-CN" dirty="0" smtClean="0">
                <a:solidFill>
                  <a:srgbClr val="FF0000"/>
                </a:solidFill>
              </a:rPr>
              <a:t>Q3</a:t>
            </a:r>
            <a:r>
              <a:rPr lang="zh-CN" altLang="en-US" dirty="0" smtClean="0">
                <a:solidFill>
                  <a:srgbClr val="FF0000"/>
                </a:solidFill>
              </a:rPr>
              <a:t>，按</a:t>
            </a:r>
            <a:r>
              <a:rPr lang="en-US" altLang="zh-CN" dirty="0" smtClean="0">
                <a:solidFill>
                  <a:srgbClr val="FF0000"/>
                </a:solidFill>
              </a:rPr>
              <a:t>J2=Q3,K2=Q3</a:t>
            </a:r>
            <a:r>
              <a:rPr lang="zh-CN" altLang="en-US" dirty="0" smtClean="0">
                <a:solidFill>
                  <a:srgbClr val="FF0000"/>
                </a:solidFill>
              </a:rPr>
              <a:t>下一级触发器，第三、四级触发器也按照第二级触发器接法。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当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sz="1400" dirty="0" smtClean="0">
                <a:solidFill>
                  <a:srgbClr val="FF0000"/>
                </a:solidFill>
              </a:rPr>
              <a:t>SR</a:t>
            </a:r>
            <a:r>
              <a:rPr lang="zh-CN" altLang="en-US" dirty="0" smtClean="0">
                <a:solidFill>
                  <a:srgbClr val="FF0000"/>
                </a:solidFill>
              </a:rPr>
              <a:t>是高电平时，第一级触发器置位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在下一个时钟下降沿到来后，第二级触发器置位</a:t>
            </a:r>
            <a:r>
              <a:rPr lang="en-US" altLang="zh-CN" dirty="0" smtClean="0">
                <a:solidFill>
                  <a:srgbClr val="FF0000"/>
                </a:solidFill>
              </a:rPr>
              <a:t>…;</a:t>
            </a:r>
            <a:r>
              <a:rPr lang="zh-CN" altLang="en-US" dirty="0" smtClean="0">
                <a:solidFill>
                  <a:srgbClr val="FF0000"/>
                </a:solidFill>
              </a:rPr>
              <a:t>当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sz="1400" dirty="0" smtClean="0">
                <a:solidFill>
                  <a:srgbClr val="FF0000"/>
                </a:solidFill>
              </a:rPr>
              <a:t>SR</a:t>
            </a:r>
            <a:r>
              <a:rPr lang="zh-CN" altLang="en-US" dirty="0" smtClean="0">
                <a:solidFill>
                  <a:srgbClr val="FF0000"/>
                </a:solidFill>
              </a:rPr>
              <a:t>是低电平时，第一级触发器清零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在下一个时钟下降沿到来后，第二级触发器清零</a:t>
            </a:r>
            <a:r>
              <a:rPr lang="en-US" altLang="zh-CN" dirty="0" smtClean="0">
                <a:solidFill>
                  <a:srgbClr val="FF0000"/>
                </a:solidFill>
              </a:rPr>
              <a:t>…;</a:t>
            </a:r>
            <a:r>
              <a:rPr lang="zh-CN" altLang="en-US" dirty="0" smtClean="0">
                <a:solidFill>
                  <a:srgbClr val="FF0000"/>
                </a:solidFill>
              </a:rPr>
              <a:t>从而实现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sz="1400" dirty="0" smtClean="0">
                <a:solidFill>
                  <a:srgbClr val="FF0000"/>
                </a:solidFill>
              </a:rPr>
              <a:t>SR</a:t>
            </a:r>
            <a:r>
              <a:rPr lang="zh-CN" altLang="en-US" sz="2000" dirty="0" smtClean="0">
                <a:solidFill>
                  <a:srgbClr val="FF0000"/>
                </a:solidFill>
              </a:rPr>
              <a:t>的右移。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23928" y="494116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388424" y="494116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71600" y="2060848"/>
            <a:ext cx="158417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15816" y="2060848"/>
            <a:ext cx="158417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04048" y="2060848"/>
            <a:ext cx="158417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48264" y="2060848"/>
            <a:ext cx="158417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27584" y="256490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771800" y="256490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60032" y="256490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804248" y="256490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64502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R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16" y="28529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</a:rPr>
              <a:t>J3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8520" y="285293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</a:rPr>
              <a:t>K3</a:t>
            </a:r>
            <a:endParaRPr lang="zh-CN" altLang="en-US" sz="1600" b="1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31840" y="28529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</a:rPr>
              <a:t>J2</a:t>
            </a:r>
            <a:endParaRPr lang="zh-CN" altLang="en-US" sz="16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3928" y="285293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</a:rPr>
              <a:t>K2</a:t>
            </a:r>
            <a:endParaRPr lang="zh-CN" altLang="en-US" sz="16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0072" y="28529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</a:rPr>
              <a:t>J1</a:t>
            </a:r>
            <a:endParaRPr lang="zh-CN" altLang="en-US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12160" y="285293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</a:rPr>
              <a:t>K1</a:t>
            </a:r>
            <a:endParaRPr lang="zh-CN" altLang="en-US" sz="16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4288" y="285293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</a:rPr>
              <a:t>J0</a:t>
            </a:r>
            <a:endParaRPr lang="zh-CN" altLang="en-US" sz="1600" b="1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56376" y="285293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</a:rPr>
              <a:t>K0</a:t>
            </a:r>
            <a:endParaRPr lang="zh-CN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1619672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691680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3563888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635896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5718312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790320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596336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668344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187624" y="19168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131840" y="19168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292080" y="19168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236296" y="19168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5616" y="21328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Q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07704" y="21328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Q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177896" y="216204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59832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Q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Q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3122112" y="215274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48064" y="21328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Q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40152" y="21328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Q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5210344" y="216204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9228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Q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84368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Q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7154560" y="215274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99592" y="242088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R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971600" y="249289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43808" y="242088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R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2915816" y="249289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32040" y="242088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R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5004048" y="249289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76256" y="242088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R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6948264" y="249289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08304" y="440749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CP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cxnSp>
        <p:nvCxnSpPr>
          <p:cNvPr id="67" name="直接连接符 66"/>
          <p:cNvCxnSpPr>
            <a:stCxn id="13" idx="2"/>
          </p:cNvCxnSpPr>
          <p:nvPr/>
        </p:nvCxnSpPr>
        <p:spPr>
          <a:xfrm flipH="1">
            <a:off x="539552" y="263691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39552" y="2636912"/>
            <a:ext cx="0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4" idx="4"/>
          </p:cNvCxnSpPr>
          <p:nvPr/>
        </p:nvCxnSpPr>
        <p:spPr>
          <a:xfrm>
            <a:off x="2843808" y="2708920"/>
            <a:ext cx="0" cy="6480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932040" y="2708920"/>
            <a:ext cx="0" cy="6480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876256" y="2708920"/>
            <a:ext cx="0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539552" y="3356992"/>
            <a:ext cx="6336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38504" y="386104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D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SR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30592" y="386104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D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SR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1907704" y="393305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8" idx="2"/>
            <a:endCxn id="76" idx="0"/>
          </p:cNvCxnSpPr>
          <p:nvPr/>
        </p:nvCxnSpPr>
        <p:spPr>
          <a:xfrm>
            <a:off x="1295636" y="3191490"/>
            <a:ext cx="2908" cy="669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9" idx="2"/>
            <a:endCxn id="77" idx="0"/>
          </p:cNvCxnSpPr>
          <p:nvPr/>
        </p:nvCxnSpPr>
        <p:spPr>
          <a:xfrm flipH="1">
            <a:off x="2090632" y="3191490"/>
            <a:ext cx="3912" cy="669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2051720" y="1268760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2051720" y="1700808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2627784" y="1700808"/>
            <a:ext cx="0" cy="18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2627784" y="3501008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3256400" y="3212976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4067944" y="1268760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4067944" y="1700808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4644008" y="1700808"/>
            <a:ext cx="0" cy="18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4644008" y="3501008"/>
            <a:ext cx="72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5344632" y="3212976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6084168" y="1268760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6084168" y="1700808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6660232" y="1700808"/>
            <a:ext cx="0" cy="18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6660232" y="3501008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V="1">
            <a:off x="7308304" y="3212976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36" idx="0"/>
          </p:cNvCxnSpPr>
          <p:nvPr/>
        </p:nvCxnSpPr>
        <p:spPr>
          <a:xfrm flipV="1">
            <a:off x="1259632" y="1772816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1259632" y="1772816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2699792" y="1772816"/>
            <a:ext cx="0" cy="1872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2699792" y="3645024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4139952" y="3212976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3203848" y="1772816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3203848" y="1772816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4716016" y="1772816"/>
            <a:ext cx="0" cy="1872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4716016" y="3645024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6156176" y="3212976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V="1">
            <a:off x="5364088" y="1772816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5364088" y="1772816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6804248" y="1772816"/>
            <a:ext cx="0" cy="1872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6804248" y="3645024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8149032" y="3212976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835696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Q3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779912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Q2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72412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Q1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740352" y="81334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Q0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cxnSp>
        <p:nvCxnSpPr>
          <p:cNvPr id="169" name="直接连接符 168"/>
          <p:cNvCxnSpPr/>
          <p:nvPr/>
        </p:nvCxnSpPr>
        <p:spPr>
          <a:xfrm>
            <a:off x="8090664" y="1268760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/>
          <p:cNvSpPr/>
          <p:nvPr/>
        </p:nvSpPr>
        <p:spPr>
          <a:xfrm>
            <a:off x="507473" y="3334641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3" name="椭圆 172"/>
          <p:cNvSpPr/>
          <p:nvPr/>
        </p:nvSpPr>
        <p:spPr>
          <a:xfrm>
            <a:off x="2811729" y="3337536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4905777" y="3333624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6052089" y="1677440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2033281" y="1667712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4039777" y="167454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83" name="直接连接符 182"/>
          <p:cNvCxnSpPr>
            <a:stCxn id="65" idx="0"/>
          </p:cNvCxnSpPr>
          <p:nvPr/>
        </p:nvCxnSpPr>
        <p:spPr>
          <a:xfrm flipV="1">
            <a:off x="7668344" y="3212977"/>
            <a:ext cx="0" cy="1194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形状 185"/>
          <p:cNvCxnSpPr>
            <a:endCxn id="11" idx="2"/>
          </p:cNvCxnSpPr>
          <p:nvPr/>
        </p:nvCxnSpPr>
        <p:spPr>
          <a:xfrm rot="10800000">
            <a:off x="5796136" y="3212976"/>
            <a:ext cx="1872208" cy="108012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形状 186"/>
          <p:cNvCxnSpPr/>
          <p:nvPr/>
        </p:nvCxnSpPr>
        <p:spPr>
          <a:xfrm rot="10800000">
            <a:off x="3635897" y="3212976"/>
            <a:ext cx="1872208" cy="108012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5364088" y="4293096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形状 193"/>
          <p:cNvCxnSpPr/>
          <p:nvPr/>
        </p:nvCxnSpPr>
        <p:spPr>
          <a:xfrm rot="10800000">
            <a:off x="1691681" y="3212976"/>
            <a:ext cx="1872208" cy="108012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>
            <a:off x="3275856" y="429309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7636265" y="425710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5773785" y="4266833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3606712" y="4273640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02" name="直接连接符 201"/>
          <p:cNvCxnSpPr/>
          <p:nvPr/>
        </p:nvCxnSpPr>
        <p:spPr>
          <a:xfrm>
            <a:off x="467544" y="37170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）在</a:t>
            </a:r>
            <a:r>
              <a:rPr lang="en-US" altLang="zh-CN" dirty="0" err="1" smtClean="0"/>
              <a:t>proteus</a:t>
            </a:r>
            <a:r>
              <a:rPr lang="zh-CN" altLang="en-US" dirty="0" smtClean="0"/>
              <a:t>软件上实现</a:t>
            </a:r>
            <a:r>
              <a:rPr lang="en-US" altLang="zh-CN" dirty="0" smtClean="0"/>
              <a:t>74LS194</a:t>
            </a:r>
            <a:r>
              <a:rPr lang="zh-CN" altLang="en-US" dirty="0" smtClean="0"/>
              <a:t>置零，保持，左移，右移，并行送数功能，每一级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触发器的</a:t>
            </a:r>
            <a:r>
              <a:rPr lang="en-US" altLang="zh-CN" dirty="0" smtClean="0"/>
              <a:t>J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</a:t>
            </a:r>
            <a:r>
              <a:rPr lang="zh-CN" altLang="en-US" dirty="0" smtClean="0"/>
              <a:t>接入信号可采用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数据选择器（例如</a:t>
            </a:r>
            <a:r>
              <a:rPr lang="en-US" altLang="zh-CN" dirty="0" smtClean="0"/>
              <a:t>74LS153 </a:t>
            </a:r>
            <a:r>
              <a:rPr lang="zh-CN" altLang="en-US" dirty="0" smtClean="0"/>
              <a:t>双四选一数据选择器）进行切换，从而达到功能的切换。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3573016"/>
            <a:ext cx="2520280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547664" y="5157192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195736" y="5157192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843808" y="5157192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491880" y="5157192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483768" y="2924944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83768" y="5750808"/>
            <a:ext cx="753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</a:rPr>
              <a:t>实现左移功能的</a:t>
            </a:r>
            <a:r>
              <a:rPr lang="en-US" altLang="zh-CN" sz="1400" dirty="0" smtClean="0">
                <a:solidFill>
                  <a:prstClr val="black"/>
                </a:solidFill>
              </a:rPr>
              <a:t>J/K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5696" y="5757496"/>
            <a:ext cx="7232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</a:rPr>
              <a:t>实现右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zh-CN" altLang="en-US" sz="1400" dirty="0" smtClean="0">
                <a:solidFill>
                  <a:prstClr val="black"/>
                </a:solidFill>
              </a:rPr>
              <a:t>移功能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zh-CN" altLang="en-US" sz="1400" dirty="0" smtClean="0">
                <a:solidFill>
                  <a:prstClr val="black"/>
                </a:solidFill>
              </a:rPr>
              <a:t>的</a:t>
            </a:r>
            <a:r>
              <a:rPr lang="en-US" altLang="zh-CN" sz="1400" dirty="0" smtClean="0">
                <a:solidFill>
                  <a:prstClr val="black"/>
                </a:solidFill>
              </a:rPr>
              <a:t>J/K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79288" y="5766644"/>
            <a:ext cx="1149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</a:rPr>
              <a:t>实现并行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zh-CN" altLang="en-US" sz="1400" dirty="0" smtClean="0">
                <a:solidFill>
                  <a:prstClr val="black"/>
                </a:solidFill>
              </a:rPr>
              <a:t>送数功能</a:t>
            </a:r>
            <a:r>
              <a:rPr lang="en-US" altLang="zh-CN" sz="1400" dirty="0" smtClean="0">
                <a:solidFill>
                  <a:prstClr val="black"/>
                </a:solidFill>
              </a:rPr>
              <a:t>J/K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624" y="5767224"/>
            <a:ext cx="7232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</a:rPr>
              <a:t>实现保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zh-CN" altLang="en-US" sz="1400" dirty="0" smtClean="0">
                <a:solidFill>
                  <a:prstClr val="black"/>
                </a:solidFill>
              </a:rPr>
              <a:t>持功能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zh-CN" altLang="en-US" sz="1400" dirty="0" smtClean="0">
                <a:solidFill>
                  <a:prstClr val="black"/>
                </a:solidFill>
              </a:rPr>
              <a:t>的</a:t>
            </a:r>
            <a:r>
              <a:rPr lang="en-US" altLang="zh-CN" sz="1400" dirty="0" smtClean="0">
                <a:solidFill>
                  <a:prstClr val="black"/>
                </a:solidFill>
              </a:rPr>
              <a:t>J/K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8752" y="41397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四选一数据选择器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560" y="4005064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560" y="4581128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0976" y="37890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S1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43845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S0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7744" y="25649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J/K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2040" y="458112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S2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S1</a:t>
            </a:r>
            <a:r>
              <a:rPr lang="zh-CN" altLang="en-US" dirty="0" smtClean="0">
                <a:solidFill>
                  <a:srgbClr val="FF0000"/>
                </a:solidFill>
              </a:rPr>
              <a:t>是四选一数据选择器的输出控制端，也是实现</a:t>
            </a:r>
            <a:r>
              <a:rPr lang="en-US" altLang="zh-CN" dirty="0" smtClean="0">
                <a:solidFill>
                  <a:srgbClr val="FF0000"/>
                </a:solidFill>
              </a:rPr>
              <a:t>74LS194</a:t>
            </a:r>
            <a:r>
              <a:rPr lang="zh-CN" altLang="en-US" dirty="0" smtClean="0">
                <a:solidFill>
                  <a:srgbClr val="FF0000"/>
                </a:solidFill>
              </a:rPr>
              <a:t>的功能切换控制端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</Words>
  <Application>WPS 演示</Application>
  <PresentationFormat>全屏显示(4:3)</PresentationFormat>
  <Paragraphs>432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Wingdings 2</vt:lpstr>
      <vt:lpstr>Constantia</vt:lpstr>
      <vt:lpstr>隶书</vt:lpstr>
      <vt:lpstr>微软雅黑</vt:lpstr>
      <vt:lpstr>Calibri</vt:lpstr>
      <vt:lpstr>Arial Unicode MS</vt:lpstr>
      <vt:lpstr>Wingdings</vt:lpstr>
      <vt:lpstr>Office 主题</vt:lpstr>
      <vt:lpstr>流畅</vt:lpstr>
      <vt:lpstr>实验九 计数器的设计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实验九 计数器的设计</dc:title>
  <dc:creator/>
  <cp:lastModifiedBy>颦卿</cp:lastModifiedBy>
  <cp:revision>2</cp:revision>
  <dcterms:created xsi:type="dcterms:W3CDTF">2017-11-28T06:51:25Z</dcterms:created>
  <dcterms:modified xsi:type="dcterms:W3CDTF">2017-11-28T10:28:01Z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