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4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1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30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7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0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45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72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24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93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2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4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2017/12/4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47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触发器和门电路设计一个特殊的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进制同步计数器；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、用逻辑分析仪观察并记录</a:t>
            </a:r>
            <a:r>
              <a:rPr lang="en-US" altLang="zh-CN" dirty="0" smtClean="0"/>
              <a:t>CP</a:t>
            </a:r>
            <a:r>
              <a:rPr lang="zh-CN" altLang="en-US" dirty="0" smtClean="0"/>
              <a:t>和每一位的输出波形。</a:t>
            </a:r>
            <a:endParaRPr lang="en-US" altLang="zh-CN" dirty="0" smtClean="0"/>
          </a:p>
          <a:p>
            <a:pPr marL="0" lvl="0" indent="0">
              <a:buClr>
                <a:srgbClr val="0BD0D9"/>
              </a:buClr>
              <a:buNone/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BD0D9"/>
              </a:buClr>
              <a:buNone/>
            </a:pPr>
            <a:r>
              <a:rPr lang="zh-CN" altLang="en-US" dirty="0" smtClean="0">
                <a:solidFill>
                  <a:prstClr val="black"/>
                </a:solidFill>
              </a:rPr>
              <a:t>注意：这个</a:t>
            </a:r>
            <a:r>
              <a:rPr lang="en-US" altLang="zh-CN" dirty="0" smtClean="0">
                <a:solidFill>
                  <a:prstClr val="black"/>
                </a:solidFill>
              </a:rPr>
              <a:t>12</a:t>
            </a:r>
            <a:r>
              <a:rPr lang="zh-CN" altLang="en-US" dirty="0" smtClean="0">
                <a:solidFill>
                  <a:prstClr val="black"/>
                </a:solidFill>
              </a:rPr>
              <a:t>进制同步计数器没有</a:t>
            </a:r>
            <a:r>
              <a:rPr lang="en-US" altLang="zh-CN" dirty="0" smtClean="0">
                <a:solidFill>
                  <a:prstClr val="black"/>
                </a:solidFill>
              </a:rPr>
              <a:t>00</a:t>
            </a:r>
            <a:r>
              <a:rPr lang="zh-CN" altLang="en-US" dirty="0" smtClean="0">
                <a:solidFill>
                  <a:prstClr val="black"/>
                </a:solidFill>
              </a:rPr>
              <a:t>状态，要考虑自启动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6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5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Protues</a:t>
            </a:r>
            <a:r>
              <a:rPr lang="zh-CN" altLang="en-US" dirty="0" smtClean="0"/>
              <a:t>实现</a:t>
            </a:r>
            <a:r>
              <a:rPr lang="zh-CN" altLang="en-US" dirty="0"/>
              <a:t>一个有控制变量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12</a:t>
            </a:r>
            <a:r>
              <a:rPr lang="zh-CN" altLang="en-US" dirty="0"/>
              <a:t>进制计数器（</a:t>
            </a:r>
            <a:r>
              <a:rPr lang="en-US" altLang="zh-CN" dirty="0"/>
              <a:t>12</a:t>
            </a:r>
            <a:r>
              <a:rPr lang="zh-CN" altLang="en-US" dirty="0"/>
              <a:t>进制计数器状态转换图如内容</a:t>
            </a:r>
            <a:r>
              <a:rPr lang="en-US" altLang="zh-CN" dirty="0"/>
              <a:t>4</a:t>
            </a:r>
            <a:r>
              <a:rPr lang="zh-CN" altLang="en-US" dirty="0"/>
              <a:t>），并在</a:t>
            </a:r>
            <a:r>
              <a:rPr lang="en-US" altLang="zh-CN" dirty="0"/>
              <a:t>7</a:t>
            </a:r>
            <a:r>
              <a:rPr lang="zh-CN" altLang="en-US" dirty="0"/>
              <a:t>段数码管上显示计数结果。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Vivado</a:t>
            </a:r>
            <a:r>
              <a:rPr lang="zh-CN" altLang="en-US" dirty="0" smtClean="0"/>
              <a:t>实现一个有控制变量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进制计数器（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进制计数器状态转换图如内容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），并在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段数码管上显示计数结果。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设计提示：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）添加控制变量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进制计数器，即增加了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为输入变量，设计一个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输出的计数器。按照时序电路的设计步骤得到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触发器的驱动方程，画出逻辑图，连接电路实现；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）可使用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核包括</a:t>
            </a:r>
            <a:r>
              <a:rPr lang="en-US" altLang="zh-CN" dirty="0" smtClean="0"/>
              <a:t>xup_74LS48_1.0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码七段译码驱动器）</a:t>
            </a:r>
            <a:r>
              <a:rPr lang="en-US" altLang="zh-CN" dirty="0" smtClean="0"/>
              <a:t>, xup_74LS151_1.0</a:t>
            </a:r>
            <a:r>
              <a:rPr lang="zh-CN" altLang="en-US" dirty="0" smtClean="0"/>
              <a:t>（八选一数据选择器），各类门电路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核，</a:t>
            </a:r>
            <a:r>
              <a:rPr lang="en-US" altLang="zh-CN" dirty="0" smtClean="0"/>
              <a:t>xup_clk_div_1.0</a:t>
            </a:r>
            <a:r>
              <a:rPr lang="zh-CN" altLang="en-US" dirty="0" smtClean="0"/>
              <a:t>（时钟分频器）等都在</a:t>
            </a:r>
            <a:r>
              <a:rPr lang="en-US" altLang="zh-CN" dirty="0" smtClean="0"/>
              <a:t>..\source_lib\74IP</a:t>
            </a:r>
            <a:r>
              <a:rPr lang="zh-CN" altLang="en-US" dirty="0" smtClean="0"/>
              <a:t>目录下；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）提供使用</a:t>
            </a:r>
            <a:r>
              <a:rPr lang="en-US" altLang="zh-CN" dirty="0" smtClean="0"/>
              <a:t>74LS74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触发器）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核封装的自定义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核，在</a:t>
            </a:r>
            <a:r>
              <a:rPr lang="en-US" altLang="zh-CN" dirty="0" smtClean="0"/>
              <a:t>..\</a:t>
            </a:r>
            <a:r>
              <a:rPr lang="en-US" altLang="zh-CN" dirty="0" err="1" smtClean="0"/>
              <a:t>source_lib</a:t>
            </a:r>
            <a:r>
              <a:rPr lang="zh-CN" altLang="en-US" dirty="0" smtClean="0"/>
              <a:t>录下，</a:t>
            </a:r>
            <a:r>
              <a:rPr lang="en-US" altLang="zh-CN" dirty="0" err="1" smtClean="0"/>
              <a:t>xup_jk</a:t>
            </a:r>
            <a:r>
              <a:rPr lang="zh-CN" altLang="en-US" dirty="0" smtClean="0"/>
              <a:t>文件夹，原理图如下：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）可在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段数码管显示的具有控制变量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进制计数器设计原理图如下：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D触发器组成JK触发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1700808"/>
            <a:ext cx="3398912" cy="23545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1720" y="5085184"/>
            <a:ext cx="122413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具有控制变量</a:t>
            </a:r>
            <a:r>
              <a:rPr lang="en-US" altLang="zh-CN" dirty="0" smtClean="0">
                <a:solidFill>
                  <a:prstClr val="black"/>
                </a:solidFill>
              </a:rPr>
              <a:t>D</a:t>
            </a:r>
            <a:r>
              <a:rPr lang="zh-CN" altLang="en-US" dirty="0" smtClean="0">
                <a:solidFill>
                  <a:prstClr val="black"/>
                </a:solidFill>
              </a:rPr>
              <a:t>的</a:t>
            </a:r>
            <a:r>
              <a:rPr lang="en-US" altLang="zh-CN" dirty="0" smtClean="0">
                <a:solidFill>
                  <a:prstClr val="black"/>
                </a:solidFill>
              </a:rPr>
              <a:t>12</a:t>
            </a:r>
            <a:r>
              <a:rPr lang="zh-CN" altLang="en-US" dirty="0" smtClean="0">
                <a:solidFill>
                  <a:prstClr val="black"/>
                </a:solidFill>
              </a:rPr>
              <a:t>进制计数器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5936" y="5085184"/>
            <a:ext cx="115212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4</a:t>
            </a:r>
            <a:r>
              <a:rPr lang="zh-CN" altLang="en-US" sz="1600" dirty="0" smtClean="0">
                <a:solidFill>
                  <a:prstClr val="black"/>
                </a:solidFill>
              </a:rPr>
              <a:t>位</a:t>
            </a:r>
            <a:r>
              <a:rPr lang="en-US" altLang="zh-CN" sz="1600" dirty="0" smtClean="0">
                <a:solidFill>
                  <a:prstClr val="black"/>
                </a:solidFill>
              </a:rPr>
              <a:t>BCD</a:t>
            </a:r>
            <a:r>
              <a:rPr lang="zh-CN" altLang="en-US" sz="1600" dirty="0" smtClean="0">
                <a:solidFill>
                  <a:prstClr val="black"/>
                </a:solidFill>
              </a:rPr>
              <a:t>码计数结果转换为</a:t>
            </a:r>
            <a:r>
              <a:rPr lang="en-US" altLang="zh-CN" sz="1600" dirty="0" smtClean="0">
                <a:solidFill>
                  <a:prstClr val="black"/>
                </a:solidFill>
              </a:rPr>
              <a:t>8</a:t>
            </a:r>
            <a:r>
              <a:rPr lang="zh-CN" altLang="en-US" sz="1600" dirty="0" smtClean="0">
                <a:solidFill>
                  <a:prstClr val="black"/>
                </a:solidFill>
              </a:rPr>
              <a:t>位</a:t>
            </a:r>
            <a:r>
              <a:rPr lang="en-US" altLang="zh-CN" sz="1600" dirty="0" smtClean="0">
                <a:solidFill>
                  <a:prstClr val="black"/>
                </a:solidFill>
              </a:rPr>
              <a:t>BCD</a:t>
            </a:r>
            <a:r>
              <a:rPr lang="zh-CN" altLang="en-US" sz="1600" dirty="0" smtClean="0">
                <a:solidFill>
                  <a:prstClr val="black"/>
                </a:solidFill>
              </a:rPr>
              <a:t>码（具有十位和个位）计数结果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5085184"/>
            <a:ext cx="108012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扫描方式在</a:t>
            </a:r>
            <a:r>
              <a:rPr lang="en-US" altLang="zh-CN" sz="1600" dirty="0" smtClean="0">
                <a:solidFill>
                  <a:prstClr val="black"/>
                </a:solidFill>
              </a:rPr>
              <a:t>7</a:t>
            </a:r>
            <a:r>
              <a:rPr lang="zh-CN" altLang="en-US" sz="1600" dirty="0" smtClean="0">
                <a:solidFill>
                  <a:prstClr val="black"/>
                </a:solidFill>
              </a:rPr>
              <a:t>段数码管上显示</a:t>
            </a:r>
            <a:r>
              <a:rPr lang="en-US" altLang="zh-CN" sz="1600" dirty="0" smtClean="0">
                <a:solidFill>
                  <a:prstClr val="black"/>
                </a:solidFill>
              </a:rPr>
              <a:t>8</a:t>
            </a:r>
            <a:r>
              <a:rPr lang="zh-CN" altLang="en-US" sz="1600" dirty="0" smtClean="0">
                <a:solidFill>
                  <a:prstClr val="black"/>
                </a:solidFill>
              </a:rPr>
              <a:t>位</a:t>
            </a:r>
            <a:r>
              <a:rPr lang="en-US" altLang="zh-CN" sz="1600" dirty="0" smtClean="0">
                <a:solidFill>
                  <a:prstClr val="black"/>
                </a:solidFill>
              </a:rPr>
              <a:t>BCD</a:t>
            </a:r>
            <a:r>
              <a:rPr lang="zh-CN" altLang="en-US" sz="1600" dirty="0" smtClean="0">
                <a:solidFill>
                  <a:prstClr val="black"/>
                </a:solidFill>
              </a:rPr>
              <a:t>码计数结果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275856" y="591327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>
            <a:off x="5148064" y="5913276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6056" y="450912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组合逻辑电路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48064" y="4797152"/>
            <a:ext cx="50405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6216" y="1700808"/>
            <a:ext cx="20162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0000"/>
                </a:solidFill>
              </a:rPr>
              <a:t>xup_jk</a:t>
            </a:r>
            <a:r>
              <a:rPr lang="en-US" altLang="zh-CN" sz="1600" dirty="0" smtClean="0">
                <a:solidFill>
                  <a:srgbClr val="FF0000"/>
                </a:solidFill>
              </a:rPr>
              <a:t> IP</a:t>
            </a:r>
            <a:r>
              <a:rPr lang="zh-CN" altLang="en-US" sz="1600" dirty="0" smtClean="0">
                <a:solidFill>
                  <a:srgbClr val="FF0000"/>
                </a:solidFill>
              </a:rPr>
              <a:t>核的</a:t>
            </a:r>
            <a:r>
              <a:rPr lang="en-US" altLang="zh-CN" sz="1600" dirty="0" smtClean="0">
                <a:solidFill>
                  <a:srgbClr val="FF0000"/>
                </a:solidFill>
              </a:rPr>
              <a:t>PR1_n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PR2_n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端口来自</a:t>
            </a:r>
            <a:r>
              <a:rPr lang="en-US" altLang="zh-CN" sz="1600" dirty="0" smtClean="0">
                <a:solidFill>
                  <a:srgbClr val="FF0000"/>
                </a:solidFill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</a:rPr>
              <a:t>触发器的置数端，使用时置高电平，使置数功能无效即可。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CLR1_n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CLR2_n</a:t>
            </a:r>
            <a:r>
              <a:rPr lang="zh-CN" altLang="en-US" sz="1600" dirty="0" smtClean="0">
                <a:solidFill>
                  <a:srgbClr val="FF0000"/>
                </a:solidFill>
              </a:rPr>
              <a:t>则是清零端，低电平清零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Basys3</a:t>
            </a:r>
            <a:r>
              <a:rPr lang="zh-CN" altLang="en-US" sz="2000" dirty="0" smtClean="0"/>
              <a:t>实验板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段数码管译码显示模块详见</a:t>
            </a:r>
            <a:r>
              <a:rPr lang="en-US" altLang="zh-CN" sz="2000" dirty="0" smtClean="0"/>
              <a:t>《</a:t>
            </a:r>
            <a:r>
              <a:rPr lang="en-US" altLang="zh-CN" sz="2000" dirty="0" err="1" smtClean="0"/>
              <a:t>Basys</a:t>
            </a:r>
            <a:r>
              <a:rPr lang="en-US" altLang="zh-CN" sz="2000" dirty="0" smtClean="0"/>
              <a:t> 3 Artix-7 FPGA</a:t>
            </a:r>
            <a:r>
              <a:rPr lang="zh-CN" altLang="en-US" sz="2000" dirty="0" smtClean="0"/>
              <a:t>训练板 用户手册</a:t>
            </a:r>
            <a:r>
              <a:rPr lang="en-US" altLang="zh-CN" sz="2000" dirty="0" smtClean="0"/>
              <a:t>》P16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进制计数器只需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位数码管显示，注意要将剩余两位数码管位选信号置为高（灭灯）。</a:t>
            </a:r>
          </a:p>
          <a:p>
            <a:pPr marL="514350" indent="-514350">
              <a:buNone/>
            </a:pP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需要使用两个</a:t>
            </a:r>
            <a:r>
              <a:rPr lang="en-US" altLang="zh-CN" sz="2000" dirty="0" smtClean="0"/>
              <a:t>xup_clk_div_1.0</a:t>
            </a:r>
            <a:r>
              <a:rPr lang="zh-CN" altLang="en-US" sz="2000" dirty="0" smtClean="0"/>
              <a:t>（时钟分频器），以提供两个频率时钟，分别为</a:t>
            </a:r>
            <a:r>
              <a:rPr lang="en-US" altLang="zh-CN" sz="2000" dirty="0" smtClean="0"/>
              <a:t>1Hz</a:t>
            </a:r>
            <a:r>
              <a:rPr lang="zh-CN" altLang="en-US" sz="2000" dirty="0" smtClean="0"/>
              <a:t>频率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N=99999999</a:t>
            </a:r>
            <a:r>
              <a:rPr lang="zh-CN" altLang="en-US" sz="1800" dirty="0" smtClean="0"/>
              <a:t>）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进制计数器以控制计数的速度和</a:t>
            </a:r>
            <a:r>
              <a:rPr lang="en-US" altLang="zh-CN" sz="2000" dirty="0" smtClean="0"/>
              <a:t>100Hz</a:t>
            </a:r>
            <a:r>
              <a:rPr lang="zh-CN" altLang="en-US" sz="2000" dirty="0" smtClean="0"/>
              <a:t>左右频率给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段数码管扫描显示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位数字（频率不能过高，因为点亮数码管需要一定时间）。</a:t>
            </a:r>
            <a:r>
              <a:rPr lang="en-US" altLang="zh-CN" sz="2000" dirty="0" smtClean="0"/>
              <a:t>Basys3 W5</a:t>
            </a:r>
            <a:r>
              <a:rPr lang="zh-CN" altLang="en-US" sz="2000" dirty="0" smtClean="0"/>
              <a:t>引脚提供</a:t>
            </a:r>
            <a:r>
              <a:rPr lang="en-US" altLang="zh-CN" sz="2000" dirty="0" smtClean="0"/>
              <a:t>100MHz</a:t>
            </a:r>
            <a:r>
              <a:rPr lang="zh-CN" altLang="en-US" sz="2000" dirty="0" smtClean="0"/>
              <a:t>时钟信号</a:t>
            </a:r>
            <a:r>
              <a:rPr lang="zh-CN" altLang="en-US" sz="1800" dirty="0" smtClean="0"/>
              <a:t>。其中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段数码管扫描频率的提供需要使用</a:t>
            </a:r>
            <a:r>
              <a:rPr lang="en-US" altLang="zh-CN" sz="1800" dirty="0" smtClean="0"/>
              <a:t>xup_clk_div_1.0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N=999999</a:t>
            </a:r>
            <a:r>
              <a:rPr lang="zh-CN" altLang="en-US" sz="1800" dirty="0" smtClean="0"/>
              <a:t>）和</a:t>
            </a:r>
            <a:r>
              <a:rPr lang="en-US" altLang="zh-CN" sz="1800" dirty="0" smtClean="0"/>
              <a:t>74LS90</a:t>
            </a:r>
            <a:r>
              <a:rPr lang="zh-CN" altLang="en-US" sz="1800" dirty="0" smtClean="0"/>
              <a:t>（接成二进制计数器），因为直接采用</a:t>
            </a:r>
            <a:r>
              <a:rPr lang="en-US" altLang="zh-CN" sz="1800" dirty="0" smtClean="0"/>
              <a:t>50Hz</a:t>
            </a:r>
            <a:r>
              <a:rPr lang="zh-CN" altLang="en-US" sz="1800" dirty="0" smtClean="0"/>
              <a:t>方波作为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位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段数码管位选通，高低电平持续时间需一致，以使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位数码管显示亮度一致：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100" dirty="0" smtClean="0"/>
              <a:t>       </a:t>
            </a:r>
          </a:p>
          <a:p>
            <a:pPr marL="514350" indent="-514350">
              <a:buNone/>
            </a:pPr>
            <a:endParaRPr lang="en-US" altLang="zh-CN" sz="1100" dirty="0" smtClean="0"/>
          </a:p>
          <a:p>
            <a:pPr marL="514350" indent="-514350">
              <a:buNone/>
            </a:pPr>
            <a:endParaRPr lang="en-US" altLang="zh-CN" sz="1100" dirty="0" smtClean="0"/>
          </a:p>
          <a:p>
            <a:pPr marL="514350" indent="-514350">
              <a:buNone/>
            </a:pPr>
            <a:endParaRPr lang="en-US" altLang="zh-CN" sz="1100" dirty="0" smtClean="0"/>
          </a:p>
          <a:p>
            <a:pPr marL="514350" indent="-514350">
              <a:buNone/>
            </a:pPr>
            <a:r>
              <a:rPr lang="en-US" altLang="zh-CN" sz="1100" dirty="0" smtClean="0"/>
              <a:t>                         </a:t>
            </a:r>
          </a:p>
          <a:p>
            <a:pPr marL="514350" indent="-514350">
              <a:buNone/>
            </a:pPr>
            <a:r>
              <a:rPr lang="en-US" altLang="zh-CN" sz="1100" dirty="0" smtClean="0"/>
              <a:t>                  100MHz                                                100Hz                                                             50Hz</a:t>
            </a:r>
            <a:r>
              <a:rPr lang="zh-CN" altLang="en-US" sz="1100" dirty="0" smtClean="0"/>
              <a:t>方波</a:t>
            </a:r>
            <a:endParaRPr lang="en-US" altLang="zh-CN" sz="1100" dirty="0" smtClean="0"/>
          </a:p>
          <a:p>
            <a:pPr marL="514350" indent="-514350">
              <a:buNone/>
            </a:pPr>
            <a:endParaRPr lang="en-US" altLang="zh-CN" sz="1800" dirty="0" smtClean="0"/>
          </a:p>
          <a:p>
            <a:pPr marL="514350" indent="-51435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2555776" y="4725144"/>
            <a:ext cx="64807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prstClr val="black"/>
                </a:solidFill>
              </a:rPr>
              <a:t>clk_div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4725144"/>
            <a:ext cx="64807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2</a:t>
            </a:r>
            <a:r>
              <a:rPr lang="zh-CN" altLang="en-US" sz="1200" dirty="0" smtClean="0">
                <a:solidFill>
                  <a:prstClr val="black"/>
                </a:solidFill>
              </a:rPr>
              <a:t>进制计数器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763688" y="522920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3848" y="5229200"/>
            <a:ext cx="18722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24128" y="522920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1907704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>
            <a:off x="2060104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1547664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>
            <a:off x="1700064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4499992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>
            <a:off x="4652392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139952" y="508518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779912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3932312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275856" y="50851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flipV="1">
            <a:off x="7020272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>
            <a:off x="7172672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flipV="1">
            <a:off x="6660232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6812632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码计数结果在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段数码管上的显示，使用一片</a:t>
            </a:r>
            <a:r>
              <a:rPr lang="en-US" altLang="zh-CN" sz="2800" dirty="0" smtClean="0"/>
              <a:t>74LS48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 BCD</a:t>
            </a:r>
            <a:r>
              <a:rPr lang="zh-CN" altLang="en-US" sz="2800" dirty="0" smtClean="0"/>
              <a:t>码七段译码驱动器），因为</a:t>
            </a:r>
            <a:r>
              <a:rPr lang="en-US" altLang="zh-CN" sz="2800" dirty="0" smtClean="0"/>
              <a:t>Basys3</a:t>
            </a:r>
            <a:r>
              <a:rPr lang="zh-CN" altLang="en-US" sz="2800" dirty="0" smtClean="0"/>
              <a:t>板只有一组</a:t>
            </a:r>
            <a:r>
              <a:rPr lang="en-US" altLang="zh-CN" sz="2800" dirty="0" smtClean="0"/>
              <a:t>a-g</a:t>
            </a:r>
            <a:r>
              <a:rPr lang="zh-CN" altLang="en-US" sz="2800" dirty="0" smtClean="0"/>
              <a:t>端口。因此接入</a:t>
            </a:r>
            <a:r>
              <a:rPr lang="en-US" altLang="zh-CN" sz="2800" dirty="0" smtClean="0"/>
              <a:t>74LS48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码需要使用数据选择器（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个二选一数据选择器，可采用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74LS151 </a:t>
            </a:r>
            <a:r>
              <a:rPr lang="zh-CN" altLang="en-US" sz="2800" dirty="0" smtClean="0"/>
              <a:t>八选一数据选择器实现）选择十位还是个位显示。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）控制信号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采用</a:t>
            </a:r>
            <a:r>
              <a:rPr lang="en-US" altLang="zh-CN" sz="2800" dirty="0" smtClean="0"/>
              <a:t>Basys3</a:t>
            </a:r>
            <a:r>
              <a:rPr lang="zh-CN" altLang="en-US" sz="2800" dirty="0" smtClean="0"/>
              <a:t>板上的拨码开关实现；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03848" y="3573016"/>
            <a:ext cx="122413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二选一数据选择器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123728" y="4077072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123728" y="472514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779912" y="515719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123728" y="5517232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3648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个位</a:t>
            </a:r>
            <a:r>
              <a:rPr lang="en-US" altLang="zh-CN" dirty="0" smtClean="0">
                <a:solidFill>
                  <a:prstClr val="black"/>
                </a:solidFill>
              </a:rPr>
              <a:t>BCD</a:t>
            </a:r>
            <a:r>
              <a:rPr lang="zh-CN" altLang="en-US" dirty="0" smtClean="0">
                <a:solidFill>
                  <a:prstClr val="black"/>
                </a:solidFill>
              </a:rPr>
              <a:t>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3104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十位</a:t>
            </a:r>
            <a:r>
              <a:rPr lang="en-US" altLang="zh-CN" dirty="0" smtClean="0">
                <a:solidFill>
                  <a:prstClr val="black"/>
                </a:solidFill>
              </a:rPr>
              <a:t>BCD</a:t>
            </a:r>
            <a:r>
              <a:rPr lang="zh-CN" altLang="en-US" dirty="0" smtClean="0">
                <a:solidFill>
                  <a:prstClr val="black"/>
                </a:solidFill>
              </a:rPr>
              <a:t>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427984" y="436510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7984" y="39957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显示</a:t>
            </a:r>
            <a:r>
              <a:rPr lang="en-US" altLang="zh-CN" dirty="0" smtClean="0">
                <a:solidFill>
                  <a:prstClr val="black"/>
                </a:solidFill>
              </a:rPr>
              <a:t>BCD</a:t>
            </a:r>
            <a:r>
              <a:rPr lang="zh-CN" altLang="en-US" dirty="0" smtClean="0">
                <a:solidFill>
                  <a:prstClr val="black"/>
                </a:solidFill>
              </a:rPr>
              <a:t>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50Hz</a:t>
            </a:r>
            <a:r>
              <a:rPr lang="zh-CN" altLang="en-US" dirty="0" smtClean="0">
                <a:solidFill>
                  <a:prstClr val="black"/>
                </a:solidFill>
              </a:rPr>
              <a:t>方波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下周</a:t>
            </a:r>
            <a:r>
              <a:rPr lang="zh-CN" altLang="en-US" dirty="0"/>
              <a:t>课</a:t>
            </a:r>
            <a:r>
              <a:rPr lang="zh-CN" altLang="en-US" dirty="0" smtClean="0"/>
              <a:t>前准备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实验十 计数、译码、显示综合实验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 err="1"/>
              <a:t>protues</a:t>
            </a:r>
            <a:r>
              <a:rPr lang="zh-CN" altLang="en-US" dirty="0"/>
              <a:t>仿真软件完成</a:t>
            </a:r>
            <a:r>
              <a:rPr lang="zh-CN" altLang="en-US" dirty="0" smtClean="0"/>
              <a:t>实验十 </a:t>
            </a:r>
            <a:r>
              <a:rPr lang="en-US" altLang="zh-CN" dirty="0" smtClean="0"/>
              <a:t>60</a:t>
            </a:r>
            <a:r>
              <a:rPr lang="zh-CN" altLang="en-US" dirty="0" smtClean="0"/>
              <a:t>进制计数器，</a:t>
            </a:r>
            <a:r>
              <a:rPr lang="zh-CN" altLang="en-US" dirty="0"/>
              <a:t>设计并仿真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5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全屏显示(4:3)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下周课前准备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</cp:revision>
  <dcterms:created xsi:type="dcterms:W3CDTF">2017-12-03T23:59:12Z</dcterms:created>
  <dcterms:modified xsi:type="dcterms:W3CDTF">2017-12-04T00:03:04Z</dcterms:modified>
</cp:coreProperties>
</file>