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59341F-DC72-47CA-B9D2-895CE402C94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CAC510-A520-44E0-8DF9-4961FA50CC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实验</a:t>
            </a:r>
            <a:r>
              <a:rPr lang="zh-CN" altLang="en-US" sz="3600" b="1" dirty="0"/>
              <a:t>三</a:t>
            </a:r>
            <a:r>
              <a:rPr lang="zh-CN" altLang="en-US" sz="3600" b="1" dirty="0" smtClean="0"/>
              <a:t>  组合逻辑电路</a:t>
            </a:r>
            <a:r>
              <a:rPr lang="zh-CN" altLang="en-US" sz="3600" b="1" dirty="0"/>
              <a:t>分析与设计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一、实验内容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38984" y="3413075"/>
            <a:ext cx="2127250" cy="89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880297" y="4740225"/>
            <a:ext cx="1587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345434" y="4740225"/>
            <a:ext cx="0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299522" y="4752922"/>
            <a:ext cx="0" cy="5580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5821684" y="4740225"/>
            <a:ext cx="1588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332984" y="3135264"/>
            <a:ext cx="1271464" cy="365744"/>
          </a:xfrm>
          <a:prstGeom prst="wedgeRoundRectCallout">
            <a:avLst>
              <a:gd name="adj1" fmla="val -94384"/>
              <a:gd name="adj2" fmla="val 15800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latin typeface="Times New Roman" panose="02020603050405020304" pitchFamily="18" charset="0"/>
              </a:rPr>
              <a:t>自行设计</a:t>
            </a:r>
            <a:endParaRPr lang="zh-CN" altLang="en-US" sz="18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750122" y="5761992"/>
            <a:ext cx="327025" cy="1874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3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215259" y="5650187"/>
            <a:ext cx="365125" cy="2090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aseline="-250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2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5009" y="5743753"/>
            <a:ext cx="406400" cy="21870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216972" y="5726063"/>
            <a:ext cx="355600" cy="2778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4892997" y="2892373"/>
            <a:ext cx="1587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358134" y="2892373"/>
            <a:ext cx="0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312222" y="2933648"/>
            <a:ext cx="15875" cy="3156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5834384" y="2906662"/>
            <a:ext cx="1588" cy="325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58059" y="2579638"/>
            <a:ext cx="319088" cy="14652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48597" y="2563764"/>
            <a:ext cx="331787" cy="2057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739134" y="2549475"/>
            <a:ext cx="346075" cy="2154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04272" y="2552650"/>
            <a:ext cx="312737" cy="16484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" name="AutoShape 24"/>
          <p:cNvSpPr/>
          <p:nvPr/>
        </p:nvSpPr>
        <p:spPr bwMode="auto">
          <a:xfrm rot="5400000" flipH="1">
            <a:off x="5429469" y="5267376"/>
            <a:ext cx="251030" cy="1724025"/>
          </a:xfrm>
          <a:prstGeom prst="leftBrace">
            <a:avLst>
              <a:gd name="adj1" fmla="val 38841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772347" y="6309320"/>
            <a:ext cx="2305050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anose="02020603050405020304" pitchFamily="18" charset="0"/>
              </a:rPr>
              <a:t>输入二进制码</a:t>
            </a:r>
            <a:endParaRPr lang="zh-CN" altLang="en-US" sz="1800" dirty="0"/>
          </a:p>
        </p:txBody>
      </p:sp>
      <p:sp>
        <p:nvSpPr>
          <p:cNvPr id="24" name="AutoShape 26"/>
          <p:cNvSpPr/>
          <p:nvPr/>
        </p:nvSpPr>
        <p:spPr bwMode="auto">
          <a:xfrm rot="5400000">
            <a:off x="5517095" y="1522154"/>
            <a:ext cx="185316" cy="1703388"/>
          </a:xfrm>
          <a:prstGeom prst="leftBrace">
            <a:avLst>
              <a:gd name="adj1" fmla="val 51986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932040" y="1842864"/>
            <a:ext cx="2306638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anose="02020603050405020304" pitchFamily="18" charset="0"/>
              </a:rPr>
              <a:t>输出循环码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</a:t>
            </a:r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8802"/>
            <a:ext cx="8229600" cy="35719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、预习实验四、五内容，其中，实验四 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的内容可以浏览，不要求一定掌握，主要是预习实验五。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、下载安装</a:t>
            </a:r>
            <a:r>
              <a:rPr lang="en-US" altLang="zh-CN" dirty="0"/>
              <a:t>Vivado </a:t>
            </a:r>
            <a:r>
              <a:rPr lang="en-US" altLang="zh-CN" dirty="0" smtClean="0"/>
              <a:t>2015.3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 预习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学习板上的资源分布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学习板上实现逻辑与非门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）列真值表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）逻辑表达式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G0=Q3Q2Q1Q0+Q3Q2Q1Q0+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Q3Q2Q1Q0+Q3Q2Q1Q0+</a:t>
            </a:r>
          </a:p>
          <a:p>
            <a:pPr marL="0" indent="0">
              <a:buNone/>
            </a:pPr>
            <a:r>
              <a:rPr lang="en-US" altLang="zh-CN" sz="2000" dirty="0" smtClean="0"/>
              <a:t>       Q3Q2Q1Q0+Q3Q2Q1Q0+</a:t>
            </a:r>
          </a:p>
          <a:p>
            <a:pPr marL="0" indent="0">
              <a:buNone/>
            </a:pPr>
            <a:r>
              <a:rPr lang="en-US" altLang="zh-CN" sz="2000" dirty="0" smtClean="0"/>
              <a:t>       Q3Q2Q1Q0+Q3Q2Q1Q0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化</a:t>
            </a:r>
            <a:r>
              <a:rPr lang="zh-CN" altLang="en-US" sz="2000" dirty="0" smtClean="0"/>
              <a:t>简逻辑表达式可得到</a:t>
            </a:r>
            <a:r>
              <a:rPr lang="en-US" altLang="zh-CN" sz="2000" dirty="0" smtClean="0"/>
              <a:t>G0</a:t>
            </a:r>
            <a:r>
              <a:rPr lang="zh-CN" altLang="en-US" sz="2000" dirty="0" smtClean="0"/>
              <a:t>关于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Q3,Q2,Q1,Q0</a:t>
            </a:r>
            <a:r>
              <a:rPr lang="zh-CN" altLang="en-US" sz="2000" dirty="0" smtClean="0"/>
              <a:t>的输出表达式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同理可得到</a:t>
            </a:r>
            <a:r>
              <a:rPr lang="en-US" altLang="zh-CN" sz="2000" dirty="0" smtClean="0"/>
              <a:t>G3,G2,G1</a:t>
            </a:r>
            <a:r>
              <a:rPr lang="zh-CN" altLang="en-US" sz="2000" dirty="0" smtClean="0"/>
              <a:t>的输出表达式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Group 173"/>
          <p:cNvGraphicFramePr/>
          <p:nvPr/>
        </p:nvGraphicFramePr>
        <p:xfrm>
          <a:off x="622771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/>
          <p:nvPr/>
        </p:nvGraphicFramePr>
        <p:xfrm>
          <a:off x="435503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043608" y="191683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48408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672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39752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27784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75856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0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19672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03848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82800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19672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27784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3848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9672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03848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44208" y="2132856"/>
            <a:ext cx="288032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95936" y="2132856"/>
            <a:ext cx="360040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采用</a:t>
            </a:r>
            <a:r>
              <a:rPr lang="zh-CN" altLang="en-US" dirty="0" smtClean="0"/>
              <a:t>卡诺图化简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/>
              <a:t>G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G0=Q1Q0+Q1Q0 =Q1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Q0</a:t>
            </a:r>
          </a:p>
          <a:p>
            <a:pPr marL="0" indent="0">
              <a:buNone/>
            </a:pPr>
            <a:r>
              <a:rPr lang="zh-CN" altLang="en-US" dirty="0" smtClean="0"/>
              <a:t>同理可得</a:t>
            </a:r>
            <a:r>
              <a:rPr lang="en-US" altLang="zh-CN" dirty="0" smtClean="0"/>
              <a:t>G3,G2,G1</a:t>
            </a:r>
            <a:r>
              <a:rPr lang="zh-CN" altLang="en-US" dirty="0" smtClean="0"/>
              <a:t>化简后的输出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43042" y="1357298"/>
          <a:ext cx="607223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1214446"/>
                <a:gridCol w="1214446"/>
                <a:gridCol w="1214446"/>
                <a:gridCol w="1214446"/>
              </a:tblGrid>
              <a:tr h="6087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Q1Q0</a:t>
                      </a:r>
                    </a:p>
                    <a:p>
                      <a:r>
                        <a:rPr lang="en-US" altLang="zh-CN" dirty="0" smtClean="0"/>
                        <a:t>Q3Q2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000100" y="47971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95736" y="47971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95625" y="2749550"/>
            <a:ext cx="2020888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419475" y="4076700"/>
            <a:ext cx="1588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860800" y="4076700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767263" y="4089400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313238" y="4076700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536950" y="3187700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78188" y="4979988"/>
            <a:ext cx="309562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3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43325" y="50212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2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210050" y="5006975"/>
            <a:ext cx="385763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89475" y="5062538"/>
            <a:ext cx="338138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432175" y="2228850"/>
            <a:ext cx="1588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3873500" y="222885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4779963" y="2270125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4325938" y="2243138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AutoShape 20"/>
          <p:cNvSpPr/>
          <p:nvPr/>
        </p:nvSpPr>
        <p:spPr bwMode="auto">
          <a:xfrm rot="5400000" flipH="1">
            <a:off x="3910806" y="4810919"/>
            <a:ext cx="369888" cy="1638300"/>
          </a:xfrm>
          <a:prstGeom prst="leftBrace">
            <a:avLst>
              <a:gd name="adj1" fmla="val 3691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348038" y="5876925"/>
            <a:ext cx="219075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接模拟开关</a:t>
            </a:r>
            <a:endParaRPr lang="zh-CN" altLang="en-US" sz="1800"/>
          </a:p>
        </p:txBody>
      </p:sp>
      <p:sp>
        <p:nvSpPr>
          <p:cNvPr id="21522" name="AutoShape 22"/>
          <p:cNvSpPr/>
          <p:nvPr/>
        </p:nvSpPr>
        <p:spPr bwMode="auto">
          <a:xfrm rot="5400000">
            <a:off x="3975894" y="945357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3276600" y="1052513"/>
            <a:ext cx="158432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接</a:t>
            </a:r>
            <a:r>
              <a:rPr lang="en-US" altLang="zh-CN" sz="1800">
                <a:latin typeface="Times New Roman" panose="02020603050405020304" pitchFamily="18" charset="0"/>
              </a:rPr>
              <a:t>0-1</a:t>
            </a:r>
            <a:r>
              <a:rPr lang="zh-CN" altLang="en-US" sz="1800">
                <a:latin typeface="Times New Roman" panose="02020603050405020304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95288" y="333375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2</a:t>
            </a:r>
            <a:r>
              <a:rPr lang="zh-CN" altLang="en-US" sz="3200" dirty="0" smtClean="0">
                <a:latin typeface="+mn-ea"/>
                <a:ea typeface="+mn-ea"/>
              </a:rPr>
              <a:t>、电路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1525" name="Text Box 25"/>
          <p:cNvSpPr txBox="1">
            <a:spLocks noChangeArrowheads="1"/>
          </p:cNvSpPr>
          <p:nvPr/>
        </p:nvSpPr>
        <p:spPr bwMode="auto">
          <a:xfrm>
            <a:off x="3230563" y="1874838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26" name="Text Box 26"/>
          <p:cNvSpPr txBox="1">
            <a:spLocks noChangeArrowheads="1"/>
          </p:cNvSpPr>
          <p:nvPr/>
        </p:nvSpPr>
        <p:spPr bwMode="auto">
          <a:xfrm>
            <a:off x="3721100" y="1858963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27" name="Text Box 27"/>
          <p:cNvSpPr txBox="1">
            <a:spLocks noChangeArrowheads="1"/>
          </p:cNvSpPr>
          <p:nvPr/>
        </p:nvSpPr>
        <p:spPr bwMode="auto">
          <a:xfrm>
            <a:off x="4211638" y="1844675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4676775" y="1847850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68538" y="1412453"/>
            <a:ext cx="151288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anose="02020603050405020304" pitchFamily="18" charset="0"/>
              </a:rPr>
              <a:t>接</a:t>
            </a:r>
            <a:r>
              <a:rPr lang="en-US" altLang="zh-CN" sz="1800" dirty="0">
                <a:latin typeface="Times New Roman" panose="02020603050405020304" pitchFamily="18" charset="0"/>
              </a:rPr>
              <a:t>0-1</a:t>
            </a:r>
            <a:r>
              <a:rPr lang="zh-CN" altLang="en-US" sz="1800" dirty="0">
                <a:latin typeface="Times New Roman" panose="02020603050405020304" pitchFamily="18" charset="0"/>
              </a:rPr>
              <a:t>显示器</a:t>
            </a:r>
            <a:endParaRPr lang="zh-CN" altLang="en-US" sz="1800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590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74LS197</a:t>
            </a:r>
            <a:r>
              <a:rPr lang="zh-CN" altLang="en-US" sz="3200" dirty="0">
                <a:latin typeface="+mn-ea"/>
                <a:ea typeface="+mn-ea"/>
              </a:rPr>
              <a:t>构成</a:t>
            </a:r>
            <a:r>
              <a:rPr lang="en-US" altLang="zh-CN" sz="3200" dirty="0">
                <a:latin typeface="+mn-ea"/>
                <a:ea typeface="+mn-ea"/>
              </a:rPr>
              <a:t>16</a:t>
            </a:r>
            <a:r>
              <a:rPr lang="zh-CN" altLang="en-US" sz="3200" dirty="0">
                <a:latin typeface="+mn-ea"/>
                <a:ea typeface="+mn-ea"/>
              </a:rPr>
              <a:t>进制计数器作为代码转换电路的输入信号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762125" y="3427413"/>
            <a:ext cx="2663825" cy="1312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55863" y="3906838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2051050" y="2203450"/>
            <a:ext cx="3603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2554288" y="218757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3154363" y="2173288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3595688" y="2176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38" name="AutoShape 15"/>
          <p:cNvSpPr/>
          <p:nvPr/>
        </p:nvSpPr>
        <p:spPr bwMode="auto">
          <a:xfrm rot="5400000">
            <a:off x="2867819" y="1172369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2554288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2266950" y="43640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2409825" y="5299075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2409825" y="5297488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H="1">
            <a:off x="21224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2770188" y="5297488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27701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1762125" y="558800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>
            <a:off x="969963" y="4508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Oval 25"/>
          <p:cNvSpPr>
            <a:spLocks noChangeArrowheads="1"/>
          </p:cNvSpPr>
          <p:nvPr/>
        </p:nvSpPr>
        <p:spPr bwMode="auto">
          <a:xfrm>
            <a:off x="1619250" y="44354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1762125" y="4292600"/>
            <a:ext cx="549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MR</a:t>
            </a: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1835150" y="4292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Oval 28"/>
          <p:cNvSpPr>
            <a:spLocks noChangeArrowheads="1"/>
          </p:cNvSpPr>
          <p:nvPr/>
        </p:nvSpPr>
        <p:spPr bwMode="auto">
          <a:xfrm>
            <a:off x="4427538" y="41481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2" name="Line 29"/>
          <p:cNvSpPr>
            <a:spLocks noChangeShapeType="1"/>
          </p:cNvSpPr>
          <p:nvPr/>
        </p:nvSpPr>
        <p:spPr bwMode="auto">
          <a:xfrm>
            <a:off x="45720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3851275" y="40052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2554" name="Line 31"/>
          <p:cNvSpPr>
            <a:spLocks noChangeShapeType="1"/>
          </p:cNvSpPr>
          <p:nvPr/>
        </p:nvSpPr>
        <p:spPr bwMode="auto">
          <a:xfrm>
            <a:off x="3851275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539750" y="4365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5291138" y="41481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graphicFrame>
        <p:nvGraphicFramePr>
          <p:cNvPr id="127149" name="Group 173"/>
          <p:cNvGraphicFramePr>
            <a:graphicFrameLocks noGrp="1"/>
          </p:cNvGraphicFramePr>
          <p:nvPr>
            <p:ph/>
          </p:nvPr>
        </p:nvGraphicFramePr>
        <p:xfrm>
          <a:off x="7019925" y="260350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9" name="Line 96"/>
          <p:cNvSpPr>
            <a:spLocks noChangeShapeType="1"/>
          </p:cNvSpPr>
          <p:nvPr/>
        </p:nvSpPr>
        <p:spPr bwMode="auto">
          <a:xfrm flipV="1">
            <a:off x="4140200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0" name="Text Box 102"/>
          <p:cNvSpPr txBox="1">
            <a:spLocks noChangeArrowheads="1"/>
          </p:cNvSpPr>
          <p:nvPr/>
        </p:nvSpPr>
        <p:spPr bwMode="auto">
          <a:xfrm>
            <a:off x="3779838" y="35004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2651" name="Line 103"/>
          <p:cNvSpPr>
            <a:spLocks noChangeShapeType="1"/>
          </p:cNvSpPr>
          <p:nvPr/>
        </p:nvSpPr>
        <p:spPr bwMode="auto">
          <a:xfrm flipV="1">
            <a:off x="212248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2" name="Line 104"/>
          <p:cNvSpPr>
            <a:spLocks noChangeShapeType="1"/>
          </p:cNvSpPr>
          <p:nvPr/>
        </p:nvSpPr>
        <p:spPr bwMode="auto">
          <a:xfrm flipV="1">
            <a:off x="2698750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3" name="Line 105"/>
          <p:cNvSpPr>
            <a:spLocks noChangeShapeType="1"/>
          </p:cNvSpPr>
          <p:nvPr/>
        </p:nvSpPr>
        <p:spPr bwMode="auto">
          <a:xfrm flipV="1">
            <a:off x="3275013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4" name="Line 106"/>
          <p:cNvSpPr>
            <a:spLocks noChangeShapeType="1"/>
          </p:cNvSpPr>
          <p:nvPr/>
        </p:nvSpPr>
        <p:spPr bwMode="auto">
          <a:xfrm flipV="1">
            <a:off x="377983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5" name="Line 107"/>
          <p:cNvSpPr>
            <a:spLocks noChangeShapeType="1"/>
          </p:cNvSpPr>
          <p:nvPr/>
        </p:nvSpPr>
        <p:spPr bwMode="auto">
          <a:xfrm>
            <a:off x="3779838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3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2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AutoShape 20"/>
          <p:cNvSpPr/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3203575" y="260350"/>
            <a:ext cx="15843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接</a:t>
            </a:r>
            <a:r>
              <a:rPr lang="en-US" altLang="zh-CN" sz="1800">
                <a:latin typeface="Times New Roman" panose="02020603050405020304" pitchFamily="18" charset="0"/>
              </a:rPr>
              <a:t>0-1</a:t>
            </a:r>
            <a:r>
              <a:rPr lang="zh-CN" altLang="en-US" sz="1800">
                <a:latin typeface="Times New Roman" panose="02020603050405020304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2700338" y="4292600"/>
            <a:ext cx="2663825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3572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78" name="Text Box 30"/>
          <p:cNvSpPr txBox="1">
            <a:spLocks noChangeArrowheads="1"/>
          </p:cNvSpPr>
          <p:nvPr/>
        </p:nvSpPr>
        <p:spPr bwMode="auto">
          <a:xfrm>
            <a:off x="4067175" y="4365625"/>
            <a:ext cx="336550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79" name="Text Box 31"/>
          <p:cNvSpPr txBox="1">
            <a:spLocks noChangeArrowheads="1"/>
          </p:cNvSpPr>
          <p:nvPr/>
        </p:nvSpPr>
        <p:spPr bwMode="auto">
          <a:xfrm>
            <a:off x="4572000" y="44370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80" name="Line 32"/>
          <p:cNvSpPr>
            <a:spLocks noChangeShapeType="1"/>
          </p:cNvSpPr>
          <p:nvPr/>
        </p:nvSpPr>
        <p:spPr bwMode="auto">
          <a:xfrm>
            <a:off x="3517900" y="5614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Text Box 33"/>
          <p:cNvSpPr txBox="1">
            <a:spLocks noChangeArrowheads="1"/>
          </p:cNvSpPr>
          <p:nvPr/>
        </p:nvSpPr>
        <p:spPr bwMode="auto">
          <a:xfrm>
            <a:off x="3230563" y="5254625"/>
            <a:ext cx="836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3582" name="Line 34"/>
          <p:cNvSpPr>
            <a:spLocks noChangeShapeType="1"/>
          </p:cNvSpPr>
          <p:nvPr/>
        </p:nvSpPr>
        <p:spPr bwMode="auto">
          <a:xfrm>
            <a:off x="3373438" y="60452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5"/>
          <p:cNvSpPr>
            <a:spLocks noChangeShapeType="1"/>
          </p:cNvSpPr>
          <p:nvPr/>
        </p:nvSpPr>
        <p:spPr bwMode="auto">
          <a:xfrm>
            <a:off x="3373438" y="6045200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36"/>
          <p:cNvSpPr>
            <a:spLocks noChangeShapeType="1"/>
          </p:cNvSpPr>
          <p:nvPr/>
        </p:nvSpPr>
        <p:spPr bwMode="auto">
          <a:xfrm flipH="1">
            <a:off x="30861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7"/>
          <p:cNvSpPr>
            <a:spLocks noChangeShapeType="1"/>
          </p:cNvSpPr>
          <p:nvPr/>
        </p:nvSpPr>
        <p:spPr bwMode="auto">
          <a:xfrm>
            <a:off x="3733800" y="6045200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8"/>
          <p:cNvSpPr>
            <a:spLocks noChangeShapeType="1"/>
          </p:cNvSpPr>
          <p:nvPr/>
        </p:nvSpPr>
        <p:spPr bwMode="auto">
          <a:xfrm>
            <a:off x="37338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9"/>
          <p:cNvSpPr txBox="1">
            <a:spLocks noChangeArrowheads="1"/>
          </p:cNvSpPr>
          <p:nvPr/>
        </p:nvSpPr>
        <p:spPr bwMode="auto">
          <a:xfrm>
            <a:off x="2916238" y="6491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3588" name="Line 40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Oval 41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0" name="Text Box 42"/>
          <p:cNvSpPr txBox="1">
            <a:spLocks noChangeArrowheads="1"/>
          </p:cNvSpPr>
          <p:nvPr/>
        </p:nvSpPr>
        <p:spPr bwMode="auto">
          <a:xfrm>
            <a:off x="2725737" y="5183188"/>
            <a:ext cx="71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MR</a:t>
            </a:r>
          </a:p>
        </p:txBody>
      </p:sp>
      <p:sp>
        <p:nvSpPr>
          <p:cNvPr id="23591" name="Line 43"/>
          <p:cNvSpPr>
            <a:spLocks noChangeShapeType="1"/>
          </p:cNvSpPr>
          <p:nvPr/>
        </p:nvSpPr>
        <p:spPr bwMode="auto">
          <a:xfrm>
            <a:off x="2798762" y="51831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4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3" name="Line 45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Text Box 46"/>
          <p:cNvSpPr txBox="1">
            <a:spLocks noChangeArrowheads="1"/>
          </p:cNvSpPr>
          <p:nvPr/>
        </p:nvSpPr>
        <p:spPr bwMode="auto">
          <a:xfrm>
            <a:off x="4789488" y="4933950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3595" name="Line 47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Text Box 48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8" name="Line 50"/>
          <p:cNvSpPr>
            <a:spLocks noChangeShapeType="1"/>
          </p:cNvSpPr>
          <p:nvPr/>
        </p:nvSpPr>
        <p:spPr bwMode="auto">
          <a:xfrm flipV="1">
            <a:off x="5148263" y="37893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9" name="Text Box 54"/>
          <p:cNvSpPr txBox="1">
            <a:spLocks noChangeArrowheads="1"/>
          </p:cNvSpPr>
          <p:nvPr/>
        </p:nvSpPr>
        <p:spPr bwMode="auto">
          <a:xfrm>
            <a:off x="4787900" y="43656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3600" name="Line 56"/>
          <p:cNvSpPr>
            <a:spLocks noChangeShapeType="1"/>
          </p:cNvSpPr>
          <p:nvPr/>
        </p:nvSpPr>
        <p:spPr bwMode="auto">
          <a:xfrm flipH="1">
            <a:off x="471646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3132138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3622675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4113213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4578350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3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</a:rPr>
              <a:t>2</a:t>
            </a:r>
            <a:endParaRPr lang="en-US" altLang="zh-CN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AutoShape 20"/>
          <p:cNvSpPr/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3563938" y="260350"/>
            <a:ext cx="1223962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anose="02020603050405020304" pitchFamily="18" charset="0"/>
              </a:rPr>
              <a:t>接示波器</a:t>
            </a:r>
            <a:endParaRPr lang="zh-CN" altLang="en-US" sz="1800"/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2725738" y="4365625"/>
            <a:ext cx="2663825" cy="1223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4022725" y="4462463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3" name="Text Box 31"/>
          <p:cNvSpPr txBox="1">
            <a:spLocks noChangeArrowheads="1"/>
          </p:cNvSpPr>
          <p:nvPr/>
        </p:nvSpPr>
        <p:spPr bwMode="auto">
          <a:xfrm>
            <a:off x="4454525" y="4462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604" name="Text Box 32"/>
          <p:cNvSpPr txBox="1">
            <a:spLocks noChangeArrowheads="1"/>
          </p:cNvSpPr>
          <p:nvPr/>
        </p:nvSpPr>
        <p:spPr bwMode="auto">
          <a:xfrm>
            <a:off x="3230563" y="525462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4605" name="Text Box 33"/>
          <p:cNvSpPr txBox="1">
            <a:spLocks noChangeArrowheads="1"/>
          </p:cNvSpPr>
          <p:nvPr/>
        </p:nvSpPr>
        <p:spPr bwMode="auto">
          <a:xfrm>
            <a:off x="2484438" y="6491288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 smtClean="0"/>
              <a:t>连续</a:t>
            </a:r>
            <a:r>
              <a:rPr lang="zh-CN" altLang="en-US" sz="1800" dirty="0"/>
              <a:t>脉冲（</a:t>
            </a:r>
            <a:r>
              <a:rPr lang="en-US" altLang="zh-CN" sz="1800" dirty="0"/>
              <a:t>10KHz</a:t>
            </a:r>
            <a:r>
              <a:rPr lang="zh-CN" altLang="en-US" sz="1800" dirty="0"/>
              <a:t>）</a:t>
            </a:r>
          </a:p>
        </p:txBody>
      </p:sp>
      <p:sp>
        <p:nvSpPr>
          <p:cNvPr id="24606" name="Line 34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Oval 35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8" name="Text Box 36"/>
          <p:cNvSpPr txBox="1">
            <a:spLocks noChangeArrowheads="1"/>
          </p:cNvSpPr>
          <p:nvPr/>
        </p:nvSpPr>
        <p:spPr bwMode="auto">
          <a:xfrm>
            <a:off x="2725738" y="5183188"/>
            <a:ext cx="59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MR</a:t>
            </a:r>
            <a:endParaRPr lang="en-US" altLang="zh-CN" sz="1800" dirty="0"/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 flipV="1">
            <a:off x="2798762" y="5181601"/>
            <a:ext cx="331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Oval 38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Text Box 40"/>
          <p:cNvSpPr txBox="1">
            <a:spLocks noChangeArrowheads="1"/>
          </p:cNvSpPr>
          <p:nvPr/>
        </p:nvSpPr>
        <p:spPr bwMode="auto">
          <a:xfrm>
            <a:off x="4787900" y="48688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Text Box 42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327660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34194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3276600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3419475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>
            <a:off x="30591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36353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50"/>
          <p:cNvSpPr>
            <a:spLocks noChangeShapeType="1"/>
          </p:cNvSpPr>
          <p:nvPr/>
        </p:nvSpPr>
        <p:spPr bwMode="auto">
          <a:xfrm>
            <a:off x="377825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51"/>
          <p:cNvSpPr>
            <a:spLocks noChangeShapeType="1"/>
          </p:cNvSpPr>
          <p:nvPr/>
        </p:nvSpPr>
        <p:spPr bwMode="auto">
          <a:xfrm>
            <a:off x="3635375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52"/>
          <p:cNvSpPr>
            <a:spLocks noChangeShapeType="1"/>
          </p:cNvSpPr>
          <p:nvPr/>
        </p:nvSpPr>
        <p:spPr bwMode="auto">
          <a:xfrm>
            <a:off x="3778250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3995738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4138613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5"/>
          <p:cNvSpPr>
            <a:spLocks noChangeShapeType="1"/>
          </p:cNvSpPr>
          <p:nvPr/>
        </p:nvSpPr>
        <p:spPr bwMode="auto">
          <a:xfrm>
            <a:off x="3995738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6"/>
          <p:cNvSpPr>
            <a:spLocks noChangeShapeType="1"/>
          </p:cNvSpPr>
          <p:nvPr/>
        </p:nvSpPr>
        <p:spPr bwMode="auto">
          <a:xfrm>
            <a:off x="41386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>
            <a:off x="3419475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Text Box 58"/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24631" name="Text Box 59"/>
          <p:cNvSpPr txBox="1">
            <a:spLocks noChangeArrowheads="1"/>
          </p:cNvSpPr>
          <p:nvPr/>
        </p:nvSpPr>
        <p:spPr bwMode="auto">
          <a:xfrm>
            <a:off x="250825" y="188913"/>
            <a:ext cx="2547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4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zh-CN" altLang="en-US" sz="3200" dirty="0" smtClean="0">
                <a:latin typeface="+mn-ea"/>
                <a:ea typeface="+mn-ea"/>
              </a:rPr>
              <a:t>动态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4632" name="Line 60"/>
          <p:cNvSpPr>
            <a:spLocks noChangeShapeType="1"/>
          </p:cNvSpPr>
          <p:nvPr/>
        </p:nvSpPr>
        <p:spPr bwMode="auto">
          <a:xfrm flipV="1">
            <a:off x="5148263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61"/>
          <p:cNvSpPr>
            <a:spLocks noChangeShapeType="1"/>
          </p:cNvSpPr>
          <p:nvPr/>
        </p:nvSpPr>
        <p:spPr bwMode="auto">
          <a:xfrm>
            <a:off x="514826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Text Box 63"/>
          <p:cNvSpPr txBox="1">
            <a:spLocks noChangeArrowheads="1"/>
          </p:cNvSpPr>
          <p:nvPr/>
        </p:nvSpPr>
        <p:spPr bwMode="auto">
          <a:xfrm>
            <a:off x="5076825" y="602138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35" name="Text Box 65"/>
          <p:cNvSpPr txBox="1">
            <a:spLocks noChangeArrowheads="1"/>
          </p:cNvSpPr>
          <p:nvPr/>
        </p:nvSpPr>
        <p:spPr bwMode="auto">
          <a:xfrm>
            <a:off x="4859338" y="51577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24636" name="Text Box 66"/>
          <p:cNvSpPr txBox="1">
            <a:spLocks noChangeArrowheads="1"/>
          </p:cNvSpPr>
          <p:nvPr/>
        </p:nvSpPr>
        <p:spPr bwMode="auto">
          <a:xfrm>
            <a:off x="4787900" y="4437063"/>
            <a:ext cx="69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471646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Text Box 69"/>
          <p:cNvSpPr txBox="1">
            <a:spLocks noChangeArrowheads="1"/>
          </p:cNvSpPr>
          <p:nvPr/>
        </p:nvSpPr>
        <p:spPr bwMode="auto">
          <a:xfrm>
            <a:off x="3173413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39" name="Text Box 70"/>
          <p:cNvSpPr txBox="1">
            <a:spLocks noChangeArrowheads="1"/>
          </p:cNvSpPr>
          <p:nvPr/>
        </p:nvSpPr>
        <p:spPr bwMode="auto">
          <a:xfrm>
            <a:off x="3663950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40" name="Text Box 71"/>
          <p:cNvSpPr txBox="1">
            <a:spLocks noChangeArrowheads="1"/>
          </p:cNvSpPr>
          <p:nvPr/>
        </p:nvSpPr>
        <p:spPr bwMode="auto">
          <a:xfrm>
            <a:off x="4154488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41" name="Text Box 72"/>
          <p:cNvSpPr txBox="1">
            <a:spLocks noChangeArrowheads="1"/>
          </p:cNvSpPr>
          <p:nvPr/>
        </p:nvSpPr>
        <p:spPr bwMode="auto">
          <a:xfrm>
            <a:off x="4619625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8"/>
          <p:cNvGrpSpPr/>
          <p:nvPr/>
        </p:nvGrpSpPr>
        <p:grpSpPr bwMode="auto">
          <a:xfrm>
            <a:off x="1260475" y="188913"/>
            <a:ext cx="7488238" cy="360362"/>
            <a:chOff x="794" y="119"/>
            <a:chExt cx="4717" cy="227"/>
          </a:xfrm>
        </p:grpSpPr>
        <p:sp>
          <p:nvSpPr>
            <p:cNvPr id="26686" name="Line 448"/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449"/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450"/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451"/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452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453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454"/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455"/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456"/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457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458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459"/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460"/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461"/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462"/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463"/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464"/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465"/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466"/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467"/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468"/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469"/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470"/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471"/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472"/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473"/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474"/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475"/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476"/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477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478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479"/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480"/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481"/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482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483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484"/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485"/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486"/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487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488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489"/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490"/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491"/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492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493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494"/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495"/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496"/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497"/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498"/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499"/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500"/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501"/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502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503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504"/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505"/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506"/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507"/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508"/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Line 509"/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8" name="Line 510"/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511"/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0" name="Line 512"/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1" name="Line 513"/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2" name="Line 514"/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Line 515"/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4" name="Line 516"/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5" name="Line 517"/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6" name="Line 518"/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7" name="Line 519"/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8" name="Line 520"/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9" name="Line 521"/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0" name="Line 522"/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1" name="Line 523"/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2" name="Line 524"/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3" name="Line 525"/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4" name="Line 526"/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5" name="Line 527"/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Line 529"/>
          <p:cNvSpPr>
            <a:spLocks noChangeShapeType="1"/>
          </p:cNvSpPr>
          <p:nvPr/>
        </p:nvSpPr>
        <p:spPr bwMode="auto">
          <a:xfrm>
            <a:off x="16922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531"/>
          <p:cNvSpPr>
            <a:spLocks noChangeShapeType="1"/>
          </p:cNvSpPr>
          <p:nvPr/>
        </p:nvSpPr>
        <p:spPr bwMode="auto">
          <a:xfrm>
            <a:off x="21240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32"/>
          <p:cNvSpPr>
            <a:spLocks noChangeShapeType="1"/>
          </p:cNvSpPr>
          <p:nvPr/>
        </p:nvSpPr>
        <p:spPr bwMode="auto">
          <a:xfrm>
            <a:off x="25558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533"/>
          <p:cNvSpPr>
            <a:spLocks noChangeShapeType="1"/>
          </p:cNvSpPr>
          <p:nvPr/>
        </p:nvSpPr>
        <p:spPr bwMode="auto">
          <a:xfrm>
            <a:off x="29876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534"/>
          <p:cNvSpPr>
            <a:spLocks noChangeShapeType="1"/>
          </p:cNvSpPr>
          <p:nvPr/>
        </p:nvSpPr>
        <p:spPr bwMode="auto">
          <a:xfrm>
            <a:off x="3421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535"/>
          <p:cNvSpPr>
            <a:spLocks noChangeShapeType="1"/>
          </p:cNvSpPr>
          <p:nvPr/>
        </p:nvSpPr>
        <p:spPr bwMode="auto">
          <a:xfrm>
            <a:off x="38528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536"/>
          <p:cNvSpPr>
            <a:spLocks noChangeShapeType="1"/>
          </p:cNvSpPr>
          <p:nvPr/>
        </p:nvSpPr>
        <p:spPr bwMode="auto">
          <a:xfrm>
            <a:off x="42846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537"/>
          <p:cNvSpPr>
            <a:spLocks noChangeShapeType="1"/>
          </p:cNvSpPr>
          <p:nvPr/>
        </p:nvSpPr>
        <p:spPr bwMode="auto">
          <a:xfrm>
            <a:off x="4716463" y="620713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538"/>
          <p:cNvSpPr>
            <a:spLocks noChangeShapeType="1"/>
          </p:cNvSpPr>
          <p:nvPr/>
        </p:nvSpPr>
        <p:spPr bwMode="auto">
          <a:xfrm>
            <a:off x="51482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539"/>
          <p:cNvSpPr>
            <a:spLocks noChangeShapeType="1"/>
          </p:cNvSpPr>
          <p:nvPr/>
        </p:nvSpPr>
        <p:spPr bwMode="auto">
          <a:xfrm>
            <a:off x="5580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540"/>
          <p:cNvSpPr>
            <a:spLocks noChangeShapeType="1"/>
          </p:cNvSpPr>
          <p:nvPr/>
        </p:nvSpPr>
        <p:spPr bwMode="auto">
          <a:xfrm>
            <a:off x="60848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541"/>
          <p:cNvSpPr>
            <a:spLocks noChangeShapeType="1"/>
          </p:cNvSpPr>
          <p:nvPr/>
        </p:nvSpPr>
        <p:spPr bwMode="auto">
          <a:xfrm>
            <a:off x="65166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542"/>
          <p:cNvSpPr>
            <a:spLocks noChangeShapeType="1"/>
          </p:cNvSpPr>
          <p:nvPr/>
        </p:nvSpPr>
        <p:spPr bwMode="auto">
          <a:xfrm>
            <a:off x="7019925" y="476250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543"/>
          <p:cNvSpPr>
            <a:spLocks noChangeShapeType="1"/>
          </p:cNvSpPr>
          <p:nvPr/>
        </p:nvSpPr>
        <p:spPr bwMode="auto">
          <a:xfrm>
            <a:off x="7524750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544"/>
          <p:cNvSpPr>
            <a:spLocks noChangeShapeType="1"/>
          </p:cNvSpPr>
          <p:nvPr/>
        </p:nvSpPr>
        <p:spPr bwMode="auto">
          <a:xfrm>
            <a:off x="80279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545"/>
          <p:cNvSpPr>
            <a:spLocks noChangeShapeType="1"/>
          </p:cNvSpPr>
          <p:nvPr/>
        </p:nvSpPr>
        <p:spPr bwMode="auto">
          <a:xfrm>
            <a:off x="853281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546"/>
          <p:cNvSpPr>
            <a:spLocks noChangeShapeType="1"/>
          </p:cNvSpPr>
          <p:nvPr/>
        </p:nvSpPr>
        <p:spPr bwMode="auto">
          <a:xfrm>
            <a:off x="1187450" y="981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547"/>
          <p:cNvSpPr>
            <a:spLocks noChangeShapeType="1"/>
          </p:cNvSpPr>
          <p:nvPr/>
        </p:nvSpPr>
        <p:spPr bwMode="auto">
          <a:xfrm flipH="1">
            <a:off x="16922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548"/>
          <p:cNvSpPr>
            <a:spLocks noChangeShapeType="1"/>
          </p:cNvSpPr>
          <p:nvPr/>
        </p:nvSpPr>
        <p:spPr bwMode="auto">
          <a:xfrm>
            <a:off x="1692275" y="692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549"/>
          <p:cNvSpPr>
            <a:spLocks noChangeShapeType="1"/>
          </p:cNvSpPr>
          <p:nvPr/>
        </p:nvSpPr>
        <p:spPr bwMode="auto">
          <a:xfrm>
            <a:off x="2555875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550"/>
          <p:cNvSpPr>
            <a:spLocks noChangeShapeType="1"/>
          </p:cNvSpPr>
          <p:nvPr/>
        </p:nvSpPr>
        <p:spPr bwMode="auto">
          <a:xfrm>
            <a:off x="2555875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551"/>
          <p:cNvSpPr>
            <a:spLocks noChangeShapeType="1"/>
          </p:cNvSpPr>
          <p:nvPr/>
        </p:nvSpPr>
        <p:spPr bwMode="auto">
          <a:xfrm>
            <a:off x="3419475" y="69215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552"/>
          <p:cNvSpPr>
            <a:spLocks noChangeShapeType="1"/>
          </p:cNvSpPr>
          <p:nvPr/>
        </p:nvSpPr>
        <p:spPr bwMode="auto">
          <a:xfrm>
            <a:off x="34194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553"/>
          <p:cNvSpPr>
            <a:spLocks noChangeShapeType="1"/>
          </p:cNvSpPr>
          <p:nvPr/>
        </p:nvSpPr>
        <p:spPr bwMode="auto">
          <a:xfrm>
            <a:off x="4284663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554"/>
          <p:cNvSpPr>
            <a:spLocks noChangeShapeType="1"/>
          </p:cNvSpPr>
          <p:nvPr/>
        </p:nvSpPr>
        <p:spPr bwMode="auto">
          <a:xfrm>
            <a:off x="4284663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555"/>
          <p:cNvSpPr>
            <a:spLocks noChangeShapeType="1"/>
          </p:cNvSpPr>
          <p:nvPr/>
        </p:nvSpPr>
        <p:spPr bwMode="auto">
          <a:xfrm>
            <a:off x="5148263" y="6921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556"/>
          <p:cNvSpPr>
            <a:spLocks noChangeShapeType="1"/>
          </p:cNvSpPr>
          <p:nvPr/>
        </p:nvSpPr>
        <p:spPr bwMode="auto">
          <a:xfrm>
            <a:off x="6084888" y="9810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557"/>
          <p:cNvSpPr>
            <a:spLocks noChangeShapeType="1"/>
          </p:cNvSpPr>
          <p:nvPr/>
        </p:nvSpPr>
        <p:spPr bwMode="auto">
          <a:xfrm>
            <a:off x="7019925" y="692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558"/>
          <p:cNvSpPr>
            <a:spLocks noChangeShapeType="1"/>
          </p:cNvSpPr>
          <p:nvPr/>
        </p:nvSpPr>
        <p:spPr bwMode="auto">
          <a:xfrm>
            <a:off x="8027988" y="9810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559"/>
          <p:cNvSpPr>
            <a:spLocks noChangeShapeType="1"/>
          </p:cNvSpPr>
          <p:nvPr/>
        </p:nvSpPr>
        <p:spPr bwMode="auto">
          <a:xfrm>
            <a:off x="1187450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560"/>
          <p:cNvSpPr>
            <a:spLocks noChangeShapeType="1"/>
          </p:cNvSpPr>
          <p:nvPr/>
        </p:nvSpPr>
        <p:spPr bwMode="auto">
          <a:xfrm>
            <a:off x="2124075" y="126841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561"/>
          <p:cNvSpPr>
            <a:spLocks noChangeShapeType="1"/>
          </p:cNvSpPr>
          <p:nvPr/>
        </p:nvSpPr>
        <p:spPr bwMode="auto">
          <a:xfrm>
            <a:off x="21240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562"/>
          <p:cNvSpPr>
            <a:spLocks noChangeShapeType="1"/>
          </p:cNvSpPr>
          <p:nvPr/>
        </p:nvSpPr>
        <p:spPr bwMode="auto">
          <a:xfrm>
            <a:off x="5148263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563"/>
          <p:cNvSpPr>
            <a:spLocks noChangeShapeType="1"/>
          </p:cNvSpPr>
          <p:nvPr/>
        </p:nvSpPr>
        <p:spPr bwMode="auto">
          <a:xfrm>
            <a:off x="60848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564"/>
          <p:cNvSpPr>
            <a:spLocks noChangeShapeType="1"/>
          </p:cNvSpPr>
          <p:nvPr/>
        </p:nvSpPr>
        <p:spPr bwMode="auto">
          <a:xfrm>
            <a:off x="701992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565"/>
          <p:cNvSpPr>
            <a:spLocks noChangeShapeType="1"/>
          </p:cNvSpPr>
          <p:nvPr/>
        </p:nvSpPr>
        <p:spPr bwMode="auto">
          <a:xfrm>
            <a:off x="80279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566"/>
          <p:cNvSpPr>
            <a:spLocks noChangeShapeType="1"/>
          </p:cNvSpPr>
          <p:nvPr/>
        </p:nvSpPr>
        <p:spPr bwMode="auto">
          <a:xfrm>
            <a:off x="3851275" y="1557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567"/>
          <p:cNvSpPr>
            <a:spLocks noChangeShapeType="1"/>
          </p:cNvSpPr>
          <p:nvPr/>
        </p:nvSpPr>
        <p:spPr bwMode="auto">
          <a:xfrm>
            <a:off x="38512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568"/>
          <p:cNvSpPr>
            <a:spLocks noChangeShapeType="1"/>
          </p:cNvSpPr>
          <p:nvPr/>
        </p:nvSpPr>
        <p:spPr bwMode="auto">
          <a:xfrm>
            <a:off x="5580063" y="12684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569"/>
          <p:cNvSpPr>
            <a:spLocks noChangeShapeType="1"/>
          </p:cNvSpPr>
          <p:nvPr/>
        </p:nvSpPr>
        <p:spPr bwMode="auto">
          <a:xfrm>
            <a:off x="5580063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570"/>
          <p:cNvSpPr>
            <a:spLocks noChangeShapeType="1"/>
          </p:cNvSpPr>
          <p:nvPr/>
        </p:nvSpPr>
        <p:spPr bwMode="auto">
          <a:xfrm>
            <a:off x="7524750" y="1557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571"/>
          <p:cNvSpPr>
            <a:spLocks noChangeShapeType="1"/>
          </p:cNvSpPr>
          <p:nvPr/>
        </p:nvSpPr>
        <p:spPr bwMode="auto">
          <a:xfrm>
            <a:off x="75247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572"/>
          <p:cNvSpPr>
            <a:spLocks noChangeShapeType="1"/>
          </p:cNvSpPr>
          <p:nvPr/>
        </p:nvSpPr>
        <p:spPr bwMode="auto">
          <a:xfrm>
            <a:off x="1258888" y="2276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573"/>
          <p:cNvSpPr>
            <a:spLocks noChangeShapeType="1"/>
          </p:cNvSpPr>
          <p:nvPr/>
        </p:nvSpPr>
        <p:spPr bwMode="auto">
          <a:xfrm>
            <a:off x="2987675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574"/>
          <p:cNvSpPr>
            <a:spLocks noChangeShapeType="1"/>
          </p:cNvSpPr>
          <p:nvPr/>
        </p:nvSpPr>
        <p:spPr bwMode="auto">
          <a:xfrm>
            <a:off x="2987675" y="19161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575"/>
          <p:cNvSpPr>
            <a:spLocks noChangeShapeType="1"/>
          </p:cNvSpPr>
          <p:nvPr/>
        </p:nvSpPr>
        <p:spPr bwMode="auto">
          <a:xfrm>
            <a:off x="65166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76"/>
          <p:cNvSpPr>
            <a:spLocks noChangeShapeType="1"/>
          </p:cNvSpPr>
          <p:nvPr/>
        </p:nvSpPr>
        <p:spPr bwMode="auto">
          <a:xfrm>
            <a:off x="6516688" y="2205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77"/>
          <p:cNvSpPr>
            <a:spLocks noChangeShapeType="1"/>
          </p:cNvSpPr>
          <p:nvPr/>
        </p:nvSpPr>
        <p:spPr bwMode="auto">
          <a:xfrm>
            <a:off x="1258888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78"/>
          <p:cNvSpPr>
            <a:spLocks noChangeShapeType="1"/>
          </p:cNvSpPr>
          <p:nvPr/>
        </p:nvSpPr>
        <p:spPr bwMode="auto">
          <a:xfrm>
            <a:off x="4716463" y="2492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81"/>
          <p:cNvSpPr>
            <a:spLocks noChangeShapeType="1"/>
          </p:cNvSpPr>
          <p:nvPr/>
        </p:nvSpPr>
        <p:spPr bwMode="auto">
          <a:xfrm>
            <a:off x="4714875" y="2492375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Text Box 584"/>
          <p:cNvSpPr txBox="1">
            <a:spLocks noChangeArrowheads="1"/>
          </p:cNvSpPr>
          <p:nvPr/>
        </p:nvSpPr>
        <p:spPr bwMode="auto">
          <a:xfrm>
            <a:off x="395288" y="3333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CP</a:t>
            </a: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26678" name="Text Box 585"/>
          <p:cNvSpPr txBox="1">
            <a:spLocks noChangeArrowheads="1"/>
          </p:cNvSpPr>
          <p:nvPr/>
        </p:nvSpPr>
        <p:spPr bwMode="auto">
          <a:xfrm>
            <a:off x="323850" y="14128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G1</a:t>
            </a:r>
          </a:p>
        </p:txBody>
      </p:sp>
      <p:sp>
        <p:nvSpPr>
          <p:cNvPr id="26679" name="Text Box 586"/>
          <p:cNvSpPr txBox="1">
            <a:spLocks noChangeArrowheads="1"/>
          </p:cNvSpPr>
          <p:nvPr/>
        </p:nvSpPr>
        <p:spPr bwMode="auto">
          <a:xfrm>
            <a:off x="250825" y="1916113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G2</a:t>
            </a:r>
          </a:p>
        </p:txBody>
      </p:sp>
      <p:sp>
        <p:nvSpPr>
          <p:cNvPr id="26680" name="Text Box 587"/>
          <p:cNvSpPr txBox="1">
            <a:spLocks noChangeArrowheads="1"/>
          </p:cNvSpPr>
          <p:nvPr/>
        </p:nvSpPr>
        <p:spPr bwMode="auto">
          <a:xfrm>
            <a:off x="323850" y="2565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G3</a:t>
            </a:r>
          </a:p>
        </p:txBody>
      </p:sp>
      <p:sp>
        <p:nvSpPr>
          <p:cNvPr id="26681" name="Text Box 588"/>
          <p:cNvSpPr txBox="1">
            <a:spLocks noChangeArrowheads="1"/>
          </p:cNvSpPr>
          <p:nvPr/>
        </p:nvSpPr>
        <p:spPr bwMode="auto">
          <a:xfrm>
            <a:off x="250825" y="8366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G0</a:t>
            </a:r>
          </a:p>
        </p:txBody>
      </p:sp>
      <p:sp>
        <p:nvSpPr>
          <p:cNvPr id="26682" name="Text Box 593"/>
          <p:cNvSpPr txBox="1">
            <a:spLocks noChangeArrowheads="1"/>
          </p:cNvSpPr>
          <p:nvPr/>
        </p:nvSpPr>
        <p:spPr bwMode="auto">
          <a:xfrm>
            <a:off x="11160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3" name="Text Box 594"/>
          <p:cNvSpPr txBox="1">
            <a:spLocks noChangeArrowheads="1"/>
          </p:cNvSpPr>
          <p:nvPr/>
        </p:nvSpPr>
        <p:spPr bwMode="auto">
          <a:xfrm>
            <a:off x="1692275" y="620713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4" name="Text Box 595"/>
          <p:cNvSpPr txBox="1">
            <a:spLocks noChangeArrowheads="1"/>
          </p:cNvSpPr>
          <p:nvPr/>
        </p:nvSpPr>
        <p:spPr bwMode="auto">
          <a:xfrm>
            <a:off x="21955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5" name="Text Box 596"/>
          <p:cNvSpPr txBox="1">
            <a:spLocks noChangeArrowheads="1"/>
          </p:cNvSpPr>
          <p:nvPr/>
        </p:nvSpPr>
        <p:spPr bwMode="auto">
          <a:xfrm>
            <a:off x="2557463" y="620713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800000" flipV="1">
            <a:off x="142844" y="428604"/>
            <a:ext cx="2786082" cy="47863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二、虚拟仿真设计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段数码管译码电路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TA</a:t>
            </a:r>
            <a:r>
              <a:rPr lang="zh-CN" altLang="en-US" dirty="0" smtClean="0"/>
              <a:t>检查）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928926" y="142852"/>
          <a:ext cx="5357850" cy="640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</a:tblGrid>
              <a:tr h="55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显示内容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29</TotalTime>
  <Words>648</Words>
  <Application>Microsoft Office PowerPoint</Application>
  <PresentationFormat>全屏显示(4:3)</PresentationFormat>
  <Paragraphs>457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暗香扑面</vt:lpstr>
      <vt:lpstr>实验三  组合逻辑电路分析与设计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二、虚拟仿真设计7段数码管译码电路 （TA检查） </vt:lpstr>
      <vt:lpstr>下周课前准备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 组合逻辑电路分析与设计</dc:title>
  <dc:creator>微软用户</dc:creator>
  <cp:lastModifiedBy>Windows 用户</cp:lastModifiedBy>
  <cp:revision>5</cp:revision>
  <dcterms:created xsi:type="dcterms:W3CDTF">2017-10-17T05:13:53Z</dcterms:created>
  <dcterms:modified xsi:type="dcterms:W3CDTF">2017-10-19T00:31:55Z</dcterms:modified>
</cp:coreProperties>
</file>