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-57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标题幻灯片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1007533" y="1341438"/>
            <a:ext cx="103632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defRPr b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775884" y="3068638"/>
            <a:ext cx="8534400" cy="11525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>
              <a:buNone/>
              <a:defRPr>
                <a:solidFill>
                  <a:schemeClr val="tx1"/>
                </a:solidFill>
              </a:defRPr>
            </a:lvl1pPr>
            <a:lvl2pPr marL="457200" lvl="1" indent="0" algn="ctr">
              <a:buNone/>
              <a:defRPr>
                <a:solidFill>
                  <a:schemeClr val="tx1"/>
                </a:solidFill>
              </a:defRPr>
            </a:lvl2pPr>
            <a:lvl3pPr marL="914400" lvl="2" indent="0" algn="ctr">
              <a:buNone/>
              <a:defRPr>
                <a:solidFill>
                  <a:schemeClr val="tx1"/>
                </a:solidFill>
              </a:defRPr>
            </a:lvl3pPr>
            <a:lvl4pPr marL="1371600" lvl="3" indent="0" algn="ctr">
              <a:buNone/>
              <a:defRPr>
                <a:solidFill>
                  <a:schemeClr val="tx1"/>
                </a:solidFill>
              </a:defRPr>
            </a:lvl4pPr>
            <a:lvl5pPr marL="1828800" lvl="4" indent="0" algn="ctr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  <a:pPr/>
              <a:t>2017/10/13</a:t>
            </a:fld>
            <a:endParaRPr lang="zh-CN" altLang="en-US"/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pPr lvl="0"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1355" y="692150"/>
            <a:ext cx="3031596" cy="54340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567" y="692150"/>
            <a:ext cx="8919043" cy="54340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060575"/>
            <a:ext cx="5376672" cy="4065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2060575"/>
            <a:ext cx="5376672" cy="4065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pPr lvl="0"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6567" y="692150"/>
            <a:ext cx="12126384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2060575"/>
            <a:ext cx="10972800" cy="40655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  <a:pPr/>
              <a:t>2017/10/13</a:t>
            </a:fld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</a:t>
            </a:r>
            <a:r>
              <a:rPr lang="zh-CN" altLang="en-US" smtClean="0"/>
              <a:t>验</a:t>
            </a:r>
            <a:r>
              <a:rPr lang="zh-CN" altLang="en-US" smtClean="0"/>
              <a:t>二（第六周）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一、实验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、使用</a:t>
            </a:r>
            <a:r>
              <a:rPr lang="en-US" altLang="zh-CN" sz="2400" dirty="0" err="1" smtClean="0">
                <a:latin typeface="+mn-ea"/>
              </a:rPr>
              <a:t>Protues</a:t>
            </a:r>
            <a:r>
              <a:rPr lang="zh-CN" altLang="en-US" sz="2400" dirty="0" smtClean="0">
                <a:latin typeface="+mn-ea"/>
              </a:rPr>
              <a:t>仿真软件测量</a:t>
            </a:r>
            <a:r>
              <a:rPr lang="zh-CN" altLang="en-US" sz="2400" dirty="0">
                <a:latin typeface="+mn-ea"/>
              </a:rPr>
              <a:t>门电路芯片（</a:t>
            </a:r>
            <a:r>
              <a:rPr lang="en-US" altLang="zh-CN" sz="2400" dirty="0">
                <a:latin typeface="+mn-ea"/>
              </a:rPr>
              <a:t>74LS00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solidFill>
                  <a:schemeClr val="dk1"/>
                </a:solidFill>
                <a:latin typeface="+mn-ea"/>
              </a:rPr>
              <a:t>74LS08 </a:t>
            </a:r>
            <a:r>
              <a:rPr lang="zh-CN" altLang="en-US" sz="2400" dirty="0">
                <a:solidFill>
                  <a:schemeClr val="dk1"/>
                </a:solidFill>
                <a:latin typeface="+mn-ea"/>
              </a:rPr>
              <a:t>、</a:t>
            </a:r>
            <a:r>
              <a:rPr lang="en-US" altLang="zh-CN" sz="2400" dirty="0">
                <a:solidFill>
                  <a:schemeClr val="dk1"/>
                </a:solidFill>
                <a:latin typeface="+mn-ea"/>
              </a:rPr>
              <a:t>74LS20 </a:t>
            </a:r>
            <a:r>
              <a:rPr lang="zh-CN" altLang="en-US" sz="2400" dirty="0">
                <a:solidFill>
                  <a:schemeClr val="dk1"/>
                </a:solidFill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74LS86 </a:t>
            </a:r>
            <a:r>
              <a:rPr lang="zh-CN" altLang="en-US" sz="2400" dirty="0">
                <a:latin typeface="+mn-ea"/>
              </a:rPr>
              <a:t>）</a:t>
            </a:r>
            <a:r>
              <a:rPr lang="zh-CN" altLang="en-US" sz="2400" dirty="0" smtClean="0">
                <a:latin typeface="+mn-ea"/>
              </a:rPr>
              <a:t>真值表并记录，与实验一测量结果相比较。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en-US" sz="2400" dirty="0">
                <a:latin typeface="+mn-ea"/>
              </a:rPr>
              <a:t>使用</a:t>
            </a:r>
            <a:r>
              <a:rPr lang="en-US" altLang="zh-CN" sz="2400" dirty="0" err="1">
                <a:latin typeface="+mn-ea"/>
              </a:rPr>
              <a:t>Protues</a:t>
            </a:r>
            <a:r>
              <a:rPr lang="zh-CN" altLang="en-US" sz="2400" dirty="0" smtClean="0">
                <a:latin typeface="+mn-ea"/>
              </a:rPr>
              <a:t>仿真软件的虚拟逻辑分析仪和虚拟示波器观察</a:t>
            </a:r>
            <a:r>
              <a:rPr lang="en-US" altLang="zh-CN" sz="2400" dirty="0" smtClean="0">
                <a:latin typeface="+mn-ea"/>
              </a:rPr>
              <a:t>1kHz</a:t>
            </a:r>
            <a:r>
              <a:rPr lang="zh-CN" altLang="en-US" sz="2400" dirty="0" smtClean="0">
                <a:latin typeface="+mn-ea"/>
              </a:rPr>
              <a:t>的方波时钟的波形并记录，与实验一的测量结果相比较。</a:t>
            </a:r>
          </a:p>
          <a:p>
            <a:r>
              <a:rPr lang="en-US" altLang="zh-CN" sz="2400" dirty="0" smtClean="0">
                <a:latin typeface="+mn-ea"/>
                <a:sym typeface="+mn-ea"/>
              </a:rPr>
              <a:t>3</a:t>
            </a:r>
            <a:r>
              <a:rPr lang="zh-CN" altLang="en-US" sz="2400" dirty="0" smtClean="0">
                <a:latin typeface="+mn-ea"/>
                <a:sym typeface="+mn-ea"/>
              </a:rPr>
              <a:t>、实现在虚拟</a:t>
            </a:r>
            <a:r>
              <a:rPr lang="en-US" altLang="zh-CN" sz="2400" dirty="0" smtClean="0">
                <a:latin typeface="+mn-ea"/>
                <a:sym typeface="+mn-ea"/>
              </a:rPr>
              <a:t>4</a:t>
            </a:r>
            <a:r>
              <a:rPr lang="zh-CN" altLang="en-US" sz="2400" dirty="0" smtClean="0">
                <a:latin typeface="+mn-ea"/>
                <a:sym typeface="+mn-ea"/>
              </a:rPr>
              <a:t>联装共阴极数码管任意位置显示</a:t>
            </a:r>
            <a:r>
              <a:rPr lang="en-US" altLang="zh-CN" sz="2400" dirty="0" smtClean="0">
                <a:latin typeface="+mn-ea"/>
                <a:sym typeface="+mn-ea"/>
              </a:rPr>
              <a:t>0-9</a:t>
            </a:r>
            <a:r>
              <a:rPr lang="zh-CN" altLang="en-US" sz="2400" dirty="0" smtClean="0">
                <a:latin typeface="+mn-ea"/>
                <a:sym typeface="+mn-ea"/>
              </a:rPr>
              <a:t>的一个数字</a:t>
            </a:r>
            <a:r>
              <a:rPr lang="zh-CN" altLang="zh-CN" sz="2400" dirty="0" smtClean="0">
                <a:latin typeface="+mn-ea"/>
                <a:sym typeface="+mn-ea"/>
              </a:rPr>
              <a:t>。</a:t>
            </a:r>
            <a:r>
              <a:rPr lang="zh-CN" altLang="en-US" sz="2400" dirty="0" smtClean="0">
                <a:latin typeface="+mn-ea"/>
                <a:sym typeface="+mn-ea"/>
              </a:rPr>
              <a:t>（附连线说明与显示效果图片）</a:t>
            </a:r>
          </a:p>
          <a:p>
            <a:r>
              <a:rPr lang="en-US" altLang="zh-CN" sz="2400" dirty="0" smtClean="0">
                <a:latin typeface="+mn-ea"/>
                <a:sym typeface="+mn-ea"/>
              </a:rPr>
              <a:t>4</a:t>
            </a:r>
            <a:r>
              <a:rPr lang="zh-CN" altLang="en-US" sz="2400" dirty="0" smtClean="0">
                <a:latin typeface="+mn-ea"/>
                <a:sym typeface="+mn-ea"/>
              </a:rPr>
              <a:t>、实验教材</a:t>
            </a:r>
            <a:r>
              <a:rPr lang="en-US" altLang="zh-CN" sz="2400" dirty="0" smtClean="0">
                <a:latin typeface="+mn-ea"/>
                <a:sym typeface="+mn-ea"/>
              </a:rPr>
              <a:t>P11</a:t>
            </a:r>
            <a:r>
              <a:rPr lang="zh-CN" altLang="en-US" sz="2400" dirty="0" smtClean="0">
                <a:latin typeface="+mn-ea"/>
                <a:sym typeface="+mn-ea"/>
              </a:rPr>
              <a:t>实验内容三。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sym typeface="+mn-ea"/>
              </a:rPr>
              <a:t>         </a:t>
            </a:r>
            <a:r>
              <a:rPr lang="zh-CN" altLang="en-US" sz="2400" dirty="0" smtClean="0">
                <a:sym typeface="+mn-ea"/>
              </a:rPr>
              <a:t>仿真分析</a:t>
            </a:r>
            <a:r>
              <a:rPr lang="en-US" altLang="zh-CN" sz="2400" dirty="0" smtClean="0">
                <a:latin typeface="+mn-ea"/>
                <a:sym typeface="+mn-ea"/>
              </a:rPr>
              <a:t>Q3</a:t>
            </a:r>
            <a:r>
              <a:rPr lang="zh-CN" altLang="en-US" sz="2400" dirty="0" smtClean="0">
                <a:latin typeface="+mn-ea"/>
                <a:sym typeface="+mn-ea"/>
              </a:rPr>
              <a:t>，</a:t>
            </a:r>
            <a:r>
              <a:rPr lang="en-US" altLang="zh-CN" sz="2400" dirty="0" smtClean="0">
                <a:latin typeface="+mn-ea"/>
                <a:sym typeface="+mn-ea"/>
              </a:rPr>
              <a:t>Q2</a:t>
            </a:r>
            <a:r>
              <a:rPr lang="zh-CN" altLang="en-US" sz="2400" dirty="0" smtClean="0">
                <a:latin typeface="+mn-ea"/>
                <a:sym typeface="+mn-ea"/>
              </a:rPr>
              <a:t>，</a:t>
            </a:r>
            <a:r>
              <a:rPr lang="en-US" altLang="zh-CN" sz="2400" dirty="0" smtClean="0">
                <a:latin typeface="+mn-ea"/>
                <a:sym typeface="+mn-ea"/>
              </a:rPr>
              <a:t>Q1</a:t>
            </a:r>
            <a:r>
              <a:rPr lang="zh-CN" altLang="en-US" sz="2400" dirty="0" smtClean="0">
                <a:latin typeface="+mn-ea"/>
                <a:sym typeface="+mn-ea"/>
              </a:rPr>
              <a:t>，</a:t>
            </a:r>
            <a:r>
              <a:rPr lang="en-US" altLang="zh-CN" sz="2400" dirty="0" smtClean="0">
                <a:latin typeface="+mn-ea"/>
                <a:sym typeface="+mn-ea"/>
              </a:rPr>
              <a:t>Q0</a:t>
            </a:r>
            <a:r>
              <a:rPr lang="zh-CN" altLang="en-US" sz="2400" dirty="0" smtClean="0">
                <a:latin typeface="+mn-ea"/>
                <a:sym typeface="+mn-ea"/>
              </a:rPr>
              <a:t>，</a:t>
            </a:r>
            <a:r>
              <a:rPr lang="en-US" altLang="zh-CN" sz="2400" dirty="0" smtClean="0">
                <a:latin typeface="+mn-ea"/>
                <a:sym typeface="+mn-ea"/>
              </a:rPr>
              <a:t>CP0</a:t>
            </a:r>
            <a:r>
              <a:rPr lang="zh-CN" altLang="en-US" sz="2400" dirty="0" smtClean="0">
                <a:latin typeface="+mn-ea"/>
                <a:sym typeface="+mn-ea"/>
              </a:rPr>
              <a:t>信号波形关系图（图片）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+mn-ea"/>
                <a:sym typeface="+mn-ea"/>
              </a:rPr>
              <a:t>     </a:t>
            </a:r>
            <a:r>
              <a:rPr lang="zh-CN" altLang="en-US" sz="2400" dirty="0" smtClean="0">
                <a:latin typeface="+mn-ea"/>
                <a:sym typeface="+mn-ea"/>
              </a:rPr>
              <a:t>分析这些信号之间的关系。</a:t>
            </a:r>
            <a:endParaRPr lang="en-US" altLang="zh-CN" sz="2400" dirty="0" smtClean="0">
              <a:latin typeface="+mn-ea"/>
            </a:endParaRPr>
          </a:p>
          <a:p>
            <a:pPr marL="400050" lvl="1" indent="0">
              <a:buNone/>
            </a:pPr>
            <a:endParaRPr lang="zh-CN" altLang="en-US" dirty="0">
              <a:solidFill>
                <a:srgbClr val="FF0000"/>
              </a:solidFill>
              <a:latin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下周课前准备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、参照理论课教材，熟悉组合逻辑电路的设计流程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protues</a:t>
            </a:r>
            <a:r>
              <a:rPr lang="zh-CN" altLang="en-US" dirty="0" smtClean="0"/>
              <a:t>仿真软件完成实验三，设计并仿真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、比较实验箱数码管和虚拟数码管使用上的异同，并请设计电路，完成虚拟数码管</a:t>
            </a:r>
            <a:r>
              <a:rPr lang="zh-CN" altLang="en-US" dirty="0" smtClean="0"/>
              <a:t>的</a:t>
            </a:r>
            <a:r>
              <a:rPr lang="en-US" altLang="zh-CN" dirty="0" smtClean="0"/>
              <a:t>8421</a:t>
            </a:r>
            <a:r>
              <a:rPr lang="zh-CN" altLang="en-US" dirty="0" smtClean="0"/>
              <a:t>码</a:t>
            </a:r>
            <a:r>
              <a:rPr lang="zh-CN" altLang="en-US" dirty="0" smtClean="0"/>
              <a:t>译</a:t>
            </a:r>
            <a:r>
              <a:rPr lang="zh-CN" altLang="en-US" dirty="0" smtClean="0"/>
              <a:t>码输出</a:t>
            </a:r>
            <a:r>
              <a:rPr lang="zh-CN" altLang="en-US" dirty="0" smtClean="0"/>
              <a:t>显示（具体要求见下表）。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760207" y="447227"/>
          <a:ext cx="1059987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974"/>
                <a:gridCol w="2119974"/>
                <a:gridCol w="2119974"/>
                <a:gridCol w="2119974"/>
                <a:gridCol w="2119974"/>
              </a:tblGrid>
              <a:tr h="330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显示内容</a:t>
                      </a:r>
                      <a:endParaRPr lang="zh-CN" altLang="en-US" dirty="0"/>
                    </a:p>
                  </a:txBody>
                  <a:tcPr/>
                </a:tc>
              </a:tr>
              <a:tr h="330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/>
                    </a:p>
                  </a:txBody>
                  <a:tcPr/>
                </a:tc>
              </a:tr>
              <a:tr h="330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”</a:t>
                      </a:r>
                    </a:p>
                  </a:txBody>
                  <a:tcPr/>
                </a:tc>
              </a:tr>
              <a:tr h="330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”</a:t>
                      </a:r>
                    </a:p>
                  </a:txBody>
                  <a:tcPr/>
                </a:tc>
              </a:tr>
              <a:tr h="330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”</a:t>
                      </a:r>
                    </a:p>
                  </a:txBody>
                  <a:tcPr/>
                </a:tc>
              </a:tr>
              <a:tr h="330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/>
                    </a:p>
                  </a:txBody>
                  <a:tcPr/>
                </a:tc>
              </a:tr>
              <a:tr h="330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30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30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30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/>
                    </a:p>
                  </a:txBody>
                  <a:tcPr/>
                </a:tc>
              </a:tr>
              <a:tr h="330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9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30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30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30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/>
                    </a:p>
                  </a:txBody>
                  <a:tcPr/>
                </a:tc>
              </a:tr>
              <a:tr h="330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d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30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E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30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F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流光溢彩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426</Words>
  <Application>Microsoft Office PowerPoint</Application>
  <PresentationFormat>自定义</PresentationFormat>
  <Paragraphs>97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流光溢彩</vt:lpstr>
      <vt:lpstr>实验二（第六周）</vt:lpstr>
      <vt:lpstr>下周课前准备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微软用户</cp:lastModifiedBy>
  <cp:revision>2</cp:revision>
  <dcterms:created xsi:type="dcterms:W3CDTF">2017-10-11T10:48:05Z</dcterms:created>
  <dcterms:modified xsi:type="dcterms:W3CDTF">2017-10-13T00:21:48Z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