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2017/10/27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834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2017/10/27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2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2017/10/27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405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2017/10/27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462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2017/10/27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330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2017/10/27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9422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2017/10/27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652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2017/10/27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82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2017/10/27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9603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2017/10/27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4946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2017/10/27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183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DC368-12B8-4519-970C-9C35FF9596FC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97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2017/10/27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898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实验五  </a:t>
            </a:r>
            <a:r>
              <a:rPr lang="en-US" altLang="zh-CN" dirty="0" err="1"/>
              <a:t>Vivado</a:t>
            </a:r>
            <a:r>
              <a:rPr lang="en-US" altLang="zh-CN" dirty="0"/>
              <a:t> 2015.3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8058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一、实验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 smtClean="0"/>
              <a:t>使用</a:t>
            </a:r>
            <a:r>
              <a:rPr lang="en-US" altLang="zh-CN" dirty="0"/>
              <a:t>Vivado2015.3</a:t>
            </a:r>
            <a:r>
              <a:rPr lang="zh-CN" altLang="zh-CN" dirty="0"/>
              <a:t>在</a:t>
            </a:r>
            <a:r>
              <a:rPr lang="en-US" altLang="zh-CN" dirty="0"/>
              <a:t>Basys3</a:t>
            </a:r>
            <a:r>
              <a:rPr lang="zh-CN" altLang="zh-CN" dirty="0"/>
              <a:t>实验板上实现与门逻辑</a:t>
            </a:r>
            <a:r>
              <a:rPr lang="zh-CN" altLang="en-US" dirty="0"/>
              <a:t>，</a:t>
            </a:r>
            <a:r>
              <a:rPr lang="zh-CN" altLang="zh-CN" dirty="0"/>
              <a:t>熟悉</a:t>
            </a:r>
            <a:r>
              <a:rPr lang="en-US" altLang="zh-CN" dirty="0"/>
              <a:t>Vivado2015.3</a:t>
            </a:r>
            <a:r>
              <a:rPr lang="zh-CN" altLang="zh-CN" dirty="0"/>
              <a:t>设计流程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 smtClean="0"/>
              <a:t>使用</a:t>
            </a:r>
            <a:r>
              <a:rPr lang="en-US" altLang="zh-CN" b="1" dirty="0" smtClean="0"/>
              <a:t>IP</a:t>
            </a:r>
            <a:r>
              <a:rPr lang="zh-CN" altLang="en-US" b="1" dirty="0" smtClean="0"/>
              <a:t>核</a:t>
            </a:r>
            <a:r>
              <a:rPr lang="zh-CN" altLang="zh-CN" b="1" dirty="0"/>
              <a:t>在</a:t>
            </a:r>
            <a:r>
              <a:rPr lang="en-US" altLang="zh-CN" b="1" dirty="0"/>
              <a:t>Basys3</a:t>
            </a:r>
            <a:r>
              <a:rPr lang="zh-CN" altLang="zh-CN" b="1" dirty="0"/>
              <a:t>实验板上</a:t>
            </a:r>
            <a:r>
              <a:rPr lang="zh-CN" altLang="en-US" b="1" dirty="0" smtClean="0"/>
              <a:t>实现与门逻辑的步骤：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（</a:t>
            </a:r>
            <a:r>
              <a:rPr lang="zh-CN" altLang="en-US" b="1" dirty="0">
                <a:solidFill>
                  <a:srgbClr val="FF0000"/>
                </a:solidFill>
              </a:rPr>
              <a:t>注意</a:t>
            </a:r>
            <a:r>
              <a:rPr lang="en-US" altLang="zh-CN" b="1" dirty="0">
                <a:solidFill>
                  <a:srgbClr val="FF0000"/>
                </a:solidFill>
              </a:rPr>
              <a:t>IP</a:t>
            </a:r>
            <a:r>
              <a:rPr lang="zh-CN" altLang="en-US" b="1" dirty="0">
                <a:solidFill>
                  <a:srgbClr val="FF0000"/>
                </a:solidFill>
              </a:rPr>
              <a:t>核文件要解压缩才会被识别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）参照实验指导书</a:t>
            </a:r>
            <a:r>
              <a:rPr lang="en-US" altLang="zh-CN" dirty="0" smtClean="0"/>
              <a:t>P35-38</a:t>
            </a:r>
            <a:r>
              <a:rPr lang="zh-CN" altLang="en-US" dirty="0" smtClean="0"/>
              <a:t>页步骤，在</a:t>
            </a:r>
            <a:r>
              <a:rPr lang="en-US" altLang="zh-CN" dirty="0" err="1" smtClean="0"/>
              <a:t>vivado</a:t>
            </a:r>
            <a:r>
              <a:rPr lang="en-US" altLang="zh-CN" dirty="0" smtClean="0"/>
              <a:t> 2015.3</a:t>
            </a:r>
            <a:r>
              <a:rPr lang="zh-CN" altLang="en-US" dirty="0" smtClean="0"/>
              <a:t>中新建一个工程；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）利用现有</a:t>
            </a:r>
            <a:r>
              <a:rPr lang="en-US" altLang="zh-CN" dirty="0" smtClean="0"/>
              <a:t>IP</a:t>
            </a:r>
            <a:r>
              <a:rPr lang="zh-CN" altLang="en-US" dirty="0" smtClean="0"/>
              <a:t>核创建与门设计文件；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将</a:t>
            </a:r>
            <a:r>
              <a:rPr lang="en-US" altLang="zh-CN" dirty="0" smtClean="0"/>
              <a:t>IP</a:t>
            </a:r>
            <a:r>
              <a:rPr lang="zh-CN" altLang="en-US" dirty="0" smtClean="0"/>
              <a:t>核目录路径添加到工程里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</a:t>
            </a:r>
          </a:p>
          <a:p>
            <a:pPr marL="514350" indent="-514350">
              <a:buFont typeface="+mj-ea"/>
              <a:buAutoNum type="circleNumDbPlain"/>
            </a:pPr>
            <a:endParaRPr lang="en-US" altLang="zh-CN" dirty="0"/>
          </a:p>
          <a:p>
            <a:pPr marL="514350" indent="-514350">
              <a:buFont typeface="+mj-ea"/>
              <a:buAutoNum type="circleNumDbPlain"/>
            </a:pPr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1393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207968"/>
          </a:xfrm>
        </p:spPr>
        <p:txBody>
          <a:bodyPr/>
          <a:lstStyle/>
          <a:p>
            <a:pPr marL="514350" indent="-514350">
              <a:buFont typeface="+mj-ea"/>
              <a:buAutoNum type="circleNumDbPlain" startAt="2"/>
            </a:pPr>
            <a:r>
              <a:rPr lang="zh-CN" altLang="en-US" dirty="0" smtClean="0"/>
              <a:t>在工程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窗口中右击</a:t>
            </a:r>
            <a:r>
              <a:rPr lang="en-US" altLang="zh-CN" dirty="0" err="1" smtClean="0"/>
              <a:t>AndLogic_wrapper.v</a:t>
            </a:r>
            <a:r>
              <a:rPr lang="zh-CN" altLang="en-US" dirty="0" smtClean="0"/>
              <a:t>文件，选择</a:t>
            </a:r>
            <a:r>
              <a:rPr lang="en-US" altLang="zh-CN" dirty="0" smtClean="0"/>
              <a:t>Add Source</a:t>
            </a:r>
            <a:r>
              <a:rPr lang="zh-CN" altLang="en-US" dirty="0" smtClean="0"/>
              <a:t>，然后再弹出窗口中选择</a:t>
            </a:r>
            <a:r>
              <a:rPr lang="en-US" altLang="zh-CN" dirty="0" smtClean="0"/>
              <a:t>Add or create simulation sources</a:t>
            </a:r>
            <a:r>
              <a:rPr lang="zh-CN" altLang="en-US" dirty="0" smtClean="0"/>
              <a:t>，点击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，将仿真文件（</a:t>
            </a:r>
            <a:r>
              <a:rPr lang="en-US" altLang="zh-CN" dirty="0" smtClean="0"/>
              <a:t>..\3_Create_IPI\Source\</a:t>
            </a:r>
            <a:r>
              <a:rPr lang="en-US" altLang="zh-CN" dirty="0" err="1" smtClean="0"/>
              <a:t>AndLogic_and_tb.v</a:t>
            </a:r>
            <a:r>
              <a:rPr lang="zh-CN" altLang="en-US" dirty="0" smtClean="0"/>
              <a:t>）添加到工程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48" y="2060848"/>
            <a:ext cx="8159833" cy="458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84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3190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在工程</a:t>
            </a:r>
            <a:r>
              <a:rPr lang="en-US" altLang="zh-CN" dirty="0"/>
              <a:t>Source</a:t>
            </a:r>
            <a:r>
              <a:rPr lang="zh-CN" altLang="en-US" dirty="0" smtClean="0"/>
              <a:t>窗口打开</a:t>
            </a:r>
            <a:r>
              <a:rPr lang="en-US" altLang="zh-CN" dirty="0" smtClean="0"/>
              <a:t>Simulation Sources</a:t>
            </a:r>
            <a:r>
              <a:rPr lang="zh-CN" altLang="en-US" dirty="0" smtClean="0"/>
              <a:t>可以看到仿真文件已添加至工程，在</a:t>
            </a:r>
            <a:r>
              <a:rPr lang="en-US" altLang="zh-CN" dirty="0" err="1" smtClean="0"/>
              <a:t>AndLogic_and_tb.v</a:t>
            </a:r>
            <a:r>
              <a:rPr lang="zh-CN" altLang="en-US" dirty="0" smtClean="0"/>
              <a:t>仿真文件中生成了</a:t>
            </a:r>
            <a:r>
              <a:rPr lang="en-US" altLang="zh-CN" dirty="0" err="1" smtClean="0"/>
              <a:t>AndLogic_wrapper</a:t>
            </a:r>
            <a:r>
              <a:rPr lang="zh-CN" altLang="en-US" dirty="0" smtClean="0"/>
              <a:t>的实例，并对仿真参数进行了设置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84" y="2638483"/>
            <a:ext cx="8460432" cy="309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14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 err="1"/>
              <a:t>vivado</a:t>
            </a:r>
            <a:r>
              <a:rPr lang="zh-CN" altLang="en-US" dirty="0"/>
              <a:t>左侧导航栏里</a:t>
            </a:r>
            <a:r>
              <a:rPr lang="zh-CN" altLang="en-US" dirty="0" smtClean="0"/>
              <a:t>选择</a:t>
            </a:r>
            <a:r>
              <a:rPr lang="en-US" altLang="zh-CN" dirty="0" smtClean="0"/>
              <a:t>Run Simulation\Run Behavioral Simulation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28800"/>
            <a:ext cx="8192909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80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991944"/>
          </a:xfrm>
        </p:spPr>
        <p:txBody>
          <a:bodyPr/>
          <a:lstStyle/>
          <a:p>
            <a:pPr marL="514350" indent="-514350">
              <a:buFont typeface="+mj-ea"/>
              <a:buAutoNum type="circleNumDbPlain" startAt="3"/>
            </a:pPr>
            <a:r>
              <a:rPr lang="zh-CN" altLang="en-US" sz="2400" dirty="0" smtClean="0"/>
              <a:t>弹出仿真结果</a:t>
            </a:r>
            <a:r>
              <a:rPr lang="zh-CN" altLang="en-US" sz="2400" dirty="0"/>
              <a:t>窗口</a:t>
            </a:r>
            <a:r>
              <a:rPr lang="zh-CN" altLang="en-US" sz="2400" dirty="0" smtClean="0"/>
              <a:t>，点击        </a:t>
            </a:r>
            <a:r>
              <a:rPr lang="en-US" altLang="zh-CN" sz="2400" dirty="0" smtClean="0"/>
              <a:t>zoom fit</a:t>
            </a:r>
            <a:r>
              <a:rPr lang="zh-CN" altLang="en-US" sz="2400" dirty="0" smtClean="0"/>
              <a:t>按键，可看到仿真波形。相对输入</a:t>
            </a:r>
            <a:r>
              <a:rPr lang="en-US" altLang="zh-CN" sz="2400" dirty="0" err="1" smtClean="0"/>
              <a:t>ain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bin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输出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延迟</a:t>
            </a:r>
            <a:r>
              <a:rPr lang="en-US" altLang="zh-CN" sz="2400" dirty="0" smtClean="0"/>
              <a:t>5ns</a:t>
            </a:r>
            <a:r>
              <a:rPr lang="zh-CN" altLang="en-US" sz="2400" dirty="0" smtClean="0"/>
              <a:t>输出</a:t>
            </a:r>
            <a:r>
              <a:rPr lang="en-US" altLang="zh-CN" sz="2400" dirty="0" err="1" smtClean="0"/>
              <a:t>ain&amp;bin</a:t>
            </a:r>
            <a:r>
              <a:rPr lang="zh-CN" altLang="en-US" sz="2400" dirty="0" smtClean="0"/>
              <a:t>结果（即只有</a:t>
            </a:r>
            <a:r>
              <a:rPr lang="en-US" altLang="zh-CN" sz="2400" dirty="0" err="1" smtClean="0"/>
              <a:t>ain,bin</a:t>
            </a:r>
            <a:r>
              <a:rPr lang="zh-CN" altLang="en-US" sz="2400" dirty="0" smtClean="0"/>
              <a:t>同时高电平时，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输出高电平）。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221" y="401301"/>
            <a:ext cx="370819" cy="36340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8261027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87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）添加约束文件，分配管脚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 在</a:t>
            </a:r>
            <a:r>
              <a:rPr lang="zh-CN" altLang="en-US" dirty="0"/>
              <a:t>工程</a:t>
            </a:r>
            <a:r>
              <a:rPr lang="en-US" altLang="zh-CN" dirty="0"/>
              <a:t>Source</a:t>
            </a:r>
            <a:r>
              <a:rPr lang="zh-CN" altLang="en-US" dirty="0" smtClean="0"/>
              <a:t>窗口上方点击</a:t>
            </a:r>
            <a:r>
              <a:rPr lang="en-US" altLang="zh-CN" dirty="0" smtClean="0"/>
              <a:t>Add Source</a:t>
            </a:r>
            <a:r>
              <a:rPr lang="zh-CN" altLang="en-US" dirty="0" smtClean="0"/>
              <a:t>，选择添加约束文件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132856"/>
            <a:ext cx="6228184" cy="406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58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点击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，将</a:t>
            </a:r>
            <a:r>
              <a:rPr lang="zh-CN" altLang="en-US" dirty="0"/>
              <a:t>约束</a:t>
            </a:r>
            <a:r>
              <a:rPr lang="zh-CN" altLang="en-US" dirty="0" smtClean="0"/>
              <a:t>文件</a:t>
            </a:r>
            <a:r>
              <a:rPr lang="zh-CN" altLang="en-US" dirty="0"/>
              <a:t>（</a:t>
            </a:r>
            <a:r>
              <a:rPr lang="en-US" altLang="zh-CN" dirty="0"/>
              <a:t>..\</a:t>
            </a:r>
            <a:r>
              <a:rPr lang="en-US" altLang="zh-CN" dirty="0" smtClean="0"/>
              <a:t>3_Create_IPI\Source\AndLogic_and_basys3.xdc</a:t>
            </a:r>
            <a:r>
              <a:rPr lang="zh-CN" altLang="en-US" dirty="0" smtClean="0"/>
              <a:t>）</a:t>
            </a:r>
            <a:r>
              <a:rPr lang="zh-CN" altLang="en-US" dirty="0"/>
              <a:t>添加到</a:t>
            </a:r>
            <a:r>
              <a:rPr lang="zh-CN" altLang="en-US" dirty="0" smtClean="0"/>
              <a:t>工程，点击</a:t>
            </a:r>
            <a:r>
              <a:rPr lang="en-US" altLang="zh-CN" dirty="0" smtClean="0"/>
              <a:t>finish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82" y="1988840"/>
            <a:ext cx="6818635" cy="447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4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75920"/>
          </a:xfrm>
        </p:spPr>
        <p:txBody>
          <a:bodyPr/>
          <a:lstStyle/>
          <a:p>
            <a:pPr marL="514350" indent="-514350">
              <a:buFont typeface="+mj-ea"/>
              <a:buAutoNum type="circleNumDbPlain" startAt="2"/>
            </a:pPr>
            <a:r>
              <a:rPr lang="zh-CN" altLang="en-US" dirty="0" smtClean="0"/>
              <a:t> 双击</a:t>
            </a:r>
            <a:r>
              <a:rPr lang="en-US" altLang="zh-CN" dirty="0" smtClean="0"/>
              <a:t>AndLogic_and_basys3.xdc</a:t>
            </a:r>
            <a:r>
              <a:rPr lang="zh-CN" altLang="en-US" dirty="0" smtClean="0"/>
              <a:t>文件，可看到约束文件内容如下（引脚对应参考</a:t>
            </a:r>
            <a:r>
              <a:rPr lang="en-US" altLang="zh-CN" dirty="0" smtClean="0"/>
              <a:t>Basys3</a:t>
            </a:r>
            <a:r>
              <a:rPr lang="zh-CN" altLang="en-US" dirty="0" smtClean="0"/>
              <a:t>实验板用户手册的引脚分配表）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932112"/>
            <a:ext cx="6071007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68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199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）实现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点击</a:t>
            </a:r>
            <a:r>
              <a:rPr lang="en-US" altLang="zh-CN" dirty="0" err="1"/>
              <a:t>vivado</a:t>
            </a:r>
            <a:r>
              <a:rPr lang="zh-CN" altLang="en-US" dirty="0"/>
              <a:t>左侧导航</a:t>
            </a:r>
            <a:r>
              <a:rPr lang="zh-CN" altLang="en-US" dirty="0" smtClean="0"/>
              <a:t>栏</a:t>
            </a:r>
            <a:r>
              <a:rPr lang="en-US" altLang="zh-CN" dirty="0" smtClean="0"/>
              <a:t>Program and Debug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Generate </a:t>
            </a:r>
            <a:r>
              <a:rPr lang="en-US" altLang="zh-CN" dirty="0" err="1" smtClean="0"/>
              <a:t>Bitstream</a:t>
            </a:r>
            <a:r>
              <a:rPr lang="zh-CN" altLang="en-US" dirty="0" smtClean="0"/>
              <a:t>，运行完成后在</a:t>
            </a:r>
            <a:r>
              <a:rPr lang="en-US" altLang="zh-CN" dirty="0" err="1" smtClean="0"/>
              <a:t>DemoPJ</a:t>
            </a:r>
            <a:r>
              <a:rPr lang="zh-CN" altLang="en-US" dirty="0" smtClean="0"/>
              <a:t>工程文件夹下看到新生成的</a:t>
            </a:r>
            <a:r>
              <a:rPr lang="en-US" altLang="zh-CN" dirty="0" smtClean="0"/>
              <a:t>bit</a:t>
            </a:r>
            <a:r>
              <a:rPr lang="zh-CN" altLang="en-US" dirty="0" smtClean="0"/>
              <a:t>文件</a:t>
            </a:r>
            <a:r>
              <a:rPr lang="en-US" altLang="zh-CN" dirty="0" err="1" smtClean="0"/>
              <a:t>AndLogic_wrapper.bit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选择</a:t>
            </a:r>
            <a:r>
              <a:rPr lang="en-US" altLang="zh-CN" dirty="0" smtClean="0"/>
              <a:t>Open Hardware Manager</a:t>
            </a:r>
            <a:r>
              <a:rPr lang="zh-CN" altLang="en-US" dirty="0" smtClean="0"/>
              <a:t>，并将</a:t>
            </a:r>
            <a:r>
              <a:rPr lang="en-US" altLang="zh-CN" dirty="0" smtClean="0"/>
              <a:t>Basys3</a:t>
            </a:r>
            <a:r>
              <a:rPr lang="zh-CN" altLang="en-US" dirty="0" smtClean="0"/>
              <a:t>实验板和电脑相连，参考实验指导数</a:t>
            </a:r>
            <a:r>
              <a:rPr lang="en-US" altLang="zh-CN" dirty="0" smtClean="0"/>
              <a:t>P49-53</a:t>
            </a:r>
            <a:r>
              <a:rPr lang="zh-CN" altLang="en-US" dirty="0" smtClean="0"/>
              <a:t>，将生成的</a:t>
            </a:r>
            <a:r>
              <a:rPr lang="en-US" altLang="zh-CN" dirty="0" err="1" smtClean="0"/>
              <a:t>AndLogic_wrapper.bit</a:t>
            </a:r>
            <a:r>
              <a:rPr lang="zh-CN" altLang="en-US" dirty="0" smtClean="0"/>
              <a:t>文件烧写到</a:t>
            </a:r>
            <a:r>
              <a:rPr lang="en-US" altLang="zh-CN" dirty="0"/>
              <a:t>Basys3</a:t>
            </a:r>
            <a:r>
              <a:rPr lang="zh-CN" altLang="en-US" dirty="0"/>
              <a:t>实验板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2958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1143000"/>
          </a:xfrm>
        </p:spPr>
        <p:txBody>
          <a:bodyPr/>
          <a:lstStyle/>
          <a:p>
            <a:pPr algn="ctr"/>
            <a:r>
              <a:rPr lang="zh-CN" altLang="en-US" dirty="0"/>
              <a:t>实验五  </a:t>
            </a:r>
            <a:r>
              <a:rPr lang="en-US" altLang="zh-CN" dirty="0" err="1"/>
              <a:t>Vivado</a:t>
            </a:r>
            <a:r>
              <a:rPr lang="en-US" altLang="zh-CN" dirty="0"/>
              <a:t> 2015.3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0060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根据</a:t>
            </a:r>
            <a:r>
              <a:rPr lang="en-US" altLang="zh-CN" dirty="0" err="1"/>
              <a:t>xup_building_basic_elements_lab</a:t>
            </a:r>
            <a:r>
              <a:rPr lang="en-US" altLang="zh-CN" dirty="0"/>
              <a:t> </a:t>
            </a:r>
            <a:r>
              <a:rPr lang="en-US" altLang="zh-CN" dirty="0" smtClean="0"/>
              <a:t>.pdf </a:t>
            </a:r>
            <a:r>
              <a:rPr lang="zh-CN" altLang="en-US" dirty="0"/>
              <a:t>文档</a:t>
            </a:r>
            <a:r>
              <a:rPr lang="en-US" altLang="zh-CN" dirty="0"/>
              <a:t>P10-P18</a:t>
            </a:r>
            <a:r>
              <a:rPr lang="zh-CN" altLang="en-US" dirty="0"/>
              <a:t>页</a:t>
            </a:r>
            <a:r>
              <a:rPr lang="zh-CN" altLang="en-US" dirty="0" smtClean="0"/>
              <a:t>，改变上一步生成与门逻辑的输出延迟时间为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，比较仿真结果。尝试添加输入端</a:t>
            </a:r>
            <a:r>
              <a:rPr lang="en-US" altLang="zh-CN" dirty="0" smtClean="0"/>
              <a:t>3</a:t>
            </a:r>
            <a:r>
              <a:rPr lang="zh-CN" altLang="en-US" dirty="0" smtClean="0"/>
              <a:t>位二进制数的与门逻辑到上一步工程的</a:t>
            </a:r>
            <a:r>
              <a:rPr lang="en-US" altLang="zh-CN" dirty="0" smtClean="0"/>
              <a:t>block design</a:t>
            </a:r>
            <a:r>
              <a:rPr lang="zh-CN" altLang="en-US" dirty="0" smtClean="0"/>
              <a:t>中，仿真，烧写，比较结果有何不同（注意此时的仿真文件为</a:t>
            </a:r>
            <a:r>
              <a:rPr lang="en-US" altLang="zh-CN" dirty="0" err="1"/>
              <a:t>xup_and_tb.v</a:t>
            </a:r>
            <a:r>
              <a:rPr lang="zh-CN" altLang="en-US" dirty="0" smtClean="0"/>
              <a:t>和约束文件为</a:t>
            </a:r>
            <a:r>
              <a:rPr lang="en-US" altLang="zh-CN" dirty="0" smtClean="0"/>
              <a:t>xup_and_basys3.xdc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..\3_Create_IPI\sources</a:t>
            </a:r>
            <a:r>
              <a:rPr lang="zh-CN" altLang="en-US" dirty="0" smtClean="0"/>
              <a:t>目录下）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/>
              <a:t>使用</a:t>
            </a:r>
            <a:r>
              <a:rPr lang="en-US" altLang="zh-CN" dirty="0" smtClean="0"/>
              <a:t>Vivado2015.3 IP</a:t>
            </a:r>
            <a:r>
              <a:rPr lang="zh-CN" altLang="en-US" dirty="0" smtClean="0"/>
              <a:t>核</a:t>
            </a:r>
            <a:r>
              <a:rPr lang="zh-CN" altLang="zh-CN" dirty="0" smtClean="0"/>
              <a:t>完成</a:t>
            </a:r>
            <a:r>
              <a:rPr lang="zh-CN" altLang="zh-CN" dirty="0"/>
              <a:t>在</a:t>
            </a:r>
            <a:r>
              <a:rPr lang="en-US" altLang="zh-CN" dirty="0"/>
              <a:t>Basys3</a:t>
            </a:r>
            <a:r>
              <a:rPr lang="zh-CN" altLang="zh-CN" dirty="0"/>
              <a:t>实验板上实现或门逻辑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zh-CN" dirty="0"/>
              <a:t>使用</a:t>
            </a:r>
            <a:r>
              <a:rPr lang="en-US" altLang="zh-CN" dirty="0" smtClean="0"/>
              <a:t>Vivado2015.3 IP</a:t>
            </a:r>
            <a:r>
              <a:rPr lang="zh-CN" altLang="en-US" dirty="0" smtClean="0"/>
              <a:t>核</a:t>
            </a:r>
            <a:r>
              <a:rPr lang="zh-CN" altLang="zh-CN" dirty="0" smtClean="0"/>
              <a:t>完成</a:t>
            </a:r>
            <a:r>
              <a:rPr lang="zh-CN" altLang="zh-CN" dirty="0"/>
              <a:t>在</a:t>
            </a:r>
            <a:r>
              <a:rPr lang="en-US" altLang="zh-CN" dirty="0"/>
              <a:t>Basys3</a:t>
            </a:r>
            <a:r>
              <a:rPr lang="zh-CN" altLang="zh-CN" dirty="0"/>
              <a:t>实验板上</a:t>
            </a:r>
            <a:r>
              <a:rPr lang="zh-CN" altLang="zh-CN" dirty="0" smtClean="0"/>
              <a:t>实现</a:t>
            </a:r>
            <a:r>
              <a:rPr lang="en-US" altLang="zh-CN" dirty="0" smtClean="0"/>
              <a:t>10</a:t>
            </a:r>
            <a:r>
              <a:rPr lang="zh-CN" altLang="en-US" dirty="0" smtClean="0"/>
              <a:t>进制循环计数，并用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</a:t>
            </a:r>
            <a:r>
              <a:rPr lang="en-US" altLang="zh-CN" dirty="0" smtClean="0"/>
              <a:t>7</a:t>
            </a:r>
            <a:r>
              <a:rPr lang="zh-CN" altLang="en-US" dirty="0" smtClean="0"/>
              <a:t>段数码管显示计数结果。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9588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1926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实验内容</a:t>
            </a:r>
            <a:r>
              <a:rPr lang="en-US" altLang="zh-CN" dirty="0" smtClean="0"/>
              <a:t>4</a:t>
            </a:r>
            <a:r>
              <a:rPr lang="zh-CN" altLang="en-US" dirty="0" smtClean="0"/>
              <a:t>提示：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）可使用</a:t>
            </a:r>
            <a:r>
              <a:rPr lang="en-US" altLang="zh-CN" dirty="0" smtClean="0"/>
              <a:t>IP</a:t>
            </a:r>
            <a:r>
              <a:rPr lang="zh-CN" altLang="en-US" dirty="0" smtClean="0"/>
              <a:t>核包括</a:t>
            </a:r>
            <a:r>
              <a:rPr lang="en-US" altLang="zh-CN" dirty="0" smtClean="0"/>
              <a:t>xup_74LS90_1.0, xup_74LS48_1.0, xup_clk_div_1.0,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..\</a:t>
            </a:r>
            <a:r>
              <a:rPr lang="en-US" altLang="zh-CN" dirty="0" err="1" smtClean="0"/>
              <a:t>source_lib</a:t>
            </a:r>
            <a:r>
              <a:rPr lang="en-US" altLang="zh-CN" dirty="0" smtClean="0"/>
              <a:t>\74IP</a:t>
            </a:r>
            <a:r>
              <a:rPr lang="zh-CN" altLang="en-US" dirty="0" smtClean="0"/>
              <a:t>目录下；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/>
              <a:t>Basys3</a:t>
            </a:r>
            <a:r>
              <a:rPr lang="zh-CN" altLang="en-US" dirty="0"/>
              <a:t>实验板</a:t>
            </a:r>
            <a:r>
              <a:rPr lang="en-US" altLang="zh-CN" dirty="0"/>
              <a:t>7</a:t>
            </a:r>
            <a:r>
              <a:rPr lang="zh-CN" altLang="en-US" dirty="0"/>
              <a:t>段数码管是共阳极数码管，低电平点亮，公共端也是低电平选通，详见</a:t>
            </a:r>
            <a:r>
              <a:rPr lang="en-US" altLang="zh-CN" dirty="0"/>
              <a:t>《</a:t>
            </a:r>
            <a:r>
              <a:rPr lang="en-US" altLang="zh-CN" dirty="0" err="1"/>
              <a:t>Basys</a:t>
            </a:r>
            <a:r>
              <a:rPr lang="en-US" altLang="zh-CN" dirty="0"/>
              <a:t> 3 Artix-7 FPGA</a:t>
            </a:r>
            <a:r>
              <a:rPr lang="zh-CN" altLang="en-US" dirty="0"/>
              <a:t>训练板 用户手册</a:t>
            </a:r>
            <a:r>
              <a:rPr lang="en-US" altLang="zh-CN" dirty="0"/>
              <a:t>》</a:t>
            </a:r>
            <a:r>
              <a:rPr lang="en-US" altLang="zh-CN" dirty="0" smtClean="0"/>
              <a:t>P16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74LS48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BCD</a:t>
            </a:r>
            <a:r>
              <a:rPr lang="zh-CN" altLang="en-US" dirty="0"/>
              <a:t>码</a:t>
            </a:r>
            <a:r>
              <a:rPr lang="zh-CN" altLang="en-US" dirty="0" smtClean="0"/>
              <a:t>七段译码驱动器（共阴极），查看</a:t>
            </a:r>
            <a:r>
              <a:rPr lang="en-US" altLang="zh-CN" dirty="0" smtClean="0"/>
              <a:t>BCD2SEG7.v</a:t>
            </a:r>
            <a:r>
              <a:rPr lang="zh-CN" altLang="en-US" dirty="0" smtClean="0"/>
              <a:t>代码，可以看出</a:t>
            </a:r>
            <a:r>
              <a:rPr lang="en-US" altLang="zh-CN" dirty="0" smtClean="0"/>
              <a:t>a-g</a:t>
            </a:r>
            <a:r>
              <a:rPr lang="zh-CN" altLang="en-US" dirty="0" smtClean="0"/>
              <a:t>输出端（不用接反相器）可直接驱动</a:t>
            </a:r>
            <a:r>
              <a:rPr lang="en-US" altLang="zh-CN" dirty="0" smtClean="0"/>
              <a:t>Basys3</a:t>
            </a:r>
            <a:r>
              <a:rPr lang="zh-CN" altLang="en-US" dirty="0" smtClean="0"/>
              <a:t>共阳极数码管，引脚控制端</a:t>
            </a:r>
            <a:r>
              <a:rPr lang="en-US" altLang="zh-CN" dirty="0" smtClean="0"/>
              <a:t>LT,RBI</a:t>
            </a:r>
            <a:r>
              <a:rPr lang="zh-CN" altLang="en-US" dirty="0" smtClean="0"/>
              <a:t>置位参见实验指导书</a:t>
            </a:r>
            <a:r>
              <a:rPr lang="en-US" altLang="zh-CN" dirty="0" smtClean="0"/>
              <a:t>P61</a:t>
            </a:r>
            <a:r>
              <a:rPr lang="zh-CN" altLang="en-US" dirty="0" smtClean="0"/>
              <a:t>页；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4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clk_div</a:t>
            </a:r>
            <a:r>
              <a:rPr lang="zh-CN" altLang="en-US" dirty="0" smtClean="0"/>
              <a:t>是分频器模块，</a:t>
            </a:r>
            <a:r>
              <a:rPr lang="en-US" altLang="zh-CN" sz="2800" dirty="0"/>
              <a:t> Basys3 W5</a:t>
            </a:r>
            <a:r>
              <a:rPr lang="zh-CN" altLang="en-US" sz="2800" dirty="0"/>
              <a:t>引脚提供</a:t>
            </a:r>
            <a:r>
              <a:rPr lang="en-US" altLang="zh-CN" sz="2800" dirty="0"/>
              <a:t>100MHz</a:t>
            </a:r>
            <a:r>
              <a:rPr lang="zh-CN" altLang="en-US" sz="2800" dirty="0" smtClean="0"/>
              <a:t>时钟信号，内容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要求将计数结果显示在数码管上，因此需要</a:t>
            </a:r>
            <a:r>
              <a:rPr lang="en-US" altLang="zh-CN" sz="2800" dirty="0" smtClean="0"/>
              <a:t>1Hz</a:t>
            </a:r>
            <a:r>
              <a:rPr lang="zh-CN" altLang="en-US" sz="2800" dirty="0" smtClean="0"/>
              <a:t>频率计数，</a:t>
            </a:r>
            <a:r>
              <a:rPr lang="en-US" altLang="zh-CN" dirty="0"/>
              <a:t> </a:t>
            </a:r>
            <a:r>
              <a:rPr lang="en-US" altLang="zh-CN" dirty="0" err="1" smtClean="0"/>
              <a:t>clk_div</a:t>
            </a:r>
            <a:r>
              <a:rPr lang="zh-CN" altLang="en-US" dirty="0" smtClean="0"/>
              <a:t>的参数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应设为</a:t>
            </a:r>
            <a:r>
              <a:rPr lang="en-US" altLang="zh-CN" dirty="0" smtClean="0"/>
              <a:t>99999999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N=100MHz/1Hz-1</a:t>
            </a:r>
            <a:r>
              <a:rPr lang="zh-CN" altLang="en-US" dirty="0" smtClean="0"/>
              <a:t>）；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1467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9919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点击</a:t>
            </a:r>
            <a:r>
              <a:rPr lang="en-US" altLang="zh-CN" dirty="0" err="1" smtClean="0"/>
              <a:t>vivado</a:t>
            </a:r>
            <a:r>
              <a:rPr lang="zh-CN" altLang="en-US" dirty="0" smtClean="0"/>
              <a:t>左侧</a:t>
            </a:r>
            <a:r>
              <a:rPr lang="zh-CN" altLang="en-US" dirty="0"/>
              <a:t>导航</a:t>
            </a:r>
            <a:r>
              <a:rPr lang="zh-CN" altLang="en-US" dirty="0" smtClean="0"/>
              <a:t>栏</a:t>
            </a:r>
            <a:r>
              <a:rPr lang="en-US" altLang="zh-CN" dirty="0" smtClean="0"/>
              <a:t>Project </a:t>
            </a:r>
            <a:r>
              <a:rPr lang="en-US" altLang="zh-CN" dirty="0"/>
              <a:t>Settings,</a:t>
            </a:r>
            <a:r>
              <a:rPr lang="zh-CN" altLang="en-US" dirty="0"/>
              <a:t>弹出窗口中选择</a:t>
            </a:r>
            <a:r>
              <a:rPr lang="en-US" altLang="zh-CN" dirty="0"/>
              <a:t>IP</a:t>
            </a:r>
            <a:r>
              <a:rPr lang="zh-CN" altLang="en-US" dirty="0"/>
              <a:t>的</a:t>
            </a:r>
            <a:r>
              <a:rPr lang="en-US" altLang="zh-CN" dirty="0"/>
              <a:t>Repository Manager,</a:t>
            </a:r>
            <a:r>
              <a:rPr lang="zh-CN" altLang="en-US" dirty="0"/>
              <a:t>然后点击方框上方的</a:t>
            </a:r>
            <a:r>
              <a:rPr lang="en-US" altLang="zh-CN" dirty="0" smtClean="0"/>
              <a:t>+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108" y="1268760"/>
            <a:ext cx="6100228" cy="530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32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5</a:t>
            </a:r>
            <a:r>
              <a:rPr lang="zh-CN" altLang="en-US" dirty="0" smtClean="0"/>
              <a:t>）</a:t>
            </a:r>
            <a:r>
              <a:rPr lang="en-US" altLang="zh-CN" dirty="0" smtClean="0"/>
              <a:t>74LS90</a:t>
            </a:r>
            <a:r>
              <a:rPr lang="zh-CN" altLang="en-US" dirty="0" smtClean="0"/>
              <a:t>是二</a:t>
            </a:r>
            <a:r>
              <a:rPr lang="en-US" altLang="zh-CN" dirty="0" smtClean="0"/>
              <a:t>-</a:t>
            </a:r>
            <a:r>
              <a:rPr lang="zh-CN" altLang="en-US" dirty="0" smtClean="0"/>
              <a:t>五</a:t>
            </a:r>
            <a:r>
              <a:rPr lang="en-US" altLang="zh-CN" dirty="0" smtClean="0"/>
              <a:t>-</a:t>
            </a:r>
            <a:r>
              <a:rPr lang="zh-CN" altLang="en-US" dirty="0" smtClean="0"/>
              <a:t>十进制计数器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01" y="1052736"/>
            <a:ext cx="6572398" cy="537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13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76672"/>
            <a:ext cx="8229600" cy="3865777"/>
          </a:xfrm>
        </p:spPr>
      </p:pic>
      <p:sp>
        <p:nvSpPr>
          <p:cNvPr id="5" name="文本框 4"/>
          <p:cNvSpPr txBox="1"/>
          <p:nvPr/>
        </p:nvSpPr>
        <p:spPr>
          <a:xfrm>
            <a:off x="539552" y="4797152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black"/>
                </a:solidFill>
              </a:rPr>
              <a:t>注意</a:t>
            </a:r>
            <a:r>
              <a:rPr lang="en-US" altLang="zh-CN" sz="2400" dirty="0" smtClean="0">
                <a:solidFill>
                  <a:prstClr val="black"/>
                </a:solidFill>
              </a:rPr>
              <a:t>74LS90</a:t>
            </a:r>
            <a:r>
              <a:rPr lang="zh-CN" altLang="en-US" sz="2400" dirty="0" smtClean="0">
                <a:solidFill>
                  <a:prstClr val="black"/>
                </a:solidFill>
              </a:rPr>
              <a:t>不同进制计数的输出端口不同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198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60648"/>
            <a:ext cx="8435280" cy="606395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内容</a:t>
            </a:r>
            <a:r>
              <a:rPr lang="en-US" altLang="zh-CN" sz="2800" dirty="0"/>
              <a:t>4</a:t>
            </a:r>
            <a:r>
              <a:rPr lang="zh-CN" altLang="en-US" sz="2800" dirty="0"/>
              <a:t>要求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进</a:t>
            </a:r>
            <a:r>
              <a:rPr lang="zh-CN" altLang="en-US" sz="2800" dirty="0"/>
              <a:t>制计数器，应</a:t>
            </a:r>
            <a:r>
              <a:rPr lang="zh-CN" altLang="en-US" sz="2800" dirty="0" smtClean="0"/>
              <a:t>使用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片</a:t>
            </a:r>
            <a:r>
              <a:rPr lang="en-US" altLang="zh-CN" sz="2800" dirty="0"/>
              <a:t>74LS90</a:t>
            </a:r>
            <a:r>
              <a:rPr lang="zh-CN" altLang="en-US" sz="2800" dirty="0" smtClean="0"/>
              <a:t>，连续脉冲时钟信号接入</a:t>
            </a:r>
            <a:r>
              <a:rPr lang="en-US" altLang="zh-CN" sz="2800" dirty="0" smtClean="0"/>
              <a:t>CP0</a:t>
            </a:r>
            <a:r>
              <a:rPr lang="zh-CN" altLang="en-US" sz="2800" dirty="0" smtClean="0"/>
              <a:t>，然后将二进制计数输出</a:t>
            </a:r>
            <a:r>
              <a:rPr lang="en-US" altLang="zh-CN" sz="2800" dirty="0" smtClean="0"/>
              <a:t>Q0</a:t>
            </a:r>
            <a:r>
              <a:rPr lang="zh-CN" altLang="en-US" sz="2800" dirty="0" smtClean="0"/>
              <a:t>接入五进制计数时钟输入端</a:t>
            </a:r>
            <a:r>
              <a:rPr lang="en-US" altLang="zh-CN" sz="2800" dirty="0" smtClean="0"/>
              <a:t>CP1</a:t>
            </a:r>
            <a:r>
              <a:rPr lang="zh-CN" altLang="en-US" sz="2800" dirty="0" smtClean="0"/>
              <a:t>，从而形成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进</a:t>
            </a:r>
            <a:r>
              <a:rPr lang="zh-CN" altLang="en-US" sz="2800" dirty="0"/>
              <a:t>制计数器。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060848"/>
            <a:ext cx="5441165" cy="333359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76256" y="5085184"/>
            <a:ext cx="2267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注意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r>
              <a:rPr lang="zh-CN" altLang="en-US" dirty="0" smtClean="0">
                <a:solidFill>
                  <a:srgbClr val="FF0000"/>
                </a:solidFill>
              </a:rPr>
              <a:t>进制计数输出端口依次为</a:t>
            </a:r>
            <a:r>
              <a:rPr lang="en-US" altLang="zh-CN" dirty="0" smtClean="0">
                <a:solidFill>
                  <a:srgbClr val="FF0000"/>
                </a:solidFill>
              </a:rPr>
              <a:t>Q3Q2Q1Q0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833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4624"/>
            <a:ext cx="8229600" cy="627997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6</a:t>
            </a:r>
            <a:r>
              <a:rPr lang="zh-CN" altLang="en-US" dirty="0" smtClean="0"/>
              <a:t>）仿真测试文件</a:t>
            </a:r>
            <a:r>
              <a:rPr lang="en-US" altLang="zh-CN" dirty="0" smtClean="0"/>
              <a:t>Demo7Seg_tb.v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..\3_Create_IPI\sources</a:t>
            </a:r>
            <a:r>
              <a:rPr lang="zh-CN" altLang="en-US" dirty="0" smtClean="0"/>
              <a:t>目录下，如下所示测试时钟周期是</a:t>
            </a:r>
            <a:r>
              <a:rPr lang="en-US" altLang="zh-CN" dirty="0"/>
              <a:t>1</a:t>
            </a:r>
            <a:r>
              <a:rPr lang="en-US" altLang="zh-CN" dirty="0" smtClean="0"/>
              <a:t>0ns,74LS90</a:t>
            </a:r>
            <a:r>
              <a:rPr lang="zh-CN" altLang="en-US" dirty="0" smtClean="0"/>
              <a:t>下降沿驱动，因此</a:t>
            </a:r>
            <a:r>
              <a:rPr lang="en-US" altLang="zh-CN" dirty="0" smtClean="0"/>
              <a:t>CLK</a:t>
            </a:r>
            <a:r>
              <a:rPr lang="zh-CN" altLang="en-US" dirty="0" smtClean="0"/>
              <a:t>初始化为高电平。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为了缩短仿真时间，可双击</a:t>
            </a:r>
            <a:r>
              <a:rPr lang="en-US" altLang="zh-CN" dirty="0" smtClean="0"/>
              <a:t>block design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clk_div_0,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</a:t>
            </a:r>
            <a:r>
              <a:rPr lang="en-US" altLang="zh-CN" dirty="0" smtClean="0"/>
              <a:t>4(</a:t>
            </a:r>
            <a:r>
              <a:rPr lang="zh-CN" altLang="en-US" dirty="0" smtClean="0"/>
              <a:t>即时钟输出</a:t>
            </a:r>
            <a:r>
              <a:rPr lang="zh-CN" altLang="en-US" dirty="0"/>
              <a:t>频率</a:t>
            </a:r>
            <a:r>
              <a:rPr lang="zh-CN" altLang="en-US" dirty="0" smtClean="0"/>
              <a:t>为</a:t>
            </a:r>
            <a:r>
              <a:rPr lang="en-US" altLang="zh-CN" dirty="0" smtClean="0"/>
              <a:t>20MHz)</a:t>
            </a:r>
            <a:r>
              <a:rPr lang="zh-CN" altLang="en-US" dirty="0" smtClean="0"/>
              <a:t>，此时将</a:t>
            </a:r>
            <a:r>
              <a:rPr lang="en-US" altLang="zh-CN" dirty="0" smtClean="0"/>
              <a:t>simulation time</a:t>
            </a:r>
            <a:r>
              <a:rPr lang="zh-CN" altLang="en-US" dirty="0" smtClean="0"/>
              <a:t>设置为</a:t>
            </a:r>
            <a:r>
              <a:rPr lang="en-US" altLang="zh-CN" dirty="0" smtClean="0"/>
              <a:t>1000ns</a:t>
            </a:r>
            <a:r>
              <a:rPr lang="zh-CN" altLang="en-US" sz="1800" dirty="0" smtClean="0">
                <a:solidFill>
                  <a:srgbClr val="FF0000"/>
                </a:solidFill>
              </a:rPr>
              <a:t>（否则需</a:t>
            </a:r>
            <a:r>
              <a:rPr lang="en-US" altLang="zh-CN" sz="1800" dirty="0" smtClean="0">
                <a:solidFill>
                  <a:srgbClr val="FF0000"/>
                </a:solidFill>
              </a:rPr>
              <a:t>20s</a:t>
            </a:r>
            <a:r>
              <a:rPr lang="zh-CN" altLang="en-US" sz="1800" dirty="0" smtClean="0">
                <a:solidFill>
                  <a:srgbClr val="FF0000"/>
                </a:solidFill>
              </a:rPr>
              <a:t>）</a:t>
            </a:r>
            <a:r>
              <a:rPr lang="en-US" altLang="zh-CN" sz="1800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/>
              <a:t>即可观测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个周期的仿真输出。</a:t>
            </a:r>
            <a:r>
              <a:rPr lang="zh-CN" altLang="en-US" sz="1800" dirty="0">
                <a:solidFill>
                  <a:srgbClr val="FF0000"/>
                </a:solidFill>
              </a:rPr>
              <a:t>（仿</a:t>
            </a:r>
            <a:r>
              <a:rPr lang="zh-CN" altLang="en-US" sz="1800" dirty="0" smtClean="0">
                <a:solidFill>
                  <a:srgbClr val="FF0000"/>
                </a:solidFill>
              </a:rPr>
              <a:t>真结束后需将</a:t>
            </a:r>
            <a:r>
              <a:rPr lang="en-US" altLang="zh-CN" sz="1800" dirty="0" smtClean="0">
                <a:solidFill>
                  <a:srgbClr val="FF0000"/>
                </a:solidFill>
              </a:rPr>
              <a:t>N</a:t>
            </a:r>
            <a:r>
              <a:rPr lang="zh-CN" altLang="en-US" sz="1800" dirty="0" smtClean="0">
                <a:solidFill>
                  <a:srgbClr val="FF0000"/>
                </a:solidFill>
              </a:rPr>
              <a:t>设回</a:t>
            </a:r>
            <a:r>
              <a:rPr lang="en-US" altLang="zh-CN" sz="1800" dirty="0" smtClean="0">
                <a:solidFill>
                  <a:srgbClr val="FF0000"/>
                </a:solidFill>
              </a:rPr>
              <a:t>99999999</a:t>
            </a:r>
            <a:r>
              <a:rPr lang="zh-CN" altLang="en-US" sz="1800" dirty="0" smtClean="0">
                <a:solidFill>
                  <a:srgbClr val="FF0000"/>
                </a:solidFill>
              </a:rPr>
              <a:t>再进行综合和实现）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1" y="2998646"/>
            <a:ext cx="6892128" cy="388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39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76672"/>
            <a:ext cx="8686800" cy="58479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7</a:t>
            </a:r>
            <a:r>
              <a:rPr lang="zh-CN" altLang="en-US" dirty="0" smtClean="0"/>
              <a:t>）约束文件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Demo7Seg.xdc</a:t>
            </a:r>
          </a:p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..\3_Create_IPI\sources</a:t>
            </a:r>
            <a:r>
              <a:rPr lang="zh-CN" altLang="en-US" dirty="0" smtClean="0"/>
              <a:t>目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录</a:t>
            </a:r>
            <a:r>
              <a:rPr lang="zh-CN" altLang="en-US" dirty="0"/>
              <a:t>下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GND</a:t>
            </a:r>
            <a:r>
              <a:rPr lang="zh-CN" altLang="en-US" dirty="0" smtClean="0"/>
              <a:t>对应</a:t>
            </a:r>
            <a:r>
              <a:rPr lang="zh-CN" altLang="en-US" dirty="0"/>
              <a:t>拨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开关</a:t>
            </a:r>
            <a:r>
              <a:rPr lang="en-US" altLang="zh-CN" dirty="0" smtClean="0"/>
              <a:t>SW0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DP</a:t>
            </a:r>
            <a:r>
              <a:rPr lang="zh-CN" altLang="en-US" dirty="0" smtClean="0"/>
              <a:t>对应拨码开关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SW1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BI_RBO</a:t>
            </a:r>
            <a:r>
              <a:rPr lang="zh-CN" altLang="en-US" dirty="0" smtClean="0"/>
              <a:t>对应拨码开关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SW2,</a:t>
            </a:r>
            <a:r>
              <a:rPr lang="zh-CN" altLang="en-US" dirty="0" smtClean="0"/>
              <a:t>因此</a:t>
            </a:r>
            <a:r>
              <a:rPr lang="en-US" altLang="zh-CN" dirty="0" smtClean="0"/>
              <a:t>Basys3</a:t>
            </a:r>
            <a:r>
              <a:rPr lang="zh-CN" altLang="en-US" dirty="0" smtClean="0"/>
              <a:t>板运行时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应将</a:t>
            </a:r>
            <a:r>
              <a:rPr lang="en-US" altLang="zh-CN" dirty="0" smtClean="0"/>
              <a:t>SW0</a:t>
            </a:r>
            <a:r>
              <a:rPr lang="zh-CN" altLang="en-US" dirty="0" smtClean="0"/>
              <a:t>拨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SW1</a:t>
            </a:r>
            <a:r>
              <a:rPr lang="zh-CN" altLang="en-US" dirty="0" smtClean="0"/>
              <a:t>拨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SW2</a:t>
            </a:r>
            <a:r>
              <a:rPr lang="zh-CN" altLang="en-US" dirty="0" smtClean="0"/>
              <a:t>拨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注意</a:t>
            </a:r>
            <a:r>
              <a:rPr lang="en-US" altLang="zh-CN" dirty="0" err="1" smtClean="0">
                <a:solidFill>
                  <a:srgbClr val="FF0000"/>
                </a:solidFill>
              </a:rPr>
              <a:t>vivado</a:t>
            </a:r>
            <a:r>
              <a:rPr lang="en-US" altLang="zh-CN" dirty="0" smtClean="0">
                <a:solidFill>
                  <a:srgbClr val="FF0000"/>
                </a:solidFill>
              </a:rPr>
              <a:t> block design</a:t>
            </a:r>
            <a:r>
              <a:rPr lang="zh-CN" altLang="en-US" dirty="0" smtClean="0">
                <a:solidFill>
                  <a:srgbClr val="FF0000"/>
                </a:solidFill>
              </a:rPr>
              <a:t>不允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许有悬空输入引脚，包括输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入输出引脚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673" y="5396"/>
            <a:ext cx="4846645" cy="674136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499992" y="5229200"/>
            <a:ext cx="4599326" cy="15175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317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下周</a:t>
            </a:r>
            <a:r>
              <a:rPr lang="zh-CN" altLang="en-US" dirty="0"/>
              <a:t>课</a:t>
            </a:r>
            <a:r>
              <a:rPr lang="zh-CN" altLang="en-US" dirty="0" smtClean="0"/>
              <a:t>前准备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13305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dirty="0" smtClean="0"/>
              <a:t>实验六   利用</a:t>
            </a:r>
            <a:r>
              <a:rPr lang="en-US" altLang="zh-CN" dirty="0" smtClean="0"/>
              <a:t>MSI</a:t>
            </a:r>
            <a:r>
              <a:rPr lang="zh-CN" altLang="en-US" dirty="0" smtClean="0"/>
              <a:t>设计组合逻辑电路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、使用</a:t>
            </a:r>
            <a:r>
              <a:rPr lang="en-US" altLang="zh-CN" dirty="0" err="1"/>
              <a:t>protues</a:t>
            </a:r>
            <a:r>
              <a:rPr lang="zh-CN" altLang="en-US" dirty="0"/>
              <a:t>仿真软件完成</a:t>
            </a:r>
            <a:r>
              <a:rPr lang="zh-CN" altLang="en-US" dirty="0" smtClean="0"/>
              <a:t>实验六，</a:t>
            </a:r>
            <a:r>
              <a:rPr lang="zh-CN" altLang="en-US" dirty="0"/>
              <a:t>设计</a:t>
            </a:r>
            <a:r>
              <a:rPr lang="zh-CN" altLang="en-US" dirty="0" smtClean="0"/>
              <a:t>并仿真</a:t>
            </a:r>
            <a:endParaRPr lang="en-US" altLang="zh-CN" dirty="0"/>
          </a:p>
          <a:p>
            <a:pPr eaLnBrk="1" hangingPunct="1">
              <a:buFontTx/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6735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199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将</a:t>
            </a:r>
            <a:r>
              <a:rPr lang="en-US" altLang="zh-CN" dirty="0" smtClean="0"/>
              <a:t>IP</a:t>
            </a:r>
            <a:r>
              <a:rPr lang="zh-CN" altLang="en-US" dirty="0" smtClean="0"/>
              <a:t>核所在目录添加到工程，然后点击</a:t>
            </a:r>
            <a:r>
              <a:rPr lang="en-US" altLang="zh-CN" dirty="0" smtClean="0"/>
              <a:t>OK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853018"/>
            <a:ext cx="6379046" cy="588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88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19936"/>
          </a:xfrm>
        </p:spPr>
        <p:txBody>
          <a:bodyPr/>
          <a:lstStyle/>
          <a:p>
            <a:pPr marL="514350" indent="-514350">
              <a:buFont typeface="+mj-ea"/>
              <a:buAutoNum type="circleNumDbPlain" startAt="2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IP</a:t>
            </a:r>
            <a:r>
              <a:rPr lang="zh-CN" altLang="en-US" dirty="0" smtClean="0"/>
              <a:t>核创建与门逻辑设计文件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点击</a:t>
            </a:r>
            <a:r>
              <a:rPr lang="en-US" altLang="zh-CN" dirty="0" err="1" smtClean="0"/>
              <a:t>vivado</a:t>
            </a:r>
            <a:r>
              <a:rPr lang="zh-CN" altLang="en-US" dirty="0" smtClean="0"/>
              <a:t>左侧导航栏</a:t>
            </a:r>
            <a:r>
              <a:rPr lang="en-US" altLang="zh-CN" dirty="0" smtClean="0"/>
              <a:t>Create block Design,</a:t>
            </a:r>
            <a:r>
              <a:rPr lang="zh-CN" altLang="en-US" dirty="0" smtClean="0"/>
              <a:t>新建一个名为</a:t>
            </a:r>
            <a:r>
              <a:rPr lang="en-US" altLang="zh-CN" dirty="0" err="1" smtClean="0"/>
              <a:t>AndLogic</a:t>
            </a:r>
            <a:r>
              <a:rPr lang="zh-CN" altLang="en-US" dirty="0" smtClean="0"/>
              <a:t>的设计文件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73349"/>
            <a:ext cx="60960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1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1993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AndLogic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Diagram</a:t>
            </a:r>
            <a:r>
              <a:rPr lang="zh-CN" altLang="en-US" dirty="0" smtClean="0"/>
              <a:t>编辑窗口中添加所需</a:t>
            </a:r>
            <a:r>
              <a:rPr lang="en-US" altLang="zh-CN" dirty="0" smtClean="0"/>
              <a:t>IP</a:t>
            </a:r>
            <a:r>
              <a:rPr lang="zh-CN" altLang="en-US" dirty="0" smtClean="0"/>
              <a:t>核，点击</a:t>
            </a:r>
            <a:r>
              <a:rPr lang="en-US" altLang="zh-CN" dirty="0" smtClean="0"/>
              <a:t>+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在弹出窗口的下拉菜单中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选中</a:t>
            </a:r>
            <a:r>
              <a:rPr lang="en-US" altLang="zh-CN" dirty="0" smtClean="0"/>
              <a:t>XUP_2_input_AND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双击该选项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64" y="908720"/>
            <a:ext cx="4067944" cy="17215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830514"/>
            <a:ext cx="4167780" cy="387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5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0391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双击</a:t>
            </a:r>
            <a:r>
              <a:rPr lang="en-US" altLang="zh-CN" dirty="0" smtClean="0"/>
              <a:t>Diagram</a:t>
            </a:r>
            <a:r>
              <a:rPr lang="zh-CN" altLang="en-US" dirty="0" smtClean="0"/>
              <a:t>窗口中的</a:t>
            </a:r>
            <a:r>
              <a:rPr lang="en-US" altLang="zh-CN" dirty="0" smtClean="0"/>
              <a:t>xup_and2_0</a:t>
            </a:r>
            <a:r>
              <a:rPr lang="zh-CN" altLang="en-US" dirty="0" smtClean="0"/>
              <a:t>实例，设置与门输出延迟为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个单位时间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右击</a:t>
            </a:r>
            <a:r>
              <a:rPr lang="en-US" altLang="zh-CN" dirty="0"/>
              <a:t>xup_and2_0</a:t>
            </a:r>
            <a:r>
              <a:rPr lang="zh-CN" altLang="en-US" dirty="0" smtClean="0"/>
              <a:t>实例的输入、输出端口，选择</a:t>
            </a:r>
            <a:r>
              <a:rPr lang="en-US" altLang="zh-CN" dirty="0" smtClean="0"/>
              <a:t>Make External</a:t>
            </a:r>
            <a:r>
              <a:rPr lang="zh-CN" altLang="en-US" dirty="0" smtClean="0"/>
              <a:t>，将</a:t>
            </a:r>
            <a:r>
              <a:rPr lang="en-US" altLang="zh-CN" dirty="0" err="1" smtClean="0"/>
              <a:t>a,b,y</a:t>
            </a:r>
            <a:r>
              <a:rPr lang="zh-CN" altLang="en-US" dirty="0" smtClean="0"/>
              <a:t>设置为外部端口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556792"/>
            <a:ext cx="4053812" cy="17281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281560"/>
            <a:ext cx="5680155" cy="23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63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在工具栏中选择</a:t>
            </a:r>
            <a:r>
              <a:rPr lang="en-US" altLang="zh-CN" dirty="0" smtClean="0"/>
              <a:t>Validate Design</a:t>
            </a:r>
            <a:r>
              <a:rPr lang="zh-CN" altLang="en-US" dirty="0" smtClean="0"/>
              <a:t>，自动更正错误。然后在工程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窗口中右击</a:t>
            </a:r>
            <a:r>
              <a:rPr lang="en-US" altLang="zh-CN" dirty="0" smtClean="0"/>
              <a:t>AndLogic.bd</a:t>
            </a:r>
            <a:r>
              <a:rPr lang="zh-CN" altLang="en-US" dirty="0" smtClean="0"/>
              <a:t>，选择</a:t>
            </a:r>
            <a:r>
              <a:rPr lang="en-US" altLang="zh-CN" dirty="0" smtClean="0"/>
              <a:t>Generate Output Products</a:t>
            </a:r>
            <a:r>
              <a:rPr lang="zh-CN" altLang="en-US" dirty="0" smtClean="0"/>
              <a:t>以自动生成与门设计文件</a:t>
            </a:r>
            <a:r>
              <a:rPr lang="en-US" altLang="zh-CN" dirty="0" err="1" smtClean="0"/>
              <a:t>AndLogic.v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58" y="1844824"/>
            <a:ext cx="8585284" cy="482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24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9919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在工程</a:t>
            </a:r>
            <a:r>
              <a:rPr lang="en-US" altLang="zh-CN" dirty="0"/>
              <a:t>Source</a:t>
            </a:r>
            <a:r>
              <a:rPr lang="zh-CN" altLang="en-US" dirty="0"/>
              <a:t>窗口中右击</a:t>
            </a:r>
            <a:r>
              <a:rPr lang="en-US" altLang="zh-CN" dirty="0"/>
              <a:t>AndLogic.bd</a:t>
            </a:r>
            <a:r>
              <a:rPr lang="zh-CN" altLang="en-US" dirty="0"/>
              <a:t>，</a:t>
            </a:r>
            <a:r>
              <a:rPr lang="zh-CN" altLang="en-US" dirty="0" smtClean="0"/>
              <a:t>选择</a:t>
            </a:r>
            <a:r>
              <a:rPr lang="en-US" altLang="zh-CN" dirty="0" smtClean="0"/>
              <a:t>Create HDL Wrapper</a:t>
            </a:r>
            <a:r>
              <a:rPr lang="zh-CN" altLang="en-US" dirty="0" smtClean="0"/>
              <a:t>，在弹出窗口中选择</a:t>
            </a:r>
            <a:r>
              <a:rPr lang="en-US" altLang="zh-CN" dirty="0" smtClean="0"/>
              <a:t>Let </a:t>
            </a:r>
            <a:r>
              <a:rPr lang="en-US" altLang="zh-CN" dirty="0" err="1" smtClean="0"/>
              <a:t>Vivado</a:t>
            </a:r>
            <a:r>
              <a:rPr lang="en-US" altLang="zh-CN" dirty="0" smtClean="0"/>
              <a:t> Manager wrapper and auto-update</a:t>
            </a:r>
            <a:r>
              <a:rPr lang="zh-CN" altLang="en-US" dirty="0" smtClean="0"/>
              <a:t>选项，然后点击</a:t>
            </a:r>
            <a:r>
              <a:rPr lang="en-US" altLang="zh-CN" dirty="0" smtClean="0"/>
              <a:t>OK</a:t>
            </a:r>
            <a:r>
              <a:rPr lang="zh-CN" altLang="en-US" dirty="0" smtClean="0"/>
              <a:t>，以生成顶层文件</a:t>
            </a:r>
            <a:r>
              <a:rPr lang="en-US" altLang="zh-CN" dirty="0" err="1" smtClean="0"/>
              <a:t>AndLogic_wrapper.v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00" y="1988840"/>
            <a:ext cx="8531864" cy="479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06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）添加仿真文件，运行行为仿真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在</a:t>
            </a:r>
            <a:r>
              <a:rPr lang="en-US" altLang="zh-CN" dirty="0" err="1" smtClean="0"/>
              <a:t>vivado</a:t>
            </a:r>
            <a:r>
              <a:rPr lang="zh-CN" altLang="en-US" dirty="0" smtClean="0"/>
              <a:t>左侧导航栏里选择</a:t>
            </a:r>
            <a:r>
              <a:rPr lang="en-US" altLang="zh-CN" dirty="0" smtClean="0"/>
              <a:t>Simulation Setting</a:t>
            </a:r>
            <a:r>
              <a:rPr lang="zh-CN" altLang="en-US" dirty="0" smtClean="0"/>
              <a:t>，</a:t>
            </a:r>
            <a:r>
              <a:rPr lang="zh-CN" altLang="en-US" dirty="0"/>
              <a:t>弹</a:t>
            </a:r>
            <a:r>
              <a:rPr lang="zh-CN" altLang="en-US" dirty="0" smtClean="0"/>
              <a:t>出窗口中将仿真时间设置为</a:t>
            </a:r>
            <a:r>
              <a:rPr lang="en-US" altLang="zh-CN" dirty="0" smtClean="0"/>
              <a:t>100ns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00" y="1844824"/>
            <a:ext cx="8172400" cy="459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5307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1128</Words>
  <Application>Microsoft Office PowerPoint</Application>
  <PresentationFormat>全屏显示(4:3)</PresentationFormat>
  <Paragraphs>91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Office 主题</vt:lpstr>
      <vt:lpstr>流畅</vt:lpstr>
      <vt:lpstr>实验五  Vivado 2015.3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实验五  Vivado 2015.3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下周课前准备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实验五  Vivado 2015.3</dc:title>
  <cp:lastModifiedBy>Windows 用户</cp:lastModifiedBy>
  <cp:revision>1</cp:revision>
  <dcterms:modified xsi:type="dcterms:W3CDTF">2017-10-26T23:59:09Z</dcterms:modified>
</cp:coreProperties>
</file>