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  <p:sldId id="280" r:id="rId18"/>
    <p:sldId id="28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784-2125-453D-BD3C-67410A0D4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6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Protues7.5</a:t>
            </a:r>
            <a:r>
              <a:rPr lang="zh-CN" altLang="en-US" dirty="0" smtClean="0"/>
              <a:t>在数电实验中的使用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836613"/>
            <a:ext cx="5761038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63713" y="4797425"/>
            <a:ext cx="4930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1-2 ISIS 7 Professional</a:t>
            </a:r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运行时的界面</a:t>
            </a:r>
          </a:p>
        </p:txBody>
      </p:sp>
    </p:spTree>
    <p:extLst>
      <p:ext uri="{BB962C8B-B14F-4D97-AF65-F5344CB8AC3E}">
        <p14:creationId xmlns:p14="http://schemas.microsoft.com/office/powerpoint/2010/main" val="908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0" y="0"/>
            <a:ext cx="3910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algn="l"/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1.2 Proteus ISIS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编辑环境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476250"/>
            <a:ext cx="6697662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71775" y="6491288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1-3  Proteus ISIS</a:t>
            </a:r>
            <a:r>
              <a:rPr lang="zh-CN" altLang="en-US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的编辑环境</a:t>
            </a:r>
          </a:p>
        </p:txBody>
      </p:sp>
    </p:spTree>
    <p:extLst>
      <p:ext uri="{BB962C8B-B14F-4D97-AF65-F5344CB8AC3E}">
        <p14:creationId xmlns:p14="http://schemas.microsoft.com/office/powerpoint/2010/main" val="2976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3338" y="115888"/>
            <a:ext cx="90995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为了方便介绍，将分别对窗口内各部分进行中文说明（见图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1-3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）。下面简单介绍各部分的功能： </a:t>
            </a: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．原理图编辑窗口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The Editing Window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）：顾名思义，它是用来绘制原理图的。蓝色方框内为可编辑区，元件要放到它里面。</a:t>
            </a:r>
            <a:r>
              <a:rPr kumimoji="0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注意</a:t>
            </a:r>
            <a:r>
              <a:rPr kumimoji="0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，这个窗口是没有滚动条的，你可用预览窗口来改变原理图的可视范围。同时，它的操作是不同于常用的</a:t>
            </a:r>
            <a:r>
              <a:rPr kumimoji="0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WINDOWS</a:t>
            </a:r>
            <a:r>
              <a:rPr kumimoji="0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应用程序的，正确的操作是：中键放缩原理图；左键放置元件；右键选择元件；双击右键删除元件；先右键后左键编辑元件属性；先右键后左键拖动元件；连线用左键，删除用右键。</a:t>
            </a:r>
            <a:endParaRPr lang="zh-CN" altLang="en-US" sz="2400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1600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3573463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．预览窗口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The Overview Window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：它可显示两个内容，一个是，当你在元件列表中选择一个元件时，它会显示该元件的预览图；另一个是，当你的鼠标焦点落在原理图编辑窗口时（即放置元件到原理图编辑窗口后或在原理图编辑窗口中点击鼠标后），它会显示整张原理图的缩略图，并会显示一个绿色的方框，绿色的方框里面的内容就是当前原理图窗口中显示的内容，因此，你可用鼠标在它上面点击来改变绿色的方框的位置，从而改变原理图的可视范围。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6391275"/>
            <a:ext cx="6942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．模型选择工具栏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Mode Selector Toolbar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11932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4513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主要模型（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Main Modes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）：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宋体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宋体" pitchFamily="2" charset="-122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3975"/>
            <a:ext cx="23034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20650" y="620713"/>
            <a:ext cx="9070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选择元件（</a:t>
            </a:r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）（默认选择的） 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放置连接点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放置标签（用总线时会用到） 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放置文本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用于绘制总线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用于放置子电路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用于即时编辑元件参数（先单击该图标再单击要修改的元件）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3284538"/>
            <a:ext cx="326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配件（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Gadgets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）：</a:t>
            </a:r>
            <a:r>
              <a:rPr lang="zh-CN" altLang="en-US" sz="11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宋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宋体" pitchFamily="2" charset="-122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3357563"/>
            <a:ext cx="3311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79388" y="3844925"/>
            <a:ext cx="83216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终端接口（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terminals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）：有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VCC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、地、输出、输入等接口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器件引脚：用于绘制各种引脚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仿真图表（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graph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）：用于各种分析，如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Noise Analysis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录音机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信号发生器（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generators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电压探针：使用仿真图表时要用到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电流探针：使用仿真图表时要用到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虚拟仪表：有示波器等</a:t>
            </a:r>
          </a:p>
        </p:txBody>
      </p:sp>
    </p:spTree>
    <p:extLst>
      <p:ext uri="{BB962C8B-B14F-4D97-AF65-F5344CB8AC3E}">
        <p14:creationId xmlns:p14="http://schemas.microsoft.com/office/powerpoint/2010/main" val="31055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433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2D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图形（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2D Graphics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11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69850"/>
            <a:ext cx="259238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79388" y="620713"/>
            <a:ext cx="26384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画各种直线 </a:t>
            </a:r>
            <a:endParaRPr lang="zh-CN" altLang="en-US" sz="24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画各种方框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画各种圆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画各种圆弧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画各种多边形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画各种文本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画符号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画原点等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0" y="3789363"/>
            <a:ext cx="8921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．元件列表（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The Object Selector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用于挑选元件（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）、终端接口（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terminals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信号发生器（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generators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）、仿真图表（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graph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）等。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举例，当你选择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元件（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单击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按钮会打开挑选</a:t>
            </a:r>
          </a:p>
          <a:p>
            <a:pPr algn="l"/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元件对话框，选择了一个元件后（单击了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OK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后），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该元件会在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元件列表中显示，以后要用到该元件时，只需在元件列表中选择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39953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125538"/>
            <a:ext cx="1439862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844675"/>
            <a:ext cx="86518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005263"/>
            <a:ext cx="30241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79388" y="289074"/>
            <a:ext cx="6032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．方向工具栏（</a:t>
            </a:r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Orientation Toolbar</a:t>
            </a: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771775" y="1052513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旋转角度只能是</a:t>
            </a:r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90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的整数倍。</a:t>
            </a:r>
            <a:endParaRPr lang="zh-CN" altLang="en-US" sz="2400">
              <a:solidFill>
                <a:schemeClr val="tx1"/>
              </a:solidFill>
              <a:latin typeface="仿宋_GB2312" pitchFamily="49" charset="-122"/>
              <a:ea typeface="仿宋_GB2312" pitchFamily="49" charset="-122"/>
              <a:cs typeface="宋体" pitchFamily="2" charset="-122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339975" y="1773238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宋体" pitchFamily="2" charset="-122"/>
              </a:rPr>
              <a:t>完成水平翻转和垂直翻转。</a:t>
            </a:r>
            <a:endParaRPr lang="zh-CN" altLang="en-US" sz="2400">
              <a:latin typeface="Times New Roman" pitchFamily="18" charset="0"/>
              <a:ea typeface="仿宋_GB2312" pitchFamily="49" charset="-122"/>
              <a:cs typeface="宋体" pitchFamily="2" charset="-122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23850" y="4724400"/>
            <a:ext cx="1860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运行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单步运行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3*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暂停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4*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停止</a:t>
            </a:r>
            <a:endParaRPr lang="zh-CN" altLang="en-US" sz="240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0825" y="10525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旋转：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50825" y="18446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翻转：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79388" y="3357563"/>
            <a:ext cx="2196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4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．仿真工具栏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79388" y="2492375"/>
            <a:ext cx="889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使用方法：先右键单击元件，再点击（左击）相应的旋转图标。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 b="1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95738" y="400526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仿真控制按钮</a:t>
            </a:r>
          </a:p>
        </p:txBody>
      </p:sp>
    </p:spTree>
    <p:extLst>
      <p:ext uri="{BB962C8B-B14F-4D97-AF65-F5344CB8AC3E}">
        <p14:creationId xmlns:p14="http://schemas.microsoft.com/office/powerpoint/2010/main" val="25836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1.3 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设计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仿真实例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    一个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简单逻辑门电路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的设计与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仿真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演示操作包括：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 smtClean="0">
                <a:latin typeface="仿宋_GB2312" pitchFamily="49" charset="-122"/>
                <a:ea typeface="仿宋_GB2312" pitchFamily="49" charset="-122"/>
              </a:rPr>
              <a:t>元件</a:t>
            </a:r>
            <a:r>
              <a:rPr lang="zh-CN" altLang="en-US" sz="1800" b="1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1800" b="1" dirty="0" smtClean="0">
                <a:latin typeface="仿宋_GB2312" pitchFamily="49" charset="-122"/>
                <a:ea typeface="仿宋_GB2312" pitchFamily="49" charset="-122"/>
              </a:rPr>
              <a:t>拾取</a:t>
            </a:r>
            <a:endParaRPr lang="en-US" altLang="zh-CN" sz="18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编辑窗口视野</a:t>
            </a:r>
            <a:r>
              <a:rPr lang="zh-CN" altLang="en-US" sz="1800" b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控制</a:t>
            </a:r>
            <a:endParaRPr lang="en-US" altLang="zh-CN" sz="1800" b="1" dirty="0" smtClean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元件位置的调整和参数的修改</a:t>
            </a:r>
            <a:endParaRPr lang="zh-CN" altLang="en-US" sz="18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电路连线</a:t>
            </a: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仿真结果的查看</a:t>
            </a:r>
            <a:endParaRPr lang="en-US" altLang="zh-CN" sz="1800" b="1" dirty="0" smtClean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                 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6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56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34937"/>
              </p:ext>
            </p:extLst>
          </p:nvPr>
        </p:nvGraphicFramePr>
        <p:xfrm>
          <a:off x="827584" y="1340768"/>
          <a:ext cx="7488832" cy="4248473"/>
        </p:xfrm>
        <a:graphic>
          <a:graphicData uri="http://schemas.openxmlformats.org/drawingml/2006/table">
            <a:tbl>
              <a:tblPr/>
              <a:tblGrid>
                <a:gridCol w="1822863"/>
                <a:gridCol w="1822863"/>
                <a:gridCol w="2020243"/>
                <a:gridCol w="1822863"/>
              </a:tblGrid>
              <a:tr h="67514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2748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Analog ICs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模拟集成器件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PLDs and FPGAs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可编程逻辑器件和现场可编程门阵列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Capacitors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电容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Resistors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电阻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 4000 series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 4000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Simulator Primitives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仿真源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Connectors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接头（插头、插座）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Speakers and Sounders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扬声器和声响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Data Converters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数据转换器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Switches and Relays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开关和继电器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486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元件库大类目录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对照表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476672"/>
            <a:ext cx="822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zh-CN" altLang="en-US" sz="1800" b="1" dirty="0" smtClean="0">
                <a:latin typeface="仿宋_GB2312" pitchFamily="49" charset="-122"/>
                <a:ea typeface="仿宋_GB2312" pitchFamily="49" charset="-122"/>
              </a:rPr>
              <a:t>元件库大类目录对照表</a:t>
            </a:r>
            <a:endParaRPr lang="en-US" altLang="zh-CN" sz="18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 algn="ctr">
              <a:buNone/>
            </a:pP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62618"/>
              </p:ext>
            </p:extLst>
          </p:nvPr>
        </p:nvGraphicFramePr>
        <p:xfrm>
          <a:off x="966787" y="1988661"/>
          <a:ext cx="7210426" cy="3749040"/>
        </p:xfrm>
        <a:graphic>
          <a:graphicData uri="http://schemas.openxmlformats.org/drawingml/2006/table">
            <a:tbl>
              <a:tblPr/>
              <a:tblGrid>
                <a:gridCol w="1755096"/>
                <a:gridCol w="1755096"/>
                <a:gridCol w="1945138"/>
                <a:gridCol w="17550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Debugging Tools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调试工具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Switching Devices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开关器件（晶闸管）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Diodes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二极管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Thermionic Valves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热离子真空管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ECL 10000 seriec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ECL 10000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Transducers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传感器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Electromechanical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电机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Transistors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晶体管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Inductors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电感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TTL 74 </a:t>
                      </a:r>
                      <a:r>
                        <a:rPr lang="en-US" sz="1200" b="0" i="0" dirty="0" err="1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Seriers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标准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Laplace Primitives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拉普拉斯模型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74ALS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先进的低功耗肖特基</a:t>
                      </a:r>
                      <a:r>
                        <a:rPr lang="en-US" altLang="zh-CN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7454"/>
              </p:ext>
            </p:extLst>
          </p:nvPr>
        </p:nvGraphicFramePr>
        <p:xfrm>
          <a:off x="966787" y="1364000"/>
          <a:ext cx="7210426" cy="624840"/>
        </p:xfrm>
        <a:graphic>
          <a:graphicData uri="http://schemas.openxmlformats.org/drawingml/2006/table">
            <a:tbl>
              <a:tblPr/>
              <a:tblGrid>
                <a:gridCol w="1755096"/>
                <a:gridCol w="1755096"/>
                <a:gridCol w="1945138"/>
                <a:gridCol w="17550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111747"/>
              </p:ext>
            </p:extLst>
          </p:nvPr>
        </p:nvGraphicFramePr>
        <p:xfrm>
          <a:off x="966787" y="1795616"/>
          <a:ext cx="7210426" cy="4297680"/>
        </p:xfrm>
        <a:graphic>
          <a:graphicData uri="http://schemas.openxmlformats.org/drawingml/2006/table">
            <a:tbl>
              <a:tblPr/>
              <a:tblGrid>
                <a:gridCol w="1755096"/>
                <a:gridCol w="1755096"/>
                <a:gridCol w="1945138"/>
                <a:gridCol w="17550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Microprocessor ICs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微处理器芯片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74F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快速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Miscellaneous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混杂器件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74HC </a:t>
                      </a:r>
                      <a:r>
                        <a:rPr lang="en-US" sz="1200" b="0" i="0" dirty="0" err="1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Seriers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高速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Modelling Primitives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建模源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74HCT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与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兼容的高速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Operational Amplifiers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运算放大器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 LS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低功耗肖特基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Optoelectronice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光电器件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肖特基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PICAXE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具有串行下载的微处理器芯片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6788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705"/>
              </p:ext>
            </p:extLst>
          </p:nvPr>
        </p:nvGraphicFramePr>
        <p:xfrm>
          <a:off x="966787" y="1196752"/>
          <a:ext cx="7210426" cy="624840"/>
        </p:xfrm>
        <a:graphic>
          <a:graphicData uri="http://schemas.openxmlformats.org/drawingml/2006/table">
            <a:tbl>
              <a:tblPr/>
              <a:tblGrid>
                <a:gridCol w="1755096"/>
                <a:gridCol w="1755096"/>
                <a:gridCol w="1945138"/>
                <a:gridCol w="17550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3"/>
          <p:cNvSpPr txBox="1">
            <a:spLocks/>
          </p:cNvSpPr>
          <p:nvPr/>
        </p:nvSpPr>
        <p:spPr>
          <a:xfrm>
            <a:off x="457200" y="332656"/>
            <a:ext cx="8229600" cy="9602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800" b="1" smtClean="0">
                <a:latin typeface="仿宋_GB2312" pitchFamily="49" charset="-122"/>
                <a:ea typeface="仿宋_GB2312" pitchFamily="49" charset="-122"/>
              </a:rPr>
              <a:t>元件库大类目录对照表</a:t>
            </a:r>
            <a:endParaRPr lang="en-US" altLang="zh-CN" sz="1800" b="1" smtClean="0">
              <a:latin typeface="仿宋_GB2312" pitchFamily="49" charset="-122"/>
              <a:ea typeface="仿宋_GB2312" pitchFamily="49" charset="-122"/>
            </a:endParaRPr>
          </a:p>
          <a:p>
            <a:pPr marL="0" indent="0" algn="ctr">
              <a:buFont typeface="Arial" pitchFamily="34" charset="0"/>
              <a:buNone/>
            </a:pP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第一章 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快速入门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640762" cy="4176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软件的功能强大，它集电路设计、制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版及仿真等多种功能于一身，不仅能够对电工、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电子技术学科涉及的电路进行设计与分析，还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能够对微处理器进行设计和仿真，并且功能齐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全，界面多彩，是近年来备受电子设计爱好者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青睐的一款新型电子线路设计与仿真软件。</a:t>
            </a:r>
          </a:p>
        </p:txBody>
      </p:sp>
    </p:spTree>
    <p:extLst>
      <p:ext uri="{BB962C8B-B14F-4D97-AF65-F5344CB8AC3E}">
        <p14:creationId xmlns:p14="http://schemas.microsoft.com/office/powerpoint/2010/main" val="2994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258888" y="123825"/>
            <a:ext cx="6904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 smtClean="0">
                <a:latin typeface="仿宋_GB2312" pitchFamily="49" charset="-122"/>
                <a:ea typeface="仿宋_GB2312" pitchFamily="49" charset="-122"/>
              </a:rPr>
              <a:t>第二章   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数字电路的分析与设计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1373266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.1</a:t>
            </a:r>
            <a:r>
              <a:rPr lang="zh-CN" altLang="en-US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、数字电路中的常用元件与</a:t>
            </a:r>
            <a:r>
              <a:rPr lang="zh-CN" altLang="en-US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仪器</a:t>
            </a:r>
            <a:endParaRPr lang="zh-CN" altLang="en-US" sz="1000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(1)CMOS 4000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打开拾取元件对话框，在类别中位于第三的是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CMOS 4000 series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CMOS 4000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5-1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所示，它是一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种早期生产的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COMS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期间，在国外已限用，但由于这类器件比较便宜，目前我们国家使用的还比较多。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005263"/>
            <a:ext cx="6624638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132138" y="6381750"/>
            <a:ext cx="313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-1 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CMOS 4000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</a:t>
            </a:r>
          </a:p>
        </p:txBody>
      </p:sp>
    </p:spTree>
    <p:extLst>
      <p:ext uri="{BB962C8B-B14F-4D97-AF65-F5344CB8AC3E}">
        <p14:creationId xmlns:p14="http://schemas.microsoft.com/office/powerpoint/2010/main" val="12964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-26988"/>
            <a:ext cx="8964613" cy="1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系列与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系列是对应的，比如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系列的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4511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系列的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7448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对应，都是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BCD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到七段显示译码器，输出高电平有效。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系列元件的子类划分，如</a:t>
            </a:r>
            <a:r>
              <a:rPr lang="zh-CN" altLang="en-US" sz="2000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表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-1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  <p:graphicFrame>
        <p:nvGraphicFramePr>
          <p:cNvPr id="179414" name="Group 214"/>
          <p:cNvGraphicFramePr>
            <a:graphicFrameLocks noGrp="1"/>
          </p:cNvGraphicFramePr>
          <p:nvPr>
            <p:ph/>
          </p:nvPr>
        </p:nvGraphicFramePr>
        <p:xfrm>
          <a:off x="1042988" y="620713"/>
          <a:ext cx="7772400" cy="6217920"/>
        </p:xfrm>
        <a:graphic>
          <a:graphicData uri="http://schemas.openxmlformats.org/drawingml/2006/table">
            <a:tbl>
              <a:tblPr/>
              <a:tblGrid>
                <a:gridCol w="3717925"/>
                <a:gridCol w="4054475"/>
              </a:tblGrid>
              <a:tr h="311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加法器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Buffers &amp; Drivers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缓冲器和驱动器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Decoders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译码器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Encoders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Flip-Flops &amp; Latches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触发器和锁存器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Frequency Dividers &amp; Timers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分频器和定时器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Gates &amp; Inverters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门电路和反相器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Misc.Logic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混杂逻辑器件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Multiplexers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Multivibrators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多谐振荡器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Phase-locked-Loops(PLL)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锁相环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Signal Switches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信号开关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07950" y="260350"/>
            <a:ext cx="8893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2) TTL74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</a:t>
            </a: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TTL74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系列根据制造工艺的不同又分为图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5-2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所示的几大类，每一类的元件的子类都相似，比如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7400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74LS00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功能一样。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79216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059113" y="4290983"/>
            <a:ext cx="2127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dirty="0" smtClean="0">
                <a:latin typeface="仿宋_GB2312" pitchFamily="49" charset="-122"/>
                <a:ea typeface="仿宋_GB2312" pitchFamily="49" charset="-122"/>
              </a:rPr>
              <a:t>-2 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TTL74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系列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74625" y="4797425"/>
            <a:ext cx="8766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由于每一类元件众多，而对于学过数字电子技术的人来说，</a:t>
            </a:r>
          </a:p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对元器件的常用型号已熟悉，可直接在选取的对话框中输入元件</a:t>
            </a:r>
          </a:p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名称，可节省查询时间。</a:t>
            </a:r>
          </a:p>
        </p:txBody>
      </p:sp>
    </p:spTree>
    <p:extLst>
      <p:ext uri="{BB962C8B-B14F-4D97-AF65-F5344CB8AC3E}">
        <p14:creationId xmlns:p14="http://schemas.microsoft.com/office/powerpoint/2010/main" val="28116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0" y="1268413"/>
            <a:ext cx="9144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）数据转换器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数据转换器在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元件拾取对话框中的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Data Converters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endParaRPr lang="en-US" altLang="zh-CN" sz="2400" b="1" dirty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类中，如图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所示。常用数据转换器有并行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位模数转换器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ADC0809)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位数模转换器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DAC0808)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LFXX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采样保持器、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MAXXX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串行数模转换器、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位半双斜坡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AD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转换器、具有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接口的小型串行数字温度传感器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TC74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及具有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SPI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接口的温度传感器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TC72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等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0" y="3933825"/>
            <a:ext cx="88566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）可编程逻辑器件及现场可编程逻辑阵列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）显示器件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数字电路分析与设计中常用的显示器件在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元件拾取对话框中的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Optoelectronics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类中，如图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789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549275"/>
            <a:ext cx="712946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916238" y="4435446"/>
            <a:ext cx="1994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-3 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显示器件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68313" y="515778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显示器件有十类子类，如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-2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372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240" name="Group 136"/>
          <p:cNvGraphicFramePr>
            <a:graphicFrameLocks noGrp="1"/>
          </p:cNvGraphicFramePr>
          <p:nvPr>
            <p:ph/>
          </p:nvPr>
        </p:nvGraphicFramePr>
        <p:xfrm>
          <a:off x="685800" y="609600"/>
          <a:ext cx="7772400" cy="5486401"/>
        </p:xfrm>
        <a:graphic>
          <a:graphicData uri="http://schemas.openxmlformats.org/drawingml/2006/table">
            <a:tbl>
              <a:tblPr/>
              <a:tblGrid>
                <a:gridCol w="3602038"/>
                <a:gridCol w="4170362"/>
              </a:tblGrid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7-Segment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七段显示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Alphanumeric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数码液晶显示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Bargraph 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条状显示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十位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Dot Matrix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点阵显示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Graphical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图形液晶显示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Lamps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灯泡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LCD Controllers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液晶控制器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LEDs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发光二极管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Optocouplers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光电耦合器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Serial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串行液晶显示器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242" name="Rectangle 138"/>
          <p:cNvSpPr>
            <a:spLocks noChangeArrowheads="1"/>
          </p:cNvSpPr>
          <p:nvPr/>
        </p:nvSpPr>
        <p:spPr bwMode="auto">
          <a:xfrm>
            <a:off x="3000375" y="114271"/>
            <a:ext cx="2768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表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dirty="0" smtClean="0">
                <a:latin typeface="仿宋_GB2312" pitchFamily="49" charset="-122"/>
                <a:ea typeface="仿宋_GB2312" pitchFamily="49" charset="-122"/>
              </a:rPr>
              <a:t>-2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显示器件分类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0" y="260350"/>
            <a:ext cx="896461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关于常用的发光二极管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LEDs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子类中的元件很多。选用时要用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ACTIVE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库中的元件而不用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库中的元件，因为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ACTIVE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元件是动画演示的，而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是不能的，但像一般电阻就不需要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动画演示，可用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库中的元件。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2400" b="1" dirty="0" err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Bargraph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Displays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条状显示子类中只有两个元件，它们主要区别在于颜色不同，这个元件相当于十个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LED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二极管并排放置在一起，管脚号小的一端接高电平，管脚号大的一端接低电平。在多个发光二极管共同使用时，通常用它比较方便。</a:t>
            </a:r>
          </a:p>
        </p:txBody>
      </p:sp>
    </p:spTree>
    <p:extLst>
      <p:ext uri="{BB962C8B-B14F-4D97-AF65-F5344CB8AC3E}">
        <p14:creationId xmlns:p14="http://schemas.microsoft.com/office/powerpoint/2010/main" val="23176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3275856" y="2420888"/>
            <a:ext cx="266429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Proteus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Design Suite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75856" y="620688"/>
            <a:ext cx="25922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ProSPICE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Cambria Math" pitchFamily="18" charset="0"/>
              </a:rPr>
              <a:t>混合模式仿真器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47864" y="4365104"/>
            <a:ext cx="25922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VSM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嵌入式仿真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660232" y="2420888"/>
            <a:ext cx="21602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ARES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PCB</a:t>
            </a:r>
            <a:r>
              <a:rPr lang="zh-CN" altLang="en-US" sz="2400" dirty="0" smtClean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设计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3528" y="2492896"/>
            <a:ext cx="23042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ISIS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设计仿真平台</a:t>
            </a:r>
          </a:p>
        </p:txBody>
      </p:sp>
      <p:sp>
        <p:nvSpPr>
          <p:cNvPr id="7" name="上下箭头 6"/>
          <p:cNvSpPr/>
          <p:nvPr/>
        </p:nvSpPr>
        <p:spPr bwMode="auto">
          <a:xfrm>
            <a:off x="4355976" y="1628800"/>
            <a:ext cx="360040" cy="86409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上下箭头 8"/>
          <p:cNvSpPr/>
          <p:nvPr/>
        </p:nvSpPr>
        <p:spPr bwMode="auto">
          <a:xfrm>
            <a:off x="4355976" y="3573016"/>
            <a:ext cx="360040" cy="86409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上下箭头 10"/>
          <p:cNvSpPr/>
          <p:nvPr/>
        </p:nvSpPr>
        <p:spPr bwMode="auto">
          <a:xfrm rot="16200000">
            <a:off x="2699792" y="2636913"/>
            <a:ext cx="432048" cy="72008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 rot="16200000">
            <a:off x="6084168" y="2636913"/>
            <a:ext cx="432048" cy="72008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57861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Proteus</a:t>
            </a:r>
            <a:r>
              <a:rPr lang="zh-CN" altLang="en-US" dirty="0" smtClean="0">
                <a:latin typeface="Cambria Math" pitchFamily="18" charset="0"/>
              </a:rPr>
              <a:t>基本结构体系</a:t>
            </a:r>
            <a:endParaRPr lang="zh-CN" altLang="en-US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4319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660066"/>
                </a:solidFill>
              </a:rPr>
              <a:t>    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是一个基于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Pro-SPICE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混合模型仿真器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的、完整的嵌入式系统软硬件设计仿真平台。它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包含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ISIS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ARES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应用软件。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ISIS-----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智能原理图输入系统，系统设计与仿真的基本平台。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ARES-----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高级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PCB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布线编辑软件。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  在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中，从原理图设计、单片机编程、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系统仿真到</a:t>
            </a:r>
            <a:r>
              <a:rPr lang="en-US" altLang="zh-CN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PCB</a:t>
            </a: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设计一气呵成，真正实现了从概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念到产品的完整设计。</a:t>
            </a:r>
          </a:p>
        </p:txBody>
      </p:sp>
    </p:spTree>
    <p:extLst>
      <p:ext uri="{BB962C8B-B14F-4D97-AF65-F5344CB8AC3E}">
        <p14:creationId xmlns:p14="http://schemas.microsoft.com/office/powerpoint/2010/main" val="14067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059832" y="332656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ISIS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原理图设计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059832" y="980728"/>
            <a:ext cx="2160240" cy="36004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仿真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059832" y="1628800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BOM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报表</a:t>
            </a:r>
            <a:r>
              <a:rPr lang="zh-CN" altLang="en-US" sz="1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、生成网表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2276872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ARES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59832" y="292494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定义板界、设计规则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059832" y="364502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布局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59832" y="436510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布线、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DRC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CRC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检测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059832" y="5013176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3D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预览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059832" y="5661248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PCB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图纸输出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139952" y="69269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4139952" y="134076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4139952" y="1988840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4139952" y="263691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4139952" y="335699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4139952" y="400506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4139952" y="465313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4139952" y="530120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3848" y="6237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Proteus</a:t>
            </a:r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323850" y="404813"/>
            <a:ext cx="3760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/>
              <a:t>Proteus </a:t>
            </a:r>
            <a:r>
              <a:rPr lang="zh-CN" altLang="en-US" b="1" dirty="0"/>
              <a:t>一般电路原理图的设计流程</a:t>
            </a:r>
          </a:p>
        </p:txBody>
      </p:sp>
      <p:sp>
        <p:nvSpPr>
          <p:cNvPr id="33795" name="AutoShape 6"/>
          <p:cNvSpPr>
            <a:spLocks noChangeArrowheads="1"/>
          </p:cNvSpPr>
          <p:nvPr/>
        </p:nvSpPr>
        <p:spPr bwMode="auto">
          <a:xfrm>
            <a:off x="3765550" y="1143000"/>
            <a:ext cx="838200" cy="45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开始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422275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3384550" y="18288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新建设计文档</a:t>
            </a:r>
          </a:p>
        </p:txBody>
      </p:sp>
      <p:sp>
        <p:nvSpPr>
          <p:cNvPr id="33798" name="AutoShape 9"/>
          <p:cNvSpPr>
            <a:spLocks noChangeArrowheads="1"/>
          </p:cNvSpPr>
          <p:nvPr/>
        </p:nvSpPr>
        <p:spPr bwMode="auto">
          <a:xfrm>
            <a:off x="3384550" y="25146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设置编辑环境</a:t>
            </a:r>
          </a:p>
        </p:txBody>
      </p:sp>
      <p:sp>
        <p:nvSpPr>
          <p:cNvPr id="33799" name="AutoShape 10"/>
          <p:cNvSpPr>
            <a:spLocks noChangeArrowheads="1"/>
          </p:cNvSpPr>
          <p:nvPr/>
        </p:nvSpPr>
        <p:spPr bwMode="auto">
          <a:xfrm>
            <a:off x="3384550" y="32004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放置元器件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3384550" y="38862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原理图连线</a:t>
            </a:r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>
            <a:off x="3384550" y="45720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建立网络表</a:t>
            </a:r>
          </a:p>
        </p:txBody>
      </p:sp>
      <p:sp>
        <p:nvSpPr>
          <p:cNvPr id="33802" name="AutoShape 13"/>
          <p:cNvSpPr>
            <a:spLocks noChangeArrowheads="1"/>
          </p:cNvSpPr>
          <p:nvPr/>
        </p:nvSpPr>
        <p:spPr bwMode="auto">
          <a:xfrm>
            <a:off x="3384550" y="52578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电气规则检查</a:t>
            </a:r>
          </a:p>
        </p:txBody>
      </p:sp>
      <p:sp>
        <p:nvSpPr>
          <p:cNvPr id="33803" name="Line 14"/>
          <p:cNvSpPr>
            <a:spLocks noChangeShapeType="1"/>
          </p:cNvSpPr>
          <p:nvPr/>
        </p:nvSpPr>
        <p:spPr bwMode="auto">
          <a:xfrm>
            <a:off x="422275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>
            <a:off x="422275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422275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422275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422275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AutoShape 19"/>
          <p:cNvSpPr>
            <a:spLocks noChangeArrowheads="1"/>
          </p:cNvSpPr>
          <p:nvPr/>
        </p:nvSpPr>
        <p:spPr bwMode="auto">
          <a:xfrm>
            <a:off x="3460750" y="5943600"/>
            <a:ext cx="15240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是否合格</a:t>
            </a:r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>
            <a:off x="422275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0" name="AutoShape 21"/>
          <p:cNvSpPr>
            <a:spLocks noChangeArrowheads="1"/>
          </p:cNvSpPr>
          <p:nvPr/>
        </p:nvSpPr>
        <p:spPr bwMode="auto">
          <a:xfrm>
            <a:off x="5441950" y="41910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调整</a:t>
            </a:r>
          </a:p>
        </p:txBody>
      </p:sp>
      <p:cxnSp>
        <p:nvCxnSpPr>
          <p:cNvPr id="33811" name="AutoShape 22"/>
          <p:cNvCxnSpPr>
            <a:cxnSpLocks noChangeShapeType="1"/>
            <a:stCxn id="33808" idx="3"/>
            <a:endCxn id="33810" idx="2"/>
          </p:cNvCxnSpPr>
          <p:nvPr/>
        </p:nvCxnSpPr>
        <p:spPr bwMode="auto">
          <a:xfrm flipV="1">
            <a:off x="4984750" y="4648200"/>
            <a:ext cx="12954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12" name="AutoShape 23"/>
          <p:cNvCxnSpPr>
            <a:cxnSpLocks noChangeShapeType="1"/>
            <a:stCxn id="33810" idx="0"/>
            <a:endCxn id="33799" idx="3"/>
          </p:cNvCxnSpPr>
          <p:nvPr/>
        </p:nvCxnSpPr>
        <p:spPr bwMode="auto">
          <a:xfrm rot="5400000" flipH="1">
            <a:off x="5289550" y="3200400"/>
            <a:ext cx="7620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13" name="AutoShape 24"/>
          <p:cNvSpPr>
            <a:spLocks noChangeArrowheads="1"/>
          </p:cNvSpPr>
          <p:nvPr/>
        </p:nvSpPr>
        <p:spPr bwMode="auto">
          <a:xfrm>
            <a:off x="1403350" y="6019800"/>
            <a:ext cx="8382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cxnSp>
        <p:nvCxnSpPr>
          <p:cNvPr id="33814" name="AutoShape 25"/>
          <p:cNvCxnSpPr>
            <a:cxnSpLocks noChangeShapeType="1"/>
            <a:stCxn id="33808" idx="1"/>
            <a:endCxn id="33813" idx="3"/>
          </p:cNvCxnSpPr>
          <p:nvPr/>
        </p:nvCxnSpPr>
        <p:spPr bwMode="auto">
          <a:xfrm rot="10800000">
            <a:off x="2241550" y="62865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5121275" y="5829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2682875" y="5829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997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50825" y="333375"/>
            <a:ext cx="2842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 b="1" dirty="0"/>
              <a:t>Proteus</a:t>
            </a:r>
            <a:r>
              <a:rPr kumimoji="0" lang="zh-CN" altLang="en-US" sz="3200" b="1" dirty="0"/>
              <a:t>的特点</a:t>
            </a:r>
            <a:r>
              <a:rPr kumimoji="0" lang="en-US" altLang="zh-CN" sz="3200" b="1" dirty="0"/>
              <a:t>:</a:t>
            </a: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179388" y="1052513"/>
            <a:ext cx="878522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①实现了单片机仿真和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SPICE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电路仿真相结合。具有模拟电路仿真、数字电路仿真、单片机及其外围电路组成的系统的仿真、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RS232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动态仿真、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I2C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调试器、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调试器、键盘和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LCD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系统仿真的功能；有各种虚拟仪器，如示波器、逻辑分析仪、信号发生器等</a:t>
            </a:r>
            <a:r>
              <a:rPr kumimoji="0"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8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kumimoji="0" lang="zh-CN" altLang="en-US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②支持主流单片机系统的仿真。目前支持的单片机类型有：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68000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8051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AVR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PIC16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PIC18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Z80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HC11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系列以及各种外围芯片。</a:t>
            </a:r>
          </a:p>
        </p:txBody>
      </p:sp>
    </p:spTree>
    <p:extLst>
      <p:ext uri="{BB962C8B-B14F-4D97-AF65-F5344CB8AC3E}">
        <p14:creationId xmlns:p14="http://schemas.microsoft.com/office/powerpoint/2010/main" val="37098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1341438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③提供软件调试功能。在硬件仿真系统中具有全速、单步、设置断点等调试功能，同时可以观察各个变量、寄存器等的当前状态，因此在该软件仿真系统中，也必须具有这些功能；同时支持第三方的软件编译和调试环境，如</a:t>
            </a:r>
            <a:r>
              <a:rPr kumimoji="0"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Keil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 C51 uVision2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等软件</a:t>
            </a:r>
            <a:r>
              <a:rPr kumimoji="0"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800" b="1" dirty="0" smtClean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kumimoji="0" lang="zh-CN" altLang="en-US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④具有强大的原理图绘制功能。总之，该软件是一款集单片机和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SPICE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分析于一身的仿真软件，功能极其强大。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0825" y="333375"/>
            <a:ext cx="2842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 b="1" dirty="0"/>
              <a:t>Proteus</a:t>
            </a:r>
            <a:r>
              <a:rPr kumimoji="0" lang="zh-CN" altLang="en-US" sz="3200" b="1" dirty="0"/>
              <a:t>的特点</a:t>
            </a:r>
            <a:r>
              <a:rPr kumimoji="0" lang="en-US" altLang="zh-CN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30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31775" y="63500"/>
            <a:ext cx="37946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algn="l"/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1.1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软件的安装与运行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549275"/>
            <a:ext cx="8964613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我们使用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软件目前的版本为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7.5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，先按要求把软件装到计算机上，安装结束后，在桌面</a:t>
            </a:r>
            <a:r>
              <a:rPr lang="zh-CN" altLang="en-US" sz="2400" b="1" dirty="0">
                <a:solidFill>
                  <a:srgbClr val="660033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开始</a:t>
            </a:r>
            <a:r>
              <a:rPr lang="zh-CN" altLang="en-US" sz="2400" b="1" dirty="0">
                <a:solidFill>
                  <a:srgbClr val="660033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程序菜单中，单击运行原理图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(ISIS 7 Professional)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设计界面。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7559675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900238" y="6453188"/>
            <a:ext cx="526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1-1  ISIS 7 Professional</a:t>
            </a:r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在程序中的位置</a:t>
            </a:r>
          </a:p>
        </p:txBody>
      </p:sp>
    </p:spTree>
    <p:extLst>
      <p:ext uri="{BB962C8B-B14F-4D97-AF65-F5344CB8AC3E}">
        <p14:creationId xmlns:p14="http://schemas.microsoft.com/office/powerpoint/2010/main" val="3315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1845</Words>
  <Application>Microsoft Office PowerPoint</Application>
  <PresentationFormat>全屏显示(4:3)</PresentationFormat>
  <Paragraphs>390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仿宋_GB2312</vt:lpstr>
      <vt:lpstr>黑体</vt:lpstr>
      <vt:lpstr>楷体_GB2312</vt:lpstr>
      <vt:lpstr>宋体</vt:lpstr>
      <vt:lpstr>宋体 </vt:lpstr>
      <vt:lpstr>Arial</vt:lpstr>
      <vt:lpstr>Calibri</vt:lpstr>
      <vt:lpstr>Cambria Math</vt:lpstr>
      <vt:lpstr>Times New Roman</vt:lpstr>
      <vt:lpstr>Verdana</vt:lpstr>
      <vt:lpstr>Office 主题</vt:lpstr>
      <vt:lpstr>Protues7.5在数电实验中的使用</vt:lpstr>
      <vt:lpstr>第一章 Proteus快速入门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Protues7.5在数电实验中的使用</dc:title>
  <dc:creator>user2047</dc:creator>
  <cp:lastModifiedBy>lenovo</cp:lastModifiedBy>
  <cp:revision>12</cp:revision>
  <dcterms:created xsi:type="dcterms:W3CDTF">2016-07-20T02:54:55Z</dcterms:created>
  <dcterms:modified xsi:type="dcterms:W3CDTF">2016-09-21T10:16:15Z</dcterms:modified>
</cp:coreProperties>
</file>