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71" r:id="rId7"/>
    <p:sldId id="272" r:id="rId8"/>
    <p:sldId id="273" r:id="rId9"/>
    <p:sldId id="264" r:id="rId10"/>
    <p:sldId id="263" r:id="rId11"/>
    <p:sldId id="266" r:id="rId12"/>
    <p:sldId id="274" r:id="rId13"/>
    <p:sldId id="265" r:id="rId14"/>
    <p:sldId id="275" r:id="rId15"/>
    <p:sldId id="267" r:id="rId16"/>
    <p:sldId id="27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660" autoAdjust="0"/>
  </p:normalViewPr>
  <p:slideViewPr>
    <p:cSldViewPr>
      <p:cViewPr varScale="1">
        <p:scale>
          <a:sx n="85" d="100"/>
          <a:sy n="85" d="100"/>
        </p:scale>
        <p:origin x="-112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90F86762-E326-44BB-9507-5509D80863E9}"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60D5A78B-67B1-4149-BD05-30B3B25FE4BA}"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AB4B35E6-2A55-48B2-9DA3-0E4096A74D43}"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r>
              <a:rPr lang="en-US" altLang="zh-CN"/>
              <a:t>www.themegallery.com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fld id="{057916CD-ED5C-4CE6-98E2-3AFC6E2D8188}"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61AF7F8D-3131-4EEA-AB8B-515FD752500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577017AA-55D5-4947-825B-0B4C4148F148}"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26896E00-902D-40C5-9016-69A4EA6FE89C}"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E9957335-C0FE-4995-B476-56F748E071B4}"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C947DED1-4079-42AA-A144-A34C08113778}"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C46FA927-A1D1-4661-9C6C-9F527A1681D2}"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5867400" y="6461125"/>
            <a:ext cx="2895600" cy="320675"/>
          </a:xfrm>
          <a:prstGeom prst="rect">
            <a:avLst/>
          </a:prstGeom>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4BC2CD72-35B4-4CB5-BBAE-D5DAB4357137}"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a:t>www.themegallery.com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fld id="{FB6D5CC4-0AD5-4711-81FE-1980D03E4761}"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750" y="2500306"/>
            <a:ext cx="9175750" cy="1012825"/>
          </a:xfrm>
        </p:spPr>
        <p:txBody>
          <a:bodyPr/>
          <a:lstStyle/>
          <a:p>
            <a:pPr lvl="0"/>
            <a:r>
              <a:rPr lang="zh-CN" altLang="en-US" sz="4400" dirty="0" smtClean="0">
                <a:latin typeface="Times New Roman" pitchFamily="18" charset="0"/>
                <a:ea typeface="宋体" pitchFamily="2" charset="-122"/>
              </a:rPr>
              <a:t>第</a:t>
            </a:r>
            <a:r>
              <a:rPr lang="en-US" altLang="zh-CN" sz="4400" dirty="0" smtClean="0">
                <a:latin typeface="Times New Roman" pitchFamily="18" charset="0"/>
                <a:ea typeface="宋体" pitchFamily="2" charset="-122"/>
              </a:rPr>
              <a:t>6</a:t>
            </a:r>
            <a:r>
              <a:rPr lang="zh-CN" altLang="en-US" sz="4400" dirty="0" smtClean="0">
                <a:latin typeface="Times New Roman" pitchFamily="18" charset="0"/>
                <a:ea typeface="宋体" pitchFamily="2" charset="-122"/>
              </a:rPr>
              <a:t>章 流</a:t>
            </a:r>
            <a:r>
              <a:rPr lang="zh-CN" altLang="en-US" sz="4400" dirty="0">
                <a:latin typeface="Times New Roman" pitchFamily="18" charset="0"/>
                <a:ea typeface="宋体" pitchFamily="2" charset="-122"/>
              </a:rPr>
              <a:t>媒体技术及其应用</a:t>
            </a:r>
            <a:r>
              <a:rPr lang="zh-CN" altLang="en-US" sz="4400" dirty="0">
                <a:latin typeface="宋体" pitchFamily="2" charset="-122"/>
                <a:ea typeface="宋体" pitchFamily="2" charset="-122"/>
              </a:rPr>
              <a:t> </a:t>
            </a:r>
            <a:endParaRPr lang="en-US" altLang="zh-CN" sz="4400" dirty="0">
              <a:ea typeface="宋体" pitchFamily="2" charset="-122"/>
            </a:endParaRPr>
          </a:p>
        </p:txBody>
      </p:sp>
      <p:sp>
        <p:nvSpPr>
          <p:cNvPr id="5" name="副标题 4"/>
          <p:cNvSpPr>
            <a:spLocks noGrp="1"/>
          </p:cNvSpPr>
          <p:nvPr>
            <p:ph type="subTitle" idx="1"/>
          </p:nvPr>
        </p:nvSpPr>
        <p:spPr/>
        <p:txBody>
          <a:bodyPr/>
          <a:lstStyle/>
          <a:p>
            <a:r>
              <a:rPr lang="zh-CN" altLang="en-US" dirty="0" smtClean="0"/>
              <a:t>清华大学出版社</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bwMode="auto">
          <a:xfrm>
            <a:off x="214313" y="1285875"/>
            <a:ext cx="8726487" cy="495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latin typeface="宋体" pitchFamily="2" charset="-122"/>
                <a:ea typeface="宋体" pitchFamily="2" charset="-122"/>
              </a:rPr>
              <a:t>实时流式传输</a:t>
            </a:r>
            <a:endParaRPr lang="en-US" altLang="zh-CN" smtClean="0">
              <a:latin typeface="宋体" pitchFamily="2" charset="-122"/>
              <a:ea typeface="宋体" pitchFamily="2" charset="-122"/>
            </a:endParaRPr>
          </a:p>
          <a:p>
            <a:pPr lvl="1" eaLnBrk="1" hangingPunct="1"/>
            <a:r>
              <a:rPr lang="zh-CN" altLang="en-US" smtClean="0">
                <a:latin typeface="宋体" pitchFamily="2" charset="-122"/>
                <a:ea typeface="宋体" pitchFamily="2" charset="-122"/>
              </a:rPr>
              <a:t>使用流式传输媒体服务器并且应用实时传输协议（如</a:t>
            </a:r>
            <a:r>
              <a:rPr lang="en-US" altLang="zh-CN" smtClean="0">
                <a:latin typeface="宋体" pitchFamily="2" charset="-122"/>
                <a:ea typeface="宋体" pitchFamily="2" charset="-122"/>
              </a:rPr>
              <a:t>RTSP</a:t>
            </a:r>
            <a:r>
              <a:rPr lang="zh-CN" altLang="en-US" smtClean="0">
                <a:latin typeface="宋体" pitchFamily="2" charset="-122"/>
                <a:ea typeface="宋体" pitchFamily="2" charset="-122"/>
              </a:rPr>
              <a:t>等），实现实时流式传输。保证媒体信号带宽与网络</a:t>
            </a:r>
            <a:r>
              <a:rPr lang="zh-CN" altLang="en-US" smtClean="0">
                <a:solidFill>
                  <a:srgbClr val="FF0000"/>
                </a:solidFill>
                <a:latin typeface="宋体" pitchFamily="2" charset="-122"/>
                <a:ea typeface="宋体" pitchFamily="2" charset="-122"/>
              </a:rPr>
              <a:t>连接匹配</a:t>
            </a:r>
            <a:r>
              <a:rPr lang="zh-CN" altLang="en-US" smtClean="0">
                <a:latin typeface="宋体" pitchFamily="2" charset="-122"/>
                <a:ea typeface="宋体" pitchFamily="2" charset="-122"/>
              </a:rPr>
              <a:t>，以保证媒体信息能够作到实时视听。</a:t>
            </a:r>
            <a:endParaRPr lang="en-US" altLang="zh-CN" smtClean="0">
              <a:latin typeface="宋体" pitchFamily="2" charset="-122"/>
              <a:ea typeface="宋体" pitchFamily="2" charset="-122"/>
            </a:endParaRPr>
          </a:p>
          <a:p>
            <a:pPr lvl="1" eaLnBrk="1" hangingPunct="1"/>
            <a:r>
              <a:rPr lang="zh-CN" altLang="en-US" smtClean="0">
                <a:latin typeface="宋体" pitchFamily="2" charset="-122"/>
                <a:ea typeface="宋体" pitchFamily="2" charset="-122"/>
              </a:rPr>
              <a:t>适合现场事件播发，也支持随机访问，用户可快进或后退以观看前面或后面的内容。  </a:t>
            </a:r>
          </a:p>
          <a:p>
            <a:pPr lvl="1" eaLnBrk="1" hangingPunct="1"/>
            <a:r>
              <a:rPr lang="zh-CN" altLang="en-US" smtClean="0">
                <a:latin typeface="宋体" pitchFamily="2" charset="-122"/>
                <a:ea typeface="宋体" pitchFamily="2" charset="-122"/>
              </a:rPr>
              <a:t>所需协议在防火墙的情况下容易出现问题，会导致客户端不能正常视听。</a:t>
            </a:r>
          </a:p>
          <a:p>
            <a:pPr lvl="1" eaLnBrk="1" hangingPunct="1"/>
            <a:r>
              <a:rPr lang="zh-CN" altLang="en-US" smtClean="0">
                <a:latin typeface="宋体" pitchFamily="2" charset="-122"/>
                <a:ea typeface="宋体" pitchFamily="2" charset="-122"/>
              </a:rPr>
              <a:t>它要求媒体信号带宽与网络连接必须匹配，以保证媒体能够实时视听。  </a:t>
            </a:r>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28596" y="285728"/>
            <a:ext cx="8091488" cy="563563"/>
          </a:xfrm>
        </p:spPr>
        <p:txBody>
          <a:bodyPr/>
          <a:lstStyle/>
          <a:p>
            <a:pPr>
              <a:defRPr/>
            </a:pPr>
            <a:r>
              <a:rPr lang="en-US" altLang="zh-CN" sz="3600" dirty="0" smtClean="0">
                <a:latin typeface="Times New Roman" pitchFamily="18" charset="0"/>
                <a:ea typeface="宋体" pitchFamily="2" charset="-122"/>
              </a:rPr>
              <a:t>6</a:t>
            </a:r>
            <a:r>
              <a:rPr lang="zh-CN" altLang="en-US" sz="3600" dirty="0" smtClean="0">
                <a:latin typeface="Times New Roman" pitchFamily="18" charset="0"/>
                <a:ea typeface="宋体" pitchFamily="2" charset="-122"/>
              </a:rPr>
              <a:t>.</a:t>
            </a:r>
            <a:r>
              <a:rPr lang="en-US" altLang="zh-CN" sz="3600" dirty="0" smtClean="0">
                <a:latin typeface="Times New Roman" pitchFamily="18" charset="0"/>
                <a:ea typeface="宋体" pitchFamily="2" charset="-122"/>
              </a:rPr>
              <a:t>1</a:t>
            </a:r>
            <a:r>
              <a:rPr lang="zh-CN" altLang="en-US" sz="3600" dirty="0" smtClean="0">
                <a:latin typeface="Times New Roman" pitchFamily="18" charset="0"/>
                <a:ea typeface="宋体" pitchFamily="2" charset="-122"/>
              </a:rPr>
              <a:t>.</a:t>
            </a:r>
            <a:r>
              <a:rPr lang="en-US" altLang="zh-CN" sz="3600" dirty="0" smtClean="0">
                <a:latin typeface="Times New Roman" pitchFamily="18" charset="0"/>
                <a:ea typeface="宋体" pitchFamily="2" charset="-122"/>
              </a:rPr>
              <a:t>2</a:t>
            </a:r>
            <a:r>
              <a:rPr lang="zh-CN" altLang="en-US" sz="3600" dirty="0" smtClean="0"/>
              <a:t>流媒体传输协议</a:t>
            </a:r>
            <a:endParaRPr lang="zh-CN" altLang="en-US" sz="3600" dirty="0" smtClean="0">
              <a:latin typeface="Times New Roman" pitchFamily="18" charset="0"/>
              <a:ea typeface="宋体" pitchFamily="2" charset="-122"/>
            </a:endParaRPr>
          </a:p>
        </p:txBody>
      </p:sp>
      <p:sp>
        <p:nvSpPr>
          <p:cNvPr id="86019" name="Rectangle 3"/>
          <p:cNvSpPr>
            <a:spLocks noGrp="1" noChangeArrowheads="1"/>
          </p:cNvSpPr>
          <p:nvPr>
            <p:ph type="body" idx="1"/>
          </p:nvPr>
        </p:nvSpPr>
        <p:spPr bwMode="auto">
          <a:xfrm>
            <a:off x="285750" y="1285875"/>
            <a:ext cx="8726488" cy="4724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15000"/>
              </a:spcBef>
              <a:spcAft>
                <a:spcPct val="10000"/>
              </a:spcAft>
            </a:pPr>
            <a:r>
              <a:rPr lang="zh-CN" altLang="en-US" dirty="0" smtClean="0">
                <a:latin typeface="Times New Roman" pitchFamily="18" charset="0"/>
                <a:ea typeface="宋体" pitchFamily="2" charset="-122"/>
              </a:rPr>
              <a:t>实时传输协议</a:t>
            </a:r>
            <a:r>
              <a:rPr lang="en-US" altLang="zh-CN" dirty="0" smtClean="0">
                <a:latin typeface="Times New Roman" pitchFamily="18" charset="0"/>
                <a:ea typeface="宋体" pitchFamily="2" charset="-122"/>
              </a:rPr>
              <a:t>RTP</a:t>
            </a:r>
          </a:p>
          <a:p>
            <a:pPr lvl="1" eaLnBrk="1" hangingPunct="1">
              <a:lnSpc>
                <a:spcPct val="90000"/>
              </a:lnSpc>
              <a:spcBef>
                <a:spcPct val="15000"/>
              </a:spcBef>
              <a:spcAft>
                <a:spcPct val="10000"/>
              </a:spcAft>
            </a:pPr>
            <a:r>
              <a:rPr lang="en-US" altLang="zh-CN" dirty="0" smtClean="0">
                <a:latin typeface="Times New Roman" pitchFamily="18" charset="0"/>
                <a:ea typeface="宋体" pitchFamily="2" charset="-122"/>
              </a:rPr>
              <a:t>Internet</a:t>
            </a:r>
            <a:r>
              <a:rPr lang="zh-CN" altLang="en-US" dirty="0" smtClean="0">
                <a:latin typeface="Times New Roman" pitchFamily="18" charset="0"/>
                <a:ea typeface="宋体" pitchFamily="2" charset="-122"/>
              </a:rPr>
              <a:t>上针对多媒体数据流的传输协议。提供时间信息和实现流的同步。 </a:t>
            </a:r>
          </a:p>
          <a:p>
            <a:pPr eaLnBrk="1" hangingPunct="1">
              <a:lnSpc>
                <a:spcPct val="90000"/>
              </a:lnSpc>
              <a:spcBef>
                <a:spcPct val="15000"/>
              </a:spcBef>
              <a:spcAft>
                <a:spcPct val="10000"/>
              </a:spcAft>
            </a:pPr>
            <a:r>
              <a:rPr lang="zh-CN" altLang="en-US" dirty="0" smtClean="0">
                <a:solidFill>
                  <a:srgbClr val="000000"/>
                </a:solidFill>
                <a:latin typeface="Times New Roman" pitchFamily="18" charset="0"/>
                <a:ea typeface="宋体" pitchFamily="2" charset="-122"/>
              </a:rPr>
              <a:t>实时传输控制协议</a:t>
            </a:r>
            <a:r>
              <a:rPr lang="en-US" altLang="zh-CN" dirty="0" smtClean="0">
                <a:solidFill>
                  <a:srgbClr val="000000"/>
                </a:solidFill>
                <a:latin typeface="Times New Roman" pitchFamily="18" charset="0"/>
                <a:ea typeface="Arial Unicode MS" pitchFamily="34" charset="-122"/>
                <a:cs typeface="Arial Unicode MS" pitchFamily="34" charset="-122"/>
              </a:rPr>
              <a:t>RTCP</a:t>
            </a:r>
          </a:p>
          <a:p>
            <a:pPr lvl="1" eaLnBrk="1" hangingPunct="1">
              <a:lnSpc>
                <a:spcPct val="90000"/>
              </a:lnSpc>
              <a:spcBef>
                <a:spcPct val="15000"/>
              </a:spcBef>
              <a:spcAft>
                <a:spcPct val="10000"/>
              </a:spcAft>
            </a:pPr>
            <a:r>
              <a:rPr lang="zh-CN" altLang="en-US" dirty="0" smtClean="0">
                <a:solidFill>
                  <a:srgbClr val="000000"/>
                </a:solidFill>
                <a:latin typeface="Times New Roman" pitchFamily="18" charset="0"/>
                <a:ea typeface="宋体" pitchFamily="2" charset="-122"/>
              </a:rPr>
              <a:t>和</a:t>
            </a:r>
            <a:r>
              <a:rPr lang="en-US" altLang="zh-CN" dirty="0" smtClean="0">
                <a:solidFill>
                  <a:srgbClr val="000000"/>
                </a:solidFill>
                <a:latin typeface="Times New Roman" pitchFamily="18" charset="0"/>
                <a:ea typeface="Arial Unicode MS" pitchFamily="34" charset="-122"/>
                <a:cs typeface="Arial Unicode MS" pitchFamily="34" charset="-122"/>
              </a:rPr>
              <a:t>RTP</a:t>
            </a:r>
            <a:r>
              <a:rPr lang="zh-CN" altLang="en-US" dirty="0" smtClean="0">
                <a:solidFill>
                  <a:srgbClr val="000000"/>
                </a:solidFill>
                <a:latin typeface="Times New Roman" pitchFamily="18" charset="0"/>
                <a:ea typeface="宋体" pitchFamily="2" charset="-122"/>
              </a:rPr>
              <a:t>一起提供流量控制和拥塞控制服务的协议。</a:t>
            </a:r>
          </a:p>
          <a:p>
            <a:pPr eaLnBrk="1" hangingPunct="1">
              <a:lnSpc>
                <a:spcPct val="90000"/>
              </a:lnSpc>
              <a:spcBef>
                <a:spcPct val="15000"/>
              </a:spcBef>
              <a:spcAft>
                <a:spcPct val="10000"/>
              </a:spcAft>
            </a:pPr>
            <a:r>
              <a:rPr lang="zh-CN" altLang="en-US" dirty="0" smtClean="0">
                <a:solidFill>
                  <a:srgbClr val="000000"/>
                </a:solidFill>
                <a:latin typeface="Times New Roman" pitchFamily="18" charset="0"/>
                <a:ea typeface="宋体" pitchFamily="2" charset="-122"/>
              </a:rPr>
              <a:t>实时流协议</a:t>
            </a:r>
            <a:r>
              <a:rPr lang="en-US" altLang="zh-CN" dirty="0" smtClean="0">
                <a:solidFill>
                  <a:srgbClr val="000000"/>
                </a:solidFill>
                <a:latin typeface="Times New Roman" pitchFamily="18" charset="0"/>
                <a:ea typeface="Arial Unicode MS" pitchFamily="34" charset="-122"/>
                <a:cs typeface="Arial Unicode MS" pitchFamily="34" charset="-122"/>
              </a:rPr>
              <a:t>RTSP</a:t>
            </a:r>
          </a:p>
          <a:p>
            <a:pPr lvl="1" eaLnBrk="1" hangingPunct="1">
              <a:lnSpc>
                <a:spcPct val="90000"/>
              </a:lnSpc>
              <a:spcBef>
                <a:spcPct val="15000"/>
              </a:spcBef>
              <a:spcAft>
                <a:spcPct val="10000"/>
              </a:spcAft>
            </a:pPr>
            <a:r>
              <a:rPr lang="zh-CN" altLang="en-US" dirty="0" smtClean="0">
                <a:solidFill>
                  <a:srgbClr val="000000"/>
                </a:solidFill>
                <a:latin typeface="Times New Roman" pitchFamily="18" charset="0"/>
                <a:ea typeface="宋体" pitchFamily="2" charset="-122"/>
              </a:rPr>
              <a:t>定义一对多的应用程序如何有效地通过</a:t>
            </a:r>
            <a:r>
              <a:rPr lang="en-US" altLang="zh-CN" dirty="0" smtClean="0">
                <a:solidFill>
                  <a:srgbClr val="000000"/>
                </a:solidFill>
                <a:latin typeface="Times New Roman" pitchFamily="18" charset="0"/>
                <a:ea typeface="Arial Unicode MS" pitchFamily="34" charset="-122"/>
                <a:cs typeface="Arial Unicode MS" pitchFamily="34" charset="-122"/>
              </a:rPr>
              <a:t>IP</a:t>
            </a:r>
            <a:r>
              <a:rPr lang="zh-CN" altLang="en-US" dirty="0" smtClean="0">
                <a:solidFill>
                  <a:srgbClr val="000000"/>
                </a:solidFill>
                <a:latin typeface="Times New Roman" pitchFamily="18" charset="0"/>
                <a:ea typeface="宋体" pitchFamily="2" charset="-122"/>
              </a:rPr>
              <a:t>网络传送多媒体数据的协议。</a:t>
            </a:r>
          </a:p>
          <a:p>
            <a:pPr eaLnBrk="1" hangingPunct="1">
              <a:lnSpc>
                <a:spcPct val="90000"/>
              </a:lnSpc>
              <a:spcBef>
                <a:spcPct val="15000"/>
              </a:spcBef>
              <a:spcAft>
                <a:spcPct val="10000"/>
              </a:spcAft>
            </a:pPr>
            <a:r>
              <a:rPr lang="zh-CN" altLang="en-US" dirty="0" smtClean="0">
                <a:solidFill>
                  <a:srgbClr val="000000"/>
                </a:solidFill>
                <a:latin typeface="Times New Roman" pitchFamily="18" charset="0"/>
                <a:ea typeface="宋体" pitchFamily="2" charset="-122"/>
              </a:rPr>
              <a:t>资源预订协议</a:t>
            </a:r>
            <a:r>
              <a:rPr lang="en-US" altLang="zh-CN" dirty="0" smtClean="0">
                <a:solidFill>
                  <a:srgbClr val="000000"/>
                </a:solidFill>
                <a:latin typeface="Times New Roman" pitchFamily="18" charset="0"/>
                <a:ea typeface="宋体" pitchFamily="2" charset="-122"/>
              </a:rPr>
              <a:t>RSVP</a:t>
            </a:r>
          </a:p>
          <a:p>
            <a:pPr lvl="1" eaLnBrk="1" hangingPunct="1">
              <a:lnSpc>
                <a:spcPct val="90000"/>
              </a:lnSpc>
              <a:spcBef>
                <a:spcPct val="15000"/>
              </a:spcBef>
              <a:spcAft>
                <a:spcPct val="10000"/>
              </a:spcAft>
            </a:pPr>
            <a:r>
              <a:rPr lang="zh-CN" altLang="en-US" dirty="0" smtClean="0">
                <a:solidFill>
                  <a:srgbClr val="000000"/>
                </a:solidFill>
                <a:latin typeface="Times New Roman" pitchFamily="18" charset="0"/>
                <a:ea typeface="宋体" pitchFamily="2" charset="-122"/>
              </a:rPr>
              <a:t>正在开发的</a:t>
            </a:r>
            <a:r>
              <a:rPr lang="en-US" altLang="zh-CN" dirty="0" smtClean="0">
                <a:solidFill>
                  <a:srgbClr val="000000"/>
                </a:solidFill>
                <a:latin typeface="Times New Roman" pitchFamily="18" charset="0"/>
                <a:ea typeface="宋体" pitchFamily="2" charset="-122"/>
              </a:rPr>
              <a:t>Internet</a:t>
            </a:r>
            <a:r>
              <a:rPr lang="zh-CN" altLang="en-US" dirty="0" smtClean="0">
                <a:solidFill>
                  <a:srgbClr val="000000"/>
                </a:solidFill>
                <a:latin typeface="Times New Roman" pitchFamily="18" charset="0"/>
                <a:ea typeface="宋体" pitchFamily="2" charset="-122"/>
              </a:rPr>
              <a:t>上的资源预订协议，它能够在一定程度上为流媒体的传输提供服务质量保障</a:t>
            </a:r>
            <a:r>
              <a:rPr lang="en-US" altLang="zh-CN" dirty="0" smtClean="0">
                <a:solidFill>
                  <a:srgbClr val="000000"/>
                </a:solidFill>
                <a:latin typeface="Times New Roman" pitchFamily="18" charset="0"/>
                <a:ea typeface="宋体" pitchFamily="2" charset="-122"/>
              </a:rPr>
              <a:t>。 </a:t>
            </a:r>
            <a:endParaRPr lang="zh-CN" altLang="en-US" dirty="0" smtClean="0">
              <a:solidFill>
                <a:srgbClr val="000000"/>
              </a:solidFill>
              <a:latin typeface="Times New Roman" pitchFamily="18"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6.1.3 </a:t>
            </a:r>
            <a:r>
              <a:rPr lang="zh-CN" altLang="en-US" dirty="0" smtClean="0"/>
              <a:t>流媒体系统的</a:t>
            </a:r>
            <a:r>
              <a:rPr lang="zh-CN" altLang="en-US" dirty="0" smtClean="0"/>
              <a:t>组成</a:t>
            </a:r>
            <a:endParaRPr lang="zh-CN" altLang="en-US" dirty="0"/>
          </a:p>
        </p:txBody>
      </p:sp>
      <p:sp>
        <p:nvSpPr>
          <p:cNvPr id="3" name="内容占位符 2"/>
          <p:cNvSpPr>
            <a:spLocks noGrp="1"/>
          </p:cNvSpPr>
          <p:nvPr>
            <p:ph idx="1"/>
          </p:nvPr>
        </p:nvSpPr>
        <p:spPr/>
        <p:txBody>
          <a:bodyPr/>
          <a:lstStyle/>
          <a:p>
            <a:r>
              <a:rPr lang="zh-CN" altLang="en-US" b="1" dirty="0" smtClean="0"/>
              <a:t>媒体</a:t>
            </a:r>
            <a:r>
              <a:rPr lang="zh-CN" altLang="en-US" b="1" dirty="0" smtClean="0"/>
              <a:t>服务器硬件</a:t>
            </a:r>
            <a:r>
              <a:rPr lang="zh-CN" altLang="en-US" b="1" dirty="0" smtClean="0"/>
              <a:t>平台</a:t>
            </a:r>
            <a:endParaRPr lang="en-US" altLang="zh-CN" b="1" dirty="0" smtClean="0"/>
          </a:p>
          <a:p>
            <a:pPr lvl="1"/>
            <a:r>
              <a:rPr lang="zh-CN" altLang="en-US" dirty="0" smtClean="0"/>
              <a:t>视频服务器把存储在存储系统中的视频信息以视频流的形式通过网络接口发送给相应的客户，响应客户的交互请求，保证视频流的连续输出。视频信息具有同步性要求，一方面必须以恒定的速率播放，否则引起画面的</a:t>
            </a:r>
            <a:r>
              <a:rPr lang="zh-CN" altLang="en-US" dirty="0" smtClean="0"/>
              <a:t>抖动。</a:t>
            </a:r>
            <a:endParaRPr lang="en-US" altLang="zh-CN" dirty="0" smtClean="0"/>
          </a:p>
          <a:p>
            <a:pPr lvl="1"/>
            <a:r>
              <a:rPr lang="zh-CN" altLang="en-US" dirty="0" smtClean="0"/>
              <a:t>在视频流中包含的多种信号必须保持同步，如画面的配音必须和口型相一致。</a:t>
            </a:r>
          </a:p>
          <a:p>
            <a:r>
              <a:rPr lang="zh-CN" altLang="en-US" b="1" dirty="0" smtClean="0"/>
              <a:t>媒体</a:t>
            </a:r>
            <a:r>
              <a:rPr lang="zh-CN" altLang="en-US" b="1" dirty="0" smtClean="0"/>
              <a:t>服务器软件平台</a:t>
            </a:r>
            <a:endParaRPr lang="zh-CN" altLang="en-US" dirty="0" smtClean="0"/>
          </a:p>
          <a:p>
            <a:pPr lvl="1"/>
            <a:r>
              <a:rPr lang="zh-CN" altLang="en-US" dirty="0" smtClean="0"/>
              <a:t>网络视频软件平台包括媒体内容制作、发行与管理模块、用户管理模块、视频服务器。</a:t>
            </a:r>
            <a:endParaRPr lang="zh-CN" altLang="en-US" dirty="0"/>
          </a:p>
        </p:txBody>
      </p:sp>
      <p:sp>
        <p:nvSpPr>
          <p:cNvPr id="4" name="日期占位符 3"/>
          <p:cNvSpPr>
            <a:spLocks noGrp="1"/>
          </p:cNvSpPr>
          <p:nvPr>
            <p:ph type="dt" sz="half" idx="12"/>
          </p:nvPr>
        </p:nvSpPr>
        <p:spPr/>
        <p:txBody>
          <a:bodyPr/>
          <a:lstStyle/>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90586" y="293669"/>
            <a:ext cx="7239000" cy="563563"/>
          </a:xfrm>
        </p:spPr>
        <p:txBody>
          <a:bodyPr/>
          <a:lstStyle/>
          <a:p>
            <a:r>
              <a:rPr lang="en-US" sz="3600" dirty="0" smtClean="0"/>
              <a:t>6.2</a:t>
            </a:r>
            <a:r>
              <a:rPr lang="zh-CN" altLang="en-US" sz="3600" dirty="0" smtClean="0"/>
              <a:t>流媒体播放方式</a:t>
            </a:r>
            <a:endParaRPr lang="zh-CN" altLang="en-US" sz="3600" dirty="0"/>
          </a:p>
        </p:txBody>
      </p:sp>
      <p:sp>
        <p:nvSpPr>
          <p:cNvPr id="84995" name="Rectangle 3"/>
          <p:cNvSpPr>
            <a:spLocks noGrp="1" noChangeArrowheads="1"/>
          </p:cNvSpPr>
          <p:nvPr>
            <p:ph type="body" idx="1"/>
          </p:nvPr>
        </p:nvSpPr>
        <p:spPr bwMode="auto">
          <a:xfrm>
            <a:off x="214313" y="1347788"/>
            <a:ext cx="9144000" cy="47244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t>单</a:t>
            </a:r>
            <a:r>
              <a:rPr lang="zh-CN" altLang="en-US" b="1" dirty="0" smtClean="0"/>
              <a:t>播方式和组播方式</a:t>
            </a:r>
          </a:p>
          <a:p>
            <a:pPr lvl="1"/>
            <a:r>
              <a:rPr lang="zh-CN" altLang="en-US" dirty="0" smtClean="0"/>
              <a:t>单播方式是指在媒体服务器与客户端之间需要建立一个单独的数据通道，从一个媒体服务器送出的每个数据包只能传送给一个客户端。</a:t>
            </a:r>
            <a:endParaRPr lang="en-US" altLang="zh-CN" dirty="0" smtClean="0">
              <a:solidFill>
                <a:srgbClr val="000000"/>
              </a:solidFill>
              <a:latin typeface="宋体" pitchFamily="2" charset="-122"/>
              <a:ea typeface="宋体" pitchFamily="2" charset="-122"/>
            </a:endParaRPr>
          </a:p>
          <a:p>
            <a:pPr lvl="1"/>
            <a:r>
              <a:rPr lang="zh-CN" altLang="en-US" dirty="0" smtClean="0"/>
              <a:t>组播方式是指需要在组播技术构建的具有组播能力的网络中，媒体服务器只需要发送一个数据包，然后由路由器一次将数据包复制到多个通道上，从而使发出申请的客户端都共享同一个信息包。</a:t>
            </a:r>
            <a:endParaRPr lang="zh-CN" altLang="en-US" sz="2000" b="1" dirty="0" smtClean="0">
              <a:solidFill>
                <a:srgbClr val="000000"/>
              </a:solidFill>
              <a:latin typeface="宋体" pitchFamily="2" charset="-122"/>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ts val="1200"/>
              </a:spcBef>
            </a:pPr>
            <a:r>
              <a:rPr lang="zh-CN" altLang="en-US" b="1" dirty="0" smtClean="0"/>
              <a:t>点播方式与广播方式</a:t>
            </a:r>
            <a:endParaRPr lang="en-US" altLang="zh-CN" b="1" dirty="0" smtClean="0">
              <a:solidFill>
                <a:srgbClr val="000000"/>
              </a:solidFill>
              <a:latin typeface="宋体" pitchFamily="2" charset="-122"/>
              <a:ea typeface="宋体" pitchFamily="2" charset="-122"/>
            </a:endParaRPr>
          </a:p>
          <a:p>
            <a:pPr lvl="1">
              <a:spcBef>
                <a:spcPts val="1200"/>
              </a:spcBef>
            </a:pPr>
            <a:r>
              <a:rPr lang="zh-CN" altLang="en-US" dirty="0" smtClean="0">
                <a:solidFill>
                  <a:srgbClr val="000000"/>
                </a:solidFill>
                <a:latin typeface="宋体" pitchFamily="2" charset="-122"/>
                <a:ea typeface="宋体" pitchFamily="2" charset="-122"/>
              </a:rPr>
              <a:t>点播是媒体服务器要与每个客户端建立一个单独的数据通道，</a:t>
            </a:r>
            <a:r>
              <a:rPr lang="zh-CN" altLang="en-US" dirty="0" smtClean="0">
                <a:latin typeface="宋体" pitchFamily="2" charset="-122"/>
                <a:ea typeface="宋体" pitchFamily="2" charset="-122"/>
              </a:rPr>
              <a:t>从一台服务器送出的每个数据包只能传送给一个客户机。</a:t>
            </a:r>
            <a:r>
              <a:rPr lang="zh-CN" altLang="en-US" dirty="0" smtClean="0">
                <a:solidFill>
                  <a:srgbClr val="000000"/>
                </a:solidFill>
                <a:latin typeface="宋体" pitchFamily="2" charset="-122"/>
                <a:ea typeface="宋体" pitchFamily="2" charset="-122"/>
              </a:rPr>
              <a:t>服务器需要将数据包复制多个备份，以多个点对点的方式分别发送到需要它的那些用户。</a:t>
            </a:r>
          </a:p>
          <a:p>
            <a:pPr lvl="1">
              <a:spcBef>
                <a:spcPts val="1200"/>
              </a:spcBef>
            </a:pPr>
            <a:r>
              <a:rPr lang="zh-CN" altLang="en-US" dirty="0" smtClean="0">
                <a:solidFill>
                  <a:srgbClr val="000000"/>
                </a:solidFill>
                <a:latin typeface="宋体" pitchFamily="2" charset="-122"/>
                <a:ea typeface="宋体" pitchFamily="2" charset="-122"/>
              </a:rPr>
              <a:t>广播是从</a:t>
            </a:r>
            <a:r>
              <a:rPr lang="zh-CN" altLang="en-US" dirty="0" smtClean="0">
                <a:solidFill>
                  <a:srgbClr val="000000"/>
                </a:solidFill>
                <a:latin typeface="宋体" pitchFamily="2" charset="-122"/>
                <a:ea typeface="宋体" pitchFamily="2" charset="-122"/>
              </a:rPr>
              <a:t>一个服务器发送出去后，所有客户端均可以接收到。广播可以看做组播的一个特例，不管用户是否需要客户被动接收流。</a:t>
            </a:r>
            <a:endParaRPr lang="zh-CN" altLang="en-US" b="1" dirty="0" smtClean="0">
              <a:solidFill>
                <a:srgbClr val="000000"/>
              </a:solidFill>
              <a:latin typeface="宋体" pitchFamily="2" charset="-122"/>
              <a:ea typeface="宋体" pitchFamily="2" charset="-122"/>
            </a:endParaRPr>
          </a:p>
          <a:p>
            <a:pPr>
              <a:spcBef>
                <a:spcPts val="1200"/>
              </a:spcBef>
            </a:pPr>
            <a:endParaRPr lang="zh-CN" altLang="en-US" dirty="0"/>
          </a:p>
        </p:txBody>
      </p:sp>
      <p:sp>
        <p:nvSpPr>
          <p:cNvPr id="4" name="日期占位符 3"/>
          <p:cNvSpPr>
            <a:spLocks noGrp="1"/>
          </p:cNvSpPr>
          <p:nvPr>
            <p:ph type="dt" sz="half" idx="12"/>
          </p:nvPr>
        </p:nvSpPr>
        <p:spPr/>
        <p:txBody>
          <a:bodyPr/>
          <a:lstStyle/>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14348" y="293670"/>
            <a:ext cx="7239000" cy="563562"/>
          </a:xfrm>
        </p:spPr>
        <p:txBody>
          <a:bodyPr/>
          <a:lstStyle/>
          <a:p>
            <a:r>
              <a:rPr lang="en-US" sz="3600" dirty="0" smtClean="0"/>
              <a:t>6.3 </a:t>
            </a:r>
            <a:r>
              <a:rPr lang="zh-CN" altLang="en-US" sz="3600" dirty="0" smtClean="0"/>
              <a:t>流媒体的文件格式</a:t>
            </a:r>
            <a:endParaRPr lang="zh-CN" altLang="en-US" sz="3600" dirty="0"/>
          </a:p>
        </p:txBody>
      </p:sp>
      <p:sp>
        <p:nvSpPr>
          <p:cNvPr id="87043" name="Rectangle 3"/>
          <p:cNvSpPr>
            <a:spLocks noGrp="1" noChangeArrowheads="1"/>
          </p:cNvSpPr>
          <p:nvPr>
            <p:ph type="body" idx="1"/>
          </p:nvPr>
        </p:nvSpPr>
        <p:spPr bwMode="auto">
          <a:xfrm>
            <a:off x="279430" y="1285860"/>
            <a:ext cx="8650288" cy="495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b="1" dirty="0" smtClean="0">
                <a:latin typeface="Times New Roman" pitchFamily="18" charset="0"/>
                <a:ea typeface="宋体" pitchFamily="2" charset="-122"/>
              </a:rPr>
              <a:t>Real Media</a:t>
            </a:r>
            <a:r>
              <a:rPr lang="zh-CN" altLang="en-US" b="1" dirty="0" smtClean="0">
                <a:latin typeface="Times New Roman" pitchFamily="18" charset="0"/>
                <a:ea typeface="宋体" pitchFamily="2" charset="-122"/>
              </a:rPr>
              <a:t>格式</a:t>
            </a:r>
            <a:endParaRPr lang="en-US" altLang="zh-CN" b="1" dirty="0" smtClean="0">
              <a:latin typeface="Times New Roman" pitchFamily="18" charset="0"/>
              <a:ea typeface="宋体" pitchFamily="2" charset="-122"/>
            </a:endParaRPr>
          </a:p>
          <a:p>
            <a:pPr lvl="1" eaLnBrk="1" hangingPunct="1"/>
            <a:r>
              <a:rPr lang="zh-CN" altLang="en-US" dirty="0" smtClean="0">
                <a:solidFill>
                  <a:schemeClr val="tx2"/>
                </a:solidFill>
                <a:latin typeface="Times New Roman" pitchFamily="18" charset="0"/>
                <a:ea typeface="宋体" pitchFamily="2" charset="-122"/>
              </a:rPr>
              <a:t>由</a:t>
            </a:r>
            <a:r>
              <a:rPr lang="en-US" altLang="zh-CN" dirty="0" smtClean="0">
                <a:solidFill>
                  <a:schemeClr val="tx2"/>
                </a:solidFill>
                <a:latin typeface="Times New Roman" pitchFamily="18" charset="0"/>
                <a:ea typeface="宋体" pitchFamily="2" charset="-122"/>
              </a:rPr>
              <a:t>Real Networks</a:t>
            </a:r>
            <a:r>
              <a:rPr lang="zh-CN" altLang="en-US" dirty="0" smtClean="0">
                <a:solidFill>
                  <a:schemeClr val="tx2"/>
                </a:solidFill>
                <a:latin typeface="Times New Roman" pitchFamily="18" charset="0"/>
                <a:ea typeface="宋体" pitchFamily="2" charset="-122"/>
              </a:rPr>
              <a:t>公司制定，目前</a:t>
            </a:r>
            <a:r>
              <a:rPr lang="en-US" altLang="zh-CN" dirty="0" smtClean="0">
                <a:solidFill>
                  <a:schemeClr val="tx2"/>
                </a:solidFill>
                <a:latin typeface="Times New Roman" pitchFamily="18" charset="0"/>
                <a:ea typeface="宋体" pitchFamily="2" charset="-122"/>
              </a:rPr>
              <a:t>Internet</a:t>
            </a:r>
            <a:r>
              <a:rPr lang="zh-CN" altLang="en-US" dirty="0" smtClean="0">
                <a:solidFill>
                  <a:schemeClr val="tx2"/>
                </a:solidFill>
                <a:latin typeface="Times New Roman" pitchFamily="18" charset="0"/>
                <a:ea typeface="宋体" pitchFamily="2" charset="-122"/>
              </a:rPr>
              <a:t>上相当流行的跨平台客户/服务器结构的多媒体应用标准。</a:t>
            </a:r>
            <a:endParaRPr lang="en-US" altLang="zh-CN" dirty="0" smtClean="0">
              <a:solidFill>
                <a:schemeClr val="tx2"/>
              </a:solidFill>
              <a:latin typeface="Times New Roman" pitchFamily="18" charset="0"/>
              <a:ea typeface="宋体" pitchFamily="2" charset="-122"/>
            </a:endParaRPr>
          </a:p>
          <a:p>
            <a:pPr lvl="1" eaLnBrk="1" hangingPunct="1"/>
            <a:r>
              <a:rPr lang="zh-CN" altLang="en-US" dirty="0" smtClean="0">
                <a:solidFill>
                  <a:schemeClr val="tx2"/>
                </a:solidFill>
                <a:latin typeface="Times New Roman" pitchFamily="18" charset="0"/>
                <a:ea typeface="宋体" pitchFamily="2" charset="-122"/>
              </a:rPr>
              <a:t>文件的后缀是</a:t>
            </a:r>
            <a:r>
              <a:rPr lang="en-US" altLang="zh-CN" dirty="0" smtClean="0">
                <a:solidFill>
                  <a:schemeClr val="tx2"/>
                </a:solidFill>
                <a:latin typeface="Times New Roman" pitchFamily="18" charset="0"/>
                <a:ea typeface="宋体" pitchFamily="2" charset="-122"/>
              </a:rPr>
              <a:t>.</a:t>
            </a:r>
            <a:r>
              <a:rPr lang="en-US" altLang="zh-CN" dirty="0" err="1" smtClean="0">
                <a:solidFill>
                  <a:schemeClr val="tx2"/>
                </a:solidFill>
                <a:latin typeface="Times New Roman" pitchFamily="18" charset="0"/>
                <a:ea typeface="宋体" pitchFamily="2" charset="-122"/>
              </a:rPr>
              <a:t>rm</a:t>
            </a:r>
            <a:r>
              <a:rPr lang="zh-CN" altLang="en-US" dirty="0" smtClean="0">
                <a:solidFill>
                  <a:schemeClr val="tx2"/>
                </a:solidFill>
                <a:latin typeface="Times New Roman" pitchFamily="18" charset="0"/>
                <a:ea typeface="宋体" pitchFamily="2" charset="-122"/>
              </a:rPr>
              <a:t>，文件的播放器是“</a:t>
            </a:r>
            <a:r>
              <a:rPr lang="en-US" altLang="zh-CN" dirty="0" smtClean="0">
                <a:solidFill>
                  <a:schemeClr val="tx2"/>
                </a:solidFill>
                <a:latin typeface="Times New Roman" pitchFamily="18" charset="0"/>
                <a:ea typeface="宋体" pitchFamily="2" charset="-122"/>
              </a:rPr>
              <a:t>RealPlayer”</a:t>
            </a:r>
            <a:r>
              <a:rPr lang="zh-CN" altLang="en-US" dirty="0" smtClean="0">
                <a:solidFill>
                  <a:schemeClr val="tx2"/>
                </a:solidFill>
                <a:latin typeface="Times New Roman" pitchFamily="18" charset="0"/>
                <a:ea typeface="宋体" pitchFamily="2" charset="-122"/>
              </a:rPr>
              <a:t>。 </a:t>
            </a:r>
            <a:endParaRPr lang="en-US" altLang="zh-CN" dirty="0" smtClean="0">
              <a:solidFill>
                <a:schemeClr val="tx2"/>
              </a:solidFill>
              <a:latin typeface="Times New Roman" pitchFamily="18" charset="0"/>
              <a:ea typeface="宋体" pitchFamily="2" charset="-122"/>
            </a:endParaRPr>
          </a:p>
          <a:p>
            <a:pPr algn="just" eaLnBrk="1" hangingPunct="1"/>
            <a:r>
              <a:rPr lang="en-US" altLang="zh-CN" b="1" dirty="0" smtClean="0">
                <a:latin typeface="Times New Roman" pitchFamily="18" charset="0"/>
                <a:ea typeface="Arial Unicode MS" pitchFamily="34" charset="-122"/>
                <a:cs typeface="Arial Unicode MS" pitchFamily="34" charset="-122"/>
              </a:rPr>
              <a:t>QuickTime</a:t>
            </a:r>
            <a:r>
              <a:rPr lang="zh-CN" altLang="en-US" b="1" dirty="0" smtClean="0">
                <a:latin typeface="Times New Roman" pitchFamily="18" charset="0"/>
                <a:ea typeface="宋体" pitchFamily="2" charset="-122"/>
              </a:rPr>
              <a:t>格式</a:t>
            </a:r>
            <a:endParaRPr lang="en-US" altLang="zh-CN" b="1" dirty="0" smtClean="0">
              <a:latin typeface="Times New Roman" pitchFamily="18" charset="0"/>
              <a:ea typeface="宋体" pitchFamily="2" charset="-122"/>
            </a:endParaRPr>
          </a:p>
          <a:p>
            <a:pPr lvl="1" algn="just" eaLnBrk="1" hangingPunct="1"/>
            <a:r>
              <a:rPr lang="zh-CN" altLang="en-US" dirty="0" smtClean="0">
                <a:solidFill>
                  <a:schemeClr val="tx2"/>
                </a:solidFill>
                <a:latin typeface="Times New Roman" pitchFamily="18" charset="0"/>
                <a:ea typeface="宋体" pitchFamily="2" charset="-122"/>
              </a:rPr>
              <a:t>由</a:t>
            </a:r>
            <a:r>
              <a:rPr lang="en-US" altLang="zh-CN" dirty="0" smtClean="0">
                <a:solidFill>
                  <a:schemeClr val="tx2"/>
                </a:solidFill>
                <a:latin typeface="Times New Roman" pitchFamily="18" charset="0"/>
                <a:ea typeface="Arial Unicode MS" pitchFamily="34" charset="-122"/>
                <a:cs typeface="Arial Unicode MS" pitchFamily="34" charset="-122"/>
              </a:rPr>
              <a:t>Apple</a:t>
            </a:r>
            <a:r>
              <a:rPr lang="zh-CN" altLang="en-US" dirty="0" smtClean="0">
                <a:solidFill>
                  <a:schemeClr val="tx2"/>
                </a:solidFill>
                <a:latin typeface="Times New Roman" pitchFamily="18" charset="0"/>
                <a:ea typeface="宋体" pitchFamily="2" charset="-122"/>
              </a:rPr>
              <a:t>公司制定，文件扩展名是 </a:t>
            </a:r>
            <a:r>
              <a:rPr lang="en-US" altLang="zh-CN" dirty="0" smtClean="0">
                <a:solidFill>
                  <a:schemeClr val="tx2"/>
                </a:solidFill>
                <a:latin typeface="Times New Roman" pitchFamily="18" charset="0"/>
                <a:ea typeface="宋体" pitchFamily="2" charset="-122"/>
              </a:rPr>
              <a:t>.</a:t>
            </a:r>
            <a:r>
              <a:rPr lang="en-US" altLang="zh-CN" dirty="0" err="1" smtClean="0">
                <a:solidFill>
                  <a:schemeClr val="tx2"/>
                </a:solidFill>
                <a:latin typeface="Times New Roman" pitchFamily="18" charset="0"/>
                <a:ea typeface="宋体" pitchFamily="2" charset="-122"/>
              </a:rPr>
              <a:t>mov</a:t>
            </a:r>
            <a:r>
              <a:rPr lang="zh-CN" altLang="en-US" dirty="0" smtClean="0">
                <a:solidFill>
                  <a:schemeClr val="tx2"/>
                </a:solidFill>
                <a:latin typeface="Times New Roman" pitchFamily="18" charset="0"/>
                <a:ea typeface="宋体" pitchFamily="2" charset="-122"/>
              </a:rPr>
              <a:t>，所对应的播放器是“</a:t>
            </a:r>
            <a:r>
              <a:rPr lang="en-US" altLang="zh-CN" dirty="0" smtClean="0">
                <a:solidFill>
                  <a:schemeClr val="tx2"/>
                </a:solidFill>
                <a:latin typeface="Times New Roman" pitchFamily="18" charset="0"/>
                <a:ea typeface="宋体" pitchFamily="2" charset="-122"/>
              </a:rPr>
              <a:t>QuickTime</a:t>
            </a:r>
            <a:r>
              <a:rPr lang="zh-CN" altLang="en-US" dirty="0" smtClean="0">
                <a:solidFill>
                  <a:schemeClr val="tx2"/>
                </a:solidFill>
                <a:latin typeface="Times New Roman" pitchFamily="18" charset="0"/>
                <a:ea typeface="宋体" pitchFamily="2" charset="-122"/>
              </a:rPr>
              <a:t>。</a:t>
            </a:r>
            <a:r>
              <a:rPr lang="zh-CN" altLang="en-US" dirty="0" smtClean="0">
                <a:latin typeface="Times New Roman" pitchFamily="18" charset="0"/>
                <a:ea typeface="宋体" pitchFamily="2" charset="-122"/>
              </a:rPr>
              <a:t>” </a:t>
            </a:r>
            <a:endParaRPr lang="en-US" altLang="zh-CN" dirty="0" smtClean="0">
              <a:solidFill>
                <a:srgbClr val="000000"/>
              </a:solidFill>
              <a:latin typeface="Times New Roman" pitchFamily="18" charset="0"/>
              <a:ea typeface="Arial Unicode MS" pitchFamily="34" charset="-122"/>
              <a:cs typeface="Arial Unicode MS" pitchFamily="34" charset="-122"/>
            </a:endParaRPr>
          </a:p>
          <a:p>
            <a:pPr eaLnBrk="1" hangingPunct="1"/>
            <a:r>
              <a:rPr lang="en-US" altLang="zh-CN" b="1" dirty="0" smtClean="0">
                <a:latin typeface="Times New Roman" pitchFamily="18" charset="0"/>
                <a:ea typeface="宋体" pitchFamily="2" charset="-122"/>
              </a:rPr>
              <a:t>ASF</a:t>
            </a:r>
            <a:r>
              <a:rPr lang="zh-CN" altLang="en-US" b="1" dirty="0" smtClean="0">
                <a:latin typeface="Times New Roman" pitchFamily="18" charset="0"/>
                <a:ea typeface="宋体" pitchFamily="2" charset="-122"/>
              </a:rPr>
              <a:t>格式</a:t>
            </a:r>
            <a:endParaRPr lang="en-US" altLang="zh-CN" b="1" dirty="0" smtClean="0">
              <a:latin typeface="Times New Roman" pitchFamily="18" charset="0"/>
              <a:ea typeface="宋体" pitchFamily="2" charset="-122"/>
            </a:endParaRPr>
          </a:p>
          <a:p>
            <a:pPr lvl="1" eaLnBrk="1" hangingPunct="1"/>
            <a:r>
              <a:rPr lang="en-US" altLang="zh-CN" dirty="0" smtClean="0">
                <a:solidFill>
                  <a:schemeClr val="tx2"/>
                </a:solidFill>
                <a:latin typeface="Times New Roman" pitchFamily="18" charset="0"/>
                <a:ea typeface="宋体" pitchFamily="2" charset="-122"/>
              </a:rPr>
              <a:t>Advanced Stream Format,</a:t>
            </a:r>
            <a:r>
              <a:rPr lang="zh-CN" altLang="en-US" dirty="0" smtClean="0">
                <a:solidFill>
                  <a:schemeClr val="tx2"/>
                </a:solidFill>
                <a:latin typeface="Times New Roman" pitchFamily="18" charset="0"/>
                <a:ea typeface="宋体" pitchFamily="2" charset="-122"/>
              </a:rPr>
              <a:t>由</a:t>
            </a:r>
            <a:r>
              <a:rPr lang="en-US" altLang="zh-CN" dirty="0" smtClean="0">
                <a:solidFill>
                  <a:schemeClr val="tx2"/>
                </a:solidFill>
                <a:latin typeface="Times New Roman" pitchFamily="18" charset="0"/>
                <a:ea typeface="宋体" pitchFamily="2" charset="-122"/>
              </a:rPr>
              <a:t>Microsoft</a:t>
            </a:r>
            <a:r>
              <a:rPr lang="zh-CN" altLang="en-US" dirty="0" smtClean="0">
                <a:solidFill>
                  <a:schemeClr val="tx2"/>
                </a:solidFill>
                <a:latin typeface="Times New Roman" pitchFamily="18" charset="0"/>
                <a:ea typeface="宋体" pitchFamily="2" charset="-122"/>
              </a:rPr>
              <a:t>公司制定，</a:t>
            </a:r>
            <a:r>
              <a:rPr lang="en-US" altLang="zh-CN" dirty="0" smtClean="0">
                <a:solidFill>
                  <a:schemeClr val="tx2"/>
                </a:solidFill>
                <a:latin typeface="Times New Roman" pitchFamily="18" charset="0"/>
                <a:ea typeface="宋体" pitchFamily="2" charset="-122"/>
              </a:rPr>
              <a:t>.</a:t>
            </a:r>
            <a:r>
              <a:rPr lang="en-US" altLang="zh-CN" dirty="0" err="1" smtClean="0">
                <a:solidFill>
                  <a:schemeClr val="tx2"/>
                </a:solidFill>
                <a:latin typeface="Times New Roman" pitchFamily="18" charset="0"/>
                <a:ea typeface="宋体" pitchFamily="2" charset="-122"/>
              </a:rPr>
              <a:t>asf</a:t>
            </a:r>
            <a:r>
              <a:rPr lang="zh-CN" altLang="en-US" dirty="0" smtClean="0">
                <a:solidFill>
                  <a:schemeClr val="tx2"/>
                </a:solidFill>
                <a:latin typeface="Times New Roman" pitchFamily="18" charset="0"/>
                <a:ea typeface="宋体" pitchFamily="2" charset="-122"/>
              </a:rPr>
              <a:t>和</a:t>
            </a:r>
            <a:r>
              <a:rPr lang="en-US" altLang="zh-CN" dirty="0" smtClean="0">
                <a:solidFill>
                  <a:schemeClr val="tx2"/>
                </a:solidFill>
                <a:latin typeface="Times New Roman" pitchFamily="18" charset="0"/>
                <a:ea typeface="宋体" pitchFamily="2" charset="-122"/>
              </a:rPr>
              <a:t>.</a:t>
            </a:r>
            <a:r>
              <a:rPr lang="en-US" altLang="zh-CN" dirty="0" err="1" smtClean="0">
                <a:solidFill>
                  <a:schemeClr val="tx2"/>
                </a:solidFill>
                <a:latin typeface="Times New Roman" pitchFamily="18" charset="0"/>
                <a:ea typeface="宋体" pitchFamily="2" charset="-122"/>
              </a:rPr>
              <a:t>wmv</a:t>
            </a:r>
            <a:r>
              <a:rPr lang="zh-CN" altLang="en-US" dirty="0" smtClean="0">
                <a:solidFill>
                  <a:schemeClr val="tx2"/>
                </a:solidFill>
                <a:latin typeface="Times New Roman" pitchFamily="18" charset="0"/>
                <a:ea typeface="宋体" pitchFamily="2" charset="-122"/>
              </a:rPr>
              <a:t>。播放器为微软公司的 “</a:t>
            </a:r>
            <a:r>
              <a:rPr lang="en-US" altLang="zh-CN" dirty="0" smtClean="0">
                <a:solidFill>
                  <a:schemeClr val="tx2"/>
                </a:solidFill>
                <a:latin typeface="Times New Roman" pitchFamily="18" charset="0"/>
                <a:ea typeface="宋体" pitchFamily="2" charset="-122"/>
              </a:rPr>
              <a:t>Media Player” </a:t>
            </a:r>
            <a:r>
              <a:rPr lang="zh-CN" altLang="en-US" dirty="0" smtClean="0">
                <a:solidFill>
                  <a:schemeClr val="tx2"/>
                </a:solidFill>
                <a:latin typeface="Times New Roman" pitchFamily="18" charset="0"/>
                <a:ea typeface="宋体"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76272" y="285728"/>
            <a:ext cx="7239000" cy="563563"/>
          </a:xfrm>
        </p:spPr>
        <p:txBody>
          <a:bodyPr/>
          <a:lstStyle/>
          <a:p>
            <a:pPr>
              <a:defRPr/>
            </a:pPr>
            <a:r>
              <a:rPr lang="en-US" sz="3600" dirty="0" smtClean="0"/>
              <a:t>6.4 </a:t>
            </a:r>
            <a:r>
              <a:rPr lang="zh-CN" altLang="en-US" sz="3600" dirty="0" smtClean="0"/>
              <a:t>流媒体技术的应用</a:t>
            </a:r>
            <a:endParaRPr lang="zh-CN" altLang="en-US" sz="3600" dirty="0" smtClean="0">
              <a:latin typeface="Times New Roman" pitchFamily="18" charset="0"/>
              <a:ea typeface="宋体" pitchFamily="2" charset="-122"/>
            </a:endParaRPr>
          </a:p>
        </p:txBody>
      </p:sp>
      <p:sp>
        <p:nvSpPr>
          <p:cNvPr id="79875" name="Rectangle 3"/>
          <p:cNvSpPr>
            <a:spLocks noGrp="1" noChangeArrowheads="1"/>
          </p:cNvSpPr>
          <p:nvPr>
            <p:ph type="body" idx="1"/>
          </p:nvPr>
        </p:nvSpPr>
        <p:spPr bwMode="auto">
          <a:xfrm>
            <a:off x="428596" y="1428736"/>
            <a:ext cx="8650287" cy="484028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宋体" pitchFamily="2" charset="-122"/>
                <a:ea typeface="宋体" pitchFamily="2" charset="-122"/>
              </a:rPr>
              <a:t>广告及其销售</a:t>
            </a:r>
            <a:r>
              <a:rPr lang="zh-CN" altLang="en-US" dirty="0" smtClean="0">
                <a:ea typeface="宋体" pitchFamily="2" charset="-122"/>
              </a:rPr>
              <a:t> </a:t>
            </a:r>
          </a:p>
          <a:p>
            <a:pPr eaLnBrk="1" hangingPunct="1"/>
            <a:r>
              <a:rPr lang="zh-CN" altLang="en-US" dirty="0" smtClean="0">
                <a:latin typeface="宋体" pitchFamily="2" charset="-122"/>
                <a:ea typeface="宋体" pitchFamily="2" charset="-122"/>
              </a:rPr>
              <a:t>视频点播</a:t>
            </a:r>
            <a:endParaRPr lang="en-US" altLang="zh-CN" dirty="0" smtClean="0">
              <a:latin typeface="宋体" pitchFamily="2" charset="-122"/>
              <a:ea typeface="宋体" pitchFamily="2" charset="-122"/>
            </a:endParaRPr>
          </a:p>
          <a:p>
            <a:pPr eaLnBrk="1" hangingPunct="1"/>
            <a:r>
              <a:rPr lang="zh-CN" altLang="en-US" dirty="0" smtClean="0">
                <a:latin typeface="宋体" pitchFamily="2" charset="-122"/>
                <a:ea typeface="宋体" pitchFamily="2" charset="-122"/>
              </a:rPr>
              <a:t>音</a:t>
            </a:r>
            <a:r>
              <a:rPr lang="zh-CN" altLang="en-US" dirty="0" smtClean="0">
                <a:latin typeface="宋体" pitchFamily="2" charset="-122"/>
                <a:ea typeface="宋体" pitchFamily="2" charset="-122"/>
              </a:rPr>
              <a:t>视频会议</a:t>
            </a:r>
            <a:endParaRPr lang="en-US" altLang="zh-CN" dirty="0" smtClean="0">
              <a:latin typeface="宋体" pitchFamily="2" charset="-122"/>
              <a:ea typeface="宋体" pitchFamily="2" charset="-122"/>
            </a:endParaRPr>
          </a:p>
          <a:p>
            <a:pPr eaLnBrk="1" hangingPunct="1"/>
            <a:r>
              <a:rPr lang="zh-CN" altLang="en-US" dirty="0" smtClean="0">
                <a:latin typeface="宋体" pitchFamily="2" charset="-122"/>
                <a:ea typeface="宋体" pitchFamily="2" charset="-122"/>
              </a:rPr>
              <a:t>远程</a:t>
            </a:r>
            <a:r>
              <a:rPr lang="zh-CN" altLang="en-US" dirty="0" smtClean="0">
                <a:latin typeface="宋体" pitchFamily="2" charset="-122"/>
                <a:ea typeface="宋体" pitchFamily="2" charset="-122"/>
              </a:rPr>
              <a:t>教育与培训</a:t>
            </a:r>
            <a:r>
              <a:rPr lang="zh-CN" altLang="en-US" dirty="0" smtClean="0">
                <a:ea typeface="宋体" pitchFamily="2" charset="-122"/>
              </a:rPr>
              <a:t> </a:t>
            </a:r>
          </a:p>
          <a:p>
            <a:pPr eaLnBrk="1" hangingPunct="1"/>
            <a:r>
              <a:rPr lang="zh-CN" altLang="en-US" dirty="0" smtClean="0">
                <a:latin typeface="宋体" pitchFamily="2" charset="-122"/>
                <a:ea typeface="宋体" pitchFamily="2" charset="-122"/>
              </a:rPr>
              <a:t>网络服务商的业务</a:t>
            </a:r>
            <a:r>
              <a:rPr lang="zh-CN" altLang="en-US" dirty="0" smtClean="0">
                <a:latin typeface="宋体" pitchFamily="2" charset="-122"/>
                <a:ea typeface="宋体" pitchFamily="2" charset="-122"/>
              </a:rPr>
              <a:t>扩展</a:t>
            </a:r>
            <a:endParaRPr lang="en-US" altLang="zh-CN" dirty="0" smtClean="0">
              <a:latin typeface="宋体" pitchFamily="2" charset="-122"/>
              <a:ea typeface="宋体" pitchFamily="2" charset="-122"/>
            </a:endParaRPr>
          </a:p>
          <a:p>
            <a:pPr lvl="1"/>
            <a:r>
              <a:rPr lang="zh-CN" altLang="en-US" dirty="0" smtClean="0">
                <a:latin typeface="宋体" pitchFamily="2" charset="-122"/>
                <a:ea typeface="宋体" pitchFamily="2" charset="-122"/>
              </a:rPr>
              <a:t>远程</a:t>
            </a:r>
            <a:r>
              <a:rPr lang="zh-CN" altLang="en-US" dirty="0" smtClean="0">
                <a:latin typeface="宋体" pitchFamily="2" charset="-122"/>
                <a:ea typeface="宋体" pitchFamily="2" charset="-122"/>
              </a:rPr>
              <a:t>监控服务、视频会议服务、流媒体主机租用服务、流媒体的内容分发网络服务    </a:t>
            </a:r>
            <a:r>
              <a:rPr lang="zh-CN" altLang="en-US" dirty="0" smtClean="0">
                <a:ea typeface="宋体" pitchFamily="2"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defRPr/>
            </a:pPr>
            <a:r>
              <a:rPr lang="en-US" altLang="zh-CN" smtClean="0">
                <a:ea typeface="宋体" pitchFamily="2" charset="-122"/>
              </a:rPr>
              <a:t>Contents</a:t>
            </a:r>
          </a:p>
        </p:txBody>
      </p:sp>
      <p:grpSp>
        <p:nvGrpSpPr>
          <p:cNvPr id="2" name="Group 3"/>
          <p:cNvGrpSpPr>
            <a:grpSpLocks/>
          </p:cNvGrpSpPr>
          <p:nvPr/>
        </p:nvGrpSpPr>
        <p:grpSpPr bwMode="auto">
          <a:xfrm>
            <a:off x="1927225" y="2293948"/>
            <a:ext cx="5311775" cy="688975"/>
            <a:chOff x="720" y="1392"/>
            <a:chExt cx="4058" cy="480"/>
          </a:xfrm>
        </p:grpSpPr>
        <p:sp>
          <p:nvSpPr>
            <p:cNvPr id="287748"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nvGrpSpPr>
            <p:cNvPr id="3" name="Group 5"/>
            <p:cNvGrpSpPr>
              <a:grpSpLocks/>
            </p:cNvGrpSpPr>
            <p:nvPr/>
          </p:nvGrpSpPr>
          <p:grpSpPr bwMode="auto">
            <a:xfrm>
              <a:off x="730" y="1407"/>
              <a:ext cx="4043" cy="444"/>
              <a:chOff x="744" y="1407"/>
              <a:chExt cx="3988" cy="444"/>
            </a:xfrm>
          </p:grpSpPr>
          <p:sp>
            <p:nvSpPr>
              <p:cNvPr id="287750"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sp>
            <p:nvSpPr>
              <p:cNvPr id="287751"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grpSp>
      <p:grpSp>
        <p:nvGrpSpPr>
          <p:cNvPr id="4" name="Group 8"/>
          <p:cNvGrpSpPr>
            <a:grpSpLocks/>
          </p:cNvGrpSpPr>
          <p:nvPr/>
        </p:nvGrpSpPr>
        <p:grpSpPr bwMode="auto">
          <a:xfrm>
            <a:off x="2000232" y="3140081"/>
            <a:ext cx="5311775" cy="688975"/>
            <a:chOff x="720" y="1392"/>
            <a:chExt cx="4058" cy="480"/>
          </a:xfrm>
        </p:grpSpPr>
        <p:sp>
          <p:nvSpPr>
            <p:cNvPr id="287753"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nvGrpSpPr>
            <p:cNvPr id="5" name="Group 10"/>
            <p:cNvGrpSpPr>
              <a:grpSpLocks/>
            </p:cNvGrpSpPr>
            <p:nvPr/>
          </p:nvGrpSpPr>
          <p:grpSpPr bwMode="auto">
            <a:xfrm>
              <a:off x="730" y="1407"/>
              <a:ext cx="4043" cy="444"/>
              <a:chOff x="744" y="1407"/>
              <a:chExt cx="3988" cy="444"/>
            </a:xfrm>
          </p:grpSpPr>
          <p:sp>
            <p:nvSpPr>
              <p:cNvPr id="287755"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sp>
            <p:nvSpPr>
              <p:cNvPr id="287756"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grpSp>
      <p:grpSp>
        <p:nvGrpSpPr>
          <p:cNvPr id="6" name="Group 13"/>
          <p:cNvGrpSpPr>
            <a:grpSpLocks/>
          </p:cNvGrpSpPr>
          <p:nvPr/>
        </p:nvGrpSpPr>
        <p:grpSpPr bwMode="auto">
          <a:xfrm>
            <a:off x="1927225" y="4016385"/>
            <a:ext cx="5311775" cy="688975"/>
            <a:chOff x="720" y="1392"/>
            <a:chExt cx="4058" cy="480"/>
          </a:xfrm>
        </p:grpSpPr>
        <p:sp>
          <p:nvSpPr>
            <p:cNvPr id="287758"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nvGrpSpPr>
            <p:cNvPr id="7" name="Group 15"/>
            <p:cNvGrpSpPr>
              <a:grpSpLocks/>
            </p:cNvGrpSpPr>
            <p:nvPr/>
          </p:nvGrpSpPr>
          <p:grpSpPr bwMode="auto">
            <a:xfrm>
              <a:off x="730" y="1407"/>
              <a:ext cx="4043" cy="444"/>
              <a:chOff x="744" y="1407"/>
              <a:chExt cx="3988" cy="444"/>
            </a:xfrm>
          </p:grpSpPr>
          <p:sp>
            <p:nvSpPr>
              <p:cNvPr id="287760"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sp>
            <p:nvSpPr>
              <p:cNvPr id="287761"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grpSp>
      <p:grpSp>
        <p:nvGrpSpPr>
          <p:cNvPr id="8" name="Group 18"/>
          <p:cNvGrpSpPr>
            <a:grpSpLocks/>
          </p:cNvGrpSpPr>
          <p:nvPr/>
        </p:nvGrpSpPr>
        <p:grpSpPr bwMode="auto">
          <a:xfrm>
            <a:off x="1927225" y="1430348"/>
            <a:ext cx="5311775" cy="688975"/>
            <a:chOff x="720" y="1392"/>
            <a:chExt cx="4058" cy="480"/>
          </a:xfrm>
        </p:grpSpPr>
        <p:sp>
          <p:nvSpPr>
            <p:cNvPr id="287763"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nvGrpSpPr>
            <p:cNvPr id="9" name="Group 20"/>
            <p:cNvGrpSpPr>
              <a:grpSpLocks/>
            </p:cNvGrpSpPr>
            <p:nvPr/>
          </p:nvGrpSpPr>
          <p:grpSpPr bwMode="auto">
            <a:xfrm>
              <a:off x="730" y="1407"/>
              <a:ext cx="4043" cy="444"/>
              <a:chOff x="744" y="1407"/>
              <a:chExt cx="3988" cy="444"/>
            </a:xfrm>
          </p:grpSpPr>
          <p:sp>
            <p:nvSpPr>
              <p:cNvPr id="28776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sp>
            <p:nvSpPr>
              <p:cNvPr id="28776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algn="ctr">
                  <a:defRPr/>
                </a:pPr>
                <a:endParaRPr lang="zh-CN" altLang="en-US" b="1">
                  <a:latin typeface="Arial" pitchFamily="34" charset="0"/>
                  <a:ea typeface="宋体" pitchFamily="2" charset="-122"/>
                </a:endParaRPr>
              </a:p>
            </p:txBody>
          </p:sp>
        </p:grpSp>
      </p:grpSp>
      <p:sp>
        <p:nvSpPr>
          <p:cNvPr id="7175" name="Text Box 23"/>
          <p:cNvSpPr txBox="1">
            <a:spLocks noChangeArrowheads="1"/>
          </p:cNvSpPr>
          <p:nvPr/>
        </p:nvSpPr>
        <p:spPr bwMode="white">
          <a:xfrm>
            <a:off x="2393950" y="1544648"/>
            <a:ext cx="4495800" cy="461665"/>
          </a:xfrm>
          <a:prstGeom prst="rect">
            <a:avLst/>
          </a:prstGeom>
          <a:noFill/>
          <a:ln w="9525">
            <a:noFill/>
            <a:miter lim="800000"/>
            <a:headEnd/>
            <a:tailEnd/>
          </a:ln>
        </p:spPr>
        <p:txBody>
          <a:bodyPr>
            <a:spAutoFit/>
          </a:bodyPr>
          <a:lstStyle/>
          <a:p>
            <a:pPr algn="ctr"/>
            <a:r>
              <a:rPr lang="zh-CN" altLang="en-US" sz="2400" b="1" dirty="0" smtClean="0"/>
              <a:t>流媒体与流媒体技术</a:t>
            </a:r>
            <a:endParaRPr lang="zh-CN" altLang="en-US" sz="2400" b="1" dirty="0"/>
          </a:p>
        </p:txBody>
      </p:sp>
      <p:sp>
        <p:nvSpPr>
          <p:cNvPr id="7176" name="Text Box 24"/>
          <p:cNvSpPr txBox="1">
            <a:spLocks noChangeArrowheads="1"/>
          </p:cNvSpPr>
          <p:nvPr/>
        </p:nvSpPr>
        <p:spPr bwMode="white">
          <a:xfrm>
            <a:off x="2405063" y="2401898"/>
            <a:ext cx="4495800" cy="461665"/>
          </a:xfrm>
          <a:prstGeom prst="rect">
            <a:avLst/>
          </a:prstGeom>
          <a:noFill/>
          <a:ln w="9525">
            <a:noFill/>
            <a:miter lim="800000"/>
            <a:headEnd/>
            <a:tailEnd/>
          </a:ln>
        </p:spPr>
        <p:txBody>
          <a:bodyPr>
            <a:spAutoFit/>
          </a:bodyPr>
          <a:lstStyle/>
          <a:p>
            <a:pPr algn="ctr" eaLnBrk="0" hangingPunct="0"/>
            <a:r>
              <a:rPr lang="zh-CN" altLang="en-US" sz="2400" b="1" dirty="0" smtClean="0"/>
              <a:t>流媒体播放方式</a:t>
            </a:r>
            <a:endParaRPr lang="en-US" altLang="zh-CN" sz="2400" b="1" dirty="0"/>
          </a:p>
        </p:txBody>
      </p:sp>
      <p:sp>
        <p:nvSpPr>
          <p:cNvPr id="7177" name="Text Box 25"/>
          <p:cNvSpPr txBox="1">
            <a:spLocks noChangeArrowheads="1"/>
          </p:cNvSpPr>
          <p:nvPr/>
        </p:nvSpPr>
        <p:spPr bwMode="white">
          <a:xfrm>
            <a:off x="2405062" y="3260735"/>
            <a:ext cx="4881581" cy="461665"/>
          </a:xfrm>
          <a:prstGeom prst="rect">
            <a:avLst/>
          </a:prstGeom>
          <a:noFill/>
          <a:ln w="9525">
            <a:noFill/>
            <a:miter lim="800000"/>
            <a:headEnd/>
            <a:tailEnd/>
          </a:ln>
        </p:spPr>
        <p:txBody>
          <a:bodyPr wrap="square">
            <a:spAutoFit/>
          </a:bodyPr>
          <a:lstStyle/>
          <a:p>
            <a:pPr algn="ctr" eaLnBrk="0" hangingPunct="0"/>
            <a:r>
              <a:rPr lang="zh-CN" altLang="en-US" sz="2400" b="1" dirty="0" smtClean="0"/>
              <a:t>流媒体的文件格式</a:t>
            </a:r>
            <a:endParaRPr lang="en-US" altLang="zh-CN" sz="2400" b="1" dirty="0">
              <a:solidFill>
                <a:schemeClr val="tx2"/>
              </a:solidFill>
              <a:ea typeface="宋体" pitchFamily="2" charset="-122"/>
            </a:endParaRPr>
          </a:p>
        </p:txBody>
      </p:sp>
      <p:pic>
        <p:nvPicPr>
          <p:cNvPr id="7179" name="Picture 27" descr="1"/>
          <p:cNvPicPr>
            <a:picLocks noChangeAspect="1" noChangeArrowheads="1"/>
          </p:cNvPicPr>
          <p:nvPr/>
        </p:nvPicPr>
        <p:blipFill>
          <a:blip r:embed="rId2">
            <a:lum bright="-6000" contrast="24000"/>
          </a:blip>
          <a:srcRect l="42606" t="64474" r="19473"/>
          <a:stretch>
            <a:fillRect/>
          </a:stretch>
        </p:blipFill>
        <p:spPr bwMode="auto">
          <a:xfrm>
            <a:off x="1727200" y="3979873"/>
            <a:ext cx="792163" cy="949325"/>
          </a:xfrm>
          <a:prstGeom prst="rect">
            <a:avLst/>
          </a:prstGeom>
          <a:noFill/>
          <a:ln w="9525">
            <a:noFill/>
            <a:miter lim="800000"/>
            <a:headEnd/>
            <a:tailEnd/>
          </a:ln>
        </p:spPr>
      </p:pic>
      <p:pic>
        <p:nvPicPr>
          <p:cNvPr id="7180" name="Picture 28" descr="1"/>
          <p:cNvPicPr>
            <a:picLocks noChangeAspect="1" noChangeArrowheads="1"/>
          </p:cNvPicPr>
          <p:nvPr/>
        </p:nvPicPr>
        <p:blipFill>
          <a:blip r:embed="rId2">
            <a:lum bright="-6000" contrast="24000"/>
          </a:blip>
          <a:srcRect l="42606" t="64474" r="19473"/>
          <a:stretch>
            <a:fillRect/>
          </a:stretch>
        </p:blipFill>
        <p:spPr bwMode="auto">
          <a:xfrm>
            <a:off x="1743075" y="3133735"/>
            <a:ext cx="792163" cy="949325"/>
          </a:xfrm>
          <a:prstGeom prst="rect">
            <a:avLst/>
          </a:prstGeom>
          <a:noFill/>
          <a:ln w="9525">
            <a:noFill/>
            <a:miter lim="800000"/>
            <a:headEnd/>
            <a:tailEnd/>
          </a:ln>
        </p:spPr>
      </p:pic>
      <p:pic>
        <p:nvPicPr>
          <p:cNvPr id="7181" name="Picture 29" descr="1"/>
          <p:cNvPicPr>
            <a:picLocks noChangeAspect="1" noChangeArrowheads="1"/>
          </p:cNvPicPr>
          <p:nvPr/>
        </p:nvPicPr>
        <p:blipFill>
          <a:blip r:embed="rId2">
            <a:lum bright="-6000" contrast="24000"/>
          </a:blip>
          <a:srcRect l="42606" t="64474" r="19473"/>
          <a:stretch>
            <a:fillRect/>
          </a:stretch>
        </p:blipFill>
        <p:spPr bwMode="auto">
          <a:xfrm>
            <a:off x="1743075" y="2282835"/>
            <a:ext cx="792163" cy="949325"/>
          </a:xfrm>
          <a:prstGeom prst="rect">
            <a:avLst/>
          </a:prstGeom>
          <a:noFill/>
          <a:ln w="9525">
            <a:noFill/>
            <a:miter lim="800000"/>
            <a:headEnd/>
            <a:tailEnd/>
          </a:ln>
        </p:spPr>
      </p:pic>
      <p:pic>
        <p:nvPicPr>
          <p:cNvPr id="7182" name="Picture 30" descr="1"/>
          <p:cNvPicPr>
            <a:picLocks noChangeAspect="1" noChangeArrowheads="1"/>
          </p:cNvPicPr>
          <p:nvPr/>
        </p:nvPicPr>
        <p:blipFill>
          <a:blip r:embed="rId2">
            <a:lum bright="-6000" contrast="24000"/>
          </a:blip>
          <a:srcRect l="42606" t="64474" r="19473"/>
          <a:stretch>
            <a:fillRect/>
          </a:stretch>
        </p:blipFill>
        <p:spPr bwMode="auto">
          <a:xfrm>
            <a:off x="1731963" y="1425585"/>
            <a:ext cx="792162" cy="949325"/>
          </a:xfrm>
          <a:prstGeom prst="rect">
            <a:avLst/>
          </a:prstGeom>
          <a:noFill/>
          <a:ln w="9525">
            <a:noFill/>
            <a:miter lim="800000"/>
            <a:headEnd/>
            <a:tailEnd/>
          </a:ln>
        </p:spPr>
      </p:pic>
      <p:sp>
        <p:nvSpPr>
          <p:cNvPr id="7183" name="Text Box 31"/>
          <p:cNvSpPr txBox="1">
            <a:spLocks noChangeArrowheads="1"/>
          </p:cNvSpPr>
          <p:nvPr/>
        </p:nvSpPr>
        <p:spPr bwMode="white">
          <a:xfrm>
            <a:off x="2073275" y="4116398"/>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4</a:t>
            </a:r>
          </a:p>
        </p:txBody>
      </p:sp>
      <p:sp>
        <p:nvSpPr>
          <p:cNvPr id="7184" name="Text Box 32"/>
          <p:cNvSpPr txBox="1">
            <a:spLocks noChangeArrowheads="1"/>
          </p:cNvSpPr>
          <p:nvPr/>
        </p:nvSpPr>
        <p:spPr bwMode="white">
          <a:xfrm>
            <a:off x="2052638" y="1522423"/>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1</a:t>
            </a:r>
          </a:p>
        </p:txBody>
      </p:sp>
      <p:sp>
        <p:nvSpPr>
          <p:cNvPr id="7185" name="Text Box 33"/>
          <p:cNvSpPr txBox="1">
            <a:spLocks noChangeArrowheads="1"/>
          </p:cNvSpPr>
          <p:nvPr/>
        </p:nvSpPr>
        <p:spPr bwMode="white">
          <a:xfrm>
            <a:off x="2065338" y="2381260"/>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2</a:t>
            </a:r>
          </a:p>
        </p:txBody>
      </p:sp>
      <p:sp>
        <p:nvSpPr>
          <p:cNvPr id="7186" name="Text Box 34"/>
          <p:cNvSpPr txBox="1">
            <a:spLocks noChangeArrowheads="1"/>
          </p:cNvSpPr>
          <p:nvPr/>
        </p:nvSpPr>
        <p:spPr bwMode="white">
          <a:xfrm>
            <a:off x="2065338" y="3268673"/>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chemeClr val="bg1"/>
                </a:solidFill>
                <a:ea typeface="宋体" charset="-122"/>
                <a:cs typeface="Arial" charset="0"/>
              </a:rPr>
              <a:t>3</a:t>
            </a:r>
          </a:p>
        </p:txBody>
      </p:sp>
      <p:sp>
        <p:nvSpPr>
          <p:cNvPr id="51" name="矩形 50"/>
          <p:cNvSpPr/>
          <p:nvPr/>
        </p:nvSpPr>
        <p:spPr>
          <a:xfrm>
            <a:off x="2500298" y="4140213"/>
            <a:ext cx="3897777" cy="461665"/>
          </a:xfrm>
          <a:prstGeom prst="rect">
            <a:avLst/>
          </a:prstGeom>
        </p:spPr>
        <p:txBody>
          <a:bodyPr wrap="square">
            <a:spAutoFit/>
          </a:bodyPr>
          <a:lstStyle/>
          <a:p>
            <a:pPr algn="ctr" eaLnBrk="0" hangingPunct="0"/>
            <a:r>
              <a:rPr lang="zh-CN" altLang="en-US" sz="2400" b="1" dirty="0" smtClean="0"/>
              <a:t>流媒体技术的应用</a:t>
            </a:r>
            <a:endParaRPr lang="en-US" altLang="zh-CN" sz="2400" b="1" dirty="0">
              <a:solidFill>
                <a:schemeClr val="tx2"/>
              </a:solidFill>
              <a:ea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bwMode="auto">
          <a:xfrm>
            <a:off x="214313" y="1428750"/>
            <a:ext cx="8726487" cy="5143522"/>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600"/>
              </a:spcAft>
            </a:pPr>
            <a:r>
              <a:rPr lang="zh-CN" altLang="en-US" dirty="0" smtClean="0">
                <a:latin typeface="宋体" pitchFamily="2" charset="-122"/>
                <a:ea typeface="宋体" pitchFamily="2" charset="-122"/>
              </a:rPr>
              <a:t>集中了电视技术、多媒体技术、数据压缩技术、计算机技术和网络通信技术等。</a:t>
            </a:r>
          </a:p>
          <a:p>
            <a:pPr eaLnBrk="1" hangingPunct="1">
              <a:spcAft>
                <a:spcPts val="600"/>
              </a:spcAft>
            </a:pPr>
            <a:r>
              <a:rPr lang="zh-CN" altLang="en-US" dirty="0" smtClean="0">
                <a:solidFill>
                  <a:srgbClr val="000000"/>
                </a:solidFill>
                <a:latin typeface="宋体" pitchFamily="2" charset="-122"/>
                <a:ea typeface="宋体" pitchFamily="2" charset="-122"/>
              </a:rPr>
              <a:t>在</a:t>
            </a:r>
            <a:r>
              <a:rPr lang="en-US" altLang="zh-CN" dirty="0" smtClean="0">
                <a:solidFill>
                  <a:srgbClr val="000000"/>
                </a:solidFill>
                <a:latin typeface="Times New Roman" pitchFamily="18" charset="0"/>
                <a:ea typeface="Arial Unicode MS" pitchFamily="34" charset="-122"/>
                <a:cs typeface="Times New Roman" pitchFamily="18" charset="0"/>
              </a:rPr>
              <a:t>Internet/Intranet</a:t>
            </a:r>
            <a:r>
              <a:rPr lang="zh-CN" altLang="en-US" dirty="0" smtClean="0">
                <a:solidFill>
                  <a:srgbClr val="000000"/>
                </a:solidFill>
                <a:latin typeface="宋体" pitchFamily="2" charset="-122"/>
                <a:ea typeface="宋体" pitchFamily="2" charset="-122"/>
              </a:rPr>
              <a:t>上采用流式传输方式播放的音频、视频、动画等多媒体文件。</a:t>
            </a:r>
            <a:endParaRPr lang="zh-CN" altLang="en-US" dirty="0" smtClean="0">
              <a:solidFill>
                <a:srgbClr val="000000"/>
              </a:solidFill>
              <a:latin typeface="宋体" pitchFamily="2" charset="-122"/>
              <a:ea typeface="Arial Unicode MS" pitchFamily="34" charset="-122"/>
              <a:cs typeface="Arial Unicode MS" pitchFamily="34" charset="-122"/>
            </a:endParaRPr>
          </a:p>
          <a:p>
            <a:pPr eaLnBrk="1" hangingPunct="1">
              <a:spcAft>
                <a:spcPts val="600"/>
              </a:spcAft>
            </a:pPr>
            <a:r>
              <a:rPr lang="zh-CN" altLang="en-US" dirty="0" smtClean="0">
                <a:latin typeface="宋体" pitchFamily="2" charset="-122"/>
                <a:ea typeface="宋体" pitchFamily="2" charset="-122"/>
              </a:rPr>
              <a:t>流式传输</a:t>
            </a:r>
            <a:endParaRPr lang="en-US" altLang="zh-CN" dirty="0" smtClean="0">
              <a:latin typeface="宋体" pitchFamily="2" charset="-122"/>
              <a:ea typeface="宋体" pitchFamily="2" charset="-122"/>
            </a:endParaRPr>
          </a:p>
          <a:p>
            <a:pPr lvl="1" eaLnBrk="1" hangingPunct="1">
              <a:spcAft>
                <a:spcPts val="600"/>
              </a:spcAft>
            </a:pPr>
            <a:r>
              <a:rPr lang="zh-CN" altLang="en-US" dirty="0" smtClean="0">
                <a:latin typeface="宋体" pitchFamily="2" charset="-122"/>
                <a:ea typeface="宋体" pitchFamily="2" charset="-122"/>
              </a:rPr>
              <a:t>将整个多媒体文件经过特定的压缩方式解析成一个个压缩包，由服务器向用户计算机顺序或实时传送。用户无需等到整个文件全部下载，只需经过很短的启动延时即可对部分文件进行解压，文件的剩余部分则继续在服务器内后台继续下载。 </a:t>
            </a:r>
            <a:r>
              <a:rPr lang="zh-CN" altLang="en-US" dirty="0" smtClean="0">
                <a:latin typeface="Arial" pitchFamily="34" charset="0"/>
                <a:ea typeface="宋体" pitchFamily="2" charset="-122"/>
              </a:rPr>
              <a:t> </a:t>
            </a:r>
          </a:p>
        </p:txBody>
      </p:sp>
      <p:sp>
        <p:nvSpPr>
          <p:cNvPr id="4" name="标题 3"/>
          <p:cNvSpPr>
            <a:spLocks noGrp="1"/>
          </p:cNvSpPr>
          <p:nvPr>
            <p:ph type="title"/>
          </p:nvPr>
        </p:nvSpPr>
        <p:spPr/>
        <p:txBody>
          <a:bodyPr/>
          <a:lstStyle/>
          <a:p>
            <a:r>
              <a:rPr lang="en-US" altLang="zh-CN" dirty="0" smtClean="0"/>
              <a:t>6.1 </a:t>
            </a:r>
            <a:r>
              <a:rPr lang="zh-CN" altLang="en-US" dirty="0" smtClean="0"/>
              <a:t>流</a:t>
            </a:r>
            <a:r>
              <a:rPr lang="zh-CN" altLang="en-US" dirty="0" smtClean="0"/>
              <a:t>媒体与流媒体技术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endParaRPr lang="zh-CN" altLang="en-US" smtClean="0">
              <a:ea typeface="宋体" pitchFamily="2" charset="-122"/>
            </a:endParaRPr>
          </a:p>
        </p:txBody>
      </p:sp>
      <p:sp>
        <p:nvSpPr>
          <p:cNvPr id="77827" name="Rectangle 3"/>
          <p:cNvSpPr>
            <a:spLocks noGrp="1" noChangeArrowheads="1"/>
          </p:cNvSpPr>
          <p:nvPr>
            <p:ph type="body" idx="1"/>
          </p:nvPr>
        </p:nvSpPr>
        <p:spPr bwMode="auto">
          <a:xfrm>
            <a:off x="428625" y="1143000"/>
            <a:ext cx="8559800" cy="49418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宋体" pitchFamily="2" charset="-122"/>
              </a:rPr>
              <a:t>技术方面解决的问题</a:t>
            </a:r>
          </a:p>
          <a:p>
            <a:pPr lvl="1" eaLnBrk="1" hangingPunct="1"/>
            <a:r>
              <a:rPr lang="zh-CN" altLang="en-US" smtClean="0">
                <a:latin typeface="Arial" pitchFamily="34" charset="0"/>
                <a:ea typeface="宋体" pitchFamily="2" charset="-122"/>
              </a:rPr>
              <a:t>传输的文件必须制作成适合流媒体传输的流媒体格式文件。</a:t>
            </a:r>
          </a:p>
          <a:p>
            <a:pPr eaLnBrk="1" hangingPunct="1"/>
            <a:r>
              <a:rPr lang="zh-CN" altLang="en-US" smtClean="0">
                <a:ea typeface="宋体" pitchFamily="2" charset="-122"/>
              </a:rPr>
              <a:t>传输方面需解决的问题</a:t>
            </a:r>
          </a:p>
          <a:p>
            <a:pPr lvl="1" eaLnBrk="1" hangingPunct="1"/>
            <a:r>
              <a:rPr lang="zh-CN" altLang="en-US" smtClean="0">
                <a:latin typeface="Arial" pitchFamily="34" charset="0"/>
                <a:ea typeface="宋体" pitchFamily="2" charset="-122"/>
              </a:rPr>
              <a:t>流媒体的传输需要合适的传输协议</a:t>
            </a:r>
          </a:p>
          <a:p>
            <a:pPr lvl="2" eaLnBrk="1" hangingPunct="1"/>
            <a:r>
              <a:rPr lang="zh-CN" altLang="en-US" smtClean="0">
                <a:latin typeface="Arial" pitchFamily="34" charset="0"/>
                <a:ea typeface="宋体" pitchFamily="2" charset="-122"/>
              </a:rPr>
              <a:t>采用建立在</a:t>
            </a:r>
            <a:r>
              <a:rPr lang="en-US" altLang="zh-CN" smtClean="0">
                <a:latin typeface="Arial" pitchFamily="34" charset="0"/>
                <a:ea typeface="宋体" pitchFamily="2" charset="-122"/>
              </a:rPr>
              <a:t>udp</a:t>
            </a:r>
            <a:r>
              <a:rPr lang="zh-CN" altLang="en-US" smtClean="0">
                <a:latin typeface="Arial" pitchFamily="34" charset="0"/>
                <a:ea typeface="宋体" pitchFamily="2" charset="-122"/>
              </a:rPr>
              <a:t>协议上的</a:t>
            </a:r>
            <a:r>
              <a:rPr lang="en-US" altLang="zh-CN" smtClean="0">
                <a:latin typeface="Arial" pitchFamily="34" charset="0"/>
                <a:ea typeface="宋体" pitchFamily="2" charset="-122"/>
              </a:rPr>
              <a:t>rtp/rtsp</a:t>
            </a:r>
            <a:r>
              <a:rPr lang="zh-CN" altLang="en-US" smtClean="0">
                <a:latin typeface="Arial" pitchFamily="34" charset="0"/>
                <a:ea typeface="宋体" pitchFamily="2" charset="-122"/>
              </a:rPr>
              <a:t>实时传输协议。 </a:t>
            </a:r>
            <a:endParaRPr lang="zh-CN" altLang="en-US" b="1" smtClean="0">
              <a:latin typeface="Arial" pitchFamily="34" charset="0"/>
              <a:ea typeface="宋体" pitchFamily="2" charset="-122"/>
            </a:endParaRPr>
          </a:p>
          <a:p>
            <a:pPr lvl="3" eaLnBrk="1" hangingPunct="1"/>
            <a:r>
              <a:rPr lang="en-US" altLang="zh-CN" smtClean="0">
                <a:latin typeface="Arial" pitchFamily="34" charset="0"/>
                <a:ea typeface="宋体" pitchFamily="2" charset="-122"/>
              </a:rPr>
              <a:t>tcp</a:t>
            </a:r>
            <a:r>
              <a:rPr lang="zh-CN" altLang="en-US" smtClean="0">
                <a:latin typeface="Arial" pitchFamily="34" charset="0"/>
                <a:ea typeface="宋体" pitchFamily="2" charset="-122"/>
              </a:rPr>
              <a:t>协议注重传输质量</a:t>
            </a:r>
          </a:p>
          <a:p>
            <a:pPr lvl="3" eaLnBrk="1" hangingPunct="1"/>
            <a:r>
              <a:rPr lang="en-US" altLang="zh-CN" smtClean="0">
                <a:latin typeface="Arial" pitchFamily="34" charset="0"/>
                <a:ea typeface="宋体" pitchFamily="2" charset="-122"/>
              </a:rPr>
              <a:t>udp</a:t>
            </a:r>
            <a:r>
              <a:rPr lang="zh-CN" altLang="en-US" smtClean="0">
                <a:latin typeface="Arial" pitchFamily="34" charset="0"/>
                <a:ea typeface="宋体" pitchFamily="2" charset="-122"/>
              </a:rPr>
              <a:t>协议则注重传输速度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endParaRPr lang="zh-CN" altLang="en-US" smtClean="0">
              <a:ea typeface="宋体" pitchFamily="2" charset="-122"/>
            </a:endParaRPr>
          </a:p>
        </p:txBody>
      </p:sp>
      <p:sp>
        <p:nvSpPr>
          <p:cNvPr id="78851" name="Rectangle 3"/>
          <p:cNvSpPr>
            <a:spLocks noGrp="1" noChangeArrowheads="1"/>
          </p:cNvSpPr>
          <p:nvPr>
            <p:ph type="body" idx="1"/>
          </p:nvPr>
        </p:nvSpPr>
        <p:spPr bwMode="auto">
          <a:xfrm>
            <a:off x="428625" y="1214438"/>
            <a:ext cx="8559800" cy="50133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宋体" pitchFamily="2" charset="-122"/>
              </a:rPr>
              <a:t>传输过程中需要的支持</a:t>
            </a:r>
          </a:p>
          <a:p>
            <a:pPr lvl="1" eaLnBrk="1" hangingPunct="1"/>
            <a:r>
              <a:rPr lang="zh-CN" altLang="en-US" sz="2400" smtClean="0">
                <a:latin typeface="Arial" pitchFamily="34" charset="0"/>
                <a:ea typeface="宋体" pitchFamily="2" charset="-122"/>
              </a:rPr>
              <a:t>缓存技术：</a:t>
            </a:r>
            <a:r>
              <a:rPr lang="en-US" altLang="zh-CN" sz="2400" smtClean="0">
                <a:latin typeface="Arial" pitchFamily="34" charset="0"/>
                <a:ea typeface="宋体" pitchFamily="2" charset="-122"/>
              </a:rPr>
              <a:t>Internet</a:t>
            </a:r>
            <a:r>
              <a:rPr lang="zh-CN" altLang="en-US" sz="2400" smtClean="0">
                <a:latin typeface="Arial" pitchFamily="34" charset="0"/>
                <a:ea typeface="宋体" pitchFamily="2" charset="-122"/>
              </a:rPr>
              <a:t>以包为单位异步传输，各个包选择的路由不同，到达客户端的时间次序可能发生改变。</a:t>
            </a:r>
          </a:p>
          <a:p>
            <a:pPr lvl="1" eaLnBrk="1" hangingPunct="1"/>
            <a:r>
              <a:rPr lang="zh-CN" altLang="en-US" sz="2400" smtClean="0">
                <a:latin typeface="Arial" pitchFamily="34" charset="0"/>
                <a:ea typeface="宋体" pitchFamily="2" charset="-122"/>
              </a:rPr>
              <a:t>播放时不断读取缓存中的数据，播放完后该数据被立即清除，新的数据将存入到缓存中。</a:t>
            </a:r>
          </a:p>
          <a:p>
            <a:pPr eaLnBrk="1" hangingPunct="1"/>
            <a:r>
              <a:rPr lang="zh-CN" altLang="en-US" smtClean="0">
                <a:ea typeface="宋体" pitchFamily="2" charset="-122"/>
              </a:rPr>
              <a:t>播放方面需解决的问题</a:t>
            </a:r>
          </a:p>
          <a:p>
            <a:pPr lvl="1" eaLnBrk="1" hangingPunct="1"/>
            <a:r>
              <a:rPr lang="zh-CN" altLang="en-US" sz="2400" smtClean="0">
                <a:latin typeface="Arial" pitchFamily="34" charset="0"/>
                <a:ea typeface="宋体" pitchFamily="2" charset="-122"/>
              </a:rPr>
              <a:t>浏览器采用</a:t>
            </a:r>
            <a:r>
              <a:rPr lang="en-US" altLang="zh-CN" sz="2400" smtClean="0">
                <a:latin typeface="Arial" pitchFamily="34" charset="0"/>
                <a:ea typeface="宋体" pitchFamily="2" charset="-122"/>
              </a:rPr>
              <a:t>mime</a:t>
            </a:r>
            <a:r>
              <a:rPr lang="zh-CN" altLang="en-US" sz="2400" smtClean="0">
                <a:latin typeface="Arial" pitchFamily="34" charset="0"/>
                <a:ea typeface="宋体" pitchFamily="2" charset="-122"/>
              </a:rPr>
              <a:t>识别各种不同的简单文件格式，所有</a:t>
            </a:r>
            <a:r>
              <a:rPr lang="en-US" altLang="zh-CN" sz="2400" smtClean="0">
                <a:latin typeface="Arial" pitchFamily="34" charset="0"/>
                <a:ea typeface="宋体" pitchFamily="2" charset="-122"/>
              </a:rPr>
              <a:t>web</a:t>
            </a:r>
            <a:r>
              <a:rPr lang="zh-CN" altLang="en-US" sz="2400" smtClean="0">
                <a:latin typeface="Arial" pitchFamily="34" charset="0"/>
                <a:ea typeface="宋体" pitchFamily="2" charset="-122"/>
              </a:rPr>
              <a:t>浏览器基于</a:t>
            </a:r>
            <a:r>
              <a:rPr lang="en-US" altLang="zh-CN" sz="2400" smtClean="0">
                <a:latin typeface="Arial" pitchFamily="34" charset="0"/>
                <a:ea typeface="宋体" pitchFamily="2" charset="-122"/>
              </a:rPr>
              <a:t>http</a:t>
            </a:r>
            <a:r>
              <a:rPr lang="zh-CN" altLang="en-US" sz="2400" smtClean="0">
                <a:latin typeface="Arial" pitchFamily="34" charset="0"/>
                <a:ea typeface="宋体" pitchFamily="2" charset="-122"/>
              </a:rPr>
              <a:t>协议，而</a:t>
            </a:r>
            <a:r>
              <a:rPr lang="en-US" altLang="zh-CN" sz="2400" smtClean="0">
                <a:latin typeface="Arial" pitchFamily="34" charset="0"/>
                <a:ea typeface="宋体" pitchFamily="2" charset="-122"/>
              </a:rPr>
              <a:t>http</a:t>
            </a:r>
            <a:r>
              <a:rPr lang="zh-CN" altLang="en-US" sz="2400" smtClean="0">
                <a:latin typeface="Arial" pitchFamily="34" charset="0"/>
                <a:ea typeface="宋体" pitchFamily="2" charset="-122"/>
              </a:rPr>
              <a:t>协议都内建有</a:t>
            </a:r>
            <a:r>
              <a:rPr lang="en-US" altLang="zh-CN" sz="2400" smtClean="0">
                <a:latin typeface="Arial" pitchFamily="34" charset="0"/>
                <a:ea typeface="宋体" pitchFamily="2" charset="-122"/>
              </a:rPr>
              <a:t>mime</a:t>
            </a:r>
            <a:r>
              <a:rPr lang="zh-CN" altLang="en-US" sz="2400" smtClean="0">
                <a:latin typeface="Arial" pitchFamily="34" charset="0"/>
                <a:ea typeface="宋体" pitchFamily="2" charset="-122"/>
              </a:rPr>
              <a:t>．</a:t>
            </a:r>
          </a:p>
          <a:p>
            <a:pPr lvl="1" eaLnBrk="1" hangingPunct="1"/>
            <a:r>
              <a:rPr lang="en-US" altLang="zh-CN" sz="2400" smtClean="0">
                <a:latin typeface="Times New Roman" pitchFamily="18" charset="0"/>
                <a:ea typeface="宋体" pitchFamily="2" charset="-122"/>
              </a:rPr>
              <a:t>MIME</a:t>
            </a:r>
            <a:r>
              <a:rPr lang="zh-CN" altLang="en-US" sz="2400" smtClean="0">
                <a:latin typeface="Times New Roman" pitchFamily="18" charset="0"/>
                <a:ea typeface="宋体" pitchFamily="2" charset="-122"/>
              </a:rPr>
              <a:t>设定某种扩展名的文件用一种应用程序来打开的方式类型，当该扩展名文件被访问的时候，浏览器会自动使用指定应用程序来打开。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6.1.1 </a:t>
            </a:r>
            <a:r>
              <a:rPr lang="zh-CN" altLang="en-US" dirty="0" smtClean="0"/>
              <a:t>流媒体技术</a:t>
            </a:r>
            <a:r>
              <a:rPr lang="zh-CN" altLang="en-US" dirty="0" smtClean="0"/>
              <a:t>原理</a:t>
            </a:r>
            <a:endParaRPr lang="zh-CN" altLang="en-US" dirty="0"/>
          </a:p>
        </p:txBody>
      </p:sp>
      <p:sp>
        <p:nvSpPr>
          <p:cNvPr id="3" name="内容占位符 2"/>
          <p:cNvSpPr>
            <a:spLocks noGrp="1"/>
          </p:cNvSpPr>
          <p:nvPr>
            <p:ph idx="1"/>
          </p:nvPr>
        </p:nvSpPr>
        <p:spPr>
          <a:xfrm>
            <a:off x="285720" y="1071546"/>
            <a:ext cx="8686800" cy="5248275"/>
          </a:xfrm>
        </p:spPr>
        <p:txBody>
          <a:bodyPr/>
          <a:lstStyle/>
          <a:p>
            <a:pPr>
              <a:buNone/>
            </a:pPr>
            <a:r>
              <a:rPr lang="zh-CN" altLang="en-US" dirty="0" smtClean="0">
                <a:latin typeface="Times New Roman" pitchFamily="18" charset="0"/>
                <a:cs typeface="Times New Roman" pitchFamily="18" charset="0"/>
              </a:rPr>
              <a:t>流式传输的基本过程如图</a:t>
            </a:r>
            <a:r>
              <a:rPr lang="en-US" dirty="0" smtClean="0">
                <a:latin typeface="Times New Roman" pitchFamily="18" charset="0"/>
                <a:cs typeface="Times New Roman" pitchFamily="18" charset="0"/>
              </a:rPr>
              <a:t>6-1</a:t>
            </a:r>
            <a:r>
              <a:rPr lang="zh-CN" altLang="en-US" dirty="0" smtClean="0">
                <a:latin typeface="Times New Roman" pitchFamily="18" charset="0"/>
                <a:cs typeface="Times New Roman" pitchFamily="18" charset="0"/>
              </a:rPr>
              <a:t>所</a:t>
            </a:r>
            <a:r>
              <a:rPr lang="zh-CN" altLang="en-US" dirty="0" smtClean="0">
                <a:latin typeface="Times New Roman" pitchFamily="18" charset="0"/>
                <a:cs typeface="Times New Roman" pitchFamily="18" charset="0"/>
              </a:rPr>
              <a:t>示</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①</a:t>
            </a:r>
            <a:r>
              <a:rPr lang="en-US" dirty="0" smtClean="0">
                <a:latin typeface="Times New Roman" pitchFamily="18" charset="0"/>
                <a:cs typeface="Times New Roman" pitchFamily="18" charset="0"/>
              </a:rPr>
              <a:t>Web</a:t>
            </a:r>
            <a:r>
              <a:rPr lang="zh-CN" altLang="en-US" dirty="0" smtClean="0">
                <a:latin typeface="Times New Roman" pitchFamily="18" charset="0"/>
                <a:cs typeface="Times New Roman" pitchFamily="18" charset="0"/>
              </a:rPr>
              <a:t>浏览器与</a:t>
            </a:r>
            <a:r>
              <a:rPr lang="en-US" dirty="0" smtClean="0">
                <a:latin typeface="Times New Roman" pitchFamily="18" charset="0"/>
                <a:cs typeface="Times New Roman" pitchFamily="18" charset="0"/>
              </a:rPr>
              <a:t>Web</a:t>
            </a:r>
            <a:r>
              <a:rPr lang="zh-CN" altLang="en-US" dirty="0" smtClean="0">
                <a:latin typeface="Times New Roman" pitchFamily="18" charset="0"/>
                <a:cs typeface="Times New Roman" pitchFamily="18" charset="0"/>
              </a:rPr>
              <a:t>服务器之间使用</a:t>
            </a:r>
            <a:r>
              <a:rPr lang="en-US" dirty="0" smtClean="0">
                <a:latin typeface="Times New Roman" pitchFamily="18" charset="0"/>
                <a:cs typeface="Times New Roman" pitchFamily="18" charset="0"/>
              </a:rPr>
              <a:t>HTTP/TCP</a:t>
            </a:r>
            <a:r>
              <a:rPr lang="zh-CN" altLang="en-US" dirty="0" smtClean="0">
                <a:latin typeface="Times New Roman" pitchFamily="18" charset="0"/>
                <a:cs typeface="Times New Roman" pitchFamily="18" charset="0"/>
              </a:rPr>
              <a:t>交换控制信息</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②</a:t>
            </a:r>
            <a:r>
              <a:rPr lang="zh-CN" altLang="en-US" dirty="0" smtClean="0">
                <a:latin typeface="Times New Roman" pitchFamily="18" charset="0"/>
                <a:cs typeface="Times New Roman" pitchFamily="18" charset="0"/>
              </a:rPr>
              <a:t>通过这些控制信息把需要传输的实时数据从原始信息中检索出来</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③</a:t>
            </a:r>
            <a:r>
              <a:rPr lang="zh-CN" altLang="en-US" dirty="0" smtClean="0">
                <a:latin typeface="Times New Roman" pitchFamily="18" charset="0"/>
                <a:cs typeface="Times New Roman" pitchFamily="18" charset="0"/>
              </a:rPr>
              <a:t>客户机上的</a:t>
            </a:r>
            <a:r>
              <a:rPr lang="en-US" dirty="0" smtClean="0">
                <a:latin typeface="Times New Roman" pitchFamily="18" charset="0"/>
                <a:cs typeface="Times New Roman" pitchFamily="18" charset="0"/>
              </a:rPr>
              <a:t>Web</a:t>
            </a:r>
            <a:r>
              <a:rPr lang="zh-CN" altLang="en-US" dirty="0" smtClean="0">
                <a:latin typeface="Times New Roman" pitchFamily="18" charset="0"/>
                <a:cs typeface="Times New Roman" pitchFamily="18" charset="0"/>
              </a:rPr>
              <a:t>浏览器启动音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a:t>
            </a:r>
            <a:r>
              <a:rPr lang="en-US" dirty="0" smtClean="0">
                <a:latin typeface="Times New Roman" pitchFamily="18" charset="0"/>
                <a:cs typeface="Times New Roman" pitchFamily="18" charset="0"/>
              </a:rPr>
              <a:t>Helper</a:t>
            </a:r>
            <a:r>
              <a:rPr lang="zh-CN" altLang="en-US" dirty="0" smtClean="0">
                <a:latin typeface="Times New Roman" pitchFamily="18" charset="0"/>
                <a:cs typeface="Times New Roman" pitchFamily="18" charset="0"/>
              </a:rPr>
              <a:t>程序，并使用</a:t>
            </a:r>
            <a:r>
              <a:rPr lang="en-US" dirty="0" smtClean="0">
                <a:latin typeface="Times New Roman" pitchFamily="18" charset="0"/>
                <a:cs typeface="Times New Roman" pitchFamily="18" charset="0"/>
              </a:rPr>
              <a:t>HTTP</a:t>
            </a:r>
            <a:r>
              <a:rPr lang="zh-CN" altLang="en-US" dirty="0" smtClean="0">
                <a:latin typeface="Times New Roman" pitchFamily="18" charset="0"/>
                <a:cs typeface="Times New Roman" pitchFamily="18" charset="0"/>
              </a:rPr>
              <a:t>从</a:t>
            </a:r>
            <a:r>
              <a:rPr lang="en-US" dirty="0" smtClean="0">
                <a:latin typeface="Times New Roman" pitchFamily="18" charset="0"/>
                <a:cs typeface="Times New Roman" pitchFamily="18" charset="0"/>
              </a:rPr>
              <a:t>Web</a:t>
            </a:r>
            <a:r>
              <a:rPr lang="zh-CN" altLang="en-US" dirty="0" smtClean="0">
                <a:latin typeface="Times New Roman" pitchFamily="18" charset="0"/>
                <a:cs typeface="Times New Roman" pitchFamily="18" charset="0"/>
              </a:rPr>
              <a:t>服务器检索相关参数对音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a:t>
            </a:r>
            <a:r>
              <a:rPr lang="en-US" dirty="0" smtClean="0">
                <a:latin typeface="Times New Roman" pitchFamily="18" charset="0"/>
                <a:cs typeface="Times New Roman" pitchFamily="18" charset="0"/>
              </a:rPr>
              <a:t>Helper</a:t>
            </a:r>
            <a:r>
              <a:rPr lang="zh-CN" altLang="en-US" dirty="0" smtClean="0">
                <a:latin typeface="Times New Roman" pitchFamily="18" charset="0"/>
                <a:cs typeface="Times New Roman" pitchFamily="18" charset="0"/>
              </a:rPr>
              <a:t>程序进行初始化。这些参数可能包括目录信息、音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视频数据的编码类型或与音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视频相关的服务器地址</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p:txBody>
      </p:sp>
      <p:sp>
        <p:nvSpPr>
          <p:cNvPr id="4" name="日期占位符 3"/>
          <p:cNvSpPr>
            <a:spLocks noGrp="1"/>
          </p:cNvSpPr>
          <p:nvPr>
            <p:ph type="dt" sz="half" idx="12"/>
          </p:nvPr>
        </p:nvSpPr>
        <p:spPr/>
        <p:txBody>
          <a:bodyPr/>
          <a:lstStyle/>
          <a:p>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④音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视频播放器程序与音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视频服务器运行实时流控制协议（</a:t>
            </a:r>
            <a:r>
              <a:rPr lang="en-US" dirty="0" smtClean="0">
                <a:latin typeface="Times New Roman" pitchFamily="18" charset="0"/>
                <a:cs typeface="Times New Roman" pitchFamily="18" charset="0"/>
              </a:rPr>
              <a:t>RTSP</a:t>
            </a:r>
            <a:r>
              <a:rPr lang="zh-CN" altLang="en-US" dirty="0" smtClean="0">
                <a:latin typeface="Times New Roman" pitchFamily="18" charset="0"/>
                <a:cs typeface="Times New Roman" pitchFamily="18" charset="0"/>
              </a:rPr>
              <a:t>），以交换音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视频传输所需的控制信息。与</a:t>
            </a:r>
            <a:r>
              <a:rPr lang="en-US" dirty="0" smtClean="0">
                <a:latin typeface="Times New Roman" pitchFamily="18" charset="0"/>
                <a:cs typeface="Times New Roman" pitchFamily="18" charset="0"/>
              </a:rPr>
              <a:t>CD</a:t>
            </a:r>
            <a:r>
              <a:rPr lang="zh-CN" altLang="en-US" dirty="0" smtClean="0">
                <a:latin typeface="Times New Roman" pitchFamily="18" charset="0"/>
                <a:cs typeface="Times New Roman" pitchFamily="18" charset="0"/>
              </a:rPr>
              <a:t>播放机的功能相似，</a:t>
            </a:r>
            <a:r>
              <a:rPr lang="en-US" dirty="0" smtClean="0">
                <a:latin typeface="Times New Roman" pitchFamily="18" charset="0"/>
                <a:cs typeface="Times New Roman" pitchFamily="18" charset="0"/>
              </a:rPr>
              <a:t>RTSP</a:t>
            </a:r>
            <a:r>
              <a:rPr lang="zh-CN" altLang="en-US" dirty="0" smtClean="0">
                <a:latin typeface="Times New Roman" pitchFamily="18" charset="0"/>
                <a:cs typeface="Times New Roman" pitchFamily="18" charset="0"/>
              </a:rPr>
              <a:t>提供了播放、快进、快倒、暂停及录制等命令的方法</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⑤音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视频服务器使用</a:t>
            </a:r>
            <a:r>
              <a:rPr lang="en-US" dirty="0" smtClean="0">
                <a:latin typeface="Times New Roman" pitchFamily="18" charset="0"/>
                <a:cs typeface="Times New Roman" pitchFamily="18" charset="0"/>
              </a:rPr>
              <a:t>RTP/UDP</a:t>
            </a:r>
            <a:r>
              <a:rPr lang="zh-CN" altLang="en-US" dirty="0" smtClean="0">
                <a:latin typeface="Times New Roman" pitchFamily="18" charset="0"/>
                <a:cs typeface="Times New Roman" pitchFamily="18" charset="0"/>
              </a:rPr>
              <a:t>协议将音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视频数据传输给客户程序，一旦音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视频数据到达客户端，音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视频客户程序即可播放输出。</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2"/>
          </p:nvPr>
        </p:nvSpPr>
        <p:spPr/>
        <p:txBody>
          <a:bodyPr/>
          <a:lstStyle/>
          <a:p>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2"/>
          </p:nvPr>
        </p:nvSpPr>
        <p:spPr/>
        <p:txBody>
          <a:bodyPr/>
          <a:lstStyle/>
          <a:p>
            <a:endParaRPr lang="en-US" altLang="zh-CN" dirty="0"/>
          </a:p>
        </p:txBody>
      </p:sp>
      <p:grpSp>
        <p:nvGrpSpPr>
          <p:cNvPr id="1026" name="Group 2"/>
          <p:cNvGrpSpPr>
            <a:grpSpLocks/>
          </p:cNvGrpSpPr>
          <p:nvPr/>
        </p:nvGrpSpPr>
        <p:grpSpPr bwMode="auto">
          <a:xfrm>
            <a:off x="928662" y="2239962"/>
            <a:ext cx="6600850" cy="2760673"/>
            <a:chOff x="2430" y="4464"/>
            <a:chExt cx="6765" cy="2129"/>
          </a:xfrm>
        </p:grpSpPr>
        <p:sp>
          <p:nvSpPr>
            <p:cNvPr id="1027" name="Rectangle 3"/>
            <p:cNvSpPr>
              <a:spLocks noChangeArrowheads="1"/>
            </p:cNvSpPr>
            <p:nvPr/>
          </p:nvSpPr>
          <p:spPr bwMode="auto">
            <a:xfrm>
              <a:off x="2505" y="4659"/>
              <a:ext cx="2085"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rPr>
                <a:t>客户端</a:t>
              </a:r>
              <a:r>
                <a:rPr kumimoji="0" lang="en-US" altLang="zh-CN" sz="1600" b="1" i="0" u="none" strike="noStrike" cap="none" normalizeH="0" baseline="0" smtClean="0">
                  <a:ln>
                    <a:noFill/>
                  </a:ln>
                  <a:solidFill>
                    <a:schemeClr val="tx1"/>
                  </a:solidFill>
                  <a:effectLst/>
                  <a:latin typeface="Calibri" pitchFamily="34" charset="0"/>
                  <a:ea typeface="宋体" pitchFamily="2" charset="-122"/>
                </a:rPr>
                <a:t>WEB</a:t>
              </a:r>
              <a:r>
                <a:rPr kumimoji="0" lang="zh-CN" altLang="en-US" sz="1600" b="1" i="0" u="none" strike="noStrike" cap="none" normalizeH="0" baseline="0" smtClean="0">
                  <a:ln>
                    <a:noFill/>
                  </a:ln>
                  <a:solidFill>
                    <a:schemeClr val="tx1"/>
                  </a:solidFill>
                  <a:effectLst/>
                  <a:latin typeface="Calibri" pitchFamily="34" charset="0"/>
                  <a:ea typeface="宋体" pitchFamily="2" charset="-122"/>
                </a:rPr>
                <a:t>浏览器</a:t>
              </a:r>
              <a:endParaRPr kumimoji="0" 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28" name="Rectangle 4"/>
            <p:cNvSpPr>
              <a:spLocks noChangeArrowheads="1"/>
            </p:cNvSpPr>
            <p:nvPr/>
          </p:nvSpPr>
          <p:spPr bwMode="auto">
            <a:xfrm>
              <a:off x="7200" y="4659"/>
              <a:ext cx="1814"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rPr>
                <a:t>WEB</a:t>
              </a:r>
              <a:r>
                <a:rPr kumimoji="0" lang="zh-CN" altLang="en-US" sz="1600" b="1" i="0" u="none" strike="noStrike" cap="none" normalizeH="0" baseline="0" smtClean="0">
                  <a:ln>
                    <a:noFill/>
                  </a:ln>
                  <a:solidFill>
                    <a:schemeClr val="tx1"/>
                  </a:solidFill>
                  <a:effectLst/>
                  <a:latin typeface="Calibri" pitchFamily="34" charset="0"/>
                  <a:ea typeface="宋体" pitchFamily="2" charset="-122"/>
                </a:rPr>
                <a:t>服务器</a:t>
              </a:r>
              <a:endParaRPr kumimoji="0" 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29" name="Rectangle 5"/>
            <p:cNvSpPr>
              <a:spLocks noChangeArrowheads="1"/>
            </p:cNvSpPr>
            <p:nvPr/>
          </p:nvSpPr>
          <p:spPr bwMode="auto">
            <a:xfrm>
              <a:off x="2505" y="5799"/>
              <a:ext cx="2085" cy="7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rPr>
                <a:t>音</a:t>
              </a:r>
              <a:r>
                <a:rPr kumimoji="0" lang="en-US" altLang="zh-CN" sz="1600" b="1" i="0" u="none" strike="noStrike" cap="none" normalizeH="0" baseline="0" smtClean="0">
                  <a:ln>
                    <a:noFill/>
                  </a:ln>
                  <a:solidFill>
                    <a:schemeClr val="tx1"/>
                  </a:solidFill>
                  <a:effectLst/>
                  <a:latin typeface="Calibri" pitchFamily="34" charset="0"/>
                  <a:ea typeface="宋体" pitchFamily="2" charset="-122"/>
                </a:rPr>
                <a:t>/</a:t>
              </a:r>
              <a:r>
                <a:rPr kumimoji="0" lang="zh-CN" altLang="en-US" sz="1600" b="1" i="0" u="none" strike="noStrike" cap="none" normalizeH="0" baseline="0" smtClean="0">
                  <a:ln>
                    <a:noFill/>
                  </a:ln>
                  <a:solidFill>
                    <a:schemeClr val="tx1"/>
                  </a:solidFill>
                  <a:effectLst/>
                  <a:latin typeface="Calibri" pitchFamily="34" charset="0"/>
                  <a:ea typeface="宋体" pitchFamily="2" charset="-122"/>
                </a:rPr>
                <a:t>视频播放器</a:t>
              </a:r>
              <a:endParaRPr kumimoji="0" 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30" name="Rectangle 6"/>
            <p:cNvSpPr>
              <a:spLocks noChangeArrowheads="1"/>
            </p:cNvSpPr>
            <p:nvPr/>
          </p:nvSpPr>
          <p:spPr bwMode="auto">
            <a:xfrm>
              <a:off x="7215" y="5784"/>
              <a:ext cx="1814" cy="7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rPr>
                <a:t>音</a:t>
              </a:r>
              <a:r>
                <a:rPr kumimoji="0" lang="en-US" altLang="zh-CN" sz="1600" b="1" i="0" u="none" strike="noStrike" cap="none" normalizeH="0" baseline="0" smtClean="0">
                  <a:ln>
                    <a:noFill/>
                  </a:ln>
                  <a:solidFill>
                    <a:schemeClr val="tx1"/>
                  </a:solidFill>
                  <a:effectLst/>
                  <a:latin typeface="Calibri" pitchFamily="34" charset="0"/>
                  <a:ea typeface="宋体" pitchFamily="2" charset="-122"/>
                </a:rPr>
                <a:t>/</a:t>
              </a:r>
              <a:r>
                <a:rPr kumimoji="0" lang="zh-CN" altLang="en-US" sz="1600" b="1" i="0" u="none" strike="noStrike" cap="none" normalizeH="0" baseline="0" smtClean="0">
                  <a:ln>
                    <a:noFill/>
                  </a:ln>
                  <a:solidFill>
                    <a:schemeClr val="tx1"/>
                  </a:solidFill>
                  <a:effectLst/>
                  <a:latin typeface="Calibri" pitchFamily="34" charset="0"/>
                  <a:ea typeface="宋体" pitchFamily="2" charset="-122"/>
                </a:rPr>
                <a:t>视频服务器</a:t>
              </a:r>
              <a:endParaRPr kumimoji="0" lang="zh-CN" sz="1600" b="1" i="0" u="none" strike="noStrike" cap="none" normalizeH="0" baseline="0" smtClean="0">
                <a:ln>
                  <a:noFill/>
                </a:ln>
                <a:solidFill>
                  <a:schemeClr val="tx1"/>
                </a:solidFill>
                <a:effectLst/>
                <a:latin typeface="Arial" pitchFamily="34" charset="0"/>
                <a:ea typeface="宋体" pitchFamily="2" charset="-122"/>
              </a:endParaRPr>
            </a:p>
          </p:txBody>
        </p:sp>
        <p:cxnSp>
          <p:nvCxnSpPr>
            <p:cNvPr id="1031" name="AutoShape 7"/>
            <p:cNvCxnSpPr>
              <a:cxnSpLocks noChangeShapeType="1"/>
            </p:cNvCxnSpPr>
            <p:nvPr/>
          </p:nvCxnSpPr>
          <p:spPr bwMode="auto">
            <a:xfrm>
              <a:off x="4590" y="4929"/>
              <a:ext cx="2608" cy="0"/>
            </a:xfrm>
            <a:prstGeom prst="straightConnector1">
              <a:avLst/>
            </a:prstGeom>
            <a:noFill/>
            <a:ln w="9525">
              <a:solidFill>
                <a:srgbClr val="000000"/>
              </a:solidFill>
              <a:round/>
              <a:headEnd type="triangle" w="med" len="med"/>
              <a:tailEnd type="triangle" w="med" len="med"/>
            </a:ln>
          </p:spPr>
        </p:cxnSp>
        <p:cxnSp>
          <p:nvCxnSpPr>
            <p:cNvPr id="1032" name="AutoShape 8"/>
            <p:cNvCxnSpPr>
              <a:cxnSpLocks noChangeShapeType="1"/>
            </p:cNvCxnSpPr>
            <p:nvPr/>
          </p:nvCxnSpPr>
          <p:spPr bwMode="auto">
            <a:xfrm flipH="1">
              <a:off x="4590" y="6384"/>
              <a:ext cx="2625" cy="15"/>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8055" y="5139"/>
              <a:ext cx="15" cy="645"/>
            </a:xfrm>
            <a:prstGeom prst="straightConnector1">
              <a:avLst/>
            </a:prstGeom>
            <a:noFill/>
            <a:ln w="9525">
              <a:solidFill>
                <a:srgbClr val="000000"/>
              </a:solidFill>
              <a:round/>
              <a:headEnd/>
              <a:tailEnd type="triangle" w="med" len="med"/>
            </a:ln>
          </p:spPr>
        </p:cxnSp>
        <p:cxnSp>
          <p:nvCxnSpPr>
            <p:cNvPr id="1034" name="AutoShape 10"/>
            <p:cNvCxnSpPr>
              <a:cxnSpLocks noChangeShapeType="1"/>
            </p:cNvCxnSpPr>
            <p:nvPr/>
          </p:nvCxnSpPr>
          <p:spPr bwMode="auto">
            <a:xfrm>
              <a:off x="3510" y="5139"/>
              <a:ext cx="0" cy="660"/>
            </a:xfrm>
            <a:prstGeom prst="straightConnector1">
              <a:avLst/>
            </a:prstGeom>
            <a:noFill/>
            <a:ln w="9525">
              <a:solidFill>
                <a:srgbClr val="000000"/>
              </a:solidFill>
              <a:round/>
              <a:headEnd/>
              <a:tailEnd type="triangle" w="med" len="med"/>
            </a:ln>
          </p:spPr>
        </p:cxnSp>
        <p:sp>
          <p:nvSpPr>
            <p:cNvPr id="1035" name="Text Box 11"/>
            <p:cNvSpPr txBox="1">
              <a:spLocks noChangeArrowheads="1"/>
            </p:cNvSpPr>
            <p:nvPr/>
          </p:nvSpPr>
          <p:spPr bwMode="auto">
            <a:xfrm>
              <a:off x="5070" y="5502"/>
              <a:ext cx="1815" cy="390"/>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rPr>
                <a:t>④RTSP/TCP(UDP)</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36" name="Text Box 12"/>
            <p:cNvSpPr txBox="1">
              <a:spLocks noChangeArrowheads="1"/>
            </p:cNvSpPr>
            <p:nvPr/>
          </p:nvSpPr>
          <p:spPr bwMode="auto">
            <a:xfrm>
              <a:off x="5235" y="4464"/>
              <a:ext cx="1710" cy="390"/>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①HTTP/TCP</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37" name="Text Box 13"/>
            <p:cNvSpPr txBox="1">
              <a:spLocks noChangeArrowheads="1"/>
            </p:cNvSpPr>
            <p:nvPr/>
          </p:nvSpPr>
          <p:spPr bwMode="auto">
            <a:xfrm>
              <a:off x="2430" y="5232"/>
              <a:ext cx="1035" cy="390"/>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rPr>
                <a:t>③</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meta file</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38" name="Text Box 14"/>
            <p:cNvSpPr txBox="1">
              <a:spLocks noChangeArrowheads="1"/>
            </p:cNvSpPr>
            <p:nvPr/>
          </p:nvSpPr>
          <p:spPr bwMode="auto">
            <a:xfrm>
              <a:off x="8160" y="5232"/>
              <a:ext cx="1035" cy="390"/>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②</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定位</a:t>
              </a:r>
              <a:endParaRPr kumimoji="0" 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39" name="Text Box 15"/>
            <p:cNvSpPr txBox="1">
              <a:spLocks noChangeArrowheads="1"/>
            </p:cNvSpPr>
            <p:nvPr/>
          </p:nvSpPr>
          <p:spPr bwMode="auto">
            <a:xfrm>
              <a:off x="5070" y="5982"/>
              <a:ext cx="1815" cy="390"/>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rPr>
                <a:t>⑤RTP/UDP</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grpSp>
      <p:sp>
        <p:nvSpPr>
          <p:cNvPr id="19" name="矩形 18"/>
          <p:cNvSpPr/>
          <p:nvPr/>
        </p:nvSpPr>
        <p:spPr>
          <a:xfrm>
            <a:off x="3071802" y="5429264"/>
            <a:ext cx="2659702" cy="369332"/>
          </a:xfrm>
          <a:prstGeom prst="rect">
            <a:avLst/>
          </a:prstGeom>
        </p:spPr>
        <p:txBody>
          <a:bodyPr wrap="none">
            <a:spAutoFit/>
          </a:bodyPr>
          <a:lstStyle/>
          <a:p>
            <a:r>
              <a:rPr lang="zh-CN" altLang="en-US" dirty="0" smtClean="0"/>
              <a:t>图</a:t>
            </a:r>
            <a:r>
              <a:rPr lang="en-US" dirty="0" smtClean="0"/>
              <a:t>6-1 </a:t>
            </a:r>
            <a:r>
              <a:rPr lang="zh-CN" altLang="en-US" dirty="0" smtClean="0"/>
              <a:t>流式传输基本过程</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bwMode="auto">
          <a:xfrm>
            <a:off x="357188" y="1071563"/>
            <a:ext cx="8726487" cy="5214937"/>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15000"/>
              </a:spcBef>
              <a:spcAft>
                <a:spcPct val="15000"/>
              </a:spcAft>
            </a:pPr>
            <a:r>
              <a:rPr lang="zh-CN" altLang="en-US" smtClean="0">
                <a:latin typeface="宋体" pitchFamily="2" charset="-122"/>
                <a:ea typeface="宋体" pitchFamily="2" charset="-122"/>
              </a:rPr>
              <a:t>顺序流式传输</a:t>
            </a:r>
            <a:endParaRPr lang="en-US" altLang="zh-CN" smtClean="0">
              <a:latin typeface="宋体" pitchFamily="2" charset="-122"/>
              <a:ea typeface="宋体" pitchFamily="2" charset="-122"/>
            </a:endParaRPr>
          </a:p>
          <a:p>
            <a:pPr lvl="1" eaLnBrk="1" hangingPunct="1">
              <a:spcBef>
                <a:spcPct val="15000"/>
              </a:spcBef>
              <a:spcAft>
                <a:spcPct val="15000"/>
              </a:spcAft>
            </a:pPr>
            <a:r>
              <a:rPr lang="zh-CN" altLang="en-US" smtClean="0">
                <a:latin typeface="宋体" pitchFamily="2" charset="-122"/>
                <a:ea typeface="宋体" pitchFamily="2" charset="-122"/>
              </a:rPr>
              <a:t>顺序累进下载，在下载文件的同时用户也可视听，但是在给定时刻，用户只能观看已经下载的部分，不允许跳到未经下载的部分。这种传输方式不同于实时流传输模式，不允许用户在传输期间根据用户连接的速度进行调整。</a:t>
            </a:r>
          </a:p>
          <a:p>
            <a:pPr lvl="1" eaLnBrk="1" hangingPunct="1">
              <a:spcBef>
                <a:spcPct val="15000"/>
              </a:spcBef>
              <a:spcAft>
                <a:spcPct val="15000"/>
              </a:spcAft>
            </a:pPr>
            <a:r>
              <a:rPr lang="zh-CN" altLang="en-US" smtClean="0">
                <a:latin typeface="宋体" pitchFamily="2" charset="-122"/>
                <a:ea typeface="宋体" pitchFamily="2" charset="-122"/>
              </a:rPr>
              <a:t>无需其他特殊协议，因此顺序流式传输也称作 </a:t>
            </a:r>
            <a:r>
              <a:rPr lang="en-US" altLang="zh-CN" smtClean="0">
                <a:latin typeface="宋体" pitchFamily="2" charset="-122"/>
                <a:ea typeface="宋体" pitchFamily="2" charset="-122"/>
              </a:rPr>
              <a:t>HTTP </a:t>
            </a:r>
            <a:r>
              <a:rPr lang="zh-CN" altLang="en-US" smtClean="0">
                <a:latin typeface="宋体" pitchFamily="2" charset="-122"/>
                <a:ea typeface="宋体" pitchFamily="2" charset="-122"/>
              </a:rPr>
              <a:t>流式传输。</a:t>
            </a:r>
            <a:endParaRPr lang="en-US" altLang="zh-CN" smtClean="0">
              <a:latin typeface="宋体" pitchFamily="2" charset="-122"/>
              <a:ea typeface="宋体" pitchFamily="2" charset="-122"/>
            </a:endParaRPr>
          </a:p>
          <a:p>
            <a:pPr lvl="1" eaLnBrk="1" hangingPunct="1">
              <a:spcBef>
                <a:spcPct val="15000"/>
              </a:spcBef>
              <a:spcAft>
                <a:spcPct val="15000"/>
              </a:spcAft>
            </a:pPr>
            <a:r>
              <a:rPr lang="zh-CN" altLang="en-US" smtClean="0">
                <a:latin typeface="宋体" pitchFamily="2" charset="-122"/>
                <a:ea typeface="宋体" pitchFamily="2" charset="-122"/>
              </a:rPr>
              <a:t>该方式与防火墙无关，较之实时流式传输容易管理。不支持网上直播，实质是一种点播技术。    </a:t>
            </a:r>
          </a:p>
        </p:txBody>
      </p:sp>
      <p:sp>
        <p:nvSpPr>
          <p:cNvPr id="4" name="Rectangle 2"/>
          <p:cNvSpPr>
            <a:spLocks noGrp="1" noChangeArrowheads="1"/>
          </p:cNvSpPr>
          <p:nvPr>
            <p:ph type="title"/>
          </p:nvPr>
        </p:nvSpPr>
        <p:spPr>
          <a:xfrm>
            <a:off x="619148" y="293670"/>
            <a:ext cx="7239000" cy="563562"/>
          </a:xfrm>
        </p:spPr>
        <p:txBody>
          <a:bodyPr/>
          <a:lstStyle/>
          <a:p>
            <a:pPr eaLnBrk="1" hangingPunct="1">
              <a:defRPr/>
            </a:pPr>
            <a:r>
              <a:rPr lang="zh-CN" altLang="en-US" dirty="0" smtClean="0">
                <a:latin typeface="宋体" pitchFamily="2" charset="-122"/>
                <a:ea typeface="宋体" pitchFamily="2" charset="-122"/>
              </a:rPr>
              <a:t>实现</a:t>
            </a:r>
            <a:r>
              <a:rPr lang="zh-CN" altLang="en-US" dirty="0" smtClean="0">
                <a:latin typeface="宋体" pitchFamily="2" charset="-122"/>
                <a:ea typeface="宋体" pitchFamily="2" charset="-122"/>
              </a:rPr>
              <a:t>流式传输的两种方法</a:t>
            </a:r>
          </a:p>
        </p:txBody>
      </p:sp>
    </p:spTree>
  </p:cSld>
  <p:clrMapOvr>
    <a:masterClrMapping/>
  </p:clrMapOvr>
</p:sld>
</file>

<file path=ppt/theme/theme1.xml><?xml version="1.0" encoding="utf-8"?>
<a:theme xmlns:a="http://schemas.openxmlformats.org/drawingml/2006/main" name="复件 数字媒体基础的PPT模板">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复件 数字媒体基础的PPT模板</Template>
  <TotalTime>21</TotalTime>
  <Words>1297</Words>
  <Application>Microsoft PowerPoint</Application>
  <PresentationFormat>全屏显示(4:3)</PresentationFormat>
  <Paragraphs>93</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复件 数字媒体基础的PPT模板</vt:lpstr>
      <vt:lpstr>第6章 流媒体技术及其应用 </vt:lpstr>
      <vt:lpstr>Contents</vt:lpstr>
      <vt:lpstr>6.1 流媒体与流媒体技术 </vt:lpstr>
      <vt:lpstr>幻灯片 4</vt:lpstr>
      <vt:lpstr>幻灯片 5</vt:lpstr>
      <vt:lpstr>6.1.1 流媒体技术原理</vt:lpstr>
      <vt:lpstr>幻灯片 7</vt:lpstr>
      <vt:lpstr>幻灯片 8</vt:lpstr>
      <vt:lpstr>实现流式传输的两种方法</vt:lpstr>
      <vt:lpstr>幻灯片 10</vt:lpstr>
      <vt:lpstr>6.1.2流媒体传输协议</vt:lpstr>
      <vt:lpstr>6.1.3 流媒体系统的组成</vt:lpstr>
      <vt:lpstr>6.2流媒体播放方式</vt:lpstr>
      <vt:lpstr>幻灯片 14</vt:lpstr>
      <vt:lpstr>6.3 流媒体的文件格式</vt:lpstr>
      <vt:lpstr>6.4 流媒体技术的应用</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 流媒体技术及其应用 </dc:title>
  <dc:creator>微软用户</dc:creator>
  <cp:lastModifiedBy>微软用户</cp:lastModifiedBy>
  <cp:revision>11</cp:revision>
  <dcterms:created xsi:type="dcterms:W3CDTF">2014-10-06T14:55:28Z</dcterms:created>
  <dcterms:modified xsi:type="dcterms:W3CDTF">2014-10-07T02:11:32Z</dcterms:modified>
</cp:coreProperties>
</file>