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9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tp://202.116.86.96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进程的创建实验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2996952"/>
            <a:ext cx="6624736" cy="208823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要求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</a:rPr>
              <a:t>18</a:t>
            </a:r>
            <a:r>
              <a:rPr lang="zh-CN" altLang="en-US" b="1" dirty="0" smtClean="0">
                <a:solidFill>
                  <a:schemeClr val="tx1"/>
                </a:solidFill>
              </a:rPr>
              <a:t>日晚上</a:t>
            </a:r>
            <a:r>
              <a:rPr lang="en-US" altLang="zh-CN" b="1" dirty="0" smtClean="0">
                <a:solidFill>
                  <a:schemeClr val="tx1"/>
                </a:solidFill>
              </a:rPr>
              <a:t>12:00</a:t>
            </a:r>
            <a:r>
              <a:rPr lang="zh-CN" altLang="en-US" b="1" dirty="0" smtClean="0">
                <a:solidFill>
                  <a:schemeClr val="tx1"/>
                </a:solidFill>
              </a:rPr>
              <a:t>之前提交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333CC"/>
                </a:solidFill>
              </a:rPr>
              <a:t>实验提交地址</a:t>
            </a:r>
            <a:r>
              <a:rPr lang="zh-CN" altLang="en-US" sz="2800" b="1" dirty="0">
                <a:solidFill>
                  <a:srgbClr val="3333CC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hlinkClick r:id="rId2"/>
              </a:rPr>
              <a:t>ftp://202.116.86.96</a:t>
            </a:r>
            <a:r>
              <a:rPr lang="en-US" altLang="zh-CN" sz="28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进入该地址后，在鼠标右键菜单中选择登录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3333CC"/>
                </a:solidFill>
              </a:rPr>
              <a:t>输入用户名</a:t>
            </a:r>
            <a:r>
              <a:rPr lang="zh-CN" altLang="en-US" b="1" dirty="0">
                <a:solidFill>
                  <a:srgbClr val="3333CC"/>
                </a:solidFill>
              </a:rPr>
              <a:t>：</a:t>
            </a:r>
            <a:r>
              <a:rPr lang="en-US" altLang="zh-CN" b="1" dirty="0">
                <a:solidFill>
                  <a:srgbClr val="3333CC"/>
                </a:solidFill>
              </a:rPr>
              <a:t>student  </a:t>
            </a:r>
            <a:r>
              <a:rPr lang="zh-CN" altLang="en-US" b="1" dirty="0">
                <a:solidFill>
                  <a:srgbClr val="3333CC"/>
                </a:solidFill>
              </a:rPr>
              <a:t>密码：</a:t>
            </a:r>
            <a:r>
              <a:rPr lang="en-US" altLang="zh-CN" b="1" dirty="0">
                <a:solidFill>
                  <a:srgbClr val="3333CC"/>
                </a:solidFill>
              </a:rPr>
              <a:t>123456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注意：务必</a:t>
            </a:r>
            <a:r>
              <a:rPr lang="zh-CN" altLang="en-US" b="1" dirty="0">
                <a:solidFill>
                  <a:srgbClr val="FF0000"/>
                </a:solidFill>
              </a:rPr>
              <a:t>提交</a:t>
            </a:r>
            <a:r>
              <a:rPr lang="zh-CN" altLang="en-US" b="1" dirty="0" smtClean="0">
                <a:solidFill>
                  <a:srgbClr val="FF0000"/>
                </a:solidFill>
              </a:rPr>
              <a:t>到“操作系统</a:t>
            </a:r>
            <a:r>
              <a:rPr lang="zh-CN" altLang="en-US" b="1" dirty="0">
                <a:solidFill>
                  <a:srgbClr val="FF0000"/>
                </a:solidFill>
              </a:rPr>
              <a:t>实验提交</a:t>
            </a:r>
            <a:r>
              <a:rPr lang="zh-CN" altLang="en-US" b="1" dirty="0" smtClean="0">
                <a:solidFill>
                  <a:srgbClr val="FF0000"/>
                </a:solidFill>
              </a:rPr>
              <a:t>目录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实验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”的目录</a:t>
            </a:r>
            <a:r>
              <a:rPr lang="zh-CN" altLang="en-US" b="1" dirty="0" smtClean="0">
                <a:solidFill>
                  <a:srgbClr val="FF0000"/>
                </a:solidFill>
              </a:rPr>
              <a:t>下的相应班级目录中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765175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断点的管理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39751" y="765175"/>
            <a:ext cx="7848674" cy="5903913"/>
          </a:xfrm>
        </p:spPr>
        <p:txBody>
          <a:bodyPr/>
          <a:lstStyle/>
          <a:p>
            <a:r>
              <a:rPr lang="zh-CN" altLang="en-US" sz="2400" dirty="0" smtClean="0"/>
              <a:t>显示当前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的断点信息：</a:t>
            </a:r>
            <a:r>
              <a:rPr lang="en-US" altLang="zh-CN" sz="2400" dirty="0" smtClean="0"/>
              <a:t>info break </a:t>
            </a:r>
            <a:endParaRPr lang="zh-CN" altLang="en-US" sz="2400" dirty="0" smtClean="0"/>
          </a:p>
          <a:p>
            <a:pPr lvl="1"/>
            <a:r>
              <a:rPr lang="zh-CN" altLang="en-US" sz="2000" dirty="0" smtClean="0"/>
              <a:t>以如下的形式显示所有的断点信息：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 Type </a:t>
            </a:r>
            <a:r>
              <a:rPr lang="en-US" altLang="zh-CN" sz="1800" dirty="0" err="1" smtClean="0"/>
              <a:t>Disp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Enb</a:t>
            </a:r>
            <a:r>
              <a:rPr lang="en-US" altLang="zh-CN" sz="1800" dirty="0" smtClean="0"/>
              <a:t> Address What 1 breakpoint keep y 0x000028bc in </a:t>
            </a:r>
            <a:r>
              <a:rPr lang="en-US" altLang="zh-CN" sz="1800" dirty="0" err="1" smtClean="0"/>
              <a:t>init_random</a:t>
            </a:r>
            <a:r>
              <a:rPr lang="en-US" altLang="zh-CN" sz="1800" dirty="0" smtClean="0"/>
              <a:t> at qsort2.c:155 2 breakpoint keep y 0x0000291c in </a:t>
            </a:r>
            <a:r>
              <a:rPr lang="en-US" altLang="zh-CN" sz="1800" dirty="0" err="1" smtClean="0"/>
              <a:t>init_organ</a:t>
            </a:r>
            <a:r>
              <a:rPr lang="en-US" altLang="zh-CN" sz="1800" dirty="0" smtClean="0"/>
              <a:t> at qsort2.c:168 </a:t>
            </a:r>
          </a:p>
          <a:p>
            <a:r>
              <a:rPr lang="zh-CN" altLang="en-US" sz="2400" dirty="0" smtClean="0"/>
              <a:t>删除指定的某个断点：</a:t>
            </a:r>
            <a:r>
              <a:rPr lang="en-US" altLang="zh-CN" sz="2400" dirty="0" smtClean="0"/>
              <a:t>delete breakpoint 1 </a:t>
            </a:r>
          </a:p>
          <a:p>
            <a:pPr lvl="1"/>
            <a:r>
              <a:rPr lang="zh-CN" altLang="en-US" sz="1800" dirty="0" smtClean="0"/>
              <a:t>该命令将会删除编号为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的断点，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如果不带编号参数，将删除所有的断点：</a:t>
            </a:r>
            <a:r>
              <a:rPr lang="en-US" altLang="zh-CN" sz="1800" dirty="0" smtClean="0"/>
              <a:t>delete breakpoint </a:t>
            </a:r>
          </a:p>
          <a:p>
            <a:r>
              <a:rPr lang="zh-CN" altLang="en-US" sz="2400" dirty="0" smtClean="0"/>
              <a:t>禁止使用某个断点：</a:t>
            </a:r>
            <a:r>
              <a:rPr lang="en-US" altLang="zh-CN" sz="2400" dirty="0" smtClean="0"/>
              <a:t>disable breakpoint 1 </a:t>
            </a:r>
            <a:r>
              <a:rPr lang="zh-CN" altLang="en-US" sz="2400" dirty="0" smtClean="0"/>
              <a:t>该命令将禁止断点 </a:t>
            </a:r>
            <a:r>
              <a:rPr lang="en-US" altLang="zh-CN" sz="2400" dirty="0" smtClean="0"/>
              <a:t>1</a:t>
            </a:r>
          </a:p>
          <a:p>
            <a:r>
              <a:rPr lang="zh-CN" altLang="en-US" sz="2400" dirty="0" smtClean="0"/>
              <a:t>允许使用某个断点：</a:t>
            </a:r>
            <a:r>
              <a:rPr lang="en-US" altLang="zh-CN" sz="2400" dirty="0" smtClean="0"/>
              <a:t>enable breakpoint 1 </a:t>
            </a:r>
            <a:r>
              <a:rPr lang="zh-CN" altLang="en-US" sz="2400" dirty="0" smtClean="0"/>
              <a:t>该命令将允许断点 </a:t>
            </a:r>
            <a:r>
              <a:rPr lang="en-US" altLang="zh-CN" sz="2400" dirty="0" smtClean="0"/>
              <a:t>1</a:t>
            </a:r>
          </a:p>
          <a:p>
            <a:r>
              <a:rPr lang="zh-CN" altLang="en-US" sz="2400" dirty="0" smtClean="0"/>
              <a:t>清除原文件中某一代码行上的所有断点：</a:t>
            </a:r>
            <a:r>
              <a:rPr lang="en-US" altLang="zh-CN" sz="2400" dirty="0" smtClean="0"/>
              <a:t>clean number </a:t>
            </a:r>
          </a:p>
          <a:p>
            <a:pPr lvl="1"/>
            <a:r>
              <a:rPr lang="en-US" altLang="zh-CN" sz="1800" dirty="0" smtClean="0"/>
              <a:t>number </a:t>
            </a:r>
            <a:r>
              <a:rPr lang="zh-CN" altLang="en-US" sz="1800" dirty="0" smtClean="0"/>
              <a:t>为原文件的某个代码行的行号</a:t>
            </a:r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6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应用举例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893175" cy="6165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smtClean="0"/>
              <a:t>下面列出了将被调试的程序。 这个程序被称为 </a:t>
            </a:r>
            <a:r>
              <a:rPr lang="en-US" altLang="zh-CN" sz="2000" b="1" smtClean="0"/>
              <a:t>greeting , </a:t>
            </a:r>
            <a:r>
              <a:rPr lang="zh-CN" altLang="en-US" sz="2000" b="1" smtClean="0"/>
              <a:t>它显示一个简单的问候</a:t>
            </a:r>
            <a:r>
              <a:rPr lang="en-US" altLang="zh-CN" sz="2000" b="1" smtClean="0"/>
              <a:t>, </a:t>
            </a:r>
            <a:r>
              <a:rPr lang="zh-CN" altLang="en-US" sz="2000" b="1" smtClean="0"/>
              <a:t>再用反序将它列出。 </a:t>
            </a:r>
            <a:br>
              <a:rPr lang="zh-CN" altLang="en-US" sz="2000" b="1" smtClean="0"/>
            </a:br>
            <a:r>
              <a:rPr lang="en-US" altLang="zh-CN" sz="2000" b="1" smtClean="0"/>
              <a:t>#include&lt; stdio.h&gt;</a:t>
            </a:r>
            <a:br>
              <a:rPr lang="en-US" altLang="zh-CN" sz="2000" b="1" smtClean="0"/>
            </a:br>
            <a:r>
              <a:rPr lang="en-US" altLang="zh-CN" sz="2000" b="1" smtClean="0"/>
              <a:t>void main () </a:t>
            </a:r>
            <a:br>
              <a:rPr lang="en-US" altLang="zh-CN" sz="2000" b="1" smtClean="0"/>
            </a:br>
            <a:r>
              <a:rPr lang="en-US" altLang="zh-CN" sz="2000" b="1" smtClean="0"/>
              <a:t>{ </a:t>
            </a:r>
            <a:br>
              <a:rPr lang="en-US" altLang="zh-CN" sz="2000" b="1" smtClean="0"/>
            </a:br>
            <a:r>
              <a:rPr lang="en-US" altLang="zh-CN" sz="2000" b="1" smtClean="0"/>
              <a:t>	char my_string[] = </a:t>
            </a:r>
            <a:r>
              <a:rPr lang="en-US" altLang="zh-CN" sz="2000" b="1" smtClean="0">
                <a:latin typeface="Arial" panose="020B0604020202020204" pitchFamily="34" charset="0"/>
              </a:rPr>
              <a:t>“</a:t>
            </a:r>
            <a:r>
              <a:rPr lang="en-US" altLang="zh-CN" sz="2000" b="1" smtClean="0"/>
              <a:t>hello there</a:t>
            </a:r>
            <a:r>
              <a:rPr lang="en-US" altLang="zh-CN" sz="2000" b="1" smtClean="0">
                <a:latin typeface="Arial" panose="020B0604020202020204" pitchFamily="34" charset="0"/>
              </a:rPr>
              <a:t>”</a:t>
            </a:r>
            <a:r>
              <a:rPr lang="en-US" altLang="zh-CN" sz="2000" b="1" smtClean="0"/>
              <a:t>; </a:t>
            </a:r>
            <a:br>
              <a:rPr lang="en-US" altLang="zh-CN" sz="2000" b="1" smtClean="0"/>
            </a:br>
            <a:r>
              <a:rPr lang="en-US" altLang="zh-CN" sz="2000" b="1" smtClean="0"/>
              <a:t>	my_print (my_string); </a:t>
            </a:r>
            <a:br>
              <a:rPr lang="en-US" altLang="zh-CN" sz="2000" b="1" smtClean="0"/>
            </a:br>
            <a:r>
              <a:rPr lang="en-US" altLang="zh-CN" sz="2000" b="1" smtClean="0"/>
              <a:t>	my_print2 (my_string); </a:t>
            </a:r>
            <a:br>
              <a:rPr lang="en-US" altLang="zh-CN" sz="2000" b="1" smtClean="0"/>
            </a:br>
            <a:r>
              <a:rPr lang="en-US" altLang="zh-CN" sz="2000" b="1" smtClean="0"/>
              <a:t>} </a:t>
            </a:r>
            <a:br>
              <a:rPr lang="en-US" altLang="zh-CN" sz="2000" b="1" smtClean="0"/>
            </a:br>
            <a:r>
              <a:rPr lang="en-US" altLang="zh-CN" sz="2000" b="1" smtClean="0"/>
              <a:t>void my_print (char *string) </a:t>
            </a:r>
            <a:br>
              <a:rPr lang="en-US" altLang="zh-CN" sz="2000" b="1" smtClean="0"/>
            </a:br>
            <a:r>
              <a:rPr lang="en-US" altLang="zh-CN" sz="2000" b="1" smtClean="0"/>
              <a:t>{ </a:t>
            </a:r>
            <a:br>
              <a:rPr lang="en-US" altLang="zh-CN" sz="2000" b="1" smtClean="0"/>
            </a:br>
            <a:r>
              <a:rPr lang="en-US" altLang="zh-CN" sz="2000" b="1" smtClean="0"/>
              <a:t>	printf (</a:t>
            </a:r>
            <a:r>
              <a:rPr lang="en-US" altLang="zh-CN" sz="2000" b="1" smtClean="0">
                <a:latin typeface="Arial" panose="020B0604020202020204" pitchFamily="34" charset="0"/>
              </a:rPr>
              <a:t>“</a:t>
            </a:r>
            <a:r>
              <a:rPr lang="en-US" altLang="zh-CN" sz="2000" b="1" smtClean="0"/>
              <a:t>The string is %s\n</a:t>
            </a:r>
            <a:r>
              <a:rPr lang="en-US" altLang="zh-CN" sz="2000" b="1" smtClean="0">
                <a:latin typeface="Arial" panose="020B0604020202020204" pitchFamily="34" charset="0"/>
              </a:rPr>
              <a:t>”</a:t>
            </a:r>
            <a:r>
              <a:rPr lang="en-US" altLang="zh-CN" sz="2000" b="1" smtClean="0"/>
              <a:t>, string); </a:t>
            </a:r>
            <a:br>
              <a:rPr lang="en-US" altLang="zh-CN" sz="2000" b="1" smtClean="0"/>
            </a:br>
            <a:r>
              <a:rPr lang="en-US" altLang="zh-CN" sz="2000" b="1" smtClean="0"/>
              <a:t>} </a:t>
            </a:r>
            <a:br>
              <a:rPr lang="en-US" altLang="zh-CN" sz="2000" b="1" smtClean="0"/>
            </a:br>
            <a:r>
              <a:rPr lang="en-US" altLang="zh-CN" sz="2000" b="1" smtClean="0"/>
              <a:t>void my_print2 (char *string) </a:t>
            </a:r>
            <a:br>
              <a:rPr lang="en-US" altLang="zh-CN" sz="2000" b="1" smtClean="0"/>
            </a:br>
            <a:r>
              <a:rPr lang="en-US" altLang="zh-CN" sz="2000" b="1" smtClean="0"/>
              <a:t>{ </a:t>
            </a:r>
            <a:br>
              <a:rPr lang="en-US" altLang="zh-CN" sz="2000" b="1" smtClean="0"/>
            </a:br>
            <a:r>
              <a:rPr lang="en-US" altLang="zh-CN" sz="2000" b="1" smtClean="0"/>
              <a:t>	char *string2; </a:t>
            </a:r>
            <a:br>
              <a:rPr lang="en-US" altLang="zh-CN" sz="2000" b="1" smtClean="0"/>
            </a:br>
            <a:r>
              <a:rPr lang="en-US" altLang="zh-CN" sz="2000" b="1" smtClean="0"/>
              <a:t>	int size, i; </a:t>
            </a:r>
            <a:br>
              <a:rPr lang="en-US" altLang="zh-CN" sz="2000" b="1" smtClean="0"/>
            </a:br>
            <a:r>
              <a:rPr lang="en-US" altLang="zh-CN" sz="2000" b="1" smtClean="0"/>
              <a:t>	size = strlen (string); </a:t>
            </a:r>
            <a:br>
              <a:rPr lang="en-US" altLang="zh-CN" sz="2000" b="1" smtClean="0"/>
            </a:br>
            <a:r>
              <a:rPr lang="en-US" altLang="zh-CN" sz="2000" b="1" smtClean="0"/>
              <a:t>	string2 = (char *) malloc (size + 1); </a:t>
            </a:r>
            <a:br>
              <a:rPr lang="en-US" altLang="zh-CN" sz="2000" b="1" smtClean="0"/>
            </a:br>
            <a:r>
              <a:rPr lang="en-US" altLang="zh-CN" sz="2000" b="1" smtClean="0"/>
              <a:t>	for (i = 0; i &lt; size; i++) </a:t>
            </a:r>
            <a:br>
              <a:rPr lang="en-US" altLang="zh-CN" sz="2000" b="1" smtClean="0"/>
            </a:br>
            <a:r>
              <a:rPr lang="en-US" altLang="zh-CN" sz="2000" b="1" smtClean="0"/>
              <a:t>		string2[size - i] = string[i]; </a:t>
            </a:r>
            <a:br>
              <a:rPr lang="en-US" altLang="zh-CN" sz="2000" b="1" smtClean="0"/>
            </a:br>
            <a:r>
              <a:rPr lang="en-US" altLang="zh-CN" sz="2000" b="1" smtClean="0"/>
              <a:t>	string2[size+1] = </a:t>
            </a:r>
            <a:r>
              <a:rPr lang="en-US" altLang="zh-CN" sz="2000" b="1" smtClean="0">
                <a:latin typeface="Arial" panose="020B0604020202020204" pitchFamily="34" charset="0"/>
              </a:rPr>
              <a:t>‘</a:t>
            </a:r>
            <a:r>
              <a:rPr lang="en-US" altLang="zh-CN" sz="2000" b="1" smtClean="0"/>
              <a:t>\0</a:t>
            </a:r>
            <a:r>
              <a:rPr lang="en-US" altLang="zh-CN" sz="2000" b="1" smtClean="0">
                <a:latin typeface="Arial" panose="020B0604020202020204" pitchFamily="34" charset="0"/>
              </a:rPr>
              <a:t>’</a:t>
            </a:r>
            <a:r>
              <a:rPr lang="en-US" altLang="zh-CN" sz="2000" b="1" smtClean="0"/>
              <a:t>; </a:t>
            </a:r>
            <a:br>
              <a:rPr lang="en-US" altLang="zh-CN" sz="2000" b="1" smtClean="0"/>
            </a:br>
            <a:r>
              <a:rPr lang="en-US" altLang="zh-CN" sz="2000" b="1" smtClean="0"/>
              <a:t>	printf ("The string printed backward is %s\n", string2); </a:t>
            </a:r>
            <a:br>
              <a:rPr lang="en-US" altLang="zh-CN" sz="2000" b="1" smtClean="0"/>
            </a:br>
            <a:r>
              <a:rPr lang="en-US" altLang="zh-CN" sz="2000" b="1" smtClean="0"/>
              <a:t>} </a:t>
            </a:r>
            <a:endParaRPr lang="zh-CN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20510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gdb </a:t>
            </a:r>
            <a:r>
              <a:rPr lang="zh-CN" altLang="en-US" b="1" smtClean="0">
                <a:solidFill>
                  <a:srgbClr val="FF0000"/>
                </a:solidFill>
              </a:rPr>
              <a:t>应用举例（续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用下面的命令编译它： </a:t>
            </a:r>
            <a:br>
              <a:rPr lang="zh-CN" altLang="en-US" b="1" smtClean="0"/>
            </a:br>
            <a:r>
              <a:rPr lang="en-US" altLang="zh-CN" b="1" smtClean="0"/>
              <a:t>gcc -o greeting greeting.c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这个程序执行时显示如下结果： </a:t>
            </a:r>
            <a:br>
              <a:rPr lang="zh-CN" altLang="en-US" b="1" smtClean="0"/>
            </a:br>
            <a:r>
              <a:rPr lang="en-US" altLang="zh-CN" b="1" smtClean="0"/>
              <a:t>The string is hello there </a:t>
            </a:r>
            <a:br>
              <a:rPr lang="en-US" altLang="zh-CN" b="1" smtClean="0"/>
            </a:br>
            <a:r>
              <a:rPr lang="en-US" altLang="zh-CN" b="1" smtClean="0"/>
              <a:t>The string printed backward is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输出的第一行是正确的</a:t>
            </a:r>
            <a:r>
              <a:rPr lang="en-US" altLang="zh-CN" b="1" smtClean="0"/>
              <a:t>, </a:t>
            </a:r>
            <a:r>
              <a:rPr lang="zh-CN" altLang="en-US" b="1" smtClean="0"/>
              <a:t>但第二行打印出的东西并不是我们所期望的反序：</a:t>
            </a:r>
            <a:r>
              <a:rPr lang="en-US" altLang="zh-CN" b="1" smtClean="0"/>
              <a:t>The string printed backward is ereht olleh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my_print2 </a:t>
            </a:r>
            <a:r>
              <a:rPr lang="zh-CN" altLang="en-US" b="1" smtClean="0"/>
              <a:t>函数没有正常工作 </a:t>
            </a:r>
            <a:r>
              <a:rPr lang="en-US" altLang="zh-CN" b="1" smtClean="0"/>
              <a:t>?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27623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gdb </a:t>
            </a:r>
            <a:r>
              <a:rPr lang="zh-CN" altLang="en-US" b="1" smtClean="0">
                <a:solidFill>
                  <a:srgbClr val="FF0000"/>
                </a:solidFill>
              </a:rPr>
              <a:t>应用举例（续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用</a:t>
            </a:r>
            <a:r>
              <a:rPr lang="en-US" altLang="zh-CN" sz="2800" b="1" smtClean="0"/>
              <a:t>gdb </a:t>
            </a:r>
            <a:r>
              <a:rPr lang="zh-CN" altLang="en-US" sz="2800" b="1" smtClean="0"/>
              <a:t>看看问题出在哪儿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键入如下命令：</a:t>
            </a:r>
            <a:r>
              <a:rPr lang="en-US" altLang="zh-CN" sz="2400" b="1" smtClean="0">
                <a:solidFill>
                  <a:srgbClr val="FF0000"/>
                </a:solidFill>
              </a:rPr>
              <a:t>gdb greeting</a:t>
            </a:r>
            <a:r>
              <a:rPr lang="en-US" altLang="zh-CN" sz="2400" b="1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注意： 记得在编译 </a:t>
            </a:r>
            <a:r>
              <a:rPr lang="en-US" altLang="zh-CN" sz="2000" b="1" smtClean="0"/>
              <a:t>greeting </a:t>
            </a:r>
            <a:r>
              <a:rPr lang="zh-CN" altLang="en-US" sz="2000" b="1" smtClean="0"/>
              <a:t>程序时把调试选项</a:t>
            </a:r>
            <a:r>
              <a:rPr lang="en-US" altLang="zh-CN" sz="2000" b="1" smtClean="0"/>
              <a:t>-ggdb</a:t>
            </a:r>
            <a:r>
              <a:rPr lang="zh-CN" altLang="en-US" sz="2000" b="1" smtClean="0"/>
              <a:t>打开。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如果你在输入命令时忘了把要调试的程序作为参数传给 </a:t>
            </a:r>
            <a:r>
              <a:rPr lang="en-US" altLang="zh-CN" sz="2000" b="1" smtClean="0"/>
              <a:t>gdb , </a:t>
            </a:r>
            <a:r>
              <a:rPr lang="zh-CN" altLang="en-US" sz="2000" b="1" smtClean="0"/>
              <a:t>你可以在 </a:t>
            </a:r>
            <a:r>
              <a:rPr lang="en-US" altLang="zh-CN" sz="2000" b="1" smtClean="0"/>
              <a:t>gdb </a:t>
            </a:r>
            <a:r>
              <a:rPr lang="zh-CN" altLang="en-US" sz="2000" b="1" smtClean="0"/>
              <a:t>提示符下用 </a:t>
            </a:r>
            <a:r>
              <a:rPr lang="en-US" altLang="zh-CN" sz="2000" b="1" smtClean="0"/>
              <a:t>file </a:t>
            </a:r>
            <a:r>
              <a:rPr lang="zh-CN" altLang="en-US" sz="2000" b="1" smtClean="0"/>
              <a:t>命令来载入它：</a:t>
            </a:r>
            <a:br>
              <a:rPr lang="zh-CN" altLang="en-US" sz="2000" b="1" smtClean="0"/>
            </a:br>
            <a:r>
              <a:rPr lang="en-US" altLang="zh-CN" sz="2000" b="1" smtClean="0"/>
              <a:t>(gdb) </a:t>
            </a:r>
            <a:r>
              <a:rPr lang="en-US" altLang="zh-CN" sz="2000" b="1" smtClean="0">
                <a:solidFill>
                  <a:srgbClr val="FF0000"/>
                </a:solidFill>
              </a:rPr>
              <a:t>file greeting</a:t>
            </a:r>
            <a:r>
              <a:rPr lang="en-US" altLang="zh-CN" sz="2000" b="1" smtClean="0"/>
              <a:t> </a:t>
            </a:r>
            <a:r>
              <a:rPr lang="zh-CN" altLang="en-US" sz="20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用 </a:t>
            </a:r>
            <a:r>
              <a:rPr lang="en-US" altLang="zh-CN" sz="2400" b="1" smtClean="0"/>
              <a:t>gdb </a:t>
            </a:r>
            <a:r>
              <a:rPr lang="zh-CN" altLang="en-US" sz="2400" b="1" smtClean="0"/>
              <a:t>的 </a:t>
            </a:r>
            <a:r>
              <a:rPr lang="en-US" altLang="zh-CN" sz="2400" b="1" smtClean="0"/>
              <a:t>run </a:t>
            </a:r>
            <a:r>
              <a:rPr lang="zh-CN" altLang="en-US" sz="2400" b="1" smtClean="0"/>
              <a:t>命令来运行 </a:t>
            </a:r>
            <a:r>
              <a:rPr lang="en-US" altLang="zh-CN" sz="2400" b="1" smtClean="0"/>
              <a:t>greeting </a:t>
            </a:r>
            <a:r>
              <a:rPr lang="zh-CN" alt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设一个断点：在 </a:t>
            </a:r>
            <a:r>
              <a:rPr lang="en-US" altLang="zh-CN" sz="2400" b="1" smtClean="0"/>
              <a:t>my_print2 </a:t>
            </a:r>
            <a:r>
              <a:rPr lang="zh-CN" altLang="en-US" sz="2400" b="1" smtClean="0"/>
              <a:t>函数的 </a:t>
            </a:r>
            <a:r>
              <a:rPr lang="en-US" altLang="zh-CN" sz="2400" b="1" smtClean="0"/>
              <a:t>for </a:t>
            </a:r>
            <a:r>
              <a:rPr lang="zh-CN" altLang="en-US" sz="2400" b="1" smtClean="0"/>
              <a:t>语句后设一个断点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在 </a:t>
            </a:r>
            <a:r>
              <a:rPr lang="en-US" altLang="zh-CN" sz="2000" b="1" smtClean="0"/>
              <a:t>gdb </a:t>
            </a:r>
            <a:r>
              <a:rPr lang="zh-CN" altLang="en-US" sz="2000" b="1" smtClean="0"/>
              <a:t>提示符下键入 </a:t>
            </a:r>
            <a:r>
              <a:rPr lang="en-US" altLang="zh-CN" sz="2000" b="1" smtClean="0"/>
              <a:t>list </a:t>
            </a:r>
            <a:r>
              <a:rPr lang="zh-CN" altLang="en-US" sz="2000" b="1" smtClean="0"/>
              <a:t>命令三次</a:t>
            </a:r>
            <a:r>
              <a:rPr lang="en-US" altLang="zh-CN" sz="2000" b="1" smtClean="0"/>
              <a:t>, </a:t>
            </a:r>
            <a:r>
              <a:rPr lang="zh-CN" altLang="en-US" sz="2000" b="1" smtClean="0"/>
              <a:t>列出源代码及其行号。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若要设断点的地方在第</a:t>
            </a:r>
            <a:r>
              <a:rPr lang="en-US" altLang="zh-CN" sz="2000" b="1" smtClean="0"/>
              <a:t>24</a:t>
            </a:r>
            <a:r>
              <a:rPr lang="zh-CN" altLang="en-US" sz="2000" b="1" smtClean="0"/>
              <a:t>行</a:t>
            </a:r>
            <a:r>
              <a:rPr lang="en-US" altLang="zh-CN" sz="2000" b="1" smtClean="0"/>
              <a:t>, </a:t>
            </a:r>
            <a:r>
              <a:rPr lang="zh-CN" altLang="en-US" sz="2000" b="1" smtClean="0"/>
              <a:t>则键入如下命令设置断点： </a:t>
            </a:r>
            <a:br>
              <a:rPr lang="zh-CN" altLang="en-US" sz="2000" b="1" smtClean="0"/>
            </a:br>
            <a:r>
              <a:rPr lang="en-US" altLang="zh-CN" sz="2000" b="1" smtClean="0"/>
              <a:t>(gdb) </a:t>
            </a:r>
            <a:r>
              <a:rPr lang="en-US" altLang="zh-CN" sz="2000" b="1" smtClean="0">
                <a:solidFill>
                  <a:srgbClr val="FF0000"/>
                </a:solidFill>
              </a:rPr>
              <a:t>break 24</a:t>
            </a:r>
            <a:r>
              <a:rPr lang="en-US" altLang="zh-CN" sz="2000" b="1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再键入 </a:t>
            </a:r>
            <a:r>
              <a:rPr lang="en-US" altLang="zh-CN" sz="2000" b="1" smtClean="0"/>
              <a:t>run </a:t>
            </a:r>
            <a:r>
              <a:rPr lang="zh-CN" altLang="en-US" sz="2000" b="1" smtClean="0"/>
              <a:t>命令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设置一个观察</a:t>
            </a:r>
            <a:r>
              <a:rPr lang="en-US" altLang="zh-CN" sz="2000" b="1" smtClean="0"/>
              <a:t>string2[size - i] </a:t>
            </a:r>
            <a:r>
              <a:rPr lang="zh-CN" altLang="en-US" sz="2000" b="1" smtClean="0"/>
              <a:t>变量的值的观察点：</a:t>
            </a:r>
            <a:br>
              <a:rPr lang="zh-CN" altLang="en-US" sz="2000" b="1" smtClean="0"/>
            </a:br>
            <a:r>
              <a:rPr lang="en-US" altLang="zh-CN" sz="2000" b="1" smtClean="0"/>
              <a:t>(gdb) </a:t>
            </a:r>
            <a:r>
              <a:rPr lang="en-US" altLang="zh-CN" sz="2000" b="1" smtClean="0">
                <a:solidFill>
                  <a:srgbClr val="FF0000"/>
                </a:solidFill>
              </a:rPr>
              <a:t>watch string2[size - i]</a:t>
            </a:r>
            <a:r>
              <a:rPr lang="en-US" altLang="zh-CN" sz="2000" b="1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smtClean="0"/>
              <a:t>用 </a:t>
            </a:r>
            <a:r>
              <a:rPr lang="en-US" altLang="zh-CN" sz="2000" b="1" smtClean="0"/>
              <a:t>next </a:t>
            </a:r>
            <a:r>
              <a:rPr lang="zh-CN" altLang="en-US" sz="2000" b="1" smtClean="0"/>
              <a:t>命令来一步步的执行 </a:t>
            </a:r>
            <a:r>
              <a:rPr lang="en-US" altLang="zh-CN" sz="2000" b="1" smtClean="0"/>
              <a:t>for </a:t>
            </a:r>
            <a:r>
              <a:rPr lang="zh-CN" altLang="en-US" sz="2000" b="1" smtClean="0"/>
              <a:t>循环：</a:t>
            </a:r>
            <a:br>
              <a:rPr lang="zh-CN" altLang="en-US" sz="2000" b="1" smtClean="0"/>
            </a:br>
            <a:r>
              <a:rPr lang="en-US" altLang="zh-CN" sz="2000" b="1" smtClean="0"/>
              <a:t>(gdb) </a:t>
            </a:r>
            <a:r>
              <a:rPr lang="en-US" altLang="zh-CN" sz="2000" b="1" smtClean="0">
                <a:solidFill>
                  <a:srgbClr val="FF0000"/>
                </a:solidFill>
              </a:rPr>
              <a:t>next</a:t>
            </a:r>
            <a:endParaRPr lang="zh-CN" altLang="en-US" sz="20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gdb </a:t>
            </a:r>
            <a:r>
              <a:rPr lang="zh-CN" altLang="en-US" b="1" smtClean="0">
                <a:solidFill>
                  <a:srgbClr val="FF0000"/>
                </a:solidFill>
              </a:rPr>
              <a:t>应用举例（续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24863" cy="5876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smtClean="0"/>
              <a:t>程序最终修改为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my_print2 (char *string) </a:t>
            </a:r>
            <a:br>
              <a:rPr lang="en-US" altLang="zh-CN" sz="2000" b="1" smtClean="0"/>
            </a:b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 </a:t>
            </a:r>
            <a:br>
              <a:rPr lang="en-US" altLang="zh-CN" sz="2000" b="1" smtClean="0"/>
            </a:br>
            <a:r>
              <a:rPr lang="en-US" altLang="zh-CN" sz="2000" b="1" smtClean="0"/>
              <a:t>char *string2;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int size, size2, i;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size = strlen (string);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size2 = size -1;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string2 = (char *) malloc (size + 1);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for (i = 0; i &lt; size; i++)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	string2[size2 - i] = string[i];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string2[size] = </a:t>
            </a:r>
            <a:r>
              <a:rPr lang="en-US" altLang="zh-CN" sz="2000" b="1" smtClean="0">
                <a:latin typeface="Arial" panose="020B0604020202020204" pitchFamily="34" charset="0"/>
              </a:rPr>
              <a:t>‘</a:t>
            </a:r>
            <a:r>
              <a:rPr lang="en-US" altLang="zh-CN" sz="2000" b="1" smtClean="0"/>
              <a:t>\0</a:t>
            </a:r>
            <a:r>
              <a:rPr lang="en-US" altLang="zh-CN" sz="2000" b="1" smtClean="0">
                <a:latin typeface="Arial" panose="020B0604020202020204" pitchFamily="34" charset="0"/>
              </a:rPr>
              <a:t>’</a:t>
            </a:r>
            <a:r>
              <a:rPr lang="en-US" altLang="zh-CN" sz="2000" b="1" smtClean="0"/>
              <a:t>; </a:t>
            </a:r>
            <a:br>
              <a:rPr lang="en-US" altLang="zh-CN" sz="2000" b="1" smtClean="0"/>
            </a:b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b="1" smtClean="0"/>
              <a:t>printf ("The string printed backward is %s\n", string2); </a:t>
            </a:r>
            <a:br>
              <a:rPr lang="en-US" altLang="zh-CN" sz="2000" b="1" smtClean="0"/>
            </a:b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 </a:t>
            </a:r>
            <a:endParaRPr lang="zh-CN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53534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实验目的和要求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r>
              <a:rPr lang="zh-CN" altLang="en-US" dirty="0" smtClean="0"/>
              <a:t>实验指导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1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实验目的</a:t>
            </a:r>
            <a:r>
              <a:rPr lang="zh-CN" altLang="en-US" dirty="0" smtClean="0">
                <a:solidFill>
                  <a:srgbClr val="FF0000"/>
                </a:solidFill>
              </a:rPr>
              <a:t>和要求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加深对进程概念的理解，明确进程和程序的区别。进一步认识并发执行的实质。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认识进程生成的过程，学会使用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生成子进程，并</a:t>
            </a:r>
            <a:r>
              <a:rPr lang="zh-CN" altLang="en-US" dirty="0"/>
              <a:t>知道如何使</a:t>
            </a:r>
            <a:r>
              <a:rPr lang="zh-CN" altLang="en-US" dirty="0" smtClean="0"/>
              <a:t>子进程完成</a:t>
            </a:r>
            <a:r>
              <a:rPr lang="zh-CN" altLang="en-US" dirty="0"/>
              <a:t>与父进程不同</a:t>
            </a:r>
            <a:r>
              <a:rPr lang="zh-CN" altLang="en-US" dirty="0" smtClean="0"/>
              <a:t>的工作。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完成实验后</a:t>
            </a:r>
            <a:r>
              <a:rPr lang="zh-CN" altLang="en-US" smtClean="0"/>
              <a:t>请提交一个包含实验</a:t>
            </a:r>
            <a:r>
              <a:rPr lang="zh-CN" altLang="en-US" dirty="0" smtClean="0"/>
              <a:t>报告和源代码的</a:t>
            </a:r>
            <a:r>
              <a:rPr lang="zh-CN" altLang="en-US" smtClean="0"/>
              <a:t>压缩包。压缩</a:t>
            </a:r>
            <a:r>
              <a:rPr lang="zh-CN" altLang="en-US" dirty="0" smtClean="0"/>
              <a:t>包的命名：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学号姓名实验</a:t>
            </a:r>
            <a:r>
              <a:rPr lang="en-US" altLang="zh-CN" dirty="0" smtClean="0"/>
              <a:t>1.rar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学</a:t>
            </a:r>
            <a:r>
              <a:rPr lang="zh-CN" altLang="en-US" dirty="0"/>
              <a:t>号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test1.rar</a:t>
            </a:r>
            <a:endParaRPr lang="zh-CN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注：课件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上有实验报告的模板。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将下面的程序编译运行，并解释现象。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#include &lt; sys/</a:t>
            </a:r>
            <a:r>
              <a:rPr lang="en-US" altLang="zh-CN" dirty="0" err="1"/>
              <a:t>types.h</a:t>
            </a:r>
            <a:r>
              <a:rPr lang="en-US" altLang="zh-CN" dirty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en-US" altLang="zh-CN" dirty="0"/>
              <a:t>include &lt; </a:t>
            </a:r>
            <a:r>
              <a:rPr lang="en-US" altLang="zh-CN" dirty="0" err="1"/>
              <a:t>stdio.h</a:t>
            </a:r>
            <a:r>
              <a:rPr lang="en-US" altLang="zh-CN" dirty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en-US" altLang="zh-CN" dirty="0"/>
              <a:t>include &lt; </a:t>
            </a:r>
            <a:r>
              <a:rPr lang="en-US" altLang="zh-CN" dirty="0" err="1"/>
              <a:t>unistd.h</a:t>
            </a:r>
            <a:r>
              <a:rPr lang="en-US" altLang="zh-CN" dirty="0"/>
              <a:t> &gt;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pid1=fork();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(“**1**\n”);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pid2=fork();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(“**2**\n”);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if(pid1==0){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pid3=fork();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(“**3**\n”);}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(“**4**\n”);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0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通过实验完成第三章习题</a:t>
            </a:r>
            <a:r>
              <a:rPr lang="en-US" altLang="zh-CN" dirty="0" smtClean="0"/>
              <a:t>3.4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编写一段程序，使用系统调用</a:t>
            </a:r>
            <a:r>
              <a:rPr lang="en-US" altLang="zh-CN" dirty="0" smtClean="0"/>
              <a:t>fork()</a:t>
            </a:r>
            <a:r>
              <a:rPr lang="zh-CN" altLang="zh-CN" dirty="0" smtClean="0"/>
              <a:t>创建两个子进程。当此程序运行时，在系统中有一个父进程和两个子进程活动。让每一个进程在屏幕上显示一个字符；父进程显示字符“</a:t>
            </a:r>
            <a:r>
              <a:rPr lang="en-US" altLang="zh-CN" dirty="0" smtClean="0"/>
              <a:t>a</a:t>
            </a:r>
            <a:r>
              <a:rPr lang="zh-CN" altLang="zh-CN" dirty="0" smtClean="0"/>
              <a:t>”；子进程分别显示字符“</a:t>
            </a:r>
            <a:r>
              <a:rPr lang="en-US" altLang="zh-CN" dirty="0" smtClean="0"/>
              <a:t>b</a:t>
            </a:r>
            <a:r>
              <a:rPr lang="zh-CN" altLang="zh-CN" dirty="0" smtClean="0"/>
              <a:t>”和字符“</a:t>
            </a:r>
            <a:r>
              <a:rPr lang="en-US" altLang="zh-CN" dirty="0" smtClean="0"/>
              <a:t>c</a:t>
            </a:r>
            <a:r>
              <a:rPr lang="zh-CN" altLang="zh-CN" dirty="0" smtClean="0"/>
              <a:t>”。试观察记录屏幕上的显示结果，并分析原因。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实验指导目录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 smtClean="0"/>
              <a:t>下编辑程序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/>
              <a:t>下编译</a:t>
            </a:r>
            <a:r>
              <a:rPr lang="zh-CN" altLang="en-US" dirty="0" smtClean="0"/>
              <a:t>和运行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下编译和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b="1" dirty="0"/>
              <a:t>断点</a:t>
            </a:r>
            <a:r>
              <a:rPr lang="en-US" altLang="zh-CN" b="1" dirty="0"/>
              <a:t>(breakpoint)</a:t>
            </a:r>
            <a:r>
              <a:rPr lang="zh-CN" altLang="en-US" b="1" dirty="0" smtClean="0"/>
              <a:t>设置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断点的</a:t>
            </a:r>
            <a:r>
              <a:rPr lang="zh-CN" altLang="en-US" b="1" dirty="0" smtClean="0"/>
              <a:t>管理</a:t>
            </a:r>
            <a:endParaRPr lang="en-US" altLang="zh-CN" b="1" dirty="0" smtClean="0"/>
          </a:p>
          <a:p>
            <a:pPr lvl="1"/>
            <a:r>
              <a:rPr lang="en-US" altLang="zh-CN" b="1" dirty="0" err="1"/>
              <a:t>gdb</a:t>
            </a:r>
            <a:r>
              <a:rPr lang="en-US" altLang="zh-CN" b="1" dirty="0"/>
              <a:t> </a:t>
            </a:r>
            <a:r>
              <a:rPr lang="zh-CN" altLang="en-US" b="1" dirty="0"/>
              <a:t>应用举例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3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</a:t>
            </a:r>
            <a:r>
              <a:rPr lang="zh-CN" altLang="en-US" dirty="0" smtClean="0">
                <a:solidFill>
                  <a:srgbClr val="FF0000"/>
                </a:solidFill>
              </a:rPr>
              <a:t>编辑程序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程序编辑器有：</a:t>
            </a:r>
            <a:r>
              <a:rPr lang="en-US" altLang="zh-CN" dirty="0" err="1"/>
              <a:t>emacs,vi,vim,xemacs,gedit</a:t>
            </a:r>
            <a:endParaRPr lang="en-US" altLang="zh-CN" dirty="0"/>
          </a:p>
          <a:p>
            <a:pPr lvl="1"/>
            <a:r>
              <a:rPr lang="zh-CN" altLang="en-US" dirty="0" smtClean="0"/>
              <a:t>建议在</a:t>
            </a:r>
            <a:r>
              <a:rPr lang="zh-CN" altLang="en-US" dirty="0"/>
              <a:t>图形界面</a:t>
            </a:r>
            <a:r>
              <a:rPr lang="zh-CN" altLang="en-US" dirty="0" smtClean="0"/>
              <a:t>下用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，</a:t>
            </a:r>
            <a:r>
              <a:rPr lang="zh-CN" altLang="en-US" dirty="0"/>
              <a:t>在字符界面下</a:t>
            </a:r>
            <a:r>
              <a:rPr lang="en-US" altLang="zh-CN" dirty="0" smtClean="0"/>
              <a:t>vim</a:t>
            </a:r>
          </a:p>
          <a:p>
            <a:pPr lvl="1"/>
            <a:r>
              <a:rPr lang="zh-CN" altLang="en-US" dirty="0" smtClean="0"/>
              <a:t>如果没有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apt-get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Fedora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yum</a:t>
            </a:r>
            <a:r>
              <a:rPr lang="zh-CN" altLang="en-US" smtClean="0"/>
              <a:t>下载（请百度它们的用法）</a:t>
            </a:r>
            <a:endParaRPr lang="en-US" altLang="zh-CN" dirty="0" smtClean="0"/>
          </a:p>
          <a:p>
            <a:r>
              <a:rPr lang="zh-CN" altLang="en-US" dirty="0" smtClean="0"/>
              <a:t>命令行下使用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vim</a:t>
            </a:r>
            <a:endParaRPr lang="zh-CN" altLang="en-US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系统工具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-&gt;</a:t>
            </a:r>
            <a:r>
              <a:rPr lang="zh-CN" altLang="en-US" dirty="0"/>
              <a:t>终端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vim, </a:t>
            </a:r>
            <a:r>
              <a:rPr lang="zh-CN" altLang="en-US" dirty="0" smtClean="0"/>
              <a:t>也可在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vim</a:t>
            </a:r>
            <a:r>
              <a:rPr lang="zh-CN" altLang="en-US" dirty="0" smtClean="0"/>
              <a:t>后面加上要编辑的程序文件名，即可在</a:t>
            </a:r>
            <a:r>
              <a:rPr lang="zh-CN" altLang="en-US" dirty="0"/>
              <a:t>其中编辑程序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4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下程序编译和运行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6300" cy="56610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b="1" dirty="0" smtClean="0"/>
              <a:t>若要编译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程序</a:t>
            </a:r>
            <a:r>
              <a:rPr lang="en-US" altLang="zh-CN" sz="2400" b="1" dirty="0"/>
              <a:t>test</a:t>
            </a:r>
            <a:r>
              <a:rPr lang="en-US" altLang="zh-CN" sz="2400" b="1" dirty="0" smtClean="0"/>
              <a:t>.cc, </a:t>
            </a:r>
            <a:r>
              <a:rPr lang="zh-CN" altLang="en-US" sz="2400" b="1" dirty="0" smtClean="0"/>
              <a:t>执行 </a:t>
            </a:r>
            <a:r>
              <a:rPr lang="en-US" altLang="zh-CN" sz="2400" b="1" dirty="0" smtClean="0"/>
              <a:t>g++ </a:t>
            </a:r>
            <a:r>
              <a:rPr lang="en-US" altLang="zh-CN" sz="2400" b="1" dirty="0"/>
              <a:t>test</a:t>
            </a:r>
            <a:r>
              <a:rPr lang="en-US" altLang="zh-CN" sz="2400" b="1" dirty="0" smtClean="0"/>
              <a:t>.cc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若</a:t>
            </a:r>
            <a:r>
              <a:rPr lang="zh-CN" altLang="en-US" sz="2400" b="1" dirty="0"/>
              <a:t>若要编译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程序</a:t>
            </a:r>
            <a:r>
              <a:rPr lang="en-US" altLang="zh-CN" sz="2400" b="1" dirty="0" err="1" smtClean="0"/>
              <a:t>test.c</a:t>
            </a:r>
            <a:r>
              <a:rPr lang="zh-CN" altLang="en-US" sz="2400" b="1" dirty="0" smtClean="0"/>
              <a:t>，执行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gcc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test.c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这时当前目录中会生成一个可执行程序</a:t>
            </a:r>
            <a:r>
              <a:rPr lang="en-US" altLang="zh-CN" sz="2400" b="1" dirty="0" err="1" smtClean="0"/>
              <a:t>a.out</a:t>
            </a:r>
            <a:endParaRPr lang="en-US" altLang="zh-CN" sz="2400" b="1" dirty="0" smtClean="0"/>
          </a:p>
          <a:p>
            <a:pPr>
              <a:lnSpc>
                <a:spcPct val="80000"/>
              </a:lnSpc>
            </a:pPr>
            <a:r>
              <a:rPr lang="zh-CN" altLang="en-US" sz="2400" b="1" dirty="0" smtClean="0"/>
              <a:t>如果要生成指定文件名的可执行文件，如</a:t>
            </a:r>
            <a:r>
              <a:rPr lang="en-US" altLang="zh-CN" sz="2400" b="1" dirty="0" err="1" smtClean="0"/>
              <a:t>test.o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则执行</a:t>
            </a:r>
            <a:r>
              <a:rPr lang="en-US" altLang="zh-CN" sz="2400" b="1" dirty="0"/>
              <a:t>g++ </a:t>
            </a:r>
            <a:r>
              <a:rPr lang="en-US" altLang="zh-CN" sz="2400" b="1" dirty="0" smtClean="0"/>
              <a:t>test.cc -o </a:t>
            </a:r>
            <a:r>
              <a:rPr lang="en-US" altLang="zh-CN" sz="2400" b="1" dirty="0" err="1" smtClean="0"/>
              <a:t>test.o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或执行</a:t>
            </a:r>
            <a:r>
              <a:rPr lang="en-US" altLang="zh-CN" sz="2400" b="1" dirty="0" err="1"/>
              <a:t>gcc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test.c</a:t>
            </a:r>
            <a:r>
              <a:rPr lang="en-US" altLang="zh-CN" sz="2400" b="1" dirty="0" smtClean="0"/>
              <a:t> –o </a:t>
            </a:r>
            <a:r>
              <a:rPr lang="en-US" altLang="zh-CN" sz="2400" b="1" dirty="0" err="1" smtClean="0"/>
              <a:t>test</a:t>
            </a:r>
            <a:r>
              <a:rPr lang="en-US" altLang="zh-CN" sz="2400" b="1" dirty="0" err="1"/>
              <a:t>.</a:t>
            </a:r>
            <a:r>
              <a:rPr lang="en-US" altLang="zh-CN" sz="2400" b="1" dirty="0" err="1" smtClean="0"/>
              <a:t>o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 smtClean="0"/>
              <a:t>注：上面生成的是</a:t>
            </a:r>
            <a:r>
              <a:rPr lang="en-US" altLang="zh-CN" sz="2000" b="1" dirty="0" smtClean="0"/>
              <a:t>Release</a:t>
            </a:r>
            <a:r>
              <a:rPr lang="zh-CN" altLang="en-US" sz="2000" b="1" dirty="0" smtClean="0"/>
              <a:t>版可执行文件，不能用</a:t>
            </a:r>
            <a:r>
              <a:rPr lang="en-US" altLang="zh-CN" sz="2000" b="1" dirty="0" err="1" smtClean="0"/>
              <a:t>gdb</a:t>
            </a:r>
            <a:r>
              <a:rPr lang="zh-CN" altLang="en-US" sz="2000" b="1" dirty="0" smtClean="0"/>
              <a:t>跟踪调试，如需可调试的可执行文件，在上述命令中加入选项</a:t>
            </a:r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ggdb</a:t>
            </a:r>
            <a:r>
              <a:rPr lang="zh-CN" altLang="en-US" sz="2000" b="1" dirty="0" smtClean="0"/>
              <a:t>即可，</a:t>
            </a:r>
            <a:endParaRPr lang="en-US" altLang="zh-CN" sz="2000" b="1" dirty="0" smtClean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在</a:t>
            </a:r>
            <a:r>
              <a:rPr lang="zh-CN" altLang="en-US" sz="2400" b="1" dirty="0" smtClean="0"/>
              <a:t>当前目录下执行可执行程序</a:t>
            </a:r>
            <a:r>
              <a:rPr lang="en-US" altLang="zh-CN" sz="2400" b="1" dirty="0" err="1" smtClean="0"/>
              <a:t>test.o</a:t>
            </a:r>
            <a:r>
              <a:rPr lang="en-US" altLang="zh-CN" sz="2400" b="1" dirty="0" smtClean="0"/>
              <a:t>,  </a:t>
            </a:r>
            <a:r>
              <a:rPr lang="zh-CN" altLang="en-US" sz="2400" b="1" dirty="0" smtClean="0"/>
              <a:t>在提示符下输入下面命令并回车即可</a:t>
            </a:r>
            <a:r>
              <a:rPr lang="zh-CN" altLang="en-US" sz="2400" b="1" dirty="0"/>
              <a:t>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./</a:t>
            </a:r>
            <a:r>
              <a:rPr lang="en-US" altLang="zh-CN" sz="2400" b="1" dirty="0" err="1" smtClean="0"/>
              <a:t>test</a:t>
            </a:r>
            <a:r>
              <a:rPr lang="en-US" altLang="zh-CN" sz="2400" b="1" dirty="0" err="1"/>
              <a:t>.</a:t>
            </a:r>
            <a:r>
              <a:rPr lang="en-US" altLang="zh-CN" sz="2400" b="1" dirty="0" err="1" smtClean="0"/>
              <a:t>o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145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下编译和调试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6300" cy="5661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g++ -</a:t>
            </a:r>
            <a:r>
              <a:rPr lang="en-US" altLang="zh-CN" sz="2400" b="1" dirty="0" err="1" smtClean="0"/>
              <a:t>ggdb</a:t>
            </a:r>
            <a:r>
              <a:rPr lang="en-US" altLang="zh-CN" sz="2400" b="1" dirty="0" smtClean="0"/>
              <a:t> a.cc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 smtClean="0"/>
              <a:t>要生成</a:t>
            </a:r>
            <a:r>
              <a:rPr lang="en-US" altLang="zh-CN" sz="2000" b="1" dirty="0" smtClean="0"/>
              <a:t>debug</a:t>
            </a:r>
            <a:r>
              <a:rPr lang="zh-CN" altLang="en-US" sz="2000" b="1" dirty="0" smtClean="0"/>
              <a:t>版可执行文件，用选项</a:t>
            </a:r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ggdb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/>
              <a:t>调试：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 smtClean="0"/>
              <a:t>在终端下，运行</a:t>
            </a:r>
            <a:r>
              <a:rPr lang="en-US" altLang="zh-CN" sz="2000" b="1" dirty="0" err="1" smtClean="0"/>
              <a:t>gdb</a:t>
            </a:r>
            <a:endParaRPr lang="en-US" altLang="zh-CN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 err="1" smtClean="0"/>
              <a:t>xemacs</a:t>
            </a:r>
            <a:r>
              <a:rPr lang="zh-CN" altLang="en-US" sz="2000" b="1" dirty="0" smtClean="0"/>
              <a:t>下：菜单</a:t>
            </a:r>
            <a:r>
              <a:rPr lang="en-US" altLang="zh-CN" sz="2000" b="1" dirty="0" smtClean="0"/>
              <a:t>-&gt;tools-&gt;Debugger(GUD)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/>
              <a:t>进入调试状态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:(</a:t>
            </a:r>
            <a:r>
              <a:rPr lang="en-US" altLang="zh-CN" sz="2400" b="1" dirty="0" err="1" smtClean="0">
                <a:sym typeface="Wingdings" panose="05000000000000000000" pitchFamily="2" charset="2"/>
              </a:rPr>
              <a:t>gdb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 err="1" smtClean="0">
                <a:sym typeface="Wingdings" panose="05000000000000000000" pitchFamily="2" charset="2"/>
              </a:rPr>
              <a:t>gdb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调试命令：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file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装入想要调试的可执行文件。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kill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终止正在调试的程序。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list //</a:t>
            </a:r>
            <a:r>
              <a:rPr lang="zh-CN" altLang="en-US" sz="1800" b="1" dirty="0" smtClean="0"/>
              <a:t>程序列表并显示行号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。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next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执行一行源代码但不进入函数内部。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step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执行一行源代码而且进入函数内部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(</a:t>
            </a:r>
            <a:r>
              <a:rPr lang="zh-CN" altLang="en-US" sz="1800" b="1" dirty="0" smtClean="0"/>
              <a:t>单步调试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)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。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run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执行当前被调试的程序 </a:t>
            </a:r>
            <a:r>
              <a:rPr lang="zh-CN" altLang="en-US" sz="1800" b="1" dirty="0" smtClean="0"/>
              <a:t>（至断点）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quit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终止 </a:t>
            </a:r>
            <a:r>
              <a:rPr lang="en-US" altLang="zh-CN" sz="1800" b="1" dirty="0" err="1" smtClean="0">
                <a:sym typeface="Wingdings" panose="05000000000000000000" pitchFamily="2" charset="2"/>
              </a:rPr>
              <a:t>gdb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watch/</a:t>
            </a:r>
            <a:r>
              <a:rPr lang="en-US" altLang="zh-CN" sz="1800" b="1" dirty="0" smtClean="0"/>
              <a:t>display(</a:t>
            </a:r>
            <a:r>
              <a:rPr lang="zh-CN" altLang="en-US" sz="1800" b="1" dirty="0" smtClean="0"/>
              <a:t>变量名</a:t>
            </a:r>
            <a:r>
              <a:rPr lang="en-US" altLang="zh-CN" sz="1800" b="1" dirty="0" smtClean="0"/>
              <a:t>)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监视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显示变量的值而不管它何时被改变。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break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在代码里设置断点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, 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这将使程序执行到这里时被挂起。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make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使你能不退出 </a:t>
            </a:r>
            <a:r>
              <a:rPr lang="en-US" altLang="zh-CN" sz="1800" b="1" dirty="0" err="1" smtClean="0">
                <a:sym typeface="Wingdings" panose="05000000000000000000" pitchFamily="2" charset="2"/>
              </a:rPr>
              <a:t>gdb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 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就可以重新产生可执行文件。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>
                <a:sym typeface="Wingdings" panose="05000000000000000000" pitchFamily="2" charset="2"/>
              </a:rPr>
              <a:t>shell  //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使你能不离开 </a:t>
            </a:r>
            <a:r>
              <a:rPr lang="en-US" altLang="zh-CN" sz="1800" b="1" dirty="0" err="1" smtClean="0">
                <a:sym typeface="Wingdings" panose="05000000000000000000" pitchFamily="2" charset="2"/>
              </a:rPr>
              <a:t>gdb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 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就执行 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UNIX shell </a:t>
            </a:r>
            <a:r>
              <a:rPr lang="zh-CN" altLang="en-US" sz="1800" b="1" dirty="0" smtClean="0">
                <a:sym typeface="Wingdings" panose="05000000000000000000" pitchFamily="2" charset="2"/>
              </a:rPr>
              <a:t>命令。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smtClean="0"/>
              <a:t>stop   //</a:t>
            </a:r>
            <a:r>
              <a:rPr lang="zh-CN" altLang="en-US" sz="1800" b="1" dirty="0" smtClean="0"/>
              <a:t>停止调试</a:t>
            </a:r>
            <a:r>
              <a:rPr lang="zh-CN" altLang="en-US" sz="1800" b="1" dirty="0" smtClean="0">
                <a:sym typeface="Wingdings" panose="05000000000000000000" pitchFamily="2" charset="2"/>
              </a:rPr>
              <a:t/>
            </a:r>
            <a:br>
              <a:rPr lang="zh-CN" altLang="en-US" sz="1800" b="1" dirty="0" smtClean="0">
                <a:sym typeface="Wingdings" panose="05000000000000000000" pitchFamily="2" charset="2"/>
              </a:rPr>
            </a:br>
            <a:endParaRPr lang="zh-CN" altLang="en-US" sz="18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4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620713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断点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(breakpoint)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设置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11188" y="836613"/>
            <a:ext cx="7988300" cy="5545137"/>
          </a:xfrm>
        </p:spPr>
        <p:txBody>
          <a:bodyPr/>
          <a:lstStyle/>
          <a:p>
            <a:r>
              <a:rPr lang="zh-CN" altLang="en-US" sz="2400" smtClean="0"/>
              <a:t>用</a:t>
            </a:r>
            <a:r>
              <a:rPr lang="en-US" altLang="zh-CN" sz="2400" smtClean="0">
                <a:solidFill>
                  <a:srgbClr val="FF0000"/>
                </a:solidFill>
              </a:rPr>
              <a:t>break</a:t>
            </a:r>
            <a:r>
              <a:rPr lang="zh-CN" altLang="en-US" sz="2400" smtClean="0"/>
              <a:t>命令（可以简写为</a:t>
            </a:r>
            <a:r>
              <a:rPr lang="en-US" altLang="zh-CN" sz="2400" smtClean="0">
                <a:solidFill>
                  <a:srgbClr val="FF0000"/>
                </a:solidFill>
              </a:rPr>
              <a:t>b</a:t>
            </a:r>
            <a:r>
              <a:rPr lang="zh-CN" altLang="en-US" sz="2400" smtClean="0"/>
              <a:t>）设置断点，该命令有如下四种形式：</a:t>
            </a:r>
          </a:p>
          <a:p>
            <a:pPr lvl="1"/>
            <a:r>
              <a:rPr lang="en-US" altLang="zh-CN" sz="1800" b="1" smtClean="0"/>
              <a:t>break line-number</a:t>
            </a:r>
            <a:r>
              <a:rPr lang="en-US" altLang="zh-CN" sz="1800" smtClean="0"/>
              <a:t>  </a:t>
            </a:r>
            <a:r>
              <a:rPr lang="zh-CN" altLang="en-US" sz="1800" smtClean="0"/>
              <a:t>使程序恰好在执行给定行之前停止。</a:t>
            </a:r>
          </a:p>
          <a:p>
            <a:pPr lvl="1"/>
            <a:r>
              <a:rPr lang="en-US" altLang="zh-CN" sz="1800" b="1" smtClean="0"/>
              <a:t>break function-name  </a:t>
            </a:r>
            <a:r>
              <a:rPr lang="zh-CN" altLang="en-US" sz="1800" smtClean="0"/>
              <a:t>使程序恰好在进入指定的函数之前停止。</a:t>
            </a:r>
          </a:p>
          <a:p>
            <a:pPr lvl="1"/>
            <a:r>
              <a:rPr lang="en-US" altLang="zh-CN" sz="1800" b="1" smtClean="0"/>
              <a:t>break line-or-function if condition  </a:t>
            </a:r>
            <a:r>
              <a:rPr lang="zh-CN" altLang="en-US" sz="1800" smtClean="0"/>
              <a:t>如果</a:t>
            </a:r>
            <a:r>
              <a:rPr lang="en-US" altLang="zh-CN" sz="1800" smtClean="0"/>
              <a:t>condition</a:t>
            </a:r>
            <a:r>
              <a:rPr lang="zh-CN" altLang="en-US" sz="1800" smtClean="0"/>
              <a:t>（条件）是真，程序到达指定行或函数时停止。</a:t>
            </a:r>
          </a:p>
          <a:p>
            <a:pPr lvl="1"/>
            <a:r>
              <a:rPr lang="en-US" altLang="zh-CN" sz="1800" b="1" smtClean="0"/>
              <a:t>break routine-name </a:t>
            </a:r>
            <a:r>
              <a:rPr lang="zh-CN" altLang="en-US" sz="1800" smtClean="0"/>
              <a:t>在指定例程的入口处设置断点</a:t>
            </a:r>
          </a:p>
          <a:p>
            <a:r>
              <a:rPr lang="zh-CN" altLang="en-US" sz="2400" smtClean="0"/>
              <a:t>如果程序是由很多源文件构成的，需要在各个原文件中设置断点，其方法如下：</a:t>
            </a:r>
          </a:p>
          <a:p>
            <a:pPr lvl="1"/>
            <a:r>
              <a:rPr lang="en-US" altLang="zh-CN" sz="1800" smtClean="0"/>
              <a:t>break filename:line-number</a:t>
            </a:r>
          </a:p>
          <a:p>
            <a:pPr lvl="1"/>
            <a:r>
              <a:rPr lang="en-US" altLang="zh-CN" sz="1800" smtClean="0"/>
              <a:t>break filename:function-name</a:t>
            </a:r>
          </a:p>
          <a:p>
            <a:pPr lvl="1"/>
            <a:r>
              <a:rPr lang="en-US" altLang="zh-CN" sz="1800" smtClean="0"/>
              <a:t>break filename:line-or-function-or-</a:t>
            </a:r>
            <a:r>
              <a:rPr lang="en-US" altLang="zh-CN" sz="1800" b="1" smtClean="0"/>
              <a:t>routine</a:t>
            </a:r>
            <a:r>
              <a:rPr lang="en-US" altLang="zh-CN" sz="1800" smtClean="0"/>
              <a:t> if expr </a:t>
            </a:r>
          </a:p>
          <a:p>
            <a:r>
              <a:rPr lang="zh-CN" altLang="en-US" sz="2400" smtClean="0"/>
              <a:t>从断点继续运行：</a:t>
            </a:r>
            <a:r>
              <a:rPr lang="en-US" altLang="zh-CN" sz="2400" smtClean="0"/>
              <a:t>continue </a:t>
            </a:r>
            <a:endParaRPr lang="zh-CN" altLang="en-US" sz="2400" smtClean="0"/>
          </a:p>
          <a:p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74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748</Words>
  <Application>Microsoft Office PowerPoint</Application>
  <PresentationFormat>全屏显示(4:3)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Wingdings</vt:lpstr>
      <vt:lpstr>Office 主题</vt:lpstr>
      <vt:lpstr>实验1进程的创建实验</vt:lpstr>
      <vt:lpstr>目录</vt:lpstr>
      <vt:lpstr>实验目的和要求</vt:lpstr>
      <vt:lpstr>实验内容</vt:lpstr>
      <vt:lpstr>实验指导目录</vt:lpstr>
      <vt:lpstr>Linux下编辑程序</vt:lpstr>
      <vt:lpstr>Linux下程序编译和运行</vt:lpstr>
      <vt:lpstr>Linux下编译和调试</vt:lpstr>
      <vt:lpstr>断点(breakpoint)设置</vt:lpstr>
      <vt:lpstr>断点的管理</vt:lpstr>
      <vt:lpstr>gdb 应用举例 </vt:lpstr>
      <vt:lpstr>gdb 应用举例（续1）</vt:lpstr>
      <vt:lpstr>gdb 应用举例（续2）</vt:lpstr>
      <vt:lpstr>gdb 应用举例（续3）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进程管理</dc:title>
  <dc:creator>zyd</dc:creator>
  <cp:lastModifiedBy>Windows 用户</cp:lastModifiedBy>
  <cp:revision>57</cp:revision>
  <dcterms:created xsi:type="dcterms:W3CDTF">2013-04-02T06:40:47Z</dcterms:created>
  <dcterms:modified xsi:type="dcterms:W3CDTF">2018-04-11T00:13:07Z</dcterms:modified>
</cp:coreProperties>
</file>