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324" autoAdjust="0"/>
  </p:normalViewPr>
  <p:slideViewPr>
    <p:cSldViewPr>
      <p:cViewPr varScale="1">
        <p:scale>
          <a:sx n="28" d="100"/>
          <a:sy n="28" d="100"/>
        </p:scale>
        <p:origin x="230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C97F-3E19-467A-AB4D-894C494CB0AF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96232-FA0A-47A8-98C3-9767E221CC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3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96232-FA0A-47A8-98C3-9767E221CC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6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的使用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系统建立</a:t>
            </a:r>
            <a:r>
              <a:rPr lang="en-US" altLang="zh-CN" dirty="0" smtClean="0">
                <a:latin typeface="Arial" panose="020B0604020202020204" pitchFamily="34" charset="0"/>
              </a:rPr>
              <a:t>IPC</a:t>
            </a:r>
            <a:r>
              <a:rPr lang="zh-CN" altLang="en-US" dirty="0" smtClean="0">
                <a:latin typeface="Arial" panose="020B0604020202020204" pitchFamily="34" charset="0"/>
              </a:rPr>
              <a:t>通讯 （消息队列、信号量和共享内存） 时必须指定一个</a:t>
            </a:r>
            <a:r>
              <a:rPr lang="en-US" altLang="zh-CN" dirty="0" smtClean="0">
                <a:latin typeface="Arial" panose="020B0604020202020204" pitchFamily="34" charset="0"/>
              </a:rPr>
              <a:t>key</a:t>
            </a:r>
            <a:r>
              <a:rPr lang="zh-CN" altLang="en-US" dirty="0" smtClean="0">
                <a:latin typeface="Arial" panose="020B0604020202020204" pitchFamily="34" charset="0"/>
              </a:rPr>
              <a:t>值。通常情况下，该</a:t>
            </a:r>
            <a:r>
              <a:rPr lang="en-US" altLang="zh-CN" dirty="0" smtClean="0">
                <a:latin typeface="Arial" panose="020B0604020202020204" pitchFamily="34" charset="0"/>
              </a:rPr>
              <a:t>key</a:t>
            </a:r>
            <a:r>
              <a:rPr lang="zh-CN" altLang="en-US" dirty="0" smtClean="0">
                <a:latin typeface="Arial" panose="020B0604020202020204" pitchFamily="34" charset="0"/>
              </a:rPr>
              <a:t>值通过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函数得到。</a:t>
            </a: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用于保证同一个用户的两个进程获得相同的</a:t>
            </a:r>
            <a:r>
              <a:rPr lang="en-US" altLang="zh-CN" dirty="0" smtClean="0">
                <a:latin typeface="Arial" panose="020B0604020202020204" pitchFamily="34" charset="0"/>
              </a:rPr>
              <a:t>IPC</a:t>
            </a:r>
            <a:r>
              <a:rPr lang="zh-CN" altLang="en-US" dirty="0" smtClean="0">
                <a:latin typeface="Arial" panose="020B0604020202020204" pitchFamily="34" charset="0"/>
              </a:rPr>
              <a:t>键值</a:t>
            </a:r>
            <a:r>
              <a:rPr lang="en-US" altLang="zh-CN" dirty="0" smtClean="0">
                <a:latin typeface="Arial" panose="020B0604020202020204" pitchFamily="34" charset="0"/>
              </a:rPr>
              <a:t>key</a:t>
            </a:r>
            <a:r>
              <a:rPr lang="zh-CN" altLang="en-US" dirty="0" smtClean="0">
                <a:latin typeface="Arial" panose="020B0604020202020204" pitchFamily="34" charset="0"/>
              </a:rPr>
              <a:t>；对于两个不同用户下的两组相同程序获得互不干扰的</a:t>
            </a:r>
            <a:r>
              <a:rPr lang="en-US" altLang="zh-CN" dirty="0" smtClean="0">
                <a:latin typeface="Arial" panose="020B0604020202020204" pitchFamily="34" charset="0"/>
              </a:rPr>
              <a:t>IPC</a:t>
            </a:r>
            <a:r>
              <a:rPr lang="zh-CN" altLang="en-US" dirty="0" smtClean="0">
                <a:latin typeface="Arial" panose="020B0604020202020204" pitchFamily="34" charset="0"/>
              </a:rPr>
              <a:t>键值。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的头文件： 　　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#include &lt;sys/</a:t>
            </a:r>
            <a:r>
              <a:rPr lang="en-US" altLang="zh-CN" dirty="0" err="1" smtClean="0">
                <a:latin typeface="Arial" panose="020B0604020202020204" pitchFamily="34" charset="0"/>
              </a:rPr>
              <a:t>types.h</a:t>
            </a:r>
            <a:r>
              <a:rPr lang="en-US" altLang="zh-CN" dirty="0" smtClean="0">
                <a:latin typeface="Arial" panose="020B0604020202020204" pitchFamily="34" charset="0"/>
              </a:rPr>
              <a:t>&gt; </a:t>
            </a:r>
            <a:r>
              <a:rPr lang="zh-CN" altLang="en-US" dirty="0" smtClean="0">
                <a:latin typeface="Arial" panose="020B0604020202020204" pitchFamily="34" charset="0"/>
              </a:rPr>
              <a:t>　　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</a:rPr>
              <a:t>#include &lt;sys/</a:t>
            </a:r>
            <a:r>
              <a:rPr lang="en-US" altLang="zh-CN" dirty="0" err="1" smtClean="0">
                <a:latin typeface="Arial" panose="020B0604020202020204" pitchFamily="34" charset="0"/>
              </a:rPr>
              <a:t>ipc.h</a:t>
            </a:r>
            <a:r>
              <a:rPr lang="en-US" altLang="zh-CN" dirty="0" smtClean="0">
                <a:latin typeface="Arial" panose="020B0604020202020204" pitchFamily="34" charset="0"/>
              </a:rPr>
              <a:t>&gt; </a:t>
            </a:r>
            <a:r>
              <a:rPr lang="zh-CN" altLang="en-US" dirty="0" smtClean="0">
                <a:latin typeface="Arial" panose="020B0604020202020204" pitchFamily="34" charset="0"/>
              </a:rPr>
              <a:t>　　</a:t>
            </a: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原型如下： 　　</a:t>
            </a: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key_t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en-US" altLang="zh-CN" dirty="0" smtClean="0">
                <a:latin typeface="Arial" panose="020B0604020202020204" pitchFamily="34" charset="0"/>
              </a:rPr>
              <a:t>( char * </a:t>
            </a:r>
            <a:r>
              <a:rPr lang="en-US" altLang="zh-CN" dirty="0" err="1" smtClean="0">
                <a:latin typeface="Arial" panose="020B0604020202020204" pitchFamily="34" charset="0"/>
              </a:rPr>
              <a:t>fname</a:t>
            </a:r>
            <a:r>
              <a:rPr lang="en-US" altLang="zh-CN" dirty="0" smtClean="0">
                <a:latin typeface="Arial" panose="020B0604020202020204" pitchFamily="34" charset="0"/>
              </a:rPr>
              <a:t>, </a:t>
            </a:r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id ) </a:t>
            </a:r>
            <a:r>
              <a:rPr lang="zh-CN" altLang="en-US" dirty="0" smtClean="0">
                <a:latin typeface="Arial" panose="020B0604020202020204" pitchFamily="34" charset="0"/>
              </a:rPr>
              <a:t>　　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其中</a:t>
            </a: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fname</a:t>
            </a:r>
            <a:r>
              <a:rPr lang="zh-CN" altLang="en-US" dirty="0" smtClean="0">
                <a:latin typeface="Arial" panose="020B0604020202020204" pitchFamily="34" charset="0"/>
              </a:rPr>
              <a:t>就是你指定的文件名（已经存在的文件名），一般使用当前目录，如： 　　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   </a:t>
            </a:r>
            <a:r>
              <a:rPr lang="en-US" altLang="zh-CN" dirty="0" err="1" smtClean="0">
                <a:latin typeface="Arial" panose="020B0604020202020204" pitchFamily="34" charset="0"/>
              </a:rPr>
              <a:t>key_t</a:t>
            </a:r>
            <a:r>
              <a:rPr lang="en-US" altLang="zh-CN" dirty="0" smtClean="0">
                <a:latin typeface="Arial" panose="020B0604020202020204" pitchFamily="34" charset="0"/>
              </a:rPr>
              <a:t> key; </a:t>
            </a:r>
            <a:r>
              <a:rPr lang="zh-CN" altLang="en-US" dirty="0" smtClean="0">
                <a:latin typeface="Arial" panose="020B0604020202020204" pitchFamily="34" charset="0"/>
              </a:rPr>
              <a:t>　　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   </a:t>
            </a:r>
            <a:r>
              <a:rPr lang="en-US" altLang="zh-CN" dirty="0" smtClean="0">
                <a:latin typeface="Arial" panose="020B0604020202020204" pitchFamily="34" charset="0"/>
              </a:rPr>
              <a:t>key = 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en-US" altLang="zh-CN" dirty="0" smtClean="0">
                <a:latin typeface="Arial" panose="020B0604020202020204" pitchFamily="34" charset="0"/>
              </a:rPr>
              <a:t>(".", 1); //</a:t>
            </a:r>
            <a:r>
              <a:rPr lang="zh-CN" altLang="en-US" dirty="0" smtClean="0">
                <a:latin typeface="Arial" panose="020B0604020202020204" pitchFamily="34" charset="0"/>
              </a:rPr>
              <a:t>这里就是将</a:t>
            </a:r>
            <a:r>
              <a:rPr lang="en-US" altLang="zh-CN" dirty="0" err="1" smtClean="0">
                <a:latin typeface="Arial" panose="020B0604020202020204" pitchFamily="34" charset="0"/>
              </a:rPr>
              <a:t>fname</a:t>
            </a:r>
            <a:r>
              <a:rPr lang="zh-CN" altLang="en-US" dirty="0" smtClean="0">
                <a:latin typeface="Arial" panose="020B0604020202020204" pitchFamily="34" charset="0"/>
              </a:rPr>
              <a:t>设为当前目录。 　　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id</a:t>
            </a:r>
            <a:r>
              <a:rPr lang="zh-CN" altLang="en-US" dirty="0" smtClean="0">
                <a:latin typeface="Arial" panose="020B0604020202020204" pitchFamily="34" charset="0"/>
              </a:rPr>
              <a:t>是子序号。 </a:t>
            </a: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当删除重建文件后，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获得的</a:t>
            </a:r>
            <a:r>
              <a:rPr lang="en-US" altLang="zh-CN" dirty="0" err="1" smtClean="0">
                <a:latin typeface="Arial" panose="020B0604020202020204" pitchFamily="34" charset="0"/>
              </a:rPr>
              <a:t>key_t</a:t>
            </a:r>
            <a:r>
              <a:rPr lang="zh-CN" altLang="en-US" dirty="0" smtClean="0">
                <a:latin typeface="Arial" panose="020B0604020202020204" pitchFamily="34" charset="0"/>
              </a:rPr>
              <a:t>值会改变。 　　</a:t>
            </a:r>
          </a:p>
          <a:p>
            <a:r>
              <a:rPr lang="zh-CN" altLang="en-US" dirty="0" smtClean="0">
                <a:latin typeface="Arial" panose="020B0604020202020204" pitchFamily="34" charset="0"/>
              </a:rPr>
              <a:t>如果要确保</a:t>
            </a:r>
            <a:r>
              <a:rPr lang="en-US" altLang="zh-CN" dirty="0" err="1" smtClean="0">
                <a:latin typeface="Arial" panose="020B0604020202020204" pitchFamily="34" charset="0"/>
              </a:rPr>
              <a:t>key_t</a:t>
            </a:r>
            <a:r>
              <a:rPr lang="zh-CN" altLang="en-US" dirty="0" smtClean="0">
                <a:latin typeface="Arial" panose="020B0604020202020204" pitchFamily="34" charset="0"/>
              </a:rPr>
              <a:t>值不变，要么确保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的文件不被删除，要么不用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zh-CN" altLang="en-US" dirty="0" smtClean="0">
                <a:latin typeface="Arial" panose="020B0604020202020204" pitchFamily="34" charset="0"/>
              </a:rPr>
              <a:t>，指定一个固定的</a:t>
            </a:r>
            <a:r>
              <a:rPr lang="en-US" altLang="zh-CN" dirty="0" err="1" smtClean="0">
                <a:latin typeface="Arial" panose="020B0604020202020204" pitchFamily="34" charset="0"/>
              </a:rPr>
              <a:t>key_t</a:t>
            </a:r>
            <a:r>
              <a:rPr lang="zh-CN" altLang="en-US" dirty="0" smtClean="0">
                <a:latin typeface="Arial" panose="020B0604020202020204" pitchFamily="34" charset="0"/>
              </a:rPr>
              <a:t>值。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实例</a:t>
            </a:r>
            <a:r>
              <a:rPr lang="en-US" altLang="zh-CN" dirty="0" smtClean="0"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#include &lt;sys/</a:t>
            </a:r>
            <a:r>
              <a:rPr lang="en-US" altLang="zh-CN" dirty="0" err="1" smtClean="0">
                <a:latin typeface="Arial" panose="020B0604020202020204" pitchFamily="34" charset="0"/>
              </a:rPr>
              <a:t>shm.h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stdio.h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errno.h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string.h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stdlib.h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#define SIZE 1024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extern </a:t>
            </a:r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main()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</a:t>
            </a:r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char *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//</a:t>
            </a:r>
            <a:r>
              <a:rPr lang="zh-CN" altLang="en-US" dirty="0" smtClean="0">
                <a:latin typeface="Arial" panose="020B0604020202020204" pitchFamily="34" charset="0"/>
              </a:rPr>
              <a:t>创建共享内存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</a:rPr>
              <a:t>   </a:t>
            </a:r>
            <a:r>
              <a:rPr lang="en-US" altLang="zh-CN" dirty="0" smtClean="0">
                <a:latin typeface="Arial" panose="020B0604020202020204" pitchFamily="34" charset="0"/>
              </a:rPr>
              <a:t>if((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 = </a:t>
            </a:r>
            <a:r>
              <a:rPr lang="en-US" altLang="zh-CN" dirty="0" err="1" smtClean="0">
                <a:latin typeface="Arial" panose="020B0604020202020204" pitchFamily="34" charset="0"/>
              </a:rPr>
              <a:t>shmget</a:t>
            </a:r>
            <a:r>
              <a:rPr lang="en-US" altLang="zh-CN" dirty="0" smtClean="0">
                <a:latin typeface="Arial" panose="020B0604020202020204" pitchFamily="34" charset="0"/>
              </a:rPr>
              <a:t>(IPC_PRIVATE, SIZE, 0600)) &lt; 0)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shmget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return -1;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//</a:t>
            </a:r>
            <a:r>
              <a:rPr lang="zh-CN" altLang="en-US" dirty="0" smtClean="0">
                <a:latin typeface="Arial" panose="020B0604020202020204" pitchFamily="34" charset="0"/>
              </a:rPr>
              <a:t>将共享内存连接到 可用地址上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 = (char*)</a:t>
            </a:r>
            <a:r>
              <a:rPr lang="en-US" altLang="zh-CN" dirty="0" err="1" smtClean="0">
                <a:latin typeface="Arial" panose="020B0604020202020204" pitchFamily="34" charset="0"/>
              </a:rPr>
              <a:t>shmat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, 0, 0)) == (void*)-1)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shmat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return -1;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Arial" panose="020B0604020202020204" pitchFamily="34" charset="0"/>
              </a:rPr>
              <a:t>memcpy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, "hello world", </a:t>
            </a:r>
            <a:r>
              <a:rPr lang="en-US" altLang="zh-CN" dirty="0" err="1" smtClean="0">
                <a:latin typeface="Arial" panose="020B0604020202020204" pitchFamily="34" charset="0"/>
              </a:rPr>
              <a:t>sizeof</a:t>
            </a:r>
            <a:r>
              <a:rPr lang="en-US" altLang="zh-CN" dirty="0" smtClean="0">
                <a:latin typeface="Arial" panose="020B0604020202020204" pitchFamily="34" charset="0"/>
              </a:rPr>
              <a:t>("hello world"));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("share memory from %lx to %lx, content:%s\n",(unsigned long)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, (unsigned long)(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 + SIZE), 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//</a:t>
            </a:r>
            <a:r>
              <a:rPr lang="zh-CN" altLang="en-US" dirty="0" smtClean="0">
                <a:latin typeface="Arial" panose="020B0604020202020204" pitchFamily="34" charset="0"/>
              </a:rPr>
              <a:t>拆卸共享内存</a:t>
            </a:r>
            <a:br>
              <a:rPr lang="zh-CN" altLang="en-US" dirty="0" smtClean="0">
                <a:latin typeface="Arial" panose="020B0604020202020204" pitchFamily="34" charset="0"/>
              </a:rPr>
            </a:br>
            <a:r>
              <a:rPr lang="zh-CN" altLang="en-US" dirty="0" smtClean="0">
                <a:latin typeface="Arial" panose="020B0604020202020204" pitchFamily="34" charset="0"/>
              </a:rPr>
              <a:t>    </a:t>
            </a:r>
            <a:r>
              <a:rPr lang="en-US" altLang="zh-CN" dirty="0" smtClean="0">
                <a:latin typeface="Arial" panose="020B0604020202020204" pitchFamily="34" charset="0"/>
              </a:rPr>
              <a:t>if((</a:t>
            </a:r>
            <a:r>
              <a:rPr lang="en-US" altLang="zh-CN" dirty="0" err="1" smtClean="0">
                <a:latin typeface="Arial" panose="020B0604020202020204" pitchFamily="34" charset="0"/>
              </a:rPr>
              <a:t>shmctl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, IPC_RMID, 0) &lt; 0))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shmctl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return -1;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}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多进程之间共享内存情况</a:t>
            </a:r>
            <a:r>
              <a:rPr lang="en-US" altLang="zh-CN" dirty="0" smtClean="0">
                <a:latin typeface="Arial" panose="020B0604020202020204" pitchFamily="34" charset="0"/>
              </a:rPr>
              <a:t>: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#include &lt;sys/</a:t>
            </a:r>
            <a:r>
              <a:rPr lang="en-US" altLang="zh-CN" dirty="0" err="1" smtClean="0">
                <a:latin typeface="Arial" panose="020B0604020202020204" pitchFamily="34" charset="0"/>
              </a:rPr>
              <a:t>shm.h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stdio.h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errno.h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string.h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stdlib.h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</a:t>
            </a:r>
            <a:r>
              <a:rPr lang="en-US" altLang="zh-CN" dirty="0" err="1" smtClean="0">
                <a:latin typeface="Arial" panose="020B0604020202020204" pitchFamily="34" charset="0"/>
              </a:rPr>
              <a:t>unistd.h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&lt;sys/</a:t>
            </a:r>
            <a:r>
              <a:rPr lang="en-US" altLang="zh-CN" dirty="0" err="1" smtClean="0">
                <a:latin typeface="Arial" panose="020B0604020202020204" pitchFamily="34" charset="0"/>
              </a:rPr>
              <a:t>types.h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#include &lt;sys/</a:t>
            </a:r>
            <a:r>
              <a:rPr lang="en-US" altLang="zh-CN" dirty="0" err="1" smtClean="0">
                <a:latin typeface="Arial" panose="020B0604020202020204" pitchFamily="34" charset="0"/>
              </a:rPr>
              <a:t>wait.h</a:t>
            </a:r>
            <a:r>
              <a:rPr lang="en-US" altLang="zh-CN" dirty="0" smtClean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#define SIZE 1024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extern </a:t>
            </a:r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main()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char *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Arial" panose="020B0604020202020204" pitchFamily="34" charset="0"/>
              </a:rPr>
              <a:t>key_t</a:t>
            </a:r>
            <a:r>
              <a:rPr lang="en-US" altLang="zh-CN" dirty="0" smtClean="0">
                <a:latin typeface="Arial" panose="020B0604020202020204" pitchFamily="34" charset="0"/>
              </a:rPr>
              <a:t> key;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latin typeface="Arial" panose="020B0604020202020204" pitchFamily="34" charset="0"/>
              </a:rPr>
              <a:t>pid_t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</a:rPr>
              <a:t>pid</a:t>
            </a:r>
            <a:r>
              <a:rPr lang="en-US" altLang="zh-CN" dirty="0" smtClean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if((</a:t>
            </a:r>
            <a:r>
              <a:rPr lang="en-US" altLang="zh-CN" dirty="0" err="1" smtClean="0">
                <a:latin typeface="Arial" panose="020B0604020202020204" pitchFamily="34" charset="0"/>
              </a:rPr>
              <a:t>pid</a:t>
            </a:r>
            <a:r>
              <a:rPr lang="en-US" altLang="zh-CN" dirty="0" smtClean="0">
                <a:latin typeface="Arial" panose="020B0604020202020204" pitchFamily="34" charset="0"/>
              </a:rPr>
              <a:t> = fork()) &lt; 0)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("fork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return -1;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else if(</a:t>
            </a:r>
            <a:r>
              <a:rPr lang="en-US" altLang="zh-CN" dirty="0" err="1" smtClean="0">
                <a:latin typeface="Arial" panose="020B0604020202020204" pitchFamily="34" charset="0"/>
              </a:rPr>
              <a:t>pid</a:t>
            </a:r>
            <a:r>
              <a:rPr lang="en-US" altLang="zh-CN" dirty="0" smtClean="0">
                <a:latin typeface="Arial" panose="020B0604020202020204" pitchFamily="34" charset="0"/>
              </a:rPr>
              <a:t> == 0)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sleep(2);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if((key = 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en-US" altLang="zh-CN" dirty="0" smtClean="0">
                <a:latin typeface="Arial" panose="020B0604020202020204" pitchFamily="34" charset="0"/>
              </a:rPr>
              <a:t>("/dev/null", 1)) &lt; 0)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{  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return -1;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 = </a:t>
            </a:r>
            <a:r>
              <a:rPr lang="en-US" altLang="zh-CN" dirty="0" err="1" smtClean="0">
                <a:latin typeface="Arial" panose="020B0604020202020204" pitchFamily="34" charset="0"/>
              </a:rPr>
              <a:t>shmget</a:t>
            </a:r>
            <a:r>
              <a:rPr lang="en-US" altLang="zh-CN" dirty="0" smtClean="0">
                <a:latin typeface="Arial" panose="020B0604020202020204" pitchFamily="34" charset="0"/>
              </a:rPr>
              <a:t>(key, SIZE, 0600)) &lt; 0)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shmget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exit(-1);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 = (char*)</a:t>
            </a:r>
            <a:r>
              <a:rPr lang="en-US" altLang="zh-CN" dirty="0" err="1" smtClean="0">
                <a:latin typeface="Arial" panose="020B0604020202020204" pitchFamily="34" charset="0"/>
              </a:rPr>
              <a:t>shmat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, 0, 0)) == (void*)-1)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shmat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exit(-1);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//</a:t>
            </a:r>
            <a:r>
              <a:rPr lang="en-US" altLang="zh-CN" dirty="0" err="1" smtClean="0">
                <a:latin typeface="Arial" panose="020B0604020202020204" pitchFamily="34" charset="0"/>
              </a:rPr>
              <a:t>memcpy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, "hello world", </a:t>
            </a:r>
            <a:r>
              <a:rPr lang="en-US" altLang="zh-CN" dirty="0" err="1" smtClean="0">
                <a:latin typeface="Arial" panose="020B0604020202020204" pitchFamily="34" charset="0"/>
              </a:rPr>
              <a:t>sizeof</a:t>
            </a:r>
            <a:r>
              <a:rPr lang="en-US" altLang="zh-CN" dirty="0" smtClean="0">
                <a:latin typeface="Arial" panose="020B0604020202020204" pitchFamily="34" charset="0"/>
              </a:rPr>
              <a:t>("hello world")); 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child:pid</a:t>
            </a:r>
            <a:r>
              <a:rPr lang="en-US" altLang="zh-CN" dirty="0" smtClean="0">
                <a:latin typeface="Arial" panose="020B0604020202020204" pitchFamily="34" charset="0"/>
              </a:rPr>
              <a:t> is %</a:t>
            </a:r>
            <a:r>
              <a:rPr lang="en-US" altLang="zh-CN" dirty="0" err="1" smtClean="0">
                <a:latin typeface="Arial" panose="020B0604020202020204" pitchFamily="34" charset="0"/>
              </a:rPr>
              <a:t>d,share</a:t>
            </a:r>
            <a:r>
              <a:rPr lang="en-US" altLang="zh-CN" dirty="0" smtClean="0">
                <a:latin typeface="Arial" panose="020B0604020202020204" pitchFamily="34" charset="0"/>
              </a:rPr>
              <a:t> memory from %lx to %lx, content:%s\n",</a:t>
            </a:r>
            <a:r>
              <a:rPr lang="en-US" altLang="zh-CN" dirty="0" err="1" smtClean="0">
                <a:latin typeface="Arial" panose="020B0604020202020204" pitchFamily="34" charset="0"/>
              </a:rPr>
              <a:t>getpid</a:t>
            </a:r>
            <a:r>
              <a:rPr lang="en-US" altLang="zh-CN" dirty="0" smtClean="0">
                <a:latin typeface="Arial" panose="020B0604020202020204" pitchFamily="34" charset="0"/>
              </a:rPr>
              <a:t>(), (unsigned long)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, (unsigned long)(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 + SIZE), 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("child process sleep 2 seconds\n");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sleep(2);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shmctl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, IPC_RMID, 0) &lt; 0))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shmctl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	exit(-1);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exit(0);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//parent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else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if((key = 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en-US" altLang="zh-CN" dirty="0" smtClean="0">
                <a:latin typeface="Arial" panose="020B0604020202020204" pitchFamily="34" charset="0"/>
              </a:rPr>
              <a:t>("/dev/null", 1)) &lt; 0)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ftok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return -1;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 = </a:t>
            </a:r>
            <a:r>
              <a:rPr lang="en-US" altLang="zh-CN" dirty="0" err="1" smtClean="0">
                <a:latin typeface="Arial" panose="020B0604020202020204" pitchFamily="34" charset="0"/>
              </a:rPr>
              <a:t>shmget</a:t>
            </a:r>
            <a:r>
              <a:rPr lang="en-US" altLang="zh-CN" dirty="0" smtClean="0">
                <a:latin typeface="Arial" panose="020B0604020202020204" pitchFamily="34" charset="0"/>
              </a:rPr>
              <a:t>(key, SIZE, 0600|IPC_CREAT|IPC_EXCL)) &lt; 0)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shmget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exit(-1);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 = (char*)</a:t>
            </a:r>
            <a:r>
              <a:rPr lang="en-US" altLang="zh-CN" dirty="0" err="1" smtClean="0">
                <a:latin typeface="Arial" panose="020B0604020202020204" pitchFamily="34" charset="0"/>
              </a:rPr>
              <a:t>shmat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, 0, 0)) == (void*)-1)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shmat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exit(-1);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memcpy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, "hello world", </a:t>
            </a:r>
            <a:r>
              <a:rPr lang="en-US" altLang="zh-CN" dirty="0" err="1" smtClean="0">
                <a:latin typeface="Arial" panose="020B0604020202020204" pitchFamily="34" charset="0"/>
              </a:rPr>
              <a:t>sizeof</a:t>
            </a:r>
            <a:r>
              <a:rPr lang="en-US" altLang="zh-CN" dirty="0" smtClean="0">
                <a:latin typeface="Arial" panose="020B0604020202020204" pitchFamily="34" charset="0"/>
              </a:rPr>
              <a:t>("hello world"));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parent:pid</a:t>
            </a:r>
            <a:r>
              <a:rPr lang="en-US" altLang="zh-CN" dirty="0" smtClean="0">
                <a:latin typeface="Arial" panose="020B0604020202020204" pitchFamily="34" charset="0"/>
              </a:rPr>
              <a:t> is %</a:t>
            </a:r>
            <a:r>
              <a:rPr lang="en-US" altLang="zh-CN" dirty="0" err="1" smtClean="0">
                <a:latin typeface="Arial" panose="020B0604020202020204" pitchFamily="34" charset="0"/>
              </a:rPr>
              <a:t>d,share</a:t>
            </a:r>
            <a:r>
              <a:rPr lang="en-US" altLang="zh-CN" dirty="0" smtClean="0">
                <a:latin typeface="Arial" panose="020B0604020202020204" pitchFamily="34" charset="0"/>
              </a:rPr>
              <a:t> memory from %lx to %lx, content:%s\n",</a:t>
            </a:r>
            <a:r>
              <a:rPr lang="en-US" altLang="zh-CN" dirty="0" err="1" smtClean="0">
                <a:latin typeface="Arial" panose="020B0604020202020204" pitchFamily="34" charset="0"/>
              </a:rPr>
              <a:t>getpid</a:t>
            </a:r>
            <a:r>
              <a:rPr lang="en-US" altLang="zh-CN" dirty="0" smtClean="0">
                <a:latin typeface="Arial" panose="020B0604020202020204" pitchFamily="34" charset="0"/>
              </a:rPr>
              <a:t>(),(unsigned long)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, (unsigned long)(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 + SIZE), </a:t>
            </a:r>
            <a:r>
              <a:rPr lang="en-US" altLang="zh-CN" dirty="0" err="1" smtClean="0">
                <a:latin typeface="Arial" panose="020B0604020202020204" pitchFamily="34" charset="0"/>
              </a:rPr>
              <a:t>shmptr</a:t>
            </a:r>
            <a:r>
              <a:rPr lang="en-US" altLang="zh-CN" dirty="0" smtClean="0">
                <a:latin typeface="Arial" panose="020B0604020202020204" pitchFamily="34" charset="0"/>
              </a:rPr>
              <a:t>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("parent process sleep 2 seconds\n");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sleep(2);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if((</a:t>
            </a:r>
            <a:r>
              <a:rPr lang="en-US" altLang="zh-CN" dirty="0" err="1" smtClean="0">
                <a:latin typeface="Arial" panose="020B0604020202020204" pitchFamily="34" charset="0"/>
              </a:rPr>
              <a:t>shmctl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shmid</a:t>
            </a:r>
            <a:r>
              <a:rPr lang="en-US" altLang="zh-CN" dirty="0" smtClean="0">
                <a:latin typeface="Arial" panose="020B0604020202020204" pitchFamily="34" charset="0"/>
              </a:rPr>
              <a:t>, IPC_RMID, 0) &lt; 0))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{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  </a:t>
            </a:r>
            <a:r>
              <a:rPr lang="en-US" altLang="zh-CN" dirty="0" err="1" smtClean="0"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latin typeface="Arial" panose="020B0604020202020204" pitchFamily="34" charset="0"/>
              </a:rPr>
              <a:t>("</a:t>
            </a:r>
            <a:r>
              <a:rPr lang="en-US" altLang="zh-CN" dirty="0" err="1" smtClean="0">
                <a:latin typeface="Arial" panose="020B0604020202020204" pitchFamily="34" charset="0"/>
              </a:rPr>
              <a:t>shmctl</a:t>
            </a:r>
            <a:r>
              <a:rPr lang="en-US" altLang="zh-CN" dirty="0" smtClean="0">
                <a:latin typeface="Arial" panose="020B0604020202020204" pitchFamily="34" charset="0"/>
              </a:rPr>
              <a:t> error:%s\n", </a:t>
            </a:r>
            <a:r>
              <a:rPr lang="en-US" altLang="zh-CN" dirty="0" err="1" smtClean="0">
                <a:latin typeface="Arial" panose="020B0604020202020204" pitchFamily="34" charset="0"/>
              </a:rPr>
              <a:t>strerror</a:t>
            </a:r>
            <a:r>
              <a:rPr lang="en-US" altLang="zh-CN" dirty="0" smtClean="0">
                <a:latin typeface="Arial" panose="020B0604020202020204" pitchFamily="34" charset="0"/>
              </a:rPr>
              <a:t>(</a:t>
            </a:r>
            <a:r>
              <a:rPr lang="en-US" altLang="zh-CN" dirty="0" err="1" smtClean="0">
                <a:latin typeface="Arial" panose="020B0604020202020204" pitchFamily="34" charset="0"/>
              </a:rPr>
              <a:t>errno</a:t>
            </a:r>
            <a:r>
              <a:rPr lang="en-US" altLang="zh-CN" dirty="0" smtClean="0">
                <a:latin typeface="Arial" panose="020B0604020202020204" pitchFamily="34" charset="0"/>
              </a:rPr>
              <a:t>));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    exit(-1);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     }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}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     </a:t>
            </a:r>
            <a:r>
              <a:rPr lang="en-US" altLang="zh-CN" dirty="0" err="1" smtClean="0">
                <a:latin typeface="Arial" panose="020B0604020202020204" pitchFamily="34" charset="0"/>
              </a:rPr>
              <a:t>waitpid</a:t>
            </a:r>
            <a:r>
              <a:rPr lang="en-US" altLang="zh-CN" dirty="0" smtClean="0">
                <a:latin typeface="Arial" panose="020B0604020202020204" pitchFamily="34" charset="0"/>
              </a:rPr>
              <a:t>(pid,NULL,0);</a:t>
            </a:r>
            <a:br>
              <a:rPr lang="en-US" altLang="zh-CN" dirty="0" smtClean="0">
                <a:latin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</a:rPr>
              <a:t>     exit(0);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}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6C006F-499F-4099-95FB-9ACD3D942DBB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73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859E64-1C16-4F5B-A192-1C98AEE314F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7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96232-FA0A-47A8-98C3-9767E221CC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</a:t>
            </a:r>
            <a:r>
              <a:rPr lang="zh-CN" altLang="en-US" dirty="0" smtClean="0"/>
              <a:t>进程间通信</a:t>
            </a:r>
            <a:r>
              <a:rPr lang="zh-CN" altLang="en-US" dirty="0"/>
              <a:t>和</a:t>
            </a:r>
            <a:r>
              <a:rPr lang="zh-CN" altLang="en-US" dirty="0" smtClean="0"/>
              <a:t>命令解释器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2697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要求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r>
              <a:rPr lang="en-US" altLang="zh-CN" smtClean="0">
                <a:solidFill>
                  <a:schemeClr val="tx1"/>
                </a:solidFill>
              </a:rPr>
              <a:t>28</a:t>
            </a:r>
            <a:r>
              <a:rPr lang="zh-CN" altLang="en-US" smtClean="0">
                <a:solidFill>
                  <a:schemeClr val="tx1"/>
                </a:solidFill>
              </a:rPr>
              <a:t>日</a:t>
            </a:r>
            <a:r>
              <a:rPr lang="zh-CN" altLang="en-US" dirty="0" smtClean="0">
                <a:solidFill>
                  <a:schemeClr val="tx1"/>
                </a:solidFill>
              </a:rPr>
              <a:t>晚上</a:t>
            </a:r>
            <a:r>
              <a:rPr lang="en-US" altLang="zh-CN" dirty="0" smtClean="0">
                <a:solidFill>
                  <a:schemeClr val="tx1"/>
                </a:solidFill>
              </a:rPr>
              <a:t>12:00</a:t>
            </a:r>
            <a:r>
              <a:rPr lang="zh-CN" altLang="en-US" dirty="0" smtClean="0">
                <a:solidFill>
                  <a:schemeClr val="tx1"/>
                </a:solidFill>
              </a:rPr>
              <a:t>之前交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9144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父子进程间共享内存使用的例（续</a:t>
            </a:r>
            <a:r>
              <a:rPr lang="en-US" altLang="zh-CN" sz="4000" smtClean="0"/>
              <a:t>2</a:t>
            </a:r>
            <a:r>
              <a:rPr lang="zh-CN" altLang="en-US" sz="4000" smtClean="0"/>
              <a:t>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= fork();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if(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&gt;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p_addr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shmat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shmid</a:t>
            </a:r>
            <a:r>
              <a:rPr lang="en-US" altLang="zh-CN" sz="2000" dirty="0" smtClean="0"/>
              <a:t>, 0, 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memset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p_addr</a:t>
            </a:r>
            <a:r>
              <a:rPr lang="en-US" altLang="zh-CN" sz="2000" dirty="0" smtClean="0"/>
              <a:t>, '\0', 1024);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strncpy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p_addr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[1], 1024);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wait(NULL);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else if (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== 0){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sleep(1);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c_addr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shmat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shmid</a:t>
            </a:r>
            <a:r>
              <a:rPr lang="en-US" altLang="zh-CN" sz="2000" dirty="0" smtClean="0"/>
              <a:t>, 0, 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("Client get %s\n", </a:t>
            </a:r>
            <a:r>
              <a:rPr lang="en-US" altLang="zh-CN" sz="2000" dirty="0" err="1" smtClean="0"/>
              <a:t>c_addr</a:t>
            </a:r>
            <a:r>
              <a:rPr lang="en-US" altLang="zh-CN" sz="20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    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(</a:t>
            </a:r>
            <a:r>
              <a:rPr lang="zh-CN" altLang="en-US" sz="2000" dirty="0" smtClean="0"/>
              <a:t>注</a:t>
            </a:r>
            <a:r>
              <a:rPr lang="en-US" altLang="zh-CN" sz="2000" dirty="0" smtClean="0"/>
              <a:t>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IPC_PRIVATE            </a:t>
            </a:r>
            <a:r>
              <a:rPr lang="zh-CN" altLang="en-US" sz="2000" dirty="0" smtClean="0"/>
              <a:t>保证使用唯一</a:t>
            </a:r>
            <a:r>
              <a:rPr lang="en-US" altLang="zh-CN" sz="2000" dirty="0" smtClean="0"/>
              <a:t>ID(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key)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S_IRUSR | S_IWUSR      </a:t>
            </a:r>
            <a:r>
              <a:rPr lang="zh-CN" altLang="en-US" sz="2000" dirty="0" smtClean="0"/>
              <a:t>使当前用户可以读写这个区域</a:t>
            </a:r>
          </a:p>
        </p:txBody>
      </p:sp>
    </p:spTree>
    <p:extLst>
      <p:ext uri="{BB962C8B-B14F-4D97-AF65-F5344CB8AC3E}">
        <p14:creationId xmlns:p14="http://schemas.microsoft.com/office/powerpoint/2010/main" val="35946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dirty="0">
                <a:solidFill>
                  <a:srgbClr val="FF0000"/>
                </a:solidFill>
              </a:rPr>
              <a:t>2</a:t>
            </a:r>
            <a:r>
              <a:rPr lang="en-US" altLang="zh-CN" sz="5400" dirty="0" smtClean="0">
                <a:solidFill>
                  <a:srgbClr val="FF0000"/>
                </a:solidFill>
              </a:rPr>
              <a:t>.</a:t>
            </a:r>
            <a:r>
              <a:rPr lang="zh-CN" altLang="en-US" sz="5400" dirty="0" smtClean="0">
                <a:solidFill>
                  <a:srgbClr val="FF0000"/>
                </a:solidFill>
              </a:rPr>
              <a:t>实现</a:t>
            </a:r>
            <a:r>
              <a:rPr lang="en-US" altLang="zh-CN" sz="5400" dirty="0" smtClean="0">
                <a:solidFill>
                  <a:srgbClr val="FF0000"/>
                </a:solidFill>
              </a:rPr>
              <a:t>shell</a:t>
            </a:r>
            <a:r>
              <a:rPr lang="zh-CN" altLang="en-US" sz="5400" dirty="0" smtClean="0">
                <a:solidFill>
                  <a:srgbClr val="FF0000"/>
                </a:solidFill>
              </a:rPr>
              <a:t>的提示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400800" cy="45720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实验要求：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66800" lvl="1" indent="-6096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完成课本上第三章的项目：实现</a:t>
            </a:r>
            <a:r>
              <a:rPr lang="en-US" altLang="zh-CN" dirty="0" smtClean="0">
                <a:solidFill>
                  <a:schemeClr val="tx1"/>
                </a:solidFill>
              </a:rPr>
              <a:t>shell</a:t>
            </a:r>
            <a:r>
              <a:rPr lang="zh-CN" altLang="en-US" dirty="0" smtClean="0">
                <a:solidFill>
                  <a:schemeClr val="tx1"/>
                </a:solidFill>
              </a:rPr>
              <a:t>。除此之外满足下面要求：</a:t>
            </a:r>
          </a:p>
          <a:p>
            <a:pPr marL="1447800" lvl="2" indent="-533400" algn="l" eaLnBrk="1" hangingPunct="1">
              <a:lnSpc>
                <a:spcPct val="90000"/>
              </a:lnSpc>
              <a:buFontTx/>
              <a:buChar char="–"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实现程序的后台运行。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main</a:t>
            </a:r>
            <a:r>
              <a:rPr lang="zh-CN" altLang="en-US" sz="4000" smtClean="0"/>
              <a:t>函数实现的建议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char </a:t>
            </a:r>
            <a:r>
              <a:rPr lang="en-US" altLang="zh-CN" sz="1800" dirty="0" err="1" smtClean="0"/>
              <a:t>inputBuffer</a:t>
            </a:r>
            <a:r>
              <a:rPr lang="en-US" altLang="zh-CN" sz="1800" dirty="0" smtClean="0"/>
              <a:t>[MAX_LINE]; </a:t>
            </a:r>
            <a:r>
              <a:rPr lang="en-US" altLang="zh-CN" sz="1800" dirty="0" smtClean="0">
                <a:solidFill>
                  <a:srgbClr val="00B050"/>
                </a:solidFill>
              </a:rPr>
              <a:t>/* </a:t>
            </a:r>
            <a:r>
              <a:rPr lang="zh-CN" altLang="en-US" sz="1800" dirty="0" smtClean="0">
                <a:solidFill>
                  <a:srgbClr val="00B050"/>
                </a:solidFill>
              </a:rPr>
              <a:t>这个缓存用来存放输入的命令</a:t>
            </a:r>
            <a:r>
              <a:rPr lang="en-US" altLang="zh-CN" sz="1800" dirty="0" smtClean="0">
                <a:solidFill>
                  <a:srgbClr val="00B05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background;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/* ==1</a:t>
            </a:r>
            <a:r>
              <a:rPr lang="zh-CN" altLang="en-US" sz="1800" dirty="0" smtClean="0">
                <a:solidFill>
                  <a:srgbClr val="00B050"/>
                </a:solidFill>
              </a:rPr>
              <a:t>时，表示在后台运行命令，即在命令后加上</a:t>
            </a:r>
            <a:r>
              <a:rPr lang="en-US" altLang="zh-CN" sz="1800" dirty="0" smtClean="0">
                <a:solidFill>
                  <a:srgbClr val="00B050"/>
                </a:solidFill>
              </a:rPr>
              <a:t>'&amp;'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char *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[MAX_LINE/2+1];</a:t>
            </a:r>
            <a:r>
              <a:rPr lang="en-US" altLang="zh-CN" sz="1800" dirty="0" smtClean="0">
                <a:solidFill>
                  <a:srgbClr val="00B050"/>
                </a:solidFill>
              </a:rPr>
              <a:t>/* </a:t>
            </a:r>
            <a:r>
              <a:rPr lang="zh-CN" altLang="en-US" sz="1800" dirty="0" smtClean="0">
                <a:solidFill>
                  <a:srgbClr val="00B050"/>
                </a:solidFill>
              </a:rPr>
              <a:t>命令最多</a:t>
            </a:r>
            <a:r>
              <a:rPr lang="en-US" altLang="zh-CN" sz="1800" dirty="0" smtClean="0">
                <a:solidFill>
                  <a:srgbClr val="00B050"/>
                </a:solidFill>
              </a:rPr>
              <a:t>40</a:t>
            </a:r>
            <a:r>
              <a:rPr lang="zh-CN" altLang="en-US" sz="1800" dirty="0" smtClean="0">
                <a:solidFill>
                  <a:srgbClr val="00B050"/>
                </a:solidFill>
              </a:rPr>
              <a:t>个参数</a:t>
            </a:r>
            <a:r>
              <a:rPr lang="en-US" altLang="zh-CN" sz="1800" dirty="0" smtClean="0">
                <a:solidFill>
                  <a:srgbClr val="00B05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while (1){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/* </a:t>
            </a:r>
            <a:r>
              <a:rPr lang="zh-CN" altLang="en-US" sz="1800" dirty="0" smtClean="0">
                <a:solidFill>
                  <a:srgbClr val="00B050"/>
                </a:solidFill>
              </a:rPr>
              <a:t>程序在</a:t>
            </a:r>
            <a:r>
              <a:rPr lang="en-US" altLang="zh-CN" sz="1800" dirty="0" smtClean="0">
                <a:solidFill>
                  <a:srgbClr val="00B050"/>
                </a:solidFill>
              </a:rPr>
              <a:t>setup</a:t>
            </a:r>
            <a:r>
              <a:rPr lang="zh-CN" altLang="en-US" sz="1800" dirty="0" smtClean="0">
                <a:solidFill>
                  <a:srgbClr val="00B050"/>
                </a:solidFill>
              </a:rPr>
              <a:t>中正常结束</a:t>
            </a:r>
            <a:r>
              <a:rPr lang="en-US" altLang="zh-CN" sz="1800" dirty="0" smtClean="0">
                <a:solidFill>
                  <a:srgbClr val="00B05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 background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	 </a:t>
            </a:r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(“ COMMAND-&gt;”); </a:t>
            </a:r>
            <a:r>
              <a:rPr lang="en-US" altLang="zh-CN" sz="1800" dirty="0" smtClean="0">
                <a:solidFill>
                  <a:srgbClr val="00B050"/>
                </a:solidFill>
              </a:rPr>
              <a:t>//</a:t>
            </a:r>
            <a:r>
              <a:rPr lang="zh-CN" altLang="en-US" sz="1800" dirty="0" smtClean="0">
                <a:solidFill>
                  <a:srgbClr val="00B050"/>
                </a:solidFill>
              </a:rPr>
              <a:t>输出提示符，没有换行，仅将字符串送入输出缓存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 </a:t>
            </a:r>
            <a:r>
              <a:rPr lang="en-US" altLang="zh-CN" sz="1800" dirty="0" smtClean="0">
                <a:solidFill>
                  <a:srgbClr val="00B050"/>
                </a:solidFill>
              </a:rPr>
              <a:t>                                                  //</a:t>
            </a:r>
            <a:r>
              <a:rPr lang="zh-CN" altLang="en-US" sz="1800" dirty="0" smtClean="0">
                <a:solidFill>
                  <a:srgbClr val="00B050"/>
                </a:solidFill>
              </a:rPr>
              <a:t>若要输出输出缓存内容用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fflush</a:t>
            </a:r>
            <a:r>
              <a:rPr lang="en-US" altLang="zh-CN" sz="1800" dirty="0" smtClean="0">
                <a:solidFill>
                  <a:srgbClr val="00B05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stdout</a:t>
            </a:r>
            <a:r>
              <a:rPr lang="en-US" altLang="zh-CN" sz="1800" dirty="0" smtClean="0">
                <a:solidFill>
                  <a:srgbClr val="00B050"/>
                </a:solidFill>
              </a:rPr>
              <a:t>);</a:t>
            </a:r>
            <a:r>
              <a:rPr lang="zh-CN" altLang="en-US" sz="1800" dirty="0" smtClean="0">
                <a:solidFill>
                  <a:srgbClr val="00B050"/>
                </a:solidFill>
              </a:rPr>
              <a:t>头文件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stdio.h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setup(inputBuffer,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,&amp;background); </a:t>
            </a:r>
            <a:r>
              <a:rPr lang="en-US" altLang="zh-CN" sz="1800" dirty="0" smtClean="0">
                <a:solidFill>
                  <a:srgbClr val="00B050"/>
                </a:solidFill>
              </a:rPr>
              <a:t>      /* </a:t>
            </a:r>
            <a:r>
              <a:rPr lang="zh-CN" altLang="en-US" sz="1800" dirty="0" smtClean="0">
                <a:solidFill>
                  <a:srgbClr val="00B050"/>
                </a:solidFill>
              </a:rPr>
              <a:t>获取下一个输入的命令</a:t>
            </a:r>
            <a:r>
              <a:rPr lang="en-US" altLang="zh-CN" sz="1800" dirty="0" smtClean="0">
                <a:solidFill>
                  <a:srgbClr val="00B05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C00000"/>
                </a:solidFill>
              </a:rPr>
              <a:t>/* </a:t>
            </a:r>
            <a:r>
              <a:rPr lang="zh-CN" altLang="en-US" sz="1800" dirty="0" smtClean="0">
                <a:solidFill>
                  <a:srgbClr val="C00000"/>
                </a:solidFill>
              </a:rPr>
              <a:t>这一步要做</a:t>
            </a:r>
            <a:r>
              <a:rPr lang="en-US" altLang="zh-CN" sz="1800" dirty="0" smtClean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	 (1) </a:t>
            </a:r>
            <a:r>
              <a:rPr lang="zh-CN" altLang="en-US" sz="1800" dirty="0" smtClean="0">
                <a:solidFill>
                  <a:srgbClr val="C00000"/>
                </a:solidFill>
              </a:rPr>
              <a:t>用</a:t>
            </a:r>
            <a:r>
              <a:rPr lang="en-US" altLang="zh-CN" sz="1800" dirty="0" smtClean="0">
                <a:solidFill>
                  <a:srgbClr val="C00000"/>
                </a:solidFill>
              </a:rPr>
              <a:t>fork()</a:t>
            </a:r>
            <a:r>
              <a:rPr lang="zh-CN" altLang="en-US" sz="1800" dirty="0" smtClean="0">
                <a:solidFill>
                  <a:srgbClr val="C00000"/>
                </a:solidFill>
              </a:rPr>
              <a:t>产生一个子进程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	 (2) </a:t>
            </a:r>
            <a:r>
              <a:rPr lang="zh-CN" altLang="en-US" sz="1800" dirty="0" smtClean="0">
                <a:solidFill>
                  <a:srgbClr val="C00000"/>
                </a:solidFill>
              </a:rPr>
              <a:t>子进程将调用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execvp</a:t>
            </a:r>
            <a:r>
              <a:rPr lang="en-US" altLang="zh-CN" sz="1800" dirty="0" smtClean="0">
                <a:solidFill>
                  <a:srgbClr val="C00000"/>
                </a:solidFill>
              </a:rPr>
              <a:t>()</a:t>
            </a:r>
            <a:r>
              <a:rPr lang="zh-CN" altLang="en-US" sz="1800" dirty="0" smtClean="0">
                <a:solidFill>
                  <a:srgbClr val="C00000"/>
                </a:solidFill>
              </a:rPr>
              <a:t>执行命令</a:t>
            </a:r>
            <a:r>
              <a:rPr lang="en-US" altLang="zh-CN" sz="1800" dirty="0" smtClean="0">
                <a:solidFill>
                  <a:srgbClr val="C00000"/>
                </a:solidFill>
              </a:rPr>
              <a:t>,</a:t>
            </a:r>
            <a:r>
              <a:rPr lang="zh-CN" altLang="en-US" sz="1800" dirty="0" smtClean="0">
                <a:solidFill>
                  <a:srgbClr val="C00000"/>
                </a:solidFill>
              </a:rPr>
              <a:t>即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execvp</a:t>
            </a:r>
            <a:r>
              <a:rPr lang="en-US" altLang="zh-CN" sz="1800" dirty="0" smtClean="0">
                <a:solidFill>
                  <a:srgbClr val="C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args</a:t>
            </a:r>
            <a:r>
              <a:rPr lang="en-US" altLang="zh-CN" sz="1800" dirty="0" smtClean="0">
                <a:solidFill>
                  <a:srgbClr val="C00000"/>
                </a:solidFill>
              </a:rPr>
              <a:t>[0],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args</a:t>
            </a:r>
            <a:r>
              <a:rPr lang="en-US" altLang="zh-CN" sz="1800" dirty="0" smtClean="0">
                <a:solidFill>
                  <a:srgbClr val="C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	 (3) </a:t>
            </a:r>
            <a:r>
              <a:rPr lang="zh-CN" altLang="en-US" sz="1800" dirty="0" smtClean="0">
                <a:solidFill>
                  <a:srgbClr val="C00000"/>
                </a:solidFill>
              </a:rPr>
              <a:t>如果</a:t>
            </a:r>
            <a:r>
              <a:rPr lang="en-US" altLang="zh-CN" sz="1800" dirty="0" smtClean="0">
                <a:solidFill>
                  <a:srgbClr val="C00000"/>
                </a:solidFill>
              </a:rPr>
              <a:t> background == 0, </a:t>
            </a:r>
            <a:r>
              <a:rPr lang="zh-CN" altLang="en-US" sz="1800" dirty="0" smtClean="0">
                <a:solidFill>
                  <a:srgbClr val="C00000"/>
                </a:solidFill>
              </a:rPr>
              <a:t>父进程将等待子进程结束</a:t>
            </a:r>
            <a:r>
              <a:rPr lang="en-US" altLang="zh-CN" sz="1800" dirty="0" smtClean="0">
                <a:solidFill>
                  <a:srgbClr val="C00000"/>
                </a:solidFill>
              </a:rPr>
              <a:t>, </a:t>
            </a:r>
            <a:r>
              <a:rPr lang="zh-CN" altLang="en-US" sz="1800" dirty="0" smtClean="0">
                <a:solidFill>
                  <a:srgbClr val="C00000"/>
                </a:solidFill>
              </a:rPr>
              <a:t>即</a:t>
            </a:r>
            <a:r>
              <a:rPr lang="en-US" altLang="zh-CN" sz="1800" dirty="0" smtClean="0">
                <a:solidFill>
                  <a:srgbClr val="C00000"/>
                </a:solidFill>
              </a:rPr>
              <a:t>if(background==0) wait(0);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	       </a:t>
            </a:r>
            <a:r>
              <a:rPr lang="zh-CN" altLang="en-US" sz="1800" dirty="0" smtClean="0">
                <a:solidFill>
                  <a:srgbClr val="C00000"/>
                </a:solidFill>
              </a:rPr>
              <a:t>否则，将回到函数</a:t>
            </a:r>
            <a:r>
              <a:rPr lang="en-US" altLang="zh-CN" sz="1800" dirty="0" smtClean="0">
                <a:solidFill>
                  <a:srgbClr val="C00000"/>
                </a:solidFill>
              </a:rPr>
              <a:t>setup()</a:t>
            </a:r>
            <a:r>
              <a:rPr lang="zh-CN" altLang="en-US" sz="1800" dirty="0" smtClean="0">
                <a:solidFill>
                  <a:srgbClr val="C00000"/>
                </a:solidFill>
              </a:rPr>
              <a:t>中等待新命令输入</a:t>
            </a:r>
            <a:r>
              <a:rPr lang="en-US" altLang="zh-CN" sz="1800" dirty="0" smtClean="0">
                <a:solidFill>
                  <a:srgbClr val="C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</a:rPr>
              <a:t>	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execvp()</a:t>
            </a:r>
            <a:r>
              <a:rPr lang="zh-CN" altLang="en-US" smtClean="0">
                <a:solidFill>
                  <a:srgbClr val="C00000"/>
                </a:solidFill>
              </a:rPr>
              <a:t>的使用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函数原型：</a:t>
            </a:r>
            <a:r>
              <a:rPr lang="en-US" altLang="zh-CN" smtClean="0"/>
              <a:t>execvp(char cmd[], char * args[]);</a:t>
            </a:r>
          </a:p>
          <a:p>
            <a:pPr marL="0" indent="0">
              <a:buFontTx/>
              <a:buNone/>
            </a:pPr>
            <a:r>
              <a:rPr lang="zh-CN" altLang="en-US" smtClean="0"/>
              <a:t>若键盘输入的命令为：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ls -l -R</a:t>
            </a:r>
          </a:p>
          <a:p>
            <a:pPr marL="0" indent="0">
              <a:buFontTx/>
              <a:buNone/>
            </a:pPr>
            <a:r>
              <a:rPr lang="zh-CN" altLang="en-US" smtClean="0"/>
              <a:t>则这样调用</a:t>
            </a:r>
            <a:r>
              <a:rPr lang="en-US" altLang="zh-CN" smtClean="0"/>
              <a:t>execvp()</a:t>
            </a:r>
            <a:r>
              <a:rPr lang="zh-CN" altLang="en-US" smtClean="0"/>
              <a:t>来执行命令“</a:t>
            </a:r>
            <a:r>
              <a:rPr lang="en-US" altLang="zh-CN" smtClean="0"/>
              <a:t>ls -l -R</a:t>
            </a:r>
            <a:r>
              <a:rPr lang="zh-CN" altLang="en-US" smtClean="0"/>
              <a:t>”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args[0]=</a:t>
            </a:r>
            <a:r>
              <a:rPr lang="zh-CN" altLang="en-US" smtClean="0"/>
              <a:t>“</a:t>
            </a:r>
            <a:r>
              <a:rPr lang="en-US" altLang="zh-CN" smtClean="0"/>
              <a:t>ls</a:t>
            </a:r>
            <a:r>
              <a:rPr lang="zh-CN" altLang="en-US" smtClean="0"/>
              <a:t>”；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args[1]=</a:t>
            </a:r>
            <a:r>
              <a:rPr lang="zh-CN" altLang="en-US" smtClean="0"/>
              <a:t>“</a:t>
            </a:r>
            <a:r>
              <a:rPr lang="en-US" altLang="zh-CN" smtClean="0"/>
              <a:t>-l</a:t>
            </a:r>
            <a:r>
              <a:rPr lang="zh-CN" altLang="en-US" smtClean="0"/>
              <a:t>”；</a:t>
            </a:r>
            <a:endParaRPr lang="en-US" altLang="zh-CN" smtClean="0"/>
          </a:p>
          <a:p>
            <a:pPr marL="0" indent="0">
              <a:buFontTx/>
              <a:buNone/>
            </a:pPr>
            <a:r>
              <a:rPr lang="en-US" altLang="zh-CN" smtClean="0"/>
              <a:t>args[2]=</a:t>
            </a:r>
            <a:r>
              <a:rPr lang="zh-CN" altLang="en-US" smtClean="0"/>
              <a:t>“</a:t>
            </a:r>
            <a:r>
              <a:rPr lang="en-US" altLang="zh-CN" smtClean="0"/>
              <a:t>-R</a:t>
            </a:r>
            <a:r>
              <a:rPr lang="zh-CN" altLang="en-US" smtClean="0"/>
              <a:t>”；</a:t>
            </a:r>
            <a:r>
              <a:rPr lang="en-US" altLang="zh-CN" smtClean="0"/>
              <a:t>args[3]=NULL;</a:t>
            </a:r>
          </a:p>
          <a:p>
            <a:pPr marL="0" indent="0">
              <a:buFontTx/>
              <a:buNone/>
            </a:pPr>
            <a:r>
              <a:rPr lang="en-US" altLang="zh-CN" smtClean="0"/>
              <a:t>execvp(args[0],args);</a:t>
            </a:r>
          </a:p>
          <a:p>
            <a:pPr marL="0" indent="0">
              <a:buFontTx/>
              <a:buNone/>
            </a:pPr>
            <a:r>
              <a:rPr lang="zh-CN" altLang="en-US" smtClean="0"/>
              <a:t>下面的</a:t>
            </a:r>
            <a:r>
              <a:rPr lang="en-US" altLang="zh-CN" smtClean="0"/>
              <a:t>setup()</a:t>
            </a:r>
            <a:r>
              <a:rPr lang="zh-CN" altLang="en-US" smtClean="0"/>
              <a:t>程序就是将输入的串存入</a:t>
            </a:r>
            <a:r>
              <a:rPr lang="en-US" altLang="zh-CN" smtClean="0"/>
              <a:t>args.</a:t>
            </a:r>
          </a:p>
          <a:p>
            <a:pPr marL="0" indent="0">
              <a:buFontTx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66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实现</a:t>
            </a:r>
            <a:r>
              <a:rPr lang="en-US" altLang="zh-CN" smtClean="0"/>
              <a:t>shell</a:t>
            </a:r>
            <a:r>
              <a:rPr lang="zh-CN" altLang="en-US" smtClean="0"/>
              <a:t>的部分程序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#include &lt;stdio.h&gt;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#include &lt;unistd.h&gt;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#define MAX_LINE 80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/* </a:t>
            </a:r>
            <a:r>
              <a:rPr lang="zh-CN" altLang="en-US" smtClean="0"/>
              <a:t>每次输入的命令规定不超过</a:t>
            </a:r>
            <a:r>
              <a:rPr lang="en-US" altLang="zh-CN" smtClean="0"/>
              <a:t>80</a:t>
            </a:r>
            <a:r>
              <a:rPr lang="zh-CN" altLang="en-US" smtClean="0"/>
              <a:t>个字符 *</a:t>
            </a:r>
            <a:r>
              <a:rPr lang="en-US" altLang="zh-CN" smtClean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/* * setup() </a:t>
            </a:r>
            <a:r>
              <a:rPr lang="zh-CN" altLang="en-US" smtClean="0"/>
              <a:t>用于读入下一行输入的命令，并将它分成没有空格的命令和参数存于数组</a:t>
            </a:r>
            <a:r>
              <a:rPr lang="en-US" altLang="zh-CN" smtClean="0"/>
              <a:t>args[]</a:t>
            </a:r>
            <a:r>
              <a:rPr lang="zh-CN" altLang="en-US" smtClean="0"/>
              <a:t>中，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* 用</a:t>
            </a:r>
            <a:r>
              <a:rPr lang="en-US" altLang="zh-CN" smtClean="0"/>
              <a:t>NULL</a:t>
            </a:r>
            <a:r>
              <a:rPr lang="zh-CN" altLang="en-US" smtClean="0"/>
              <a:t>作为数组结束的标志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 *</a:t>
            </a:r>
            <a:r>
              <a:rPr lang="en-US" altLang="zh-CN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905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setup</a:t>
            </a:r>
            <a:r>
              <a:rPr lang="zh-CN" altLang="en-US" smtClean="0"/>
              <a:t>函数的实现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/*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* setup() </a:t>
            </a:r>
            <a:r>
              <a:rPr lang="zh-CN" altLang="en-US" sz="1600" smtClean="0"/>
              <a:t>用于读入下一行输入的命令，并将它分成没有空格的命令和参数存于数组</a:t>
            </a:r>
            <a:r>
              <a:rPr lang="en-US" altLang="zh-CN" sz="1600" smtClean="0"/>
              <a:t>args[]</a:t>
            </a:r>
            <a:r>
              <a:rPr lang="zh-CN" altLang="en-US" sz="1600" smtClean="0"/>
              <a:t>中，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smtClean="0"/>
              <a:t> * 用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作为数组结束的标志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smtClean="0"/>
              <a:t>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void setup(char inputBuffer[], char *args[],int *background)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int length, /* </a:t>
            </a:r>
            <a:r>
              <a:rPr lang="zh-CN" altLang="en-US" sz="1600" smtClean="0"/>
              <a:t>命令的字符数目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i,      /* </a:t>
            </a:r>
            <a:r>
              <a:rPr lang="zh-CN" altLang="en-US" sz="1600" smtClean="0"/>
              <a:t>循环变量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start,  /* </a:t>
            </a:r>
            <a:r>
              <a:rPr lang="zh-CN" altLang="en-US" sz="1600" smtClean="0"/>
              <a:t>命令的第一个字符位置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ct;     /* </a:t>
            </a:r>
            <a:r>
              <a:rPr lang="zh-CN" altLang="en-US" sz="1600" smtClean="0"/>
              <a:t>下一个参数存入</a:t>
            </a:r>
            <a:r>
              <a:rPr lang="en-US" altLang="zh-CN" sz="1600" smtClean="0"/>
              <a:t>args[]</a:t>
            </a:r>
            <a:r>
              <a:rPr lang="zh-CN" altLang="en-US" sz="1600" smtClean="0"/>
              <a:t>的位置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ct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/* </a:t>
            </a:r>
            <a:r>
              <a:rPr lang="zh-CN" altLang="en-US" sz="1600" smtClean="0"/>
              <a:t>读入命令行字符，存入</a:t>
            </a:r>
            <a:r>
              <a:rPr lang="en-US" altLang="zh-CN" sz="1600" smtClean="0"/>
              <a:t>inputBuffer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length = read(STDIN_FILENO, inputBuffer, MAX_LINE);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start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if (length == 0) exit(0);            /* </a:t>
            </a:r>
            <a:r>
              <a:rPr lang="zh-CN" altLang="en-US" sz="1600" smtClean="0"/>
              <a:t>输入</a:t>
            </a:r>
            <a:r>
              <a:rPr lang="en-US" altLang="zh-CN" sz="1600" smtClean="0"/>
              <a:t>ctrl+d</a:t>
            </a:r>
            <a:r>
              <a:rPr lang="zh-CN" altLang="en-US" sz="1600" smtClean="0"/>
              <a:t>，结束</a:t>
            </a:r>
            <a:r>
              <a:rPr lang="en-US" altLang="zh-CN" sz="1600" smtClean="0"/>
              <a:t>shell</a:t>
            </a:r>
            <a:r>
              <a:rPr lang="zh-CN" altLang="en-US" sz="1600" smtClean="0"/>
              <a:t>程序 *</a:t>
            </a:r>
            <a:r>
              <a:rPr lang="en-US" altLang="zh-CN" sz="16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if (length &lt; 0){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    perror("error reading the command");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	exit(-1);           /* </a:t>
            </a:r>
            <a:r>
              <a:rPr lang="zh-CN" altLang="en-US" sz="1600" smtClean="0"/>
              <a:t>出错时用错误码</a:t>
            </a:r>
            <a:r>
              <a:rPr lang="en-US" altLang="zh-CN" sz="1600" smtClean="0"/>
              <a:t>-1</a:t>
            </a:r>
            <a:r>
              <a:rPr lang="zh-CN" altLang="en-US" sz="1600" smtClean="0"/>
              <a:t>结束</a:t>
            </a:r>
            <a:r>
              <a:rPr lang="en-US" altLang="zh-CN" sz="1600" smtClean="0"/>
              <a:t>shell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smtClean="0"/>
              <a:t>    }    </a:t>
            </a:r>
          </a:p>
        </p:txBody>
      </p:sp>
    </p:spTree>
    <p:extLst>
      <p:ext uri="{BB962C8B-B14F-4D97-AF65-F5344CB8AC3E}">
        <p14:creationId xmlns:p14="http://schemas.microsoft.com/office/powerpoint/2010/main" val="7787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eaLnBrk="1" hangingPunct="1"/>
            <a:endParaRPr lang="zh-CN" altLang="zh-CN" sz="40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/* </a:t>
            </a:r>
            <a:r>
              <a:rPr lang="zh-CN" altLang="en-US" sz="1200" smtClean="0"/>
              <a:t>检查</a:t>
            </a:r>
            <a:r>
              <a:rPr lang="en-US" altLang="zh-CN" sz="1200" smtClean="0"/>
              <a:t>inputBuffer</a:t>
            </a:r>
            <a:r>
              <a:rPr lang="zh-CN" altLang="en-US" sz="1200" smtClean="0"/>
              <a:t>中的每一个字符 *</a:t>
            </a:r>
            <a:r>
              <a:rPr lang="en-US" altLang="zh-CN" sz="12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for (i=0;i&lt;length;i++)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switch (inputBuffer[i]){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    case ' ':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    case '\t' :               /* </a:t>
            </a:r>
            <a:r>
              <a:rPr lang="zh-CN" altLang="en-US" sz="1200" smtClean="0"/>
              <a:t>字符为分割参数的空格或制表符</a:t>
            </a:r>
            <a:r>
              <a:rPr lang="en-US" altLang="zh-CN" sz="1200" smtClean="0"/>
              <a:t>(tab)'\t'*/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if(start != -1){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    args[ct] = &amp;inputBuffer[start];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    ct++;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inputBuffer[i] = '\0'; /* </a:t>
            </a:r>
            <a:r>
              <a:rPr lang="zh-CN" altLang="en-US" sz="1200" smtClean="0"/>
              <a:t>设置 </a:t>
            </a:r>
            <a:r>
              <a:rPr lang="en-US" altLang="zh-CN" sz="1200" smtClean="0"/>
              <a:t>C string </a:t>
            </a:r>
            <a:r>
              <a:rPr lang="zh-CN" altLang="en-US" sz="1200" smtClean="0"/>
              <a:t>的结束符 *</a:t>
            </a:r>
            <a:r>
              <a:rPr lang="en-US" altLang="zh-CN" sz="12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start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case '\n':                 /* </a:t>
            </a:r>
            <a:r>
              <a:rPr lang="zh-CN" altLang="en-US" sz="1200" smtClean="0"/>
              <a:t>命令行结束 *</a:t>
            </a:r>
            <a:r>
              <a:rPr lang="en-US" altLang="zh-CN" sz="12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if (start != -1){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    args[ct] = &amp;inputBuffer[start];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    ct++;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inputBuffer[i] = '\0';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args[ct] = NULL; /* </a:t>
            </a:r>
            <a:r>
              <a:rPr lang="zh-CN" altLang="en-US" sz="1200" smtClean="0"/>
              <a:t>命令及参数结束 *</a:t>
            </a:r>
            <a:r>
              <a:rPr lang="en-US" altLang="zh-CN" sz="12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    default :             /* </a:t>
            </a:r>
            <a:r>
              <a:rPr lang="zh-CN" altLang="en-US" sz="1200" smtClean="0"/>
              <a:t>其他字符 *</a:t>
            </a:r>
            <a:r>
              <a:rPr lang="en-US" altLang="zh-CN" sz="12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if (start == -1)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    start 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if (inputBuffer[i] == '&amp;'){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    *background  = 1;          /*</a:t>
            </a:r>
            <a:r>
              <a:rPr lang="zh-CN" altLang="en-US" sz="1200" smtClean="0"/>
              <a:t>置命令在后台运行*</a:t>
            </a:r>
            <a:r>
              <a:rPr lang="en-US" altLang="zh-CN" sz="1200" smtClean="0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               inputBuffer[i] = '\0';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     args[ct] = NULL; /* </a:t>
            </a:r>
            <a:r>
              <a:rPr lang="zh-CN" altLang="en-US" sz="1200" smtClean="0"/>
              <a:t>命令字符数 </a:t>
            </a:r>
            <a:r>
              <a:rPr lang="en-US" altLang="zh-CN" sz="1200" smtClean="0"/>
              <a:t>&gt; 80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2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660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进程间共享内存</a:t>
            </a:r>
            <a:r>
              <a:rPr lang="zh-CN" altLang="en-US" dirty="0" smtClean="0"/>
              <a:t>实验，初步了解这种进程间通讯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实现简单的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命令解释器：了解程序运行。</a:t>
            </a:r>
            <a:endParaRPr lang="zh-CN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进程间共享内存实验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1628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完成课本第三章的练习</a:t>
            </a:r>
            <a:r>
              <a:rPr lang="en-US" altLang="zh-CN" dirty="0" smtClean="0"/>
              <a:t>3.10</a:t>
            </a:r>
            <a:r>
              <a:rPr lang="zh-CN" altLang="en-US" dirty="0" smtClean="0"/>
              <a:t>的程序</a:t>
            </a:r>
          </a:p>
          <a:p>
            <a:pPr lvl="1"/>
            <a:r>
              <a:rPr lang="zh-CN" altLang="en-US" dirty="0" smtClean="0"/>
              <a:t>共享内存的系统调用的使用例见课本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85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的要求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400800" cy="3352800"/>
          </a:xfrm>
        </p:spPr>
        <p:txBody>
          <a:bodyPr/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完成课本上第三章的项目：实现</a:t>
            </a:r>
            <a:r>
              <a:rPr lang="en-US" altLang="zh-CN" dirty="0" smtClean="0">
                <a:solidFill>
                  <a:schemeClr val="tx1"/>
                </a:solidFill>
              </a:rPr>
              <a:t>shell</a:t>
            </a:r>
            <a:r>
              <a:rPr lang="zh-CN" altLang="en-US" dirty="0" smtClean="0">
                <a:solidFill>
                  <a:schemeClr val="tx1"/>
                </a:solidFill>
              </a:rPr>
              <a:t>。除此之外满足下面要求：</a:t>
            </a:r>
          </a:p>
          <a:p>
            <a:pPr marL="990600" lvl="1" indent="-533400" algn="l">
              <a:lnSpc>
                <a:spcPct val="90000"/>
              </a:lnSpc>
              <a:buFontTx/>
              <a:buChar char="–"/>
            </a:pPr>
            <a:r>
              <a:rPr lang="zh-CN" altLang="en-US" sz="3200" dirty="0">
                <a:solidFill>
                  <a:schemeClr val="tx1"/>
                </a:solidFill>
              </a:rPr>
              <a:t>实现程序的后台运行</a:t>
            </a:r>
          </a:p>
          <a:p>
            <a:pPr marL="990600" lvl="1" indent="-533400" algn="l" eaLnBrk="1" hangingPunct="1">
              <a:lnSpc>
                <a:spcPct val="90000"/>
              </a:lnSpc>
              <a:buFontTx/>
              <a:buChar char="–"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实验指导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进程间共享内存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229600" cy="55626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共享内存的系统调用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参考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共享内存</a:t>
            </a:r>
            <a:r>
              <a:rPr lang="en-US" altLang="zh-CN" sz="2400" dirty="0" smtClean="0"/>
              <a:t>.pdf)</a:t>
            </a:r>
          </a:p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创建或打开共享存储区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shmget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400" b="1" dirty="0" smtClean="0"/>
              <a:t>依据用户给出的整数值</a:t>
            </a:r>
            <a:r>
              <a:rPr lang="en-US" altLang="zh-CN" sz="2400" b="1" dirty="0" smtClean="0"/>
              <a:t>key</a:t>
            </a:r>
            <a:r>
              <a:rPr lang="zh-CN" altLang="en-US" sz="2400" b="1" dirty="0" smtClean="0"/>
              <a:t>，创建新区或打开现有区，返回一个共享存储区</a:t>
            </a:r>
            <a:r>
              <a:rPr lang="en-US" altLang="zh-CN" sz="2400" b="1" dirty="0" smtClean="0"/>
              <a:t>ID</a:t>
            </a:r>
            <a:r>
              <a:rPr lang="zh-CN" altLang="en-US" sz="2400" b="1" dirty="0" smtClean="0"/>
              <a:t>。</a:t>
            </a:r>
          </a:p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连接共享存储区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shmat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400" b="1" dirty="0" smtClean="0"/>
              <a:t>连接共享存储区到本进程的地址空间，返回共享存储区首地址。父进程已连接的共享存储区可被</a:t>
            </a:r>
            <a:r>
              <a:rPr lang="en-US" altLang="zh-CN" sz="2400" b="1" dirty="0" smtClean="0"/>
              <a:t>fork</a:t>
            </a:r>
            <a:r>
              <a:rPr lang="zh-CN" altLang="en-US" sz="2400" b="1" dirty="0" smtClean="0"/>
              <a:t>创建的子进程继承。</a:t>
            </a:r>
          </a:p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拆除共享存储区连接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shmdt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400" b="1" dirty="0" smtClean="0"/>
              <a:t>拆除共享存储区与本进程地址空间的连接。</a:t>
            </a:r>
          </a:p>
          <a:p>
            <a:pPr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共享存储区控制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</a:rPr>
              <a:t>shmctl</a:t>
            </a:r>
            <a:r>
              <a:rPr lang="en-US" altLang="zh-CN" sz="2400" b="1" dirty="0" smtClean="0">
                <a:solidFill>
                  <a:schemeClr val="accent2"/>
                </a:solidFill>
              </a:rPr>
              <a:t>)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400" b="1" dirty="0" smtClean="0"/>
              <a:t>对共享存储区进行控制。如：共享存储区的删除需要显式调用</a:t>
            </a:r>
            <a:r>
              <a:rPr lang="en-US" altLang="zh-CN" sz="2400" b="1" dirty="0" err="1" smtClean="0"/>
              <a:t>shmctl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shmid</a:t>
            </a:r>
            <a:r>
              <a:rPr lang="en-US" altLang="zh-CN" sz="2400" b="1" dirty="0" smtClean="0"/>
              <a:t>, IPC_RMID, 0)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eaLnBrk="1" hangingPunct="1"/>
            <a:r>
              <a:rPr lang="zh-CN" altLang="en-US" sz="2400" b="1" dirty="0" smtClean="0"/>
              <a:t>用系统调用</a:t>
            </a:r>
            <a:r>
              <a:rPr lang="en-US" altLang="zh-CN" sz="2400" b="1" dirty="0" err="1" smtClean="0"/>
              <a:t>ftok</a:t>
            </a:r>
            <a:r>
              <a:rPr lang="zh-CN" altLang="en-US" sz="2400" b="1" dirty="0" smtClean="0"/>
              <a:t>给出</a:t>
            </a:r>
            <a:r>
              <a:rPr lang="en-US" altLang="zh-CN" sz="2400" b="1" dirty="0" smtClean="0"/>
              <a:t>IPC</a:t>
            </a:r>
            <a:r>
              <a:rPr lang="zh-CN" altLang="en-US" sz="2400" b="1" dirty="0" smtClean="0"/>
              <a:t>键值</a:t>
            </a:r>
            <a:r>
              <a:rPr lang="en-US" altLang="zh-CN" sz="2400" b="1" dirty="0" smtClean="0"/>
              <a:t>key</a:t>
            </a:r>
            <a:r>
              <a:rPr lang="zh-CN" altLang="en-US" sz="2400" b="1" dirty="0" smtClean="0"/>
              <a:t>：保证同一个用户的两个进程获得相同的</a:t>
            </a:r>
            <a:r>
              <a:rPr lang="en-US" altLang="zh-CN" sz="2400" b="1" dirty="0" smtClean="0"/>
              <a:t>IPC</a:t>
            </a:r>
            <a:r>
              <a:rPr lang="zh-CN" altLang="en-US" sz="2400" b="1" dirty="0" smtClean="0"/>
              <a:t>键值</a:t>
            </a:r>
            <a:r>
              <a:rPr lang="en-US" altLang="zh-CN" sz="2400" b="1" dirty="0" smtClean="0"/>
              <a:t>key</a:t>
            </a:r>
            <a:r>
              <a:rPr lang="zh-CN" altLang="en-US" sz="2400" b="1" dirty="0" smtClean="0"/>
              <a:t>（本页备注中有详细说明）</a:t>
            </a:r>
          </a:p>
          <a:p>
            <a:pPr eaLnBrk="1" hangingPunct="1"/>
            <a:endParaRPr lang="zh-CN" altLang="en-US" sz="2400" dirty="0" smtClean="0"/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282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smtClean="0"/>
              <a:t>共享内存各个函数使用的例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#include &lt;sys/shm.h&gt;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#include &lt;sys/stat.h&gt;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 the identifier for the shared memory segment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b="1" smtClean="0">
                <a:solidFill>
                  <a:srgbClr val="FF0000"/>
                </a:solidFill>
              </a:rPr>
              <a:t>int segment_id;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 a pointer to the shared memory segment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char* shared_memory;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 the size (in bytes) of the shared memory segment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const int segment_size = 4096;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/** allocate  a shared memory segment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b="1" smtClean="0">
                <a:solidFill>
                  <a:srgbClr val="FF0000"/>
                </a:solidFill>
              </a:rPr>
              <a:t>segment_id = shmget(IPC_PRIVATE, segment_size, S_IRUSR | S_IWUSR);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/** attach the shared memory segment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b="1" smtClean="0">
                <a:solidFill>
                  <a:srgbClr val="FF0000"/>
                </a:solidFill>
              </a:rPr>
              <a:t>shared_memory = (char *) shmat(segment_id, NULL, 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printf("shared memory segment %d attached at address %p\n", segment_id, shared_memory);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/** write a message to the shared memory segment 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sprintf(shared_memory, "Hi there!");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/** now print out the string from shared memory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printf("*%s*\n", shared_memory);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/** now detach the shared memory segment */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if ( </a:t>
            </a:r>
            <a:r>
              <a:rPr lang="en-US" altLang="zh-CN" sz="1400" b="1" smtClean="0">
                <a:solidFill>
                  <a:srgbClr val="FF0000"/>
                </a:solidFill>
              </a:rPr>
              <a:t>shmdt(shared_memory)</a:t>
            </a:r>
            <a:r>
              <a:rPr lang="en-US" altLang="zh-CN" sz="1400" smtClean="0">
                <a:solidFill>
                  <a:srgbClr val="FF0000"/>
                </a:solidFill>
              </a:rPr>
              <a:t> </a:t>
            </a:r>
            <a:r>
              <a:rPr lang="en-US" altLang="zh-CN" sz="1400" smtClean="0"/>
              <a:t>== -1)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	fprintf(stderr, "Unable to detach\n");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B050"/>
                </a:solidFill>
              </a:rPr>
              <a:t>/** now remove the shared memory segment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</a:t>
            </a:r>
            <a:r>
              <a:rPr lang="en-US" altLang="zh-CN" sz="1400" b="1" smtClean="0">
                <a:solidFill>
                  <a:srgbClr val="FF0000"/>
                </a:solidFill>
              </a:rPr>
              <a:t>shmctl(segment_id, IPC_RMID, NULL);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72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父子进程间共享内存使用的例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&lt;string.h&gt;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&lt;errno.h&gt;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&lt;unistd.h&gt;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&lt;sys/stat.h&gt;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&lt;sys/types.h&gt;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&lt;sys/ipc.h&gt;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#include &lt;sys/shm.h&gt;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smtClean="0"/>
              <a:t>#define PERM S_IRUSR|S_IWUSR    //(</a:t>
            </a:r>
            <a:r>
              <a:rPr lang="zh-CN" altLang="en-US" sz="2800" smtClean="0"/>
              <a:t>见注</a:t>
            </a:r>
            <a:r>
              <a:rPr lang="en-US" altLang="zh-CN" sz="2800" smtClean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3635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父子进程间共享内存使用的例（续</a:t>
            </a:r>
            <a:r>
              <a:rPr lang="en-US" altLang="zh-CN" sz="4000" smtClean="0"/>
              <a:t>1</a:t>
            </a:r>
            <a:r>
              <a:rPr lang="zh-CN" altLang="en-US" sz="4000" smtClean="0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int main(int argc, char **argv)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key_t shmid;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char   *p_addr, *c_addr;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pid_t pid;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if(argc != 2)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fprintf(stderr, "Usage:%s\n\a", argv[0]);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exit(1);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if( (shmid = </a:t>
            </a:r>
            <a:r>
              <a:rPr lang="en-US" altLang="zh-CN" sz="2400" smtClean="0">
                <a:solidFill>
                  <a:srgbClr val="FF0000"/>
                </a:solidFill>
              </a:rPr>
              <a:t>shmget</a:t>
            </a:r>
            <a:r>
              <a:rPr lang="en-US" altLang="zh-CN" sz="2400" smtClean="0"/>
              <a:t>(IPC_PRIVATE, 1024, PERM)) == -1 )   { //(</a:t>
            </a:r>
            <a:r>
              <a:rPr lang="zh-CN" altLang="en-US" sz="2400" smtClean="0"/>
              <a:t>见注</a:t>
            </a:r>
            <a:r>
              <a:rPr lang="en-US" altLang="zh-CN" sz="2400" smtClean="0"/>
              <a:t>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fprintf(stderr, "Create Share Memory Error:%s\n\a", strerror(errno));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    exit(1);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479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1096</Words>
  <Application>Microsoft Office PowerPoint</Application>
  <PresentationFormat>全屏显示(4:3)</PresentationFormat>
  <Paragraphs>237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宋体</vt:lpstr>
      <vt:lpstr>Arial</vt:lpstr>
      <vt:lpstr>Calibri</vt:lpstr>
      <vt:lpstr>Office 主题</vt:lpstr>
      <vt:lpstr>实验2 进程间通信和命令解释器</vt:lpstr>
      <vt:lpstr>实验目的</vt:lpstr>
      <vt:lpstr>1.进程间共享内存实验</vt:lpstr>
      <vt:lpstr>2.实现shell的要求</vt:lpstr>
      <vt:lpstr>实验指导</vt:lpstr>
      <vt:lpstr>1.进程间共享内存</vt:lpstr>
      <vt:lpstr>共享内存各个函数使用的例</vt:lpstr>
      <vt:lpstr>父子进程间共享内存使用的例</vt:lpstr>
      <vt:lpstr>父子进程间共享内存使用的例（续1）</vt:lpstr>
      <vt:lpstr>父子进程间共享内存使用的例（续2）</vt:lpstr>
      <vt:lpstr>2.实现shell的提示</vt:lpstr>
      <vt:lpstr>main函数实现的建议</vt:lpstr>
      <vt:lpstr>execvp()的使用</vt:lpstr>
      <vt:lpstr>实现shell的部分程序</vt:lpstr>
      <vt:lpstr>setup函数的实现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进程管理</dc:title>
  <dc:creator>zyd</dc:creator>
  <cp:lastModifiedBy>Windows 用户</cp:lastModifiedBy>
  <cp:revision>43</cp:revision>
  <dcterms:created xsi:type="dcterms:W3CDTF">2013-04-02T06:40:47Z</dcterms:created>
  <dcterms:modified xsi:type="dcterms:W3CDTF">2018-04-18T06:17:18Z</dcterms:modified>
</cp:coreProperties>
</file>