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51"/>
  </p:notesMasterIdLst>
  <p:handoutMasterIdLst>
    <p:handoutMasterId r:id="rId52"/>
  </p:handoutMasterIdLst>
  <p:sldIdLst>
    <p:sldId id="267" r:id="rId2"/>
    <p:sldId id="268" r:id="rId3"/>
    <p:sldId id="287" r:id="rId4"/>
    <p:sldId id="325" r:id="rId5"/>
    <p:sldId id="284" r:id="rId6"/>
    <p:sldId id="326" r:id="rId7"/>
    <p:sldId id="288" r:id="rId8"/>
    <p:sldId id="270" r:id="rId9"/>
    <p:sldId id="327" r:id="rId10"/>
    <p:sldId id="271" r:id="rId11"/>
    <p:sldId id="273" r:id="rId12"/>
    <p:sldId id="272" r:id="rId13"/>
    <p:sldId id="290" r:id="rId14"/>
    <p:sldId id="291" r:id="rId15"/>
    <p:sldId id="274" r:id="rId16"/>
    <p:sldId id="292" r:id="rId17"/>
    <p:sldId id="275" r:id="rId18"/>
    <p:sldId id="293" r:id="rId19"/>
    <p:sldId id="294" r:id="rId20"/>
    <p:sldId id="295" r:id="rId21"/>
    <p:sldId id="296" r:id="rId22"/>
    <p:sldId id="328" r:id="rId23"/>
    <p:sldId id="276" r:id="rId24"/>
    <p:sldId id="315" r:id="rId25"/>
    <p:sldId id="316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298" r:id="rId39"/>
    <p:sldId id="313" r:id="rId40"/>
    <p:sldId id="299" r:id="rId41"/>
    <p:sldId id="314" r:id="rId42"/>
    <p:sldId id="317" r:id="rId43"/>
    <p:sldId id="318" r:id="rId44"/>
    <p:sldId id="319" r:id="rId45"/>
    <p:sldId id="320" r:id="rId46"/>
    <p:sldId id="280" r:id="rId47"/>
    <p:sldId id="324" r:id="rId48"/>
    <p:sldId id="322" r:id="rId49"/>
    <p:sldId id="283" r:id="rId5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216" autoAdjust="0"/>
    <p:restoredTop sz="94710" autoAdjust="0"/>
  </p:normalViewPr>
  <p:slideViewPr>
    <p:cSldViewPr>
      <p:cViewPr varScale="1">
        <p:scale>
          <a:sx n="70" d="100"/>
          <a:sy n="70" d="100"/>
        </p:scale>
        <p:origin x="-11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D452559F-9553-4942-86A6-B028BA90FDB0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EE286147-6766-457B-A037-BE6C58028F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7A8B60E1-52DE-4A05-A259-CD90EED004BC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532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EE86DE5E-A78E-42EF-BA5A-8F5348B1DD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8E777C4-3DDD-4870-8F50-1E3E03E7C81C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5E5BB9-A4A5-4477-AFB7-DFBC67FA7C4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42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DCA4292-30E1-467B-B7C7-1D54B335663D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12275-1DF8-4B35-9541-9628AABD7C2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34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01017DD-DC02-4112-A76F-4275438F1DA6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A042D-011E-4143-BC6D-52F1647E3B3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45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85C407D-0E73-48A7-B42D-8DA97CBC4A05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79F56B-E1E0-46B5-A099-AADCC46EE2F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55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4F74CF8-163D-4D33-91CB-5AB6F6EF1A40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8E97D9-ADD9-4D69-8C30-53BD52F175A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65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DB4446C-FE1E-4DEC-9083-FE092F2E3BE0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0D07E-95E3-4B4F-AD0B-8475E9D2514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75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A2403FB-CBE1-448E-8978-A3516F465D43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EA626-146E-4A7F-872C-CB9514B3791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86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92AC93B-044A-494D-8162-F548873F6A39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57C96D-2CB3-43DB-B2DC-EF8FF20003E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96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73BC80E-0A97-4C64-A508-E5C7CDD9F226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BB675-70CF-46F4-981B-86D0FA7139F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06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1EF3B8B-36C5-48B2-BBE8-A70ED5E7CD1D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76DC5-DF50-40E7-8BC8-BB36B4FEDEE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16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F9A82F9-2BC5-4A38-B988-8002EB1B4D3F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A9F23-D6A1-4B7F-B1C5-F87AF851F3F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727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AE62E07-30D7-466C-AB79-0B5ED5F39EF6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C6725-FAFF-4C86-B004-7FB61CED2DE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53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E4A3560-36C2-45BD-8A87-3A1F1534D5F1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657B9-AF5D-4730-BB7A-ABCD6C9C31D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37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A754DD4-E214-4960-A0EC-43A91F733990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7A2A3-5123-4251-928A-073008B0FC0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47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61C5BBC-41CC-4D63-BB23-F0DFA966AA85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C5530-5392-4BE7-86F6-A1AC806F0D6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57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6C7C806-F4B5-4427-9D27-B939B3FFC073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BCC9D2-A950-459A-8240-C1C5FAB7EBD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68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F733BBD-89CF-4327-8E56-EB0B3AB69691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CA024-8ED2-4804-8E5C-03A5418AFFB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78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6E6D721-7B24-4E3E-90F4-CDEC43F4B6F2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0821A-2B00-4CBE-B068-5DEAD78167E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788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E9AD51C-863E-4708-A39A-E4B143C6C1A5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5ACA4-0310-4E1F-B918-F647D9D7F9B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98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F5CFCD3-DDC9-4263-A755-9D60DDF1A75E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C698D-1811-4D74-B930-7DEAD2FDD24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809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BDA2BC6-A1FC-4BC9-A7E0-74832C645869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B751AF-BE8E-4628-801B-4EC1F105CFE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819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66DBEC5-4453-413D-8207-4F4BE4D55BB1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87848-FD8D-4B50-8853-5C621DC0529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29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0A72B73-29B4-4C0A-B1AF-14D8B78B1498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27398-7A79-48D5-BDE2-9B7DD676060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63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4F8D01A-D0FD-431F-845D-5A92ECE80133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4A6F7-744D-4B6E-9797-0B6973B19C6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39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AAC6955-0544-42BD-856D-F5E7F37E8D19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29A6D-7175-4F3A-9D65-E9CFDAB1EE0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49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7384B69-12E2-4370-A687-3BB60A41FD12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6B9995-9FC7-4807-BA6F-46BB727B507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60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10394D3-777C-4C85-A014-FD3CB6997351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FCA2B-B142-4D56-A7DA-9C4A0D5601D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870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20D5BB2-8465-4C51-9F66-BBC79B9A2DBE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D5065B-B19E-4905-8444-12E8BC0F1E30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880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DA7F45D-04D3-420E-AACF-1515F054E516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3553C-A9D4-494E-BD90-7F18791238B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890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3F969C3-7545-4E0B-A5E8-0C88B4937E9B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B05F7-EB7E-443E-9325-C3C40244248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901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E31123A-B66D-42D1-8E9A-E4CB6F4BEAC2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86DDC-C89C-4508-863B-E5D075981D4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911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65CD5A8-CAA5-4155-8089-F97E1CF4121E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025B3-BE0C-4021-BB8D-183522F6B98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921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09CBDAC-1B73-48E8-BB15-96BE6D8ED485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4B42A-9FED-4CE7-80A1-8F1F483B866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931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AA74FF5-3C40-45C8-A87F-B5759AE5E7E0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90EB0-60C4-4394-BF63-97933920C09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73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7E32B1A-C164-4368-BB4A-F1531309E2FE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3270D-A88E-4215-8A24-9623D184936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942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83D464A-5386-4FE9-9DA5-AD035EF99DCB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0F717-EACA-4077-991C-D430E5DFA349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952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500A3D7-5585-43A3-8A49-7E237BD3A464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9C585-5AED-41EA-B419-C3C840B5ADFB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962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F90C358-7B2E-4480-BBB2-CC471710389C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472E57-E43B-4586-8922-89077C13710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972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F7E9C52-2189-40B1-8FA3-54D6348A28FC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277BA-E515-4393-A839-2B7C8E36D4E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983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6CE2D6D-A2E6-4AB0-B738-B5F3A07B0B0C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A1FE5-FEB0-497E-BDA5-A31D31B1CA36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993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84CC084-FC78-43F9-887A-C9B01AA18AFD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90519-4E95-4771-8CAB-78011CCF7CB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83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92AB1DD-17BC-46DA-AE84-B44D34642422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48CCB-77F7-40CA-986C-1B27D5E5E44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93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806DB0-A968-48F8-8AC3-F3CF1CC76A45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507EA-764E-4BB5-8691-40F30936D83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04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5B10DB9-28CF-4A1E-B09D-BFB0115386DC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C7B43-1ADF-47ED-B50F-908C82914DD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14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32BB072-F233-4FC9-AB87-235B47361B98}" type="datetime4">
              <a:rPr lang="en-US" altLang="zh-CN"/>
              <a:pPr/>
              <a:t>August 31, 2016</a:t>
            </a:fld>
            <a:endParaRPr lang="en-US" altLang="zh-CN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383E0-C358-419D-B237-8647252CA9F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24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GB" sz="3000" b="1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altLang="zh-CN" sz="3000" b="1">
                <a:solidFill>
                  <a:schemeClr val="bg1"/>
                </a:solidFill>
                <a:latin typeface="Corbel" pitchFamily="34" charset="0"/>
                <a:ea typeface="宋体" charset="-122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altLang="zh-CN" sz="200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endParaRPr lang="en-US" altLang="zh-CN" sz="2000">
                <a:solidFill>
                  <a:schemeClr val="bg1"/>
                </a:solidFill>
                <a:latin typeface="Arial Black" pitchFamily="34" charset="0"/>
                <a:ea typeface="宋体" charset="-122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altLang="zh-CN" sz="140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Chapter 1 — Computer Abstractions and Technology — </a:t>
            </a:r>
            <a:fld id="{8436088A-0FA0-48FA-ADEA-237FC0B3472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Chapter 1 — Computer Abstractions and Technology — </a:t>
            </a:r>
            <a:fld id="{5A2A441F-CBB2-4EFC-BB85-03877C25C4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Chapter 1 — Computer Abstractions and Technology — </a:t>
            </a:r>
            <a:fld id="{F97DDC0E-B873-4F03-8D68-ACAFFE0828F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Chapter 1 — Computer Abstractions and Technology — </a:t>
            </a:r>
            <a:fld id="{8318F3A8-F610-4D50-8EC3-9450884FB1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Chapter 1 — Computer Abstractions and Technology — </a:t>
            </a:r>
            <a:fld id="{8DD7EDA5-9B52-4CD4-89FC-1A8C046563D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Chapter 1 — Computer Abstractions and Technology — </a:t>
            </a:r>
            <a:fld id="{1598D759-4ECD-4BAD-867C-2181D563CB9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Chapter 1 — Computer Abstractions and Technology — </a:t>
            </a:r>
            <a:fld id="{90C998C8-9711-41C6-9F1B-B1B1E065EDF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Chapter 1 — Computer Abstractions and Technology — </a:t>
            </a:r>
            <a:fld id="{046965A2-78E3-42C4-A44F-E27346D229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Chapter 1 — Computer Abstractions and Technology — </a:t>
            </a:r>
            <a:fld id="{0D7BAD88-E4D3-4731-9CB0-98F52346CB2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Chapter 1 — Computer Abstractions and Technology — </a:t>
            </a:r>
            <a:fld id="{5DCE8B5C-B19A-4DCF-A6C9-5F8E4B02FA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Chapter 1 — Computer Abstractions and Technology — </a:t>
            </a:r>
            <a:fld id="{FD8B1512-0DDE-487D-B372-F65B65D17BE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Chapter 1 — Computer Abstractions and Technology — </a:t>
            </a:r>
            <a:fld id="{51682738-084A-4DFE-981A-523981D07B5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Chapter 1 — Computer Abstractions and Technology — </a:t>
            </a:r>
            <a:fld id="{C2C7F4FF-DD8B-428A-BEC1-E0D2B9B9906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/>
              <a:t>Chapter 1 — Computer Abstractions and Technology — </a:t>
            </a:r>
            <a:fld id="{90AC8DE9-611E-4D2E-AB72-2DD2C69A9BD2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16391" name="Picture 7" descr="MK Logo.jp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3.png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0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Chapter 1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3068638"/>
            <a:ext cx="5832475" cy="10668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Computer Abstractions and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A5A4F3B2-3C90-4D7D-9FE1-615055B8A409}" type="slidenum">
              <a:rPr lang="en-AU"/>
              <a:pPr/>
              <a:t>10</a:t>
            </a:fld>
            <a:endParaRPr lang="en-AU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Below Your Program</a:t>
            </a:r>
            <a:endParaRPr lang="en-AU" smtClean="0"/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132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Application software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Written in high-level language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System software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Compiler: translates HLL code to machine code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Operating System: service code</a:t>
            </a:r>
          </a:p>
          <a:p>
            <a:pPr lvl="2" eaLnBrk="1" hangingPunct="1"/>
            <a:r>
              <a:rPr lang="en-US" altLang="zh-CN" sz="2000" smtClean="0">
                <a:ea typeface="宋体" charset="-122"/>
              </a:rPr>
              <a:t>Handling input/output</a:t>
            </a:r>
          </a:p>
          <a:p>
            <a:pPr lvl="2" eaLnBrk="1" hangingPunct="1"/>
            <a:r>
              <a:rPr lang="en-US" altLang="zh-CN" sz="2000" smtClean="0">
                <a:ea typeface="宋体" charset="-122"/>
              </a:rPr>
              <a:t>Managing memory and storage</a:t>
            </a:r>
          </a:p>
          <a:p>
            <a:pPr lvl="2" eaLnBrk="1" hangingPunct="1"/>
            <a:r>
              <a:rPr lang="en-US" altLang="zh-CN" sz="2000" smtClean="0">
                <a:ea typeface="宋体" charset="-122"/>
              </a:rPr>
              <a:t>Scheduling tasks &amp; sharing resources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Hardware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Processor, memory, I/O controllers</a:t>
            </a:r>
            <a:endParaRPr lang="en-AU" sz="2400" smtClean="0"/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 rot="5400000">
            <a:off x="7560469" y="1215231"/>
            <a:ext cx="2800350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charset="-122"/>
              </a:rPr>
              <a:t>§1.3 Below Your Program</a:t>
            </a:r>
          </a:p>
        </p:txBody>
      </p:sp>
      <p:pic>
        <p:nvPicPr>
          <p:cNvPr id="27654" name="Picture 11" descr="f01-02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781300"/>
            <a:ext cx="24003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81C712EC-5219-4572-ADAF-CAF215E11F7A}" type="slidenum">
              <a:rPr lang="en-AU"/>
              <a:pPr/>
              <a:t>11</a:t>
            </a:fld>
            <a:endParaRPr lang="en-AU"/>
          </a:p>
        </p:txBody>
      </p: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Levels of Program Code</a:t>
            </a:r>
            <a:endParaRPr lang="en-AU" smtClean="0"/>
          </a:p>
        </p:txBody>
      </p:sp>
      <p:sp>
        <p:nvSpPr>
          <p:cNvPr id="2867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Provides for productivity and portability </a:t>
            </a:r>
            <a:endParaRPr lang="en-AU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Encoded instructions and data</a:t>
            </a:r>
          </a:p>
        </p:txBody>
      </p:sp>
      <p:pic>
        <p:nvPicPr>
          <p:cNvPr id="28677" name="Picture 10" descr="f01-03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1268413"/>
            <a:ext cx="3228975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AD9E961D-2B13-4301-80A0-9614672D0B90}" type="slidenum">
              <a:rPr lang="en-AU"/>
              <a:pPr/>
              <a:t>12</a:t>
            </a:fld>
            <a:endParaRPr lang="en-AU"/>
          </a:p>
        </p:txBody>
      </p:sp>
      <p:pic>
        <p:nvPicPr>
          <p:cNvPr id="29699" name="Picture 13" descr="f01-04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060575"/>
            <a:ext cx="3973513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Components of a Computer</a:t>
            </a:r>
            <a:endParaRPr lang="en-AU" smtClean="0"/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356100" y="1125538"/>
            <a:ext cx="4598988" cy="511175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Same components for</a:t>
            </a:r>
            <a:br>
              <a:rPr lang="en-US" altLang="zh-CN" sz="2800" smtClean="0">
                <a:ea typeface="宋体" charset="-122"/>
              </a:rPr>
            </a:br>
            <a:r>
              <a:rPr lang="en-US" altLang="zh-CN" sz="2800" smtClean="0">
                <a:ea typeface="宋体" charset="-122"/>
              </a:rPr>
              <a:t>all kinds of computer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Desktop, server,</a:t>
            </a:r>
            <a:br>
              <a:rPr lang="en-US" altLang="zh-CN" sz="2400" smtClean="0">
                <a:ea typeface="宋体" charset="-122"/>
              </a:rPr>
            </a:br>
            <a:r>
              <a:rPr lang="en-US" altLang="zh-CN" sz="2400" smtClean="0">
                <a:ea typeface="宋体" charset="-122"/>
              </a:rPr>
              <a:t>embedded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Input/output includes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User-interface devices</a:t>
            </a:r>
          </a:p>
          <a:p>
            <a:pPr lvl="2" eaLnBrk="1" hangingPunct="1"/>
            <a:r>
              <a:rPr lang="en-US" altLang="zh-CN" sz="2000" smtClean="0">
                <a:ea typeface="宋体" charset="-122"/>
              </a:rPr>
              <a:t>Display, keyboard, mouse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Storage devices</a:t>
            </a:r>
          </a:p>
          <a:p>
            <a:pPr lvl="2" eaLnBrk="1" hangingPunct="1"/>
            <a:r>
              <a:rPr lang="en-US" altLang="zh-CN" sz="2000" smtClean="0">
                <a:ea typeface="宋体" charset="-122"/>
              </a:rPr>
              <a:t>Hard disk, CD/DVD, flash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Network adapters</a:t>
            </a:r>
          </a:p>
          <a:p>
            <a:pPr lvl="2" eaLnBrk="1" hangingPunct="1"/>
            <a:r>
              <a:rPr lang="en-US" altLang="zh-CN" sz="2000" smtClean="0">
                <a:ea typeface="宋体" charset="-122"/>
              </a:rPr>
              <a:t>For communicating with other computers</a:t>
            </a:r>
            <a:endParaRPr lang="en-AU" sz="2000" smtClean="0"/>
          </a:p>
        </p:txBody>
      </p:sp>
      <p:sp>
        <p:nvSpPr>
          <p:cNvPr id="29702" name="Text Box 9"/>
          <p:cNvSpPr txBox="1">
            <a:spLocks noChangeArrowheads="1"/>
          </p:cNvSpPr>
          <p:nvPr/>
        </p:nvSpPr>
        <p:spPr bwMode="auto">
          <a:xfrm rot="5400000">
            <a:off x="7708106" y="1064419"/>
            <a:ext cx="2505075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charset="-122"/>
              </a:rPr>
              <a:t>§1.4 Under the Covers</a:t>
            </a:r>
          </a:p>
        </p:txBody>
      </p:sp>
      <p:sp>
        <p:nvSpPr>
          <p:cNvPr id="29703" name="Text Box 11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folHlink"/>
                </a:solidFill>
                <a:latin typeface="Arial Black" pitchFamily="34" charset="0"/>
                <a:ea typeface="宋体" charset="-122"/>
              </a:rPr>
              <a:t>The BIG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2501B86A-921B-4490-981E-C72456B35ABD}" type="slidenum">
              <a:rPr lang="en-AU"/>
              <a:pPr/>
              <a:t>13</a:t>
            </a:fld>
            <a:endParaRPr lang="en-AU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Touchscreen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25538"/>
            <a:ext cx="4057650" cy="511175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PostPC device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Supersedes keyboard and mouse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Resistive and Capacitive types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Most tablets, smart phones use capacitive</a:t>
            </a:r>
          </a:p>
          <a:p>
            <a:pPr lvl="1" eaLnBrk="1" hangingPunct="1"/>
            <a:r>
              <a:rPr lang="en-GB" sz="2400" smtClean="0"/>
              <a:t>Capacitive allows multiple touches simultaneously</a:t>
            </a:r>
            <a:endParaRPr lang="en-US" altLang="zh-CN" sz="2400" smtClean="0">
              <a:ea typeface="宋体" charset="-122"/>
            </a:endParaRPr>
          </a:p>
          <a:p>
            <a:pPr lvl="1" eaLnBrk="1" hangingPunct="1"/>
            <a:endParaRPr lang="en-US" altLang="zh-CN" sz="2400" smtClean="0">
              <a:ea typeface="宋体" charset="-122"/>
            </a:endParaRPr>
          </a:p>
        </p:txBody>
      </p:sp>
      <p:pic>
        <p:nvPicPr>
          <p:cNvPr id="3072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1844675"/>
            <a:ext cx="3362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AB63C97A-CE7E-42BD-BAD6-E2950E8376EC}" type="slidenum">
              <a:rPr lang="en-AU"/>
              <a:pPr/>
              <a:t>14</a:t>
            </a:fld>
            <a:endParaRPr lang="en-AU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Through the Looking Glass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LCD screen: picture elements (pixels)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Mirrors content of frame buffer memory</a:t>
            </a:r>
          </a:p>
        </p:txBody>
      </p:sp>
      <p:pic>
        <p:nvPicPr>
          <p:cNvPr id="31749" name="Picture 6" descr="f01-06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2636838"/>
            <a:ext cx="6248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3767716D-F180-481A-94EB-CDCEC61B69A1}" type="slidenum">
              <a:rPr lang="en-AU"/>
              <a:pPr/>
              <a:t>15</a:t>
            </a:fld>
            <a:endParaRPr lang="en-AU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Opening the Box</a:t>
            </a:r>
            <a:endParaRPr lang="en-AU" smtClean="0"/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136650"/>
            <a:ext cx="4173537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875" y="4437063"/>
            <a:ext cx="6480175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5076825" y="1241425"/>
            <a:ext cx="3959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Capacitive multitouch LCD screen</a:t>
            </a:r>
          </a:p>
        </p:txBody>
      </p:sp>
      <p:cxnSp>
        <p:nvCxnSpPr>
          <p:cNvPr id="32775" name="Straight Arrow Connector 3"/>
          <p:cNvCxnSpPr>
            <a:cxnSpLocks noChangeShapeType="1"/>
          </p:cNvCxnSpPr>
          <p:nvPr/>
        </p:nvCxnSpPr>
        <p:spPr bwMode="auto">
          <a:xfrm flipH="1">
            <a:off x="2987675" y="1425575"/>
            <a:ext cx="1944688" cy="347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76" name="TextBox 11"/>
          <p:cNvSpPr txBox="1">
            <a:spLocks noChangeArrowheads="1"/>
          </p:cNvSpPr>
          <p:nvPr/>
        </p:nvSpPr>
        <p:spPr bwMode="auto">
          <a:xfrm>
            <a:off x="5164138" y="1746250"/>
            <a:ext cx="3960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3.8 V, 25 Watt-hour battery</a:t>
            </a:r>
          </a:p>
        </p:txBody>
      </p:sp>
      <p:cxnSp>
        <p:nvCxnSpPr>
          <p:cNvPr id="32777" name="Straight Arrow Connector 12"/>
          <p:cNvCxnSpPr>
            <a:cxnSpLocks noChangeShapeType="1"/>
            <a:stCxn id="32776" idx="1"/>
          </p:cNvCxnSpPr>
          <p:nvPr/>
        </p:nvCxnSpPr>
        <p:spPr bwMode="auto">
          <a:xfrm flipH="1">
            <a:off x="4500563" y="1931988"/>
            <a:ext cx="663575" cy="560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78" name="TextBox 15"/>
          <p:cNvSpPr txBox="1">
            <a:spLocks noChangeArrowheads="1"/>
          </p:cNvSpPr>
          <p:nvPr/>
        </p:nvSpPr>
        <p:spPr bwMode="auto">
          <a:xfrm>
            <a:off x="6081713" y="2565400"/>
            <a:ext cx="2125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Computer board</a:t>
            </a:r>
          </a:p>
        </p:txBody>
      </p:sp>
      <p:cxnSp>
        <p:nvCxnSpPr>
          <p:cNvPr id="32779" name="Straight Arrow Connector 16"/>
          <p:cNvCxnSpPr>
            <a:cxnSpLocks noChangeShapeType="1"/>
          </p:cNvCxnSpPr>
          <p:nvPr/>
        </p:nvCxnSpPr>
        <p:spPr bwMode="auto">
          <a:xfrm flipH="1">
            <a:off x="2698750" y="2751138"/>
            <a:ext cx="3313113" cy="11826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0" name="Straight Arrow Connector 19"/>
          <p:cNvCxnSpPr>
            <a:cxnSpLocks noChangeShapeType="1"/>
            <a:stCxn id="32778" idx="2"/>
          </p:cNvCxnSpPr>
          <p:nvPr/>
        </p:nvCxnSpPr>
        <p:spPr bwMode="auto">
          <a:xfrm flipH="1">
            <a:off x="6227763" y="2935288"/>
            <a:ext cx="917575" cy="1501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1E7B010D-23B8-403D-A4B2-A707F08920F3}" type="slidenum">
              <a:rPr lang="en-AU"/>
              <a:pPr/>
              <a:t>16</a:t>
            </a:fld>
            <a:endParaRPr lang="en-AU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Inside the Processor (CPU)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Datapath: performs operations on data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Control: sequences datapath, memory, ...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Cache memory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Small fast SRAM memory for immediate access to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66CE1BBD-36DC-4465-A12C-5FCD26DDF332}" type="slidenum">
              <a:rPr lang="en-AU"/>
              <a:pPr/>
              <a:t>17</a:t>
            </a:fld>
            <a:endParaRPr lang="en-AU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Inside the Processor</a:t>
            </a:r>
            <a:endParaRPr lang="en-AU" smtClean="0"/>
          </a:p>
        </p:txBody>
      </p:sp>
      <p:sp>
        <p:nvSpPr>
          <p:cNvPr id="34820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Apple A5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1773238"/>
            <a:ext cx="3833812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98EE31B2-3ACF-41F6-AFC3-587C96EB0270}" type="slidenum">
              <a:rPr lang="en-AU"/>
              <a:pPr/>
              <a:t>18</a:t>
            </a:fld>
            <a:endParaRPr lang="en-AU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Abstractions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270875" cy="45370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Abstraction helps us deal with complexity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Hide lower-level detail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Instruction set architecture (ISA)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The hardware/software interface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Application binary interface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The ISA plus system software interface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Implementation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The details underlying and interface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84213" y="1187450"/>
            <a:ext cx="282575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folHlink"/>
                </a:solidFill>
                <a:latin typeface="Arial Black" pitchFamily="34" charset="0"/>
                <a:ea typeface="宋体" charset="-122"/>
              </a:rPr>
              <a:t>The BIG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D2793E4E-BF9D-4CBC-8CF6-1560F2736788}" type="slidenum">
              <a:rPr lang="en-AU"/>
              <a:pPr/>
              <a:t>19</a:t>
            </a:fld>
            <a:endParaRPr lang="en-AU"/>
          </a:p>
        </p:txBody>
      </p:sp>
      <p:pic>
        <p:nvPicPr>
          <p:cNvPr id="36867" name="Picture 11" descr="flash-card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1196975"/>
            <a:ext cx="2695575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 Safe Place for Data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Volatile main memory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Loses instructions and data when power off</a:t>
            </a:r>
          </a:p>
          <a:p>
            <a:pPr eaLnBrk="1" hangingPunct="1"/>
            <a:r>
              <a:rPr lang="en-US" altLang="zh-CN" sz="2400" smtClean="0">
                <a:ea typeface="宋体" charset="-122"/>
              </a:rPr>
              <a:t>Non-volatile secondary memory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Magnetic disk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Flash memory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Optical disk (CDROM, DVD)</a:t>
            </a:r>
          </a:p>
        </p:txBody>
      </p:sp>
      <p:pic>
        <p:nvPicPr>
          <p:cNvPr id="36870" name="Picture 9" descr="hard-disk-dri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3716338"/>
            <a:ext cx="4537075" cy="255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10" descr="flash-memory-explod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3141663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2" name="Picture 12" descr="dvd-driv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625" y="4797425"/>
            <a:ext cx="245427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01B3A502-6759-4080-80EF-D9792C1D261D}" type="slidenum">
              <a:rPr lang="en-AU"/>
              <a:pPr/>
              <a:t>2</a:t>
            </a:fld>
            <a:endParaRPr lang="en-AU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The Computer Revolution</a:t>
            </a:r>
            <a:endParaRPr lang="en-AU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Progress in computer technology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Underpinned by Moore’s Law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Makes novel applications feasible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Computers in automobiles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Cell phones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Human genome project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World Wide Web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Search Engines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Computers are pervasive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 rot="5400000">
            <a:off x="8016875" y="760413"/>
            <a:ext cx="1887538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charset="-122"/>
              </a:rPr>
              <a:t>§1.1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317C5F92-BB63-4BE0-AF29-E3E83D322A5A}" type="slidenum">
              <a:rPr lang="en-AU"/>
              <a:pPr/>
              <a:t>20</a:t>
            </a:fld>
            <a:endParaRPr lang="en-AU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Networks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797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Communication, resource sharing, nonlocal access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Local area network (LAN): Ethernet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Wide area network (WAN): the Internet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Wireless network: WiFi, Bluetooth</a:t>
            </a:r>
          </a:p>
        </p:txBody>
      </p:sp>
      <p:pic>
        <p:nvPicPr>
          <p:cNvPr id="37893" name="Picture 6" descr="ethernet-cab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4365625"/>
            <a:ext cx="2289175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8" descr="wireless-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250" y="3860800"/>
            <a:ext cx="252412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77DFBFD5-DF9D-4B4D-AB0A-C54CFA312328}" type="slidenum">
              <a:rPr lang="en-AU"/>
              <a:pPr/>
              <a:t>21</a:t>
            </a:fld>
            <a:endParaRPr lang="en-AU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Technology Trends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3311525" cy="2735262"/>
          </a:xfrm>
        </p:spPr>
        <p:txBody>
          <a:bodyPr/>
          <a:lstStyle/>
          <a:p>
            <a:pPr eaLnBrk="1" hangingPunct="1"/>
            <a:r>
              <a:rPr lang="en-AU" sz="2400" smtClean="0"/>
              <a:t>Electronics technology continues to evolve</a:t>
            </a:r>
          </a:p>
          <a:p>
            <a:pPr lvl="1" eaLnBrk="1" hangingPunct="1"/>
            <a:r>
              <a:rPr lang="en-AU" sz="2000" smtClean="0"/>
              <a:t>Increased capacity and performance</a:t>
            </a:r>
          </a:p>
          <a:p>
            <a:pPr lvl="1" eaLnBrk="1" hangingPunct="1"/>
            <a:r>
              <a:rPr lang="en-AU" sz="2000" smtClean="0"/>
              <a:t>Reduced cost</a:t>
            </a:r>
          </a:p>
        </p:txBody>
      </p:sp>
      <p:graphicFrame>
        <p:nvGraphicFramePr>
          <p:cNvPr id="258136" name="Group 88"/>
          <p:cNvGraphicFramePr>
            <a:graphicFrameLocks noGrp="1"/>
          </p:cNvGraphicFramePr>
          <p:nvPr/>
        </p:nvGraphicFramePr>
        <p:xfrm>
          <a:off x="612775" y="3860800"/>
          <a:ext cx="7920038" cy="2193925"/>
        </p:xfrm>
        <a:graphic>
          <a:graphicData uri="http://schemas.openxmlformats.org/drawingml/2006/table">
            <a:tbl>
              <a:tblPr/>
              <a:tblGrid>
                <a:gridCol w="865188"/>
                <a:gridCol w="3527425"/>
                <a:gridCol w="2736850"/>
                <a:gridCol w="7905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Technology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performance/cost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Vacuum tube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1965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1975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Integrated circuit (IC)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large scale IC (VLSI)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2,400,000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 large scale IC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250,000,000,000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2" name="Text Box 89"/>
          <p:cNvSpPr txBox="1">
            <a:spLocks noChangeArrowheads="1"/>
          </p:cNvSpPr>
          <p:nvPr/>
        </p:nvSpPr>
        <p:spPr bwMode="auto">
          <a:xfrm>
            <a:off x="5867400" y="3259138"/>
            <a:ext cx="14176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400"/>
              <a:t>DRAM capacity</a:t>
            </a:r>
          </a:p>
        </p:txBody>
      </p:sp>
      <p:pic>
        <p:nvPicPr>
          <p:cNvPr id="38953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1268413"/>
            <a:ext cx="4708525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54" name="Text Box 9"/>
          <p:cNvSpPr txBox="1">
            <a:spLocks noChangeArrowheads="1"/>
          </p:cNvSpPr>
          <p:nvPr/>
        </p:nvSpPr>
        <p:spPr bwMode="auto">
          <a:xfrm rot="5400000">
            <a:off x="6049169" y="2729706"/>
            <a:ext cx="5822950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charset="-122"/>
              </a:rPr>
              <a:t>§1.5 Technologies for Building Processors and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Semiconductor Technology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Silicon:  semiconductor</a:t>
            </a:r>
          </a:p>
          <a:p>
            <a:r>
              <a:rPr lang="en-US" altLang="zh-CN" smtClean="0">
                <a:ea typeface="宋体" charset="-122"/>
              </a:rPr>
              <a:t>Add materials to transform properties:</a:t>
            </a:r>
          </a:p>
          <a:p>
            <a:pPr lvl="1"/>
            <a:r>
              <a:rPr lang="en-US" altLang="zh-CN" smtClean="0">
                <a:ea typeface="宋体" charset="-122"/>
              </a:rPr>
              <a:t>Conductors</a:t>
            </a:r>
          </a:p>
          <a:p>
            <a:pPr lvl="1"/>
            <a:r>
              <a:rPr lang="en-US" altLang="zh-CN" smtClean="0">
                <a:ea typeface="宋体" charset="-122"/>
              </a:rPr>
              <a:t>Insulators</a:t>
            </a:r>
          </a:p>
          <a:p>
            <a:pPr lvl="1"/>
            <a:r>
              <a:rPr lang="en-US" altLang="zh-CN" smtClean="0">
                <a:ea typeface="宋体" charset="-122"/>
              </a:rPr>
              <a:t>Switch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32AEC181-BB3E-4F50-85C8-D41B5C0E2BD8}" type="slidenum">
              <a:rPr lang="en-AU"/>
              <a:pPr/>
              <a:t>22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6F8F358F-606B-4B82-A8F3-1DADA5CCF4AE}" type="slidenum">
              <a:rPr lang="en-AU"/>
              <a:pPr/>
              <a:t>23</a:t>
            </a:fld>
            <a:endParaRPr lang="en-A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Manufacturing ICs</a:t>
            </a:r>
            <a:endParaRPr lang="en-AU" smtClean="0"/>
          </a:p>
        </p:txBody>
      </p:sp>
      <p:sp>
        <p:nvSpPr>
          <p:cNvPr id="40964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4213" y="5300663"/>
            <a:ext cx="8270875" cy="9366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Yield: proportion of working dies per wafer</a:t>
            </a:r>
          </a:p>
        </p:txBody>
      </p:sp>
      <p:pic>
        <p:nvPicPr>
          <p:cNvPr id="40965" name="Picture 20" descr="f01-18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412875"/>
            <a:ext cx="6481762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6593C857-1DCC-46EE-A883-E6BD5398E5FB}" type="slidenum">
              <a:rPr lang="en-AU"/>
              <a:pPr/>
              <a:t>24</a:t>
            </a:fld>
            <a:endParaRPr lang="en-AU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Intel Core i7 Wafer</a:t>
            </a: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5157788"/>
            <a:ext cx="8270875" cy="1150937"/>
          </a:xfrm>
        </p:spPr>
        <p:txBody>
          <a:bodyPr/>
          <a:lstStyle/>
          <a:p>
            <a:pPr eaLnBrk="1" hangingPunct="1"/>
            <a:r>
              <a:rPr lang="en-AU" sz="2800" smtClean="0"/>
              <a:t>300mm wafer, 280 chips, 32nm technology</a:t>
            </a:r>
          </a:p>
          <a:p>
            <a:pPr eaLnBrk="1" hangingPunct="1"/>
            <a:r>
              <a:rPr lang="en-AU" sz="2800" smtClean="0"/>
              <a:t>Each chip is 20.7 x 10.5 mm</a:t>
            </a:r>
          </a:p>
        </p:txBody>
      </p:sp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052513"/>
            <a:ext cx="4175125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6C550EFE-65AC-4749-BE59-F9D37A126D05}" type="slidenum">
              <a:rPr lang="en-AU"/>
              <a:pPr/>
              <a:t>25</a:t>
            </a:fld>
            <a:endParaRPr lang="en-AU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Integrated Circuit Cost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005263"/>
            <a:ext cx="8270875" cy="2232025"/>
          </a:xfrm>
        </p:spPr>
        <p:txBody>
          <a:bodyPr/>
          <a:lstStyle/>
          <a:p>
            <a:pPr eaLnBrk="1" hangingPunct="1"/>
            <a:r>
              <a:rPr lang="en-AU" sz="2800" smtClean="0"/>
              <a:t>Nonlinear relation to area and defect rate</a:t>
            </a:r>
          </a:p>
          <a:p>
            <a:pPr lvl="1" eaLnBrk="1" hangingPunct="1"/>
            <a:r>
              <a:rPr lang="en-AU" sz="2400" smtClean="0"/>
              <a:t>Wafer cost and area are fixed</a:t>
            </a:r>
          </a:p>
          <a:p>
            <a:pPr lvl="1" eaLnBrk="1" hangingPunct="1"/>
            <a:r>
              <a:rPr lang="en-AU" sz="2400" smtClean="0"/>
              <a:t>Defect rate determined by manufacturing process</a:t>
            </a:r>
          </a:p>
          <a:p>
            <a:pPr lvl="1" eaLnBrk="1" hangingPunct="1"/>
            <a:r>
              <a:rPr lang="en-AU" sz="2400" smtClean="0"/>
              <a:t>Die area determined by architecture and circuit design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692275" y="1355725"/>
          <a:ext cx="5862638" cy="2360613"/>
        </p:xfrm>
        <a:graphic>
          <a:graphicData uri="http://schemas.openxmlformats.org/presentationml/2006/ole">
            <p:oleObj spid="_x0000_s1026" name="Equation" r:id="rId4" imgW="2933700" imgH="1181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BE3730AB-D0F4-491A-86D1-456E20A5FEBA}" type="slidenum">
              <a:rPr lang="en-AU"/>
              <a:pPr/>
              <a:t>26</a:t>
            </a:fld>
            <a:endParaRPr lang="en-AU"/>
          </a:p>
        </p:txBody>
      </p:sp>
      <p:sp>
        <p:nvSpPr>
          <p:cNvPr id="205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Defining Performance</a:t>
            </a:r>
            <a:endParaRPr lang="en-AU" smtClean="0"/>
          </a:p>
        </p:txBody>
      </p:sp>
      <p:sp>
        <p:nvSpPr>
          <p:cNvPr id="205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smtClean="0"/>
              <a:t>Which airplane has the best performance?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900113" y="1839913"/>
          <a:ext cx="3167062" cy="2098675"/>
        </p:xfrm>
        <a:graphic>
          <a:graphicData uri="http://schemas.openxmlformats.org/presentationml/2006/ole">
            <p:oleObj spid="_x0000_s2050" name="Chart" r:id="rId4" imgW="3247982" imgH="2152693" progId="MSGraph.Chart.8">
              <p:embed followColorScheme="full"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356100" y="1836738"/>
          <a:ext cx="3352800" cy="2098675"/>
        </p:xfrm>
        <a:graphic>
          <a:graphicData uri="http://schemas.openxmlformats.org/presentationml/2006/ole">
            <p:oleObj spid="_x0000_s2051" name="Chart" r:id="rId5" imgW="3438612" imgH="2152693" progId="MSGraph.Chart.8">
              <p:embed followColorScheme="full"/>
            </p:oleObj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900113" y="4065588"/>
          <a:ext cx="3167062" cy="2098675"/>
        </p:xfrm>
        <a:graphic>
          <a:graphicData uri="http://schemas.openxmlformats.org/presentationml/2006/ole">
            <p:oleObj spid="_x0000_s2052" name="Chart" r:id="rId6" imgW="3247982" imgH="2152693" progId="MSGraph.Chart.8">
              <p:embed followColorScheme="full"/>
            </p:oleObj>
          </a:graphicData>
        </a:graphic>
      </p:graphicFrame>
      <p:graphicFrame>
        <p:nvGraphicFramePr>
          <p:cNvPr id="2053" name="Object 6"/>
          <p:cNvGraphicFramePr>
            <a:graphicFrameLocks noChangeAspect="1"/>
          </p:cNvGraphicFramePr>
          <p:nvPr/>
        </p:nvGraphicFramePr>
        <p:xfrm>
          <a:off x="4356100" y="4056063"/>
          <a:ext cx="3379788" cy="2109787"/>
        </p:xfrm>
        <a:graphic>
          <a:graphicData uri="http://schemas.openxmlformats.org/presentationml/2006/ole">
            <p:oleObj spid="_x0000_s2053" name="Chart" r:id="rId7" imgW="3448007" imgH="2152693" progId="MSGraph.Chart.8">
              <p:embed followColorScheme="full"/>
            </p:oleObj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 rot="5400000">
            <a:off x="7951787" y="822325"/>
            <a:ext cx="2017713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charset="-122"/>
              </a:rPr>
              <a:t>§1.6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AFD1614B-6150-4F40-90C5-60C7CC90B1A2}" type="slidenum">
              <a:rPr lang="en-AU"/>
              <a:pPr/>
              <a:t>27</a:t>
            </a:fld>
            <a:endParaRPr lang="en-A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Response Time and Throughput</a:t>
            </a:r>
            <a:endParaRPr lang="en-AU" sz="400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Response time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How long it takes to do a task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Throughput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Total work done per unit time</a:t>
            </a:r>
          </a:p>
          <a:p>
            <a:pPr lvl="2" eaLnBrk="1" hangingPunct="1"/>
            <a:r>
              <a:rPr lang="en-US" altLang="zh-CN" sz="2000" smtClean="0">
                <a:ea typeface="宋体" charset="-122"/>
              </a:rPr>
              <a:t>e.g., tasks/transactions/… per hour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How are response time and throughput affected by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Replacing the processor with a faster version?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Adding more processors?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We’ll focus on response time for now…</a:t>
            </a:r>
            <a:endParaRPr lang="en-A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28C431F8-5E8A-453D-9373-5BAC6F7A6F37}" type="slidenum">
              <a:rPr lang="en-AU"/>
              <a:pPr/>
              <a:t>28</a:t>
            </a:fld>
            <a:endParaRPr lang="en-AU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Relative Performance</a:t>
            </a:r>
            <a:endParaRPr lang="en-AU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Define Performance = 1/Execution Time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“X is </a:t>
            </a:r>
            <a:r>
              <a:rPr lang="en-US" altLang="zh-CN" i="1" smtClean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 time faster than Y”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547813" y="2420938"/>
          <a:ext cx="5765800" cy="1008062"/>
        </p:xfrm>
        <a:graphic>
          <a:graphicData uri="http://schemas.openxmlformats.org/presentationml/2006/ole">
            <p:oleObj spid="_x0000_s3074" name="Equation" r:id="rId4" imgW="2616200" imgH="457200" progId="Equation.3">
              <p:embed/>
            </p:oleObj>
          </a:graphicData>
        </a:graphic>
      </p:graphicFrame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684213" y="3573463"/>
            <a:ext cx="82708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>
                <a:ea typeface="宋体" charset="-122"/>
              </a:rPr>
              <a:t>Example: time taken to run a program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>
                <a:ea typeface="宋体" charset="-122"/>
              </a:rPr>
              <a:t>10s on A, 15s on 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>
                <a:ea typeface="宋体" charset="-122"/>
              </a:rPr>
              <a:t>Execution Time</a:t>
            </a:r>
            <a:r>
              <a:rPr lang="en-US" altLang="zh-CN" sz="2800" baseline="-25000">
                <a:ea typeface="宋体" charset="-122"/>
              </a:rPr>
              <a:t>B</a:t>
            </a:r>
            <a:r>
              <a:rPr lang="en-US" altLang="zh-CN" sz="2800">
                <a:ea typeface="宋体" charset="-122"/>
              </a:rPr>
              <a:t> / Execution Time</a:t>
            </a:r>
            <a:r>
              <a:rPr lang="en-US" altLang="zh-CN" sz="2800" baseline="-25000">
                <a:ea typeface="宋体" charset="-122"/>
              </a:rPr>
              <a:t>A</a:t>
            </a:r>
            <a:r>
              <a:rPr lang="en-US" altLang="zh-CN" sz="2800">
                <a:ea typeface="宋体" charset="-122"/>
              </a:rPr>
              <a:t/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= 15s / 10s = 1.5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>
                <a:ea typeface="宋体" charset="-122"/>
              </a:rPr>
              <a:t>So A is 1.5 times faster than B</a:t>
            </a:r>
            <a:endParaRPr lang="en-A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4CB33B0C-FD34-4DCF-9853-6A544493963D}" type="slidenum">
              <a:rPr lang="en-AU"/>
              <a:pPr/>
              <a:t>29</a:t>
            </a:fld>
            <a:endParaRPr lang="en-AU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Measuring Execution Time</a:t>
            </a:r>
            <a:endParaRPr lang="en-AU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Elapsed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Total response time, including all aspects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Processing, I/O, OS overhead, idle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Determines system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Time spent processing a given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Discounts I/O time, other jobs’ shares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Comprises user CPU time and system 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Different programs are affected differently by CPU and system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2321AEF8-B429-442C-8495-28E39DD4AE47}" type="slidenum">
              <a:rPr lang="en-AU"/>
              <a:pPr/>
              <a:t>3</a:t>
            </a:fld>
            <a:endParaRPr lang="en-A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Classes of Computers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Personal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General purpose, variety of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Subject to cost/performance tradeoff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Server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Network 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High capacity, performance, 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Range from small servers to building sized</a:t>
            </a:r>
          </a:p>
          <a:p>
            <a:pPr eaLnBrk="1" hangingPunct="1">
              <a:lnSpc>
                <a:spcPct val="90000"/>
              </a:lnSpc>
            </a:pP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B827D7D3-3B7B-4E98-AA65-EF46606786B6}" type="slidenum">
              <a:rPr lang="en-AU"/>
              <a:pPr/>
              <a:t>30</a:t>
            </a:fld>
            <a:endParaRPr lang="en-AU"/>
          </a:p>
        </p:txBody>
      </p:sp>
      <p:sp>
        <p:nvSpPr>
          <p:cNvPr id="45059" name="Line 2"/>
          <p:cNvSpPr>
            <a:spLocks noChangeShapeType="1"/>
          </p:cNvSpPr>
          <p:nvPr/>
        </p:nvSpPr>
        <p:spPr bwMode="auto">
          <a:xfrm>
            <a:off x="2627313" y="24939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2627313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43561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60833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7812088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CPU Clocking</a:t>
            </a:r>
            <a:endParaRPr lang="en-AU" smtClean="0"/>
          </a:p>
        </p:txBody>
      </p:sp>
      <p:sp>
        <p:nvSpPr>
          <p:cNvPr id="4506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Operation of digital hardware governed by a constant-rate clock</a:t>
            </a:r>
            <a:endParaRPr lang="en-AU" sz="2800" smtClean="0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2627313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627313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490913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3490913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2339975" y="2997200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43561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43561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52197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52197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60833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60833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69469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69469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7812088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7812088" y="2709863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1" name="Freeform 25"/>
          <p:cNvSpPr>
            <a:spLocks/>
          </p:cNvSpPr>
          <p:nvPr/>
        </p:nvSpPr>
        <p:spPr bwMode="auto">
          <a:xfrm>
            <a:off x="4211638" y="3789363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2" name="Freeform 26"/>
          <p:cNvSpPr>
            <a:spLocks/>
          </p:cNvSpPr>
          <p:nvPr/>
        </p:nvSpPr>
        <p:spPr bwMode="auto">
          <a:xfrm>
            <a:off x="5940425" y="3789363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3" name="Freeform 27"/>
          <p:cNvSpPr>
            <a:spLocks/>
          </p:cNvSpPr>
          <p:nvPr/>
        </p:nvSpPr>
        <p:spPr bwMode="auto">
          <a:xfrm>
            <a:off x="7667625" y="3789363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2339975" y="4221163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 flipV="1">
            <a:off x="2339975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684213" y="2714625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Clock (cycles)</a:t>
            </a:r>
            <a:endParaRPr lang="en-AU" sz="1600"/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684213" y="3146425"/>
            <a:ext cx="1685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Data transfer</a:t>
            </a:r>
            <a:br>
              <a:rPr lang="en-US" altLang="zh-CN" sz="1600">
                <a:ea typeface="宋体" charset="-122"/>
              </a:rPr>
            </a:br>
            <a:r>
              <a:rPr lang="en-US" altLang="zh-CN" sz="1600">
                <a:ea typeface="宋体" charset="-122"/>
              </a:rPr>
              <a:t>and computation</a:t>
            </a:r>
            <a:endParaRPr lang="en-AU" sz="1600"/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684213" y="3794125"/>
            <a:ext cx="1336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Update state</a:t>
            </a:r>
            <a:endParaRPr lang="en-AU" sz="1600"/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2916238" y="2420938"/>
            <a:ext cx="1150937" cy="144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2843213" y="2281238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ea typeface="宋体" charset="-122"/>
              </a:rPr>
              <a:t>Clock period</a:t>
            </a:r>
            <a:endParaRPr lang="en-AU" sz="1600"/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1182688" y="4437063"/>
            <a:ext cx="77724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>
                <a:ea typeface="宋体" charset="-122"/>
              </a:rPr>
              <a:t>Clock period: duration of a clock cycle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400">
                <a:ea typeface="宋体" charset="-122"/>
              </a:rPr>
              <a:t>e.g., 250ps = 0.25ns = 250×10</a:t>
            </a:r>
            <a:r>
              <a:rPr lang="en-US" altLang="zh-CN" sz="2400" baseline="30000">
                <a:ea typeface="宋体" charset="-122"/>
              </a:rPr>
              <a:t>–12</a:t>
            </a:r>
            <a:r>
              <a:rPr lang="en-US" altLang="zh-CN" sz="2400">
                <a:ea typeface="宋体" charset="-122"/>
              </a:rPr>
              <a:t>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>
                <a:ea typeface="宋体" charset="-122"/>
              </a:rPr>
              <a:t>Clock frequency (rate): cycles per second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400">
                <a:ea typeface="宋体" charset="-122"/>
              </a:rPr>
              <a:t>e.g., 4.0GHz = 4000MHz = 4.0×10</a:t>
            </a:r>
            <a:r>
              <a:rPr lang="en-US" altLang="zh-CN" sz="2400" baseline="30000">
                <a:ea typeface="宋体" charset="-122"/>
              </a:rPr>
              <a:t>9</a:t>
            </a:r>
            <a:r>
              <a:rPr lang="en-US" altLang="zh-CN" sz="2400">
                <a:ea typeface="宋体" charset="-122"/>
              </a:rPr>
              <a:t>Hz</a:t>
            </a:r>
            <a:endParaRPr lang="en-AU" sz="2400"/>
          </a:p>
        </p:txBody>
      </p:sp>
      <p:sp>
        <p:nvSpPr>
          <p:cNvPr id="45092" name="Freeform 36"/>
          <p:cNvSpPr>
            <a:spLocks/>
          </p:cNvSpPr>
          <p:nvPr/>
        </p:nvSpPr>
        <p:spPr bwMode="auto">
          <a:xfrm>
            <a:off x="4356100" y="3284538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3" name="Freeform 37"/>
          <p:cNvSpPr>
            <a:spLocks/>
          </p:cNvSpPr>
          <p:nvPr/>
        </p:nvSpPr>
        <p:spPr bwMode="auto">
          <a:xfrm>
            <a:off x="2627313" y="3284538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4" name="Freeform 38"/>
          <p:cNvSpPr>
            <a:spLocks/>
          </p:cNvSpPr>
          <p:nvPr/>
        </p:nvSpPr>
        <p:spPr bwMode="auto">
          <a:xfrm>
            <a:off x="6083300" y="3284538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349BADCE-A8A2-474F-B47C-D6B9D3430327}" type="slidenum">
              <a:rPr lang="en-AU"/>
              <a:pPr/>
              <a:t>31</a:t>
            </a:fld>
            <a:endParaRPr lang="en-AU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CPU Time</a:t>
            </a:r>
            <a:endParaRPr lang="en-AU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968625"/>
            <a:ext cx="8270875" cy="326866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Performance improved by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Reducing number of clock cycles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Increasing clock rate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Hardware designer must often trade off clock rate against cycle count</a:t>
            </a:r>
            <a:endParaRPr lang="en-AU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036638" y="1428750"/>
          <a:ext cx="7459662" cy="1452563"/>
        </p:xfrm>
        <a:graphic>
          <a:graphicData uri="http://schemas.openxmlformats.org/presentationml/2006/ole">
            <p:oleObj spid="_x0000_s4098" name="Equation" r:id="rId4" imgW="3390900" imgH="660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D5A008BC-8980-4DEB-B14D-B7AEE3A48BB4}" type="slidenum">
              <a:rPr lang="en-AU"/>
              <a:pPr/>
              <a:t>32</a:t>
            </a:fld>
            <a:endParaRPr lang="en-AU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CPU Time Example</a:t>
            </a:r>
            <a:endParaRPr lang="en-AU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9178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Computer A: 2GHz clock, 10s CPU time</a:t>
            </a:r>
          </a:p>
          <a:p>
            <a:pPr eaLnBrk="1" hangingPunct="1"/>
            <a:r>
              <a:rPr lang="en-US" altLang="zh-CN" sz="2400" smtClean="0">
                <a:ea typeface="宋体" charset="-122"/>
              </a:rPr>
              <a:t>Designing Computer B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Aim for 6s CPU time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Can do faster clock, but causes 1.2 × clock cycles</a:t>
            </a:r>
          </a:p>
          <a:p>
            <a:pPr eaLnBrk="1" hangingPunct="1"/>
            <a:r>
              <a:rPr lang="en-US" altLang="zh-CN" sz="2400" smtClean="0">
                <a:ea typeface="宋体" charset="-122"/>
              </a:rPr>
              <a:t>How fast must Computer B clock be?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892175" y="3284538"/>
          <a:ext cx="7135813" cy="2946400"/>
        </p:xfrm>
        <a:graphic>
          <a:graphicData uri="http://schemas.openxmlformats.org/presentationml/2006/ole">
            <p:oleObj spid="_x0000_s5122" name="Equation" r:id="rId4" imgW="3568700" imgH="147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B2A28768-40D9-4196-98F2-E126F263CDF6}" type="slidenum">
              <a:rPr lang="en-AU"/>
              <a:pPr/>
              <a:t>33</a:t>
            </a:fld>
            <a:endParaRPr lang="en-AU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Instruction Count and CPI</a:t>
            </a:r>
            <a:endParaRPr lang="en-AU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462338"/>
            <a:ext cx="7772400" cy="277495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Instruction Count for a program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Determined by program, ISA and compiler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Average cycles per instruction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Determined by CPU hardware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If different instructions have different CPI</a:t>
            </a:r>
          </a:p>
          <a:p>
            <a:pPr lvl="2" eaLnBrk="1" hangingPunct="1"/>
            <a:r>
              <a:rPr lang="en-US" altLang="zh-CN" sz="2000" smtClean="0">
                <a:ea typeface="宋体" charset="-122"/>
              </a:rPr>
              <a:t>Average CPI affected by instruction mix</a:t>
            </a:r>
            <a:endParaRPr lang="en-AU" sz="200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706438" y="1319213"/>
          <a:ext cx="8129587" cy="2063750"/>
        </p:xfrm>
        <a:graphic>
          <a:graphicData uri="http://schemas.openxmlformats.org/presentationml/2006/ole">
            <p:oleObj spid="_x0000_s6146" name="Equation" r:id="rId4" imgW="3695700" imgH="93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C43A29D2-92E5-4B72-8049-35CEA1B29451}" type="slidenum">
              <a:rPr lang="en-AU"/>
              <a:pPr/>
              <a:t>34</a:t>
            </a:fld>
            <a:endParaRPr lang="en-AU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CPI Example</a:t>
            </a:r>
            <a:endParaRPr lang="en-AU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Computer A: Cycle Time = 250ps, CPI = 2.0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Computer B: Cycle Time = 500ps, CPI = 1.2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Same ISA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Which is faster, and by how much?</a:t>
            </a:r>
            <a:endParaRPr lang="en-AU" sz="280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066800" y="3141663"/>
          <a:ext cx="7034213" cy="2997200"/>
        </p:xfrm>
        <a:graphic>
          <a:graphicData uri="http://schemas.openxmlformats.org/presentationml/2006/ole">
            <p:oleObj spid="_x0000_s7170" name="Equation" r:id="rId4" imgW="3517900" imgH="1498600" progId="Equation.3">
              <p:embed/>
            </p:oleObj>
          </a:graphicData>
        </a:graphic>
      </p:graphicFrame>
      <p:sp>
        <p:nvSpPr>
          <p:cNvPr id="7174" name="AutoShape 5"/>
          <p:cNvSpPr>
            <a:spLocks/>
          </p:cNvSpPr>
          <p:nvPr/>
        </p:nvSpPr>
        <p:spPr bwMode="auto">
          <a:xfrm>
            <a:off x="7164388" y="3717925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48019"/>
              <a:gd name="adj4" fmla="val -55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zh-CN">
                <a:ea typeface="宋体" charset="-122"/>
              </a:rPr>
              <a:t>A is faster…</a:t>
            </a:r>
            <a:endParaRPr lang="en-AU"/>
          </a:p>
        </p:txBody>
      </p:sp>
      <p:sp>
        <p:nvSpPr>
          <p:cNvPr id="7175" name="AutoShape 6"/>
          <p:cNvSpPr>
            <a:spLocks/>
          </p:cNvSpPr>
          <p:nvPr/>
        </p:nvSpPr>
        <p:spPr bwMode="auto">
          <a:xfrm>
            <a:off x="7164388" y="5518150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22468"/>
              <a:gd name="adj4" fmla="val -129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zh-CN">
                <a:ea typeface="宋体" charset="-122"/>
              </a:rPr>
              <a:t>…by this much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CF219B8C-CB18-4797-B4C8-00FA3B72B495}" type="slidenum">
              <a:rPr lang="en-AU"/>
              <a:pPr/>
              <a:t>35</a:t>
            </a:fld>
            <a:endParaRPr lang="en-AU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CPI in More Detail</a:t>
            </a:r>
            <a:endParaRPr lang="en-AU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If different instruction classes take different numbers of cycles</a:t>
            </a:r>
            <a:endParaRPr lang="en-AU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436688" y="2420938"/>
          <a:ext cx="6427787" cy="949325"/>
        </p:xfrm>
        <a:graphic>
          <a:graphicData uri="http://schemas.openxmlformats.org/presentationml/2006/ole">
            <p:oleObj spid="_x0000_s8194" name="Equation" r:id="rId4" imgW="2921000" imgH="431800" progId="Equation.3">
              <p:embed/>
            </p:oleObj>
          </a:graphicData>
        </a:graphic>
      </p:graphicFrame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1182688" y="3573463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>
                <a:ea typeface="宋体" charset="-122"/>
              </a:rPr>
              <a:t>Weighted average CPI</a:t>
            </a:r>
            <a:endParaRPr lang="en-AU" sz="3200"/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588963" y="4292600"/>
          <a:ext cx="8105775" cy="949325"/>
        </p:xfrm>
        <a:graphic>
          <a:graphicData uri="http://schemas.openxmlformats.org/presentationml/2006/ole">
            <p:oleObj spid="_x0000_s8195" name="Equation" r:id="rId5" imgW="3683000" imgH="431800" progId="Equation.3">
              <p:embed/>
            </p:oleObj>
          </a:graphicData>
        </a:graphic>
      </p:graphicFrame>
      <p:sp>
        <p:nvSpPr>
          <p:cNvPr id="8200" name="AutoShape 7"/>
          <p:cNvSpPr>
            <a:spLocks/>
          </p:cNvSpPr>
          <p:nvPr/>
        </p:nvSpPr>
        <p:spPr bwMode="auto">
          <a:xfrm rot="5400000">
            <a:off x="6947694" y="4293394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5994400" y="5649913"/>
            <a:ext cx="20859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Relative frequency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BF86164E-0182-4E41-B0D6-1998101F8894}" type="slidenum">
              <a:rPr lang="en-AU"/>
              <a:pPr/>
              <a:t>36</a:t>
            </a:fld>
            <a:endParaRPr lang="en-AU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CPI Example</a:t>
            </a:r>
            <a:endParaRPr lang="en-AU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996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Alternative compiled code sequences using instructions in classes A, B, C</a:t>
            </a:r>
            <a:endParaRPr lang="en-AU" sz="2800" smtClean="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/>
        </p:nvGraphicFramePr>
        <p:xfrm>
          <a:off x="1619250" y="2276475"/>
          <a:ext cx="6600825" cy="1592263"/>
        </p:xfrm>
        <a:graphic>
          <a:graphicData uri="http://schemas.openxmlformats.org/drawingml/2006/table">
            <a:tbl>
              <a:tblPr/>
              <a:tblGrid>
                <a:gridCol w="2520950"/>
                <a:gridCol w="1368425"/>
                <a:gridCol w="1368425"/>
                <a:gridCol w="13430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Class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CPI for class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IC in sequence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IC in sequence 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12" name="Rectangle 31"/>
          <p:cNvSpPr>
            <a:spLocks noChangeArrowheads="1"/>
          </p:cNvSpPr>
          <p:nvPr/>
        </p:nvSpPr>
        <p:spPr bwMode="auto">
          <a:xfrm>
            <a:off x="539750" y="4076700"/>
            <a:ext cx="3887788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>
                <a:ea typeface="宋体" charset="-122"/>
              </a:rPr>
              <a:t>Sequence 1: IC = 5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400">
                <a:ea typeface="宋体" charset="-122"/>
              </a:rPr>
              <a:t>Clock Cycles</a:t>
            </a:r>
            <a:br>
              <a:rPr lang="en-US" altLang="zh-CN" sz="2400">
                <a:ea typeface="宋体" charset="-122"/>
              </a:rPr>
            </a:br>
            <a:r>
              <a:rPr lang="en-US" altLang="zh-CN" sz="2400">
                <a:ea typeface="宋体" charset="-122"/>
              </a:rPr>
              <a:t>= 2×1 + 1×2 + 2×3</a:t>
            </a:r>
            <a:br>
              <a:rPr lang="en-US" altLang="zh-CN" sz="2400">
                <a:ea typeface="宋体" charset="-122"/>
              </a:rPr>
            </a:br>
            <a:r>
              <a:rPr lang="en-US" altLang="zh-CN" sz="2400">
                <a:ea typeface="宋体" charset="-122"/>
              </a:rPr>
              <a:t>= 10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400">
                <a:ea typeface="宋体" charset="-122"/>
              </a:rPr>
              <a:t>Avg. CPI = 10/5 = 2.0</a:t>
            </a:r>
          </a:p>
        </p:txBody>
      </p:sp>
      <p:sp>
        <p:nvSpPr>
          <p:cNvPr id="46113" name="Rectangle 32"/>
          <p:cNvSpPr>
            <a:spLocks noChangeArrowheads="1"/>
          </p:cNvSpPr>
          <p:nvPr/>
        </p:nvSpPr>
        <p:spPr bwMode="auto">
          <a:xfrm>
            <a:off x="4787900" y="4076700"/>
            <a:ext cx="3887788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>
                <a:ea typeface="宋体" charset="-122"/>
              </a:rPr>
              <a:t>Sequence 2: IC = 6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400">
                <a:ea typeface="宋体" charset="-122"/>
              </a:rPr>
              <a:t>Clock Cycles</a:t>
            </a:r>
            <a:br>
              <a:rPr lang="en-US" altLang="zh-CN" sz="2400">
                <a:ea typeface="宋体" charset="-122"/>
              </a:rPr>
            </a:br>
            <a:r>
              <a:rPr lang="en-US" altLang="zh-CN" sz="2400">
                <a:ea typeface="宋体" charset="-122"/>
              </a:rPr>
              <a:t>= 4×1 + 1×2 + 1×3</a:t>
            </a:r>
            <a:br>
              <a:rPr lang="en-US" altLang="zh-CN" sz="2400">
                <a:ea typeface="宋体" charset="-122"/>
              </a:rPr>
            </a:br>
            <a:r>
              <a:rPr lang="en-US" altLang="zh-CN" sz="2400">
                <a:ea typeface="宋体" charset="-122"/>
              </a:rPr>
              <a:t>= 9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400">
                <a:ea typeface="宋体" charset="-122"/>
              </a:rPr>
              <a:t>Avg. CPI = 9/6 = 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17F838A3-C8E2-42A8-9A6B-A579B8FFF767}" type="slidenum">
              <a:rPr lang="en-AU"/>
              <a:pPr/>
              <a:t>37</a:t>
            </a:fld>
            <a:endParaRPr lang="en-AU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Performance Summary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284538"/>
            <a:ext cx="8270875" cy="2952750"/>
          </a:xfrm>
        </p:spPr>
        <p:txBody>
          <a:bodyPr/>
          <a:lstStyle/>
          <a:p>
            <a:pPr eaLnBrk="1" hangingPunct="1"/>
            <a:r>
              <a:rPr lang="en-AU" smtClean="0"/>
              <a:t>Performance depends on</a:t>
            </a:r>
          </a:p>
          <a:p>
            <a:pPr lvl="1" eaLnBrk="1" hangingPunct="1"/>
            <a:r>
              <a:rPr lang="en-AU" smtClean="0"/>
              <a:t>Algorithm: affects IC, possibly CPI</a:t>
            </a:r>
          </a:p>
          <a:p>
            <a:pPr lvl="1" eaLnBrk="1" hangingPunct="1"/>
            <a:r>
              <a:rPr lang="en-AU" smtClean="0"/>
              <a:t>Programming language: affects IC, CPI</a:t>
            </a:r>
          </a:p>
          <a:p>
            <a:pPr lvl="1" eaLnBrk="1" hangingPunct="1"/>
            <a:r>
              <a:rPr lang="en-AU" smtClean="0"/>
              <a:t>Compiler: affects IC, CPI</a:t>
            </a:r>
          </a:p>
          <a:p>
            <a:pPr lvl="1" eaLnBrk="1" hangingPunct="1"/>
            <a:r>
              <a:rPr lang="en-AU" smtClean="0"/>
              <a:t>Instruction set architecture: affects IC, CPI, T</a:t>
            </a:r>
            <a:r>
              <a:rPr lang="en-AU" baseline="-25000" smtClean="0"/>
              <a:t>c</a:t>
            </a: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folHlink"/>
                </a:solidFill>
                <a:latin typeface="Arial Black" pitchFamily="34" charset="0"/>
                <a:ea typeface="宋体" charset="-122"/>
              </a:rPr>
              <a:t>The BIG Picture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827088" y="2060575"/>
          <a:ext cx="7848600" cy="920750"/>
        </p:xfrm>
        <a:graphic>
          <a:graphicData uri="http://schemas.openxmlformats.org/presentationml/2006/ole">
            <p:oleObj spid="_x0000_s9218" name="Equation" r:id="rId4" imgW="35687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6A2FE288-6317-49E0-9580-370324221AAE}" type="slidenum">
              <a:rPr lang="en-AU"/>
              <a:pPr/>
              <a:t>38</a:t>
            </a:fld>
            <a:endParaRPr lang="en-AU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Power Trends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149725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 CMOS IC technology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 rot="5400000">
            <a:off x="7804150" y="974725"/>
            <a:ext cx="2312988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charset="-122"/>
              </a:rPr>
              <a:t>§1.7 The Power Wall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1331913" y="4941888"/>
          <a:ext cx="7081837" cy="503237"/>
        </p:xfrm>
        <a:graphic>
          <a:graphicData uri="http://schemas.openxmlformats.org/presentationml/2006/ole">
            <p:oleObj spid="_x0000_s10242" name="Equation" r:id="rId4" imgW="3213100" imgH="228600" progId="Equation.3">
              <p:embed/>
            </p:oleObj>
          </a:graphicData>
        </a:graphic>
      </p:graphicFrame>
      <p:sp>
        <p:nvSpPr>
          <p:cNvPr id="10247" name="AutoShape 7"/>
          <p:cNvSpPr>
            <a:spLocks/>
          </p:cNvSpPr>
          <p:nvPr/>
        </p:nvSpPr>
        <p:spPr bwMode="auto">
          <a:xfrm>
            <a:off x="7740650" y="5805488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3463"/>
              <a:gd name="adj4" fmla="val -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zh-CN">
                <a:ea typeface="宋体" charset="-122"/>
              </a:rPr>
              <a:t>×</a:t>
            </a:r>
            <a:r>
              <a:rPr lang="en-AU"/>
              <a:t>1000</a:t>
            </a:r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2051050" y="5805488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4250"/>
              <a:gd name="adj4" fmla="val -29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zh-CN">
                <a:ea typeface="宋体" charset="-122"/>
              </a:rPr>
              <a:t>×</a:t>
            </a:r>
            <a:r>
              <a:rPr lang="en-AU"/>
              <a:t>30</a:t>
            </a: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5867400" y="5805488"/>
            <a:ext cx="1223963" cy="403225"/>
          </a:xfrm>
          <a:prstGeom prst="borderCallout1">
            <a:avLst>
              <a:gd name="adj1" fmla="val 28347"/>
              <a:gd name="adj2" fmla="val -6227"/>
              <a:gd name="adj3" fmla="val -81495"/>
              <a:gd name="adj4" fmla="val -27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zh-CN">
                <a:ea typeface="宋体" charset="-122"/>
              </a:rPr>
              <a:t>5V → 1V</a:t>
            </a:r>
            <a:endParaRPr lang="en-AU"/>
          </a:p>
        </p:txBody>
      </p:sp>
      <p:pic>
        <p:nvPicPr>
          <p:cNvPr id="10250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6013" y="1268413"/>
            <a:ext cx="69056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02D740CF-C36B-4C32-80D5-D34727758129}" type="slidenum">
              <a:rPr lang="en-AU"/>
              <a:pPr/>
              <a:t>39</a:t>
            </a:fld>
            <a:endParaRPr lang="en-AU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Reducing Power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smtClean="0"/>
              <a:t>Suppose a new CPU has</a:t>
            </a:r>
          </a:p>
          <a:p>
            <a:pPr lvl="1" eaLnBrk="1" hangingPunct="1"/>
            <a:r>
              <a:rPr lang="en-AU" smtClean="0"/>
              <a:t>85% of capacitive load of old CPU</a:t>
            </a:r>
          </a:p>
          <a:p>
            <a:pPr lvl="1" eaLnBrk="1" hangingPunct="1"/>
            <a:r>
              <a:rPr lang="en-AU" smtClean="0"/>
              <a:t>15% voltage and 15% frequency reduction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187450" y="2924175"/>
          <a:ext cx="7561263" cy="939800"/>
        </p:xfrm>
        <a:graphic>
          <a:graphicData uri="http://schemas.openxmlformats.org/presentationml/2006/ole">
            <p:oleObj spid="_x0000_s11266" name="Equation" r:id="rId4" imgW="3784600" imgH="469900" progId="Equation.3">
              <p:embed/>
            </p:oleObj>
          </a:graphicData>
        </a:graphic>
      </p:graphicFrame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200"/>
              <a:t>The power wall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sz="2800"/>
              <a:t>We can’t reduce voltage further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sz="2800"/>
              <a:t>We can’t remove more heat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200"/>
              <a:t>How else can we improve performance?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Classes of Computers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Supercomputers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High-end scientific and engineering calculations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Highest capability but represent a small fraction of the overall computer market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Embedded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Hidden as components of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Stringent power/performance/cost constraints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9608CB39-9686-4BA5-8804-189E903DFB24}" type="slidenum">
              <a:rPr lang="en-AU"/>
              <a:pPr/>
              <a:t>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6EDD2965-111B-4F44-B015-C340B4386210}" type="slidenum">
              <a:rPr lang="en-AU"/>
              <a:pPr/>
              <a:t>40</a:t>
            </a:fld>
            <a:endParaRPr lang="en-AU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Uniprocessor Performance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 rot="5400000">
            <a:off x="6163469" y="2613819"/>
            <a:ext cx="55943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charset="-122"/>
              </a:rPr>
              <a:t>§1.8 The Sea Change: The Switch to Multiprocessors</a:t>
            </a:r>
          </a:p>
        </p:txBody>
      </p:sp>
      <p:pic>
        <p:nvPicPr>
          <p:cNvPr id="471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077913"/>
            <a:ext cx="7632700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AutoShape 7"/>
          <p:cNvSpPr>
            <a:spLocks/>
          </p:cNvSpPr>
          <p:nvPr/>
        </p:nvSpPr>
        <p:spPr bwMode="auto">
          <a:xfrm>
            <a:off x="1116013" y="5516563"/>
            <a:ext cx="5400675" cy="649287"/>
          </a:xfrm>
          <a:prstGeom prst="borderCallout1">
            <a:avLst>
              <a:gd name="adj1" fmla="val 17602"/>
              <a:gd name="adj2" fmla="val 101412"/>
              <a:gd name="adj3" fmla="val -147431"/>
              <a:gd name="adj4" fmla="val 1074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AU" sz="1600"/>
              <a:t>Constrained by power, instruction-level parallelism, memory latency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C1A1627C-4C52-4939-B160-F3E3152B3A8B}" type="slidenum">
              <a:rPr lang="en-AU"/>
              <a:pPr/>
              <a:t>41</a:t>
            </a:fld>
            <a:endParaRPr lang="en-AU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Multiprocessors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Multicore microprocessors</a:t>
            </a:r>
          </a:p>
          <a:p>
            <a:pPr lvl="1" eaLnBrk="1" hangingPunct="1"/>
            <a:r>
              <a:rPr lang="en-AU" smtClean="0"/>
              <a:t>More than one processor per chip</a:t>
            </a:r>
          </a:p>
          <a:p>
            <a:pPr eaLnBrk="1" hangingPunct="1"/>
            <a:r>
              <a:rPr lang="en-AU" smtClean="0"/>
              <a:t>Requires explicitly parallel programming</a:t>
            </a:r>
          </a:p>
          <a:p>
            <a:pPr lvl="1" eaLnBrk="1" hangingPunct="1"/>
            <a:r>
              <a:rPr lang="en-AU" smtClean="0"/>
              <a:t>Compare with instruction level parallelism</a:t>
            </a:r>
          </a:p>
          <a:p>
            <a:pPr lvl="2" eaLnBrk="1" hangingPunct="1"/>
            <a:r>
              <a:rPr lang="en-AU" smtClean="0"/>
              <a:t>Hardware executes multiple instructions at once</a:t>
            </a:r>
          </a:p>
          <a:p>
            <a:pPr lvl="2" eaLnBrk="1" hangingPunct="1"/>
            <a:r>
              <a:rPr lang="en-AU" smtClean="0"/>
              <a:t>Hidden from the programmer</a:t>
            </a:r>
          </a:p>
          <a:p>
            <a:pPr lvl="1" eaLnBrk="1" hangingPunct="1"/>
            <a:r>
              <a:rPr lang="en-AU" smtClean="0"/>
              <a:t>Hard to do</a:t>
            </a:r>
          </a:p>
          <a:p>
            <a:pPr lvl="2" eaLnBrk="1" hangingPunct="1"/>
            <a:r>
              <a:rPr lang="en-AU" smtClean="0"/>
              <a:t>Programming for performance</a:t>
            </a:r>
          </a:p>
          <a:p>
            <a:pPr lvl="2" eaLnBrk="1" hangingPunct="1"/>
            <a:r>
              <a:rPr lang="en-AU" smtClean="0"/>
              <a:t>Load balancing</a:t>
            </a:r>
          </a:p>
          <a:p>
            <a:pPr lvl="2" eaLnBrk="1" hangingPunct="1"/>
            <a:r>
              <a:rPr lang="en-AU" smtClean="0"/>
              <a:t>Optimizing communication and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D46134E0-B4EA-4748-B5CF-B776C30D77FA}" type="slidenum">
              <a:rPr lang="en-AU"/>
              <a:pPr/>
              <a:t>42</a:t>
            </a:fld>
            <a:endParaRPr lang="en-AU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SPEC CPU Benchmark</a:t>
            </a:r>
            <a:endParaRPr lang="en-AU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8877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Programs used to measure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Supposedly typical of actual workload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Standard Performance Evaluation Corp (SPEC)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Develops benchmarks for CPU, I/O, Web,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smtClean="0">
                <a:ea typeface="宋体" charset="-122"/>
              </a:rPr>
              <a:t>SPEC CPU2006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Elapsed time to execute a selection of programs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>
                <a:ea typeface="宋体" charset="-122"/>
              </a:rPr>
              <a:t>Negligible I/O, so focuses on CPU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Normalize relative to reference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Summarize as geometric mean of performance ratios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>
                <a:ea typeface="宋体" charset="-122"/>
              </a:rPr>
              <a:t>CINT2006 (integer) and CFP2006 (floating-point)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555875" y="5157788"/>
          <a:ext cx="3771900" cy="1062037"/>
        </p:xfrm>
        <a:graphic>
          <a:graphicData uri="http://schemas.openxmlformats.org/presentationml/2006/ole">
            <p:oleObj spid="_x0000_s12290" name="Equation" r:id="rId4" imgW="17145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29CA88FF-E7E0-462C-B275-64A87D47C59A}" type="slidenum">
              <a:rPr lang="en-AU"/>
              <a:pPr/>
              <a:t>43</a:t>
            </a:fld>
            <a:endParaRPr lang="en-AU"/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sz="4000" smtClean="0"/>
              <a:t>CINT2006 for Intel Core i7 920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196975"/>
            <a:ext cx="83058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4D1C57FC-A44A-4CF0-A5B7-09457F8210B3}" type="slidenum">
              <a:rPr lang="en-AU"/>
              <a:pPr/>
              <a:t>44</a:t>
            </a:fld>
            <a:endParaRPr lang="en-AU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SPEC Power Benchmark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447925"/>
          </a:xfrm>
        </p:spPr>
        <p:txBody>
          <a:bodyPr/>
          <a:lstStyle/>
          <a:p>
            <a:pPr eaLnBrk="1" hangingPunct="1"/>
            <a:r>
              <a:rPr lang="en-AU" smtClean="0"/>
              <a:t>Power consumption of server at different workload levels</a:t>
            </a:r>
          </a:p>
          <a:p>
            <a:pPr lvl="1" eaLnBrk="1" hangingPunct="1"/>
            <a:r>
              <a:rPr lang="en-AU" smtClean="0"/>
              <a:t>Performance: ssj_ops/sec</a:t>
            </a:r>
          </a:p>
          <a:p>
            <a:pPr lvl="1" eaLnBrk="1" hangingPunct="1"/>
            <a:r>
              <a:rPr lang="en-AU" smtClean="0"/>
              <a:t>Power: Watts (Joules/sec)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116013" y="3500438"/>
          <a:ext cx="7288212" cy="914400"/>
        </p:xfrm>
        <a:graphic>
          <a:graphicData uri="http://schemas.openxmlformats.org/presentationml/2006/ole">
            <p:oleObj spid="_x0000_s13314" name="Equation" r:id="rId4" imgW="36449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F467A0AE-73E8-422B-B066-B9847E42D365}" type="slidenum">
              <a:rPr lang="en-AU"/>
              <a:pPr/>
              <a:t>45</a:t>
            </a:fld>
            <a:endParaRPr lang="en-AU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pPr eaLnBrk="1" hangingPunct="1"/>
            <a:r>
              <a:rPr lang="en-AU" sz="3600" smtClean="0"/>
              <a:t>SPECpower_ssj2008 for Xeon X5650</a:t>
            </a:r>
          </a:p>
        </p:txBody>
      </p:sp>
      <p:pic>
        <p:nvPicPr>
          <p:cNvPr id="50180" name="Picture 1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1238250"/>
            <a:ext cx="75819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5238A3BA-C154-419E-B16D-B3E487784BEB}" type="slidenum">
              <a:rPr lang="en-AU"/>
              <a:pPr/>
              <a:t>46</a:t>
            </a:fld>
            <a:endParaRPr lang="en-AU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Pitfall: Amdahl’s Law</a:t>
            </a:r>
            <a:endParaRPr lang="en-AU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1475" cy="1439862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Improving an aspect of a computer and expecting a proportional improvement in overall performance</a:t>
            </a:r>
            <a:endParaRPr lang="en-US" altLang="zh-CN" sz="2800" smtClean="0">
              <a:ea typeface="宋体" charset="-122"/>
              <a:sym typeface="Wingdings" pitchFamily="2" charset="2"/>
            </a:endParaRP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 rot="5400000">
            <a:off x="7496175" y="1279525"/>
            <a:ext cx="2928938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charset="-122"/>
              </a:rPr>
              <a:t>§1.10 Fallacies and Pitfalls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2987675" y="4868863"/>
          <a:ext cx="1728788" cy="788987"/>
        </p:xfrm>
        <a:graphic>
          <a:graphicData uri="http://schemas.openxmlformats.org/presentationml/2006/ole">
            <p:oleObj spid="_x0000_s14338" name="Equation" r:id="rId4" imgW="863225" imgH="393529" progId="Equation.3">
              <p:embed/>
            </p:oleObj>
          </a:graphicData>
        </a:graphic>
      </p:graphicFrame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4787900" y="4941888"/>
            <a:ext cx="34559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400">
                <a:ea typeface="宋体" charset="-122"/>
              </a:rPr>
              <a:t>Can’t be done!</a:t>
            </a:r>
            <a:endParaRPr lang="en-US" altLang="zh-CN" sz="2400">
              <a:ea typeface="宋体" charset="-122"/>
              <a:cs typeface="Tahoma" pitchFamily="34" charset="0"/>
            </a:endParaRPr>
          </a:p>
        </p:txBody>
      </p:sp>
      <p:graphicFrame>
        <p:nvGraphicFramePr>
          <p:cNvPr id="14339" name="Object 7"/>
          <p:cNvGraphicFramePr>
            <a:graphicFrameLocks noChangeAspect="1"/>
          </p:cNvGraphicFramePr>
          <p:nvPr/>
        </p:nvGraphicFramePr>
        <p:xfrm>
          <a:off x="1763713" y="2565400"/>
          <a:ext cx="5287962" cy="839788"/>
        </p:xfrm>
        <a:graphic>
          <a:graphicData uri="http://schemas.openxmlformats.org/presentationml/2006/ole">
            <p:oleObj spid="_x0000_s14339" name="Equation" r:id="rId5" imgW="2641600" imgH="419100" progId="Equation.3">
              <p:embed/>
            </p:oleObj>
          </a:graphicData>
        </a:graphic>
      </p:graphicFrame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684213" y="3500438"/>
            <a:ext cx="79914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>
                <a:ea typeface="宋体" charset="-122"/>
                <a:sym typeface="Wingdings" pitchFamily="2" charset="2"/>
              </a:rPr>
              <a:t>Example: multiply accounts for 80s/100s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400">
                <a:ea typeface="宋体" charset="-122"/>
              </a:rPr>
              <a:t>How much improvement in multiply performance to get 5× overall?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84213" y="5661025"/>
            <a:ext cx="79914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>
                <a:ea typeface="宋体" charset="-122"/>
                <a:sym typeface="Wingdings" pitchFamily="2" charset="2"/>
              </a:rPr>
              <a:t>Corollary: make the common case 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F01FA103-8C19-4A28-B013-D8F055061330}" type="slidenum">
              <a:rPr lang="en-AU"/>
              <a:pPr/>
              <a:t>47</a:t>
            </a:fld>
            <a:endParaRPr lang="en-AU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Fallacy: Low Power at Idle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Look back at i7 power benchmark</a:t>
            </a:r>
          </a:p>
          <a:p>
            <a:pPr lvl="1" eaLnBrk="1" hangingPunct="1"/>
            <a:r>
              <a:rPr lang="en-AU" smtClean="0"/>
              <a:t>At 100% load: 258W</a:t>
            </a:r>
          </a:p>
          <a:p>
            <a:pPr lvl="1" eaLnBrk="1" hangingPunct="1"/>
            <a:r>
              <a:rPr lang="en-AU" smtClean="0"/>
              <a:t>At 50% load: 170W (66%)</a:t>
            </a:r>
          </a:p>
          <a:p>
            <a:pPr lvl="1" eaLnBrk="1" hangingPunct="1"/>
            <a:r>
              <a:rPr lang="en-AU" smtClean="0"/>
              <a:t>At 10% load: 121W (47%)</a:t>
            </a:r>
          </a:p>
          <a:p>
            <a:pPr eaLnBrk="1" hangingPunct="1"/>
            <a:r>
              <a:rPr lang="en-AU" smtClean="0"/>
              <a:t>Google data center</a:t>
            </a:r>
          </a:p>
          <a:p>
            <a:pPr lvl="1" eaLnBrk="1" hangingPunct="1"/>
            <a:r>
              <a:rPr lang="en-AU" smtClean="0"/>
              <a:t>Mostly operates at 10% </a:t>
            </a:r>
            <a:r>
              <a:rPr lang="en-AU" smtClean="0">
                <a:cs typeface="Arial" charset="0"/>
              </a:rPr>
              <a:t>– 50% load</a:t>
            </a:r>
          </a:p>
          <a:p>
            <a:pPr lvl="1" eaLnBrk="1" hangingPunct="1"/>
            <a:r>
              <a:rPr lang="en-AU" smtClean="0">
                <a:cs typeface="Arial" charset="0"/>
              </a:rPr>
              <a:t>At 100% load less than 1% of the time</a:t>
            </a:r>
          </a:p>
          <a:p>
            <a:pPr eaLnBrk="1" hangingPunct="1"/>
            <a:r>
              <a:rPr lang="en-AU" smtClean="0">
                <a:cs typeface="Arial" charset="0"/>
              </a:rPr>
              <a:t>Consider designing processors to make power proportional to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FC8EDBAF-A292-42F8-820E-18F545182CC4}" type="slidenum">
              <a:rPr lang="en-AU"/>
              <a:pPr/>
              <a:t>48</a:t>
            </a:fld>
            <a:endParaRPr lang="en-AU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charset="-122"/>
              </a:rPr>
              <a:t>Pitfall: MIPS as a Performance Metric</a:t>
            </a:r>
            <a:endParaRPr lang="en-AU" sz="360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875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MIPS: Millions of Instructions Per Second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Doesn’t account for</a:t>
            </a:r>
          </a:p>
          <a:p>
            <a:pPr lvl="2" eaLnBrk="1" hangingPunct="1"/>
            <a:r>
              <a:rPr lang="en-US" altLang="zh-CN" smtClean="0">
                <a:ea typeface="宋体" charset="-122"/>
              </a:rPr>
              <a:t>Differences in ISAs between computers</a:t>
            </a:r>
          </a:p>
          <a:p>
            <a:pPr lvl="2" eaLnBrk="1" hangingPunct="1"/>
            <a:r>
              <a:rPr lang="en-US" altLang="zh-CN" smtClean="0">
                <a:ea typeface="宋体" charset="-122"/>
              </a:rPr>
              <a:t>Differences in complexity between instructions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331913" y="3360738"/>
          <a:ext cx="6556375" cy="2084387"/>
        </p:xfrm>
        <a:graphic>
          <a:graphicData uri="http://schemas.openxmlformats.org/presentationml/2006/ole">
            <p:oleObj spid="_x0000_s15362" name="Equation" r:id="rId4" imgW="3276600" imgH="1041400" progId="Equation.3">
              <p:embed/>
            </p:oleObj>
          </a:graphicData>
        </a:graphic>
      </p:graphicFrame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84213" y="5589588"/>
            <a:ext cx="82708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>
                <a:ea typeface="宋体" charset="-122"/>
              </a:rPr>
              <a:t>CPI varies between programs on a given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C3354A65-91FD-4ACF-8CB2-4ECB35D3594C}" type="slidenum">
              <a:rPr lang="en-AU"/>
              <a:pPr/>
              <a:t>49</a:t>
            </a:fld>
            <a:endParaRPr lang="en-AU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Concluding Remarks</a:t>
            </a:r>
            <a:endParaRPr lang="en-AU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Cost/performance is improving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Due to underlying technology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Hierarchical layers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In both hardware and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Instruction set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The hardware/software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Execution time: the best performance measure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Power is a limiting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Use parallelism to improve performance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 rot="5400000">
            <a:off x="7554119" y="1223169"/>
            <a:ext cx="28130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charset="-122"/>
              </a:rPr>
              <a:t>§1.9 Concluding Remarks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4DBBCF9C-2C71-4D41-B1B8-123E837EE35F}" type="slidenum">
              <a:rPr lang="en-AU"/>
              <a:pPr/>
              <a:t>5</a:t>
            </a:fld>
            <a:endParaRPr lang="en-AU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The PostPC Era</a:t>
            </a:r>
            <a:endParaRPr lang="en-AU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268413"/>
            <a:ext cx="67691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04248" y="134076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Tablet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Cell Phone</a:t>
            </a:r>
            <a:r>
              <a:rPr lang="zh-CN" altLang="en-US" dirty="0" smtClean="0"/>
              <a:t>反了。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The PostPC Era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DCC3E778-070D-4497-BE22-F4FB5CD16DC5}" type="slidenum">
              <a:rPr lang="en-AU"/>
              <a:pPr/>
              <a:t>6</a:t>
            </a:fld>
            <a:endParaRPr lang="en-AU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kern="0" dirty="0" smtClean="0"/>
              <a:t>Personal Mobile Device (PMD)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Battery operated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Connects to the Internet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Hundreds of dollars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Smart phones, tablets, electronic glasses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kern="0" dirty="0" smtClean="0"/>
              <a:t>Cloud computing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Warehouse Scale Computers (WSC)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Software as a Service (</a:t>
            </a:r>
            <a:r>
              <a:rPr lang="en-US" kern="0" dirty="0" err="1" smtClean="0"/>
              <a:t>SaaS</a:t>
            </a:r>
            <a:r>
              <a:rPr lang="en-US" kern="0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Portion of software run on a PMD and a portion run in the Cloud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Amazon and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B8E24749-E74E-440D-A0A5-C441844B4DB2}" type="slidenum">
              <a:rPr lang="en-AU"/>
              <a:pPr/>
              <a:t>7</a:t>
            </a:fld>
            <a:endParaRPr lang="en-AU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What You Will Learn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How programs are translated into the machine language</a:t>
            </a:r>
          </a:p>
          <a:p>
            <a:pPr lvl="1" eaLnBrk="1" hangingPunct="1"/>
            <a:r>
              <a:rPr lang="en-AU" smtClean="0"/>
              <a:t>And how the hardware executes them</a:t>
            </a:r>
          </a:p>
          <a:p>
            <a:pPr eaLnBrk="1" hangingPunct="1"/>
            <a:r>
              <a:rPr lang="en-AU" smtClean="0"/>
              <a:t>The hardware/software interface</a:t>
            </a:r>
          </a:p>
          <a:p>
            <a:pPr eaLnBrk="1" hangingPunct="1"/>
            <a:r>
              <a:rPr lang="en-AU" smtClean="0"/>
              <a:t>What determines program performance</a:t>
            </a:r>
          </a:p>
          <a:p>
            <a:pPr lvl="1" eaLnBrk="1" hangingPunct="1"/>
            <a:r>
              <a:rPr lang="en-AU" smtClean="0"/>
              <a:t>And how it can be improved</a:t>
            </a:r>
          </a:p>
          <a:p>
            <a:pPr eaLnBrk="1" hangingPunct="1"/>
            <a:r>
              <a:rPr lang="en-AU" smtClean="0"/>
              <a:t>How hardware designers improve performance</a:t>
            </a:r>
          </a:p>
          <a:p>
            <a:pPr eaLnBrk="1" hangingPunct="1"/>
            <a:r>
              <a:rPr lang="en-AU" smtClean="0"/>
              <a:t>What is parallel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A27F2EA0-6E2D-418F-A1B2-122AD731F24B}" type="slidenum">
              <a:rPr lang="en-AU"/>
              <a:pPr/>
              <a:t>8</a:t>
            </a:fld>
            <a:endParaRPr lang="en-AU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Understanding Performance</a:t>
            </a:r>
            <a:endParaRPr lang="en-AU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Algorithm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Determines number of operations executed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Programming language, compiler, architecture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Determine number of machine instructions executed per operation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Processor and memory system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Determine how fast instructions are executed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I/O system (including OS)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Determines how fast I/O operations are executed</a:t>
            </a:r>
            <a:endParaRPr lang="en-A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Eight Great Ideas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ea typeface="宋体" charset="-122"/>
              </a:rPr>
              <a:t>Design for </a:t>
            </a:r>
            <a:r>
              <a:rPr lang="en-US" altLang="zh-CN" sz="2400" b="1" i="1" smtClean="0">
                <a:ea typeface="宋体" charset="-122"/>
              </a:rPr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ea typeface="宋体" charset="-122"/>
              </a:rPr>
              <a:t>Use </a:t>
            </a:r>
            <a:r>
              <a:rPr lang="en-US" altLang="zh-CN" sz="2400" b="1" i="1" smtClean="0">
                <a:ea typeface="宋体" charset="-122"/>
              </a:rPr>
              <a:t>abstraction</a:t>
            </a:r>
            <a:r>
              <a:rPr lang="en-US" altLang="zh-CN" sz="2400" smtClean="0">
                <a:ea typeface="宋体" charset="-122"/>
              </a:rPr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ea typeface="宋体" charset="-122"/>
              </a:rPr>
              <a:t>Make the </a:t>
            </a:r>
            <a:r>
              <a:rPr lang="en-US" altLang="zh-CN" sz="2400" b="1" i="1" smtClean="0">
                <a:ea typeface="宋体" charset="-122"/>
              </a:rPr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ea typeface="宋体" charset="-122"/>
              </a:rPr>
              <a:t>Performance </a:t>
            </a:r>
            <a:r>
              <a:rPr lang="en-US" altLang="zh-CN" sz="2400" i="1" smtClean="0">
                <a:ea typeface="宋体" charset="-122"/>
              </a:rPr>
              <a:t>via</a:t>
            </a:r>
            <a:r>
              <a:rPr lang="en-US" altLang="zh-CN" sz="2400" smtClean="0">
                <a:ea typeface="宋体" charset="-122"/>
              </a:rPr>
              <a:t> </a:t>
            </a:r>
            <a:r>
              <a:rPr lang="en-US" altLang="zh-CN" sz="2400" b="1" i="1" smtClean="0">
                <a:ea typeface="宋体" charset="-122"/>
              </a:rPr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ea typeface="宋体" charset="-122"/>
              </a:rPr>
              <a:t>Performance </a:t>
            </a:r>
            <a:r>
              <a:rPr lang="en-US" altLang="zh-CN" sz="2400" i="1" smtClean="0">
                <a:ea typeface="宋体" charset="-122"/>
              </a:rPr>
              <a:t>via</a:t>
            </a:r>
            <a:r>
              <a:rPr lang="en-US" altLang="zh-CN" sz="2400" smtClean="0">
                <a:ea typeface="宋体" charset="-122"/>
              </a:rPr>
              <a:t> </a:t>
            </a:r>
            <a:r>
              <a:rPr lang="en-US" altLang="zh-CN" sz="2400" b="1" i="1" smtClean="0">
                <a:ea typeface="宋体" charset="-122"/>
              </a:rPr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ea typeface="宋体" charset="-122"/>
              </a:rPr>
              <a:t>Performance </a:t>
            </a:r>
            <a:r>
              <a:rPr lang="en-US" altLang="zh-CN" sz="2400" i="1" smtClean="0">
                <a:ea typeface="宋体" charset="-122"/>
              </a:rPr>
              <a:t>via</a:t>
            </a:r>
            <a:r>
              <a:rPr lang="en-US" altLang="zh-CN" sz="2400" smtClean="0">
                <a:ea typeface="宋体" charset="-122"/>
              </a:rPr>
              <a:t> </a:t>
            </a:r>
            <a:r>
              <a:rPr lang="en-US" altLang="zh-CN" sz="2400" b="1" i="1" smtClean="0">
                <a:ea typeface="宋体" charset="-122"/>
              </a:rPr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zh-CN" sz="2400" b="1" i="1" smtClean="0">
                <a:ea typeface="宋体" charset="-122"/>
              </a:rPr>
              <a:t>Hierarchy</a:t>
            </a:r>
            <a:r>
              <a:rPr lang="en-US" altLang="zh-CN" sz="2400" smtClean="0">
                <a:ea typeface="宋体" charset="-122"/>
              </a:rPr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zh-CN" sz="2400" b="1" i="1" smtClean="0">
                <a:ea typeface="宋体" charset="-122"/>
              </a:rPr>
              <a:t>Dependability</a:t>
            </a:r>
            <a:r>
              <a:rPr lang="en-US" altLang="zh-CN" sz="2400" smtClean="0">
                <a:ea typeface="宋体" charset="-122"/>
              </a:rPr>
              <a:t> </a:t>
            </a:r>
            <a:r>
              <a:rPr lang="en-US" altLang="zh-CN" sz="2400" i="1" smtClean="0">
                <a:ea typeface="宋体" charset="-122"/>
              </a:rPr>
              <a:t>via</a:t>
            </a:r>
            <a:r>
              <a:rPr lang="en-US" altLang="zh-CN" sz="2400" smtClean="0">
                <a:ea typeface="宋体" charset="-122"/>
              </a:rPr>
              <a:t> redundancy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1 — Computer Abstractions and Technology — </a:t>
            </a:r>
            <a:fld id="{0E8D294F-93D0-490E-8E7D-2ED461BBE355}" type="slidenum">
              <a:rPr lang="en-AU"/>
              <a:pPr/>
              <a:t>9</a:t>
            </a:fld>
            <a:endParaRPr lang="en-AU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 rot="5400000">
            <a:off x="6418262" y="2357438"/>
            <a:ext cx="5084763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charset="-122"/>
              </a:rPr>
              <a:t>§1.2 Eight Great Ideas in Computer Architecture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88" y="1112838"/>
            <a:ext cx="6477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438" y="1760538"/>
            <a:ext cx="576262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5350" y="2389188"/>
            <a:ext cx="858838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5000" y="2997200"/>
            <a:ext cx="71913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57900" y="3597275"/>
            <a:ext cx="6985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96113" y="4197350"/>
            <a:ext cx="690562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1863" y="4808538"/>
            <a:ext cx="787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75463" y="5586413"/>
            <a:ext cx="9223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9919</TotalTime>
  <Words>2570</Words>
  <Application>Microsoft Office PowerPoint</Application>
  <PresentationFormat>全屏显示(4:3)</PresentationFormat>
  <Paragraphs>591</Paragraphs>
  <Slides>49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Wingdings</vt:lpstr>
      <vt:lpstr>Times New Roman</vt:lpstr>
      <vt:lpstr>Corbel</vt:lpstr>
      <vt:lpstr>Arial Black</vt:lpstr>
      <vt:lpstr>Tahoma</vt:lpstr>
      <vt:lpstr>2_Blends</vt:lpstr>
      <vt:lpstr>Microsoft Equation 3.0</vt:lpstr>
      <vt:lpstr>Microsoft Graph Chart</vt:lpstr>
      <vt:lpstr>Chapter 1</vt:lpstr>
      <vt:lpstr>The Computer Revolution</vt:lpstr>
      <vt:lpstr>Classes of Computers</vt:lpstr>
      <vt:lpstr>Classes of Computers</vt:lpstr>
      <vt:lpstr>The PostPC Era</vt:lpstr>
      <vt:lpstr>The PostPC Era</vt:lpstr>
      <vt:lpstr>What You Will Learn</vt:lpstr>
      <vt:lpstr>Understanding Performance</vt:lpstr>
      <vt:lpstr>Eight Great Ideas</vt:lpstr>
      <vt:lpstr>Below Your Program</vt:lpstr>
      <vt:lpstr>Levels of Program Code</vt:lpstr>
      <vt:lpstr>Components of a Computer</vt:lpstr>
      <vt:lpstr>Touchscreen</vt:lpstr>
      <vt:lpstr>Through the Looking Glass</vt:lpstr>
      <vt:lpstr>Opening the Box</vt:lpstr>
      <vt:lpstr>Inside the Processor (CPU)</vt:lpstr>
      <vt:lpstr>Inside the Processor</vt:lpstr>
      <vt:lpstr>Abstractions</vt:lpstr>
      <vt:lpstr>A Safe Place for Data</vt:lpstr>
      <vt:lpstr>Networks</vt:lpstr>
      <vt:lpstr>Technology Trends</vt:lpstr>
      <vt:lpstr>Semiconductor Technology</vt:lpstr>
      <vt:lpstr>Manufacturing ICs</vt:lpstr>
      <vt:lpstr>Intel Core i7 Wafer</vt:lpstr>
      <vt:lpstr>Integrated Circuit Cost</vt:lpstr>
      <vt:lpstr>Defining Performance</vt:lpstr>
      <vt:lpstr>Response Time and Throughput</vt:lpstr>
      <vt:lpstr>Relative Performance</vt:lpstr>
      <vt:lpstr>Measuring Execution Time</vt:lpstr>
      <vt:lpstr>CPU Clocking</vt:lpstr>
      <vt:lpstr>CPU Time</vt:lpstr>
      <vt:lpstr>CPU Time Example</vt:lpstr>
      <vt:lpstr>Instruction Count and CPI</vt:lpstr>
      <vt:lpstr>CPI Example</vt:lpstr>
      <vt:lpstr>CPI in More Detail</vt:lpstr>
      <vt:lpstr>CPI Example</vt:lpstr>
      <vt:lpstr>Performance Summary</vt:lpstr>
      <vt:lpstr>Power Trends</vt:lpstr>
      <vt:lpstr>Reducing Power</vt:lpstr>
      <vt:lpstr>Uniprocessor Performance</vt:lpstr>
      <vt:lpstr>Multiprocessors</vt:lpstr>
      <vt:lpstr>SPEC CPU Benchmark</vt:lpstr>
      <vt:lpstr>CINT2006 for Intel Core i7 920</vt:lpstr>
      <vt:lpstr>SPEC Power Benchmark</vt:lpstr>
      <vt:lpstr>SPECpower_ssj2008 for Xeon X5650</vt:lpstr>
      <vt:lpstr>Pitfall: Amdahl’s Law</vt:lpstr>
      <vt:lpstr>Fallacy: Low Power at Idle</vt:lpstr>
      <vt:lpstr>Pitfall: MIPS as a Performance Metric</vt:lpstr>
      <vt:lpstr>Concluding Remarks</vt:lpstr>
    </vt:vector>
  </TitlesOfParts>
  <Company>Ashenden Designs Pty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Administrator</cp:lastModifiedBy>
  <cp:revision>154</cp:revision>
  <dcterms:created xsi:type="dcterms:W3CDTF">2001-07-25T06:45:25Z</dcterms:created>
  <dcterms:modified xsi:type="dcterms:W3CDTF">2016-08-31T09:16:11Z</dcterms:modified>
</cp:coreProperties>
</file>