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5" r:id="rId4"/>
    <p:sldMasterId id="2147483657" r:id="rId5"/>
    <p:sldMasterId id="2147483659" r:id="rId6"/>
  </p:sldMasterIdLst>
  <p:notesMasterIdLst>
    <p:notesMasterId r:id="rId8"/>
  </p:notesMasterIdLst>
  <p:handoutMasterIdLst>
    <p:handoutMasterId r:id="rId24"/>
  </p:handoutMasterIdLst>
  <p:sldIdLst>
    <p:sldId id="283" r:id="rId7"/>
    <p:sldId id="282" r:id="rId9"/>
    <p:sldId id="281" r:id="rId10"/>
    <p:sldId id="303" r:id="rId11"/>
    <p:sldId id="304" r:id="rId12"/>
    <p:sldId id="306" r:id="rId13"/>
    <p:sldId id="307" r:id="rId14"/>
    <p:sldId id="308" r:id="rId15"/>
    <p:sldId id="309" r:id="rId16"/>
    <p:sldId id="310" r:id="rId17"/>
    <p:sldId id="317" r:id="rId18"/>
    <p:sldId id="311" r:id="rId19"/>
    <p:sldId id="299" r:id="rId20"/>
    <p:sldId id="300" r:id="rId21"/>
    <p:sldId id="287" r:id="rId22"/>
    <p:sldId id="280" r:id="rId23"/>
  </p:sldIdLst>
  <p:sldSz cx="1219644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 id="{1FAD35BC-3FC2-4FC1-BD66-E8BC7882AEE4}">
          <p14:sldIdLst>
            <p14:sldId id="282"/>
          </p14:sldIdLst>
        </p14:section>
        <p14:section name="合规检查" id="{9D221634-295C-7843-AF5C-A0CB4F229241}">
          <p14:sldIdLst>
            <p14:sldId id="281"/>
          </p14:sldIdLst>
        </p14:section>
        <p14:section name="章节页" id="{FD05EE94-C931-8C4B-83A2-004B32AA1207}">
          <p14:sldIdLst>
            <p14:sldId id="303"/>
            <p14:sldId id="304"/>
            <p14:sldId id="306"/>
            <p14:sldId id="307"/>
            <p14:sldId id="308"/>
            <p14:sldId id="309"/>
            <p14:sldId id="310"/>
            <p14:sldId id="317"/>
            <p14:sldId id="311"/>
            <p14:sldId id="299"/>
            <p14:sldId id="300"/>
            <p14:sldId id="287"/>
          </p14:sldIdLst>
        </p14:section>
        <p14:section name="结束页" id="{3F9D54A7-3BE2-2540-BB4C-DFE5509085F3}">
          <p14:sldIdLst>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292FF"/>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22" autoAdjust="0"/>
  </p:normalViewPr>
  <p:slideViewPr>
    <p:cSldViewPr snapToGrid="0" snapToObjects="1" showGuides="1">
      <p:cViewPr varScale="1">
        <p:scale>
          <a:sx n="59" d="100"/>
          <a:sy n="59" d="100"/>
        </p:scale>
        <p:origin x="964" y="48"/>
      </p:cViewPr>
      <p:guideLst>
        <p:guide pos="3703"/>
        <p:guide orient="horz" pos="2179"/>
        <p:guide pos="351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110.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2.wmf"/><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公司统一</a:t>
            </a:r>
            <a:r>
              <a:rPr lang="en-US" altLang="zh-CN" dirty="0" smtClean="0"/>
              <a:t>IDEA</a:t>
            </a:r>
            <a:r>
              <a:rPr lang="zh-CN" altLang="en-US" dirty="0" smtClean="0"/>
              <a:t>模板，版本号</a:t>
            </a:r>
            <a:r>
              <a:rPr lang="en-US" altLang="zh-CN" dirty="0" smtClean="0"/>
              <a:t>V202112</a:t>
            </a:r>
            <a:endParaRPr lang="en-US" altLang="zh-CN" dirty="0" smtClean="0"/>
          </a:p>
          <a:p>
            <a:r>
              <a:rPr lang="zh-CN" altLang="en-US" dirty="0" smtClean="0"/>
              <a:t>相较于上一版的更新说明：使用公司最新</a:t>
            </a:r>
            <a:r>
              <a:rPr lang="en-US" altLang="zh-CN" dirty="0" smtClean="0"/>
              <a:t>PPT</a:t>
            </a:r>
            <a:r>
              <a:rPr lang="zh-CN" altLang="en-US" dirty="0" smtClean="0"/>
              <a:t>模板</a:t>
            </a:r>
            <a:endParaRPr lang="en-US" altLang="zh-CN" dirty="0" smtClean="0"/>
          </a:p>
          <a:p>
            <a:r>
              <a:rPr lang="zh-CN" altLang="en-US" dirty="0" smtClean="0"/>
              <a:t>待讨论 ：</a:t>
            </a:r>
            <a:r>
              <a:rPr lang="en-US" altLang="zh-CN" dirty="0" smtClean="0"/>
              <a:t>1</a:t>
            </a:r>
            <a:r>
              <a:rPr lang="zh-CN" altLang="en-US" dirty="0" smtClean="0"/>
              <a:t>、四个信息是否必要；</a:t>
            </a:r>
            <a:r>
              <a:rPr lang="en-US" altLang="zh-CN" dirty="0" smtClean="0"/>
              <a:t>2</a:t>
            </a:r>
            <a:r>
              <a:rPr lang="zh-CN" altLang="en-US" dirty="0" smtClean="0"/>
              <a:t>、文档密级设定</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zh-CN" altLang="en-US" dirty="0" smtClean="0"/>
              <a:t>修改说明：把标题“</a:t>
            </a:r>
            <a:r>
              <a:rPr lang="zh-CN" altLang="en-US" dirty="0" smtClean="0">
                <a:solidFill>
                  <a:schemeClr val="tx1"/>
                </a:solidFill>
              </a:rPr>
              <a:t>检索情况</a:t>
            </a:r>
            <a:r>
              <a:rPr lang="zh-CN" altLang="en-US" dirty="0" smtClean="0"/>
              <a:t>”修改为“在先公开的对比文件的检索情况”</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r>
              <a:rPr lang="en-US" altLang="zh-CN" dirty="0" smtClean="0"/>
              <a:t>1</a:t>
            </a:r>
            <a:r>
              <a:rPr lang="zh-CN" altLang="en-US" dirty="0" smtClean="0"/>
              <a:t>、把标题“标准相关文档”修改为“在先公开文件</a:t>
            </a:r>
            <a:r>
              <a:rPr lang="en-US" altLang="zh-CN" dirty="0" smtClean="0"/>
              <a:t>-</a:t>
            </a:r>
            <a:r>
              <a:rPr lang="zh-CN" altLang="en-US" dirty="0" smtClean="0"/>
              <a:t>标准类文档”</a:t>
            </a:r>
            <a:endParaRPr lang="en-US" altLang="zh-CN" dirty="0" smtClean="0"/>
          </a:p>
          <a:p>
            <a:r>
              <a:rPr lang="en-US" altLang="zh-CN" dirty="0" smtClean="0"/>
              <a:t>2</a:t>
            </a:r>
            <a:r>
              <a:rPr lang="zh-CN" altLang="en-US" dirty="0" smtClean="0"/>
              <a:t>、把“</a:t>
            </a:r>
            <a:r>
              <a:rPr lang="zh-CN" altLang="en-US" i="1" dirty="0" smtClean="0">
                <a:solidFill>
                  <a:srgbClr val="3333FF"/>
                </a:solidFill>
              </a:rPr>
              <a:t>确定</a:t>
            </a:r>
            <a:r>
              <a:rPr lang="zh-CN" altLang="zh-CN" i="1" dirty="0" smtClean="0">
                <a:solidFill>
                  <a:srgbClr val="3333FF"/>
                </a:solidFill>
              </a:rPr>
              <a:t>是否已知与本技术方案相关的标准</a:t>
            </a:r>
            <a:r>
              <a:rPr lang="en-US" altLang="zh-CN" i="1" dirty="0" smtClean="0">
                <a:solidFill>
                  <a:srgbClr val="3333FF"/>
                </a:solidFill>
              </a:rPr>
              <a:t>/</a:t>
            </a:r>
            <a:r>
              <a:rPr lang="zh-CN" altLang="zh-CN" i="1" dirty="0" smtClean="0">
                <a:solidFill>
                  <a:srgbClr val="3333FF"/>
                </a:solidFill>
              </a:rPr>
              <a:t>提案</a:t>
            </a:r>
            <a:r>
              <a:rPr lang="zh-CN" altLang="en-US" dirty="0" smtClean="0"/>
              <a:t>”修改为“确定有无在先公开的标准文档与本发明方案相关”</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、把“以便</a:t>
            </a:r>
            <a:r>
              <a:rPr lang="zh-CN" altLang="zh-CN" i="1" dirty="0" smtClean="0">
                <a:solidFill>
                  <a:srgbClr val="3333FF"/>
                </a:solidFill>
              </a:rPr>
              <a:t>进</a:t>
            </a:r>
            <a:r>
              <a:rPr lang="en-US" altLang="zh-CN" i="1" dirty="0" smtClean="0">
                <a:solidFill>
                  <a:srgbClr val="3333FF"/>
                </a:solidFill>
              </a:rPr>
              <a:t>US</a:t>
            </a:r>
            <a:r>
              <a:rPr lang="zh-CN" altLang="en-US" i="1" dirty="0" smtClean="0">
                <a:solidFill>
                  <a:srgbClr val="3333FF"/>
                </a:solidFill>
              </a:rPr>
              <a:t>时</a:t>
            </a:r>
            <a:r>
              <a:rPr lang="zh-CN" altLang="en-US" dirty="0" smtClean="0"/>
              <a:t>”修改为“</a:t>
            </a:r>
            <a:r>
              <a:rPr lang="zh-CN" altLang="en-US" i="1" dirty="0" smtClean="0">
                <a:solidFill>
                  <a:srgbClr val="3333FF"/>
                </a:solidFill>
              </a:rPr>
              <a:t>如果后续海外布局决策申请</a:t>
            </a:r>
            <a:r>
              <a:rPr lang="en-US" altLang="zh-CN" i="1" dirty="0" smtClean="0">
                <a:solidFill>
                  <a:srgbClr val="3333FF"/>
                </a:solidFill>
              </a:rPr>
              <a:t>US</a:t>
            </a:r>
            <a:r>
              <a:rPr lang="zh-CN" altLang="en-US" i="1" dirty="0" smtClean="0">
                <a:solidFill>
                  <a:srgbClr val="3333FF"/>
                </a:solidFill>
              </a:rPr>
              <a:t>专利，便于</a:t>
            </a:r>
            <a:r>
              <a:rPr lang="zh-CN" altLang="en-US" dirty="0" smtClean="0"/>
              <a:t>”</a:t>
            </a:r>
            <a:endParaRPr lang="en-US" altLang="zh-CN" dirty="0" smtClean="0"/>
          </a:p>
          <a:p>
            <a:r>
              <a:rPr lang="en-US" altLang="zh-CN" dirty="0" smtClean="0"/>
              <a:t>4</a:t>
            </a:r>
            <a:r>
              <a:rPr lang="zh-CN" altLang="en-US" dirty="0" smtClean="0"/>
              <a:t>、在这页增加标准文档的填写示例</a:t>
            </a:r>
            <a:endParaRPr lang="en-US" altLang="zh-CN" dirty="0" smtClean="0"/>
          </a:p>
          <a:p>
            <a:r>
              <a:rPr lang="en-US" altLang="zh-CN" dirty="0" smtClean="0"/>
              <a:t>5</a:t>
            </a:r>
            <a:r>
              <a:rPr lang="zh-CN" altLang="en-US" dirty="0" smtClean="0"/>
              <a:t>、增加“文档来源”列</a:t>
            </a:r>
            <a:endParaRPr lang="en-US" altLang="zh-CN" dirty="0" smtClean="0"/>
          </a:p>
          <a:p>
            <a:r>
              <a:rPr lang="en-US" altLang="zh-CN" dirty="0" smtClean="0"/>
              <a:t>6</a:t>
            </a:r>
            <a:r>
              <a:rPr lang="zh-CN" altLang="en-US" dirty="0" smtClean="0"/>
              <a:t>、删除“发行日期”</a:t>
            </a:r>
            <a:endParaRPr lang="en-US" altLang="zh-CN" dirty="0" smtClean="0"/>
          </a:p>
          <a:p>
            <a:r>
              <a:rPr lang="en-US" altLang="zh-CN" dirty="0" smtClean="0"/>
              <a:t>7</a:t>
            </a:r>
            <a:r>
              <a:rPr lang="zh-CN" altLang="en-US" dirty="0" smtClean="0"/>
              <a:t>、把“下页”修改为“下表”</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、增加标题“</a:t>
            </a:r>
            <a:r>
              <a:rPr lang="zh-CN" altLang="en-US" dirty="0" smtClean="0">
                <a:solidFill>
                  <a:schemeClr val="tx1"/>
                </a:solidFill>
              </a:rPr>
              <a:t>在先公开文件</a:t>
            </a:r>
            <a:r>
              <a:rPr lang="en-US" altLang="zh-CN" dirty="0" smtClean="0">
                <a:solidFill>
                  <a:schemeClr val="tx1"/>
                </a:solidFill>
              </a:rPr>
              <a:t>-</a:t>
            </a:r>
            <a:r>
              <a:rPr lang="zh-CN" altLang="en-US" dirty="0" smtClean="0"/>
              <a:t>非标准类文档”；</a:t>
            </a:r>
            <a:endParaRPr lang="en-US" altLang="zh-CN" dirty="0" smtClean="0"/>
          </a:p>
          <a:p>
            <a:r>
              <a:rPr lang="en-US" altLang="zh-CN" dirty="0" smtClean="0"/>
              <a:t>2</a:t>
            </a:r>
            <a:r>
              <a:rPr lang="zh-CN" altLang="en-US" dirty="0" smtClean="0"/>
              <a:t>、把标准类</a:t>
            </a:r>
            <a:r>
              <a:rPr lang="en-US" altLang="zh-CN" dirty="0" smtClean="0"/>
              <a:t>reference</a:t>
            </a:r>
            <a:r>
              <a:rPr lang="zh-CN" altLang="en-US" dirty="0" smtClean="0"/>
              <a:t>示例挪到前一页；</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、把“</a:t>
            </a:r>
            <a:r>
              <a:rPr lang="en-US" altLang="zh-CN" dirty="0" smtClean="0"/>
              <a:t>List no more than ~3-5 references that the inventor believes are the most relevant to his/her invention</a:t>
            </a:r>
            <a:r>
              <a:rPr lang="zh-CN" altLang="en-US" dirty="0" smtClean="0"/>
              <a:t>”修改为“</a:t>
            </a:r>
            <a:r>
              <a:rPr lang="zh-CN" altLang="en-US" dirty="0" smtClean="0">
                <a:solidFill>
                  <a:schemeClr val="tx1"/>
                </a:solidFill>
              </a:rPr>
              <a:t>列出发明人认为的最接近本发明方案的在先公开的非标准类文档，不多于</a:t>
            </a:r>
            <a:r>
              <a:rPr lang="en-US" altLang="zh-CN" dirty="0" smtClean="0"/>
              <a:t>5</a:t>
            </a:r>
            <a:r>
              <a:rPr lang="zh-CN" altLang="en-US" dirty="0" smtClean="0"/>
              <a:t>件</a:t>
            </a:r>
            <a:endParaRPr lang="en-US" altLang="zh-CN" dirty="0" smtClean="0">
              <a:solidFill>
                <a:schemeClr val="tx1"/>
              </a:solidFill>
            </a:endParaRPr>
          </a:p>
          <a:p>
            <a:pPr marL="0" marR="0" lvl="0" indent="0" algn="l" defTabSz="1219200" rtl="0" eaLnBrk="1" fontAlgn="auto" latinLnBrk="0" hangingPunct="1">
              <a:lnSpc>
                <a:spcPct val="100000"/>
              </a:lnSpc>
              <a:spcBef>
                <a:spcPts val="0"/>
              </a:spcBef>
              <a:spcAft>
                <a:spcPts val="0"/>
              </a:spcAft>
              <a:buClrTx/>
              <a:buSzTx/>
              <a:buFontTx/>
              <a:buNone/>
              <a:defRPr/>
            </a:pP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相较于上一版的修改说明：</a:t>
            </a:r>
            <a:endParaRPr lang="en-US" altLang="zh-CN" dirty="0" smtClean="0"/>
          </a:p>
          <a:p>
            <a:r>
              <a:rPr lang="en-US" altLang="zh-CN" dirty="0" smtClean="0"/>
              <a:t>1</a:t>
            </a:r>
            <a:r>
              <a:rPr lang="zh-CN" altLang="en-US" dirty="0" smtClean="0"/>
              <a:t>、增加目录页</a:t>
            </a:r>
            <a:endParaRPr lang="en-US" altLang="zh-CN" dirty="0" smtClean="0"/>
          </a:p>
          <a:p>
            <a:r>
              <a:rPr lang="en-US" altLang="zh-CN" dirty="0" smtClean="0"/>
              <a:t>2</a:t>
            </a:r>
            <a:r>
              <a:rPr lang="zh-CN" altLang="en-US" dirty="0" smtClean="0"/>
              <a:t>、撰写指引增加虚框线</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修改说明：本页是新增内容；</a:t>
            </a:r>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修改说明：</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、增加“</a:t>
            </a:r>
            <a:r>
              <a:rPr lang="zh-CN" altLang="en-US" b="1" i="1" dirty="0" smtClean="0">
                <a:solidFill>
                  <a:srgbClr val="3333FF"/>
                </a:solidFill>
              </a:rPr>
              <a:t>撰写指引（完成</a:t>
            </a:r>
            <a:r>
              <a:rPr lang="en-US" altLang="zh-CN" b="1" i="1" dirty="0" smtClean="0">
                <a:solidFill>
                  <a:srgbClr val="3333FF"/>
                </a:solidFill>
              </a:rPr>
              <a:t>idea</a:t>
            </a:r>
            <a:r>
              <a:rPr lang="zh-CN" altLang="en-US" b="1" i="1" dirty="0" smtClean="0">
                <a:solidFill>
                  <a:srgbClr val="3333FF"/>
                </a:solidFill>
              </a:rPr>
              <a:t>胶片后请删除）</a:t>
            </a:r>
            <a:r>
              <a:rPr lang="zh-CN" altLang="en-US" i="1" dirty="0" smtClean="0">
                <a:solidFill>
                  <a:srgbClr val="3333FF"/>
                </a:solidFill>
              </a:rPr>
              <a:t>：</a:t>
            </a:r>
            <a:r>
              <a:rPr lang="zh-CN" altLang="en-US" dirty="0" smtClean="0"/>
              <a:t>”</a:t>
            </a:r>
            <a:endParaRPr lang="en-US" altLang="zh-CN" dirty="0" smtClean="0"/>
          </a:p>
          <a:p>
            <a:pPr marL="0" marR="0" lvl="0" indent="0" algn="l" defTabSz="12192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、强调“</a:t>
            </a:r>
            <a:r>
              <a:rPr lang="zh-CN" altLang="en-US" sz="1600" b="1" i="1" dirty="0" smtClean="0">
                <a:solidFill>
                  <a:srgbClr val="3333FF"/>
                </a:solidFill>
              </a:rPr>
              <a:t>本发明所能解决的</a:t>
            </a:r>
            <a:r>
              <a:rPr lang="zh-CN" altLang="en-US" dirty="0" smtClean="0"/>
              <a:t>”、“</a:t>
            </a:r>
            <a:r>
              <a:rPr lang="zh-CN" altLang="en-US" sz="1600" b="1" i="1" dirty="0" smtClean="0">
                <a:solidFill>
                  <a:srgbClr val="3333FF"/>
                </a:solidFill>
              </a:rPr>
              <a:t>客观存在的技术问题</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a:off x="1" y="0"/>
            <a:ext cx="12196763" cy="560226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6" name="Text Placeholder 5"/>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screen"/>
          <a:srcRect/>
          <a:stretch>
            <a:fillRect/>
          </a:stretch>
        </p:blipFill>
        <p:spPr>
          <a:xfrm>
            <a:off x="1" y="0"/>
            <a:ext cx="12196763" cy="5602265"/>
          </a:xfrm>
          <a:prstGeom prst="rect">
            <a:avLst/>
          </a:prstGeom>
        </p:spPr>
      </p:pic>
      <p:sp>
        <p:nvSpPr>
          <p:cNvPr id="18" name="L 形 17"/>
          <p:cNvSpPr/>
          <p:nvPr userDrawn="1"/>
        </p:nvSpPr>
        <p:spPr>
          <a:xfrm rot="5400000">
            <a:off x="5824025" y="256863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创新">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srcRect/>
          <a:stretch>
            <a:fillRect/>
          </a:stretch>
        </p:blipFill>
        <p:spPr>
          <a:xfrm>
            <a:off x="1" y="0"/>
            <a:ext cx="12196763" cy="5602265"/>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a:fillRect/>
          </a:stretch>
        </p:blipFill>
        <p:spPr>
          <a:xfrm>
            <a:off x="1" y="-36206"/>
            <a:ext cx="12196763" cy="5638471"/>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微软雅黑" panose="020B0503020204020204" pitchFamily="34" charset="-122"/>
                <a:ea typeface="微软雅黑"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a:lstStyle>
            <a:lvl1pPr>
              <a:defRPr sz="1400">
                <a:solidFill>
                  <a:schemeClr val="tx1"/>
                </a:solidFill>
              </a:defRPr>
            </a:lvl1pPr>
          </a:lstStyle>
          <a:p>
            <a:pPr lvl="0"/>
            <a:r>
              <a:rPr lang="zh-CN" altLang="en-US" dirty="0"/>
              <a:t>单击此处添加文本</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780">
              <a:lnSpc>
                <a:spcPct val="70000"/>
              </a:lnSpc>
              <a:buFont typeface="+mj-lt"/>
              <a:buAutoNum type="arabicPeriod"/>
              <a:defRPr sz="2200">
                <a:solidFill>
                  <a:schemeClr val="tx1"/>
                </a:solidFill>
                <a:latin typeface="微软雅黑" panose="020B0503020204020204" pitchFamily="34" charset="-122"/>
                <a:ea typeface="微软雅黑" panose="020B0503020204020204" pitchFamily="34" charset="-122"/>
              </a:defRPr>
            </a:lvl1pPr>
            <a:lvl2pPr marL="412750" indent="-398780">
              <a:buFont typeface="+mj-lt"/>
              <a:buAutoNum type="arabicPeriod"/>
              <a:defRPr/>
            </a:lvl2pPr>
            <a:lvl3pPr marL="13970" indent="0">
              <a:buFont typeface="+mj-lt"/>
              <a:buNone/>
              <a:defRPr sz="2200">
                <a:latin typeface="微软雅黑" panose="020B0503020204020204" pitchFamily="34" charset="-122"/>
                <a:ea typeface="微软雅黑" panose="020B0503020204020204" pitchFamily="34" charset="-122"/>
              </a:defRPr>
            </a:lvl3pPr>
            <a:lvl4pPr marL="13970" indent="0">
              <a:buFont typeface="+mj-lt"/>
              <a:buNone/>
              <a:defRPr sz="2200">
                <a:latin typeface="微软雅黑" panose="020B0503020204020204" pitchFamily="34" charset="-122"/>
                <a:ea typeface="微软雅黑" panose="020B0503020204020204" pitchFamily="34" charset="-122"/>
              </a:defRPr>
            </a:lvl4pPr>
            <a:lvl5pPr marL="13970" indent="0">
              <a:buFont typeface="+mj-lt"/>
              <a:buNone/>
              <a:defRPr sz="2200">
                <a:latin typeface="微软雅黑" panose="020B0503020204020204" pitchFamily="34" charset="-122"/>
                <a:ea typeface="微软雅黑" panose="020B0503020204020204" pitchFamily="34" charset="-122"/>
              </a:defRPr>
            </a:lvl5pPr>
          </a:lstStyle>
          <a:p>
            <a:pPr lvl="0"/>
            <a:r>
              <a:rPr lang="zh-CN" altLang="en-US" dirty="0"/>
              <a:t>单击此处添加文本</a:t>
            </a:r>
            <a:endParaRPr lang="en-US" altLang="zh-CN" dirty="0"/>
          </a:p>
        </p:txBody>
      </p:sp>
      <p:cxnSp>
        <p:nvCxnSpPr>
          <p:cNvPr id="3" name="直线连接符 14"/>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p:cNvSpPr txBox="1"/>
          <p:nvPr userDrawn="1"/>
        </p:nvSpPr>
        <p:spPr>
          <a:xfrm>
            <a:off x="918916" y="630373"/>
            <a:ext cx="1147485" cy="653509"/>
          </a:xfrm>
          <a:prstGeom prst="rect">
            <a:avLst/>
          </a:prstGeom>
          <a:noFill/>
        </p:spPr>
        <p:txBody>
          <a:bodyPr wrap="none" rtlCol="0">
            <a:spAutoFit/>
          </a:bodyPr>
          <a:lstStyle/>
          <a:p>
            <a:r>
              <a:rPr kumimoji="1" lang="zh-CN" altLang="en-US" sz="3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目录</a:t>
            </a:r>
            <a:endParaRPr kumimoji="1" lang="zh-CN" altLang="en-US" sz="3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908" y="1501989"/>
            <a:ext cx="10733557" cy="4690459"/>
          </a:xfrm>
          <a:prstGeom prst="rect">
            <a:avLst/>
          </a:prstGeom>
        </p:spPr>
        <p:txBody>
          <a:bodyPr lIns="0" tIns="0" rIns="0" bIns="0"/>
          <a:lstStyle>
            <a:lvl1pPr marL="12065" indent="0">
              <a:lnSpc>
                <a:spcPct val="100000"/>
              </a:lnSpc>
              <a:spcBef>
                <a:spcPts val="0"/>
              </a:spcBef>
              <a:buFontTx/>
              <a:buNone/>
              <a:tabLst>
                <a:tab pos="120840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buFont typeface="Arial" panose="020B0604020202020204" pitchFamily="34" charset="0"/>
              <a:buChar char="•"/>
              <a:tabLst>
                <a:tab pos="1208405" algn="ctr"/>
              </a:tabLst>
              <a:defRPr sz="1300" baseline="0"/>
            </a:lvl2pPr>
            <a:lvl3pPr marL="525780" indent="-171450">
              <a:buFont typeface="Arial" panose="020B0604020202020204" pitchFamily="34" charset="0"/>
              <a:buChar char="•"/>
              <a:tabLst>
                <a:tab pos="1208405" algn="ctr"/>
              </a:tabLst>
              <a:defRPr sz="1300" baseline="0"/>
            </a:lvl3pPr>
            <a:lvl4pPr marL="525780" indent="-171450">
              <a:buFont typeface="Arial" panose="020B0604020202020204" pitchFamily="34" charset="0"/>
              <a:buChar char="•"/>
              <a:tabLst>
                <a:tab pos="1208405" algn="ctr"/>
              </a:tabLst>
              <a:defRPr sz="1300" baseline="0"/>
            </a:lvl4pPr>
            <a:lvl5pPr marL="525780" indent="-171450">
              <a:buFont typeface="Arial" panose="020B0604020202020204" pitchFamily="34" charset="0"/>
              <a:buChar char="•"/>
              <a:tabLst>
                <a:tab pos="1208405" algn="ctr"/>
              </a:tabLst>
              <a:defRPr sz="1300" baseline="0"/>
            </a:lvl5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endParaRPr lang="en-US" sz="4800"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微软雅黑" panose="020B0503020204020204" pitchFamily="34" charset="-122"/>
                <a:ea typeface="微软雅黑"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7" name="Content Placeholder 2"/>
          <p:cNvSpPr>
            <a:spLocks noGrp="1"/>
          </p:cNvSpPr>
          <p:nvPr>
            <p:ph idx="10" hasCustomPrompt="1"/>
          </p:nvPr>
        </p:nvSpPr>
        <p:spPr>
          <a:xfrm>
            <a:off x="736908" y="1501989"/>
            <a:ext cx="10733557" cy="4690459"/>
          </a:xfrm>
          <a:prstGeom prst="rect">
            <a:avLst/>
          </a:prstGeom>
        </p:spPr>
        <p:txBody>
          <a:bodyPr lIns="0" tIns="0" rIns="0" bIns="0"/>
          <a:lstStyle>
            <a:lvl1pPr marL="12065" indent="0">
              <a:lnSpc>
                <a:spcPct val="100000"/>
              </a:lnSpc>
              <a:spcBef>
                <a:spcPts val="0"/>
              </a:spcBef>
              <a:buFontTx/>
              <a:buNone/>
              <a:tabLst>
                <a:tab pos="1208405" algn="ctr"/>
              </a:tabLst>
              <a:defRPr sz="18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buFont typeface="Arial" panose="020B0604020202020204" pitchFamily="34" charset="0"/>
              <a:buChar char="•"/>
              <a:tabLst>
                <a:tab pos="1208405" algn="ctr"/>
              </a:tabLst>
              <a:defRPr sz="1300" baseline="0"/>
            </a:lvl2pPr>
            <a:lvl3pPr marL="525780" indent="-171450">
              <a:buFont typeface="Arial" panose="020B0604020202020204" pitchFamily="34" charset="0"/>
              <a:buChar char="•"/>
              <a:tabLst>
                <a:tab pos="1208405" algn="ctr"/>
              </a:tabLst>
              <a:defRPr sz="1300" baseline="0"/>
            </a:lvl3pPr>
            <a:lvl4pPr marL="525780" indent="-171450">
              <a:buFont typeface="Arial" panose="020B0604020202020204" pitchFamily="34" charset="0"/>
              <a:buChar char="•"/>
              <a:tabLst>
                <a:tab pos="1208405" algn="ctr"/>
              </a:tabLst>
              <a:defRPr sz="1300" baseline="0"/>
            </a:lvl4pPr>
            <a:lvl5pPr marL="525780" indent="-171450">
              <a:buFont typeface="Arial" panose="020B0604020202020204" pitchFamily="34" charset="0"/>
              <a:buChar char="•"/>
              <a:tabLst>
                <a:tab pos="1208405" algn="ctr"/>
              </a:tabLst>
              <a:defRPr sz="1300" baseline="0"/>
            </a:lvl5pPr>
          </a:lstStyle>
          <a:p>
            <a:pPr lvl="0"/>
            <a:r>
              <a:rPr lang="zh-CN" altLang="en-US" dirty="0"/>
              <a:t>单击此处添加文本</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5.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5.jpeg"/><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5.jpeg"/><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6.jpeg"/><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5.jpeg"/><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508502" y="6453199"/>
            <a:ext cx="1455700" cy="318361"/>
          </a:xfrm>
          <a:prstGeom prst="rect">
            <a:avLst/>
          </a:prstGeom>
        </p:spPr>
      </p:pic>
      <p:sp>
        <p:nvSpPr>
          <p:cNvPr id="5" name="TextBox 2"/>
          <p:cNvSpPr txBox="1"/>
          <p:nvPr userDrawn="1"/>
        </p:nvSpPr>
        <p:spPr>
          <a:xfrm>
            <a:off x="557785" y="6530189"/>
            <a:ext cx="2001150" cy="276999"/>
          </a:xfrm>
          <a:prstGeom prst="rect">
            <a:avLst/>
          </a:prstGeom>
          <a:noFill/>
        </p:spPr>
        <p:txBody>
          <a:bodyPr wrap="square" rtlCol="0">
            <a:spAutoFit/>
          </a:bodyPr>
          <a:lstStyle/>
          <a:p>
            <a:r>
              <a:rPr lang="en-US" sz="1200" b="0" baseline="0" dirty="0">
                <a:solidFill>
                  <a:srgbClr val="1D1D1B"/>
                </a:solidFill>
                <a:latin typeface="Arial" panose="020B0604020202020204" pitchFamily="34" charset="0"/>
                <a:cs typeface="Arial" panose="020B0604020202020204" pitchFamily="34" charset="0"/>
              </a:rPr>
              <a:t>Huawei Confidential</a:t>
            </a:r>
            <a:endParaRPr lang="en-US" sz="1200" b="0" baseline="0" dirty="0">
              <a:solidFill>
                <a:srgbClr val="1D1D1B"/>
              </a:solidFill>
              <a:latin typeface="Arial" panose="020B0604020202020204" pitchFamily="34" charset="0"/>
              <a:cs typeface="Arial" panose="020B0604020202020204" pitchFamily="34" charset="0"/>
            </a:endParaRPr>
          </a:p>
        </p:txBody>
      </p:sp>
      <p:sp>
        <p:nvSpPr>
          <p:cNvPr id="6" name="TextBox 3"/>
          <p:cNvSpPr txBox="1"/>
          <p:nvPr userDrawn="1"/>
        </p:nvSpPr>
        <p:spPr>
          <a:xfrm>
            <a:off x="5515721" y="6576056"/>
            <a:ext cx="683331" cy="18466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r>
              <a:rPr lang="en-US" sz="1200" dirty="0" smtClean="0">
                <a:solidFill>
                  <a:srgbClr val="1D1D1B"/>
                </a:solidFill>
                <a:latin typeface="Arial" panose="020B0604020202020204" pitchFamily="34" charset="0"/>
                <a:cs typeface="Arial" panose="020B0604020202020204" pitchFamily="34" charset="0"/>
              </a:rPr>
              <a:t>Page </a:t>
            </a:r>
            <a:fld id="{C3837181-38C6-AD4F-B8BA-B444770388BB}" type="slidenum">
              <a:rPr lang="en-US" sz="1200" smtClean="0">
                <a:solidFill>
                  <a:srgbClr val="1D1D1B"/>
                </a:solidFill>
                <a:latin typeface="Arial" panose="020B0604020202020204" pitchFamily="34" charset="0"/>
                <a:cs typeface="Arial" panose="020B0604020202020204" pitchFamily="34" charset="0"/>
              </a:rPr>
            </a:fld>
            <a:endParaRPr lang="en-US" sz="1200" dirty="0">
              <a:solidFill>
                <a:srgbClr val="1D1D1B"/>
              </a:solidFill>
              <a:latin typeface="Arial" panose="020B0604020202020204" pitchFamily="34" charset="0"/>
              <a:cs typeface="Arial" panose="020B0604020202020204" pitchFamily="34" charset="0"/>
            </a:endParaRPr>
          </a:p>
        </p:txBody>
      </p:sp>
      <p:sp>
        <p:nvSpPr>
          <p:cNvPr id="9" name="TextBox 2"/>
          <p:cNvSpPr txBox="1"/>
          <p:nvPr userDrawn="1"/>
        </p:nvSpPr>
        <p:spPr>
          <a:xfrm>
            <a:off x="2420113" y="6527141"/>
            <a:ext cx="2001150" cy="276999"/>
          </a:xfrm>
          <a:prstGeom prst="rect">
            <a:avLst/>
          </a:prstGeom>
          <a:noFill/>
        </p:spPr>
        <p:txBody>
          <a:bodyPr wrap="square" rtlCol="0">
            <a:spAutoFit/>
          </a:bodyPr>
          <a:lstStyle/>
          <a:p>
            <a:r>
              <a:rPr lang="en-US" altLang="zh-CN" sz="1200" b="0" baseline="0" dirty="0" smtClean="0">
                <a:solidFill>
                  <a:srgbClr val="1D1D1B"/>
                </a:solidFill>
                <a:latin typeface="Arial" panose="020B0604020202020204" pitchFamily="34" charset="0"/>
                <a:cs typeface="Arial" panose="020B0604020202020204" pitchFamily="34" charset="0"/>
              </a:rPr>
              <a:t>Secret Level:</a:t>
            </a:r>
            <a:endParaRPr lang="en-US" sz="1200" b="0" baseline="0" dirty="0">
              <a:solidFill>
                <a:srgbClr val="1D1D1B"/>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l" defTabSz="914400" rtl="0" eaLnBrk="1" latinLnBrk="0" hangingPunct="1">
        <a:lnSpc>
          <a:spcPts val="344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TextBox 2"/>
          <p:cNvSpPr txBox="1"/>
          <p:nvPr userDrawn="1"/>
        </p:nvSpPr>
        <p:spPr>
          <a:xfrm>
            <a:off x="557785" y="6530189"/>
            <a:ext cx="2001150" cy="276999"/>
          </a:xfrm>
          <a:prstGeom prst="rect">
            <a:avLst/>
          </a:prstGeom>
          <a:noFill/>
        </p:spPr>
        <p:txBody>
          <a:bodyPr wrap="square" rtlCol="0">
            <a:spAutoFit/>
          </a:bodyPr>
          <a:lstStyle/>
          <a:p>
            <a:r>
              <a:rPr lang="en-US" sz="1200" b="0" baseline="0" dirty="0">
                <a:solidFill>
                  <a:srgbClr val="1D1D1B"/>
                </a:solidFill>
                <a:latin typeface="Arial" panose="020B0604020202020204" pitchFamily="34" charset="0"/>
                <a:cs typeface="Arial" panose="020B0604020202020204" pitchFamily="34" charset="0"/>
              </a:rPr>
              <a:t>Huawei Confidential</a:t>
            </a:r>
            <a:endParaRPr lang="en-US" sz="1200" b="0" baseline="0" dirty="0">
              <a:solidFill>
                <a:srgbClr val="1D1D1B"/>
              </a:solidFill>
              <a:latin typeface="Arial" panose="020B0604020202020204" pitchFamily="34" charset="0"/>
              <a:cs typeface="Arial" panose="020B0604020202020204" pitchFamily="34" charset="0"/>
            </a:endParaRPr>
          </a:p>
        </p:txBody>
      </p:sp>
      <p:sp>
        <p:nvSpPr>
          <p:cNvPr id="8" name="TextBox 3"/>
          <p:cNvSpPr txBox="1"/>
          <p:nvPr userDrawn="1"/>
        </p:nvSpPr>
        <p:spPr>
          <a:xfrm>
            <a:off x="5515721" y="6576056"/>
            <a:ext cx="683331" cy="18466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r>
              <a:rPr lang="en-US" sz="1200" dirty="0" smtClean="0">
                <a:solidFill>
                  <a:srgbClr val="1D1D1B"/>
                </a:solidFill>
                <a:latin typeface="Arial" panose="020B0604020202020204" pitchFamily="34" charset="0"/>
                <a:cs typeface="Arial" panose="020B0604020202020204" pitchFamily="34" charset="0"/>
              </a:rPr>
              <a:t>Page </a:t>
            </a:r>
            <a:fld id="{C3837181-38C6-AD4F-B8BA-B444770388BB}" type="slidenum">
              <a:rPr lang="en-US" sz="1200" smtClean="0">
                <a:solidFill>
                  <a:srgbClr val="1D1D1B"/>
                </a:solidFill>
                <a:latin typeface="Arial" panose="020B0604020202020204" pitchFamily="34" charset="0"/>
                <a:cs typeface="Arial" panose="020B0604020202020204" pitchFamily="34" charset="0"/>
              </a:rPr>
            </a:fld>
            <a:endParaRPr lang="en-US" sz="1200" dirty="0">
              <a:solidFill>
                <a:srgbClr val="1D1D1B"/>
              </a:solidFill>
              <a:latin typeface="Arial" panose="020B0604020202020204" pitchFamily="34" charset="0"/>
              <a:cs typeface="Arial" panose="020B0604020202020204" pitchFamily="34" charset="0"/>
            </a:endParaRPr>
          </a:p>
        </p:txBody>
      </p:sp>
      <p:sp>
        <p:nvSpPr>
          <p:cNvPr id="9" name="TextBox 2"/>
          <p:cNvSpPr txBox="1"/>
          <p:nvPr userDrawn="1"/>
        </p:nvSpPr>
        <p:spPr>
          <a:xfrm>
            <a:off x="2420113" y="6527141"/>
            <a:ext cx="2001150" cy="276999"/>
          </a:xfrm>
          <a:prstGeom prst="rect">
            <a:avLst/>
          </a:prstGeom>
          <a:noFill/>
        </p:spPr>
        <p:txBody>
          <a:bodyPr wrap="square" rtlCol="0">
            <a:spAutoFit/>
          </a:bodyPr>
          <a:lstStyle/>
          <a:p>
            <a:r>
              <a:rPr lang="en-US" altLang="zh-CN" sz="1200" b="0" baseline="0" dirty="0" smtClean="0">
                <a:solidFill>
                  <a:srgbClr val="1D1D1B"/>
                </a:solidFill>
                <a:latin typeface="Arial" panose="020B0604020202020204" pitchFamily="34" charset="0"/>
                <a:cs typeface="Arial" panose="020B0604020202020204" pitchFamily="34" charset="0"/>
              </a:rPr>
              <a:t>Secret Level:</a:t>
            </a:r>
            <a:endParaRPr lang="en-US" sz="1200" b="0" baseline="0" dirty="0">
              <a:solidFill>
                <a:srgbClr val="1D1D1B"/>
              </a:solidFill>
              <a:latin typeface="Arial" panose="020B0604020202020204" pitchFamily="34" charset="0"/>
              <a:cs typeface="Arial" panose="020B0604020202020204" pitchFamily="34" charset="0"/>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8502" y="6453199"/>
            <a:ext cx="1455700" cy="318361"/>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2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2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186C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200/16/46</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185C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199/0/11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6" name="文本框 31"/>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微软雅黑" panose="020B0503020204020204" pitchFamily="34" charset="-122"/>
                    <a:ea typeface="微软雅黑" panose="020B0503020204020204" pitchFamily="34" charset="-122"/>
                  </a:rPr>
                  <a:t>品牌色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234</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90/79</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120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0/15</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0" name="文本框 15"/>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微软雅黑" panose="020B0503020204020204" pitchFamily="34" charset="-122"/>
                    <a:ea typeface="微软雅黑" panose="020B0503020204020204" pitchFamily="34" charset="-122"/>
                  </a:rPr>
                  <a:t>辅助色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248</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181/60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235</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137/137/137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221/221</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233</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140/128</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159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245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220/87</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133/0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181/181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87/87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255/255</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grpSp>
      <p:sp>
        <p:nvSpPr>
          <p:cNvPr id="51" name="TextBox 2"/>
          <p:cNvSpPr txBox="1"/>
          <p:nvPr userDrawn="1"/>
        </p:nvSpPr>
        <p:spPr>
          <a:xfrm>
            <a:off x="557785" y="6530189"/>
            <a:ext cx="2001150" cy="276999"/>
          </a:xfrm>
          <a:prstGeom prst="rect">
            <a:avLst/>
          </a:prstGeom>
          <a:noFill/>
        </p:spPr>
        <p:txBody>
          <a:bodyPr wrap="square" rtlCol="0">
            <a:spAutoFit/>
          </a:bodyPr>
          <a:lstStyle/>
          <a:p>
            <a:r>
              <a:rPr lang="en-US" sz="1200" b="0" baseline="0" dirty="0">
                <a:solidFill>
                  <a:srgbClr val="1D1D1B"/>
                </a:solidFill>
                <a:latin typeface="Arial" panose="020B0604020202020204" pitchFamily="34" charset="0"/>
                <a:cs typeface="Arial" panose="020B0604020202020204" pitchFamily="34" charset="0"/>
              </a:rPr>
              <a:t>Huawei Confidential</a:t>
            </a:r>
            <a:endParaRPr lang="en-US" sz="1200" b="0" baseline="0" dirty="0">
              <a:solidFill>
                <a:srgbClr val="1D1D1B"/>
              </a:solidFill>
              <a:latin typeface="Arial" panose="020B0604020202020204" pitchFamily="34" charset="0"/>
              <a:cs typeface="Arial" panose="020B0604020202020204" pitchFamily="34" charset="0"/>
            </a:endParaRPr>
          </a:p>
        </p:txBody>
      </p:sp>
      <p:sp>
        <p:nvSpPr>
          <p:cNvPr id="52" name="TextBox 3"/>
          <p:cNvSpPr txBox="1"/>
          <p:nvPr userDrawn="1"/>
        </p:nvSpPr>
        <p:spPr>
          <a:xfrm>
            <a:off x="5515721" y="6576056"/>
            <a:ext cx="683331" cy="18466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r>
              <a:rPr lang="en-US" sz="1200" dirty="0" smtClean="0">
                <a:solidFill>
                  <a:srgbClr val="1D1D1B"/>
                </a:solidFill>
                <a:latin typeface="Arial" panose="020B0604020202020204" pitchFamily="34" charset="0"/>
                <a:cs typeface="Arial" panose="020B0604020202020204" pitchFamily="34" charset="0"/>
              </a:rPr>
              <a:t>Page </a:t>
            </a:r>
            <a:fld id="{C3837181-38C6-AD4F-B8BA-B444770388BB}" type="slidenum">
              <a:rPr lang="en-US" sz="1200" smtClean="0">
                <a:solidFill>
                  <a:srgbClr val="1D1D1B"/>
                </a:solidFill>
                <a:latin typeface="Arial" panose="020B0604020202020204" pitchFamily="34" charset="0"/>
                <a:cs typeface="Arial" panose="020B0604020202020204" pitchFamily="34" charset="0"/>
              </a:rPr>
            </a:fld>
            <a:endParaRPr lang="en-US" sz="1200" dirty="0">
              <a:solidFill>
                <a:srgbClr val="1D1D1B"/>
              </a:solidFill>
              <a:latin typeface="Arial" panose="020B0604020202020204" pitchFamily="34" charset="0"/>
              <a:cs typeface="Arial" panose="020B0604020202020204" pitchFamily="34" charset="0"/>
            </a:endParaRPr>
          </a:p>
        </p:txBody>
      </p:sp>
      <p:sp>
        <p:nvSpPr>
          <p:cNvPr id="53" name="TextBox 2"/>
          <p:cNvSpPr txBox="1"/>
          <p:nvPr userDrawn="1"/>
        </p:nvSpPr>
        <p:spPr>
          <a:xfrm>
            <a:off x="2420113" y="6527141"/>
            <a:ext cx="2001150" cy="276999"/>
          </a:xfrm>
          <a:prstGeom prst="rect">
            <a:avLst/>
          </a:prstGeom>
          <a:noFill/>
        </p:spPr>
        <p:txBody>
          <a:bodyPr wrap="square" rtlCol="0">
            <a:spAutoFit/>
          </a:bodyPr>
          <a:lstStyle/>
          <a:p>
            <a:r>
              <a:rPr lang="en-US" altLang="zh-CN" sz="1200" b="0" baseline="0" dirty="0" smtClean="0">
                <a:solidFill>
                  <a:srgbClr val="1D1D1B"/>
                </a:solidFill>
                <a:latin typeface="Arial" panose="020B0604020202020204" pitchFamily="34" charset="0"/>
                <a:cs typeface="Arial" panose="020B0604020202020204" pitchFamily="34" charset="0"/>
              </a:rPr>
              <a:t>Secret Level:</a:t>
            </a:r>
            <a:endParaRPr lang="en-US" sz="1200" b="0" baseline="0" dirty="0">
              <a:solidFill>
                <a:srgbClr val="1D1D1B"/>
              </a:solidFill>
              <a:latin typeface="Arial" panose="020B0604020202020204" pitchFamily="34" charset="0"/>
              <a:cs typeface="Arial" panose="020B0604020202020204" pitchFamily="34" charset="0"/>
            </a:endParaRPr>
          </a:p>
        </p:txBody>
      </p:sp>
      <p:pic>
        <p:nvPicPr>
          <p:cNvPr id="54" name="图片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8502" y="6453199"/>
            <a:ext cx="1455700" cy="318361"/>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2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2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5"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endParaRPr kumimoji="1" lang="en-US" altLang="zh-CN" sz="850" baseline="0" dirty="0">
              <a:solidFill>
                <a:srgbClr val="1D1D1B"/>
              </a:solidFill>
              <a:latin typeface="+mn-lt"/>
              <a:cs typeface="Arial" panose="020B0604020202020204" pitchFamily="34" charset="0"/>
            </a:endParaRPr>
          </a:p>
          <a:p>
            <a:pPr>
              <a:lnSpc>
                <a:spcPts val="1065"/>
              </a:lnSpc>
            </a:pPr>
            <a:endParaRPr kumimoji="1" lang="zh-CN" altLang="en-US" sz="780" dirty="0">
              <a:solidFill>
                <a:srgbClr val="1D1D1B"/>
              </a:solidFill>
              <a:latin typeface="+mn-lt"/>
            </a:endParaRPr>
          </a:p>
        </p:txBody>
      </p:sp>
      <p:sp>
        <p:nvSpPr>
          <p:cNvPr id="6"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把数字世界带入每个人、每个家庭、</a:t>
            </a:r>
            <a:br>
              <a:rPr kumimoji="1" lang="en-US" altLang="zh-CN"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br>
            <a:r>
              <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rPr>
              <a:t>每个组织，构建万物互联的智能世界。</a:t>
            </a:r>
            <a:endParaRPr kumimoji="1" lang="zh-CN" altLang="en-US" sz="1300" dirty="0">
              <a:solidFill>
                <a:srgbClr val="1D1D1B"/>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20204" pitchFamily="34" charset="0"/>
              </a:rPr>
              <a:t>Bring digital to every person, </a:t>
            </a:r>
            <a:r>
              <a:rPr kumimoji="1" lang="en-US" altLang="zh-CN" sz="1200" dirty="0" smtClean="0">
                <a:solidFill>
                  <a:srgbClr val="1D1D1B"/>
                </a:solidFill>
                <a:latin typeface="+mn-lt"/>
                <a:cs typeface="Arial" panose="020B0604020202020204" pitchFamily="34" charset="0"/>
              </a:rPr>
              <a:t>home </a:t>
            </a:r>
            <a:r>
              <a:rPr kumimoji="1" lang="en-US" altLang="zh-CN" sz="1200" dirty="0">
                <a:solidFill>
                  <a:srgbClr val="1D1D1B"/>
                </a:solidFill>
                <a:latin typeface="+mn-lt"/>
                <a:cs typeface="Arial" panose="020B0604020202020204" pitchFamily="34" charset="0"/>
              </a:rPr>
              <a:t>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微软雅黑" panose="020B0503020204020204" pitchFamily="34" charset="-122"/>
              <a:cs typeface="微软雅黑" panose="020B0503020204020204" pitchFamily="34" charset="-122"/>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5498" y="5237637"/>
            <a:ext cx="1869596" cy="40888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000" b="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0" indent="0" algn="l" defTabSz="1188085"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2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186C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200/16/46</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9"/>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P</a:t>
                </a:r>
                <a:r>
                  <a:rPr kumimoji="1" lang="en-US" altLang="en-US" sz="700" b="1" dirty="0">
                    <a:solidFill>
                      <a:schemeClr val="tx2"/>
                    </a:solidFill>
                    <a:latin typeface="Arial" panose="020B0604020202020204" pitchFamily="34" charset="0"/>
                    <a:ea typeface="Arial" panose="020B0604020202020204" pitchFamily="34" charset="0"/>
                    <a:cs typeface="Arial" panose="020B0604020202020204" pitchFamily="34" charset="0"/>
                  </a:rPr>
                  <a:t>ANTONE</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 185C</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199/0/11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6" name="文本框 31"/>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smtClean="0">
                    <a:solidFill>
                      <a:schemeClr val="tx1"/>
                    </a:solidFill>
                    <a:latin typeface="微软雅黑" panose="020B0503020204020204" pitchFamily="34" charset="-122"/>
                    <a:ea typeface="微软雅黑" panose="020B0503020204020204" pitchFamily="34" charset="-122"/>
                  </a:rPr>
                  <a:t>品牌色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p:cNvGrpSpPr/>
            <p:nvPr userDrawn="1"/>
          </p:nvGrpSpPr>
          <p:grpSpPr>
            <a:xfrm>
              <a:off x="12216278" y="3080825"/>
              <a:ext cx="1982912" cy="3785795"/>
              <a:chOff x="12216278" y="3080825"/>
              <a:chExt cx="1982912" cy="3785795"/>
            </a:xfrm>
          </p:grpSpPr>
          <p:sp>
            <p:nvSpPr>
              <p:cNvPr id="28" name="矩形 12"/>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234</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90/79</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29" name="矩形 13"/>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120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0/15</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0" name="文本框 15"/>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微软雅黑" panose="020B0503020204020204" pitchFamily="34" charset="-122"/>
                    <a:ea typeface="微软雅黑" panose="020B0503020204020204" pitchFamily="34" charset="-122"/>
                  </a:rPr>
                  <a:t>辅助色</a:t>
                </a:r>
                <a:endParaRPr kumimoji="1"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1" name="矩形 16"/>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248</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181/60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2" name="矩形 17"/>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235</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92/1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3" name="矩形 18"/>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137/137/137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4" name="矩形 19"/>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35/24/21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22"/>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221/221</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矩形 12"/>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233</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140/128</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13"/>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159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0/1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16"/>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245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220/87</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9" name="矩形 17"/>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240</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133/0</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0" name="矩形 18"/>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181/181</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2" name="矩形 19"/>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tx2"/>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89</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rPr>
                  <a:t>87/87</a:t>
                </a:r>
                <a:endParaRPr kumimoji="1" lang="en-US" altLang="zh-CN" sz="700" b="1" dirty="0">
                  <a:solidFill>
                    <a:schemeClr val="tx2"/>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22"/>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RGB</a:t>
                </a:r>
                <a:r>
                  <a:rPr kumimoji="1" lang="en-US" altLang="zh-CN" sz="700" b="1" dirty="0" smtClean="0">
                    <a:solidFill>
                      <a:schemeClr val="bg1"/>
                    </a:solidFill>
                    <a:latin typeface="Arial" panose="020B0604020202020204" pitchFamily="34" charset="0"/>
                    <a:ea typeface="Arial" panose="020B0604020202020204" pitchFamily="34" charset="0"/>
                    <a:cs typeface="Arial" panose="020B0604020202020204" pitchFamily="34" charset="0"/>
                  </a:rPr>
                  <a:t> </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a:t>
                </a:r>
                <a:r>
                  <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rPr>
                  <a:t>255/255</a:t>
                </a:r>
                <a:endParaRPr kumimoji="1" lang="en-US" altLang="zh-CN" sz="7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grpSp>
      <p:sp>
        <p:nvSpPr>
          <p:cNvPr id="51" name="TextBox 2"/>
          <p:cNvSpPr txBox="1"/>
          <p:nvPr userDrawn="1"/>
        </p:nvSpPr>
        <p:spPr>
          <a:xfrm>
            <a:off x="557785" y="6530189"/>
            <a:ext cx="2001150" cy="276999"/>
          </a:xfrm>
          <a:prstGeom prst="rect">
            <a:avLst/>
          </a:prstGeom>
          <a:noFill/>
        </p:spPr>
        <p:txBody>
          <a:bodyPr wrap="square" rtlCol="0">
            <a:spAutoFit/>
          </a:bodyPr>
          <a:lstStyle/>
          <a:p>
            <a:r>
              <a:rPr lang="en-US" sz="1200" b="0" baseline="0" dirty="0">
                <a:solidFill>
                  <a:srgbClr val="1D1D1B"/>
                </a:solidFill>
                <a:latin typeface="Arial" panose="020B0604020202020204" pitchFamily="34" charset="0"/>
                <a:cs typeface="Arial" panose="020B0604020202020204" pitchFamily="34" charset="0"/>
              </a:rPr>
              <a:t>Huawei Confidential</a:t>
            </a:r>
            <a:endParaRPr lang="en-US" sz="1200" b="0" baseline="0" dirty="0">
              <a:solidFill>
                <a:srgbClr val="1D1D1B"/>
              </a:solidFill>
              <a:latin typeface="Arial" panose="020B0604020202020204" pitchFamily="34" charset="0"/>
              <a:cs typeface="Arial" panose="020B0604020202020204" pitchFamily="34" charset="0"/>
            </a:endParaRPr>
          </a:p>
        </p:txBody>
      </p:sp>
      <p:sp>
        <p:nvSpPr>
          <p:cNvPr id="52" name="TextBox 3"/>
          <p:cNvSpPr txBox="1"/>
          <p:nvPr userDrawn="1"/>
        </p:nvSpPr>
        <p:spPr>
          <a:xfrm>
            <a:off x="5515721" y="6576056"/>
            <a:ext cx="683331" cy="184666"/>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r>
              <a:rPr lang="en-US" sz="1200" dirty="0" smtClean="0">
                <a:solidFill>
                  <a:srgbClr val="1D1D1B"/>
                </a:solidFill>
                <a:latin typeface="Arial" panose="020B0604020202020204" pitchFamily="34" charset="0"/>
                <a:cs typeface="Arial" panose="020B0604020202020204" pitchFamily="34" charset="0"/>
              </a:rPr>
              <a:t>Page </a:t>
            </a:r>
            <a:fld id="{C3837181-38C6-AD4F-B8BA-B444770388BB}" type="slidenum">
              <a:rPr lang="en-US" sz="1200" smtClean="0">
                <a:solidFill>
                  <a:srgbClr val="1D1D1B"/>
                </a:solidFill>
                <a:latin typeface="Arial" panose="020B0604020202020204" pitchFamily="34" charset="0"/>
                <a:cs typeface="Arial" panose="020B0604020202020204" pitchFamily="34" charset="0"/>
              </a:rPr>
            </a:fld>
            <a:endParaRPr lang="en-US" sz="1200" dirty="0">
              <a:solidFill>
                <a:srgbClr val="1D1D1B"/>
              </a:solidFill>
              <a:latin typeface="Arial" panose="020B0604020202020204" pitchFamily="34" charset="0"/>
              <a:cs typeface="Arial" panose="020B0604020202020204" pitchFamily="34" charset="0"/>
            </a:endParaRPr>
          </a:p>
        </p:txBody>
      </p:sp>
      <p:sp>
        <p:nvSpPr>
          <p:cNvPr id="53" name="TextBox 2"/>
          <p:cNvSpPr txBox="1"/>
          <p:nvPr userDrawn="1"/>
        </p:nvSpPr>
        <p:spPr>
          <a:xfrm>
            <a:off x="2420113" y="6527141"/>
            <a:ext cx="2001150" cy="276999"/>
          </a:xfrm>
          <a:prstGeom prst="rect">
            <a:avLst/>
          </a:prstGeom>
          <a:noFill/>
        </p:spPr>
        <p:txBody>
          <a:bodyPr wrap="square" rtlCol="0">
            <a:spAutoFit/>
          </a:bodyPr>
          <a:lstStyle/>
          <a:p>
            <a:r>
              <a:rPr lang="en-US" altLang="zh-CN" sz="1200" b="0" baseline="0" dirty="0" smtClean="0">
                <a:solidFill>
                  <a:srgbClr val="1D1D1B"/>
                </a:solidFill>
                <a:latin typeface="Arial" panose="020B0604020202020204" pitchFamily="34" charset="0"/>
                <a:cs typeface="Arial" panose="020B0604020202020204" pitchFamily="34" charset="0"/>
              </a:rPr>
              <a:t>Secret Level:</a:t>
            </a:r>
            <a:endParaRPr lang="en-US" sz="1200" b="0" baseline="0" dirty="0">
              <a:solidFill>
                <a:srgbClr val="1D1D1B"/>
              </a:solidFill>
              <a:latin typeface="Arial" panose="020B0604020202020204" pitchFamily="34" charset="0"/>
              <a:cs typeface="Arial" panose="020B0604020202020204" pitchFamily="34" charset="0"/>
            </a:endParaRPr>
          </a:p>
        </p:txBody>
      </p:sp>
      <p:pic>
        <p:nvPicPr>
          <p:cNvPr id="54" name="图片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8502" y="6453199"/>
            <a:ext cx="1455700" cy="31836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2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2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2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media/image24.wmf"/><Relationship Id="rId6" Type="http://schemas.openxmlformats.org/officeDocument/2006/relationships/oleObject" Target="../embeddings/oleObject10.bin"/><Relationship Id="rId5" Type="http://schemas.openxmlformats.org/officeDocument/2006/relationships/tags" Target="../tags/tag93.xml"/><Relationship Id="rId4" Type="http://schemas.openxmlformats.org/officeDocument/2006/relationships/image" Target="../media/image23.wmf"/><Relationship Id="rId3" Type="http://schemas.openxmlformats.org/officeDocument/2006/relationships/oleObject" Target="../embeddings/oleObject9.bin"/><Relationship Id="rId22" Type="http://schemas.openxmlformats.org/officeDocument/2006/relationships/notesSlide" Target="../notesSlides/notesSlide10.xml"/><Relationship Id="rId21" Type="http://schemas.openxmlformats.org/officeDocument/2006/relationships/vmlDrawing" Target="../drawings/vmlDrawing2.vml"/><Relationship Id="rId20" Type="http://schemas.openxmlformats.org/officeDocument/2006/relationships/slideLayout" Target="../slideLayouts/slideLayout8.xml"/><Relationship Id="rId2" Type="http://schemas.openxmlformats.org/officeDocument/2006/relationships/tags" Target="../tags/tag92.xml"/><Relationship Id="rId19" Type="http://schemas.openxmlformats.org/officeDocument/2006/relationships/tags" Target="../tags/tag101.xml"/><Relationship Id="rId18" Type="http://schemas.openxmlformats.org/officeDocument/2006/relationships/image" Target="../media/image27.png"/><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image" Target="../media/image26.png"/><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image" Target="../media/image25.wmf"/><Relationship Id="rId10" Type="http://schemas.openxmlformats.org/officeDocument/2006/relationships/oleObject" Target="../embeddings/oleObject11.bin"/><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6.xml"/><Relationship Id="rId7" Type="http://schemas.openxmlformats.org/officeDocument/2006/relationships/image" Target="../media/image30.png"/><Relationship Id="rId6" Type="http://schemas.openxmlformats.org/officeDocument/2006/relationships/tags" Target="../tags/tag105.xml"/><Relationship Id="rId5" Type="http://schemas.openxmlformats.org/officeDocument/2006/relationships/image" Target="../media/image29.png"/><Relationship Id="rId4" Type="http://schemas.openxmlformats.org/officeDocument/2006/relationships/tags" Target="../tags/tag104.xml"/><Relationship Id="rId3" Type="http://schemas.openxmlformats.org/officeDocument/2006/relationships/image" Target="../media/image28.png"/><Relationship Id="rId2" Type="http://schemas.openxmlformats.org/officeDocument/2006/relationships/tags" Target="../tags/tag103.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hyperlink" Target="https://www.google.com/" TargetMode="External"/><Relationship Id="rId5" Type="http://schemas.openxmlformats.org/officeDocument/2006/relationships/hyperlink" Target="http://3ms.huawei.com/hi/group/2033427/wiki_5014231.html" TargetMode="External"/><Relationship Id="rId4" Type="http://schemas.openxmlformats.org/officeDocument/2006/relationships/hyperlink" Target="http://www.incopat.com/" TargetMode="External"/><Relationship Id="rId3" Type="http://schemas.openxmlformats.org/officeDocument/2006/relationships/hyperlink" Target="http://www.wipsglobal.com/" TargetMode="External"/><Relationship Id="rId2" Type="http://schemas.openxmlformats.org/officeDocument/2006/relationships/hyperlink" Target="http://www.asia-orbit.com/" TargetMode="Externa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0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1" Type="http://schemas.openxmlformats.org/officeDocument/2006/relationships/notesSlide" Target="../notesSlides/notesSlide4.xml"/><Relationship Id="rId30" Type="http://schemas.openxmlformats.org/officeDocument/2006/relationships/slideLayout" Target="../slideLayouts/slideLayout8.xml"/><Relationship Id="rId3" Type="http://schemas.openxmlformats.org/officeDocument/2006/relationships/tags" Target="../tags/tag2.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7.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image" Target="../media/image8.png"/><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9.png"/><Relationship Id="rId10" Type="http://schemas.openxmlformats.org/officeDocument/2006/relationships/notesSlide" Target="../notesSlides/notesSlide5.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0" Type="http://schemas.openxmlformats.org/officeDocument/2006/relationships/notesSlide" Target="../notesSlides/notesSlide6.xml"/><Relationship Id="rId2" Type="http://schemas.openxmlformats.org/officeDocument/2006/relationships/tags" Target="../tags/tag35.xml"/><Relationship Id="rId19" Type="http://schemas.openxmlformats.org/officeDocument/2006/relationships/slideLayout" Target="../slideLayouts/slideLayout8.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57.xml"/><Relationship Id="rId7" Type="http://schemas.openxmlformats.org/officeDocument/2006/relationships/image" Target="../media/image12.png"/><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11.png"/><Relationship Id="rId2" Type="http://schemas.openxmlformats.org/officeDocument/2006/relationships/tags" Target="../tags/tag53.xml"/><Relationship Id="rId10" Type="http://schemas.openxmlformats.org/officeDocument/2006/relationships/notesSlide" Target="../notesSlides/notesSlide7.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tags" Target="../tags/tag60.xml"/><Relationship Id="rId3" Type="http://schemas.openxmlformats.org/officeDocument/2006/relationships/image" Target="../media/image13.png"/><Relationship Id="rId2" Type="http://schemas.openxmlformats.org/officeDocument/2006/relationships/tags" Target="../tags/tag59.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0" Type="http://schemas.openxmlformats.org/officeDocument/2006/relationships/notesSlide" Target="../notesSlides/notesSlide9.xml"/><Relationship Id="rId5" Type="http://schemas.openxmlformats.org/officeDocument/2006/relationships/tags" Target="../tags/tag64.xml"/><Relationship Id="rId49" Type="http://schemas.openxmlformats.org/officeDocument/2006/relationships/vmlDrawing" Target="../drawings/vmlDrawing1.vml"/><Relationship Id="rId48" Type="http://schemas.openxmlformats.org/officeDocument/2006/relationships/slideLayout" Target="../slideLayouts/slideLayout8.xml"/><Relationship Id="rId47" Type="http://schemas.openxmlformats.org/officeDocument/2006/relationships/tags" Target="../tags/tag90.xml"/><Relationship Id="rId46" Type="http://schemas.openxmlformats.org/officeDocument/2006/relationships/tags" Target="../tags/tag89.xml"/><Relationship Id="rId45" Type="http://schemas.openxmlformats.org/officeDocument/2006/relationships/tags" Target="../tags/tag88.xml"/><Relationship Id="rId44" Type="http://schemas.openxmlformats.org/officeDocument/2006/relationships/tags" Target="../tags/tag87.xml"/><Relationship Id="rId43" Type="http://schemas.openxmlformats.org/officeDocument/2006/relationships/image" Target="../media/image22.wmf"/><Relationship Id="rId42" Type="http://schemas.openxmlformats.org/officeDocument/2006/relationships/oleObject" Target="../embeddings/oleObject8.bin"/><Relationship Id="rId41" Type="http://schemas.openxmlformats.org/officeDocument/2006/relationships/tags" Target="../tags/tag86.xml"/><Relationship Id="rId40" Type="http://schemas.openxmlformats.org/officeDocument/2006/relationships/tags" Target="../tags/tag85.xml"/><Relationship Id="rId4" Type="http://schemas.openxmlformats.org/officeDocument/2006/relationships/tags" Target="../tags/tag63.xml"/><Relationship Id="rId39" Type="http://schemas.openxmlformats.org/officeDocument/2006/relationships/image" Target="../media/image21.wmf"/><Relationship Id="rId38" Type="http://schemas.openxmlformats.org/officeDocument/2006/relationships/oleObject" Target="../embeddings/oleObject7.bin"/><Relationship Id="rId37" Type="http://schemas.openxmlformats.org/officeDocument/2006/relationships/tags" Target="../tags/tag84.xml"/><Relationship Id="rId36" Type="http://schemas.openxmlformats.org/officeDocument/2006/relationships/tags" Target="../tags/tag83.xml"/><Relationship Id="rId35" Type="http://schemas.openxmlformats.org/officeDocument/2006/relationships/image" Target="../media/image20.wmf"/><Relationship Id="rId34" Type="http://schemas.openxmlformats.org/officeDocument/2006/relationships/oleObject" Target="../embeddings/oleObject6.bin"/><Relationship Id="rId33" Type="http://schemas.openxmlformats.org/officeDocument/2006/relationships/tags" Target="../tags/tag82.xml"/><Relationship Id="rId32" Type="http://schemas.openxmlformats.org/officeDocument/2006/relationships/image" Target="../media/image19.wmf"/><Relationship Id="rId31" Type="http://schemas.openxmlformats.org/officeDocument/2006/relationships/oleObject" Target="../embeddings/oleObject5.bin"/><Relationship Id="rId30" Type="http://schemas.openxmlformats.org/officeDocument/2006/relationships/tags" Target="../tags/tag81.xml"/><Relationship Id="rId3" Type="http://schemas.openxmlformats.org/officeDocument/2006/relationships/image" Target="../media/image14.png"/><Relationship Id="rId29" Type="http://schemas.openxmlformats.org/officeDocument/2006/relationships/tags" Target="../tags/tag80.xml"/><Relationship Id="rId28" Type="http://schemas.openxmlformats.org/officeDocument/2006/relationships/image" Target="../media/image18.wmf"/><Relationship Id="rId27" Type="http://schemas.openxmlformats.org/officeDocument/2006/relationships/oleObject" Target="../embeddings/oleObject4.bin"/><Relationship Id="rId26" Type="http://schemas.openxmlformats.org/officeDocument/2006/relationships/tags" Target="../tags/tag79.xml"/><Relationship Id="rId25" Type="http://schemas.openxmlformats.org/officeDocument/2006/relationships/image" Target="../media/image17.wmf"/><Relationship Id="rId24" Type="http://schemas.openxmlformats.org/officeDocument/2006/relationships/oleObject" Target="../embeddings/oleObject3.bin"/><Relationship Id="rId23" Type="http://schemas.openxmlformats.org/officeDocument/2006/relationships/tags" Target="../tags/tag78.xml"/><Relationship Id="rId22" Type="http://schemas.openxmlformats.org/officeDocument/2006/relationships/tags" Target="../tags/tag77.xml"/><Relationship Id="rId21" Type="http://schemas.openxmlformats.org/officeDocument/2006/relationships/image" Target="../media/image16.wmf"/><Relationship Id="rId20" Type="http://schemas.openxmlformats.org/officeDocument/2006/relationships/oleObject" Target="../embeddings/oleObject2.bin"/><Relationship Id="rId2" Type="http://schemas.openxmlformats.org/officeDocument/2006/relationships/tags" Target="../tags/tag62.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image" Target="../media/image15.wmf"/><Relationship Id="rId16" Type="http://schemas.openxmlformats.org/officeDocument/2006/relationships/oleObject" Target="../embeddings/oleObject1.bin"/><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a:xfrm>
            <a:off x="948808" y="1865350"/>
            <a:ext cx="6559809" cy="690255"/>
          </a:xfrm>
        </p:spPr>
        <p:txBody>
          <a:bodyPr>
            <a:normAutofit fontScale="90000"/>
          </a:bodyPr>
          <a:lstStyle/>
          <a:p>
            <a:pPr algn="ctr"/>
            <a:r>
              <a:rPr sz="4000" b="1" dirty="0" smtClean="0"/>
              <a:t>一种面向服务器无感知计算场景的函数缓存方</a:t>
            </a:r>
            <a:r>
              <a:rPr lang="zh-CN" sz="4000" b="1" dirty="0" smtClean="0"/>
              <a:t>法</a:t>
            </a:r>
            <a:endParaRPr lang="zh-CN" sz="4000" b="1" dirty="0" smtClean="0"/>
          </a:p>
        </p:txBody>
      </p:sp>
      <p:sp>
        <p:nvSpPr>
          <p:cNvPr id="6" name="Text Placeholder 7"/>
          <p:cNvSpPr>
            <a:spLocks noGrp="1"/>
          </p:cNvSpPr>
          <p:nvPr>
            <p:ph type="body" sz="quarter" idx="10"/>
          </p:nvPr>
        </p:nvSpPr>
        <p:spPr>
          <a:xfrm>
            <a:off x="1054444" y="3604436"/>
            <a:ext cx="6535842" cy="1589356"/>
          </a:xfrm>
        </p:spPr>
        <p:txBody>
          <a:bodyPr/>
          <a:lstStyle/>
          <a:p>
            <a:pPr marL="285750" indent="-285750">
              <a:spcBef>
                <a:spcPts val="600"/>
              </a:spcBef>
              <a:buFont typeface="Arial" panose="020B0604020202020204" pitchFamily="34" charset="0"/>
              <a:buChar char="•"/>
            </a:pPr>
            <a:r>
              <a:rPr lang="zh-CN" altLang="en-US" sz="1800" dirty="0" smtClean="0">
                <a:latin typeface="+mj-ea"/>
                <a:ea typeface="+mj-ea"/>
              </a:rPr>
              <a:t>部门：云计算创新</a:t>
            </a:r>
            <a:r>
              <a:rPr lang="en-US" altLang="zh-CN" sz="1800" dirty="0" smtClean="0">
                <a:latin typeface="+mj-ea"/>
                <a:ea typeface="+mj-ea"/>
              </a:rPr>
              <a:t>Lab</a:t>
            </a:r>
            <a:endParaRPr lang="en-US" altLang="zh-CN" sz="1800" dirty="0" smtClean="0">
              <a:latin typeface="+mj-ea"/>
              <a:ea typeface="+mj-ea"/>
            </a:endParaRPr>
          </a:p>
          <a:p>
            <a:pPr marL="285750" indent="-285750">
              <a:spcBef>
                <a:spcPts val="600"/>
              </a:spcBef>
              <a:buFont typeface="Arial" panose="020B0604020202020204" pitchFamily="34" charset="0"/>
              <a:buChar char="•"/>
            </a:pPr>
            <a:r>
              <a:rPr lang="zh-CN" altLang="en-US" sz="1800" dirty="0" smtClean="0">
                <a:latin typeface="+mj-ea"/>
                <a:ea typeface="+mj-ea"/>
              </a:rPr>
              <a:t>作者姓名及工号：杨亚南</a:t>
            </a:r>
            <a:r>
              <a:rPr lang="en-US" altLang="zh-CN" sz="1800" dirty="0" smtClean="0">
                <a:latin typeface="+mj-ea"/>
                <a:ea typeface="+mj-ea"/>
              </a:rPr>
              <a:t> 50031192</a:t>
            </a:r>
            <a:endParaRPr lang="en-US" altLang="zh-CN" sz="1800" dirty="0" smtClean="0">
              <a:latin typeface="+mj-ea"/>
              <a:ea typeface="+mj-ea"/>
            </a:endParaRPr>
          </a:p>
          <a:p>
            <a:pPr marL="285750" indent="-285750">
              <a:spcBef>
                <a:spcPts val="600"/>
              </a:spcBef>
              <a:buFont typeface="Arial" panose="020B0604020202020204" pitchFamily="34" charset="0"/>
              <a:buChar char="•"/>
            </a:pPr>
            <a:r>
              <a:rPr lang="zh-CN" altLang="en-US" sz="1800" dirty="0">
                <a:latin typeface="+mj-ea"/>
                <a:ea typeface="+mj-ea"/>
              </a:rPr>
              <a:t>手机</a:t>
            </a:r>
            <a:r>
              <a:rPr lang="zh-CN" altLang="en-US" sz="1800" dirty="0" smtClean="0">
                <a:latin typeface="+mj-ea"/>
                <a:ea typeface="+mj-ea"/>
              </a:rPr>
              <a:t>号：</a:t>
            </a:r>
            <a:r>
              <a:rPr lang="en-US" altLang="zh-CN" sz="1800" dirty="0" smtClean="0">
                <a:latin typeface="+mj-ea"/>
                <a:ea typeface="+mj-ea"/>
              </a:rPr>
              <a:t>18712760371</a:t>
            </a:r>
            <a:endParaRPr lang="en-US" altLang="zh-CN" sz="1800" dirty="0" smtClean="0">
              <a:latin typeface="+mj-ea"/>
              <a:ea typeface="+mj-ea"/>
            </a:endParaRPr>
          </a:p>
          <a:p>
            <a:pPr marL="285750" indent="-285750">
              <a:spcBef>
                <a:spcPts val="600"/>
              </a:spcBef>
              <a:buFont typeface="Arial" panose="020B0604020202020204" pitchFamily="34" charset="0"/>
              <a:buChar char="•"/>
            </a:pPr>
            <a:r>
              <a:rPr lang="zh-CN" altLang="en-US" sz="1800" dirty="0" smtClean="0">
                <a:latin typeface="+mj-ea"/>
                <a:ea typeface="+mj-ea"/>
              </a:rPr>
              <a:t>日期：</a:t>
            </a:r>
            <a:r>
              <a:rPr lang="en-US" altLang="zh-CN" sz="1800" dirty="0" smtClean="0">
                <a:latin typeface="+mj-ea"/>
                <a:ea typeface="+mj-ea"/>
              </a:rPr>
              <a:t>2023.2.7</a:t>
            </a:r>
            <a:endParaRPr lang="en-US" altLang="zh-CN" sz="1800" dirty="0" smtClean="0">
              <a:latin typeface="+mj-ea"/>
              <a:ea typeface="+mj-ea"/>
            </a:endParaRPr>
          </a:p>
        </p:txBody>
      </p:sp>
      <p:sp>
        <p:nvSpPr>
          <p:cNvPr id="2" name="矩形 1"/>
          <p:cNvSpPr/>
          <p:nvPr/>
        </p:nvSpPr>
        <p:spPr>
          <a:xfrm>
            <a:off x="1054444" y="5206375"/>
            <a:ext cx="2549737" cy="369332"/>
          </a:xfrm>
          <a:prstGeom prst="rect">
            <a:avLst/>
          </a:prstGeom>
        </p:spPr>
        <p:txBody>
          <a:bodyPr wrap="none">
            <a:spAutoFit/>
          </a:bodyPr>
          <a:lstStyle/>
          <a:p>
            <a:r>
              <a:rPr lang="en-US" altLang="zh-CN" kern="100" dirty="0" smtClean="0">
                <a:latin typeface="Times New Roman" panose="02020603050405020304" pitchFamily="18" charset="0"/>
                <a:ea typeface="宋体" panose="02010600030101010101" pitchFamily="2" charset="-122"/>
              </a:rPr>
              <a:t>Template Version </a:t>
            </a:r>
            <a:r>
              <a:rPr lang="en-US" altLang="zh-CN" kern="100" dirty="0">
                <a:latin typeface="Times New Roman" panose="02020603050405020304" pitchFamily="18" charset="0"/>
                <a:ea typeface="宋体" panose="02010600030101010101" pitchFamily="2" charset="-122"/>
              </a:rPr>
              <a:t>202203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技术方案</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ltLang="en-US"/>
              <a:t>本发明的中心化缓存方案主要包含两个主要模块，分别是</a:t>
            </a:r>
            <a:r>
              <a:rPr lang="en-US" altLang="zh-CN"/>
              <a:t>“</a:t>
            </a:r>
            <a:r>
              <a:rPr lang="zh-CN" altLang="en-US"/>
              <a:t>全局视图下热点函数动态检测技术</a:t>
            </a:r>
            <a:r>
              <a:rPr lang="en-US" altLang="zh-CN"/>
              <a:t>”</a:t>
            </a:r>
            <a:r>
              <a:rPr lang="zh-CN" altLang="en-US"/>
              <a:t>和</a:t>
            </a:r>
            <a:r>
              <a:rPr lang="en-US" altLang="zh-CN"/>
              <a:t>“</a:t>
            </a:r>
            <a:r>
              <a:rPr lang="zh-CN" altLang="en-US"/>
              <a:t>热度感知的集群级混合缓存策略</a:t>
            </a:r>
            <a:r>
              <a:rPr lang="en-US" altLang="zh-CN"/>
              <a:t>”</a:t>
            </a:r>
            <a:endParaRPr lang="zh-CN"/>
          </a:p>
          <a:p>
            <a:pPr>
              <a:lnSpc>
                <a:spcPct val="120000"/>
              </a:lnSpc>
            </a:pPr>
            <a:r>
              <a:rPr lang="zh-CN" altLang="en-US" b="1">
                <a:sym typeface="+mn-ea"/>
              </a:rPr>
              <a:t>热度感知的集群级混合缓存策略</a:t>
            </a:r>
            <a:r>
              <a:rPr lang="zh-CN" b="1"/>
              <a:t>：</a:t>
            </a:r>
            <a:endParaRPr lang="zh-CN" b="1"/>
          </a:p>
          <a:p>
            <a:pPr>
              <a:lnSpc>
                <a:spcPct val="120000"/>
              </a:lnSpc>
            </a:pPr>
            <a:r>
              <a:rPr lang="en-US" altLang="zh-CN">
                <a:latin typeface="楷体" panose="02010609060101010101" charset="-122"/>
                <a:ea typeface="楷体" panose="02010609060101010101" charset="-122"/>
                <a:cs typeface="楷体" panose="02010609060101010101" charset="-122"/>
              </a:rPr>
              <a:t>1. </a:t>
            </a:r>
            <a:r>
              <a:rPr lang="zh-CN" altLang="en-US">
                <a:latin typeface="楷体" panose="02010609060101010101" charset="-122"/>
                <a:ea typeface="楷体" panose="02010609060101010101" charset="-122"/>
                <a:cs typeface="楷体" panose="02010609060101010101" charset="-122"/>
              </a:rPr>
              <a:t>将节点缓存资源划分为保护区和临时区，分别用于缓存</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热点和非热点函数实例。</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en-US" altLang="zh-CN">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当冷启动调用发生时，基于</a:t>
            </a:r>
            <a:r>
              <a:rPr lang="zh-CN" altLang="en-US" b="1" u="sng">
                <a:solidFill>
                  <a:srgbClr val="3333FF"/>
                </a:solidFill>
                <a:latin typeface="楷体" panose="02010609060101010101" charset="-122"/>
                <a:ea typeface="楷体" panose="02010609060101010101" charset="-122"/>
                <a:cs typeface="楷体" panose="02010609060101010101" charset="-122"/>
              </a:rPr>
              <a:t>热度最小累积原则</a:t>
            </a:r>
            <a:r>
              <a:rPr lang="zh-CN" altLang="en-US">
                <a:latin typeface="楷体" panose="02010609060101010101" charset="-122"/>
                <a:ea typeface="楷体" panose="02010609060101010101" charset="-122"/>
                <a:cs typeface="楷体" panose="02010609060101010101" charset="-122"/>
              </a:rPr>
              <a:t>进行实例</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 </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创建，避免热点堆集导致的单节点性能瓶颈。</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atin typeface="楷体" panose="02010609060101010101" charset="-122"/>
                <a:ea typeface="楷体" panose="02010609060101010101" charset="-122"/>
                <a:cs typeface="楷体" panose="02010609060101010101" charset="-122"/>
              </a:rPr>
              <a:t>3. cachelet</a:t>
            </a:r>
            <a:r>
              <a:rPr lang="zh-CN" altLang="en-US">
                <a:latin typeface="楷体" panose="02010609060101010101" charset="-122"/>
                <a:ea typeface="楷体" panose="02010609060101010101" charset="-122"/>
                <a:cs typeface="楷体" panose="02010609060101010101" charset="-122"/>
              </a:rPr>
              <a:t>同步热点函数列表，更新保护区内和临时区内</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zh-CN" altLang="en-US">
                <a:latin typeface="楷体" panose="02010609060101010101" charset="-122"/>
                <a:ea typeface="楷体" panose="02010609060101010101" charset="-122"/>
                <a:cs typeface="楷体" panose="02010609060101010101" charset="-122"/>
              </a:rPr>
              <a:t> </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缓存实例数量以及生命周期，减少缓存资源冗余。</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tLang="zh-CN">
                <a:latin typeface="楷体" panose="02010609060101010101" charset="-122"/>
                <a:ea typeface="楷体" panose="02010609060101010101" charset="-122"/>
                <a:cs typeface="楷体" panose="02010609060101010101" charset="-122"/>
              </a:rPr>
              <a:t>  </a:t>
            </a:r>
            <a:endParaRPr lang="zh-CN" altLang="en-US" b="1" u="sng">
              <a:solidFill>
                <a:schemeClr val="tx1"/>
              </a:solidFill>
              <a:effectLst/>
              <a:latin typeface="楷体" panose="02010609060101010101" charset="-122"/>
              <a:ea typeface="楷体" panose="02010609060101010101" charset="-122"/>
              <a:cs typeface="楷体" panose="02010609060101010101" charset="-122"/>
            </a:endParaRPr>
          </a:p>
          <a:p>
            <a:pPr>
              <a:lnSpc>
                <a:spcPct val="110000"/>
              </a:lnSpc>
            </a:pPr>
            <a:endParaRPr lang="zh-CN" altLang="en-US" b="1" u="sng">
              <a:solidFill>
                <a:schemeClr val="tx1"/>
              </a:solidFill>
              <a:effectLst/>
              <a:latin typeface="楷体" panose="02010609060101010101" charset="-122"/>
              <a:ea typeface="楷体" panose="02010609060101010101" charset="-122"/>
              <a:cs typeface="楷体" panose="02010609060101010101" charset="-122"/>
              <a:sym typeface="+mn-ea"/>
            </a:endParaRPr>
          </a:p>
        </p:txBody>
      </p:sp>
      <p:sp>
        <p:nvSpPr>
          <p:cNvPr id="33" name="文本框 32"/>
          <p:cNvSpPr txBox="1"/>
          <p:nvPr/>
        </p:nvSpPr>
        <p:spPr>
          <a:xfrm>
            <a:off x="6250305" y="328295"/>
            <a:ext cx="5147945" cy="973455"/>
          </a:xfrm>
          <a:prstGeom prst="rect">
            <a:avLst/>
          </a:prstGeom>
          <a:noFill/>
          <a:ln w="15875">
            <a:solidFill>
              <a:schemeClr val="tx1"/>
            </a:solidFill>
          </a:ln>
        </p:spPr>
        <p:txBody>
          <a:bodyPr vert="horz" wrap="square" rtlCol="0" anchor="t">
            <a:noAutofit/>
          </a:bodyPr>
          <a:p>
            <a:pPr indent="0" algn="l" fontAlgn="auto">
              <a:lnSpc>
                <a:spcPct val="110000"/>
              </a:lnSpc>
            </a:pPr>
            <a:r>
              <a:rPr lang="zh-CN" b="1" i="1" dirty="0" smtClean="0">
                <a:solidFill>
                  <a:srgbClr val="C00000"/>
                </a:solidFill>
                <a:latin typeface="等线" panose="02010600030101010101" charset="-122"/>
                <a:ea typeface="等线" panose="02010600030101010101" charset="-122"/>
              </a:rPr>
              <a:t>缓存热点函数可以获得更好的收益</a:t>
            </a:r>
            <a:r>
              <a:rPr lang="zh-CN" altLang="en-US" b="1" i="1" dirty="0" smtClean="0">
                <a:solidFill>
                  <a:srgbClr val="C00000"/>
                </a:solidFill>
                <a:latin typeface="等线" panose="02010600030101010101" charset="-122"/>
                <a:ea typeface="等线" panose="02010600030101010101" charset="-122"/>
              </a:rPr>
              <a:t>，因此本发明采用的混合式缓存方案优先保障热点函数的缓存资源使用，并在必要时驱逐临时区非热点函数。</a:t>
            </a:r>
            <a:endParaRPr lang="zh-CN" b="1" i="1" dirty="0" smtClean="0">
              <a:solidFill>
                <a:srgbClr val="C00000"/>
              </a:solidFill>
              <a:latin typeface="等线" panose="02010600030101010101" charset="-122"/>
              <a:ea typeface="等线" panose="02010600030101010101" charset="-122"/>
            </a:endParaRPr>
          </a:p>
        </p:txBody>
      </p:sp>
      <p:graphicFrame>
        <p:nvGraphicFramePr>
          <p:cNvPr id="7" name="对象 6">
            <a:hlinkClick r:id="" action="ppaction://ole?verb="/>
          </p:cNvPr>
          <p:cNvGraphicFramePr>
            <a:graphicFrameLocks noChangeAspect="1"/>
          </p:cNvGraphicFramePr>
          <p:nvPr>
            <p:custDataLst>
              <p:tags r:id="rId2"/>
            </p:custDataLst>
          </p:nvPr>
        </p:nvGraphicFramePr>
        <p:xfrm>
          <a:off x="1980565" y="4859020"/>
          <a:ext cx="3257550" cy="960120"/>
        </p:xfrm>
        <a:graphic>
          <a:graphicData uri="http://schemas.openxmlformats.org/presentationml/2006/ole">
            <mc:AlternateContent xmlns:mc="http://schemas.openxmlformats.org/markup-compatibility/2006">
              <mc:Choice xmlns:v="urn:schemas-microsoft-com:vml" Requires="v">
                <p:oleObj spid="_x0000_s1025" name="" r:id="rId3" imgW="1930400" imgH="584200" progId="Equation.KSEE3">
                  <p:embed/>
                </p:oleObj>
              </mc:Choice>
              <mc:Fallback>
                <p:oleObj name="" r:id="rId3" imgW="1930400" imgH="584200" progId="Equation.KSEE3">
                  <p:embed/>
                  <p:pic>
                    <p:nvPicPr>
                      <p:cNvPr id="0" name="图片 1024"/>
                      <p:cNvPicPr/>
                      <p:nvPr/>
                    </p:nvPicPr>
                    <p:blipFill>
                      <a:blip r:embed="rId4"/>
                      <a:stretch>
                        <a:fillRect/>
                      </a:stretch>
                    </p:blipFill>
                    <p:spPr>
                      <a:xfrm>
                        <a:off x="1980565" y="4859020"/>
                        <a:ext cx="3257550" cy="9601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custDataLst>
              <p:tags r:id="rId5"/>
            </p:custDataLst>
          </p:nvPr>
        </p:nvGraphicFramePr>
        <p:xfrm>
          <a:off x="1816100" y="6111559"/>
          <a:ext cx="631825" cy="435610"/>
        </p:xfrm>
        <a:graphic>
          <a:graphicData uri="http://schemas.openxmlformats.org/presentationml/2006/ole">
            <mc:AlternateContent xmlns:mc="http://schemas.openxmlformats.org/markup-compatibility/2006">
              <mc:Choice xmlns:v="urn:schemas-microsoft-com:vml" Requires="v">
                <p:oleObj spid="_x0000_s24" name="" r:id="rId6" imgW="368300" imgH="254000" progId="Equation.KSEE3">
                  <p:embed/>
                </p:oleObj>
              </mc:Choice>
              <mc:Fallback>
                <p:oleObj name="" r:id="rId6" imgW="368300" imgH="254000" progId="Equation.KSEE3">
                  <p:embed/>
                  <p:pic>
                    <p:nvPicPr>
                      <p:cNvPr id="0" name="图片 1024"/>
                      <p:cNvPicPr/>
                      <p:nvPr/>
                    </p:nvPicPr>
                    <p:blipFill>
                      <a:blip r:embed="rId7"/>
                      <a:stretch>
                        <a:fillRect/>
                      </a:stretch>
                    </p:blipFill>
                    <p:spPr>
                      <a:xfrm>
                        <a:off x="1816100" y="6111559"/>
                        <a:ext cx="631825" cy="435610"/>
                      </a:xfrm>
                      <a:prstGeom prst="rect">
                        <a:avLst/>
                      </a:prstGeom>
                    </p:spPr>
                  </p:pic>
                </p:oleObj>
              </mc:Fallback>
            </mc:AlternateContent>
          </a:graphicData>
        </a:graphic>
      </p:graphicFrame>
      <p:sp>
        <p:nvSpPr>
          <p:cNvPr id="25" name="文本框 24"/>
          <p:cNvSpPr txBox="1"/>
          <p:nvPr>
            <p:custDataLst>
              <p:tags r:id="rId8"/>
            </p:custDataLst>
          </p:nvPr>
        </p:nvSpPr>
        <p:spPr>
          <a:xfrm>
            <a:off x="2353945" y="6153785"/>
            <a:ext cx="4189730" cy="337185"/>
          </a:xfrm>
          <a:prstGeom prst="rect">
            <a:avLst/>
          </a:prstGeom>
          <a:noFill/>
        </p:spPr>
        <p:txBody>
          <a:bodyPr wrap="square" rtlCol="0">
            <a:spAutoFit/>
          </a:bodyPr>
          <a:p>
            <a:pPr marL="0" indent="0">
              <a:buFont typeface="Arial" panose="020B0604020202020204" pitchFamily="34" charset="0"/>
              <a:buNone/>
            </a:pPr>
            <a:r>
              <a:rPr lang="zh-CN" sz="1600">
                <a:latin typeface="Arial" panose="020B0604020202020204" pitchFamily="34" charset="0"/>
                <a:cs typeface="Arial" panose="020B0604020202020204" pitchFamily="34" charset="0"/>
              </a:rPr>
              <a:t>节点</a:t>
            </a:r>
            <a:r>
              <a:rPr lang="en-US" altLang="zh-CN" sz="1600">
                <a:latin typeface="Arial" panose="020B0604020202020204" pitchFamily="34" charset="0"/>
                <a:cs typeface="Arial" panose="020B0604020202020204" pitchFamily="34" charset="0"/>
              </a:rPr>
              <a:t>k</a:t>
            </a:r>
            <a:r>
              <a:rPr lang="zh-CN" altLang="en-US" sz="1600">
                <a:latin typeface="Arial" panose="020B0604020202020204" pitchFamily="34" charset="0"/>
                <a:cs typeface="Arial" panose="020B0604020202020204" pitchFamily="34" charset="0"/>
              </a:rPr>
              <a:t>内的第</a:t>
            </a:r>
            <a:r>
              <a:rPr lang="en-US" altLang="zh-CN" sz="1600">
                <a:latin typeface="Arial" panose="020B0604020202020204" pitchFamily="34" charset="0"/>
                <a:cs typeface="Arial" panose="020B0604020202020204" pitchFamily="34" charset="0"/>
              </a:rPr>
              <a:t>j</a:t>
            </a:r>
            <a:r>
              <a:rPr lang="zh-CN" altLang="en-US" sz="1600">
                <a:latin typeface="Arial" panose="020B0604020202020204" pitchFamily="34" charset="0"/>
                <a:cs typeface="Arial" panose="020B0604020202020204" pitchFamily="34" charset="0"/>
              </a:rPr>
              <a:t>个热点函数</a:t>
            </a:r>
            <a:endParaRPr lang="zh-CN" altLang="en-US" sz="1600">
              <a:latin typeface="Arial" panose="020B0604020202020204" pitchFamily="34" charset="0"/>
              <a:cs typeface="Arial" panose="020B0604020202020204" pitchFamily="34" charset="0"/>
            </a:endParaRPr>
          </a:p>
        </p:txBody>
      </p:sp>
      <p:graphicFrame>
        <p:nvGraphicFramePr>
          <p:cNvPr id="26" name="对象 25">
            <a:hlinkClick r:id="" action="ppaction://ole?verb="/>
          </p:cNvPr>
          <p:cNvGraphicFramePr>
            <a:graphicFrameLocks noChangeAspect="1"/>
          </p:cNvGraphicFramePr>
          <p:nvPr>
            <p:custDataLst>
              <p:tags r:id="rId9"/>
            </p:custDataLst>
          </p:nvPr>
        </p:nvGraphicFramePr>
        <p:xfrm>
          <a:off x="2006919" y="5786757"/>
          <a:ext cx="459740" cy="391795"/>
        </p:xfrm>
        <a:graphic>
          <a:graphicData uri="http://schemas.openxmlformats.org/presentationml/2006/ole">
            <mc:AlternateContent xmlns:mc="http://schemas.openxmlformats.org/markup-compatibility/2006">
              <mc:Choice xmlns:v="urn:schemas-microsoft-com:vml" Requires="v">
                <p:oleObj spid="_x0000_s27" name="" r:id="rId10" imgW="266700" imgH="228600" progId="Equation.KSEE3">
                  <p:embed/>
                </p:oleObj>
              </mc:Choice>
              <mc:Fallback>
                <p:oleObj name="" r:id="rId10" imgW="266700" imgH="228600" progId="Equation.KSEE3">
                  <p:embed/>
                  <p:pic>
                    <p:nvPicPr>
                      <p:cNvPr id="0" name="图片 1024"/>
                      <p:cNvPicPr/>
                      <p:nvPr/>
                    </p:nvPicPr>
                    <p:blipFill>
                      <a:blip r:embed="rId11"/>
                      <a:stretch>
                        <a:fillRect/>
                      </a:stretch>
                    </p:blipFill>
                    <p:spPr>
                      <a:xfrm>
                        <a:off x="2006919" y="5786757"/>
                        <a:ext cx="459740" cy="391795"/>
                      </a:xfrm>
                      <a:prstGeom prst="rect">
                        <a:avLst/>
                      </a:prstGeom>
                    </p:spPr>
                  </p:pic>
                </p:oleObj>
              </mc:Fallback>
            </mc:AlternateContent>
          </a:graphicData>
        </a:graphic>
      </p:graphicFrame>
      <p:sp>
        <p:nvSpPr>
          <p:cNvPr id="28" name="文本框 27"/>
          <p:cNvSpPr txBox="1"/>
          <p:nvPr>
            <p:custDataLst>
              <p:tags r:id="rId12"/>
            </p:custDataLst>
          </p:nvPr>
        </p:nvSpPr>
        <p:spPr>
          <a:xfrm>
            <a:off x="2351405" y="5833745"/>
            <a:ext cx="2505710" cy="337185"/>
          </a:xfrm>
          <a:prstGeom prst="rect">
            <a:avLst/>
          </a:prstGeom>
          <a:noFill/>
        </p:spPr>
        <p:txBody>
          <a:bodyPr wrap="square" rtlCol="0">
            <a:spAutoFit/>
          </a:bodyPr>
          <a:p>
            <a:pPr marL="0" indent="0">
              <a:buFont typeface="Arial" panose="020B0604020202020204" pitchFamily="34" charset="0"/>
              <a:buNone/>
            </a:pPr>
            <a:r>
              <a:rPr lang="zh-CN" altLang="en-US" sz="1600">
                <a:latin typeface="Arial" panose="020B0604020202020204" pitchFamily="34" charset="0"/>
                <a:cs typeface="Arial" panose="020B0604020202020204" pitchFamily="34" charset="0"/>
              </a:rPr>
              <a:t>节点</a:t>
            </a:r>
            <a:r>
              <a:rPr lang="en-US" altLang="zh-CN" sz="1600">
                <a:latin typeface="Arial" panose="020B0604020202020204" pitchFamily="34" charset="0"/>
                <a:cs typeface="Arial" panose="020B0604020202020204" pitchFamily="34" charset="0"/>
              </a:rPr>
              <a:t>k</a:t>
            </a:r>
            <a:r>
              <a:rPr lang="zh-CN" altLang="en-US" sz="1600">
                <a:latin typeface="Arial" panose="020B0604020202020204" pitchFamily="34" charset="0"/>
                <a:cs typeface="Arial" panose="020B0604020202020204" pitchFamily="34" charset="0"/>
              </a:rPr>
              <a:t>的热度累积得分</a:t>
            </a:r>
            <a:endParaRPr lang="zh-CN" altLang="en-US" sz="1600">
              <a:latin typeface="Arial" panose="020B0604020202020204" pitchFamily="34" charset="0"/>
              <a:cs typeface="Arial" panose="020B0604020202020204" pitchFamily="34" charset="0"/>
            </a:endParaRPr>
          </a:p>
        </p:txBody>
      </p:sp>
      <p:sp>
        <p:nvSpPr>
          <p:cNvPr id="51" name="文本框 50"/>
          <p:cNvSpPr txBox="1"/>
          <p:nvPr>
            <p:custDataLst>
              <p:tags r:id="rId13"/>
            </p:custDataLst>
          </p:nvPr>
        </p:nvSpPr>
        <p:spPr>
          <a:xfrm>
            <a:off x="577215" y="4993640"/>
            <a:ext cx="1430020" cy="337185"/>
          </a:xfrm>
          <a:prstGeom prst="rect">
            <a:avLst/>
          </a:prstGeom>
          <a:noFill/>
        </p:spPr>
        <p:txBody>
          <a:bodyPr wrap="square" rtlCol="0">
            <a:spAutoFit/>
          </a:bodyPr>
          <a:p>
            <a:pPr marL="0" indent="0">
              <a:buFont typeface="Arial" panose="020B0604020202020204" pitchFamily="34" charset="0"/>
              <a:buNone/>
            </a:pPr>
            <a:r>
              <a:rPr lang="zh-CN" sz="1600">
                <a:latin typeface="Arial" panose="020B0604020202020204" pitchFamily="34" charset="0"/>
                <a:cs typeface="Arial" panose="020B0604020202020204" pitchFamily="34" charset="0"/>
              </a:rPr>
              <a:t>热度累积得分</a:t>
            </a:r>
            <a:endParaRPr lang="zh-CN" sz="1600">
              <a:latin typeface="Arial" panose="020B0604020202020204" pitchFamily="34" charset="0"/>
              <a:cs typeface="Arial" panose="020B0604020202020204" pitchFamily="34" charset="0"/>
            </a:endParaRPr>
          </a:p>
        </p:txBody>
      </p:sp>
      <p:pic>
        <p:nvPicPr>
          <p:cNvPr id="3" name="图片 2"/>
          <p:cNvPicPr>
            <a:picLocks noChangeAspect="1"/>
          </p:cNvPicPr>
          <p:nvPr>
            <p:custDataLst>
              <p:tags r:id="rId14"/>
            </p:custDataLst>
          </p:nvPr>
        </p:nvPicPr>
        <p:blipFill>
          <a:blip r:embed="rId15"/>
          <a:stretch>
            <a:fillRect/>
          </a:stretch>
        </p:blipFill>
        <p:spPr>
          <a:xfrm>
            <a:off x="6889115" y="2414905"/>
            <a:ext cx="4902835" cy="1854835"/>
          </a:xfrm>
          <a:prstGeom prst="rect">
            <a:avLst/>
          </a:prstGeom>
        </p:spPr>
      </p:pic>
      <p:sp>
        <p:nvSpPr>
          <p:cNvPr id="9" name="文本框 8"/>
          <p:cNvSpPr txBox="1"/>
          <p:nvPr>
            <p:custDataLst>
              <p:tags r:id="rId16"/>
            </p:custDataLst>
          </p:nvPr>
        </p:nvSpPr>
        <p:spPr>
          <a:xfrm>
            <a:off x="615950" y="4548505"/>
            <a:ext cx="4621530" cy="398780"/>
          </a:xfrm>
          <a:prstGeom prst="rect">
            <a:avLst/>
          </a:prstGeom>
          <a:noFill/>
        </p:spPr>
        <p:txBody>
          <a:bodyPr wrap="square" rtlCol="0">
            <a:spAutoFit/>
          </a:bodyPr>
          <a:p>
            <a:pPr marL="285750" indent="-285750">
              <a:buFont typeface="Arial" panose="020B0604020202020204" pitchFamily="34" charset="0"/>
              <a:buChar char="•"/>
            </a:pPr>
            <a:r>
              <a:rPr lang="zh-CN" altLang="en-US" sz="2000" b="1" u="sng">
                <a:solidFill>
                  <a:srgbClr val="3333FF"/>
                </a:solidFill>
                <a:latin typeface="Arial" panose="020B0604020202020204" pitchFamily="34" charset="0"/>
                <a:cs typeface="Arial" panose="020B0604020202020204" pitchFamily="34" charset="0"/>
              </a:rPr>
              <a:t>热度最小累积原则</a:t>
            </a:r>
            <a:endParaRPr lang="zh-CN" altLang="en-US" sz="2000" b="1" u="sng">
              <a:solidFill>
                <a:srgbClr val="3333FF"/>
              </a:solidFill>
              <a:latin typeface="Arial" panose="020B0604020202020204" pitchFamily="34" charset="0"/>
              <a:cs typeface="Arial" panose="020B0604020202020204" pitchFamily="34" charset="0"/>
            </a:endParaRPr>
          </a:p>
        </p:txBody>
      </p:sp>
      <p:pic>
        <p:nvPicPr>
          <p:cNvPr id="10" name="图片 9"/>
          <p:cNvPicPr>
            <a:picLocks noChangeAspect="1"/>
          </p:cNvPicPr>
          <p:nvPr>
            <p:custDataLst>
              <p:tags r:id="rId17"/>
            </p:custDataLst>
          </p:nvPr>
        </p:nvPicPr>
        <p:blipFill>
          <a:blip r:embed="rId18"/>
          <a:stretch>
            <a:fillRect/>
          </a:stretch>
        </p:blipFill>
        <p:spPr>
          <a:xfrm>
            <a:off x="5737860" y="4602480"/>
            <a:ext cx="5973445" cy="1809750"/>
          </a:xfrm>
          <a:prstGeom prst="rect">
            <a:avLst/>
          </a:prstGeom>
        </p:spPr>
      </p:pic>
      <p:sp>
        <p:nvSpPr>
          <p:cNvPr id="29" name="文本框 28"/>
          <p:cNvSpPr txBox="1"/>
          <p:nvPr/>
        </p:nvSpPr>
        <p:spPr>
          <a:xfrm>
            <a:off x="7773670" y="4009390"/>
            <a:ext cx="3353435" cy="346710"/>
          </a:xfrm>
          <a:prstGeom prst="rect">
            <a:avLst/>
          </a:prstGeom>
          <a:solidFill>
            <a:schemeClr val="tx2"/>
          </a:solidFill>
        </p:spPr>
        <p:txBody>
          <a:bodyPr vert="horz" wrap="square" lIns="0" tIns="0" rIns="0" bIns="0" rtlCol="0" anchor="t">
            <a:noAutofit/>
          </a:bodyPr>
          <a:p>
            <a:pPr indent="0" algn="ctr" fontAlgn="auto">
              <a:lnSpc>
                <a:spcPct val="100000"/>
              </a:lnSpc>
            </a:pPr>
            <a:r>
              <a:rPr lang="en-US" altLang="zh-CN" sz="1400" b="1">
                <a:latin typeface="等线" panose="02010600030101010101" charset="-122"/>
                <a:ea typeface="等线" panose="02010600030101010101" charset="-122"/>
                <a:cs typeface="等线" panose="02010600030101010101" charset="-122"/>
                <a:sym typeface="+mn-ea"/>
              </a:rPr>
              <a:t>Cachelet</a:t>
            </a:r>
            <a:r>
              <a:rPr lang="zh-CN" altLang="en-US" sz="1400" b="1">
                <a:latin typeface="等线" panose="02010600030101010101" charset="-122"/>
                <a:ea typeface="等线" panose="02010600030101010101" charset="-122"/>
                <a:cs typeface="等线" panose="02010600030101010101" charset="-122"/>
                <a:sym typeface="+mn-ea"/>
              </a:rPr>
              <a:t>缓存资源划分</a:t>
            </a:r>
            <a:endParaRPr lang="zh-CN" altLang="en-US" sz="1400" b="1" dirty="0" smtClean="0">
              <a:latin typeface="等线" panose="02010600030101010101" charset="-122"/>
              <a:ea typeface="等线" panose="02010600030101010101" charset="-122"/>
              <a:cs typeface="等线" panose="02010600030101010101" charset="-122"/>
              <a:sym typeface="+mn-ea"/>
            </a:endParaRPr>
          </a:p>
        </p:txBody>
      </p:sp>
      <p:sp>
        <p:nvSpPr>
          <p:cNvPr id="30" name="文本框 29"/>
          <p:cNvSpPr txBox="1"/>
          <p:nvPr>
            <p:custDataLst>
              <p:tags r:id="rId19"/>
            </p:custDataLst>
          </p:nvPr>
        </p:nvSpPr>
        <p:spPr>
          <a:xfrm>
            <a:off x="6960870" y="6391275"/>
            <a:ext cx="3353435" cy="346710"/>
          </a:xfrm>
          <a:prstGeom prst="rect">
            <a:avLst/>
          </a:prstGeom>
          <a:solidFill>
            <a:schemeClr val="tx2"/>
          </a:solidFill>
        </p:spPr>
        <p:txBody>
          <a:bodyPr vert="horz" wrap="square" lIns="0" tIns="0" rIns="0" bIns="0" rtlCol="0" anchor="t">
            <a:noAutofit/>
          </a:bodyPr>
          <a:p>
            <a:pPr indent="0" algn="ctr" fontAlgn="auto">
              <a:lnSpc>
                <a:spcPct val="100000"/>
              </a:lnSpc>
            </a:pPr>
            <a:r>
              <a:rPr lang="zh-CN" altLang="en-US" sz="1400" b="1" dirty="0" smtClean="0">
                <a:latin typeface="等线" panose="02010600030101010101" charset="-122"/>
                <a:ea typeface="等线" panose="02010600030101010101" charset="-122"/>
                <a:cs typeface="等线" panose="02010600030101010101" charset="-122"/>
                <a:sym typeface="+mn-ea"/>
              </a:rPr>
              <a:t>缓存实例数量及生命周期管理</a:t>
            </a:r>
            <a:endParaRPr lang="zh-CN" altLang="en-US" sz="1400" b="1" dirty="0" smtClean="0">
              <a:latin typeface="等线" panose="02010600030101010101" charset="-122"/>
              <a:ea typeface="等线" panose="02010600030101010101" charset="-122"/>
              <a:cs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的技术效果</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ltLang="en-US" b="1">
                <a:latin typeface="楷体" panose="02010609060101010101" charset="-122"/>
                <a:ea typeface="楷体" panose="02010609060101010101" charset="-122"/>
                <a:cs typeface="楷体" panose="02010609060101010101" charset="-122"/>
              </a:rPr>
              <a:t>技术效果：</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相比于现有的静态keepa</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live方法，本发明可以有效</a:t>
            </a:r>
            <a:r>
              <a:rPr lang="zh-CN" altLang="en-US" b="1">
                <a:solidFill>
                  <a:srgbClr val="C00000"/>
                </a:solidFill>
                <a:latin typeface="楷体" panose="02010609060101010101" charset="-122"/>
                <a:ea typeface="楷体" panose="02010609060101010101" charset="-122"/>
                <a:cs typeface="楷体" panose="02010609060101010101" charset="-122"/>
              </a:rPr>
              <a:t>降低20倍冷启动发生率</a:t>
            </a:r>
            <a:r>
              <a:rPr lang="zh-CN" altLang="en-US">
                <a:latin typeface="楷体" panose="02010609060101010101" charset="-122"/>
                <a:ea typeface="楷体" panose="02010609060101010101" charset="-122"/>
                <a:cs typeface="楷体" panose="02010609060101010101" charset="-122"/>
              </a:rPr>
              <a:t>。同时，相比于最新的基于优先级替换的缓存方案，可以在保障同等冷启动率的情况下</a:t>
            </a:r>
            <a:r>
              <a:rPr lang="zh-CN" altLang="en-US" b="1">
                <a:solidFill>
                  <a:srgbClr val="C00000"/>
                </a:solidFill>
                <a:latin typeface="楷体" panose="02010609060101010101" charset="-122"/>
                <a:ea typeface="楷体" panose="02010609060101010101" charset="-122"/>
                <a:cs typeface="楷体" panose="02010609060101010101" charset="-122"/>
              </a:rPr>
              <a:t>降低</a:t>
            </a:r>
            <a:r>
              <a:rPr lang="zh-CN" altLang="en-US" b="1">
                <a:solidFill>
                  <a:srgbClr val="C00000"/>
                </a:solidFill>
                <a:latin typeface="楷体" panose="02010609060101010101" charset="-122"/>
                <a:ea typeface="楷体" panose="02010609060101010101" charset="-122"/>
                <a:cs typeface="楷体" panose="02010609060101010101" charset="-122"/>
              </a:rPr>
              <a:t>缓存资源使用35%</a:t>
            </a:r>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  </a:t>
            </a:r>
            <a:endParaRPr lang="zh-CN" altLang="en-US" b="1" u="sng">
              <a:solidFill>
                <a:schemeClr val="tx1"/>
              </a:solidFill>
              <a:effectLst/>
              <a:latin typeface="楷体" panose="02010609060101010101" charset="-122"/>
              <a:ea typeface="楷体" panose="02010609060101010101" charset="-122"/>
              <a:cs typeface="楷体" panose="02010609060101010101" charset="-122"/>
            </a:endParaRPr>
          </a:p>
          <a:p>
            <a:pPr>
              <a:lnSpc>
                <a:spcPct val="110000"/>
              </a:lnSpc>
            </a:pPr>
            <a:endParaRPr lang="zh-CN" altLang="en-US" b="1" u="sng">
              <a:solidFill>
                <a:schemeClr val="tx1"/>
              </a:solidFill>
              <a:effectLst/>
              <a:latin typeface="楷体" panose="02010609060101010101" charset="-122"/>
              <a:ea typeface="楷体" panose="02010609060101010101" charset="-122"/>
              <a:cs typeface="楷体" panose="02010609060101010101"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5840095" y="2576195"/>
            <a:ext cx="4465320" cy="147955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035685" y="2576195"/>
            <a:ext cx="4391025" cy="1466850"/>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5945505" y="4043045"/>
            <a:ext cx="3921125" cy="2524760"/>
          </a:xfrm>
          <a:prstGeom prst="rect">
            <a:avLst/>
          </a:prstGeom>
        </p:spPr>
      </p:pic>
      <p:sp>
        <p:nvSpPr>
          <p:cNvPr id="6" name="文本框 5"/>
          <p:cNvSpPr txBox="1"/>
          <p:nvPr/>
        </p:nvSpPr>
        <p:spPr>
          <a:xfrm>
            <a:off x="737870" y="4391025"/>
            <a:ext cx="5126355" cy="1198880"/>
          </a:xfrm>
          <a:prstGeom prst="rect">
            <a:avLst/>
          </a:prstGeom>
          <a:noFill/>
        </p:spPr>
        <p:txBody>
          <a:bodyPr vert="horz" wrap="square" rtlCol="0" anchor="t">
            <a:spAutoFit/>
          </a:bodyPr>
          <a:p>
            <a:pPr indent="0" algn="l" fontAlgn="auto">
              <a:lnSpc>
                <a:spcPct val="100000"/>
              </a:lnSpc>
            </a:pPr>
            <a:r>
              <a:rPr lang="zh-CN" altLang="en-US">
                <a:latin typeface="楷体" panose="02010609060101010101" charset="-122"/>
                <a:ea typeface="楷体" panose="02010609060101010101" charset="-122"/>
                <a:cs typeface="楷体" panose="02010609060101010101" charset="-122"/>
                <a:sym typeface="+mn-ea"/>
              </a:rPr>
              <a:t>在</a:t>
            </a:r>
            <a:r>
              <a:rPr lang="en-US" altLang="zh-CN">
                <a:latin typeface="楷体" panose="02010609060101010101" charset="-122"/>
                <a:ea typeface="楷体" panose="02010609060101010101" charset="-122"/>
                <a:cs typeface="楷体" panose="02010609060101010101" charset="-122"/>
                <a:sym typeface="+mn-ea"/>
              </a:rPr>
              <a:t>Serverless</a:t>
            </a:r>
            <a:r>
              <a:rPr lang="zh-CN" altLang="en-US">
                <a:latin typeface="楷体" panose="02010609060101010101" charset="-122"/>
                <a:ea typeface="楷体" panose="02010609060101010101" charset="-122"/>
                <a:cs typeface="楷体" panose="02010609060101010101" charset="-122"/>
                <a:sym typeface="+mn-ea"/>
              </a:rPr>
              <a:t>业务服务波动的场景下，本发明</a:t>
            </a:r>
            <a:endParaRPr lang="zh-CN" altLang="en-US">
              <a:latin typeface="楷体" panose="02010609060101010101" charset="-122"/>
              <a:ea typeface="楷体" panose="02010609060101010101" charset="-122"/>
              <a:cs typeface="楷体" panose="02010609060101010101" charset="-122"/>
              <a:sym typeface="+mn-ea"/>
            </a:endParaRPr>
          </a:p>
          <a:p>
            <a:pPr indent="0" algn="l" fontAlgn="auto">
              <a:lnSpc>
                <a:spcPct val="100000"/>
              </a:lnSpc>
            </a:pPr>
            <a:r>
              <a:rPr lang="zh-CN" altLang="en-US">
                <a:latin typeface="楷体" panose="02010609060101010101" charset="-122"/>
                <a:ea typeface="楷体" panose="02010609060101010101" charset="-122"/>
                <a:cs typeface="楷体" panose="02010609060101010101" charset="-122"/>
                <a:sym typeface="+mn-ea"/>
              </a:rPr>
              <a:t>可以有效根据业务负载的变化动态识别热点函数，</a:t>
            </a:r>
            <a:endParaRPr lang="zh-CN" altLang="en-US">
              <a:latin typeface="楷体" panose="02010609060101010101" charset="-122"/>
              <a:ea typeface="楷体" panose="02010609060101010101" charset="-122"/>
              <a:cs typeface="楷体" panose="02010609060101010101" charset="-122"/>
              <a:sym typeface="+mn-ea"/>
            </a:endParaRPr>
          </a:p>
          <a:p>
            <a:pPr indent="0" algn="l" fontAlgn="auto">
              <a:lnSpc>
                <a:spcPct val="100000"/>
              </a:lnSpc>
            </a:pPr>
            <a:r>
              <a:rPr lang="zh-CN" altLang="en-US">
                <a:latin typeface="楷体" panose="02010609060101010101" charset="-122"/>
                <a:ea typeface="楷体" panose="02010609060101010101" charset="-122"/>
                <a:cs typeface="楷体" panose="02010609060101010101" charset="-122"/>
                <a:sym typeface="+mn-ea"/>
              </a:rPr>
              <a:t>并基于集群状态变化调整缓存资源的使用，大幅</a:t>
            </a:r>
            <a:endParaRPr lang="zh-CN" altLang="en-US">
              <a:latin typeface="楷体" panose="02010609060101010101" charset="-122"/>
              <a:ea typeface="楷体" panose="02010609060101010101" charset="-122"/>
              <a:cs typeface="楷体" panose="02010609060101010101" charset="-122"/>
              <a:sym typeface="+mn-ea"/>
            </a:endParaRPr>
          </a:p>
          <a:p>
            <a:pPr indent="0" algn="l" fontAlgn="auto">
              <a:lnSpc>
                <a:spcPct val="100000"/>
              </a:lnSpc>
            </a:pPr>
            <a:r>
              <a:rPr lang="zh-CN" altLang="en-US">
                <a:latin typeface="楷体" panose="02010609060101010101" charset="-122"/>
                <a:ea typeface="楷体" panose="02010609060101010101" charset="-122"/>
                <a:cs typeface="楷体" panose="02010609060101010101" charset="-122"/>
                <a:sym typeface="+mn-ea"/>
              </a:rPr>
              <a:t>减少系统用于缓存实例的资源消耗（橙色区域）。</a:t>
            </a:r>
            <a:endParaRPr lang="zh-CN" altLang="en-US" b="1" dirty="0" smtClean="0">
              <a:solidFill>
                <a:srgbClr val="C0000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的技术保护点</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ltLang="en-US"/>
              <a:t>本发明的主要创新点有</a:t>
            </a:r>
            <a:r>
              <a:rPr lang="en-US" altLang="zh-CN"/>
              <a:t>3</a:t>
            </a:r>
            <a:r>
              <a:rPr lang="zh-CN" altLang="en-US"/>
              <a:t>个，分别为：</a:t>
            </a:r>
            <a:endParaRPr lang="zh-CN"/>
          </a:p>
          <a:p>
            <a:pPr algn="l">
              <a:lnSpc>
                <a:spcPct val="120000"/>
              </a:lnSpc>
              <a:buClrTx/>
              <a:buSzTx/>
              <a:buNone/>
            </a:pPr>
            <a:r>
              <a:rPr lang="zh-CN" altLang="en-US">
                <a:latin typeface="楷体" panose="02010609060101010101" charset="-122"/>
                <a:ea typeface="楷体" panose="02010609060101010101" charset="-122"/>
                <a:cs typeface="楷体" panose="02010609060101010101" charset="-122"/>
                <a:sym typeface="+mn-ea"/>
              </a:rPr>
              <a:t>1. 基于指数衰减的动态热点函数检测方法</a:t>
            </a:r>
            <a:endParaRPr lang="zh-CN" altLang="en-US">
              <a:latin typeface="楷体" panose="02010609060101010101" charset="-122"/>
              <a:ea typeface="楷体" panose="02010609060101010101" charset="-122"/>
              <a:cs typeface="楷体" panose="02010609060101010101" charset="-122"/>
            </a:endParaRPr>
          </a:p>
          <a:p>
            <a:pPr algn="l">
              <a:lnSpc>
                <a:spcPct val="120000"/>
              </a:lnSpc>
              <a:buClrTx/>
              <a:buSzTx/>
              <a:buNone/>
            </a:pPr>
            <a:r>
              <a:rPr lang="zh-CN" altLang="en-US">
                <a:latin typeface="楷体" panose="02010609060101010101" charset="-122"/>
                <a:ea typeface="楷体" panose="02010609060101010101" charset="-122"/>
                <a:cs typeface="楷体" panose="02010609060101010101" charset="-122"/>
              </a:rPr>
              <a:t>2. 基于</a:t>
            </a:r>
            <a:r>
              <a:rPr lang="zh-CN" altLang="en-US">
                <a:latin typeface="楷体" panose="02010609060101010101" charset="-122"/>
                <a:ea typeface="楷体" panose="02010609060101010101" charset="-122"/>
                <a:cs typeface="楷体" panose="02010609060101010101" charset="-122"/>
                <a:sym typeface="+mn-ea"/>
              </a:rPr>
              <a:t>热度最小累积原则的缓存调度算法</a:t>
            </a:r>
            <a:endParaRPr lang="zh-CN" altLang="en-US">
              <a:latin typeface="楷体" panose="02010609060101010101" charset="-122"/>
              <a:ea typeface="楷体" panose="02010609060101010101" charset="-122"/>
              <a:cs typeface="楷体" panose="02010609060101010101" charset="-122"/>
              <a:sym typeface="+mn-ea"/>
            </a:endParaRPr>
          </a:p>
          <a:p>
            <a:pPr algn="l">
              <a:lnSpc>
                <a:spcPct val="120000"/>
              </a:lnSpc>
              <a:buClrTx/>
              <a:buSzTx/>
              <a:buNone/>
            </a:pPr>
            <a:r>
              <a:rPr lang="zh-CN" altLang="en-US">
                <a:latin typeface="楷体" panose="02010609060101010101" charset="-122"/>
                <a:ea typeface="楷体" panose="02010609060101010101" charset="-122"/>
                <a:cs typeface="楷体" panose="02010609060101010101" charset="-122"/>
                <a:sym typeface="+mn-ea"/>
              </a:rPr>
              <a:t>3. 热点函数可分区的混合缓存管理方法</a:t>
            </a:r>
            <a:endParaRPr lang="zh-CN" altLang="en-US">
              <a:latin typeface="楷体" panose="02010609060101010101" charset="-122"/>
              <a:ea typeface="楷体" panose="02010609060101010101" charset="-122"/>
              <a:cs typeface="楷体" panose="02010609060101010101" charset="-122"/>
            </a:endParaRPr>
          </a:p>
          <a:p>
            <a:pPr>
              <a:lnSpc>
                <a:spcPct val="120000"/>
              </a:lnSpc>
            </a:pP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相比现有的分散式函数缓存方案，本发明采用的中心化缓存控制方法可以有效避免节点内热点函数竞争、节点间缓存冗余的问题，通过对全局热点函数的识别和可区分缓存，在保障</a:t>
            </a:r>
            <a:r>
              <a:rPr lang="en-US" altLang="zh-CN">
                <a:latin typeface="楷体" panose="02010609060101010101" charset="-122"/>
                <a:ea typeface="楷体" panose="02010609060101010101" charset="-122"/>
                <a:cs typeface="楷体" panose="02010609060101010101" charset="-122"/>
              </a:rPr>
              <a:t>Serverless</a:t>
            </a:r>
            <a:r>
              <a:rPr lang="zh-CN" altLang="en-US">
                <a:latin typeface="楷体" panose="02010609060101010101" charset="-122"/>
                <a:ea typeface="楷体" panose="02010609060101010101" charset="-122"/>
                <a:cs typeface="楷体" panose="02010609060101010101" charset="-122"/>
              </a:rPr>
              <a:t>平台内部低冷启动调用率的同时，大幅降低缓存资源消耗。</a:t>
            </a:r>
            <a:endParaRPr lang="zh-CN" altLang="en-US">
              <a:latin typeface="楷体" panose="02010609060101010101" charset="-122"/>
              <a:ea typeface="楷体" panose="02010609060101010101" charset="-122"/>
              <a:cs typeface="楷体" panose="02010609060101010101" charset="-122"/>
            </a:endParaRPr>
          </a:p>
          <a:p>
            <a:pPr>
              <a:lnSpc>
                <a:spcPct val="110000"/>
              </a:lnSpc>
            </a:pPr>
            <a:endParaRPr lang="zh-CN" altLang="en-US" b="1" u="sng">
              <a:solidFill>
                <a:schemeClr val="tx1"/>
              </a:solidFill>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a:t>在先公开的对比文件的</a:t>
            </a:r>
            <a:r>
              <a:rPr lang="zh-CN" altLang="en-US" dirty="0" smtClean="0">
                <a:solidFill>
                  <a:schemeClr val="tx1"/>
                </a:solidFill>
              </a:rPr>
              <a:t>检索情况</a:t>
            </a:r>
            <a:endParaRPr lang="en-US" dirty="0">
              <a:solidFill>
                <a:schemeClr val="tx1"/>
              </a:solidFill>
            </a:endParaRPr>
          </a:p>
        </p:txBody>
      </p:sp>
      <p:sp>
        <p:nvSpPr>
          <p:cNvPr id="3" name="Content Placeholder 2"/>
          <p:cNvSpPr>
            <a:spLocks noGrp="1"/>
          </p:cNvSpPr>
          <p:nvPr>
            <p:ph idx="10"/>
          </p:nvPr>
        </p:nvSpPr>
        <p:spPr>
          <a:xfrm>
            <a:off x="736908" y="1148317"/>
            <a:ext cx="10733557" cy="1324823"/>
          </a:xfrm>
          <a:ln w="12700">
            <a:solidFill>
              <a:srgbClr val="3333FF"/>
            </a:solidFill>
            <a:prstDash val="dash"/>
          </a:ln>
        </p:spPr>
        <p:txBody>
          <a:bodyPr/>
          <a:lstStyle/>
          <a:p>
            <a:pPr marL="0">
              <a:lnSpc>
                <a:spcPct val="120000"/>
              </a:lnSpc>
            </a:pPr>
            <a:r>
              <a:rPr lang="zh-CN" altLang="en-US" b="1" i="1" dirty="0" smtClean="0">
                <a:solidFill>
                  <a:srgbClr val="3333FF"/>
                </a:solidFill>
              </a:rPr>
              <a:t>撰写指引（</a:t>
            </a:r>
            <a:r>
              <a:rPr lang="zh-CN" altLang="en-US" b="1" i="1" dirty="0">
                <a:solidFill>
                  <a:srgbClr val="3333FF"/>
                </a:solidFill>
              </a:rPr>
              <a:t>完成</a:t>
            </a:r>
            <a:r>
              <a:rPr lang="en-US" altLang="zh-CN" b="1" i="1" dirty="0">
                <a:solidFill>
                  <a:srgbClr val="3333FF"/>
                </a:solidFill>
              </a:rPr>
              <a:t>idea</a:t>
            </a:r>
            <a:r>
              <a:rPr lang="zh-CN" altLang="en-US" b="1" i="1" dirty="0">
                <a:solidFill>
                  <a:srgbClr val="3333FF"/>
                </a:solidFill>
              </a:rPr>
              <a:t>胶片后请删除）</a:t>
            </a:r>
            <a:r>
              <a:rPr lang="zh-CN" altLang="en-US" i="1" dirty="0">
                <a:solidFill>
                  <a:srgbClr val="3333FF"/>
                </a:solidFill>
              </a:rPr>
              <a:t>：</a:t>
            </a:r>
            <a:endParaRPr lang="en-US" altLang="zh-CN" i="1" dirty="0">
              <a:solidFill>
                <a:srgbClr val="3333FF"/>
              </a:solidFill>
            </a:endParaRPr>
          </a:p>
          <a:p>
            <a:pPr marL="0">
              <a:lnSpc>
                <a:spcPct val="120000"/>
              </a:lnSpc>
            </a:pPr>
            <a:r>
              <a:rPr lang="en-US" altLang="zh-CN" dirty="0" smtClean="0">
                <a:solidFill>
                  <a:srgbClr val="3333FF"/>
                </a:solidFill>
              </a:rPr>
              <a:t>(</a:t>
            </a:r>
            <a:r>
              <a:rPr lang="en-US" altLang="zh-CN" dirty="0">
                <a:solidFill>
                  <a:srgbClr val="3333FF"/>
                </a:solidFill>
              </a:rPr>
              <a:t>1)</a:t>
            </a:r>
            <a:r>
              <a:rPr lang="zh-CN" altLang="en-US" dirty="0">
                <a:solidFill>
                  <a:srgbClr val="3333FF"/>
                </a:solidFill>
              </a:rPr>
              <a:t>如果</a:t>
            </a:r>
            <a:r>
              <a:rPr lang="zh-CN" altLang="en-US" dirty="0" smtClean="0">
                <a:solidFill>
                  <a:srgbClr val="3333FF"/>
                </a:solidFill>
              </a:rPr>
              <a:t>检出</a:t>
            </a:r>
            <a:r>
              <a:rPr lang="zh-CN" altLang="en-US" dirty="0">
                <a:solidFill>
                  <a:srgbClr val="3333FF"/>
                </a:solidFill>
              </a:rPr>
              <a:t>相关的或不经检索发明人已经知道相关的，请填写下一页；否则，下一</a:t>
            </a:r>
            <a:r>
              <a:rPr lang="zh-CN" altLang="en-US" dirty="0" smtClean="0">
                <a:solidFill>
                  <a:srgbClr val="3333FF"/>
                </a:solidFill>
              </a:rPr>
              <a:t>页无需填写，删除即可；</a:t>
            </a:r>
            <a:endParaRPr lang="en-US" altLang="zh-CN" dirty="0">
              <a:solidFill>
                <a:srgbClr val="3333FF"/>
              </a:solidFill>
            </a:endParaRPr>
          </a:p>
          <a:p>
            <a:pPr marL="0">
              <a:lnSpc>
                <a:spcPct val="120000"/>
              </a:lnSpc>
            </a:pPr>
            <a:r>
              <a:rPr lang="en-US" altLang="zh-CN" dirty="0">
                <a:solidFill>
                  <a:srgbClr val="3333FF"/>
                </a:solidFill>
              </a:rPr>
              <a:t>(2)</a:t>
            </a:r>
            <a:r>
              <a:rPr lang="zh-CN" altLang="en-US" dirty="0">
                <a:solidFill>
                  <a:srgbClr val="3333FF"/>
                </a:solidFill>
              </a:rPr>
              <a:t>预研人员需要对列出的所有数据库进行检索，非预研人员检索范围由各产品线自行决定；</a:t>
            </a:r>
            <a:endParaRPr lang="en-US" altLang="zh-CN" dirty="0">
              <a:solidFill>
                <a:srgbClr val="3333FF"/>
              </a:solidFill>
            </a:endParaRPr>
          </a:p>
          <a:p>
            <a:pPr marL="0">
              <a:lnSpc>
                <a:spcPct val="120000"/>
              </a:lnSpc>
            </a:pPr>
            <a:r>
              <a:rPr lang="en-US" altLang="zh-CN" dirty="0">
                <a:solidFill>
                  <a:srgbClr val="3333FF"/>
                </a:solidFill>
              </a:rPr>
              <a:t>(3) </a:t>
            </a:r>
            <a:r>
              <a:rPr lang="zh-CN" altLang="en-US" dirty="0">
                <a:solidFill>
                  <a:srgbClr val="3333FF"/>
                </a:solidFill>
              </a:rPr>
              <a:t>同一网站使用不同检索式多次检索的，请分别对应列出。</a:t>
            </a:r>
            <a:r>
              <a:rPr lang="zh-CN" altLang="en-US" sz="1600" dirty="0"/>
              <a:t> </a:t>
            </a:r>
            <a:endParaRPr lang="zh-CN" altLang="en-US" sz="1600" dirty="0"/>
          </a:p>
          <a:p>
            <a:endParaRPr lang="en-US" dirty="0">
              <a:solidFill>
                <a:schemeClr val="tx1"/>
              </a:solidFill>
            </a:endParaRPr>
          </a:p>
        </p:txBody>
      </p:sp>
      <p:graphicFrame>
        <p:nvGraphicFramePr>
          <p:cNvPr id="4" name="Group 78"/>
          <p:cNvGraphicFramePr/>
          <p:nvPr>
            <p:custDataLst>
              <p:tags r:id="rId1"/>
            </p:custDataLst>
          </p:nvPr>
        </p:nvGraphicFramePr>
        <p:xfrm>
          <a:off x="580891" y="2658492"/>
          <a:ext cx="11249247" cy="3793869"/>
        </p:xfrm>
        <a:graphic>
          <a:graphicData uri="http://schemas.openxmlformats.org/drawingml/2006/table">
            <a:tbl>
              <a:tblPr/>
              <a:tblGrid>
                <a:gridCol w="876341"/>
                <a:gridCol w="5610830"/>
                <a:gridCol w="2780270"/>
                <a:gridCol w="1981806"/>
              </a:tblGrid>
              <a:tr h="900255">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国家</a:t>
                      </a:r>
                      <a:r>
                        <a:rPr kumimoji="0" lang="en-US" altLang="zh-CN"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r>
                        <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地区</a:t>
                      </a:r>
                      <a:endPar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检索网站</a:t>
                      </a:r>
                      <a:endPar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检索公式</a:t>
                      </a:r>
                      <a:endPar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r>
                        <a:rPr kumimoji="0" lang="zh-CN" altLang="en-US"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关键词及组合方式</a:t>
                      </a:r>
                      <a:r>
                        <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13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文献数量</a:t>
                      </a:r>
                      <a:r>
                        <a:rPr kumimoji="0" lang="zh-CN" altLang="en-US" sz="1300" b="0" i="0" u="none" strike="noStrike" cap="none" normalizeH="0" baseline="0" dirty="0" smtClean="0">
                          <a:ln>
                            <a:noFill/>
                          </a:ln>
                          <a:solidFill>
                            <a:srgbClr val="3333FF"/>
                          </a:solidFill>
                          <a:effectLst/>
                          <a:latin typeface="微软雅黑" panose="020B0503020204020204" pitchFamily="34" charset="-122"/>
                          <a:ea typeface="微软雅黑" panose="020B0503020204020204" pitchFamily="34" charset="-122"/>
                          <a:cs typeface="宋体" panose="02010600030101010101" pitchFamily="2" charset="-122"/>
                        </a:rPr>
                        <a:t>（指依据检索关键字获得的文献数，不需列出文献信息）</a:t>
                      </a:r>
                      <a:endParaRPr kumimoji="0" lang="zh-CN" altLang="en-US" sz="1300" b="0" i="0" u="none" strike="noStrike" cap="none" normalizeH="0" baseline="0" dirty="0" smtClean="0">
                        <a:ln>
                          <a:noFill/>
                        </a:ln>
                        <a:solidFill>
                          <a:srgbClr val="3333FF"/>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909320">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US/EP</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2"/>
                        </a:rPr>
                        <a:t>http://www.asia-orbit.com/</a:t>
                      </a: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b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br>
                      <a:r>
                        <a:rPr kumimoji="0" lang="zh-CN" altLang="en-US"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使用教程及密码：</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3"/>
                        </a:rPr>
                        <a:t>http://3ms.huawei.com/hi/group/2033427/wiki_5008257.html</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3"/>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function cache in serverless computing &amp; coldstart</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1449">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CN</a:t>
                      </a:r>
                      <a:endParaRPr kumimoji="0" lang="en-US" altLang="zh-CN" sz="13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4"/>
                        </a:rPr>
                        <a:t>http://www.incopat.com</a:t>
                      </a: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r>
                        <a:rPr kumimoji="0" lang="zh-CN" altLang="en-US"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（推荐使用。账号获取：直接通过主页“</a:t>
                      </a: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IP</a:t>
                      </a:r>
                      <a:r>
                        <a:rPr kumimoji="0" lang="zh-CN" altLang="en-US"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登录”进入）</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使用教程及密码：</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5"/>
                        </a:rPr>
                        <a:t>http://3ms.huawei.com/hi/group/2033427/wiki_5014231.html</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zh-CN" altLang="zh-CN"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服务器无感知计算函数缓存，冷启动</a:t>
                      </a:r>
                      <a:endParaRPr kumimoji="0" lang="zh-CN" altLang="zh-CN"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3618">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其它网站</a:t>
                      </a:r>
                      <a:endParaRPr kumimoji="0" lang="zh-CN" altLang="en-US" sz="13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hlinkClick r:id="rId6"/>
                        </a:rPr>
                        <a:t>https://www.google.com</a:t>
                      </a:r>
                      <a:r>
                        <a:rPr kumimoji="0" lang="zh-CN" altLang="en-US"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（适用于使用</a:t>
                      </a:r>
                      <a:r>
                        <a:rPr kumimoji="0" lang="zh-CN" altLang="en-US" sz="1300" b="1"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专利号</a:t>
                      </a:r>
                      <a:r>
                        <a:rPr kumimoji="0" lang="zh-CN" altLang="en-US"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直接检索）</a:t>
                      </a:r>
                      <a:endParaRPr kumimoji="0" lang="en-US" altLang="zh-CN"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3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标准网站等其它网站，请自行增加。</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function cache,</a:t>
                      </a: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caching functions</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13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olidFill>
                  <a:schemeClr val="tx1"/>
                </a:solidFill>
              </a:rPr>
              <a:t>在先公开文件</a:t>
            </a:r>
            <a:r>
              <a:rPr lang="en-US" altLang="zh-CN" dirty="0" smtClean="0">
                <a:solidFill>
                  <a:schemeClr val="tx1"/>
                </a:solidFill>
              </a:rPr>
              <a:t>-</a:t>
            </a:r>
            <a:r>
              <a:rPr lang="zh-CN" altLang="en-US" dirty="0" smtClean="0">
                <a:solidFill>
                  <a:schemeClr val="tx1"/>
                </a:solidFill>
              </a:rPr>
              <a:t>标准类文档</a:t>
            </a:r>
            <a:endParaRPr lang="en-US" dirty="0">
              <a:solidFill>
                <a:schemeClr val="tx1"/>
              </a:solidFill>
            </a:endParaRPr>
          </a:p>
        </p:txBody>
      </p:sp>
      <p:sp>
        <p:nvSpPr>
          <p:cNvPr id="3" name="Content Placeholder 2"/>
          <p:cNvSpPr>
            <a:spLocks noGrp="1"/>
          </p:cNvSpPr>
          <p:nvPr>
            <p:ph idx="10"/>
          </p:nvPr>
        </p:nvSpPr>
        <p:spPr>
          <a:xfrm>
            <a:off x="736908" y="1501989"/>
            <a:ext cx="10733557" cy="3094725"/>
          </a:xfrm>
          <a:ln w="12700">
            <a:solidFill>
              <a:srgbClr val="3333FF"/>
            </a:solidFill>
            <a:prstDash val="dash"/>
          </a:ln>
        </p:spPr>
        <p:txBody>
          <a:bodyPr/>
          <a:lstStyle/>
          <a:p>
            <a:pPr>
              <a:defRPr/>
            </a:pPr>
            <a:r>
              <a:rPr lang="zh-CN" altLang="en-US" b="1" i="1" dirty="0" smtClean="0">
                <a:solidFill>
                  <a:srgbClr val="3333FF"/>
                </a:solidFill>
              </a:rPr>
              <a:t>撰写指引（</a:t>
            </a:r>
            <a:r>
              <a:rPr lang="zh-CN" altLang="en-US" b="1" i="1" dirty="0">
                <a:solidFill>
                  <a:srgbClr val="3333FF"/>
                </a:solidFill>
              </a:rPr>
              <a:t>完成</a:t>
            </a:r>
            <a:r>
              <a:rPr lang="en-US" altLang="zh-CN" b="1" i="1" dirty="0">
                <a:solidFill>
                  <a:srgbClr val="3333FF"/>
                </a:solidFill>
              </a:rPr>
              <a:t>idea</a:t>
            </a:r>
            <a:r>
              <a:rPr lang="zh-CN" altLang="en-US" b="1" i="1" dirty="0">
                <a:solidFill>
                  <a:srgbClr val="3333FF"/>
                </a:solidFill>
              </a:rPr>
              <a:t>胶片后请删除）</a:t>
            </a:r>
            <a:r>
              <a:rPr lang="zh-CN" altLang="en-US" i="1" dirty="0">
                <a:solidFill>
                  <a:srgbClr val="3333FF"/>
                </a:solidFill>
              </a:rPr>
              <a:t>：</a:t>
            </a:r>
            <a:endParaRPr lang="en-US" altLang="zh-CN" i="1" dirty="0">
              <a:solidFill>
                <a:srgbClr val="3333FF"/>
              </a:solidFill>
            </a:endParaRPr>
          </a:p>
          <a:p>
            <a:pPr>
              <a:defRPr/>
            </a:pPr>
            <a:endParaRPr lang="en-US" altLang="zh-CN" dirty="0" smtClean="0">
              <a:solidFill>
                <a:srgbClr val="3333FF"/>
              </a:solidFill>
            </a:endParaRPr>
          </a:p>
          <a:p>
            <a:pPr>
              <a:spcBef>
                <a:spcPts val="1200"/>
              </a:spcBef>
              <a:defRPr/>
            </a:pPr>
            <a:r>
              <a:rPr lang="zh-CN" altLang="en-US" i="1" dirty="0">
                <a:solidFill>
                  <a:srgbClr val="3333FF"/>
                </a:solidFill>
              </a:rPr>
              <a:t>确定有无</a:t>
            </a:r>
            <a:r>
              <a:rPr lang="zh-CN" altLang="en-US" sz="2000" b="1" i="1" u="sng" dirty="0">
                <a:solidFill>
                  <a:srgbClr val="3333FF"/>
                </a:solidFill>
              </a:rPr>
              <a:t>在先公开</a:t>
            </a:r>
            <a:r>
              <a:rPr lang="zh-CN" altLang="en-US" i="1" dirty="0">
                <a:solidFill>
                  <a:srgbClr val="3333FF"/>
                </a:solidFill>
              </a:rPr>
              <a:t>的标准文档与本发明方案</a:t>
            </a:r>
            <a:r>
              <a:rPr lang="zh-CN" altLang="en-US" i="1" dirty="0" smtClean="0">
                <a:solidFill>
                  <a:srgbClr val="3333FF"/>
                </a:solidFill>
              </a:rPr>
              <a:t>相关，</a:t>
            </a:r>
            <a:endParaRPr lang="en-US" altLang="zh-CN" i="1" dirty="0">
              <a:solidFill>
                <a:srgbClr val="3333FF"/>
              </a:solidFill>
            </a:endParaRPr>
          </a:p>
          <a:p>
            <a:pPr>
              <a:spcBef>
                <a:spcPts val="1200"/>
              </a:spcBef>
              <a:defRPr/>
            </a:pPr>
            <a:r>
              <a:rPr lang="en-US" altLang="zh-CN" i="1" dirty="0">
                <a:solidFill>
                  <a:srgbClr val="3333FF"/>
                </a:solidFill>
              </a:rPr>
              <a:t>	</a:t>
            </a:r>
            <a:r>
              <a:rPr lang="zh-CN" altLang="zh-CN" i="1" dirty="0">
                <a:solidFill>
                  <a:srgbClr val="3333FF"/>
                </a:solidFill>
              </a:rPr>
              <a:t>如有，请</a:t>
            </a:r>
            <a:r>
              <a:rPr lang="zh-CN" altLang="en-US" i="1" dirty="0">
                <a:solidFill>
                  <a:srgbClr val="3333FF"/>
                </a:solidFill>
              </a:rPr>
              <a:t>参照</a:t>
            </a:r>
            <a:r>
              <a:rPr lang="zh-CN" altLang="en-US" i="1" dirty="0" smtClean="0">
                <a:solidFill>
                  <a:srgbClr val="3333FF"/>
                </a:solidFill>
              </a:rPr>
              <a:t>下表填写</a:t>
            </a:r>
            <a:r>
              <a:rPr lang="zh-CN" altLang="en-US" sz="2000" b="1" i="1" u="sng" dirty="0">
                <a:solidFill>
                  <a:srgbClr val="3333FF"/>
                </a:solidFill>
              </a:rPr>
              <a:t>在先</a:t>
            </a:r>
            <a:r>
              <a:rPr lang="zh-CN" altLang="en-US" sz="2000" b="1" i="1" u="sng" dirty="0" smtClean="0">
                <a:solidFill>
                  <a:srgbClr val="3333FF"/>
                </a:solidFill>
              </a:rPr>
              <a:t>公开</a:t>
            </a:r>
            <a:r>
              <a:rPr lang="zh-CN" altLang="en-US" i="1" dirty="0" smtClean="0">
                <a:solidFill>
                  <a:srgbClr val="3333FF"/>
                </a:solidFill>
              </a:rPr>
              <a:t>的</a:t>
            </a:r>
            <a:r>
              <a:rPr lang="zh-CN" altLang="zh-CN" i="1" dirty="0" smtClean="0">
                <a:solidFill>
                  <a:srgbClr val="3333FF"/>
                </a:solidFill>
              </a:rPr>
              <a:t>标准</a:t>
            </a:r>
            <a:r>
              <a:rPr lang="en-US" altLang="zh-CN" i="1" dirty="0">
                <a:solidFill>
                  <a:srgbClr val="3333FF"/>
                </a:solidFill>
              </a:rPr>
              <a:t>/</a:t>
            </a:r>
            <a:r>
              <a:rPr lang="zh-CN" altLang="zh-CN" i="1" dirty="0">
                <a:solidFill>
                  <a:srgbClr val="3333FF"/>
                </a:solidFill>
              </a:rPr>
              <a:t>提案</a:t>
            </a:r>
            <a:r>
              <a:rPr lang="zh-CN" altLang="en-US" i="1" dirty="0">
                <a:solidFill>
                  <a:srgbClr val="3333FF"/>
                </a:solidFill>
              </a:rPr>
              <a:t>的相关信息</a:t>
            </a:r>
            <a:r>
              <a:rPr lang="zh-CN" altLang="en-US" i="1" dirty="0" smtClean="0">
                <a:solidFill>
                  <a:srgbClr val="3333FF"/>
                </a:solidFill>
              </a:rPr>
              <a:t>，如果后续海外布局决策申请</a:t>
            </a:r>
            <a:r>
              <a:rPr lang="en-US" altLang="zh-CN" i="1" dirty="0" smtClean="0">
                <a:solidFill>
                  <a:srgbClr val="3333FF"/>
                </a:solidFill>
              </a:rPr>
              <a:t>US</a:t>
            </a:r>
            <a:r>
              <a:rPr lang="zh-CN" altLang="en-US" i="1" dirty="0" smtClean="0">
                <a:solidFill>
                  <a:srgbClr val="3333FF"/>
                </a:solidFill>
              </a:rPr>
              <a:t>专利，便于</a:t>
            </a:r>
            <a:r>
              <a:rPr lang="zh-CN" altLang="zh-CN" i="1" dirty="0" smtClean="0">
                <a:solidFill>
                  <a:srgbClr val="3333FF"/>
                </a:solidFill>
              </a:rPr>
              <a:t>将</a:t>
            </a:r>
            <a:r>
              <a:rPr lang="zh-CN" altLang="zh-CN" i="1" dirty="0">
                <a:solidFill>
                  <a:srgbClr val="3333FF"/>
                </a:solidFill>
              </a:rPr>
              <a:t>该标准</a:t>
            </a:r>
            <a:r>
              <a:rPr lang="en-US" altLang="zh-CN" i="1" dirty="0">
                <a:solidFill>
                  <a:srgbClr val="3333FF"/>
                </a:solidFill>
              </a:rPr>
              <a:t>/</a:t>
            </a:r>
            <a:r>
              <a:rPr lang="zh-CN" altLang="zh-CN" i="1" dirty="0">
                <a:solidFill>
                  <a:srgbClr val="3333FF"/>
                </a:solidFill>
              </a:rPr>
              <a:t>提案作为</a:t>
            </a:r>
            <a:r>
              <a:rPr lang="en-US" altLang="zh-CN" i="1" dirty="0">
                <a:solidFill>
                  <a:srgbClr val="3333FF"/>
                </a:solidFill>
              </a:rPr>
              <a:t>information disclosure statement</a:t>
            </a:r>
            <a:r>
              <a:rPr lang="zh-CN" altLang="zh-CN" i="1" dirty="0">
                <a:solidFill>
                  <a:srgbClr val="3333FF"/>
                </a:solidFill>
              </a:rPr>
              <a:t>（</a:t>
            </a:r>
            <a:r>
              <a:rPr lang="en-US" altLang="zh-CN" i="1" dirty="0">
                <a:solidFill>
                  <a:srgbClr val="3333FF"/>
                </a:solidFill>
              </a:rPr>
              <a:t>IDS</a:t>
            </a:r>
            <a:r>
              <a:rPr lang="zh-CN" altLang="zh-CN" i="1" dirty="0">
                <a:solidFill>
                  <a:srgbClr val="3333FF"/>
                </a:solidFill>
              </a:rPr>
              <a:t>）递交</a:t>
            </a:r>
            <a:r>
              <a:rPr lang="zh-CN" altLang="en-US" i="1" dirty="0" smtClean="0">
                <a:solidFill>
                  <a:srgbClr val="3333FF"/>
                </a:solidFill>
              </a:rPr>
              <a:t>。</a:t>
            </a:r>
            <a:endParaRPr lang="en-US" altLang="zh-CN" i="1" dirty="0">
              <a:solidFill>
                <a:srgbClr val="3333FF"/>
              </a:solidFill>
            </a:endParaRPr>
          </a:p>
          <a:p>
            <a:pPr>
              <a:spcBef>
                <a:spcPts val="1200"/>
              </a:spcBef>
              <a:defRPr/>
            </a:pPr>
            <a:r>
              <a:rPr lang="zh-CN" altLang="zh-CN" b="1" i="1" dirty="0">
                <a:solidFill>
                  <a:srgbClr val="3333FF"/>
                </a:solidFill>
              </a:rPr>
              <a:t>注意：</a:t>
            </a:r>
            <a:endParaRPr lang="en-US" altLang="zh-CN" b="1" i="1" dirty="0">
              <a:solidFill>
                <a:srgbClr val="3333FF"/>
              </a:solidFill>
            </a:endParaRPr>
          </a:p>
          <a:p>
            <a:pPr marL="12065" lvl="1" indent="0">
              <a:lnSpc>
                <a:spcPct val="100000"/>
              </a:lnSpc>
              <a:spcBef>
                <a:spcPts val="1200"/>
              </a:spcBef>
              <a:buNone/>
              <a:defRPr/>
            </a:pP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对于标准相关的专利申请，建议提供至少一篇相关</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的</a:t>
            </a:r>
            <a:r>
              <a:rPr lang="zh-CN" altLang="en-US" sz="2000" b="1" i="1" u="sng" dirty="0">
                <a:solidFill>
                  <a:srgbClr val="3333FF"/>
                </a:solidFill>
                <a:latin typeface="微软雅黑" panose="020B0503020204020204" pitchFamily="34" charset="-122"/>
                <a:ea typeface="微软雅黑" panose="020B0503020204020204" pitchFamily="34" charset="-122"/>
              </a:rPr>
              <a:t>在先公开</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标准</a:t>
            </a: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或提案。</a:t>
            </a:r>
            <a:endPar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endParaRPr>
          </a:p>
          <a:p>
            <a:pPr marL="12065" lvl="1" indent="0">
              <a:lnSpc>
                <a:spcPct val="100000"/>
              </a:lnSpc>
              <a:spcBef>
                <a:spcPts val="1200"/>
              </a:spcBef>
              <a:buNone/>
              <a:defRPr/>
            </a:pP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如故意不递交</a:t>
            </a:r>
            <a:r>
              <a:rPr lang="en-US"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IDS</a:t>
            </a: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，可能会</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导致</a:t>
            </a:r>
            <a:r>
              <a:rPr lang="en-US"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US</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专利</a:t>
            </a: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申请</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在</a:t>
            </a:r>
            <a:r>
              <a:rPr lang="zh-CN" altLang="en-US"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获得</a:t>
            </a:r>
            <a:r>
              <a:rPr lang="zh-CN" altLang="zh-CN" sz="1800" i="1" dirty="0" smtClean="0">
                <a:solidFill>
                  <a:srgbClr val="3333FF"/>
                </a:solidFill>
                <a:latin typeface="微软雅黑" panose="020B0503020204020204" pitchFamily="34" charset="-122"/>
                <a:ea typeface="微软雅黑" panose="020B0503020204020204" pitchFamily="34" charset="-122"/>
                <a:cs typeface="Arial" panose="020B0604020202020204" pitchFamily="34" charset="0"/>
              </a:rPr>
              <a:t>授权</a:t>
            </a: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后</a:t>
            </a:r>
            <a:r>
              <a:rPr lang="zh-CN" altLang="en-US"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无法使用</a:t>
            </a:r>
            <a:r>
              <a:rPr lang="zh-CN"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800" i="1" dirty="0">
              <a:solidFill>
                <a:srgbClr val="3333FF"/>
              </a:solidFill>
              <a:latin typeface="微软雅黑" panose="020B0503020204020204" pitchFamily="34" charset="-122"/>
              <a:ea typeface="微软雅黑" panose="020B0503020204020204" pitchFamily="34" charset="-122"/>
              <a:cs typeface="Arial" panose="020B0604020202020204" pitchFamily="34" charset="0"/>
            </a:endParaRPr>
          </a:p>
          <a:p>
            <a:endParaRPr lang="en-US" dirty="0">
              <a:solidFill>
                <a:schemeClr val="tx1"/>
              </a:solidFill>
            </a:endParaRPr>
          </a:p>
        </p:txBody>
      </p:sp>
      <p:graphicFrame>
        <p:nvGraphicFramePr>
          <p:cNvPr id="4" name="表格 3"/>
          <p:cNvGraphicFramePr>
            <a:graphicFrameLocks noGrp="1"/>
          </p:cNvGraphicFramePr>
          <p:nvPr>
            <p:custDataLst>
              <p:tags r:id="rId1"/>
            </p:custDataLst>
          </p:nvPr>
        </p:nvGraphicFramePr>
        <p:xfrm>
          <a:off x="736908" y="4760211"/>
          <a:ext cx="10906939" cy="1051707"/>
        </p:xfrm>
        <a:graphic>
          <a:graphicData uri="http://schemas.openxmlformats.org/drawingml/2006/table">
            <a:tbl>
              <a:tblPr/>
              <a:tblGrid>
                <a:gridCol w="505408"/>
                <a:gridCol w="3533126"/>
                <a:gridCol w="1583159"/>
                <a:gridCol w="2642623"/>
                <a:gridCol w="2642623"/>
              </a:tblGrid>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序号</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国别以及代码给出的文献号（对于专利）或</a:t>
                      </a:r>
                      <a:b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期刊或标准名称（包括卷号或版本号）</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公开日期</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文档来源</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相关的段落和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或图号和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或页数和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或章节数</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r>
              <a:tr h="309563">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3GPP </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XX.XXX</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XX May, 2002</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示例：下载链接</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Pages 5-17</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olidFill>
                  <a:schemeClr val="tx1"/>
                </a:solidFill>
              </a:rPr>
              <a:t>在先公开文件</a:t>
            </a:r>
            <a:r>
              <a:rPr lang="en-US" altLang="zh-CN" dirty="0" smtClean="0">
                <a:solidFill>
                  <a:schemeClr val="tx1"/>
                </a:solidFill>
              </a:rPr>
              <a:t>-</a:t>
            </a:r>
            <a:r>
              <a:rPr lang="zh-CN" altLang="en-US" dirty="0" smtClean="0"/>
              <a:t>非标准类文档</a:t>
            </a:r>
            <a:endParaRPr lang="en-US" dirty="0">
              <a:solidFill>
                <a:schemeClr val="tx1"/>
              </a:solidFill>
            </a:endParaRPr>
          </a:p>
        </p:txBody>
      </p:sp>
      <p:sp>
        <p:nvSpPr>
          <p:cNvPr id="3" name="Content Placeholder 2"/>
          <p:cNvSpPr>
            <a:spLocks noGrp="1"/>
          </p:cNvSpPr>
          <p:nvPr>
            <p:ph idx="10"/>
          </p:nvPr>
        </p:nvSpPr>
        <p:spPr>
          <a:xfrm>
            <a:off x="736908" y="1501989"/>
            <a:ext cx="10733557" cy="1142357"/>
          </a:xfrm>
          <a:ln w="12700">
            <a:solidFill>
              <a:srgbClr val="3333FF"/>
            </a:solidFill>
            <a:prstDash val="dash"/>
          </a:ln>
        </p:spPr>
        <p:txBody>
          <a:bodyPr/>
          <a:lstStyle/>
          <a:p>
            <a:pPr>
              <a:defRPr/>
            </a:pPr>
            <a:r>
              <a:rPr lang="zh-CN" altLang="en-US" b="1" i="1" dirty="0" smtClean="0">
                <a:solidFill>
                  <a:srgbClr val="3333FF"/>
                </a:solidFill>
              </a:rPr>
              <a:t>撰写指引（</a:t>
            </a:r>
            <a:r>
              <a:rPr lang="zh-CN" altLang="en-US" b="1" i="1" dirty="0">
                <a:solidFill>
                  <a:srgbClr val="3333FF"/>
                </a:solidFill>
              </a:rPr>
              <a:t>完成</a:t>
            </a:r>
            <a:r>
              <a:rPr lang="en-US" altLang="zh-CN" b="1" i="1" dirty="0">
                <a:solidFill>
                  <a:srgbClr val="3333FF"/>
                </a:solidFill>
              </a:rPr>
              <a:t>idea</a:t>
            </a:r>
            <a:r>
              <a:rPr lang="zh-CN" altLang="en-US" b="1" i="1" dirty="0">
                <a:solidFill>
                  <a:srgbClr val="3333FF"/>
                </a:solidFill>
              </a:rPr>
              <a:t>胶片后请删除）</a:t>
            </a:r>
            <a:r>
              <a:rPr lang="zh-CN" altLang="en-US" i="1" dirty="0">
                <a:solidFill>
                  <a:srgbClr val="3333FF"/>
                </a:solidFill>
              </a:rPr>
              <a:t>：</a:t>
            </a:r>
            <a:endParaRPr lang="en-US" altLang="zh-CN" i="1" dirty="0">
              <a:solidFill>
                <a:srgbClr val="3333FF"/>
              </a:solidFill>
            </a:endParaRPr>
          </a:p>
          <a:p>
            <a:pPr>
              <a:defRPr/>
            </a:pPr>
            <a:endParaRPr lang="en-US" altLang="zh-CN" dirty="0">
              <a:solidFill>
                <a:srgbClr val="3333FF"/>
              </a:solidFill>
            </a:endParaRPr>
          </a:p>
          <a:p>
            <a:pPr>
              <a:spcBef>
                <a:spcPts val="1200"/>
              </a:spcBef>
              <a:defRPr/>
            </a:pPr>
            <a:r>
              <a:rPr lang="zh-CN" altLang="en-US" i="1" dirty="0">
                <a:solidFill>
                  <a:srgbClr val="3333FF"/>
                </a:solidFill>
              </a:rPr>
              <a:t>列出发明人认为的</a:t>
            </a:r>
            <a:r>
              <a:rPr lang="zh-CN" altLang="en-US" sz="2000" b="1" i="1" u="sng" dirty="0">
                <a:solidFill>
                  <a:srgbClr val="3333FF"/>
                </a:solidFill>
              </a:rPr>
              <a:t>最接近</a:t>
            </a:r>
            <a:r>
              <a:rPr lang="zh-CN" altLang="en-US" i="1" dirty="0">
                <a:solidFill>
                  <a:srgbClr val="3333FF"/>
                </a:solidFill>
              </a:rPr>
              <a:t>本发明方案的</a:t>
            </a:r>
            <a:r>
              <a:rPr lang="zh-CN" altLang="en-US" sz="2000" b="1" i="1" u="sng" dirty="0">
                <a:solidFill>
                  <a:srgbClr val="3333FF"/>
                </a:solidFill>
              </a:rPr>
              <a:t>在先公开</a:t>
            </a:r>
            <a:r>
              <a:rPr lang="zh-CN" altLang="en-US" i="1" dirty="0">
                <a:solidFill>
                  <a:srgbClr val="3333FF"/>
                </a:solidFill>
              </a:rPr>
              <a:t>的非标准类文档</a:t>
            </a:r>
            <a:r>
              <a:rPr lang="zh-CN" altLang="en-US" i="1" dirty="0" smtClean="0">
                <a:solidFill>
                  <a:srgbClr val="3333FF"/>
                </a:solidFill>
              </a:rPr>
              <a:t>，</a:t>
            </a:r>
            <a:r>
              <a:rPr lang="zh-CN" altLang="en-US" i="1" dirty="0">
                <a:solidFill>
                  <a:srgbClr val="3333FF"/>
                </a:solidFill>
              </a:rPr>
              <a:t>通常</a:t>
            </a:r>
            <a:r>
              <a:rPr lang="zh-CN" altLang="en-US" i="1" dirty="0" smtClean="0">
                <a:solidFill>
                  <a:srgbClr val="3333FF"/>
                </a:solidFill>
              </a:rPr>
              <a:t>不</a:t>
            </a:r>
            <a:r>
              <a:rPr lang="zh-CN" altLang="en-US" i="1" dirty="0">
                <a:solidFill>
                  <a:srgbClr val="3333FF"/>
                </a:solidFill>
              </a:rPr>
              <a:t>多于</a:t>
            </a:r>
            <a:r>
              <a:rPr lang="en-US" altLang="zh-CN" i="1" dirty="0">
                <a:solidFill>
                  <a:srgbClr val="3333FF"/>
                </a:solidFill>
              </a:rPr>
              <a:t>5</a:t>
            </a:r>
            <a:r>
              <a:rPr lang="zh-CN" altLang="en-US" i="1" dirty="0">
                <a:solidFill>
                  <a:srgbClr val="3333FF"/>
                </a:solidFill>
              </a:rPr>
              <a:t>件</a:t>
            </a:r>
            <a:endParaRPr lang="en-US" i="1" dirty="0">
              <a:solidFill>
                <a:srgbClr val="3333FF"/>
              </a:solidFill>
            </a:endParaRPr>
          </a:p>
        </p:txBody>
      </p:sp>
      <p:graphicFrame>
        <p:nvGraphicFramePr>
          <p:cNvPr id="6" name="表格 5"/>
          <p:cNvGraphicFramePr>
            <a:graphicFrameLocks noGrp="1"/>
          </p:cNvGraphicFramePr>
          <p:nvPr>
            <p:custDataLst>
              <p:tags r:id="rId1"/>
            </p:custDataLst>
          </p:nvPr>
        </p:nvGraphicFramePr>
        <p:xfrm>
          <a:off x="736908" y="3068571"/>
          <a:ext cx="10906939" cy="1051707"/>
        </p:xfrm>
        <a:graphic>
          <a:graphicData uri="http://schemas.openxmlformats.org/drawingml/2006/table">
            <a:tbl>
              <a:tblPr/>
              <a:tblGrid>
                <a:gridCol w="505408"/>
                <a:gridCol w="3533126"/>
                <a:gridCol w="1583159"/>
                <a:gridCol w="2642623"/>
                <a:gridCol w="2642623"/>
              </a:tblGrid>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序号</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国别以及代码给出的文献号（对于专利）或</a:t>
                      </a:r>
                      <a:b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期刊或标准名称（包括卷号或版本号）</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公开日期</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文档来源</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相关的段落和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或图号和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或页数和</a:t>
                      </a:r>
                      <a:r>
                        <a:rPr kumimoji="0" lang="en-US" altLang="zh-CN"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或章节数</a:t>
                      </a:r>
                      <a:endParaRPr kumimoji="0" lang="zh-CN" altLang="en-US" sz="14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r>
              <a:tr h="309563">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1</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US200900XXXXX</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XX Sep, 2008</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defRPr/>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示例：下载链接</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示例：说明书第</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【0019】-【0031】</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段，附图</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3</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33620" y="1843088"/>
            <a:ext cx="10045712" cy="3013725"/>
          </a:xfrm>
        </p:spPr>
        <p:txBody>
          <a:bodyPr/>
          <a:lstStyle/>
          <a:p>
            <a:pPr marL="356870" indent="-342900">
              <a:buFont typeface="Wingdings" panose="05000000000000000000" pitchFamily="2" charset="2"/>
              <a:buChar char="u"/>
            </a:pPr>
            <a:r>
              <a:rPr lang="en-US" altLang="zh-CN" dirty="0" smtClean="0">
                <a:solidFill>
                  <a:schemeClr val="tx1"/>
                </a:solidFill>
              </a:rPr>
              <a:t>IDEA</a:t>
            </a:r>
            <a:r>
              <a:rPr lang="zh-CN" altLang="en-US" dirty="0" smtClean="0">
                <a:solidFill>
                  <a:schemeClr val="tx1"/>
                </a:solidFill>
              </a:rPr>
              <a:t>合规检查</a:t>
            </a:r>
            <a:endParaRPr lang="en-US" altLang="zh-CN" dirty="0" smtClean="0">
              <a:solidFill>
                <a:schemeClr val="tx1"/>
              </a:solidFill>
            </a:endParaRPr>
          </a:p>
          <a:p>
            <a:pPr marL="356870" indent="-342900">
              <a:buFont typeface="Wingdings" panose="05000000000000000000" pitchFamily="2" charset="2"/>
              <a:buChar char="u"/>
            </a:pPr>
            <a:endParaRPr lang="en-US" dirty="0"/>
          </a:p>
          <a:p>
            <a:pPr marL="356870" indent="-342900">
              <a:buFont typeface="Wingdings" panose="05000000000000000000" pitchFamily="2" charset="2"/>
              <a:buChar char="u"/>
            </a:pPr>
            <a:r>
              <a:rPr lang="en-US" altLang="zh-CN" dirty="0" smtClean="0"/>
              <a:t>Idea</a:t>
            </a:r>
            <a:r>
              <a:rPr lang="zh-CN" altLang="en-US" dirty="0" smtClean="0"/>
              <a:t>产生的</a:t>
            </a:r>
            <a:r>
              <a:rPr lang="zh-CN" altLang="en-US" dirty="0" smtClean="0">
                <a:solidFill>
                  <a:schemeClr val="tx1"/>
                </a:solidFill>
              </a:rPr>
              <a:t>背景与现有技术</a:t>
            </a:r>
            <a:endParaRPr lang="en-US" altLang="zh-CN" dirty="0" smtClean="0">
              <a:solidFill>
                <a:schemeClr val="tx1"/>
              </a:solidFill>
            </a:endParaRPr>
          </a:p>
          <a:p>
            <a:pPr marL="356870" indent="-342900">
              <a:buFont typeface="Wingdings" panose="05000000000000000000" pitchFamily="2" charset="2"/>
              <a:buChar char="u"/>
            </a:pPr>
            <a:endParaRPr lang="en-US" dirty="0"/>
          </a:p>
          <a:p>
            <a:pPr marL="356870" indent="-342900">
              <a:buFont typeface="Wingdings" panose="05000000000000000000" pitchFamily="2" charset="2"/>
              <a:buChar char="u"/>
            </a:pPr>
            <a:r>
              <a:rPr lang="zh-CN" altLang="en-US" dirty="0" smtClean="0">
                <a:solidFill>
                  <a:schemeClr val="tx1"/>
                </a:solidFill>
              </a:rPr>
              <a:t>本</a:t>
            </a:r>
            <a:r>
              <a:rPr lang="en-US" altLang="zh-CN" dirty="0" smtClean="0">
                <a:solidFill>
                  <a:schemeClr val="tx1"/>
                </a:solidFill>
              </a:rPr>
              <a:t>Idea</a:t>
            </a:r>
            <a:r>
              <a:rPr lang="zh-CN" altLang="en-US" dirty="0" smtClean="0">
                <a:solidFill>
                  <a:schemeClr val="tx1"/>
                </a:solidFill>
              </a:rPr>
              <a:t>技术方案</a:t>
            </a:r>
            <a:endParaRPr lang="en-US" altLang="zh-CN" dirty="0" smtClean="0">
              <a:solidFill>
                <a:schemeClr val="tx1"/>
              </a:solidFill>
            </a:endParaRPr>
          </a:p>
          <a:p>
            <a:pPr marL="356870" indent="-342900">
              <a:buFont typeface="Wingdings" panose="05000000000000000000" pitchFamily="2" charset="2"/>
              <a:buChar char="u"/>
            </a:pPr>
            <a:endParaRPr lang="en-US" dirty="0"/>
          </a:p>
          <a:p>
            <a:pPr marL="356870" indent="-342900">
              <a:buFont typeface="Wingdings" panose="05000000000000000000" pitchFamily="2" charset="2"/>
              <a:buChar char="u"/>
            </a:pPr>
            <a:r>
              <a:rPr lang="zh-CN" altLang="en-US" dirty="0" smtClean="0">
                <a:solidFill>
                  <a:schemeClr val="tx1"/>
                </a:solidFill>
              </a:rPr>
              <a:t>本</a:t>
            </a:r>
            <a:r>
              <a:rPr lang="en-US" altLang="zh-CN" dirty="0" smtClean="0">
                <a:solidFill>
                  <a:schemeClr val="tx1"/>
                </a:solidFill>
              </a:rPr>
              <a:t>Idea</a:t>
            </a:r>
            <a:r>
              <a:rPr lang="zh-CN" altLang="en-US" dirty="0" smtClean="0">
                <a:solidFill>
                  <a:schemeClr val="tx1"/>
                </a:solidFill>
              </a:rPr>
              <a:t>的技术保护点</a:t>
            </a:r>
            <a:endParaRPr lang="en-US" altLang="zh-CN" dirty="0" smtClean="0">
              <a:solidFill>
                <a:schemeClr val="tx1"/>
              </a:solidFill>
            </a:endParaRPr>
          </a:p>
          <a:p>
            <a:pPr marL="356870" indent="-342900">
              <a:buFont typeface="Wingdings" panose="05000000000000000000" pitchFamily="2" charset="2"/>
              <a:buChar char="u"/>
            </a:pPr>
            <a:endParaRPr lang="en-US" altLang="zh-CN" dirty="0"/>
          </a:p>
          <a:p>
            <a:pPr marL="356870" indent="-342900">
              <a:buFont typeface="Wingdings" panose="05000000000000000000" pitchFamily="2" charset="2"/>
              <a:buChar char="u"/>
            </a:pPr>
            <a:r>
              <a:rPr lang="zh-CN" altLang="en-US" dirty="0" smtClean="0">
                <a:solidFill>
                  <a:schemeClr val="tx1"/>
                </a:solidFill>
              </a:rPr>
              <a:t>本</a:t>
            </a:r>
            <a:r>
              <a:rPr lang="en-US" altLang="zh-CN" dirty="0" smtClean="0">
                <a:solidFill>
                  <a:schemeClr val="tx1"/>
                </a:solidFill>
              </a:rPr>
              <a:t>idea</a:t>
            </a:r>
            <a:r>
              <a:rPr lang="zh-CN" altLang="en-US" dirty="0" smtClean="0">
                <a:solidFill>
                  <a:schemeClr val="tx1"/>
                </a:solidFill>
              </a:rPr>
              <a:t>有益效果</a:t>
            </a:r>
            <a:endParaRPr lang="en-US" altLang="zh-CN" dirty="0" smtClean="0">
              <a:solidFill>
                <a:schemeClr val="tx1"/>
              </a:solidFill>
            </a:endParaRPr>
          </a:p>
          <a:p>
            <a:pPr marL="356870" indent="-342900">
              <a:buFont typeface="Wingdings" panose="05000000000000000000" pitchFamily="2" charset="2"/>
              <a:buChar char="u"/>
            </a:pPr>
            <a:endParaRPr lang="en-US" altLang="zh-CN" dirty="0"/>
          </a:p>
          <a:p>
            <a:pPr marL="356870" indent="-342900">
              <a:buFont typeface="Wingdings" panose="05000000000000000000" pitchFamily="2" charset="2"/>
              <a:buChar char="u"/>
            </a:pPr>
            <a:r>
              <a:rPr lang="zh-CN" altLang="en-US" dirty="0"/>
              <a:t>在先公开的对比文件</a:t>
            </a:r>
            <a:r>
              <a:rPr lang="zh-CN" altLang="en-US" dirty="0" smtClean="0"/>
              <a:t>的检索情况</a:t>
            </a:r>
            <a:endParaRPr lang="en-US" altLang="zh-CN" dirty="0" smtClean="0">
              <a:solidFill>
                <a:schemeClr val="tx1"/>
              </a:solidFill>
            </a:endParaRPr>
          </a:p>
          <a:p>
            <a:pPr marL="356870" indent="-342900">
              <a:buFont typeface="Wingdings" panose="05000000000000000000" pitchFamily="2" charset="2"/>
              <a:buChar char="u"/>
            </a:pPr>
            <a:endParaRPr lang="en-US" altLang="zh-CN" dirty="0"/>
          </a:p>
          <a:p>
            <a:pPr marL="356870" indent="-342900">
              <a:buFont typeface="Wingdings" panose="05000000000000000000" pitchFamily="2" charset="2"/>
              <a:buChar char="u"/>
            </a:pPr>
            <a:endParaRPr lang="en-US" altLang="zh-CN"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b="1" dirty="0" smtClean="0">
                <a:solidFill>
                  <a:srgbClr val="C00000"/>
                </a:solidFill>
              </a:rPr>
              <a:t>IDEA</a:t>
            </a:r>
            <a:r>
              <a:rPr lang="zh-CN" altLang="en-US" b="1" dirty="0" smtClean="0">
                <a:solidFill>
                  <a:srgbClr val="C00000"/>
                </a:solidFill>
              </a:rPr>
              <a:t>合</a:t>
            </a:r>
            <a:r>
              <a:rPr lang="zh-CN" altLang="en-US" b="1" dirty="0">
                <a:solidFill>
                  <a:srgbClr val="C00000"/>
                </a:solidFill>
              </a:rPr>
              <a:t>规</a:t>
            </a:r>
            <a:r>
              <a:rPr lang="zh-CN" altLang="en-US" b="1" dirty="0" smtClean="0">
                <a:solidFill>
                  <a:srgbClr val="C00000"/>
                </a:solidFill>
              </a:rPr>
              <a:t>检查  </a:t>
            </a:r>
            <a:r>
              <a:rPr lang="en-US" altLang="zh-CN" b="1" dirty="0">
                <a:solidFill>
                  <a:srgbClr val="C00000"/>
                </a:solidFill>
              </a:rPr>
              <a:t>–  </a:t>
            </a:r>
            <a:r>
              <a:rPr lang="zh-CN" altLang="en-US" b="1" dirty="0">
                <a:solidFill>
                  <a:srgbClr val="C00000"/>
                </a:solidFill>
              </a:rPr>
              <a:t>全部通过才能</a:t>
            </a:r>
            <a:r>
              <a:rPr lang="zh-CN" altLang="en-US" b="1" dirty="0" smtClean="0">
                <a:solidFill>
                  <a:srgbClr val="C00000"/>
                </a:solidFill>
              </a:rPr>
              <a:t>提交</a:t>
            </a:r>
            <a:r>
              <a:rPr lang="en-US" altLang="zh-CN" b="1" dirty="0" smtClean="0">
                <a:solidFill>
                  <a:srgbClr val="C00000"/>
                </a:solidFill>
              </a:rPr>
              <a:t>IDEA</a:t>
            </a:r>
            <a:endParaRPr lang="en-US" b="1" dirty="0">
              <a:solidFill>
                <a:srgbClr val="C00000"/>
              </a:solidFill>
            </a:endParaRPr>
          </a:p>
        </p:txBody>
      </p:sp>
      <p:sp>
        <p:nvSpPr>
          <p:cNvPr id="4" name="矩形 3"/>
          <p:cNvSpPr/>
          <p:nvPr/>
        </p:nvSpPr>
        <p:spPr>
          <a:xfrm>
            <a:off x="729175" y="1051003"/>
            <a:ext cx="9524434"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Idea是否涉及在外部交流、技术合作、产品合作、采购等场景中从他人获取到的信息？</a:t>
            </a:r>
            <a:endParaRPr lang="zh-CN" altLang="en-US"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394633" y="1485658"/>
          <a:ext cx="11377060" cy="4886607"/>
        </p:xfrm>
        <a:graphic>
          <a:graphicData uri="http://schemas.openxmlformats.org/drawingml/2006/table">
            <a:tbl>
              <a:tblPr/>
              <a:tblGrid>
                <a:gridCol w="1535236"/>
                <a:gridCol w="9841824"/>
              </a:tblGrid>
              <a:tr h="2207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zh-CN" altLang="en-US" sz="1400" b="1" i="0" u="none" strike="noStrike" dirty="0">
                          <a:solidFill>
                            <a:srgbClr val="000000"/>
                          </a:solidFill>
                          <a:effectLst/>
                          <a:latin typeface="微软雅黑" panose="020B0503020204020204" pitchFamily="34" charset="-122"/>
                          <a:ea typeface="微软雅黑" panose="020B0503020204020204" pitchFamily="34" charset="-122"/>
                        </a:rPr>
                        <a:t>检查项类型</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889" marR="3889" marT="38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zh-CN" altLang="en-US" sz="1400" b="1" i="0" u="none" strike="noStrike" dirty="0" smtClean="0">
                          <a:solidFill>
                            <a:srgbClr val="000000"/>
                          </a:solidFill>
                          <a:effectLst/>
                          <a:latin typeface="微软雅黑" panose="020B0503020204020204" pitchFamily="34" charset="-122"/>
                          <a:ea typeface="微软雅黑" panose="020B0503020204020204" pitchFamily="34" charset="-122"/>
                        </a:rPr>
                        <a:t>检查结果项</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889" marR="3889" marT="38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alpha val="50000"/>
                      </a:srgbClr>
                    </a:solidFill>
                  </a:tcPr>
                </a:tc>
              </a:tr>
              <a:tr h="834648">
                <a:tc>
                  <a:txBody>
                    <a:bodyPr/>
                    <a:lstStyle/>
                    <a:p>
                      <a:pPr algn="l">
                        <a:lnSpc>
                          <a:spcPct val="150000"/>
                        </a:lnSpc>
                        <a:spcBef>
                          <a:spcPts val="600"/>
                        </a:spcBef>
                        <a:spcAft>
                          <a:spcPts val="0"/>
                        </a:spcAft>
                      </a:pP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是否直接引用外来非公开信息</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en-US" alt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涉及在外部交流、技术合作、产品合作、采购等场景中从他人获取到的外来非公开</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信息</a:t>
                      </a:r>
                      <a:r>
                        <a:rPr lang="zh-CN" altLang="en-US"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（下称“外非信息”）</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包括但不限于他人资料、仿真数据、测试结果、模型图、原理图、器件结构图、软件算法和其他非公开技术方案等，尤其注意不能引入带有他人标志或保密标识</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水印的图片或资料</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70050">
                <a:tc>
                  <a:txBody>
                    <a:bodyPr/>
                    <a:lstStyle/>
                    <a:p>
                      <a:pPr algn="l">
                        <a:lnSpc>
                          <a:spcPct val="150000"/>
                        </a:lnSpc>
                        <a:spcBef>
                          <a:spcPts val="600"/>
                        </a:spcBef>
                        <a:spcAft>
                          <a:spcPts val="0"/>
                        </a:spcAft>
                      </a:pPr>
                      <a:r>
                        <a:rPr lang="zh-CN" sz="1300" b="1">
                          <a:effectLst/>
                          <a:latin typeface="微软雅黑" panose="020B0503020204020204" pitchFamily="34" charset="-122"/>
                          <a:ea typeface="微软雅黑" panose="020B0503020204020204" pitchFamily="34" charset="-122"/>
                          <a:cs typeface="Times New Roman" panose="02020603050405020304" pitchFamily="18" charset="0"/>
                        </a:rPr>
                        <a:t>是否以外非信息为基础进行改进</a:t>
                      </a:r>
                      <a:endParaRPr lang="zh-CN" sz="13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en-US" altLang="zh-CN" sz="1300" b="1"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存在以外非信息的技术方案或技术构思为基础或主要设计参考而提出的改进方案，尤其注意也不能在背景技术中引入外</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非</a:t>
                      </a:r>
                      <a:r>
                        <a:rPr lang="zh-CN" altLang="en-US"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信息</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96338">
                <a:tc rowSpan="2">
                  <a:txBody>
                    <a:bodyPr/>
                    <a:lstStyle/>
                    <a:p>
                      <a:pPr algn="l">
                        <a:lnSpc>
                          <a:spcPct val="150000"/>
                        </a:lnSpc>
                        <a:spcBef>
                          <a:spcPts val="600"/>
                        </a:spcBef>
                        <a:spcAft>
                          <a:spcPts val="0"/>
                        </a:spcAft>
                      </a:pPr>
                      <a:r>
                        <a:rPr lang="zh-CN" sz="1300" b="1">
                          <a:effectLst/>
                          <a:latin typeface="微软雅黑" panose="020B0503020204020204" pitchFamily="34" charset="-122"/>
                          <a:ea typeface="微软雅黑" panose="020B0503020204020204" pitchFamily="34" charset="-122"/>
                          <a:cs typeface="Times New Roman" panose="02020603050405020304" pitchFamily="18" charset="0"/>
                        </a:rPr>
                        <a:t>是否涉及外网引入</a:t>
                      </a:r>
                      <a:endParaRPr lang="zh-CN" sz="13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en-US" alt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涉及从外部网站下载的有保密义务和</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或使用限制的信息，如在线签署保密协议或者最终用户协议中限制分发或商业使用等</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0835">
                <a:tc vMerge="1">
                  <a:tcPr/>
                </a:tc>
                <a:tc>
                  <a:txBody>
                    <a:bodyPr/>
                    <a:lstStyle/>
                    <a:p>
                      <a:pPr algn="l">
                        <a:lnSpc>
                          <a:spcPct val="150000"/>
                        </a:lnSpc>
                        <a:spcBef>
                          <a:spcPts val="600"/>
                        </a:spcBef>
                        <a:spcAft>
                          <a:spcPts val="0"/>
                        </a:spcAft>
                      </a:pPr>
                      <a:r>
                        <a:rPr lang="en-US" altLang="zh-CN" sz="1300" b="1"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涉及利用个人注册账号等途径从外部网站下载的非公开信息</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47914">
                <a:tc>
                  <a:txBody>
                    <a:bodyPr/>
                    <a:lstStyle/>
                    <a:p>
                      <a:pPr algn="l">
                        <a:lnSpc>
                          <a:spcPct val="150000"/>
                        </a:lnSpc>
                        <a:spcBef>
                          <a:spcPts val="600"/>
                        </a:spcBef>
                        <a:spcAft>
                          <a:spcPts val="0"/>
                        </a:spcAft>
                      </a:pPr>
                      <a:r>
                        <a:rPr lang="zh-CN" sz="1300" b="1">
                          <a:effectLst/>
                          <a:latin typeface="微软雅黑" panose="020B0503020204020204" pitchFamily="34" charset="-122"/>
                          <a:ea typeface="微软雅黑" panose="020B0503020204020204" pitchFamily="34" charset="-122"/>
                          <a:cs typeface="Times New Roman" panose="02020603050405020304" pitchFamily="18" charset="0"/>
                        </a:rPr>
                        <a:t>职务成果归属</a:t>
                      </a:r>
                      <a:endParaRPr lang="zh-CN" sz="13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en-US" altLang="zh-CN" sz="1300" b="1"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所</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涉及的发明方案</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100%</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属于发明人在华为的职务成果，不涉及前雇主</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前研究机构</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学校的职务成果</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02535">
                <a:tc rowSpan="3">
                  <a:txBody>
                    <a:bodyPr/>
                    <a:lstStyle/>
                    <a:p>
                      <a:pPr algn="l">
                        <a:lnSpc>
                          <a:spcPct val="150000"/>
                        </a:lnSpc>
                        <a:spcBef>
                          <a:spcPts val="600"/>
                        </a:spcBef>
                        <a:spcAft>
                          <a:spcPts val="0"/>
                        </a:spcAft>
                      </a:pPr>
                      <a:r>
                        <a:rPr lang="zh-CN" sz="1300" b="1"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其他</a:t>
                      </a:r>
                      <a:endParaRPr lang="zh-CN" sz="1300" b="1" kern="12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en-US" altLang="zh-CN" sz="1300" b="1" baseline="0" dirty="0" smtClean="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使用</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的技术</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材料，不</a:t>
                      </a:r>
                      <a:r>
                        <a:rPr lang="zh-CN" altLang="en-US"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来自</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于其他部门</a:t>
                      </a:r>
                      <a:r>
                        <a:rPr lang="en-US" sz="13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其他产品线或关联</a:t>
                      </a:r>
                      <a:r>
                        <a:rPr lang="zh-CN" sz="1300" b="1" dirty="0" smtClean="0">
                          <a:effectLst/>
                          <a:latin typeface="微软雅黑" panose="020B0503020204020204" pitchFamily="34" charset="-122"/>
                          <a:ea typeface="微软雅黑" panose="020B0503020204020204" pitchFamily="34" charset="-122"/>
                          <a:cs typeface="Times New Roman" panose="02020603050405020304" pitchFamily="18" charset="0"/>
                        </a:rPr>
                        <a:t>公司，</a:t>
                      </a:r>
                      <a:r>
                        <a:rPr lang="zh-CN" sz="1300" b="1" dirty="0">
                          <a:effectLst/>
                          <a:latin typeface="微软雅黑" panose="020B0503020204020204" pitchFamily="34" charset="-122"/>
                          <a:ea typeface="微软雅黑" panose="020B0503020204020204" pitchFamily="34" charset="-122"/>
                          <a:cs typeface="Times New Roman" panose="02020603050405020304" pitchFamily="18" charset="0"/>
                        </a:rPr>
                        <a:t>不包括来源不明的或无法确定是否属于外非信息的图片及资料</a:t>
                      </a:r>
                      <a:endParaRPr lang="zh-CN" sz="13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1493">
                <a:tc vMerge="1">
                  <a:tcPr/>
                </a:tc>
                <a:tc>
                  <a:txBody>
                    <a:bodyPr/>
                    <a:lstStyle/>
                    <a:p>
                      <a:pPr algn="l">
                        <a:lnSpc>
                          <a:spcPct val="150000"/>
                        </a:lnSpc>
                        <a:spcBef>
                          <a:spcPts val="600"/>
                        </a:spcBef>
                        <a:spcAft>
                          <a:spcPts val="0"/>
                        </a:spcAft>
                      </a:pPr>
                      <a:r>
                        <a:rPr lang="en-US" alt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涉及其他公司的私有协议、私有接口、私有标准等。</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1493">
                <a:tc vMerge="1">
                  <a:tcPr/>
                </a:tc>
                <a:tc>
                  <a:txBody>
                    <a:bodyPr/>
                    <a:lstStyle/>
                    <a:p>
                      <a:pPr algn="l">
                        <a:lnSpc>
                          <a:spcPct val="150000"/>
                        </a:lnSpc>
                        <a:spcBef>
                          <a:spcPts val="600"/>
                        </a:spcBef>
                        <a:spcAft>
                          <a:spcPts val="0"/>
                        </a:spcAft>
                      </a:pPr>
                      <a:r>
                        <a:rPr lang="en-US" alt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涉及通过对未上市产品或</a:t>
                      </a:r>
                      <a:r>
                        <a:rPr 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a:t>
                      </a:r>
                      <a:r>
                        <a:rPr lang="zh-CN" altLang="en-US"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进行</a:t>
                      </a:r>
                      <a:r>
                        <a:rPr 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拆</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解、反编译、反汇编等技术手段获取到的信息</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175" marR="3175" marT="3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1493">
                <a:tc>
                  <a:txBody>
                    <a:bodyPr/>
                    <a:lstStyle/>
                    <a:p>
                      <a:pPr algn="l">
                        <a:lnSpc>
                          <a:spcPct val="150000"/>
                        </a:lnSpc>
                        <a:spcBef>
                          <a:spcPts val="600"/>
                        </a:spcBef>
                        <a:spcAft>
                          <a:spcPts val="0"/>
                        </a:spcAft>
                      </a:pP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是否涉及出口管制</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如果含有</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海外发明人，请确认：（</a:t>
                      </a:r>
                      <a:r>
                        <a:rPr lang="en-US"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）技术没有达到出口管制规格，或者（</a:t>
                      </a:r>
                      <a:r>
                        <a:rPr lang="en-US"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b</a:t>
                      </a:r>
                      <a:r>
                        <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）虽已达到技术出口管制规格，但已获得相应的出口许可。</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81493">
                <a:tc>
                  <a:txBody>
                    <a:bodyPr/>
                    <a:lstStyle/>
                    <a:p>
                      <a:pPr algn="l">
                        <a:lnSpc>
                          <a:spcPct val="150000"/>
                        </a:lnSpc>
                        <a:spcBef>
                          <a:spcPts val="600"/>
                        </a:spcBef>
                        <a:spcAft>
                          <a:spcPts val="0"/>
                        </a:spcAft>
                      </a:pPr>
                      <a:r>
                        <a:rPr lang="zh-CN" alt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发明人信息是否准确</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lnSpc>
                          <a:spcPct val="150000"/>
                        </a:lnSpc>
                        <a:spcBef>
                          <a:spcPts val="600"/>
                        </a:spcBef>
                        <a:spcAft>
                          <a:spcPts val="0"/>
                        </a:spcAft>
                      </a:pPr>
                      <a:r>
                        <a:rPr lang="zh-CN" alt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列出的每个发明人都必须对本</a:t>
                      </a:r>
                      <a:r>
                        <a:rPr lang="zh-CN" altLang="en-US"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发明</a:t>
                      </a:r>
                      <a:r>
                        <a:rPr lang="zh-CN" altLang="zh-CN" sz="1300" b="1" kern="12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作出了实质性贡献</a:t>
                      </a:r>
                      <a:endParaRPr lang="zh-CN" sz="1300" b="1" kern="12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smtClean="0"/>
              <a:t>Idea</a:t>
            </a:r>
            <a:r>
              <a:rPr lang="zh-CN" altLang="en-US" dirty="0" smtClean="0"/>
              <a:t>产生的背景</a:t>
            </a:r>
            <a:r>
              <a:rPr lang="zh-CN" altLang="en-US" dirty="0"/>
              <a:t>与现有技术</a:t>
            </a:r>
            <a:endParaRPr lang="en-US" dirty="0">
              <a:solidFill>
                <a:schemeClr val="tx1"/>
              </a:solidFill>
            </a:endParaRPr>
          </a:p>
        </p:txBody>
      </p:sp>
      <p:sp>
        <p:nvSpPr>
          <p:cNvPr id="4" name="内容占位符 3"/>
          <p:cNvSpPr/>
          <p:nvPr>
            <p:ph idx="10"/>
          </p:nvPr>
        </p:nvSpPr>
        <p:spPr/>
        <p:txBody>
          <a:bodyPr/>
          <a:p>
            <a:pPr>
              <a:lnSpc>
                <a:spcPct val="110000"/>
              </a:lnSpc>
            </a:pPr>
            <a:r>
              <a:rPr lang="en-US" altLang="zh-CN"/>
              <a:t>Serverless</a:t>
            </a:r>
            <a:r>
              <a:rPr lang="zh-CN" altLang="en-US"/>
              <a:t>计算（也称函数计算）是一种新兴的云计算应用编程范式，通过将用户应用构建为多个无状态的函数并进行自动化的编排管理（例如动态扩缩容、日志监控、按需计费等），实现对云资源和编程的高度抽象，大幅降低用户的云应用开发和维护成本。</a:t>
            </a:r>
            <a:endParaRPr lang="zh-CN" altLang="en-US"/>
          </a:p>
          <a:p>
            <a:pPr>
              <a:lnSpc>
                <a:spcPct val="110000"/>
              </a:lnSpc>
            </a:pPr>
            <a:endParaRPr lang="zh-CN" altLang="en-US" u="sng"/>
          </a:p>
          <a:p>
            <a:pPr>
              <a:lnSpc>
                <a:spcPct val="110000"/>
              </a:lnSpc>
            </a:pPr>
            <a:r>
              <a:rPr lang="zh-CN" altLang="en-US"/>
              <a:t>函数是</a:t>
            </a:r>
            <a:r>
              <a:rPr lang="en-US" altLang="zh-CN">
                <a:sym typeface="+mn-ea"/>
              </a:rPr>
              <a:t>Serverless</a:t>
            </a:r>
            <a:r>
              <a:rPr lang="zh-CN" altLang="en-US"/>
              <a:t>的基本计算单元，通常被分配少量的</a:t>
            </a:r>
            <a:r>
              <a:rPr lang="en-US" altLang="zh-CN"/>
              <a:t>CPU</a:t>
            </a:r>
            <a:r>
              <a:rPr lang="zh-CN" altLang="en-US"/>
              <a:t>和内存资源，并通过事件触发进行调度。</a:t>
            </a:r>
            <a:endParaRPr lang="zh-CN" altLang="en-US"/>
          </a:p>
          <a:p>
            <a:pPr>
              <a:lnSpc>
                <a:spcPct val="110000"/>
              </a:lnSpc>
            </a:pPr>
            <a:r>
              <a:rPr lang="zh-CN" altLang="en-US"/>
              <a:t>当应用请求到达时，</a:t>
            </a:r>
            <a:r>
              <a:rPr lang="en-US" altLang="zh-CN"/>
              <a:t>Serverless</a:t>
            </a:r>
            <a:r>
              <a:rPr lang="zh-CN" altLang="en-US"/>
              <a:t>平台会创建对应的函数实例执行请求，并在调用结束后释放实例以节省资源。</a:t>
            </a:r>
            <a:endParaRPr lang="zh-CN" altLang="en-US"/>
          </a:p>
          <a:p>
            <a:pPr>
              <a:lnSpc>
                <a:spcPct val="110000"/>
              </a:lnSpc>
            </a:pPr>
            <a:endParaRPr lang="zh-CN" altLang="en-US"/>
          </a:p>
          <a:p>
            <a:pPr>
              <a:lnSpc>
                <a:spcPct val="110000"/>
              </a:lnSpc>
            </a:pPr>
            <a:endParaRPr lang="zh-CN" altLang="en-US"/>
          </a:p>
        </p:txBody>
      </p:sp>
      <p:pic>
        <p:nvPicPr>
          <p:cNvPr id="7" name="图片 6"/>
          <p:cNvPicPr>
            <a:picLocks noChangeAspect="1"/>
          </p:cNvPicPr>
          <p:nvPr>
            <p:custDataLst>
              <p:tags r:id="rId1"/>
            </p:custDataLst>
          </p:nvPr>
        </p:nvPicPr>
        <p:blipFill>
          <a:blip r:embed="rId2"/>
          <a:srcRect r="3786"/>
          <a:stretch>
            <a:fillRect/>
          </a:stretch>
        </p:blipFill>
        <p:spPr>
          <a:xfrm>
            <a:off x="877570" y="4071620"/>
            <a:ext cx="695960" cy="630555"/>
          </a:xfrm>
          <a:prstGeom prst="rect">
            <a:avLst/>
          </a:prstGeom>
        </p:spPr>
      </p:pic>
      <p:sp>
        <p:nvSpPr>
          <p:cNvPr id="21" name="矩形 20"/>
          <p:cNvSpPr/>
          <p:nvPr>
            <p:custDataLst>
              <p:tags r:id="rId3"/>
            </p:custDataLst>
          </p:nvPr>
        </p:nvSpPr>
        <p:spPr>
          <a:xfrm>
            <a:off x="3289300" y="4194810"/>
            <a:ext cx="1000125" cy="422910"/>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altLang="zh-CN"/>
              <a:t>Faas Gateway</a:t>
            </a:r>
            <a:endParaRPr lang="en-US" altLang="zh-CN"/>
          </a:p>
        </p:txBody>
      </p:sp>
      <p:sp>
        <p:nvSpPr>
          <p:cNvPr id="22" name="矩形 21"/>
          <p:cNvSpPr/>
          <p:nvPr>
            <p:custDataLst>
              <p:tags r:id="rId4"/>
            </p:custDataLst>
          </p:nvPr>
        </p:nvSpPr>
        <p:spPr>
          <a:xfrm>
            <a:off x="8053705" y="4150360"/>
            <a:ext cx="1484630" cy="366395"/>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700">
                <a:sym typeface="+mn-ea"/>
              </a:rPr>
              <a:t>文件存储</a:t>
            </a:r>
            <a:endParaRPr lang="zh-CN" altLang="en-US" sz="1700">
              <a:sym typeface="+mn-ea"/>
            </a:endParaRPr>
          </a:p>
        </p:txBody>
      </p:sp>
      <p:sp>
        <p:nvSpPr>
          <p:cNvPr id="23" name="矩形 22"/>
          <p:cNvSpPr/>
          <p:nvPr>
            <p:custDataLst>
              <p:tags r:id="rId5"/>
            </p:custDataLst>
          </p:nvPr>
        </p:nvSpPr>
        <p:spPr>
          <a:xfrm>
            <a:off x="8053705" y="4726940"/>
            <a:ext cx="1482725" cy="366395"/>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600">
                <a:sym typeface="+mn-ea"/>
              </a:rPr>
              <a:t>对象存储</a:t>
            </a:r>
            <a:endParaRPr lang="zh-CN" altLang="en-US" sz="1600">
              <a:sym typeface="+mn-ea"/>
            </a:endParaRPr>
          </a:p>
        </p:txBody>
      </p:sp>
      <p:sp>
        <p:nvSpPr>
          <p:cNvPr id="24" name="矩形 23"/>
          <p:cNvSpPr/>
          <p:nvPr>
            <p:custDataLst>
              <p:tags r:id="rId6"/>
            </p:custDataLst>
          </p:nvPr>
        </p:nvSpPr>
        <p:spPr>
          <a:xfrm>
            <a:off x="9733280" y="4138930"/>
            <a:ext cx="1484630" cy="366395"/>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r>
              <a:rPr lang="zh-CN" altLang="en-US" sz="1700">
                <a:sym typeface="+mn-ea"/>
              </a:rPr>
              <a:t>云数据库</a:t>
            </a:r>
            <a:endParaRPr lang="zh-CN" altLang="en-US" sz="1700">
              <a:sym typeface="+mn-ea"/>
            </a:endParaRPr>
          </a:p>
        </p:txBody>
      </p:sp>
      <p:sp>
        <p:nvSpPr>
          <p:cNvPr id="25" name="矩形 24"/>
          <p:cNvSpPr/>
          <p:nvPr>
            <p:custDataLst>
              <p:tags r:id="rId7"/>
            </p:custDataLst>
          </p:nvPr>
        </p:nvSpPr>
        <p:spPr>
          <a:xfrm>
            <a:off x="7905750" y="3666490"/>
            <a:ext cx="3467735" cy="1550035"/>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a:p>
        </p:txBody>
      </p:sp>
      <p:sp>
        <p:nvSpPr>
          <p:cNvPr id="26" name="文本框 25"/>
          <p:cNvSpPr txBox="1"/>
          <p:nvPr>
            <p:custDataLst>
              <p:tags r:id="rId8"/>
            </p:custDataLst>
          </p:nvPr>
        </p:nvSpPr>
        <p:spPr>
          <a:xfrm>
            <a:off x="10196830" y="4453255"/>
            <a:ext cx="557530" cy="768350"/>
          </a:xfrm>
          <a:prstGeom prst="rect">
            <a:avLst/>
          </a:prstGeom>
          <a:noFill/>
        </p:spPr>
        <p:txBody>
          <a:bodyPr wrap="square" rtlCol="0" anchor="t">
            <a:spAutoFit/>
          </a:bodyPr>
          <a:p>
            <a:r>
              <a:rPr lang="en-US" altLang="zh-CN" sz="4400" dirty="0">
                <a:solidFill>
                  <a:srgbClr val="000000"/>
                </a:solidFill>
                <a:latin typeface="等线 Light" panose="02010600030101010101" charset="-122"/>
                <a:ea typeface="等线 Light" panose="02010600030101010101" charset="-122"/>
                <a:cs typeface="Arial" panose="020B0604020202020204" pitchFamily="34" charset="0"/>
                <a:sym typeface="+mn-ea"/>
              </a:rPr>
              <a:t>...</a:t>
            </a:r>
            <a:endParaRPr lang="en-US" altLang="zh-CN" sz="4400" dirty="0">
              <a:solidFill>
                <a:srgbClr val="000000"/>
              </a:solidFill>
              <a:latin typeface="等线 Light" panose="02010600030101010101" charset="-122"/>
              <a:ea typeface="等线 Light" panose="02010600030101010101" charset="-122"/>
              <a:cs typeface="Arial" panose="020B0604020202020204" pitchFamily="34" charset="0"/>
              <a:sym typeface="+mn-ea"/>
            </a:endParaRPr>
          </a:p>
        </p:txBody>
      </p:sp>
      <p:sp>
        <p:nvSpPr>
          <p:cNvPr id="27" name="矩形 26"/>
          <p:cNvSpPr/>
          <p:nvPr>
            <p:custDataLst>
              <p:tags r:id="rId9"/>
            </p:custDataLst>
          </p:nvPr>
        </p:nvSpPr>
        <p:spPr>
          <a:xfrm>
            <a:off x="5400040" y="5972810"/>
            <a:ext cx="1451610" cy="366395"/>
          </a:xfrm>
          <a:prstGeom prst="rect">
            <a:avLst/>
          </a:prstGeom>
          <a:noFill/>
          <a:ln w="19050">
            <a:solidFill>
              <a:srgbClr val="48D3D8"/>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Logging</a:t>
            </a:r>
            <a:endParaRPr lang="en-US" altLang="zh-CN"/>
          </a:p>
        </p:txBody>
      </p:sp>
      <p:cxnSp>
        <p:nvCxnSpPr>
          <p:cNvPr id="28" name="直接箭头连接符 27"/>
          <p:cNvCxnSpPr/>
          <p:nvPr>
            <p:custDataLst>
              <p:tags r:id="rId10"/>
            </p:custDataLst>
          </p:nvPr>
        </p:nvCxnSpPr>
        <p:spPr>
          <a:xfrm>
            <a:off x="1719580" y="4288155"/>
            <a:ext cx="1451610" cy="0"/>
          </a:xfrm>
          <a:prstGeom prst="straightConnector1">
            <a:avLst/>
          </a:prstGeom>
          <a:ln w="19050">
            <a:solidFill>
              <a:srgbClr val="0CAAE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custDataLst>
              <p:tags r:id="rId11"/>
            </p:custDataLst>
          </p:nvPr>
        </p:nvCxnSpPr>
        <p:spPr>
          <a:xfrm>
            <a:off x="1719580" y="4491355"/>
            <a:ext cx="1451610" cy="0"/>
          </a:xfrm>
          <a:prstGeom prst="straightConnector1">
            <a:avLst/>
          </a:prstGeom>
          <a:ln w="19050">
            <a:solidFill>
              <a:srgbClr val="0CAAEB"/>
            </a:solidFill>
            <a:headEnd type="triangle"/>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custDataLst>
              <p:tags r:id="rId12"/>
            </p:custDataLst>
          </p:nvPr>
        </p:nvCxnSpPr>
        <p:spPr>
          <a:xfrm>
            <a:off x="4384040" y="4404995"/>
            <a:ext cx="1350010" cy="0"/>
          </a:xfrm>
          <a:prstGeom prst="straightConnector1">
            <a:avLst/>
          </a:prstGeom>
          <a:ln w="19050">
            <a:solidFill>
              <a:srgbClr val="0CAAE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custDataLst>
              <p:tags r:id="rId13"/>
            </p:custDataLst>
          </p:nvPr>
        </p:nvCxnSpPr>
        <p:spPr>
          <a:xfrm>
            <a:off x="6516370" y="4404995"/>
            <a:ext cx="1221105" cy="0"/>
          </a:xfrm>
          <a:prstGeom prst="straightConnector1">
            <a:avLst/>
          </a:prstGeom>
          <a:ln w="15875">
            <a:solidFill>
              <a:srgbClr val="0CAAEB"/>
            </a:solidFill>
            <a:headEnd type="triangle"/>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4"/>
            </p:custDataLst>
          </p:nvPr>
        </p:nvSpPr>
        <p:spPr>
          <a:xfrm>
            <a:off x="6475095" y="4081780"/>
            <a:ext cx="1418590" cy="645160"/>
          </a:xfrm>
          <a:prstGeom prst="rect">
            <a:avLst/>
          </a:prstGeom>
          <a:noFill/>
        </p:spPr>
        <p:txBody>
          <a:bodyPr wrap="square" rtlCol="0">
            <a:spAutoFit/>
          </a:bodyPr>
          <a:p>
            <a:pPr algn="ctr"/>
            <a:r>
              <a:rPr lang="zh-CN" altLang="en-US"/>
              <a:t>加载代码、库文件等</a:t>
            </a:r>
            <a:endParaRPr lang="zh-CN" altLang="en-US"/>
          </a:p>
        </p:txBody>
      </p:sp>
      <p:sp>
        <p:nvSpPr>
          <p:cNvPr id="33" name="文本框 32"/>
          <p:cNvSpPr txBox="1"/>
          <p:nvPr>
            <p:custDataLst>
              <p:tags r:id="rId15"/>
            </p:custDataLst>
          </p:nvPr>
        </p:nvSpPr>
        <p:spPr>
          <a:xfrm>
            <a:off x="7905750" y="3669665"/>
            <a:ext cx="1632585" cy="398780"/>
          </a:xfrm>
          <a:prstGeom prst="rect">
            <a:avLst/>
          </a:prstGeom>
          <a:noFill/>
        </p:spPr>
        <p:txBody>
          <a:bodyPr wrap="square" rtlCol="0">
            <a:spAutoFit/>
          </a:bodyPr>
          <a:p>
            <a:pPr algn="ctr"/>
            <a:r>
              <a:rPr lang="zh-CN" altLang="en-US" sz="2000"/>
              <a:t>云存储系统</a:t>
            </a:r>
            <a:endParaRPr lang="zh-CN" altLang="en-US" sz="2000"/>
          </a:p>
        </p:txBody>
      </p:sp>
      <p:grpSp>
        <p:nvGrpSpPr>
          <p:cNvPr id="36" name="组合 35"/>
          <p:cNvGrpSpPr/>
          <p:nvPr/>
        </p:nvGrpSpPr>
        <p:grpSpPr>
          <a:xfrm rot="0">
            <a:off x="5855335" y="5118100"/>
            <a:ext cx="539115" cy="458470"/>
            <a:chOff x="9347" y="7017"/>
            <a:chExt cx="906" cy="850"/>
          </a:xfrm>
        </p:grpSpPr>
        <p:pic>
          <p:nvPicPr>
            <p:cNvPr id="20" name="图片 19"/>
            <p:cNvPicPr>
              <a:picLocks noChangeAspect="1"/>
            </p:cNvPicPr>
            <p:nvPr>
              <p:custDataLst>
                <p:tags r:id="rId16"/>
              </p:custDataLst>
            </p:nvPr>
          </p:nvPicPr>
          <p:blipFill>
            <a:blip r:embed="rId17"/>
            <a:srcRect l="19913" t="17352" r="19048" b="16438"/>
            <a:stretch>
              <a:fillRect/>
            </a:stretch>
          </p:blipFill>
          <p:spPr>
            <a:xfrm>
              <a:off x="9439" y="7095"/>
              <a:ext cx="705" cy="725"/>
            </a:xfrm>
            <a:prstGeom prst="rect">
              <a:avLst/>
            </a:prstGeom>
          </p:spPr>
        </p:pic>
        <p:sp>
          <p:nvSpPr>
            <p:cNvPr id="35" name="圆角矩形 34"/>
            <p:cNvSpPr/>
            <p:nvPr>
              <p:custDataLst>
                <p:tags r:id="rId18"/>
              </p:custDataLst>
            </p:nvPr>
          </p:nvSpPr>
          <p:spPr>
            <a:xfrm>
              <a:off x="9347" y="7017"/>
              <a:ext cx="907" cy="850"/>
            </a:xfrm>
            <a:prstGeom prst="roundRect">
              <a:avLst>
                <a:gd name="adj" fmla="val 5828"/>
              </a:avLst>
            </a:prstGeom>
            <a:noFill/>
            <a:ln w="41275">
              <a:solidFill>
                <a:srgbClr val="00AEE9">
                  <a:alpha val="8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7" name="组合 36"/>
          <p:cNvGrpSpPr/>
          <p:nvPr/>
        </p:nvGrpSpPr>
        <p:grpSpPr>
          <a:xfrm rot="0">
            <a:off x="5855335" y="4175760"/>
            <a:ext cx="539115" cy="458470"/>
            <a:chOff x="9347" y="7017"/>
            <a:chExt cx="906" cy="850"/>
          </a:xfrm>
        </p:grpSpPr>
        <p:pic>
          <p:nvPicPr>
            <p:cNvPr id="38" name="图片 37"/>
            <p:cNvPicPr>
              <a:picLocks noChangeAspect="1"/>
            </p:cNvPicPr>
            <p:nvPr>
              <p:custDataLst>
                <p:tags r:id="rId19"/>
              </p:custDataLst>
            </p:nvPr>
          </p:nvPicPr>
          <p:blipFill>
            <a:blip r:embed="rId17"/>
            <a:srcRect l="19913" t="17352" r="19048" b="16438"/>
            <a:stretch>
              <a:fillRect/>
            </a:stretch>
          </p:blipFill>
          <p:spPr>
            <a:xfrm>
              <a:off x="9439" y="7095"/>
              <a:ext cx="705" cy="725"/>
            </a:xfrm>
            <a:prstGeom prst="rect">
              <a:avLst/>
            </a:prstGeom>
          </p:spPr>
        </p:pic>
        <p:sp>
          <p:nvSpPr>
            <p:cNvPr id="39" name="圆角矩形 38"/>
            <p:cNvSpPr/>
            <p:nvPr>
              <p:custDataLst>
                <p:tags r:id="rId20"/>
              </p:custDataLst>
            </p:nvPr>
          </p:nvSpPr>
          <p:spPr>
            <a:xfrm>
              <a:off x="9347" y="7017"/>
              <a:ext cx="907" cy="850"/>
            </a:xfrm>
            <a:prstGeom prst="roundRect">
              <a:avLst>
                <a:gd name="adj" fmla="val 5828"/>
              </a:avLst>
            </a:prstGeom>
            <a:noFill/>
            <a:ln w="41275">
              <a:solidFill>
                <a:srgbClr val="00AEE9">
                  <a:alpha val="86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0" name="弧形 39"/>
          <p:cNvSpPr/>
          <p:nvPr>
            <p:custDataLst>
              <p:tags r:id="rId21"/>
            </p:custDataLst>
          </p:nvPr>
        </p:nvSpPr>
        <p:spPr>
          <a:xfrm rot="960000">
            <a:off x="5979160" y="4694555"/>
            <a:ext cx="207645" cy="686435"/>
          </a:xfrm>
          <a:prstGeom prst="arc">
            <a:avLst/>
          </a:prstGeom>
          <a:ln w="19050">
            <a:solidFill>
              <a:srgbClr val="0CAAEB"/>
            </a:solidFill>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弧形 40"/>
          <p:cNvSpPr/>
          <p:nvPr>
            <p:custDataLst>
              <p:tags r:id="rId22"/>
            </p:custDataLst>
          </p:nvPr>
        </p:nvSpPr>
        <p:spPr>
          <a:xfrm rot="12060000">
            <a:off x="6087745" y="4387215"/>
            <a:ext cx="207645" cy="686435"/>
          </a:xfrm>
          <a:prstGeom prst="arc">
            <a:avLst/>
          </a:prstGeom>
          <a:ln w="19050">
            <a:solidFill>
              <a:srgbClr val="0CAAEB"/>
            </a:solidFill>
            <a:tailEnd type="triangl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42" name="肘形连接符 41"/>
          <p:cNvCxnSpPr/>
          <p:nvPr>
            <p:custDataLst>
              <p:tags r:id="rId23"/>
            </p:custDataLst>
          </p:nvPr>
        </p:nvCxnSpPr>
        <p:spPr>
          <a:xfrm rot="5400000" flipV="1">
            <a:off x="4536440" y="4125595"/>
            <a:ext cx="641985" cy="1755140"/>
          </a:xfrm>
          <a:prstGeom prst="bentConnector2">
            <a:avLst/>
          </a:prstGeom>
          <a:ln w="19050">
            <a:solidFill>
              <a:srgbClr val="0CAAE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custDataLst>
              <p:tags r:id="rId24"/>
            </p:custDataLst>
          </p:nvPr>
        </p:nvSpPr>
        <p:spPr>
          <a:xfrm>
            <a:off x="3979545" y="5021580"/>
            <a:ext cx="1739265" cy="645160"/>
          </a:xfrm>
          <a:prstGeom prst="rect">
            <a:avLst/>
          </a:prstGeom>
          <a:noFill/>
        </p:spPr>
        <p:txBody>
          <a:bodyPr wrap="square" rtlCol="0">
            <a:spAutoFit/>
          </a:bodyPr>
          <a:p>
            <a:pPr algn="ctr"/>
            <a:r>
              <a:rPr lang="zh-CN" altLang="en-US"/>
              <a:t>连续调用</a:t>
            </a:r>
            <a:endParaRPr lang="zh-CN" altLang="en-US"/>
          </a:p>
          <a:p>
            <a:pPr algn="ctr"/>
            <a:r>
              <a:rPr lang="zh-CN" altLang="en-US"/>
              <a:t>（热调用）</a:t>
            </a:r>
            <a:endParaRPr lang="zh-CN" altLang="en-US"/>
          </a:p>
        </p:txBody>
      </p:sp>
      <p:sp>
        <p:nvSpPr>
          <p:cNvPr id="44" name="文本框 43"/>
          <p:cNvSpPr txBox="1"/>
          <p:nvPr>
            <p:custDataLst>
              <p:tags r:id="rId25"/>
            </p:custDataLst>
          </p:nvPr>
        </p:nvSpPr>
        <p:spPr>
          <a:xfrm>
            <a:off x="3971290" y="4059555"/>
            <a:ext cx="2145665" cy="368300"/>
          </a:xfrm>
          <a:prstGeom prst="rect">
            <a:avLst/>
          </a:prstGeom>
          <a:noFill/>
        </p:spPr>
        <p:txBody>
          <a:bodyPr wrap="square" rtlCol="0">
            <a:spAutoFit/>
          </a:bodyPr>
          <a:p>
            <a:pPr algn="ctr"/>
            <a:r>
              <a:rPr lang="zh-CN" altLang="en-US">
                <a:solidFill>
                  <a:schemeClr val="tx1"/>
                </a:solidFill>
              </a:rPr>
              <a:t>冷启动调用</a:t>
            </a:r>
            <a:endParaRPr lang="zh-CN" altLang="en-US">
              <a:solidFill>
                <a:schemeClr val="tx1"/>
              </a:solidFill>
            </a:endParaRPr>
          </a:p>
        </p:txBody>
      </p:sp>
      <p:sp>
        <p:nvSpPr>
          <p:cNvPr id="48" name="文本框 47"/>
          <p:cNvSpPr txBox="1"/>
          <p:nvPr>
            <p:custDataLst>
              <p:tags r:id="rId26"/>
            </p:custDataLst>
          </p:nvPr>
        </p:nvSpPr>
        <p:spPr>
          <a:xfrm>
            <a:off x="1872615" y="4458970"/>
            <a:ext cx="1174750" cy="368300"/>
          </a:xfrm>
          <a:prstGeom prst="rect">
            <a:avLst/>
          </a:prstGeom>
          <a:noFill/>
        </p:spPr>
        <p:txBody>
          <a:bodyPr wrap="square" rtlCol="0">
            <a:spAutoFit/>
          </a:bodyPr>
          <a:p>
            <a:r>
              <a:rPr lang="zh-CN" altLang="en-US"/>
              <a:t>返回结果</a:t>
            </a:r>
            <a:endParaRPr lang="zh-CN" altLang="en-US"/>
          </a:p>
        </p:txBody>
      </p:sp>
      <p:sp>
        <p:nvSpPr>
          <p:cNvPr id="45" name="文本框 44"/>
          <p:cNvSpPr txBox="1"/>
          <p:nvPr>
            <p:custDataLst>
              <p:tags r:id="rId27"/>
            </p:custDataLst>
          </p:nvPr>
        </p:nvSpPr>
        <p:spPr>
          <a:xfrm>
            <a:off x="1884045" y="3924300"/>
            <a:ext cx="1104900" cy="368300"/>
          </a:xfrm>
          <a:prstGeom prst="rect">
            <a:avLst/>
          </a:prstGeom>
          <a:noFill/>
        </p:spPr>
        <p:txBody>
          <a:bodyPr wrap="square" rtlCol="0">
            <a:spAutoFit/>
          </a:bodyPr>
          <a:p>
            <a:r>
              <a:rPr lang="zh-CN" altLang="en-US"/>
              <a:t>函数请求</a:t>
            </a:r>
            <a:r>
              <a:rPr lang="en-US" altLang="zh-CN"/>
              <a:t> </a:t>
            </a:r>
            <a:endParaRPr lang="en-US" altLang="zh-CN"/>
          </a:p>
        </p:txBody>
      </p:sp>
      <p:cxnSp>
        <p:nvCxnSpPr>
          <p:cNvPr id="49" name="直接箭头连接符 48"/>
          <p:cNvCxnSpPr/>
          <p:nvPr>
            <p:custDataLst>
              <p:tags r:id="rId28"/>
            </p:custDataLst>
          </p:nvPr>
        </p:nvCxnSpPr>
        <p:spPr>
          <a:xfrm flipV="1">
            <a:off x="6125845" y="5642610"/>
            <a:ext cx="0" cy="305435"/>
          </a:xfrm>
          <a:prstGeom prst="straightConnector1">
            <a:avLst/>
          </a:prstGeom>
          <a:ln w="15875">
            <a:solidFill>
              <a:srgbClr val="0CAAEB"/>
            </a:solidFill>
            <a:headEnd type="triangle"/>
            <a:tailEnd type="non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custDataLst>
              <p:tags r:id="rId29"/>
            </p:custDataLst>
          </p:nvPr>
        </p:nvSpPr>
        <p:spPr>
          <a:xfrm>
            <a:off x="6268720" y="4763770"/>
            <a:ext cx="1189990" cy="368300"/>
          </a:xfrm>
          <a:prstGeom prst="rect">
            <a:avLst/>
          </a:prstGeom>
          <a:noFill/>
        </p:spPr>
        <p:txBody>
          <a:bodyPr wrap="square" rtlCol="0">
            <a:spAutoFit/>
          </a:bodyPr>
          <a:p>
            <a:pPr algn="ctr"/>
            <a:r>
              <a:rPr lang="zh-CN" altLang="en-US">
                <a:solidFill>
                  <a:schemeClr val="tx1"/>
                </a:solidFill>
              </a:rPr>
              <a:t>自动扩缩</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smtClean="0"/>
              <a:t>Idea</a:t>
            </a:r>
            <a:r>
              <a:rPr lang="zh-CN" altLang="en-US" dirty="0" smtClean="0"/>
              <a:t>产生的背景</a:t>
            </a:r>
            <a:r>
              <a:rPr lang="zh-CN" altLang="en-US" dirty="0"/>
              <a:t>与现有技术</a:t>
            </a:r>
            <a:endParaRPr lang="en-US" dirty="0">
              <a:solidFill>
                <a:schemeClr val="tx1"/>
              </a:solidFill>
            </a:endParaRPr>
          </a:p>
        </p:txBody>
      </p:sp>
      <p:grpSp>
        <p:nvGrpSpPr>
          <p:cNvPr id="9" name="组合 8"/>
          <p:cNvGrpSpPr/>
          <p:nvPr/>
        </p:nvGrpSpPr>
        <p:grpSpPr>
          <a:xfrm>
            <a:off x="736600" y="3611113"/>
            <a:ext cx="7412990" cy="2305182"/>
            <a:chOff x="2268" y="4631"/>
            <a:chExt cx="15133" cy="4807"/>
          </a:xfrm>
        </p:grpSpPr>
        <p:pic>
          <p:nvPicPr>
            <p:cNvPr id="7" name="图片 6"/>
            <p:cNvPicPr>
              <a:picLocks noChangeAspect="1"/>
            </p:cNvPicPr>
            <p:nvPr>
              <p:custDataLst>
                <p:tags r:id="rId1"/>
              </p:custDataLst>
            </p:nvPr>
          </p:nvPicPr>
          <p:blipFill>
            <a:blip r:embed="rId2"/>
            <a:stretch>
              <a:fillRect/>
            </a:stretch>
          </p:blipFill>
          <p:spPr>
            <a:xfrm>
              <a:off x="2268" y="4671"/>
              <a:ext cx="15133" cy="4767"/>
            </a:xfrm>
            <a:prstGeom prst="rect">
              <a:avLst/>
            </a:prstGeom>
          </p:spPr>
        </p:pic>
        <p:sp>
          <p:nvSpPr>
            <p:cNvPr id="17" name="文本框 16"/>
            <p:cNvSpPr txBox="1"/>
            <p:nvPr>
              <p:custDataLst>
                <p:tags r:id="rId3"/>
              </p:custDataLst>
            </p:nvPr>
          </p:nvSpPr>
          <p:spPr>
            <a:xfrm>
              <a:off x="7013" y="4631"/>
              <a:ext cx="5306" cy="768"/>
            </a:xfrm>
            <a:prstGeom prst="rect">
              <a:avLst/>
            </a:prstGeom>
            <a:solidFill>
              <a:schemeClr val="tx2"/>
            </a:solidFill>
          </p:spPr>
          <p:txBody>
            <a:bodyPr wrap="square" rtlCol="0" anchor="t">
              <a:spAutoFit/>
            </a:bodyPr>
            <a:p>
              <a:r>
                <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rPr>
                <a:t>冷启动（百毫秒至数秒）</a:t>
              </a:r>
              <a:endPar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endParaRPr>
            </a:p>
          </p:txBody>
        </p:sp>
        <p:sp>
          <p:nvSpPr>
            <p:cNvPr id="6" name="文本框 5"/>
            <p:cNvSpPr txBox="1"/>
            <p:nvPr>
              <p:custDataLst>
                <p:tags r:id="rId4"/>
              </p:custDataLst>
            </p:nvPr>
          </p:nvSpPr>
          <p:spPr>
            <a:xfrm>
              <a:off x="4307" y="7065"/>
              <a:ext cx="4084" cy="768"/>
            </a:xfrm>
            <a:prstGeom prst="rect">
              <a:avLst/>
            </a:prstGeom>
            <a:solidFill>
              <a:schemeClr val="tx2"/>
            </a:solidFill>
          </p:spPr>
          <p:txBody>
            <a:bodyPr wrap="square" rtlCol="0" anchor="t">
              <a:spAutoFit/>
            </a:bodyPr>
            <a:p>
              <a:r>
                <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rPr>
                <a:t>热调用（毫秒级）</a:t>
              </a:r>
              <a:endPar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endParaRPr>
            </a:p>
          </p:txBody>
        </p:sp>
      </p:grpSp>
      <p:pic>
        <p:nvPicPr>
          <p:cNvPr id="10" name="图片 9"/>
          <p:cNvPicPr>
            <a:picLocks noChangeAspect="1"/>
          </p:cNvPicPr>
          <p:nvPr>
            <p:custDataLst>
              <p:tags r:id="rId5"/>
            </p:custDataLst>
          </p:nvPr>
        </p:nvPicPr>
        <p:blipFill>
          <a:blip r:embed="rId6"/>
          <a:stretch>
            <a:fillRect/>
          </a:stretch>
        </p:blipFill>
        <p:spPr>
          <a:xfrm>
            <a:off x="8319135" y="3817620"/>
            <a:ext cx="3468370" cy="2155825"/>
          </a:xfrm>
          <a:prstGeom prst="rect">
            <a:avLst/>
          </a:prstGeom>
          <a:ln>
            <a:solidFill>
              <a:schemeClr val="tx1"/>
            </a:solidFill>
          </a:ln>
        </p:spPr>
      </p:pic>
      <p:sp>
        <p:nvSpPr>
          <p:cNvPr id="13" name="文本框 12"/>
          <p:cNvSpPr txBox="1"/>
          <p:nvPr>
            <p:custDataLst>
              <p:tags r:id="rId7"/>
            </p:custDataLst>
          </p:nvPr>
        </p:nvSpPr>
        <p:spPr>
          <a:xfrm>
            <a:off x="8595995" y="4499610"/>
            <a:ext cx="3136900" cy="337185"/>
          </a:xfrm>
          <a:prstGeom prst="rect">
            <a:avLst/>
          </a:prstGeom>
          <a:solidFill>
            <a:schemeClr val="tx2">
              <a:alpha val="48000"/>
            </a:schemeClr>
          </a:solidFill>
        </p:spPr>
        <p:txBody>
          <a:bodyPr wrap="square" rtlCol="0">
            <a:spAutoFit/>
          </a:bodyPr>
          <a:p>
            <a:r>
              <a:rPr lang="en-US" altLang="zh-CN"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应用冷启动引发超过</a:t>
            </a:r>
            <a:r>
              <a:rPr lang="en-US" altLang="zh-CN"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倍延迟</a:t>
            </a:r>
            <a:endPar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8505825" y="5973445"/>
            <a:ext cx="2865755" cy="368300"/>
          </a:xfrm>
          <a:prstGeom prst="rect">
            <a:avLst/>
          </a:prstGeom>
          <a:noFill/>
        </p:spPr>
        <p:txBody>
          <a:bodyPr vert="horz" wrap="square" rtlCol="0" anchor="t">
            <a:spAutoFit/>
          </a:bodyPr>
          <a:p>
            <a:pPr algn="ct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[Middleware 2021]</a:t>
            </a:r>
            <a:endPar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2" name="内容占位符 3"/>
          <p:cNvSpPr/>
          <p:nvPr>
            <p:custDataLst>
              <p:tags r:id="rId8"/>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10000"/>
              </a:lnSpc>
            </a:pPr>
            <a:r>
              <a:t>冷启动问题是Serverless计算面临的一个重要挑战。当冷启动调用触发时，函数实例创建过程中需要执行节点调度、拉取镜像、启动运行时、加载用户代码/数据、资源配给等操作，导致相对较长的启动延迟</a:t>
            </a:r>
            <a:r>
              <a:rPr lang="en-US"/>
              <a:t>(</a:t>
            </a:r>
            <a:r>
              <a:rPr lang="zh-CN" altLang="en-US"/>
              <a:t>例如：超过实际执行时间的</a:t>
            </a:r>
            <a:r>
              <a:rPr lang="en-US" altLang="zh-CN"/>
              <a:t>10</a:t>
            </a:r>
            <a:r>
              <a:rPr lang="zh-CN" altLang="en-US"/>
              <a:t>倍</a:t>
            </a:r>
            <a:r>
              <a:rPr lang="en-US"/>
              <a:t>)</a:t>
            </a:r>
            <a:r>
              <a:t>。</a:t>
            </a:r>
          </a:p>
          <a:p>
            <a:pPr>
              <a:lnSpc>
                <a:spcPct val="110000"/>
              </a:lnSpc>
            </a:pPr>
          </a:p>
          <a:p>
            <a:pPr>
              <a:lnSpc>
                <a:spcPct val="110000"/>
              </a:lnSpc>
            </a:pPr>
            <a:r>
              <a:t>尤其当Serverless业务遇到突发流量时，短时间内的大量冷启动调用会给平台调度和性能带来巨大压力，因此，如何避免或优化冷启动问题是当前的一个研究热点。</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smtClean="0"/>
              <a:t>Idea</a:t>
            </a:r>
            <a:r>
              <a:rPr lang="zh-CN" altLang="en-US" dirty="0" smtClean="0"/>
              <a:t>产生的背景</a:t>
            </a:r>
            <a:r>
              <a:rPr lang="zh-CN" altLang="en-US" dirty="0"/>
              <a:t>与现有技术</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t>实例缓存是目前业界广泛采用的一种减少冷启动调用发生的方法。</a:t>
            </a:r>
            <a:endParaRPr lang="zh-CN"/>
          </a:p>
          <a:p>
            <a:pPr>
              <a:lnSpc>
                <a:spcPct val="120000"/>
              </a:lnSpc>
            </a:pPr>
            <a:r>
              <a:rPr lang="zh-CN">
                <a:solidFill>
                  <a:schemeClr val="tx1"/>
                </a:solidFill>
                <a:latin typeface="楷体" panose="02010609060101010101" charset="-122"/>
                <a:ea typeface="楷体" panose="02010609060101010101" charset="-122"/>
              </a:rPr>
              <a:t>其核心原理是通过在实例执行完请求后，以缓存的形式在节点内保活一段时间，使得后续请求可以短时间复用从而避免冷启动调用的发生。</a:t>
            </a:r>
            <a:endParaRPr lang="zh-CN">
              <a:solidFill>
                <a:schemeClr val="tx1"/>
              </a:solidFill>
              <a:latin typeface="楷体" panose="02010609060101010101" charset="-122"/>
              <a:ea typeface="楷体" panose="02010609060101010101" charset="-122"/>
            </a:endParaRPr>
          </a:p>
          <a:p>
            <a:pPr>
              <a:lnSpc>
                <a:spcPct val="120000"/>
              </a:lnSpc>
            </a:pPr>
            <a:r>
              <a:rPr lang="zh-CN" b="1"/>
              <a:t>现有的一些基于缓存的方法：</a:t>
            </a:r>
            <a:endParaRPr lang="zh-CN" b="1"/>
          </a:p>
          <a:p>
            <a:pPr>
              <a:lnSpc>
                <a:spcPct val="120000"/>
              </a:lnSpc>
            </a:pPr>
            <a:r>
              <a:rPr lang="en-US" altLang="zh-CN">
                <a:latin typeface="楷体" panose="02010609060101010101" charset="-122"/>
                <a:ea typeface="楷体" panose="02010609060101010101" charset="-122"/>
                <a:cs typeface="楷体" panose="02010609060101010101" charset="-122"/>
              </a:rPr>
              <a:t>1. </a:t>
            </a:r>
            <a:r>
              <a:rPr lang="zh-CN" altLang="en-US">
                <a:latin typeface="楷体" panose="02010609060101010101" charset="-122"/>
                <a:ea typeface="楷体" panose="02010609060101010101" charset="-122"/>
                <a:cs typeface="楷体" panose="02010609060101010101" charset="-122"/>
              </a:rPr>
              <a:t>静态</a:t>
            </a:r>
            <a:r>
              <a:rPr lang="en-US" altLang="zh-CN">
                <a:latin typeface="楷体" panose="02010609060101010101" charset="-122"/>
                <a:ea typeface="楷体" panose="02010609060101010101" charset="-122"/>
                <a:cs typeface="楷体" panose="02010609060101010101" charset="-122"/>
              </a:rPr>
              <a:t>keep-alive</a:t>
            </a:r>
            <a:r>
              <a:rPr lang="zh-CN" altLang="en-US">
                <a:latin typeface="楷体" panose="02010609060101010101" charset="-122"/>
                <a:ea typeface="楷体" panose="02010609060101010101" charset="-122"/>
                <a:cs typeface="楷体" panose="02010609060101010101" charset="-122"/>
              </a:rPr>
              <a:t>机制</a:t>
            </a:r>
            <a:r>
              <a:rPr lang="en-US" altLang="zh-CN">
                <a:latin typeface="楷体" panose="02010609060101010101" charset="-122"/>
                <a:ea typeface="楷体" panose="02010609060101010101" charset="-122"/>
                <a:cs typeface="楷体" panose="02010609060101010101" charset="-122"/>
              </a:rPr>
              <a:t>(AWS Lambda, FunctionGraph, OpenWhisk</a:t>
            </a:r>
            <a:r>
              <a:rPr lang="zh-CN" altLang="en-US">
                <a:latin typeface="楷体" panose="02010609060101010101" charset="-122"/>
                <a:ea typeface="楷体" panose="02010609060101010101" charset="-122"/>
                <a:cs typeface="楷体" panose="02010609060101010101" charset="-122"/>
              </a:rPr>
              <a:t>等</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无法适应动态负载变化，</a:t>
            </a:r>
            <a:r>
              <a:rPr lang="zh-CN" altLang="en-US" b="1">
                <a:solidFill>
                  <a:srgbClr val="3333FF"/>
                </a:solidFill>
                <a:latin typeface="楷体" panose="02010609060101010101" charset="-122"/>
                <a:ea typeface="楷体" panose="02010609060101010101" charset="-122"/>
                <a:cs typeface="楷体" panose="02010609060101010101" charset="-122"/>
              </a:rPr>
              <a:t>资源浪费严重</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函数预留机制</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用户自定义设置</a:t>
            </a:r>
            <a:r>
              <a:rPr lang="en-US" altLang="zh-CN">
                <a:latin typeface="楷体" panose="02010609060101010101" charset="-122"/>
                <a:ea typeface="楷体" panose="02010609060101010101" charset="-122"/>
                <a:cs typeface="楷体" panose="02010609060101010101" charset="-122"/>
              </a:rPr>
              <a:t>)</a:t>
            </a:r>
            <a:r>
              <a:rPr lang="zh-CN" altLang="en-US">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预留资源</a:t>
            </a:r>
            <a:r>
              <a:rPr lang="zh-CN" altLang="en-US" b="1">
                <a:solidFill>
                  <a:schemeClr val="tx1"/>
                </a:solidFill>
                <a:latin typeface="楷体" panose="02010609060101010101" charset="-122"/>
                <a:ea typeface="楷体" panose="02010609060101010101" charset="-122"/>
                <a:cs typeface="楷体" panose="02010609060101010101" charset="-122"/>
              </a:rPr>
              <a:t>导致</a:t>
            </a:r>
            <a:r>
              <a:rPr lang="zh-CN" altLang="en-US" b="1">
                <a:solidFill>
                  <a:srgbClr val="3333FF"/>
                </a:solidFill>
                <a:latin typeface="楷体" panose="02010609060101010101" charset="-122"/>
                <a:ea typeface="楷体" panose="02010609060101010101" charset="-122"/>
                <a:cs typeface="楷体" panose="02010609060101010101" charset="-122"/>
              </a:rPr>
              <a:t>高成本</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tLang="zh-CN">
                <a:latin typeface="楷体" panose="02010609060101010101" charset="-122"/>
                <a:ea typeface="楷体" panose="02010609060101010101" charset="-122"/>
                <a:cs typeface="楷体" panose="02010609060101010101" charset="-122"/>
              </a:rPr>
              <a:t>3. </a:t>
            </a:r>
            <a:r>
              <a:rPr lang="zh-CN" altLang="en-US">
                <a:latin typeface="楷体" panose="02010609060101010101" charset="-122"/>
                <a:ea typeface="楷体" panose="02010609060101010101" charset="-122"/>
                <a:cs typeface="楷体" panose="02010609060101010101" charset="-122"/>
              </a:rPr>
              <a:t>基于负载预测的主动缓存策略</a:t>
            </a:r>
            <a:r>
              <a:rPr lang="en-US" altLang="zh-CN">
                <a:latin typeface="楷体" panose="02010609060101010101" charset="-122"/>
                <a:ea typeface="楷体" panose="02010609060101010101" charset="-122"/>
                <a:cs typeface="楷体" panose="02010609060101010101" charset="-122"/>
              </a:rPr>
              <a:t>(ATC 2020)</a:t>
            </a:r>
            <a:r>
              <a:rPr lang="zh-CN" altLang="en-US">
                <a:latin typeface="楷体" panose="02010609060101010101" charset="-122"/>
                <a:ea typeface="楷体" panose="02010609060101010101" charset="-122"/>
                <a:cs typeface="楷体" panose="02010609060101010101" charset="-122"/>
              </a:rPr>
              <a:t>【</a:t>
            </a:r>
            <a:r>
              <a:rPr lang="zh-CN" altLang="en-US" b="1">
                <a:solidFill>
                  <a:schemeClr val="tx1"/>
                </a:solidFill>
                <a:latin typeface="楷体" panose="02010609060101010101" charset="-122"/>
                <a:ea typeface="楷体" panose="02010609060101010101" charset="-122"/>
                <a:cs typeface="楷体" panose="02010609060101010101" charset="-122"/>
              </a:rPr>
              <a:t>复杂无规律的负载场景效果差，仍导致</a:t>
            </a:r>
            <a:r>
              <a:rPr lang="zh-CN" altLang="en-US" b="1">
                <a:solidFill>
                  <a:srgbClr val="3333FF"/>
                </a:solidFill>
                <a:latin typeface="楷体" panose="02010609060101010101" charset="-122"/>
                <a:ea typeface="楷体" panose="02010609060101010101" charset="-122"/>
                <a:cs typeface="楷体" panose="02010609060101010101" charset="-122"/>
              </a:rPr>
              <a:t>高冷启动率</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tLang="zh-CN">
                <a:latin typeface="楷体" panose="02010609060101010101" charset="-122"/>
                <a:ea typeface="楷体" panose="02010609060101010101" charset="-122"/>
                <a:cs typeface="楷体" panose="02010609060101010101" charset="-122"/>
              </a:rPr>
              <a:t>3. </a:t>
            </a:r>
            <a:r>
              <a:rPr lang="zh-CN" altLang="en-US">
                <a:latin typeface="楷体" panose="02010609060101010101" charset="-122"/>
                <a:ea typeface="楷体" panose="02010609060101010101" charset="-122"/>
                <a:cs typeface="楷体" panose="02010609060101010101" charset="-122"/>
              </a:rPr>
              <a:t>基于优先级替换的被动缓存策略</a:t>
            </a:r>
            <a:r>
              <a:rPr 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ASPLOS 2021)</a:t>
            </a:r>
            <a:r>
              <a:rPr lang="zh-CN" altLang="en-US">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负载倾斜导致</a:t>
            </a:r>
            <a:r>
              <a:rPr lang="zh-CN" altLang="en-US" b="1">
                <a:solidFill>
                  <a:srgbClr val="3333FF"/>
                </a:solidFill>
                <a:latin typeface="楷体" panose="02010609060101010101" charset="-122"/>
                <a:ea typeface="楷体" panose="02010609060101010101" charset="-122"/>
                <a:cs typeface="楷体" panose="02010609060101010101" charset="-122"/>
                <a:sym typeface="+mn-ea"/>
              </a:rPr>
              <a:t>热点竞争、</a:t>
            </a:r>
            <a:r>
              <a:rPr lang="zh-CN" altLang="en-US" b="1">
                <a:solidFill>
                  <a:srgbClr val="3333FF"/>
                </a:solidFill>
                <a:latin typeface="楷体" panose="02010609060101010101" charset="-122"/>
                <a:ea typeface="楷体" panose="02010609060101010101" charset="-122"/>
                <a:cs typeface="楷体" panose="02010609060101010101" charset="-122"/>
              </a:rPr>
              <a:t>冗余问题，效率低下</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p:txBody>
      </p:sp>
      <p:grpSp>
        <p:nvGrpSpPr>
          <p:cNvPr id="19" name="组合 18"/>
          <p:cNvGrpSpPr/>
          <p:nvPr/>
        </p:nvGrpSpPr>
        <p:grpSpPr>
          <a:xfrm>
            <a:off x="560705" y="4452620"/>
            <a:ext cx="6844030" cy="2054860"/>
            <a:chOff x="2398" y="5934"/>
            <a:chExt cx="10778" cy="3236"/>
          </a:xfrm>
        </p:grpSpPr>
        <p:sp>
          <p:nvSpPr>
            <p:cNvPr id="4" name="矩形 3"/>
            <p:cNvSpPr/>
            <p:nvPr>
              <p:custDataLst>
                <p:tags r:id="rId2"/>
              </p:custDataLst>
            </p:nvPr>
          </p:nvSpPr>
          <p:spPr>
            <a:xfrm>
              <a:off x="3539" y="6576"/>
              <a:ext cx="3149" cy="95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3"/>
              </p:custDataLst>
            </p:nvPr>
          </p:nvSpPr>
          <p:spPr>
            <a:xfrm>
              <a:off x="6688" y="6576"/>
              <a:ext cx="3176" cy="95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custDataLst>
                <p:tags r:id="rId4"/>
              </p:custDataLst>
            </p:nvPr>
          </p:nvSpPr>
          <p:spPr>
            <a:xfrm>
              <a:off x="9865" y="6576"/>
              <a:ext cx="2608" cy="95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10029" y="6516"/>
              <a:ext cx="2296" cy="1064"/>
            </a:xfrm>
            <a:prstGeom prst="rect">
              <a:avLst/>
            </a:prstGeom>
            <a:noFill/>
          </p:spPr>
          <p:txBody>
            <a:bodyPr wrap="square" rtlCol="0">
              <a:spAutoFit/>
            </a:bodyPr>
            <a:p>
              <a:pPr algn="ctr"/>
              <a:r>
                <a:rPr lang="en-US" altLang="zh-CN" sz="1900" b="1">
                  <a:latin typeface="Times New Roman" panose="02020603050405020304" pitchFamily="18" charset="0"/>
                  <a:cs typeface="Times New Roman" panose="02020603050405020304" pitchFamily="18" charset="0"/>
                </a:rPr>
                <a:t>Application execution</a:t>
              </a:r>
              <a:endParaRPr lang="en-US" altLang="zh-CN" sz="1900" b="1">
                <a:latin typeface="Times New Roman" panose="02020603050405020304" pitchFamily="18" charset="0"/>
                <a:cs typeface="Times New Roman" panose="02020603050405020304" pitchFamily="18" charset="0"/>
              </a:endParaRPr>
            </a:p>
          </p:txBody>
        </p:sp>
        <p:sp>
          <p:nvSpPr>
            <p:cNvPr id="20" name="文本框 19"/>
            <p:cNvSpPr txBox="1"/>
            <p:nvPr>
              <p:custDataLst>
                <p:tags r:id="rId6"/>
              </p:custDataLst>
            </p:nvPr>
          </p:nvSpPr>
          <p:spPr>
            <a:xfrm>
              <a:off x="6850" y="6516"/>
              <a:ext cx="2849" cy="1064"/>
            </a:xfrm>
            <a:prstGeom prst="rect">
              <a:avLst/>
            </a:prstGeom>
            <a:noFill/>
          </p:spPr>
          <p:txBody>
            <a:bodyPr wrap="square" rtlCol="0">
              <a:spAutoFit/>
            </a:bodyPr>
            <a:p>
              <a:pPr algn="ctr"/>
              <a:r>
                <a:rPr lang="en-US" altLang="zh-CN" sz="1900" b="1">
                  <a:latin typeface="Times New Roman" panose="02020603050405020304" pitchFamily="18" charset="0"/>
                  <a:cs typeface="Times New Roman" panose="02020603050405020304" pitchFamily="18" charset="0"/>
                </a:rPr>
                <a:t>Instance</a:t>
              </a:r>
              <a:endParaRPr lang="en-US" altLang="zh-CN" sz="1900" b="1">
                <a:latin typeface="Times New Roman" panose="02020603050405020304" pitchFamily="18" charset="0"/>
                <a:cs typeface="Times New Roman" panose="02020603050405020304" pitchFamily="18" charset="0"/>
              </a:endParaRPr>
            </a:p>
            <a:p>
              <a:pPr algn="ctr"/>
              <a:r>
                <a:rPr lang="en-US" altLang="zh-CN" sz="1900" b="1">
                  <a:latin typeface="Times New Roman" panose="02020603050405020304" pitchFamily="18" charset="0"/>
                  <a:cs typeface="Times New Roman" panose="02020603050405020304" pitchFamily="18" charset="0"/>
                </a:rPr>
                <a:t>scheduling</a:t>
              </a:r>
              <a:endParaRPr lang="en-US" altLang="zh-CN" sz="1900" b="1">
                <a:latin typeface="Times New Roman" panose="02020603050405020304" pitchFamily="18" charset="0"/>
                <a:cs typeface="Times New Roman" panose="02020603050405020304" pitchFamily="18" charset="0"/>
              </a:endParaRPr>
            </a:p>
          </p:txBody>
        </p:sp>
        <p:sp>
          <p:nvSpPr>
            <p:cNvPr id="21" name="文本框 20"/>
            <p:cNvSpPr txBox="1"/>
            <p:nvPr>
              <p:custDataLst>
                <p:tags r:id="rId7"/>
              </p:custDataLst>
            </p:nvPr>
          </p:nvSpPr>
          <p:spPr>
            <a:xfrm>
              <a:off x="3704" y="6516"/>
              <a:ext cx="2849" cy="1064"/>
            </a:xfrm>
            <a:prstGeom prst="rect">
              <a:avLst/>
            </a:prstGeom>
            <a:noFill/>
          </p:spPr>
          <p:txBody>
            <a:bodyPr wrap="square" rtlCol="0">
              <a:spAutoFit/>
            </a:bodyPr>
            <a:p>
              <a:pPr algn="ctr"/>
              <a:r>
                <a:rPr lang="en-US" altLang="zh-CN" sz="1900" b="1">
                  <a:latin typeface="Times New Roman" panose="02020603050405020304" pitchFamily="18" charset="0"/>
                  <a:cs typeface="Times New Roman" panose="02020603050405020304" pitchFamily="18" charset="0"/>
                </a:rPr>
                <a:t>Cache</a:t>
              </a:r>
              <a:endParaRPr lang="en-US" altLang="zh-CN" sz="1900" b="1">
                <a:latin typeface="Times New Roman" panose="02020603050405020304" pitchFamily="18" charset="0"/>
                <a:cs typeface="Times New Roman" panose="02020603050405020304" pitchFamily="18" charset="0"/>
              </a:endParaRPr>
            </a:p>
            <a:p>
              <a:pPr algn="ctr"/>
              <a:r>
                <a:rPr lang="en-US" altLang="zh-CN" sz="1900" b="1">
                  <a:latin typeface="Times New Roman" panose="02020603050405020304" pitchFamily="18" charset="0"/>
                  <a:cs typeface="Times New Roman" panose="02020603050405020304" pitchFamily="18" charset="0"/>
                </a:rPr>
                <a:t>recover</a:t>
              </a:r>
              <a:endParaRPr lang="en-US" altLang="zh-CN" sz="1900" b="1">
                <a:latin typeface="Times New Roman" panose="02020603050405020304" pitchFamily="18" charset="0"/>
                <a:cs typeface="Times New Roman" panose="02020603050405020304" pitchFamily="18" charset="0"/>
              </a:endParaRPr>
            </a:p>
          </p:txBody>
        </p:sp>
        <p:sp>
          <p:nvSpPr>
            <p:cNvPr id="22" name="文本框 21"/>
            <p:cNvSpPr txBox="1"/>
            <p:nvPr>
              <p:custDataLst>
                <p:tags r:id="rId8"/>
              </p:custDataLst>
            </p:nvPr>
          </p:nvSpPr>
          <p:spPr>
            <a:xfrm>
              <a:off x="5054" y="6017"/>
              <a:ext cx="3372" cy="604"/>
            </a:xfrm>
            <a:prstGeom prst="rect">
              <a:avLst/>
            </a:prstGeom>
            <a:noFill/>
          </p:spPr>
          <p:txBody>
            <a:bodyPr wrap="square" rtlCol="0">
              <a:spAutoFit/>
            </a:bodyPr>
            <a:p>
              <a:pPr algn="ctr"/>
              <a:r>
                <a:rPr lang="en-US" altLang="zh-CN" sz="1900" b="1">
                  <a:solidFill>
                    <a:srgbClr val="C00000"/>
                  </a:solidFill>
                  <a:latin typeface="Times New Roman" panose="02020603050405020304" pitchFamily="18" charset="0"/>
                  <a:cs typeface="Times New Roman" panose="02020603050405020304" pitchFamily="18" charset="0"/>
                </a:rPr>
                <a:t>Coldstart latency</a:t>
              </a:r>
              <a:endParaRPr lang="en-US" altLang="zh-CN" sz="1900" b="1">
                <a:solidFill>
                  <a:srgbClr val="C00000"/>
                </a:solidFill>
                <a:latin typeface="Times New Roman" panose="02020603050405020304" pitchFamily="18" charset="0"/>
                <a:cs typeface="Times New Roman" panose="02020603050405020304" pitchFamily="18" charset="0"/>
              </a:endParaRPr>
            </a:p>
          </p:txBody>
        </p:sp>
        <p:cxnSp>
          <p:nvCxnSpPr>
            <p:cNvPr id="24" name="直接箭头连接符 23"/>
            <p:cNvCxnSpPr/>
            <p:nvPr>
              <p:custDataLst>
                <p:tags r:id="rId9"/>
              </p:custDataLst>
            </p:nvPr>
          </p:nvCxnSpPr>
          <p:spPr>
            <a:xfrm flipH="1">
              <a:off x="3563" y="6345"/>
              <a:ext cx="141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custDataLst>
                <p:tags r:id="rId10"/>
              </p:custDataLst>
            </p:nvPr>
          </p:nvCxnSpPr>
          <p:spPr>
            <a:xfrm flipH="1">
              <a:off x="8409" y="6345"/>
              <a:ext cx="1417"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1"/>
              </p:custDataLst>
            </p:nvPr>
          </p:nvCxnSpPr>
          <p:spPr>
            <a:xfrm>
              <a:off x="3525" y="6030"/>
              <a:ext cx="0" cy="5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2"/>
              </p:custDataLst>
            </p:nvPr>
          </p:nvCxnSpPr>
          <p:spPr>
            <a:xfrm>
              <a:off x="9860" y="6045"/>
              <a:ext cx="0" cy="5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custDataLst>
                <p:tags r:id="rId13"/>
              </p:custDataLst>
            </p:nvPr>
          </p:nvCxnSpPr>
          <p:spPr>
            <a:xfrm flipH="1">
              <a:off x="2927" y="7033"/>
              <a:ext cx="567" cy="0"/>
            </a:xfrm>
            <a:prstGeom prst="straightConnector1">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9" name="文本框 28"/>
            <p:cNvSpPr txBox="1"/>
            <p:nvPr>
              <p:custDataLst>
                <p:tags r:id="rId14"/>
              </p:custDataLst>
            </p:nvPr>
          </p:nvSpPr>
          <p:spPr>
            <a:xfrm rot="16200000">
              <a:off x="1706" y="6626"/>
              <a:ext cx="1988" cy="604"/>
            </a:xfrm>
            <a:prstGeom prst="rect">
              <a:avLst/>
            </a:prstGeom>
            <a:noFill/>
          </p:spPr>
          <p:txBody>
            <a:bodyPr wrap="square" rtlCol="0">
              <a:spAutoFit/>
            </a:bodyPr>
            <a:p>
              <a:pPr algn="ctr"/>
              <a:r>
                <a:rPr lang="en-US" altLang="zh-CN" sz="1900">
                  <a:latin typeface="Times New Roman" panose="02020603050405020304" pitchFamily="18" charset="0"/>
                  <a:cs typeface="Times New Roman" panose="02020603050405020304" pitchFamily="18" charset="0"/>
                </a:rPr>
                <a:t>Requests</a:t>
              </a:r>
              <a:endParaRPr lang="en-US" altLang="zh-CN" sz="190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379" y="7790"/>
              <a:ext cx="9797" cy="1380"/>
              <a:chOff x="3379" y="6095"/>
              <a:chExt cx="9797" cy="1380"/>
            </a:xfrm>
            <a:noFill/>
          </p:grpSpPr>
          <p:sp>
            <p:nvSpPr>
              <p:cNvPr id="14" name="左大括号 13"/>
              <p:cNvSpPr/>
              <p:nvPr>
                <p:custDataLst>
                  <p:tags r:id="rId15"/>
                </p:custDataLst>
              </p:nvPr>
            </p:nvSpPr>
            <p:spPr>
              <a:xfrm rot="16200000">
                <a:off x="6586" y="3033"/>
                <a:ext cx="227" cy="6350"/>
              </a:xfrm>
              <a:prstGeom prst="leftBrace">
                <a:avLst/>
              </a:prstGeom>
              <a:grpFill/>
              <a:ln w="22225"/>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pSp>
            <p:nvGrpSpPr>
              <p:cNvPr id="15" name="组合 14"/>
              <p:cNvGrpSpPr/>
              <p:nvPr/>
            </p:nvGrpSpPr>
            <p:grpSpPr>
              <a:xfrm>
                <a:off x="3379" y="6525"/>
                <a:ext cx="9797" cy="950"/>
                <a:chOff x="3379" y="6525"/>
                <a:chExt cx="9797" cy="950"/>
              </a:xfrm>
              <a:grpFill/>
            </p:grpSpPr>
            <p:sp>
              <p:nvSpPr>
                <p:cNvPr id="23" name="文本框 22"/>
                <p:cNvSpPr txBox="1"/>
                <p:nvPr>
                  <p:custDataLst>
                    <p:tags r:id="rId16"/>
                  </p:custDataLst>
                </p:nvPr>
              </p:nvSpPr>
              <p:spPr>
                <a:xfrm>
                  <a:off x="3379" y="6982"/>
                  <a:ext cx="9797" cy="493"/>
                </a:xfrm>
                <a:prstGeom prst="rect">
                  <a:avLst/>
                </a:prstGeom>
                <a:grpFill/>
              </p:spPr>
              <p:txBody>
                <a:bodyPr wrap="none" rtlCol="0" anchor="t">
                  <a:noAutofit/>
                </a:bodyPr>
                <a:p>
                  <a:pPr algn="l"/>
                  <a:r>
                    <a:rPr lang="zh-CN" alt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例如，</a:t>
                  </a:r>
                  <a:r>
                    <a:rPr lang="en-US" altLang="zh-CN"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docker unpause</a:t>
                  </a:r>
                  <a:r>
                    <a:rPr lang="zh-CN" alt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操作耗时仅需</a:t>
                  </a:r>
                  <a:r>
                    <a:rPr lang="en-US" sz="1600" b="1" dirty="0">
                      <a:solidFill>
                        <a:srgbClr val="C00000"/>
                      </a:solidFill>
                      <a:latin typeface="等线 Light" panose="02010600030101010101" charset="-122"/>
                      <a:ea typeface="等线 Light" panose="02010600030101010101" charset="-122"/>
                      <a:cs typeface="Arial" panose="020B0604020202020204" pitchFamily="34" charset="0"/>
                      <a:sym typeface="+mn-ea"/>
                    </a:rPr>
                    <a:t>0.5 ms</a:t>
                  </a:r>
                  <a:r>
                    <a:rPr 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 </a:t>
                  </a:r>
                  <a:r>
                    <a:rPr lang="en-US" sz="1600" b="1" dirty="0">
                      <a:solidFill>
                        <a:schemeClr val="tx1"/>
                      </a:solidFill>
                      <a:latin typeface="Times New Roman" panose="02020603050405020304" pitchFamily="18" charset="0"/>
                      <a:ea typeface="等线 Light" panose="02010600030101010101" charset="-122"/>
                      <a:cs typeface="Times New Roman" panose="02020603050405020304" pitchFamily="18" charset="0"/>
                      <a:sym typeface="+mn-ea"/>
                    </a:rPr>
                    <a:t>[OSDI 2023]</a:t>
                  </a:r>
                  <a:endParaRPr lang="en-US" sz="1600" b="1" dirty="0">
                    <a:solidFill>
                      <a:schemeClr val="tx1"/>
                    </a:solidFill>
                    <a:latin typeface="Times New Roman" panose="02020603050405020304" pitchFamily="18" charset="0"/>
                    <a:ea typeface="等线 Light" panose="02010600030101010101" charset="-122"/>
                    <a:cs typeface="Times New Roman" panose="02020603050405020304" pitchFamily="18" charset="0"/>
                    <a:sym typeface="+mn-ea"/>
                  </a:endParaRPr>
                </a:p>
              </p:txBody>
            </p:sp>
            <p:sp>
              <p:nvSpPr>
                <p:cNvPr id="30" name="文本框 29"/>
                <p:cNvSpPr txBox="1"/>
                <p:nvPr>
                  <p:custDataLst>
                    <p:tags r:id="rId17"/>
                  </p:custDataLst>
                </p:nvPr>
              </p:nvSpPr>
              <p:spPr>
                <a:xfrm>
                  <a:off x="4860" y="6525"/>
                  <a:ext cx="4309" cy="493"/>
                </a:xfrm>
                <a:prstGeom prst="rect">
                  <a:avLst/>
                </a:prstGeom>
                <a:grpFill/>
              </p:spPr>
              <p:txBody>
                <a:bodyPr wrap="none" rtlCol="0" anchor="t">
                  <a:noAutofit/>
                </a:bodyPr>
                <a:p>
                  <a:pPr algn="l"/>
                  <a:r>
                    <a:rPr lang="zh-CN" alt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近乎</a:t>
                  </a:r>
                  <a:r>
                    <a:rPr lang="en-US" altLang="zh-CN"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0</a:t>
                  </a:r>
                  <a:r>
                    <a:rPr lang="zh-CN" alt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rPr>
                    <a:t>启动延迟的实例缓存恢复</a:t>
                  </a:r>
                  <a:endParaRPr lang="zh-CN" altLang="en-US" sz="1600" b="1" dirty="0">
                    <a:solidFill>
                      <a:schemeClr val="tx1"/>
                    </a:solidFill>
                    <a:latin typeface="等线 Light" panose="02010600030101010101" charset="-122"/>
                    <a:ea typeface="等线 Light" panose="02010600030101010101" charset="-122"/>
                    <a:cs typeface="Arial" panose="020B0604020202020204" pitchFamily="34" charset="0"/>
                    <a:sym typeface="+mn-ea"/>
                  </a:endParaRPr>
                </a:p>
              </p:txBody>
            </p:sp>
          </p:grpSp>
        </p:grpSp>
        <p:sp>
          <p:nvSpPr>
            <p:cNvPr id="16" name="文本框 15"/>
            <p:cNvSpPr txBox="1"/>
            <p:nvPr>
              <p:custDataLst>
                <p:tags r:id="rId18"/>
              </p:custDataLst>
            </p:nvPr>
          </p:nvSpPr>
          <p:spPr>
            <a:xfrm>
              <a:off x="5014" y="5972"/>
              <a:ext cx="3755" cy="580"/>
            </a:xfrm>
            <a:prstGeom prst="rect">
              <a:avLst/>
            </a:prstGeom>
            <a:solidFill>
              <a:schemeClr val="tx2"/>
            </a:solidFill>
          </p:spPr>
          <p:txBody>
            <a:bodyPr wrap="square" rtlCol="0" anchor="t">
              <a:spAutoFit/>
            </a:bodyPr>
            <a:p>
              <a:r>
                <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rPr>
                <a:t>冷启动延迟（毫秒级）</a:t>
              </a:r>
              <a:endParaRPr lang="zh-CN" altLang="en-US" b="1" dirty="0">
                <a:solidFill>
                  <a:srgbClr val="C00000"/>
                </a:solidFill>
                <a:latin typeface="等线 Light" panose="02010600030101010101" charset="-122"/>
                <a:ea typeface="等线 Light" panose="02010600030101010101" charset="-122"/>
                <a:cs typeface="Arial" panose="020B0604020202020204" pitchFamily="34" charset="0"/>
                <a:sym typeface="+mn-ea"/>
              </a:endParaRPr>
            </a:p>
          </p:txBody>
        </p:sp>
      </p:grpSp>
      <p:sp>
        <p:nvSpPr>
          <p:cNvPr id="33" name="文本框 32"/>
          <p:cNvSpPr txBox="1"/>
          <p:nvPr/>
        </p:nvSpPr>
        <p:spPr>
          <a:xfrm>
            <a:off x="7480800" y="4741545"/>
            <a:ext cx="4495800" cy="973455"/>
          </a:xfrm>
          <a:prstGeom prst="rect">
            <a:avLst/>
          </a:prstGeom>
          <a:noFill/>
          <a:ln w="15875">
            <a:solidFill>
              <a:schemeClr val="tx1"/>
            </a:solidFill>
          </a:ln>
        </p:spPr>
        <p:txBody>
          <a:bodyPr vert="horz" wrap="square" rtlCol="0" anchor="t">
            <a:noAutofit/>
          </a:bodyPr>
          <a:p>
            <a:pPr indent="0" algn="l" fontAlgn="auto">
              <a:lnSpc>
                <a:spcPct val="110000"/>
              </a:lnSpc>
            </a:pPr>
            <a:r>
              <a:rPr lang="zh-CN" altLang="en-US" b="1" i="1" dirty="0" smtClean="0">
                <a:solidFill>
                  <a:srgbClr val="C00000"/>
                </a:solidFill>
                <a:latin typeface="等线" panose="02010600030101010101" charset="-122"/>
                <a:ea typeface="等线" panose="02010600030101010101" charset="-122"/>
              </a:rPr>
              <a:t>现有的实例缓存方案均属于分散式的缓存管理，在负载多变的函数计算场景下存在成本高昂，缓存效率低下的问题</a:t>
            </a:r>
            <a:endParaRPr lang="zh-CN" altLang="en-US" b="1" i="1" dirty="0" smtClean="0">
              <a:solidFill>
                <a:srgbClr val="C00000"/>
              </a:solidFill>
              <a:latin typeface="等线" panose="02010600030101010101" charset="-122"/>
              <a:ea typeface="等线" panose="02010600030101010101" charset="-122"/>
            </a:endParaRPr>
          </a:p>
        </p:txBody>
      </p:sp>
      <p:sp>
        <p:nvSpPr>
          <p:cNvPr id="34" name="文本框 33"/>
          <p:cNvSpPr txBox="1"/>
          <p:nvPr/>
        </p:nvSpPr>
        <p:spPr>
          <a:xfrm>
            <a:off x="9290050" y="5746115"/>
            <a:ext cx="4065270" cy="532130"/>
          </a:xfrm>
          <a:prstGeom prst="rect">
            <a:avLst/>
          </a:prstGeom>
          <a:noFill/>
        </p:spPr>
        <p:txBody>
          <a:bodyPr vert="horz" wrap="square" rtlCol="0">
            <a:spAutoFit/>
          </a:bodyPr>
          <a:p>
            <a:pPr algn="l">
              <a:lnSpc>
                <a:spcPts val="3440"/>
              </a:lnSpc>
            </a:pP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技术方案</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t>在</a:t>
            </a:r>
            <a:r>
              <a:rPr lang="en-US" altLang="zh-CN"/>
              <a:t>Serverless</a:t>
            </a:r>
            <a:r>
              <a:rPr lang="zh-CN"/>
              <a:t>场景下，热点函数负载倾斜是一种常见的现象。</a:t>
            </a:r>
            <a:endParaRPr lang="zh-CN"/>
          </a:p>
          <a:p>
            <a:pPr>
              <a:lnSpc>
                <a:spcPct val="120000"/>
              </a:lnSpc>
            </a:pPr>
            <a:r>
              <a:rPr lang="zh-CN"/>
              <a:t>即大部分的请求调用只来自于少量的热点函数，热点函数实例的分布以及</a:t>
            </a:r>
            <a:endParaRPr lang="zh-CN"/>
          </a:p>
          <a:p>
            <a:pPr>
              <a:lnSpc>
                <a:spcPct val="120000"/>
              </a:lnSpc>
            </a:pPr>
            <a:r>
              <a:rPr lang="zh-CN"/>
              <a:t>负载均衡策略的变动会导致集群内出现负载倾斜的现象。</a:t>
            </a:r>
            <a:endParaRPr lang="zh-CN"/>
          </a:p>
          <a:p>
            <a:pPr>
              <a:lnSpc>
                <a:spcPct val="120000"/>
              </a:lnSpc>
            </a:pPr>
            <a:r>
              <a:rPr lang="zh-CN" b="1"/>
              <a:t>分散式缓存方案的不足：</a:t>
            </a:r>
            <a:endParaRPr lang="zh-CN" b="1"/>
          </a:p>
          <a:p>
            <a:pPr>
              <a:lnSpc>
                <a:spcPct val="120000"/>
              </a:lnSpc>
            </a:pPr>
            <a:r>
              <a:rPr lang="en-US" altLang="zh-CN">
                <a:latin typeface="楷体" panose="02010609060101010101" charset="-122"/>
                <a:ea typeface="楷体" panose="02010609060101010101" charset="-122"/>
                <a:cs typeface="楷体" panose="02010609060101010101" charset="-122"/>
              </a:rPr>
              <a:t>1. </a:t>
            </a:r>
            <a:r>
              <a:rPr lang="zh-CN" altLang="en-US">
                <a:latin typeface="楷体" panose="02010609060101010101" charset="-122"/>
                <a:ea typeface="楷体" panose="02010609060101010101" charset="-122"/>
                <a:cs typeface="楷体" panose="02010609060101010101" charset="-122"/>
              </a:rPr>
              <a:t>节点内缓存资源有效、热点函数倾斜导致竞争【</a:t>
            </a:r>
            <a:r>
              <a:rPr lang="zh-CN" altLang="en-US" b="1">
                <a:solidFill>
                  <a:srgbClr val="3333FF"/>
                </a:solidFill>
                <a:latin typeface="楷体" panose="02010609060101010101" charset="-122"/>
                <a:ea typeface="楷体" panose="02010609060101010101" charset="-122"/>
                <a:cs typeface="楷体" panose="02010609060101010101" charset="-122"/>
              </a:rPr>
              <a:t>高冷启动调用率</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节点间缓存控制缺乏协同、导致大量缓存冗余【</a:t>
            </a:r>
            <a:r>
              <a:rPr lang="zh-CN" altLang="en-US" b="1">
                <a:solidFill>
                  <a:srgbClr val="3333FF"/>
                </a:solidFill>
                <a:latin typeface="楷体" panose="02010609060101010101" charset="-122"/>
                <a:ea typeface="楷体" panose="02010609060101010101" charset="-122"/>
                <a:cs typeface="楷体" panose="02010609060101010101" charset="-122"/>
              </a:rPr>
              <a:t>缓存资源使用效率低下</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p:txBody>
      </p:sp>
      <p:sp>
        <p:nvSpPr>
          <p:cNvPr id="33" name="文本框 32"/>
          <p:cNvSpPr txBox="1"/>
          <p:nvPr/>
        </p:nvSpPr>
        <p:spPr>
          <a:xfrm>
            <a:off x="7482205" y="4741545"/>
            <a:ext cx="4495800" cy="973455"/>
          </a:xfrm>
          <a:prstGeom prst="rect">
            <a:avLst/>
          </a:prstGeom>
          <a:noFill/>
          <a:ln w="15875">
            <a:solidFill>
              <a:schemeClr val="tx1"/>
            </a:solidFill>
          </a:ln>
        </p:spPr>
        <p:txBody>
          <a:bodyPr vert="horz" wrap="square" rtlCol="0" anchor="t">
            <a:noAutofit/>
          </a:bodyPr>
          <a:p>
            <a:pPr indent="0" algn="l" fontAlgn="auto">
              <a:lnSpc>
                <a:spcPct val="110000"/>
              </a:lnSpc>
            </a:pPr>
            <a:r>
              <a:rPr lang="zh-CN" altLang="en-US" b="1" i="1" dirty="0" smtClean="0">
                <a:solidFill>
                  <a:srgbClr val="C00000"/>
                </a:solidFill>
                <a:latin typeface="等线" panose="02010600030101010101" charset="-122"/>
                <a:ea typeface="等线" panose="02010600030101010101" charset="-122"/>
              </a:rPr>
              <a:t>基于</a:t>
            </a:r>
            <a:r>
              <a:rPr lang="en-US" altLang="zh-CN" b="1" i="1" dirty="0" smtClean="0">
                <a:solidFill>
                  <a:srgbClr val="C00000"/>
                </a:solidFill>
                <a:latin typeface="等线" panose="02010600030101010101" charset="-122"/>
                <a:ea typeface="等线" panose="02010600030101010101" charset="-122"/>
              </a:rPr>
              <a:t>SDN</a:t>
            </a:r>
            <a:r>
              <a:rPr lang="zh-CN" altLang="en-US" b="1" i="1" dirty="0" smtClean="0">
                <a:solidFill>
                  <a:srgbClr val="C00000"/>
                </a:solidFill>
                <a:latin typeface="等线" panose="02010600030101010101" charset="-122"/>
                <a:ea typeface="等线" panose="02010600030101010101" charset="-122"/>
              </a:rPr>
              <a:t>中心化控制的思想，设计一套面向</a:t>
            </a:r>
            <a:r>
              <a:rPr lang="en-US" altLang="zh-CN" b="1" i="1" dirty="0" smtClean="0">
                <a:solidFill>
                  <a:srgbClr val="C00000"/>
                </a:solidFill>
                <a:latin typeface="等线" panose="02010600030101010101" charset="-122"/>
                <a:ea typeface="等线" panose="02010600030101010101" charset="-122"/>
              </a:rPr>
              <a:t>Serverless</a:t>
            </a:r>
            <a:r>
              <a:rPr lang="zh-CN" altLang="en-US" b="1" i="1" dirty="0" smtClean="0">
                <a:solidFill>
                  <a:srgbClr val="C00000"/>
                </a:solidFill>
                <a:latin typeface="等线" panose="02010600030101010101" charset="-122"/>
                <a:ea typeface="等线" panose="02010600030101010101" charset="-122"/>
              </a:rPr>
              <a:t>场景的中心式缓存控制器，实现集群中</a:t>
            </a:r>
            <a:r>
              <a:rPr lang="zh-CN" altLang="en-US" b="1" i="1" dirty="0" smtClean="0">
                <a:solidFill>
                  <a:srgbClr val="C00000"/>
                </a:solidFill>
                <a:latin typeface="等线" panose="02010600030101010101" charset="-122"/>
                <a:ea typeface="等线" panose="02010600030101010101" charset="-122"/>
                <a:sym typeface="+mn-ea"/>
              </a:rPr>
              <a:t>高效的</a:t>
            </a:r>
            <a:r>
              <a:rPr lang="zh-CN" altLang="en-US" b="1" i="1" dirty="0" smtClean="0">
                <a:solidFill>
                  <a:srgbClr val="C00000"/>
                </a:solidFill>
                <a:latin typeface="等线" panose="02010600030101010101" charset="-122"/>
                <a:ea typeface="等线" panose="02010600030101010101" charset="-122"/>
              </a:rPr>
              <a:t>实例缓存和资源分配</a:t>
            </a:r>
            <a:endParaRPr lang="zh-CN" altLang="en-US" b="1" i="1" dirty="0" smtClean="0">
              <a:solidFill>
                <a:srgbClr val="C00000"/>
              </a:solidFill>
              <a:latin typeface="等线" panose="02010600030101010101" charset="-122"/>
              <a:ea typeface="等线" panose="02010600030101010101" charset="-122"/>
            </a:endParaRPr>
          </a:p>
        </p:txBody>
      </p:sp>
      <p:sp>
        <p:nvSpPr>
          <p:cNvPr id="34" name="文本框 33"/>
          <p:cNvSpPr txBox="1"/>
          <p:nvPr/>
        </p:nvSpPr>
        <p:spPr>
          <a:xfrm>
            <a:off x="9290050" y="5746115"/>
            <a:ext cx="4065270" cy="532130"/>
          </a:xfrm>
          <a:prstGeom prst="rect">
            <a:avLst/>
          </a:prstGeom>
          <a:noFill/>
        </p:spPr>
        <p:txBody>
          <a:bodyPr vert="horz" wrap="square" rtlCol="0">
            <a:spAutoFit/>
          </a:bodyPr>
          <a:p>
            <a:pPr algn="l">
              <a:lnSpc>
                <a:spcPts val="3440"/>
              </a:lnSpc>
            </a:pPr>
            <a:endParaRPr lang="zh-CN" altLang="en-US"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2"/>
            </p:custDataLst>
          </p:nvPr>
        </p:nvPicPr>
        <p:blipFill>
          <a:blip r:embed="rId3"/>
          <a:stretch>
            <a:fillRect/>
          </a:stretch>
        </p:blipFill>
        <p:spPr>
          <a:xfrm>
            <a:off x="8881110" y="873125"/>
            <a:ext cx="2604135" cy="1954530"/>
          </a:xfrm>
          <a:prstGeom prst="rect">
            <a:avLst/>
          </a:prstGeom>
        </p:spPr>
      </p:pic>
      <p:sp>
        <p:nvSpPr>
          <p:cNvPr id="10" name="文本框 9"/>
          <p:cNvSpPr txBox="1"/>
          <p:nvPr>
            <p:custDataLst>
              <p:tags r:id="rId4"/>
            </p:custDataLst>
          </p:nvPr>
        </p:nvSpPr>
        <p:spPr>
          <a:xfrm>
            <a:off x="8881110" y="2827655"/>
            <a:ext cx="2885440" cy="337185"/>
          </a:xfrm>
          <a:prstGeom prst="rect">
            <a:avLst/>
          </a:prstGeom>
          <a:noFill/>
        </p:spPr>
        <p:txBody>
          <a:bodyPr wrap="square" rtlCol="0">
            <a:spAutoFit/>
          </a:bodyPr>
          <a:p>
            <a:pPr algn="ctr"/>
            <a:r>
              <a:rPr lang="en-US" altLang="zh-CN" sz="1600" b="1">
                <a:solidFill>
                  <a:schemeClr val="tx1"/>
                </a:solidFill>
                <a:latin typeface="Times New Roman" panose="02020603050405020304" pitchFamily="18" charset="0"/>
                <a:cs typeface="Times New Roman" panose="02020603050405020304" pitchFamily="18" charset="0"/>
              </a:rPr>
              <a:t>Azure trace [ASPLOS 2019]</a:t>
            </a:r>
            <a:endParaRPr lang="en-US" altLang="zh-CN" sz="1600" b="1">
              <a:solidFill>
                <a:schemeClr val="tx1"/>
              </a:solidFill>
              <a:latin typeface="Times New Roman" panose="02020603050405020304" pitchFamily="18" charset="0"/>
              <a:cs typeface="Times New Roman" panose="02020603050405020304" pitchFamily="18" charset="0"/>
            </a:endParaRPr>
          </a:p>
        </p:txBody>
      </p:sp>
      <p:sp>
        <p:nvSpPr>
          <p:cNvPr id="11" name="右箭头 10"/>
          <p:cNvSpPr/>
          <p:nvPr>
            <p:custDataLst>
              <p:tags r:id="rId5"/>
            </p:custDataLst>
          </p:nvPr>
        </p:nvSpPr>
        <p:spPr>
          <a:xfrm>
            <a:off x="4075430" y="4741545"/>
            <a:ext cx="325120" cy="505460"/>
          </a:xfrm>
          <a:prstGeom prst="rightArrow">
            <a:avLst/>
          </a:prstGeom>
          <a:solidFill>
            <a:schemeClr val="bg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5" name="图片 6"/>
          <p:cNvPicPr>
            <a:picLocks noChangeAspect="1"/>
          </p:cNvPicPr>
          <p:nvPr>
            <p:custDataLst>
              <p:tags r:id="rId6"/>
            </p:custDataLst>
          </p:nvPr>
        </p:nvPicPr>
        <p:blipFill>
          <a:blip r:embed="rId7"/>
          <a:srcRect r="46545"/>
          <a:stretch>
            <a:fillRect/>
          </a:stretch>
        </p:blipFill>
        <p:spPr>
          <a:xfrm>
            <a:off x="833755" y="3831590"/>
            <a:ext cx="3029585" cy="2325370"/>
          </a:xfrm>
          <a:prstGeom prst="rect">
            <a:avLst/>
          </a:prstGeom>
        </p:spPr>
      </p:pic>
      <p:pic>
        <p:nvPicPr>
          <p:cNvPr id="36" name="图片 6"/>
          <p:cNvPicPr>
            <a:picLocks noChangeAspect="1"/>
          </p:cNvPicPr>
          <p:nvPr>
            <p:custDataLst>
              <p:tags r:id="rId8"/>
            </p:custDataLst>
          </p:nvPr>
        </p:nvPicPr>
        <p:blipFill>
          <a:blip r:embed="rId7"/>
          <a:srcRect l="54346"/>
          <a:stretch>
            <a:fillRect/>
          </a:stretch>
        </p:blipFill>
        <p:spPr>
          <a:xfrm>
            <a:off x="4613275" y="3831590"/>
            <a:ext cx="2587625" cy="232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技术方案</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ltLang="en-US"/>
              <a:t>本发明为</a:t>
            </a:r>
            <a:r>
              <a:rPr lang="en-US" altLang="zh-CN"/>
              <a:t>“</a:t>
            </a:r>
            <a:r>
              <a:rPr lang="zh-CN" altLang="en-US"/>
              <a:t>顶层控制器</a:t>
            </a:r>
            <a:r>
              <a:rPr lang="en-US" altLang="zh-CN"/>
              <a:t>+</a:t>
            </a:r>
            <a:r>
              <a:rPr lang="zh-CN" altLang="en-US"/>
              <a:t>底层子控制器</a:t>
            </a:r>
            <a:r>
              <a:rPr lang="en-US" altLang="zh-CN"/>
              <a:t>”</a:t>
            </a:r>
            <a:r>
              <a:rPr lang="zh-CN" altLang="en-US"/>
              <a:t>双层架构设计，具体包含一个中心化的集群级缓存控制器</a:t>
            </a:r>
            <a:r>
              <a:rPr lang="en-US" altLang="zh-CN"/>
              <a:t>(cacheManager)</a:t>
            </a:r>
            <a:r>
              <a:rPr lang="zh-CN" altLang="en-US"/>
              <a:t>和多个位于各个节点内的子控制器</a:t>
            </a:r>
            <a:r>
              <a:rPr lang="en-US" altLang="zh-CN"/>
              <a:t>(cachelet)</a:t>
            </a:r>
            <a:r>
              <a:rPr lang="zh-CN" altLang="en-US"/>
              <a:t>组成</a:t>
            </a:r>
            <a:r>
              <a:rPr lang="zh-CN"/>
              <a:t>。</a:t>
            </a:r>
            <a:endParaRPr lang="zh-CN"/>
          </a:p>
          <a:p>
            <a:pPr>
              <a:lnSpc>
                <a:spcPct val="120000"/>
              </a:lnSpc>
            </a:pPr>
            <a:r>
              <a:rPr lang="en-US" altLang="zh-CN" b="1">
                <a:sym typeface="+mn-ea"/>
              </a:rPr>
              <a:t>cacheManager</a:t>
            </a:r>
            <a:r>
              <a:rPr lang="zh-CN" b="1"/>
              <a:t>功能：</a:t>
            </a:r>
            <a:endParaRPr lang="zh-CN" b="1"/>
          </a:p>
          <a:p>
            <a:pPr>
              <a:lnSpc>
                <a:spcPct val="120000"/>
              </a:lnSpc>
            </a:pPr>
            <a:r>
              <a:rPr lang="en-US" altLang="zh-CN">
                <a:latin typeface="楷体" panose="02010609060101010101" charset="-122"/>
                <a:ea typeface="楷体" panose="02010609060101010101" charset="-122"/>
                <a:cs typeface="楷体" panose="02010609060101010101" charset="-122"/>
              </a:rPr>
              <a:t>1. </a:t>
            </a:r>
            <a:r>
              <a:rPr lang="zh-CN" altLang="en-US">
                <a:latin typeface="楷体" panose="02010609060101010101" charset="-122"/>
                <a:ea typeface="楷体" panose="02010609060101010101" charset="-122"/>
                <a:cs typeface="楷体" panose="02010609060101010101" charset="-122"/>
              </a:rPr>
              <a:t>统计集群内各节点资源、实例状态信息，维护全局资源</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zh-CN" altLang="en-US">
                <a:latin typeface="楷体" panose="02010609060101010101" charset="-122"/>
                <a:ea typeface="楷体" panose="02010609060101010101" charset="-122"/>
                <a:cs typeface="楷体" panose="02010609060101010101" charset="-122"/>
              </a:rPr>
              <a:t> </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视图</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en-US" altLang="zh-CN">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收集函数请求调用计数器数据，动态识别检测热点函数</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基于热度最小原则实现缓存实例的调度</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tLang="zh-CN" b="1">
                <a:sym typeface="+mn-ea"/>
              </a:rPr>
              <a:t>cachelet</a:t>
            </a:r>
            <a:r>
              <a:rPr lang="zh-CN" altLang="en-US" b="1">
                <a:sym typeface="+mn-ea"/>
              </a:rPr>
              <a:t>子控制器：</a:t>
            </a:r>
            <a:endParaRPr lang="zh-CN" altLang="en-US" b="1">
              <a:sym typeface="+mn-ea"/>
            </a:endParaRPr>
          </a:p>
          <a:p>
            <a:pPr>
              <a:lnSpc>
                <a:spcPct val="110000"/>
              </a:lnSpc>
            </a:pPr>
            <a:r>
              <a:rPr lang="zh-CN" altLang="en-US">
                <a:latin typeface="楷体" panose="02010609060101010101" charset="-122"/>
                <a:ea typeface="楷体" panose="02010609060101010101" charset="-122"/>
                <a:cs typeface="楷体" panose="02010609060101010101" charset="-122"/>
                <a:sym typeface="+mn-ea"/>
              </a:rPr>
              <a:t>1. 收集节点内资源、实例信息并同步给cacheManager</a:t>
            </a:r>
            <a:endParaRPr lang="zh-CN" altLang="en-US">
              <a:latin typeface="楷体" panose="02010609060101010101" charset="-122"/>
              <a:ea typeface="楷体" panose="02010609060101010101" charset="-122"/>
              <a:cs typeface="楷体" panose="02010609060101010101" charset="-122"/>
              <a:sym typeface="+mn-ea"/>
            </a:endParaRPr>
          </a:p>
          <a:p>
            <a:pPr>
              <a:lnSpc>
                <a:spcPct val="110000"/>
              </a:lnSpc>
            </a:pPr>
            <a:r>
              <a:rPr lang="zh-CN" altLang="en-US">
                <a:latin typeface="楷体" panose="02010609060101010101" charset="-122"/>
                <a:ea typeface="楷体" panose="02010609060101010101" charset="-122"/>
                <a:cs typeface="楷体" panose="02010609060101010101" charset="-122"/>
                <a:sym typeface="+mn-ea"/>
              </a:rPr>
              <a:t>2. 执行cacheManager的实例缓存指令，</a:t>
            </a:r>
            <a:endParaRPr lang="zh-CN" altLang="en-US">
              <a:latin typeface="楷体" panose="02010609060101010101" charset="-122"/>
              <a:ea typeface="楷体" panose="02010609060101010101" charset="-122"/>
              <a:cs typeface="楷体" panose="02010609060101010101" charset="-122"/>
              <a:sym typeface="+mn-ea"/>
            </a:endParaRPr>
          </a:p>
          <a:p>
            <a:pPr>
              <a:lnSpc>
                <a:spcPct val="110000"/>
              </a:lnSpc>
            </a:pPr>
            <a:r>
              <a:rPr lang="zh-CN" altLang="en-US">
                <a:latin typeface="楷体" panose="02010609060101010101" charset="-122"/>
                <a:ea typeface="楷体" panose="02010609060101010101" charset="-122"/>
                <a:cs typeface="楷体" panose="02010609060101010101" charset="-122"/>
                <a:sym typeface="+mn-ea"/>
              </a:rPr>
              <a:t>3. 节点内实例缓存的声明周期管理和资源分配</a:t>
            </a:r>
            <a:endParaRPr lang="zh-CN" altLang="en-US">
              <a:latin typeface="楷体" panose="02010609060101010101" charset="-122"/>
              <a:ea typeface="楷体" panose="02010609060101010101" charset="-122"/>
              <a:cs typeface="楷体" panose="02010609060101010101" charset="-122"/>
              <a:sym typeface="+mn-ea"/>
            </a:endParaRPr>
          </a:p>
          <a:p>
            <a:pPr>
              <a:lnSpc>
                <a:spcPct val="110000"/>
              </a:lnSpc>
            </a:pPr>
            <a:endParaRPr lang="en-US" altLang="zh-CN">
              <a:latin typeface="楷体" panose="02010609060101010101" charset="-122"/>
              <a:ea typeface="楷体" panose="02010609060101010101" charset="-122"/>
              <a:cs typeface="楷体" panose="02010609060101010101" charset="-122"/>
              <a:sym typeface="+mn-ea"/>
            </a:endParaRPr>
          </a:p>
        </p:txBody>
      </p:sp>
      <p:sp>
        <p:nvSpPr>
          <p:cNvPr id="33" name="文本框 32"/>
          <p:cNvSpPr txBox="1"/>
          <p:nvPr/>
        </p:nvSpPr>
        <p:spPr>
          <a:xfrm>
            <a:off x="971550" y="5218430"/>
            <a:ext cx="5147945" cy="973455"/>
          </a:xfrm>
          <a:prstGeom prst="rect">
            <a:avLst/>
          </a:prstGeom>
          <a:noFill/>
          <a:ln w="15875">
            <a:solidFill>
              <a:schemeClr val="tx1"/>
            </a:solidFill>
          </a:ln>
        </p:spPr>
        <p:txBody>
          <a:bodyPr vert="horz" wrap="square" rtlCol="0" anchor="t">
            <a:noAutofit/>
          </a:bodyPr>
          <a:p>
            <a:pPr indent="0" algn="l" fontAlgn="auto">
              <a:lnSpc>
                <a:spcPct val="110000"/>
              </a:lnSpc>
            </a:pPr>
            <a:r>
              <a:rPr lang="zh-CN" b="1" i="1" dirty="0" smtClean="0">
                <a:solidFill>
                  <a:srgbClr val="C00000"/>
                </a:solidFill>
                <a:latin typeface="等线" panose="02010600030101010101" charset="-122"/>
                <a:ea typeface="等线" panose="02010600030101010101" charset="-122"/>
              </a:rPr>
              <a:t>本发明缓存系统工作方式为</a:t>
            </a:r>
            <a:r>
              <a:rPr lang="zh-CN" b="1" i="1" dirty="0" smtClean="0">
                <a:solidFill>
                  <a:srgbClr val="C00000"/>
                </a:solidFill>
                <a:latin typeface="等线" panose="02010600030101010101" charset="-122"/>
                <a:ea typeface="等线" panose="02010600030101010101" charset="-122"/>
              </a:rPr>
              <a:t>被动式触发，即当冷启动发生时才创建实例并进行后续的缓存操作，可与主动式预测方案结合使用。</a:t>
            </a:r>
            <a:endParaRPr lang="zh-CN" b="1" i="1" dirty="0" smtClean="0">
              <a:solidFill>
                <a:srgbClr val="C00000"/>
              </a:solidFill>
              <a:latin typeface="等线" panose="02010600030101010101" charset="-122"/>
              <a:ea typeface="等线" panose="02010600030101010101" charset="-122"/>
            </a:endParaRPr>
          </a:p>
        </p:txBody>
      </p:sp>
      <p:sp>
        <p:nvSpPr>
          <p:cNvPr id="34" name="文本框 33"/>
          <p:cNvSpPr txBox="1"/>
          <p:nvPr/>
        </p:nvSpPr>
        <p:spPr>
          <a:xfrm>
            <a:off x="9290050" y="5746115"/>
            <a:ext cx="4065270" cy="532130"/>
          </a:xfrm>
          <a:prstGeom prst="rect">
            <a:avLst/>
          </a:prstGeom>
          <a:noFill/>
        </p:spPr>
        <p:txBody>
          <a:bodyPr vert="horz" wrap="square" rtlCol="0">
            <a:spAutoFit/>
          </a:bodyPr>
          <a:p>
            <a:pPr algn="l">
              <a:lnSpc>
                <a:spcPts val="3440"/>
              </a:lnSpc>
            </a:pPr>
            <a:endParaRPr lang="zh-CN" altLang="en-US"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6633845" y="2463165"/>
            <a:ext cx="5334000" cy="3619500"/>
          </a:xfrm>
          <a:prstGeom prst="rect">
            <a:avLst/>
          </a:prstGeom>
        </p:spPr>
      </p:pic>
      <p:sp>
        <p:nvSpPr>
          <p:cNvPr id="5" name="文本框 4"/>
          <p:cNvSpPr txBox="1"/>
          <p:nvPr>
            <p:custDataLst>
              <p:tags r:id="rId4"/>
            </p:custDataLst>
          </p:nvPr>
        </p:nvSpPr>
        <p:spPr>
          <a:xfrm>
            <a:off x="7266305" y="6046470"/>
            <a:ext cx="4069715" cy="260350"/>
          </a:xfrm>
          <a:prstGeom prst="rect">
            <a:avLst/>
          </a:prstGeom>
          <a:solidFill>
            <a:schemeClr val="tx2"/>
          </a:solidFill>
        </p:spPr>
        <p:txBody>
          <a:bodyPr vert="horz" wrap="square" lIns="0" tIns="0" rIns="0" bIns="0" rtlCol="0" anchor="t">
            <a:noAutofit/>
          </a:bodyPr>
          <a:p>
            <a:pPr indent="0" algn="ctr" fontAlgn="auto">
              <a:lnSpc>
                <a:spcPct val="100000"/>
              </a:lnSpc>
            </a:pPr>
            <a:r>
              <a:rPr lang="zh-CN" altLang="en-US" sz="1400" b="1" dirty="0" smtClean="0">
                <a:latin typeface="等线" panose="02010600030101010101" charset="-122"/>
                <a:ea typeface="等线" panose="02010600030101010101" charset="-122"/>
                <a:cs typeface="等线" panose="02010600030101010101" charset="-122"/>
                <a:sym typeface="+mn-ea"/>
              </a:rPr>
              <a:t>中心式缓存控制系统架构</a:t>
            </a:r>
            <a:endParaRPr lang="zh-CN" altLang="en-US" sz="1400" b="1" dirty="0" smtClean="0">
              <a:latin typeface="等线" panose="02010600030101010101" charset="-122"/>
              <a:ea typeface="等线" panose="02010600030101010101" charset="-122"/>
              <a:cs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zh-CN" altLang="en-US" dirty="0" smtClean="0">
                <a:sym typeface="+mn-ea"/>
              </a:rPr>
              <a:t>本</a:t>
            </a:r>
            <a:r>
              <a:rPr lang="en-US" altLang="zh-CN" dirty="0" smtClean="0">
                <a:sym typeface="+mn-ea"/>
              </a:rPr>
              <a:t>Idea</a:t>
            </a:r>
            <a:r>
              <a:rPr lang="zh-CN" altLang="en-US" dirty="0" smtClean="0">
                <a:sym typeface="+mn-ea"/>
              </a:rPr>
              <a:t>技术方案</a:t>
            </a:r>
            <a:endParaRPr lang="en-US" dirty="0">
              <a:solidFill>
                <a:schemeClr val="tx1"/>
              </a:solidFill>
            </a:endParaRPr>
          </a:p>
        </p:txBody>
      </p:sp>
      <p:sp>
        <p:nvSpPr>
          <p:cNvPr id="12" name="内容占位符 3"/>
          <p:cNvSpPr/>
          <p:nvPr>
            <p:custDataLst>
              <p:tags r:id="rId1"/>
            </p:custDataLst>
          </p:nvPr>
        </p:nvSpPr>
        <p:spPr>
          <a:xfrm>
            <a:off x="738000" y="1501200"/>
            <a:ext cx="10733557" cy="4690459"/>
          </a:xfrm>
          <a:prstGeom prst="rect">
            <a:avLst/>
          </a:prstGeom>
        </p:spPr>
        <p:txBody>
          <a:bodyPr lIns="0" tIns="0" rIns="0" bIns="0"/>
          <a:lstStyle>
            <a:lvl1pPr marL="12065" indent="0" algn="l" rtl="0" eaLnBrk="1" latinLnBrk="0" hangingPunct="1">
              <a:lnSpc>
                <a:spcPct val="100000"/>
              </a:lnSpc>
              <a:spcBef>
                <a:spcPts val="0"/>
              </a:spcBef>
              <a:buFontTx/>
              <a:buNone/>
              <a:tabLst>
                <a:tab pos="1208405" algn="ctr"/>
              </a:tabLst>
              <a:defRPr sz="1800" kern="120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2pPr>
            <a:lvl3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3pPr>
            <a:lvl4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4pPr>
            <a:lvl5pPr marL="525780" indent="-171450" algn="l" rtl="0" eaLnBrk="1" latinLnBrk="0" hangingPunct="1">
              <a:lnSpc>
                <a:spcPct val="90000"/>
              </a:lnSpc>
              <a:spcBef>
                <a:spcPts val="650"/>
              </a:spcBef>
              <a:buFont typeface="Arial" panose="020B0604020202020204" pitchFamily="34" charset="0"/>
              <a:buChar char="•"/>
              <a:tabLst>
                <a:tab pos="1208405" algn="ctr"/>
              </a:tabLst>
              <a:defRPr sz="1300" kern="1200" baseline="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a:lstStyle>
          <a:p>
            <a:pPr>
              <a:lnSpc>
                <a:spcPct val="120000"/>
              </a:lnSpc>
            </a:pPr>
            <a:r>
              <a:rPr lang="zh-CN" altLang="en-US"/>
              <a:t>本发明的中心化缓存方案主要包含两个主要模块，分别是</a:t>
            </a:r>
            <a:r>
              <a:rPr lang="en-US" altLang="zh-CN"/>
              <a:t>“</a:t>
            </a:r>
            <a:r>
              <a:rPr lang="zh-CN" altLang="en-US"/>
              <a:t>全局视图下热点函数动态检测技术</a:t>
            </a:r>
            <a:r>
              <a:rPr lang="en-US" altLang="zh-CN"/>
              <a:t>”</a:t>
            </a:r>
            <a:r>
              <a:rPr lang="zh-CN" altLang="en-US"/>
              <a:t>和</a:t>
            </a:r>
            <a:r>
              <a:rPr lang="en-US" altLang="zh-CN"/>
              <a:t>“</a:t>
            </a:r>
            <a:r>
              <a:rPr lang="zh-CN" altLang="en-US"/>
              <a:t>热度感知的集群级混合缓存策略</a:t>
            </a:r>
            <a:r>
              <a:rPr lang="en-US" altLang="zh-CN"/>
              <a:t>”</a:t>
            </a:r>
            <a:r>
              <a:rPr lang="zh-CN" altLang="en-US"/>
              <a:t>。</a:t>
            </a:r>
            <a:endParaRPr lang="zh-CN"/>
          </a:p>
          <a:p>
            <a:pPr>
              <a:lnSpc>
                <a:spcPct val="120000"/>
              </a:lnSpc>
            </a:pPr>
            <a:r>
              <a:rPr lang="zh-CN" altLang="en-US" b="1">
                <a:sym typeface="+mn-ea"/>
              </a:rPr>
              <a:t>全局视图下热点函数动态检测技术</a:t>
            </a:r>
            <a:r>
              <a:rPr lang="zh-CN" b="1"/>
              <a:t>：</a:t>
            </a:r>
            <a:endParaRPr lang="zh-CN" b="1"/>
          </a:p>
          <a:p>
            <a:pPr>
              <a:lnSpc>
                <a:spcPct val="120000"/>
              </a:lnSpc>
            </a:pPr>
            <a:r>
              <a:rPr lang="en-US" altLang="zh-CN">
                <a:latin typeface="楷体" panose="02010609060101010101" charset="-122"/>
                <a:ea typeface="楷体" panose="02010609060101010101" charset="-122"/>
                <a:cs typeface="楷体" panose="02010609060101010101" charset="-122"/>
              </a:rPr>
              <a:t>1. </a:t>
            </a:r>
            <a:r>
              <a:rPr lang="zh-CN" altLang="en-US">
                <a:latin typeface="楷体" panose="02010609060101010101" charset="-122"/>
                <a:ea typeface="楷体" panose="02010609060101010101" charset="-122"/>
                <a:cs typeface="楷体" panose="02010609060101010101" charset="-122"/>
              </a:rPr>
              <a:t>基于</a:t>
            </a:r>
            <a:r>
              <a:rPr lang="en-US" altLang="zh-CN">
                <a:latin typeface="楷体" panose="02010609060101010101" charset="-122"/>
                <a:ea typeface="楷体" panose="02010609060101010101" charset="-122"/>
                <a:cs typeface="楷体" panose="02010609060101010101" charset="-122"/>
              </a:rPr>
              <a:t>JVM</a:t>
            </a:r>
            <a:r>
              <a:rPr lang="zh-CN" altLang="en-US">
                <a:latin typeface="楷体" panose="02010609060101010101" charset="-122"/>
                <a:ea typeface="楷体" panose="02010609060101010101" charset="-122"/>
                <a:cs typeface="楷体" panose="02010609060101010101" charset="-122"/>
              </a:rPr>
              <a:t>的</a:t>
            </a:r>
            <a:r>
              <a:rPr lang="zh-CN" altLang="en-US">
                <a:latin typeface="楷体" panose="02010609060101010101" charset="-122"/>
                <a:ea typeface="楷体" panose="02010609060101010101" charset="-122"/>
                <a:cs typeface="楷体" panose="02010609060101010101" charset="-122"/>
                <a:sym typeface="+mn-ea"/>
              </a:rPr>
              <a:t>函数调用</a:t>
            </a:r>
            <a:r>
              <a:rPr lang="zh-CN" altLang="en-US">
                <a:latin typeface="楷体" panose="02010609060101010101" charset="-122"/>
                <a:ea typeface="楷体" panose="02010609060101010101" charset="-122"/>
                <a:cs typeface="楷体" panose="02010609060101010101" charset="-122"/>
              </a:rPr>
              <a:t>计数器思想统计函数调用行为</a:t>
            </a:r>
            <a:endParaRPr lang="zh-CN" altLang="en-US">
              <a:latin typeface="楷体" panose="02010609060101010101" charset="-122"/>
              <a:ea typeface="楷体" panose="02010609060101010101" charset="-122"/>
              <a:cs typeface="楷体" panose="02010609060101010101" charset="-122"/>
            </a:endParaRPr>
          </a:p>
          <a:p>
            <a:pPr>
              <a:lnSpc>
                <a:spcPct val="120000"/>
              </a:lnSpc>
            </a:pPr>
            <a:r>
              <a:rPr lang="en-US" altLang="zh-CN">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利用</a:t>
            </a:r>
            <a:r>
              <a:rPr lang="zh-CN" altLang="en-US" b="1" u="sng">
                <a:solidFill>
                  <a:srgbClr val="3333FF"/>
                </a:solidFill>
                <a:latin typeface="楷体" panose="02010609060101010101" charset="-122"/>
                <a:ea typeface="楷体" panose="02010609060101010101" charset="-122"/>
                <a:cs typeface="楷体" panose="02010609060101010101" charset="-122"/>
              </a:rPr>
              <a:t>指数衰减算法</a:t>
            </a:r>
            <a:r>
              <a:rPr lang="zh-CN" altLang="en-US">
                <a:latin typeface="楷体" panose="02010609060101010101" charset="-122"/>
                <a:ea typeface="楷体" panose="02010609060101010101" charset="-122"/>
                <a:cs typeface="楷体" panose="02010609060101010101" charset="-122"/>
              </a:rPr>
              <a:t>对计算每个函数热点得分</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atin typeface="楷体" panose="02010609060101010101" charset="-122"/>
                <a:ea typeface="楷体" panose="02010609060101010101" charset="-122"/>
                <a:cs typeface="楷体" panose="02010609060101010101" charset="-122"/>
              </a:rPr>
              <a:t>2. </a:t>
            </a:r>
            <a:r>
              <a:rPr lang="zh-CN" altLang="en-US">
                <a:latin typeface="楷体" panose="02010609060101010101" charset="-122"/>
                <a:ea typeface="楷体" panose="02010609060101010101" charset="-122"/>
                <a:cs typeface="楷体" panose="02010609060101010101" charset="-122"/>
              </a:rPr>
              <a:t>对所有函数进行热度排序，通过热点阈值判断筛选出</a:t>
            </a:r>
            <a:endParaRPr lang="zh-CN" altLang="en-US">
              <a:latin typeface="楷体" panose="02010609060101010101" charset="-122"/>
              <a:ea typeface="楷体" panose="02010609060101010101" charset="-122"/>
              <a:cs typeface="楷体" panose="02010609060101010101" charset="-122"/>
            </a:endParaRPr>
          </a:p>
          <a:p>
            <a:pPr>
              <a:lnSpc>
                <a:spcPct val="110000"/>
              </a:lnSpc>
            </a:pPr>
            <a:r>
              <a:rPr lang="en-US" altLang="zh-CN">
                <a:latin typeface="楷体" panose="02010609060101010101" charset="-122"/>
                <a:ea typeface="楷体" panose="02010609060101010101" charset="-122"/>
                <a:cs typeface="楷体" panose="02010609060101010101" charset="-122"/>
              </a:rPr>
              <a:t>   </a:t>
            </a:r>
            <a:r>
              <a:rPr lang="en-US" altLang="zh-CN" b="1" u="sng">
                <a:solidFill>
                  <a:schemeClr val="tx1"/>
                </a:solidFill>
                <a:effectLst/>
                <a:latin typeface="楷体" panose="02010609060101010101" charset="-122"/>
                <a:ea typeface="楷体" panose="02010609060101010101" charset="-122"/>
                <a:cs typeface="楷体" panose="02010609060101010101" charset="-122"/>
              </a:rPr>
              <a:t>Top-N</a:t>
            </a:r>
            <a:r>
              <a:rPr lang="zh-CN" altLang="en-US" b="1" u="sng">
                <a:solidFill>
                  <a:schemeClr val="tx1"/>
                </a:solidFill>
                <a:effectLst/>
                <a:latin typeface="楷体" panose="02010609060101010101" charset="-122"/>
                <a:ea typeface="楷体" panose="02010609060101010101" charset="-122"/>
                <a:cs typeface="楷体" panose="02010609060101010101" charset="-122"/>
              </a:rPr>
              <a:t>热点函数</a:t>
            </a:r>
            <a:endParaRPr lang="zh-CN" altLang="en-US" b="1" u="sng">
              <a:solidFill>
                <a:schemeClr val="tx1"/>
              </a:solidFill>
              <a:effectLst/>
              <a:latin typeface="楷体" panose="02010609060101010101" charset="-122"/>
              <a:ea typeface="楷体" panose="02010609060101010101" charset="-122"/>
              <a:cs typeface="楷体" panose="02010609060101010101" charset="-122"/>
            </a:endParaRPr>
          </a:p>
          <a:p>
            <a:pPr>
              <a:lnSpc>
                <a:spcPct val="110000"/>
              </a:lnSpc>
            </a:pPr>
            <a:endParaRPr lang="zh-CN" altLang="en-US" b="1" u="sng">
              <a:solidFill>
                <a:schemeClr val="tx1"/>
              </a:solidFill>
              <a:effectLst/>
              <a:latin typeface="楷体" panose="02010609060101010101" charset="-122"/>
              <a:ea typeface="楷体" panose="02010609060101010101" charset="-122"/>
              <a:cs typeface="楷体" panose="02010609060101010101" charset="-122"/>
              <a:sym typeface="+mn-ea"/>
            </a:endParaRPr>
          </a:p>
        </p:txBody>
      </p:sp>
      <p:sp>
        <p:nvSpPr>
          <p:cNvPr id="33" name="文本框 32"/>
          <p:cNvSpPr txBox="1"/>
          <p:nvPr/>
        </p:nvSpPr>
        <p:spPr>
          <a:xfrm>
            <a:off x="6250305" y="328295"/>
            <a:ext cx="5147945" cy="973455"/>
          </a:xfrm>
          <a:prstGeom prst="rect">
            <a:avLst/>
          </a:prstGeom>
          <a:noFill/>
          <a:ln w="15875">
            <a:solidFill>
              <a:schemeClr val="tx1"/>
            </a:solidFill>
          </a:ln>
        </p:spPr>
        <p:txBody>
          <a:bodyPr vert="horz" wrap="square" rtlCol="0" anchor="t">
            <a:noAutofit/>
          </a:bodyPr>
          <a:p>
            <a:pPr indent="0" algn="l" fontAlgn="auto">
              <a:lnSpc>
                <a:spcPct val="110000"/>
              </a:lnSpc>
            </a:pPr>
            <a:r>
              <a:rPr lang="zh-CN" b="1" i="1" dirty="0" smtClean="0">
                <a:solidFill>
                  <a:srgbClr val="C00000"/>
                </a:solidFill>
                <a:latin typeface="等线" panose="02010600030101010101" charset="-122"/>
                <a:ea typeface="等线" panose="02010600030101010101" charset="-122"/>
              </a:rPr>
              <a:t>由于</a:t>
            </a:r>
            <a:r>
              <a:rPr lang="en-US" altLang="zh-CN" b="1" i="1" dirty="0" smtClean="0">
                <a:solidFill>
                  <a:srgbClr val="C00000"/>
                </a:solidFill>
                <a:latin typeface="等线" panose="02010600030101010101" charset="-122"/>
                <a:ea typeface="等线" panose="02010600030101010101" charset="-122"/>
              </a:rPr>
              <a:t>Serverless</a:t>
            </a:r>
            <a:r>
              <a:rPr lang="zh-CN" altLang="en-US" b="1" i="1" dirty="0" smtClean="0">
                <a:solidFill>
                  <a:srgbClr val="C00000"/>
                </a:solidFill>
                <a:latin typeface="等线" panose="02010600030101010101" charset="-122"/>
                <a:ea typeface="等线" panose="02010600030101010101" charset="-122"/>
              </a:rPr>
              <a:t>函数的负载多变，同时存在一些流量突发的场景，因此本发明采用了动态计数器和指数衰减算法来学习长期的热点函数规律</a:t>
            </a:r>
            <a:r>
              <a:rPr lang="zh-CN" b="1" i="1" dirty="0" smtClean="0">
                <a:solidFill>
                  <a:srgbClr val="C00000"/>
                </a:solidFill>
                <a:latin typeface="等线" panose="02010600030101010101" charset="-122"/>
                <a:ea typeface="等线" panose="02010600030101010101" charset="-122"/>
              </a:rPr>
              <a:t>。</a:t>
            </a:r>
            <a:endParaRPr lang="zh-CN" b="1" i="1" dirty="0" smtClean="0">
              <a:solidFill>
                <a:srgbClr val="C00000"/>
              </a:solidFill>
              <a:latin typeface="等线" panose="02010600030101010101" charset="-122"/>
              <a:ea typeface="等线" panose="02010600030101010101" charset="-122"/>
            </a:endParaRPr>
          </a:p>
        </p:txBody>
      </p:sp>
      <p:pic>
        <p:nvPicPr>
          <p:cNvPr id="4" name="图片 3"/>
          <p:cNvPicPr>
            <a:picLocks noChangeAspect="1"/>
          </p:cNvPicPr>
          <p:nvPr>
            <p:custDataLst>
              <p:tags r:id="rId2"/>
            </p:custDataLst>
          </p:nvPr>
        </p:nvPicPr>
        <p:blipFill>
          <a:blip r:embed="rId3"/>
          <a:stretch>
            <a:fillRect/>
          </a:stretch>
        </p:blipFill>
        <p:spPr>
          <a:xfrm>
            <a:off x="6850380" y="2650490"/>
            <a:ext cx="4238625" cy="1857375"/>
          </a:xfrm>
          <a:prstGeom prst="rect">
            <a:avLst/>
          </a:prstGeom>
        </p:spPr>
      </p:pic>
      <p:sp>
        <p:nvSpPr>
          <p:cNvPr id="5" name="矩形 4"/>
          <p:cNvSpPr/>
          <p:nvPr/>
        </p:nvSpPr>
        <p:spPr>
          <a:xfrm>
            <a:off x="7424420" y="2585720"/>
            <a:ext cx="3360420" cy="1309370"/>
          </a:xfrm>
          <a:prstGeom prst="rect">
            <a:avLst/>
          </a:prstGeom>
          <a:solidFill>
            <a:schemeClr val="bg1">
              <a:lumMod val="40000"/>
              <a:lumOff val="6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cs typeface="Arial" panose="020B0604020202020204" pitchFamily="34" charset="0"/>
            </a:endParaRPr>
          </a:p>
        </p:txBody>
      </p:sp>
      <p:grpSp>
        <p:nvGrpSpPr>
          <p:cNvPr id="9" name="组合 8"/>
          <p:cNvGrpSpPr/>
          <p:nvPr/>
        </p:nvGrpSpPr>
        <p:grpSpPr>
          <a:xfrm>
            <a:off x="7390765" y="1924050"/>
            <a:ext cx="3056255" cy="1971105"/>
            <a:chOff x="11639" y="3030"/>
            <a:chExt cx="4813" cy="3104"/>
          </a:xfrm>
        </p:grpSpPr>
        <p:cxnSp>
          <p:nvCxnSpPr>
            <p:cNvPr id="35" name="直接连接符 34"/>
            <p:cNvCxnSpPr/>
            <p:nvPr>
              <p:custDataLst>
                <p:tags r:id="rId4"/>
              </p:custDataLst>
            </p:nvPr>
          </p:nvCxnSpPr>
          <p:spPr>
            <a:xfrm>
              <a:off x="15857"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5"/>
              </p:custDataLst>
            </p:nvPr>
          </p:nvCxnSpPr>
          <p:spPr>
            <a:xfrm>
              <a:off x="16452"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6"/>
              </p:custDataLst>
            </p:nvPr>
          </p:nvCxnSpPr>
          <p:spPr>
            <a:xfrm>
              <a:off x="15262"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7"/>
              </p:custDataLst>
            </p:nvPr>
          </p:nvCxnSpPr>
          <p:spPr>
            <a:xfrm>
              <a:off x="14072"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8"/>
              </p:custDataLst>
            </p:nvPr>
          </p:nvCxnSpPr>
          <p:spPr>
            <a:xfrm>
              <a:off x="14667"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9"/>
              </p:custDataLst>
            </p:nvPr>
          </p:nvCxnSpPr>
          <p:spPr>
            <a:xfrm>
              <a:off x="13477"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10"/>
              </p:custDataLst>
            </p:nvPr>
          </p:nvCxnSpPr>
          <p:spPr>
            <a:xfrm>
              <a:off x="12287"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11"/>
              </p:custDataLst>
            </p:nvPr>
          </p:nvCxnSpPr>
          <p:spPr>
            <a:xfrm>
              <a:off x="12882"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12"/>
              </p:custDataLst>
            </p:nvPr>
          </p:nvCxnSpPr>
          <p:spPr>
            <a:xfrm>
              <a:off x="11692" y="3753"/>
              <a:ext cx="0" cy="2381"/>
            </a:xfrm>
            <a:prstGeom prst="line">
              <a:avLst/>
            </a:prstGeom>
            <a:ln w="952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4" name="右大括号 43"/>
            <p:cNvSpPr/>
            <p:nvPr>
              <p:custDataLst>
                <p:tags r:id="rId13"/>
              </p:custDataLst>
            </p:nvPr>
          </p:nvSpPr>
          <p:spPr>
            <a:xfrm rot="16200000">
              <a:off x="11913" y="3277"/>
              <a:ext cx="160" cy="60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Arial" panose="020B0604020202020204" pitchFamily="34" charset="0"/>
                <a:cs typeface="Arial" panose="020B0604020202020204" pitchFamily="34" charset="0"/>
              </a:endParaRPr>
            </a:p>
          </p:txBody>
        </p:sp>
        <p:sp>
          <p:nvSpPr>
            <p:cNvPr id="45" name="文本框 44"/>
            <p:cNvSpPr txBox="1"/>
            <p:nvPr>
              <p:custDataLst>
                <p:tags r:id="rId14"/>
              </p:custDataLst>
            </p:nvPr>
          </p:nvSpPr>
          <p:spPr>
            <a:xfrm>
              <a:off x="11639" y="3030"/>
              <a:ext cx="1658" cy="387"/>
            </a:xfrm>
            <a:prstGeom prst="rect">
              <a:avLst/>
            </a:prstGeom>
            <a:noFill/>
            <a:ln>
              <a:noFill/>
            </a:ln>
          </p:spPr>
          <p:txBody>
            <a:bodyPr wrap="square" lIns="0" tIns="0" rIns="0" bIns="0" rtlCol="0">
              <a:spAutoFit/>
            </a:bodyPr>
            <a:p>
              <a:r>
                <a:rPr lang="zh-CN" altLang="en-US" sz="1600">
                  <a:latin typeface="Arial" panose="020B0604020202020204" pitchFamily="34" charset="0"/>
                  <a:cs typeface="Arial" panose="020B0604020202020204" pitchFamily="34" charset="0"/>
                </a:rPr>
                <a:t>间隔</a:t>
              </a:r>
              <a:endParaRPr lang="zh-CN" altLang="en-US" sz="1600">
                <a:latin typeface="Arial" panose="020B0604020202020204" pitchFamily="34" charset="0"/>
                <a:cs typeface="Arial" panose="020B0604020202020204" pitchFamily="34" charset="0"/>
              </a:endParaRPr>
            </a:p>
          </p:txBody>
        </p:sp>
      </p:grpSp>
      <p:graphicFrame>
        <p:nvGraphicFramePr>
          <p:cNvPr id="47" name="对象 46">
            <a:hlinkClick r:id="" action="ppaction://ole?verb="/>
          </p:cNvPr>
          <p:cNvGraphicFramePr>
            <a:graphicFrameLocks noChangeAspect="1"/>
          </p:cNvGraphicFramePr>
          <p:nvPr>
            <p:custDataLst>
              <p:tags r:id="rId15"/>
            </p:custDataLst>
          </p:nvPr>
        </p:nvGraphicFramePr>
        <p:xfrm>
          <a:off x="10995343" y="2323148"/>
          <a:ext cx="975360" cy="260350"/>
        </p:xfrm>
        <a:graphic>
          <a:graphicData uri="http://schemas.openxmlformats.org/presentationml/2006/ole">
            <mc:AlternateContent xmlns:mc="http://schemas.openxmlformats.org/markup-compatibility/2006">
              <mc:Choice xmlns:v="urn:schemas-microsoft-com:vml" Requires="v">
                <p:oleObj spid="_x0000_s48" name="" r:id="rId16" imgW="571500" imgH="152400" progId="Equation.KSEE3">
                  <p:embed/>
                </p:oleObj>
              </mc:Choice>
              <mc:Fallback>
                <p:oleObj name="" r:id="rId16" imgW="571500" imgH="152400" progId="Equation.KSEE3">
                  <p:embed/>
                  <p:pic>
                    <p:nvPicPr>
                      <p:cNvPr id="0" name="图片 1024"/>
                      <p:cNvPicPr/>
                      <p:nvPr/>
                    </p:nvPicPr>
                    <p:blipFill>
                      <a:blip r:embed="rId17"/>
                      <a:stretch>
                        <a:fillRect/>
                      </a:stretch>
                    </p:blipFill>
                    <p:spPr>
                      <a:xfrm>
                        <a:off x="10995343" y="2323148"/>
                        <a:ext cx="975360" cy="260350"/>
                      </a:xfrm>
                      <a:prstGeom prst="rect">
                        <a:avLst/>
                      </a:prstGeom>
                    </p:spPr>
                  </p:pic>
                </p:oleObj>
              </mc:Fallback>
            </mc:AlternateContent>
          </a:graphicData>
        </a:graphic>
      </p:graphicFrame>
      <p:sp>
        <p:nvSpPr>
          <p:cNvPr id="6" name="文本框 5"/>
          <p:cNvSpPr txBox="1"/>
          <p:nvPr/>
        </p:nvSpPr>
        <p:spPr>
          <a:xfrm>
            <a:off x="10901680" y="2629535"/>
            <a:ext cx="1198880" cy="829945"/>
          </a:xfrm>
          <a:prstGeom prst="rect">
            <a:avLst/>
          </a:prstGeom>
          <a:noFill/>
        </p:spPr>
        <p:txBody>
          <a:bodyPr vert="horz" wrap="none" rtlCol="0">
            <a:spAutoFit/>
          </a:bodyPr>
          <a:p>
            <a:pPr indent="0" algn="l" fontAlgn="auto">
              <a:lnSpc>
                <a:spcPct val="100000"/>
              </a:lnSpc>
            </a:pPr>
            <a:r>
              <a:rPr lang="zh-CN" altLang="en-US" sz="1600" dirty="0" smtClean="0">
                <a:latin typeface="等线 Light" panose="02010600030101010101" charset="-122"/>
                <a:ea typeface="等线 Light" panose="02010600030101010101" charset="-122"/>
              </a:rPr>
              <a:t>统计间隔内</a:t>
            </a:r>
            <a:endParaRPr lang="zh-CN" altLang="en-US" sz="1600" dirty="0" smtClean="0">
              <a:latin typeface="等线 Light" panose="02010600030101010101" charset="-122"/>
              <a:ea typeface="等线 Light" panose="02010600030101010101" charset="-122"/>
            </a:endParaRPr>
          </a:p>
          <a:p>
            <a:pPr indent="0" algn="l" fontAlgn="auto">
              <a:lnSpc>
                <a:spcPct val="100000"/>
              </a:lnSpc>
            </a:pPr>
            <a:r>
              <a:rPr lang="zh-CN" altLang="en-US" sz="1600" dirty="0" smtClean="0">
                <a:latin typeface="等线 Light" panose="02010600030101010101" charset="-122"/>
                <a:ea typeface="等线 Light" panose="02010600030101010101" charset="-122"/>
              </a:rPr>
              <a:t>函数的调用</a:t>
            </a:r>
            <a:endParaRPr lang="zh-CN" altLang="en-US" sz="1600" dirty="0" smtClean="0">
              <a:latin typeface="等线 Light" panose="02010600030101010101" charset="-122"/>
              <a:ea typeface="等线 Light" panose="02010600030101010101" charset="-122"/>
            </a:endParaRPr>
          </a:p>
          <a:p>
            <a:pPr indent="0" algn="l" fontAlgn="auto">
              <a:lnSpc>
                <a:spcPct val="100000"/>
              </a:lnSpc>
            </a:pPr>
            <a:r>
              <a:rPr lang="zh-CN" altLang="en-US" sz="1600" dirty="0" smtClean="0">
                <a:latin typeface="等线 Light" panose="02010600030101010101" charset="-122"/>
                <a:ea typeface="等线 Light" panose="02010600030101010101" charset="-122"/>
              </a:rPr>
              <a:t>数量</a:t>
            </a:r>
            <a:endParaRPr lang="zh-CN" altLang="en-US" sz="1600" dirty="0" smtClean="0">
              <a:latin typeface="等线 Light" panose="02010600030101010101" charset="-122"/>
              <a:ea typeface="等线 Light" panose="02010600030101010101" charset="-122"/>
            </a:endParaRPr>
          </a:p>
        </p:txBody>
      </p:sp>
      <p:sp>
        <p:nvSpPr>
          <p:cNvPr id="11" name="文本框 10"/>
          <p:cNvSpPr txBox="1"/>
          <p:nvPr>
            <p:custDataLst>
              <p:tags r:id="rId18"/>
            </p:custDataLst>
          </p:nvPr>
        </p:nvSpPr>
        <p:spPr>
          <a:xfrm>
            <a:off x="615950" y="3967480"/>
            <a:ext cx="4621530" cy="398780"/>
          </a:xfrm>
          <a:prstGeom prst="rect">
            <a:avLst/>
          </a:prstGeom>
          <a:noFill/>
        </p:spPr>
        <p:txBody>
          <a:bodyPr wrap="square" rtlCol="0">
            <a:spAutoFit/>
          </a:bodyPr>
          <a:p>
            <a:pPr marL="285750" indent="-285750">
              <a:buFont typeface="Arial" panose="020B0604020202020204" pitchFamily="34" charset="0"/>
              <a:buChar char="•"/>
            </a:pPr>
            <a:r>
              <a:rPr lang="zh-CN" altLang="en-US" sz="2000" b="1" u="sng">
                <a:solidFill>
                  <a:srgbClr val="3333FF"/>
                </a:solidFill>
                <a:latin typeface="Arial" panose="020B0604020202020204" pitchFamily="34" charset="0"/>
                <a:cs typeface="Arial" panose="020B0604020202020204" pitchFamily="34" charset="0"/>
              </a:rPr>
              <a:t>指数衰减算法</a:t>
            </a:r>
            <a:endParaRPr lang="zh-CN" altLang="en-US" sz="2000" b="1" u="sng">
              <a:solidFill>
                <a:srgbClr val="3333FF"/>
              </a:solidFill>
              <a:latin typeface="Arial" panose="020B0604020202020204" pitchFamily="34" charset="0"/>
              <a:cs typeface="Arial" panose="020B0604020202020204" pitchFamily="34" charset="0"/>
            </a:endParaRPr>
          </a:p>
        </p:txBody>
      </p:sp>
      <p:graphicFrame>
        <p:nvGraphicFramePr>
          <p:cNvPr id="7" name="对象 6">
            <a:hlinkClick r:id="" action="ppaction://ole?verb="/>
          </p:cNvPr>
          <p:cNvGraphicFramePr>
            <a:graphicFrameLocks noChangeAspect="1"/>
          </p:cNvGraphicFramePr>
          <p:nvPr>
            <p:custDataLst>
              <p:tags r:id="rId19"/>
            </p:custDataLst>
          </p:nvPr>
        </p:nvGraphicFramePr>
        <p:xfrm>
          <a:off x="2663825" y="4240530"/>
          <a:ext cx="2381885" cy="735965"/>
        </p:xfrm>
        <a:graphic>
          <a:graphicData uri="http://schemas.openxmlformats.org/presentationml/2006/ole">
            <mc:AlternateContent xmlns:mc="http://schemas.openxmlformats.org/markup-compatibility/2006">
              <mc:Choice xmlns:v="urn:schemas-microsoft-com:vml" Requires="v">
                <p:oleObj spid="_x0000_s1025" name="" r:id="rId20" imgW="1397000" imgH="431800" progId="Equation.KSEE3">
                  <p:embed/>
                </p:oleObj>
              </mc:Choice>
              <mc:Fallback>
                <p:oleObj name="" r:id="rId20" imgW="1397000" imgH="431800" progId="Equation.KSEE3">
                  <p:embed/>
                  <p:pic>
                    <p:nvPicPr>
                      <p:cNvPr id="0" name="图片 1024"/>
                      <p:cNvPicPr/>
                      <p:nvPr/>
                    </p:nvPicPr>
                    <p:blipFill>
                      <a:blip r:embed="rId21"/>
                      <a:stretch>
                        <a:fillRect/>
                      </a:stretch>
                    </p:blipFill>
                    <p:spPr>
                      <a:xfrm>
                        <a:off x="2663825" y="4240530"/>
                        <a:ext cx="2381885" cy="735965"/>
                      </a:xfrm>
                      <a:prstGeom prst="rect">
                        <a:avLst/>
                      </a:prstGeom>
                    </p:spPr>
                  </p:pic>
                </p:oleObj>
              </mc:Fallback>
            </mc:AlternateContent>
          </a:graphicData>
        </a:graphic>
      </p:graphicFrame>
      <p:sp>
        <p:nvSpPr>
          <p:cNvPr id="13" name="文本框 12"/>
          <p:cNvSpPr txBox="1"/>
          <p:nvPr>
            <p:custDataLst>
              <p:tags r:id="rId22"/>
            </p:custDataLst>
          </p:nvPr>
        </p:nvSpPr>
        <p:spPr>
          <a:xfrm>
            <a:off x="6096000" y="4594225"/>
            <a:ext cx="4621530" cy="398780"/>
          </a:xfrm>
          <a:prstGeom prst="rect">
            <a:avLst/>
          </a:prstGeom>
          <a:noFill/>
        </p:spPr>
        <p:txBody>
          <a:bodyPr wrap="square" rtlCol="0">
            <a:spAutoFit/>
          </a:bodyPr>
          <a:p>
            <a:pPr marL="285750" indent="-285750">
              <a:buFont typeface="Arial" panose="020B0604020202020204" pitchFamily="34" charset="0"/>
              <a:buChar char="•"/>
            </a:pPr>
            <a:r>
              <a:rPr lang="en-US" altLang="zh-CN" sz="2000" b="1" u="sng">
                <a:solidFill>
                  <a:schemeClr val="tx1"/>
                </a:solidFill>
                <a:latin typeface="Arial" panose="020B0604020202020204" pitchFamily="34" charset="0"/>
                <a:cs typeface="Arial" panose="020B0604020202020204" pitchFamily="34" charset="0"/>
              </a:rPr>
              <a:t>Top-N</a:t>
            </a:r>
            <a:r>
              <a:rPr lang="zh-CN" altLang="en-US" sz="2000" b="1" u="sng">
                <a:solidFill>
                  <a:schemeClr val="tx1"/>
                </a:solidFill>
                <a:latin typeface="Arial" panose="020B0604020202020204" pitchFamily="34" charset="0"/>
                <a:cs typeface="Arial" panose="020B0604020202020204" pitchFamily="34" charset="0"/>
              </a:rPr>
              <a:t>热点函数</a:t>
            </a:r>
            <a:endParaRPr lang="zh-CN" altLang="en-US" sz="2000" b="1" u="sng">
              <a:solidFill>
                <a:schemeClr val="tx1"/>
              </a:solidFill>
              <a:latin typeface="Arial" panose="020B0604020202020204" pitchFamily="34" charset="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custDataLst>
              <p:tags r:id="rId23"/>
            </p:custDataLst>
          </p:nvPr>
        </p:nvGraphicFramePr>
        <p:xfrm>
          <a:off x="6588125" y="5033328"/>
          <a:ext cx="3768725" cy="433070"/>
        </p:xfrm>
        <a:graphic>
          <a:graphicData uri="http://schemas.openxmlformats.org/presentationml/2006/ole">
            <mc:AlternateContent xmlns:mc="http://schemas.openxmlformats.org/markup-compatibility/2006">
              <mc:Choice xmlns:v="urn:schemas-microsoft-com:vml" Requires="v">
                <p:oleObj spid="_x0000_s8" name="" r:id="rId24" imgW="2209800" imgH="254000" progId="Equation.KSEE3">
                  <p:embed/>
                </p:oleObj>
              </mc:Choice>
              <mc:Fallback>
                <p:oleObj name="" r:id="rId24" imgW="2209800" imgH="254000" progId="Equation.KSEE3">
                  <p:embed/>
                  <p:pic>
                    <p:nvPicPr>
                      <p:cNvPr id="0" name="图片 1024"/>
                      <p:cNvPicPr/>
                      <p:nvPr/>
                    </p:nvPicPr>
                    <p:blipFill>
                      <a:blip r:embed="rId25"/>
                      <a:stretch>
                        <a:fillRect/>
                      </a:stretch>
                    </p:blipFill>
                    <p:spPr>
                      <a:xfrm>
                        <a:off x="6588125" y="5033328"/>
                        <a:ext cx="3768725" cy="4330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custDataLst>
              <p:tags r:id="rId26"/>
            </p:custDataLst>
          </p:nvPr>
        </p:nvGraphicFramePr>
        <p:xfrm>
          <a:off x="6600826" y="6219508"/>
          <a:ext cx="347345" cy="238760"/>
        </p:xfrm>
        <a:graphic>
          <a:graphicData uri="http://schemas.openxmlformats.org/presentationml/2006/ole">
            <mc:AlternateContent xmlns:mc="http://schemas.openxmlformats.org/markup-compatibility/2006">
              <mc:Choice xmlns:v="urn:schemas-microsoft-com:vml" Requires="v">
                <p:oleObj spid="_x0000_s16" name="" r:id="rId27" imgW="203200" imgH="139700" progId="Equation.KSEE3">
                  <p:embed/>
                </p:oleObj>
              </mc:Choice>
              <mc:Fallback>
                <p:oleObj name="" r:id="rId27" imgW="203200" imgH="139700" progId="Equation.KSEE3">
                  <p:embed/>
                  <p:pic>
                    <p:nvPicPr>
                      <p:cNvPr id="0" name="图片 1024"/>
                      <p:cNvPicPr/>
                      <p:nvPr/>
                    </p:nvPicPr>
                    <p:blipFill>
                      <a:blip r:embed="rId28"/>
                      <a:stretch>
                        <a:fillRect/>
                      </a:stretch>
                    </p:blipFill>
                    <p:spPr>
                      <a:xfrm>
                        <a:off x="6600826" y="6219508"/>
                        <a:ext cx="347345" cy="238760"/>
                      </a:xfrm>
                      <a:prstGeom prst="rect">
                        <a:avLst/>
                      </a:prstGeom>
                    </p:spPr>
                  </p:pic>
                </p:oleObj>
              </mc:Fallback>
            </mc:AlternateContent>
          </a:graphicData>
        </a:graphic>
      </p:graphicFrame>
      <p:sp>
        <p:nvSpPr>
          <p:cNvPr id="17" name="文本框 16"/>
          <p:cNvSpPr txBox="1"/>
          <p:nvPr>
            <p:custDataLst>
              <p:tags r:id="rId29"/>
            </p:custDataLst>
          </p:nvPr>
        </p:nvSpPr>
        <p:spPr>
          <a:xfrm>
            <a:off x="6889115" y="6170930"/>
            <a:ext cx="2505710" cy="337185"/>
          </a:xfrm>
          <a:prstGeom prst="rect">
            <a:avLst/>
          </a:prstGeom>
          <a:noFill/>
        </p:spPr>
        <p:txBody>
          <a:bodyPr wrap="square" rtlCol="0">
            <a:spAutoFit/>
          </a:bodyPr>
          <a:p>
            <a:pPr marL="0" indent="0">
              <a:buFont typeface="Arial" panose="020B0604020202020204" pitchFamily="34" charset="0"/>
              <a:buNone/>
            </a:pPr>
            <a:r>
              <a:rPr lang="zh-CN" altLang="en-US" sz="1600">
                <a:latin typeface="Arial" panose="020B0604020202020204" pitchFamily="34" charset="0"/>
                <a:cs typeface="Arial" panose="020B0604020202020204" pitchFamily="34" charset="0"/>
              </a:rPr>
              <a:t>统计函数数量</a:t>
            </a:r>
            <a:endParaRPr lang="zh-CN" altLang="en-US" sz="1600">
              <a:latin typeface="Arial" panose="020B0604020202020204" pitchFamily="34" charset="0"/>
              <a:cs typeface="Arial" panose="020B0604020202020204" pitchFamily="34" charset="0"/>
            </a:endParaRPr>
          </a:p>
        </p:txBody>
      </p:sp>
      <p:graphicFrame>
        <p:nvGraphicFramePr>
          <p:cNvPr id="18" name="对象 17">
            <a:hlinkClick r:id="" action="ppaction://ole?verb="/>
          </p:cNvPr>
          <p:cNvGraphicFramePr>
            <a:graphicFrameLocks noChangeAspect="1"/>
          </p:cNvGraphicFramePr>
          <p:nvPr>
            <p:custDataLst>
              <p:tags r:id="rId30"/>
            </p:custDataLst>
          </p:nvPr>
        </p:nvGraphicFramePr>
        <p:xfrm>
          <a:off x="6599238" y="5479416"/>
          <a:ext cx="3356610" cy="498475"/>
        </p:xfrm>
        <a:graphic>
          <a:graphicData uri="http://schemas.openxmlformats.org/presentationml/2006/ole">
            <mc:AlternateContent xmlns:mc="http://schemas.openxmlformats.org/markup-compatibility/2006">
              <mc:Choice xmlns:v="urn:schemas-microsoft-com:vml" Requires="v">
                <p:oleObj spid="_x0000_s19" name="" r:id="rId31" imgW="1968500" imgH="292100" progId="Equation.KSEE3">
                  <p:embed/>
                </p:oleObj>
              </mc:Choice>
              <mc:Fallback>
                <p:oleObj name="" r:id="rId31" imgW="1968500" imgH="292100" progId="Equation.KSEE3">
                  <p:embed/>
                  <p:pic>
                    <p:nvPicPr>
                      <p:cNvPr id="0" name="图片 1024"/>
                      <p:cNvPicPr/>
                      <p:nvPr/>
                    </p:nvPicPr>
                    <p:blipFill>
                      <a:blip r:embed="rId32"/>
                      <a:stretch>
                        <a:fillRect/>
                      </a:stretch>
                    </p:blipFill>
                    <p:spPr>
                      <a:xfrm>
                        <a:off x="6599238" y="5479416"/>
                        <a:ext cx="3356610" cy="49847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custDataLst>
              <p:tags r:id="rId33"/>
            </p:custDataLst>
          </p:nvPr>
        </p:nvGraphicFramePr>
        <p:xfrm>
          <a:off x="8903971" y="6188076"/>
          <a:ext cx="347345" cy="302895"/>
        </p:xfrm>
        <a:graphic>
          <a:graphicData uri="http://schemas.openxmlformats.org/presentationml/2006/ole">
            <mc:AlternateContent xmlns:mc="http://schemas.openxmlformats.org/markup-compatibility/2006">
              <mc:Choice xmlns:v="urn:schemas-microsoft-com:vml" Requires="v">
                <p:oleObj spid="_x0000_s21" name="" r:id="rId34" imgW="203200" imgH="177165" progId="Equation.KSEE3">
                  <p:embed/>
                </p:oleObj>
              </mc:Choice>
              <mc:Fallback>
                <p:oleObj name="" r:id="rId34" imgW="203200" imgH="177165" progId="Equation.KSEE3">
                  <p:embed/>
                  <p:pic>
                    <p:nvPicPr>
                      <p:cNvPr id="0" name="图片 1024"/>
                      <p:cNvPicPr/>
                      <p:nvPr/>
                    </p:nvPicPr>
                    <p:blipFill>
                      <a:blip r:embed="rId35"/>
                      <a:stretch>
                        <a:fillRect/>
                      </a:stretch>
                    </p:blipFill>
                    <p:spPr>
                      <a:xfrm>
                        <a:off x="8903971" y="6188076"/>
                        <a:ext cx="347345" cy="302895"/>
                      </a:xfrm>
                      <a:prstGeom prst="rect">
                        <a:avLst/>
                      </a:prstGeom>
                    </p:spPr>
                  </p:pic>
                </p:oleObj>
              </mc:Fallback>
            </mc:AlternateContent>
          </a:graphicData>
        </a:graphic>
      </p:graphicFrame>
      <p:sp>
        <p:nvSpPr>
          <p:cNvPr id="22" name="文本框 21"/>
          <p:cNvSpPr txBox="1"/>
          <p:nvPr>
            <p:custDataLst>
              <p:tags r:id="rId36"/>
            </p:custDataLst>
          </p:nvPr>
        </p:nvSpPr>
        <p:spPr>
          <a:xfrm>
            <a:off x="9191625" y="6170930"/>
            <a:ext cx="2505710" cy="337185"/>
          </a:xfrm>
          <a:prstGeom prst="rect">
            <a:avLst/>
          </a:prstGeom>
          <a:noFill/>
        </p:spPr>
        <p:txBody>
          <a:bodyPr wrap="square" rtlCol="0">
            <a:spAutoFit/>
          </a:bodyPr>
          <a:p>
            <a:pPr marL="0" indent="0">
              <a:buFont typeface="Arial" panose="020B0604020202020204" pitchFamily="34" charset="0"/>
              <a:buNone/>
            </a:pPr>
            <a:r>
              <a:rPr lang="zh-CN" altLang="en-US" sz="1600">
                <a:latin typeface="Arial" panose="020B0604020202020204" pitchFamily="34" charset="0"/>
                <a:cs typeface="Arial" panose="020B0604020202020204" pitchFamily="34" charset="0"/>
              </a:rPr>
              <a:t>热点函数数量</a:t>
            </a:r>
            <a:endParaRPr lang="zh-CN" altLang="en-US" sz="1600">
              <a:latin typeface="Arial" panose="020B0604020202020204" pitchFamily="34" charset="0"/>
              <a:cs typeface="Arial" panose="020B0604020202020204" pitchFamily="34" charset="0"/>
            </a:endParaRPr>
          </a:p>
        </p:txBody>
      </p:sp>
      <p:graphicFrame>
        <p:nvGraphicFramePr>
          <p:cNvPr id="23" name="对象 22">
            <a:hlinkClick r:id="" action="ppaction://ole?verb="/>
          </p:cNvPr>
          <p:cNvGraphicFramePr>
            <a:graphicFrameLocks noChangeAspect="1"/>
          </p:cNvGraphicFramePr>
          <p:nvPr>
            <p:custDataLst>
              <p:tags r:id="rId37"/>
            </p:custDataLst>
          </p:nvPr>
        </p:nvGraphicFramePr>
        <p:xfrm>
          <a:off x="1169988" y="5628641"/>
          <a:ext cx="1219200" cy="391795"/>
        </p:xfrm>
        <a:graphic>
          <a:graphicData uri="http://schemas.openxmlformats.org/presentationml/2006/ole">
            <mc:AlternateContent xmlns:mc="http://schemas.openxmlformats.org/markup-compatibility/2006">
              <mc:Choice xmlns:v="urn:schemas-microsoft-com:vml" Requires="v">
                <p:oleObj spid="_x0000_s24" name="" r:id="rId38" imgW="711200" imgH="228600" progId="Equation.KSEE3">
                  <p:embed/>
                </p:oleObj>
              </mc:Choice>
              <mc:Fallback>
                <p:oleObj name="" r:id="rId38" imgW="711200" imgH="228600" progId="Equation.KSEE3">
                  <p:embed/>
                  <p:pic>
                    <p:nvPicPr>
                      <p:cNvPr id="0" name="图片 1024"/>
                      <p:cNvPicPr/>
                      <p:nvPr/>
                    </p:nvPicPr>
                    <p:blipFill>
                      <a:blip r:embed="rId39"/>
                      <a:stretch>
                        <a:fillRect/>
                      </a:stretch>
                    </p:blipFill>
                    <p:spPr>
                      <a:xfrm>
                        <a:off x="1169988" y="5628641"/>
                        <a:ext cx="1219200" cy="391795"/>
                      </a:xfrm>
                      <a:prstGeom prst="rect">
                        <a:avLst/>
                      </a:prstGeom>
                    </p:spPr>
                  </p:pic>
                </p:oleObj>
              </mc:Fallback>
            </mc:AlternateContent>
          </a:graphicData>
        </a:graphic>
      </p:graphicFrame>
      <p:sp>
        <p:nvSpPr>
          <p:cNvPr id="25" name="文本框 24"/>
          <p:cNvSpPr txBox="1"/>
          <p:nvPr>
            <p:custDataLst>
              <p:tags r:id="rId40"/>
            </p:custDataLst>
          </p:nvPr>
        </p:nvSpPr>
        <p:spPr>
          <a:xfrm>
            <a:off x="2334895" y="5668010"/>
            <a:ext cx="4189730" cy="337185"/>
          </a:xfrm>
          <a:prstGeom prst="rect">
            <a:avLst/>
          </a:prstGeom>
          <a:noFill/>
        </p:spPr>
        <p:txBody>
          <a:bodyPr wrap="square" rtlCol="0">
            <a:spAutoFit/>
          </a:bodyPr>
          <a:p>
            <a:pPr marL="0" indent="0">
              <a:buFont typeface="Arial" panose="020B0604020202020204" pitchFamily="34" charset="0"/>
              <a:buNone/>
            </a:pPr>
            <a:r>
              <a:rPr lang="zh-CN" altLang="en-US" sz="1600">
                <a:latin typeface="Arial" panose="020B0604020202020204" pitchFamily="34" charset="0"/>
                <a:cs typeface="Arial" panose="020B0604020202020204" pitchFamily="34" charset="0"/>
              </a:rPr>
              <a:t>第</a:t>
            </a:r>
            <a:r>
              <a:rPr lang="en-US" altLang="zh-CN" sz="1600">
                <a:latin typeface="Arial" panose="020B0604020202020204" pitchFamily="34" charset="0"/>
                <a:cs typeface="Arial" panose="020B0604020202020204" pitchFamily="34" charset="0"/>
              </a:rPr>
              <a:t>i</a:t>
            </a:r>
            <a:r>
              <a:rPr lang="zh-CN" altLang="en-US" sz="1600">
                <a:latin typeface="Arial" panose="020B0604020202020204" pitchFamily="34" charset="0"/>
                <a:cs typeface="Arial" panose="020B0604020202020204" pitchFamily="34" charset="0"/>
              </a:rPr>
              <a:t>个函数的第</a:t>
            </a:r>
            <a:r>
              <a:rPr lang="en-US" altLang="zh-CN" sz="1600">
                <a:latin typeface="Arial" panose="020B0604020202020204" pitchFamily="34" charset="0"/>
                <a:cs typeface="Arial" panose="020B0604020202020204" pitchFamily="34" charset="0"/>
              </a:rPr>
              <a:t>t</a:t>
            </a:r>
            <a:r>
              <a:rPr lang="zh-CN" altLang="en-US" sz="1600">
                <a:latin typeface="Arial" panose="020B0604020202020204" pitchFamily="34" charset="0"/>
                <a:cs typeface="Arial" panose="020B0604020202020204" pitchFamily="34" charset="0"/>
              </a:rPr>
              <a:t>次计数器值</a:t>
            </a:r>
            <a:endParaRPr lang="zh-CN" altLang="en-US" sz="1600">
              <a:latin typeface="Arial" panose="020B0604020202020204" pitchFamily="34" charset="0"/>
              <a:cs typeface="Arial" panose="020B0604020202020204" pitchFamily="34" charset="0"/>
            </a:endParaRPr>
          </a:p>
        </p:txBody>
      </p:sp>
      <p:graphicFrame>
        <p:nvGraphicFramePr>
          <p:cNvPr id="26" name="对象 25">
            <a:hlinkClick r:id="" action="ppaction://ole?verb="/>
          </p:cNvPr>
          <p:cNvGraphicFramePr>
            <a:graphicFrameLocks noChangeAspect="1"/>
          </p:cNvGraphicFramePr>
          <p:nvPr>
            <p:custDataLst>
              <p:tags r:id="rId41"/>
            </p:custDataLst>
          </p:nvPr>
        </p:nvGraphicFramePr>
        <p:xfrm>
          <a:off x="2084389" y="5335589"/>
          <a:ext cx="304800" cy="303530"/>
        </p:xfrm>
        <a:graphic>
          <a:graphicData uri="http://schemas.openxmlformats.org/presentationml/2006/ole">
            <mc:AlternateContent xmlns:mc="http://schemas.openxmlformats.org/markup-compatibility/2006">
              <mc:Choice xmlns:v="urn:schemas-microsoft-com:vml" Requires="v">
                <p:oleObj spid="_x0000_s27" name="" r:id="rId42" imgW="177165" imgH="177165" progId="Equation.KSEE3">
                  <p:embed/>
                </p:oleObj>
              </mc:Choice>
              <mc:Fallback>
                <p:oleObj name="" r:id="rId42" imgW="177165" imgH="177165" progId="Equation.KSEE3">
                  <p:embed/>
                  <p:pic>
                    <p:nvPicPr>
                      <p:cNvPr id="0" name="图片 1024"/>
                      <p:cNvPicPr/>
                      <p:nvPr/>
                    </p:nvPicPr>
                    <p:blipFill>
                      <a:blip r:embed="rId43"/>
                      <a:stretch>
                        <a:fillRect/>
                      </a:stretch>
                    </p:blipFill>
                    <p:spPr>
                      <a:xfrm>
                        <a:off x="2084389" y="5335589"/>
                        <a:ext cx="304800" cy="303530"/>
                      </a:xfrm>
                      <a:prstGeom prst="rect">
                        <a:avLst/>
                      </a:prstGeom>
                    </p:spPr>
                  </p:pic>
                </p:oleObj>
              </mc:Fallback>
            </mc:AlternateContent>
          </a:graphicData>
        </a:graphic>
      </p:graphicFrame>
      <p:sp>
        <p:nvSpPr>
          <p:cNvPr id="28" name="文本框 27"/>
          <p:cNvSpPr txBox="1"/>
          <p:nvPr>
            <p:custDataLst>
              <p:tags r:id="rId44"/>
            </p:custDataLst>
          </p:nvPr>
        </p:nvSpPr>
        <p:spPr>
          <a:xfrm>
            <a:off x="2351405" y="5338445"/>
            <a:ext cx="2505710" cy="337185"/>
          </a:xfrm>
          <a:prstGeom prst="rect">
            <a:avLst/>
          </a:prstGeom>
          <a:noFill/>
        </p:spPr>
        <p:txBody>
          <a:bodyPr wrap="square" rtlCol="0">
            <a:spAutoFit/>
          </a:bodyPr>
          <a:p>
            <a:pPr marL="0" indent="0">
              <a:buFont typeface="Arial" panose="020B0604020202020204" pitchFamily="34" charset="0"/>
              <a:buNone/>
            </a:pPr>
            <a:r>
              <a:rPr lang="zh-CN" altLang="en-US" sz="1600">
                <a:latin typeface="Arial" panose="020B0604020202020204" pitchFamily="34" charset="0"/>
                <a:cs typeface="Arial" panose="020B0604020202020204" pitchFamily="34" charset="0"/>
              </a:rPr>
              <a:t>统计间隔的数量</a:t>
            </a:r>
            <a:endParaRPr lang="zh-CN" altLang="en-US" sz="1600">
              <a:latin typeface="Arial" panose="020B0604020202020204" pitchFamily="34" charset="0"/>
              <a:cs typeface="Arial" panose="020B0604020202020204" pitchFamily="34" charset="0"/>
            </a:endParaRPr>
          </a:p>
        </p:txBody>
      </p:sp>
      <p:sp>
        <p:nvSpPr>
          <p:cNvPr id="50" name="右箭头 49"/>
          <p:cNvSpPr/>
          <p:nvPr>
            <p:custDataLst>
              <p:tags r:id="rId45"/>
            </p:custDataLst>
          </p:nvPr>
        </p:nvSpPr>
        <p:spPr>
          <a:xfrm>
            <a:off x="5519420" y="5023485"/>
            <a:ext cx="360045" cy="57658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cs typeface="Arial" panose="020B0604020202020204" pitchFamily="34" charset="0"/>
            </a:endParaRPr>
          </a:p>
        </p:txBody>
      </p:sp>
      <p:sp>
        <p:nvSpPr>
          <p:cNvPr id="51" name="文本框 50"/>
          <p:cNvSpPr txBox="1"/>
          <p:nvPr>
            <p:custDataLst>
              <p:tags r:id="rId46"/>
            </p:custDataLst>
          </p:nvPr>
        </p:nvSpPr>
        <p:spPr>
          <a:xfrm>
            <a:off x="1337310" y="4439920"/>
            <a:ext cx="1174750" cy="337185"/>
          </a:xfrm>
          <a:prstGeom prst="rect">
            <a:avLst/>
          </a:prstGeom>
          <a:noFill/>
        </p:spPr>
        <p:txBody>
          <a:bodyPr wrap="square" rtlCol="0">
            <a:spAutoFit/>
          </a:bodyPr>
          <a:p>
            <a:pPr marL="0" indent="0">
              <a:buFont typeface="Arial" panose="020B0604020202020204" pitchFamily="34" charset="0"/>
              <a:buNone/>
            </a:pPr>
            <a:r>
              <a:rPr lang="zh-CN" sz="1600">
                <a:latin typeface="Arial" panose="020B0604020202020204" pitchFamily="34" charset="0"/>
                <a:cs typeface="Arial" panose="020B0604020202020204" pitchFamily="34" charset="0"/>
              </a:rPr>
              <a:t>函数热度</a:t>
            </a:r>
            <a:endParaRPr lang="zh-CN" sz="1600">
              <a:latin typeface="Arial" panose="020B0604020202020204" pitchFamily="34" charset="0"/>
              <a:cs typeface="Arial" panose="020B0604020202020204" pitchFamily="34" charset="0"/>
            </a:endParaRPr>
          </a:p>
        </p:txBody>
      </p:sp>
      <p:sp>
        <p:nvSpPr>
          <p:cNvPr id="10" name="文本框 9"/>
          <p:cNvSpPr txBox="1"/>
          <p:nvPr>
            <p:custDataLst>
              <p:tags r:id="rId47"/>
            </p:custDataLst>
          </p:nvPr>
        </p:nvSpPr>
        <p:spPr>
          <a:xfrm>
            <a:off x="7019290" y="4247515"/>
            <a:ext cx="4069715" cy="260350"/>
          </a:xfrm>
          <a:prstGeom prst="rect">
            <a:avLst/>
          </a:prstGeom>
          <a:solidFill>
            <a:schemeClr val="tx2"/>
          </a:solidFill>
        </p:spPr>
        <p:txBody>
          <a:bodyPr vert="horz" wrap="square" lIns="0" tIns="0" rIns="0" bIns="0" rtlCol="0" anchor="t">
            <a:noAutofit/>
          </a:bodyPr>
          <a:p>
            <a:pPr indent="0" algn="ctr" fontAlgn="auto">
              <a:lnSpc>
                <a:spcPct val="100000"/>
              </a:lnSpc>
            </a:pPr>
            <a:r>
              <a:rPr lang="zh-CN" altLang="en-US" sz="1400" b="1" dirty="0" smtClean="0">
                <a:latin typeface="等线" panose="02010600030101010101" charset="-122"/>
                <a:ea typeface="等线" panose="02010600030101010101" charset="-122"/>
                <a:cs typeface="等线" panose="02010600030101010101" charset="-122"/>
                <a:sym typeface="+mn-ea"/>
              </a:rPr>
              <a:t>函数调用统计</a:t>
            </a:r>
            <a:endParaRPr lang="zh-CN" altLang="en-US" sz="1400" b="1" dirty="0" smtClean="0">
              <a:latin typeface="等线" panose="02010600030101010101" charset="-122"/>
              <a:ea typeface="等线" panose="02010600030101010101" charset="-122"/>
              <a:cs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TABLE_BEAUTIFY" val="smartTable{8a640154-64b1-4a62-9de2-c629935725c3}"/>
</p:tagLst>
</file>

<file path=ppt/tags/tag108.xml><?xml version="1.0" encoding="utf-8"?>
<p:tagLst xmlns:p="http://schemas.openxmlformats.org/presentationml/2006/main">
  <p:tag name="KSO_WM_UNIT_TABLE_BEAUTIFY" val="smartTable{04e30d28-045d-4d48-bd44-6376753dfaac}"/>
</p:tagLst>
</file>

<file path=ppt/tags/tag109.xml><?xml version="1.0" encoding="utf-8"?>
<p:tagLst xmlns:p="http://schemas.openxmlformats.org/presentationml/2006/main">
  <p:tag name="KSO_WM_UNIT_TABLE_BEAUTIFY" val="smartTable{e2800e16-0101-4229-b624-b57aeb9de4e8}"/>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PP_MARK_KEY" val="9a4be5a6-22b2-48ae-a088-0441cb900fb7"/>
  <p:tag name="COMMONDATA" val="eyJoZGlkIjoiNzQyYWYxM2FkMzU0YjZhMjRhYTM5MzYwNjFkZTJjNTA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UNIT_PLACING_PICTURE_USER_VIEWPORT" val="{&quot;height&quot;:4767,&quot;width&quot;:15133}"/>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15151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none" rtlCol="0">
        <a:spAutoFit/>
      </a:bodyPr>
      <a:lstStyle>
        <a:defPPr algn="l">
          <a:lnSpc>
            <a:spcPts val="3440"/>
          </a:lnSpc>
          <a:defRPr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15151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none" rtlCol="0">
        <a:spAutoFit/>
      </a:bodyPr>
      <a:lstStyle>
        <a:defPPr algn="l">
          <a:lnSpc>
            <a:spcPts val="3440"/>
          </a:lnSpc>
          <a:defRPr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4692</Words>
  <Application>WPS 演示</Application>
  <PresentationFormat>自定义</PresentationFormat>
  <Paragraphs>362</Paragraphs>
  <Slides>16</Slides>
  <Notes>11</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11</vt:i4>
      </vt:variant>
      <vt:variant>
        <vt:lpstr>幻灯片标题</vt:lpstr>
      </vt:variant>
      <vt:variant>
        <vt:i4>16</vt:i4>
      </vt:variant>
    </vt:vector>
  </HeadingPairs>
  <TitlesOfParts>
    <vt:vector size="42" baseType="lpstr">
      <vt:lpstr>Arial</vt:lpstr>
      <vt:lpstr>宋体</vt:lpstr>
      <vt:lpstr>Wingdings</vt:lpstr>
      <vt:lpstr>微软雅黑</vt:lpstr>
      <vt:lpstr>Times New Roman</vt:lpstr>
      <vt:lpstr>Calibri</vt:lpstr>
      <vt:lpstr>等线 Light</vt:lpstr>
      <vt:lpstr>楷体</vt:lpstr>
      <vt:lpstr>等线</vt:lpstr>
      <vt:lpstr>Arial Unicode MS</vt:lpstr>
      <vt:lpstr>1_Title Slide</vt:lpstr>
      <vt:lpstr>Chart page</vt:lpstr>
      <vt:lpstr>4_Chart page</vt:lpstr>
      <vt:lpstr>End page</vt:lpstr>
      <vt:lpstr>1_Chart page</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一种面向服务器无感知计算场景的函数缓存方案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一只大尾巴狼</cp:lastModifiedBy>
  <cp:revision>165</cp:revision>
  <dcterms:created xsi:type="dcterms:W3CDTF">2018-11-29T10:16:00Z</dcterms:created>
  <dcterms:modified xsi:type="dcterms:W3CDTF">2023-02-07T11:37:43Z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(3)lwNohcXM+Bx1Vf65qTkerPuOLnsTE82vGoA0Go3p0JFWE2z8o9VBQyqtn1khMSGUmT60Mafi
f5lq4FDhz0ahJdOtU5Rqc07bDU+NdJ53eyIFj6+rNm79+KDIWnwC9nErFtvgpIbx1kupxVWo
B2F9zkZ8nesDTJYUKxtbTTSimrVZkJa7UdCDrfmV3q2WHvNZ09gJ8uA/mgju1lZbattIHY0f
KBTJUD4qyMblP5uiR0</vt:lpwstr>
  </property>
  <property fmtid="{D5CDD505-2E9C-101B-9397-08002B2CF9AE}" pid="3" name="_2015_ms_pID_7253431">
    <vt:lpwstr>Gh3IeeeAq7aavhKcCOdU1sQbgMWXr8lQZIvlcDczMZUAMY0fLfGAeF
lq5WmGVDfFzWtMe6YHHh2rkZpp8uyc7HAbiaWsRkl394KHxmsQXjmMJ6uU3kBXlss50JvTAs
h971/D1FHuhD2nSKZ6HWWYs5/BGmVEjFeS8/J269VqD5nOyC23GiZL6mCYr1t0Pi9PGkcLnD
rJPlpBAnJWHM4Swox1qR7J9VAJtjS56QIEHI</vt:lpwstr>
  </property>
  <property fmtid="{D5CDD505-2E9C-101B-9397-08002B2CF9AE}" pid="4" name="_2015_ms_pID_7253432">
    <vt:lpwstr>nw==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1646357984</vt:lpwstr>
  </property>
  <property fmtid="{D5CDD505-2E9C-101B-9397-08002B2CF9AE}" pid="9" name="ICV">
    <vt:lpwstr>AA6797B5A1AC4185BD5D9EFBE9093620</vt:lpwstr>
  </property>
  <property fmtid="{D5CDD505-2E9C-101B-9397-08002B2CF9AE}" pid="10" name="KSOProductBuildVer">
    <vt:lpwstr>2052-11.1.0.12598</vt:lpwstr>
  </property>
</Properties>
</file>