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HK Grotesk" panose="020B0604020202020204" charset="0"/>
      <p:regular r:id="rId17"/>
    </p:embeddedFont>
    <p:embeddedFont>
      <p:font typeface="HK Grotesk Bold" panose="020B0604020202020204" charset="0"/>
      <p:regular r:id="rId18"/>
    </p:embeddedFont>
    <p:embeddedFont>
      <p:font typeface="HK Grotesk Medium" panose="020B0604020202020204" charset="0"/>
      <p:regular r:id="rId19"/>
    </p:embeddedFont>
    <p:embeddedFont>
      <p:font typeface="Open Sans" panose="020B0606030504020204" pitchFamily="3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2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.sv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0248" y="-44468"/>
            <a:ext cx="18468496" cy="10375937"/>
          </a:xfrm>
          <a:custGeom>
            <a:avLst/>
            <a:gdLst/>
            <a:ahLst/>
            <a:cxnLst/>
            <a:rect l="l" t="t" r="r" b="b"/>
            <a:pathLst>
              <a:path w="18468496" h="10375937">
                <a:moveTo>
                  <a:pt x="0" y="0"/>
                </a:moveTo>
                <a:lnTo>
                  <a:pt x="18468496" y="0"/>
                </a:lnTo>
                <a:lnTo>
                  <a:pt x="18468496" y="10375936"/>
                </a:lnTo>
                <a:lnTo>
                  <a:pt x="0" y="10375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483865" y="1143000"/>
            <a:ext cx="9144000" cy="9144000"/>
          </a:xfrm>
          <a:custGeom>
            <a:avLst/>
            <a:gdLst/>
            <a:ahLst/>
            <a:cxnLst/>
            <a:rect l="l" t="t" r="r" b="b"/>
            <a:pathLst>
              <a:path w="9144000" h="9144000">
                <a:moveTo>
                  <a:pt x="0" y="0"/>
                </a:moveTo>
                <a:lnTo>
                  <a:pt x="9144000" y="0"/>
                </a:lnTo>
                <a:lnTo>
                  <a:pt x="9144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62100" y="1365948"/>
            <a:ext cx="6143757" cy="4216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322E2D"/>
                </a:solidFill>
                <a:latin typeface="HK Grotesk"/>
              </a:rPr>
              <a:t>Zarządzanie ryzykiem w firmie Tesla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62100" y="5936498"/>
            <a:ext cx="2932926" cy="1244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21"/>
              </a:lnSpc>
              <a:spcBef>
                <a:spcPct val="0"/>
              </a:spcBef>
            </a:pPr>
            <a:r>
              <a:rPr lang="en-US" sz="2372">
                <a:solidFill>
                  <a:srgbClr val="322E2D"/>
                </a:solidFill>
                <a:latin typeface="HK Grotesk"/>
              </a:rPr>
              <a:t>Yana Negulescu                  Adrian Krawczyński          Nikolay Katrosha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0248" y="-44468"/>
            <a:ext cx="18468496" cy="10375937"/>
          </a:xfrm>
          <a:custGeom>
            <a:avLst/>
            <a:gdLst/>
            <a:ahLst/>
            <a:cxnLst/>
            <a:rect l="l" t="t" r="r" b="b"/>
            <a:pathLst>
              <a:path w="18468496" h="10375937">
                <a:moveTo>
                  <a:pt x="0" y="0"/>
                </a:moveTo>
                <a:lnTo>
                  <a:pt x="18468496" y="0"/>
                </a:lnTo>
                <a:lnTo>
                  <a:pt x="18468496" y="10375936"/>
                </a:lnTo>
                <a:lnTo>
                  <a:pt x="0" y="10375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590254" y="1732632"/>
            <a:ext cx="8415097" cy="7767129"/>
          </a:xfrm>
          <a:custGeom>
            <a:avLst/>
            <a:gdLst/>
            <a:ahLst/>
            <a:cxnLst/>
            <a:rect l="l" t="t" r="r" b="b"/>
            <a:pathLst>
              <a:path w="8415097" h="7767129">
                <a:moveTo>
                  <a:pt x="0" y="0"/>
                </a:moveTo>
                <a:lnTo>
                  <a:pt x="8415097" y="0"/>
                </a:lnTo>
                <a:lnTo>
                  <a:pt x="8415097" y="7767129"/>
                </a:lnTo>
                <a:lnTo>
                  <a:pt x="0" y="77671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91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666131" y="-76200"/>
            <a:ext cx="10263345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322E2D"/>
                </a:solidFill>
                <a:latin typeface="HK Grotesk"/>
              </a:rPr>
              <a:t>Mapa ryzyka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0248" y="-44468"/>
            <a:ext cx="18468496" cy="10375937"/>
          </a:xfrm>
          <a:custGeom>
            <a:avLst/>
            <a:gdLst/>
            <a:ahLst/>
            <a:cxnLst/>
            <a:rect l="l" t="t" r="r" b="b"/>
            <a:pathLst>
              <a:path w="18468496" h="10375937">
                <a:moveTo>
                  <a:pt x="0" y="0"/>
                </a:moveTo>
                <a:lnTo>
                  <a:pt x="18468496" y="0"/>
                </a:lnTo>
                <a:lnTo>
                  <a:pt x="18468496" y="10375936"/>
                </a:lnTo>
                <a:lnTo>
                  <a:pt x="0" y="10375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012328" y="229235"/>
            <a:ext cx="10263345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322E2D"/>
                </a:solidFill>
                <a:latin typeface="HK Grotesk"/>
              </a:rPr>
              <a:t>Źródła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990600"/>
            <a:ext cx="16403161" cy="2585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322E2D"/>
                </a:solidFill>
                <a:latin typeface="Open Sans"/>
              </a:rPr>
              <a:t>https://www.globaldata.com/data-insights/automotive/tesla-inc-risk-profile/</a:t>
            </a:r>
          </a:p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322E2D"/>
                </a:solidFill>
                <a:latin typeface="Open Sans"/>
              </a:rPr>
              <a:t>https://www.france24.com/en/europe/20231215-musk-s-woes-deepen-as-tesla-strike-spreads-across-scandinavia</a:t>
            </a:r>
          </a:p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322E2D"/>
                </a:solidFill>
                <a:latin typeface="Open Sans"/>
              </a:rPr>
              <a:t>https://www.sec.gov/Archives/edgar/data/1318605/000156459023007555/tsla-ex101_18.htm</a:t>
            </a:r>
          </a:p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322E2D"/>
                </a:solidFill>
                <a:latin typeface="Open Sans"/>
              </a:rPr>
              <a:t>https://www.politico.com/</a:t>
            </a:r>
          </a:p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322E2D"/>
                </a:solidFill>
                <a:latin typeface="Open Sans"/>
              </a:rPr>
              <a:t>https://insideevs.com/news/679531/top-bev-car-oems-sales-2023q2-tesla-byd/</a:t>
            </a:r>
          </a:p>
          <a:p>
            <a:pPr marL="453396" lvl="1" indent="-226698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322E2D"/>
                </a:solidFill>
                <a:latin typeface="Open Sans"/>
              </a:rPr>
              <a:t>https://www.nasdaq.com/articles/tesla-vs.-byd:-which-ev-stock-is-a-better-value-right-now</a:t>
            </a:r>
          </a:p>
          <a:p>
            <a:pPr>
              <a:lnSpc>
                <a:spcPts val="2940"/>
              </a:lnSpc>
            </a:pPr>
            <a:endParaRPr lang="en-US" sz="2100">
              <a:solidFill>
                <a:srgbClr val="322E2D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536" b="-1053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248" y="-88937"/>
            <a:ext cx="18468496" cy="10375937"/>
          </a:xfrm>
          <a:custGeom>
            <a:avLst/>
            <a:gdLst/>
            <a:ahLst/>
            <a:cxnLst/>
            <a:rect l="l" t="t" r="r" b="b"/>
            <a:pathLst>
              <a:path w="18468496" h="10375937">
                <a:moveTo>
                  <a:pt x="0" y="0"/>
                </a:moveTo>
                <a:lnTo>
                  <a:pt x="18468496" y="0"/>
                </a:lnTo>
                <a:lnTo>
                  <a:pt x="18468496" y="10375937"/>
                </a:lnTo>
                <a:lnTo>
                  <a:pt x="0" y="103759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1456" y="2817585"/>
            <a:ext cx="1230301" cy="1230301"/>
          </a:xfrm>
          <a:custGeom>
            <a:avLst/>
            <a:gdLst/>
            <a:ahLst/>
            <a:cxnLst/>
            <a:rect l="l" t="t" r="r" b="b"/>
            <a:pathLst>
              <a:path w="1230301" h="1230301">
                <a:moveTo>
                  <a:pt x="0" y="0"/>
                </a:moveTo>
                <a:lnTo>
                  <a:pt x="1230301" y="0"/>
                </a:lnTo>
                <a:lnTo>
                  <a:pt x="1230301" y="1230302"/>
                </a:lnTo>
                <a:lnTo>
                  <a:pt x="0" y="12303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60384" y="4902162"/>
            <a:ext cx="1192446" cy="1192446"/>
          </a:xfrm>
          <a:custGeom>
            <a:avLst/>
            <a:gdLst/>
            <a:ahLst/>
            <a:cxnLst/>
            <a:rect l="l" t="t" r="r" b="b"/>
            <a:pathLst>
              <a:path w="1192446" h="1192446">
                <a:moveTo>
                  <a:pt x="0" y="0"/>
                </a:moveTo>
                <a:lnTo>
                  <a:pt x="1192446" y="0"/>
                </a:lnTo>
                <a:lnTo>
                  <a:pt x="1192446" y="1192446"/>
                </a:lnTo>
                <a:lnTo>
                  <a:pt x="0" y="11924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41456" y="7109794"/>
            <a:ext cx="1192446" cy="1192446"/>
          </a:xfrm>
          <a:custGeom>
            <a:avLst/>
            <a:gdLst/>
            <a:ahLst/>
            <a:cxnLst/>
            <a:rect l="l" t="t" r="r" b="b"/>
            <a:pathLst>
              <a:path w="1192446" h="1192446">
                <a:moveTo>
                  <a:pt x="0" y="0"/>
                </a:moveTo>
                <a:lnTo>
                  <a:pt x="1192446" y="0"/>
                </a:lnTo>
                <a:lnTo>
                  <a:pt x="1192446" y="1192446"/>
                </a:lnTo>
                <a:lnTo>
                  <a:pt x="0" y="119244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133701" y="3848662"/>
            <a:ext cx="11154299" cy="5608802"/>
          </a:xfrm>
          <a:custGeom>
            <a:avLst/>
            <a:gdLst/>
            <a:ahLst/>
            <a:cxnLst/>
            <a:rect l="l" t="t" r="r" b="b"/>
            <a:pathLst>
              <a:path w="11154299" h="5608802">
                <a:moveTo>
                  <a:pt x="0" y="0"/>
                </a:moveTo>
                <a:lnTo>
                  <a:pt x="11154299" y="0"/>
                </a:lnTo>
                <a:lnTo>
                  <a:pt x="11154299" y="5608802"/>
                </a:lnTo>
                <a:lnTo>
                  <a:pt x="0" y="560880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07598" y="1453033"/>
            <a:ext cx="12916675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250"/>
              </a:lnSpc>
            </a:pPr>
            <a:r>
              <a:rPr lang="en-US" sz="6875">
                <a:solidFill>
                  <a:srgbClr val="322E2D"/>
                </a:solidFill>
                <a:latin typeface="HK Grotesk"/>
              </a:rPr>
              <a:t>Aktywności zarządzania ryzykiem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32960" y="2912035"/>
            <a:ext cx="7257098" cy="936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322E2D"/>
                </a:solidFill>
                <a:latin typeface="HK Grotesk Medium"/>
              </a:rPr>
              <a:t>Struktura Korporacyjna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32960" y="5048676"/>
            <a:ext cx="6675239" cy="936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322E2D"/>
                </a:solidFill>
                <a:latin typeface="HK Grotesk Medium"/>
              </a:rPr>
              <a:t>Kultura Korporacyjna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32960" y="7185316"/>
            <a:ext cx="4781431" cy="936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322E2D"/>
                </a:solidFill>
                <a:latin typeface="HK Grotesk Medium"/>
              </a:rPr>
              <a:t>Polityka Ryzyka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0248" y="-44468"/>
            <a:ext cx="18468496" cy="10375937"/>
          </a:xfrm>
          <a:custGeom>
            <a:avLst/>
            <a:gdLst/>
            <a:ahLst/>
            <a:cxnLst/>
            <a:rect l="l" t="t" r="r" b="b"/>
            <a:pathLst>
              <a:path w="18468496" h="10375937">
                <a:moveTo>
                  <a:pt x="0" y="0"/>
                </a:moveTo>
                <a:lnTo>
                  <a:pt x="18468496" y="0"/>
                </a:lnTo>
                <a:lnTo>
                  <a:pt x="18468496" y="10375936"/>
                </a:lnTo>
                <a:lnTo>
                  <a:pt x="0" y="10375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03741" y="6891712"/>
            <a:ext cx="5781412" cy="617969"/>
            <a:chOff x="0" y="0"/>
            <a:chExt cx="7708549" cy="8239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62333" cy="823959"/>
            </a:xfrm>
            <a:custGeom>
              <a:avLst/>
              <a:gdLst/>
              <a:ahLst/>
              <a:cxnLst/>
              <a:rect l="l" t="t" r="r" b="b"/>
              <a:pathLst>
                <a:path w="1262333" h="823959">
                  <a:moveTo>
                    <a:pt x="0" y="0"/>
                  </a:moveTo>
                  <a:lnTo>
                    <a:pt x="1262333" y="0"/>
                  </a:lnTo>
                  <a:lnTo>
                    <a:pt x="1262333" y="823959"/>
                  </a:lnTo>
                  <a:lnTo>
                    <a:pt x="0" y="8239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677193" y="24841"/>
              <a:ext cx="6031356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322E2D"/>
                  </a:solidFill>
                  <a:latin typeface="HK Grotesk Medium"/>
                </a:rPr>
                <a:t>Kredytowe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907831" y="6669949"/>
            <a:ext cx="5419851" cy="1037972"/>
            <a:chOff x="0" y="0"/>
            <a:chExt cx="7226468" cy="138396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39230" cy="1383963"/>
            </a:xfrm>
            <a:custGeom>
              <a:avLst/>
              <a:gdLst/>
              <a:ahLst/>
              <a:cxnLst/>
              <a:rect l="l" t="t" r="r" b="b"/>
              <a:pathLst>
                <a:path w="1039230" h="1383963">
                  <a:moveTo>
                    <a:pt x="0" y="0"/>
                  </a:moveTo>
                  <a:lnTo>
                    <a:pt x="1039230" y="0"/>
                  </a:lnTo>
                  <a:lnTo>
                    <a:pt x="1039230" y="1383963"/>
                  </a:lnTo>
                  <a:lnTo>
                    <a:pt x="0" y="13839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195112" y="320526"/>
              <a:ext cx="6031356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322E2D"/>
                  </a:solidFill>
                  <a:latin typeface="HK Grotesk Medium"/>
                </a:rPr>
                <a:t>Technologiczne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843969" y="6745673"/>
            <a:ext cx="6388151" cy="886524"/>
            <a:chOff x="0" y="0"/>
            <a:chExt cx="8517535" cy="11820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82032" cy="1182032"/>
            </a:xfrm>
            <a:custGeom>
              <a:avLst/>
              <a:gdLst/>
              <a:ahLst/>
              <a:cxnLst/>
              <a:rect l="l" t="t" r="r" b="b"/>
              <a:pathLst>
                <a:path w="1182032" h="1182032">
                  <a:moveTo>
                    <a:pt x="0" y="0"/>
                  </a:moveTo>
                  <a:lnTo>
                    <a:pt x="1182032" y="0"/>
                  </a:lnTo>
                  <a:lnTo>
                    <a:pt x="1182032" y="1182032"/>
                  </a:lnTo>
                  <a:lnTo>
                    <a:pt x="0" y="11820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1819995" y="203878"/>
              <a:ext cx="6697540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322E2D"/>
                  </a:solidFill>
                  <a:latin typeface="HK Grotesk Medium"/>
                </a:rPr>
                <a:t>Operacyjne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907831" y="3216685"/>
            <a:ext cx="5888513" cy="792466"/>
            <a:chOff x="0" y="0"/>
            <a:chExt cx="7851351" cy="105662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56621" cy="1056621"/>
            </a:xfrm>
            <a:custGeom>
              <a:avLst/>
              <a:gdLst/>
              <a:ahLst/>
              <a:cxnLst/>
              <a:rect l="l" t="t" r="r" b="b"/>
              <a:pathLst>
                <a:path w="1056621" h="1056621">
                  <a:moveTo>
                    <a:pt x="0" y="0"/>
                  </a:moveTo>
                  <a:lnTo>
                    <a:pt x="1056621" y="0"/>
                  </a:lnTo>
                  <a:lnTo>
                    <a:pt x="1056621" y="1056621"/>
                  </a:lnTo>
                  <a:lnTo>
                    <a:pt x="0" y="10566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1819995" y="141172"/>
              <a:ext cx="6031356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322E2D"/>
                  </a:solidFill>
                  <a:latin typeface="HK Grotesk Medium"/>
                </a:rPr>
                <a:t>Rynkowe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507598" y="1453033"/>
            <a:ext cx="9166184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250"/>
              </a:lnSpc>
            </a:pPr>
            <a:r>
              <a:rPr lang="en-US" sz="6875">
                <a:solidFill>
                  <a:srgbClr val="322E2D"/>
                </a:solidFill>
                <a:latin typeface="HK Grotesk"/>
              </a:rPr>
              <a:t> Zródła/czynniki ryzyka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204512" y="4599677"/>
            <a:ext cx="5900546" cy="1087646"/>
            <a:chOff x="0" y="0"/>
            <a:chExt cx="7867395" cy="145019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52245" cy="1450194"/>
            </a:xfrm>
            <a:custGeom>
              <a:avLst/>
              <a:gdLst/>
              <a:ahLst/>
              <a:cxnLst/>
              <a:rect l="l" t="t" r="r" b="b"/>
              <a:pathLst>
                <a:path w="1152245" h="1450194">
                  <a:moveTo>
                    <a:pt x="0" y="0"/>
                  </a:moveTo>
                  <a:lnTo>
                    <a:pt x="1152245" y="0"/>
                  </a:lnTo>
                  <a:lnTo>
                    <a:pt x="1152245" y="1450194"/>
                  </a:lnTo>
                  <a:lnTo>
                    <a:pt x="0" y="14501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/>
            <p:cNvSpPr txBox="1"/>
            <p:nvPr/>
          </p:nvSpPr>
          <p:spPr>
            <a:xfrm>
              <a:off x="1836039" y="224184"/>
              <a:ext cx="6031356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322E2D"/>
                  </a:solidFill>
                  <a:latin typeface="HK Grotesk Medium"/>
                </a:rPr>
                <a:t>Regulacyjne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671118" y="4702812"/>
            <a:ext cx="5805427" cy="927357"/>
            <a:chOff x="0" y="0"/>
            <a:chExt cx="7740570" cy="123647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443868" cy="1236476"/>
            </a:xfrm>
            <a:custGeom>
              <a:avLst/>
              <a:gdLst/>
              <a:ahLst/>
              <a:cxnLst/>
              <a:rect l="l" t="t" r="r" b="b"/>
              <a:pathLst>
                <a:path w="1443868" h="1236476">
                  <a:moveTo>
                    <a:pt x="0" y="0"/>
                  </a:moveTo>
                  <a:lnTo>
                    <a:pt x="1443868" y="0"/>
                  </a:lnTo>
                  <a:lnTo>
                    <a:pt x="1443868" y="1236476"/>
                  </a:lnTo>
                  <a:lnTo>
                    <a:pt x="0" y="12364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TextBox 21"/>
            <p:cNvSpPr txBox="1"/>
            <p:nvPr/>
          </p:nvSpPr>
          <p:spPr>
            <a:xfrm>
              <a:off x="1709214" y="149241"/>
              <a:ext cx="6031356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322E2D"/>
                  </a:solidFill>
                  <a:latin typeface="HK Grotesk Medium"/>
                </a:rPr>
                <a:t>Strategiczne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0248" y="-44468"/>
            <a:ext cx="18468496" cy="10375937"/>
          </a:xfrm>
          <a:custGeom>
            <a:avLst/>
            <a:gdLst/>
            <a:ahLst/>
            <a:cxnLst/>
            <a:rect l="l" t="t" r="r" b="b"/>
            <a:pathLst>
              <a:path w="18468496" h="10375937">
                <a:moveTo>
                  <a:pt x="0" y="0"/>
                </a:moveTo>
                <a:lnTo>
                  <a:pt x="18468496" y="0"/>
                </a:lnTo>
                <a:lnTo>
                  <a:pt x="18468496" y="10375936"/>
                </a:lnTo>
                <a:lnTo>
                  <a:pt x="0" y="10375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38030" y="1974245"/>
            <a:ext cx="531030" cy="471169"/>
          </a:xfrm>
          <a:custGeom>
            <a:avLst/>
            <a:gdLst/>
            <a:ahLst/>
            <a:cxnLst/>
            <a:rect l="l" t="t" r="r" b="b"/>
            <a:pathLst>
              <a:path w="531030" h="471169">
                <a:moveTo>
                  <a:pt x="0" y="0"/>
                </a:moveTo>
                <a:lnTo>
                  <a:pt x="531030" y="0"/>
                </a:lnTo>
                <a:lnTo>
                  <a:pt x="531030" y="471169"/>
                </a:lnTo>
                <a:lnTo>
                  <a:pt x="0" y="4711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03545" y="285750"/>
            <a:ext cx="12440269" cy="135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370"/>
              </a:lnSpc>
            </a:pPr>
            <a:r>
              <a:rPr lang="en-US" sz="4475">
                <a:solidFill>
                  <a:srgbClr val="322E2D"/>
                </a:solidFill>
                <a:latin typeface="HK Grotesk"/>
              </a:rPr>
              <a:t>Kwestionariusz Oceny Ryzyka: Bezpieczeństwo Danych i Prywatności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62843" y="1917095"/>
            <a:ext cx="17315405" cy="2683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322E2D"/>
                </a:solidFill>
                <a:latin typeface="HK Grotesk Bold"/>
              </a:rPr>
              <a:t>Identyfikacja Ryzyka:</a:t>
            </a:r>
          </a:p>
          <a:p>
            <a:pPr marL="647702" lvl="1" indent="-323851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322E2D"/>
                </a:solidFill>
                <a:latin typeface="HK Grotesk"/>
              </a:rPr>
              <a:t>Czy istnieją programy, które pozwalają konsumentom otrzymywać regularne aktualizacje systemu?</a:t>
            </a:r>
          </a:p>
          <a:p>
            <a:pPr marL="647702" lvl="1" indent="-323851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322E2D"/>
                </a:solidFill>
                <a:latin typeface="HK Grotesk"/>
              </a:rPr>
              <a:t>Czy pojazdy Tesli mają połączenia bezprzewodowe, które mogą być dostępne dla hakerów?</a:t>
            </a:r>
          </a:p>
          <a:p>
            <a:pPr marL="647702" lvl="1" indent="-323851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322E2D"/>
                </a:solidFill>
                <a:latin typeface="HK Grotesk"/>
              </a:rPr>
              <a:t>Jakie są potencjalne słabe punkty w infrastrukturze IT Tesli?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322E2D"/>
              </a:solidFill>
              <a:latin typeface="HK Grotesk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238030" y="4533870"/>
            <a:ext cx="531030" cy="471169"/>
          </a:xfrm>
          <a:custGeom>
            <a:avLst/>
            <a:gdLst/>
            <a:ahLst/>
            <a:cxnLst/>
            <a:rect l="l" t="t" r="r" b="b"/>
            <a:pathLst>
              <a:path w="531030" h="471169">
                <a:moveTo>
                  <a:pt x="0" y="0"/>
                </a:moveTo>
                <a:lnTo>
                  <a:pt x="531030" y="0"/>
                </a:lnTo>
                <a:lnTo>
                  <a:pt x="531030" y="471168"/>
                </a:lnTo>
                <a:lnTo>
                  <a:pt x="0" y="4711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4400520"/>
            <a:ext cx="16879780" cy="3216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322E2D"/>
                </a:solidFill>
                <a:latin typeface="HK Grotesk Bold"/>
              </a:rPr>
              <a:t>Analiza Przyczyn:</a:t>
            </a:r>
          </a:p>
          <a:p>
            <a:pPr marL="647702" lvl="1" indent="-323851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322E2D"/>
                </a:solidFill>
                <a:latin typeface="HK Grotesk"/>
              </a:rPr>
              <a:t>Dlaczego nowe programy są podatne na cyberprzestępców?</a:t>
            </a:r>
          </a:p>
          <a:p>
            <a:pPr marL="647702" lvl="1" indent="-323851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322E2D"/>
                </a:solidFill>
                <a:latin typeface="HK Grotesk"/>
              </a:rPr>
              <a:t>Dlaczego połączenia bezprzewodowe w pojazdach są niespójne lub niezabezpieczone?</a:t>
            </a:r>
          </a:p>
          <a:p>
            <a:pPr marL="647702" lvl="1" indent="-323851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322E2D"/>
                </a:solidFill>
                <a:latin typeface="HK Grotesk"/>
              </a:rPr>
              <a:t>Jakie są powody, dla których hakerzy mogą zwiększać swoje zdolności do obejścia protokołów bezpieczeństwa?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322E2D"/>
              </a:solidFill>
              <a:latin typeface="HK Grotesk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238030" y="7410420"/>
            <a:ext cx="531030" cy="471169"/>
          </a:xfrm>
          <a:custGeom>
            <a:avLst/>
            <a:gdLst/>
            <a:ahLst/>
            <a:cxnLst/>
            <a:rect l="l" t="t" r="r" b="b"/>
            <a:pathLst>
              <a:path w="531030" h="471169">
                <a:moveTo>
                  <a:pt x="0" y="0"/>
                </a:moveTo>
                <a:lnTo>
                  <a:pt x="531030" y="0"/>
                </a:lnTo>
                <a:lnTo>
                  <a:pt x="531030" y="471169"/>
                </a:lnTo>
                <a:lnTo>
                  <a:pt x="0" y="4711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62843" y="7458074"/>
            <a:ext cx="17315405" cy="2150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322E2D"/>
                </a:solidFill>
                <a:latin typeface="HK Grotesk Bold"/>
              </a:rPr>
              <a:t>Ocena Ryzyka:</a:t>
            </a:r>
          </a:p>
          <a:p>
            <a:pPr marL="647702" lvl="1" indent="-323851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322E2D"/>
                </a:solidFill>
                <a:latin typeface="HK Grotesk"/>
              </a:rPr>
              <a:t>Jakie są potencjalne konsekwencje naruszenia bezpieczeństwa danych dla Tesli?</a:t>
            </a:r>
          </a:p>
          <a:p>
            <a:pPr marL="647702" lvl="1" indent="-323851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322E2D"/>
                </a:solidFill>
                <a:latin typeface="HK Grotesk"/>
              </a:rPr>
              <a:t>Jakie są konsekwencje dla klientów w przypadku naruszenia ich prywatności?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322E2D"/>
              </a:solidFill>
              <a:latin typeface="HK Grotes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0248" y="-44468"/>
            <a:ext cx="18468496" cy="10375937"/>
          </a:xfrm>
          <a:custGeom>
            <a:avLst/>
            <a:gdLst/>
            <a:ahLst/>
            <a:cxnLst/>
            <a:rect l="l" t="t" r="r" b="b"/>
            <a:pathLst>
              <a:path w="18468496" h="10375937">
                <a:moveTo>
                  <a:pt x="0" y="0"/>
                </a:moveTo>
                <a:lnTo>
                  <a:pt x="18468496" y="0"/>
                </a:lnTo>
                <a:lnTo>
                  <a:pt x="18468496" y="10375936"/>
                </a:lnTo>
                <a:lnTo>
                  <a:pt x="0" y="10375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03545" y="379116"/>
            <a:ext cx="12440269" cy="135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370"/>
              </a:lnSpc>
            </a:pPr>
            <a:r>
              <a:rPr lang="en-US" sz="4475">
                <a:solidFill>
                  <a:srgbClr val="322E2D"/>
                </a:solidFill>
                <a:latin typeface="HK Grotesk"/>
              </a:rPr>
              <a:t>Kwestionariusz Oceny Ryzyka: Bezpieczeństwo Danych i Prywatności</a:t>
            </a:r>
          </a:p>
        </p:txBody>
      </p:sp>
      <p:sp>
        <p:nvSpPr>
          <p:cNvPr id="4" name="Freeform 4"/>
          <p:cNvSpPr/>
          <p:nvPr/>
        </p:nvSpPr>
        <p:spPr>
          <a:xfrm>
            <a:off x="238030" y="4542155"/>
            <a:ext cx="531030" cy="471169"/>
          </a:xfrm>
          <a:custGeom>
            <a:avLst/>
            <a:gdLst/>
            <a:ahLst/>
            <a:cxnLst/>
            <a:rect l="l" t="t" r="r" b="b"/>
            <a:pathLst>
              <a:path w="531030" h="471169">
                <a:moveTo>
                  <a:pt x="0" y="0"/>
                </a:moveTo>
                <a:lnTo>
                  <a:pt x="531030" y="0"/>
                </a:lnTo>
                <a:lnTo>
                  <a:pt x="531030" y="471168"/>
                </a:lnTo>
                <a:lnTo>
                  <a:pt x="0" y="4711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76300" y="4427855"/>
            <a:ext cx="16879780" cy="3216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322E2D"/>
                </a:solidFill>
                <a:latin typeface="HK Grotesk Bold"/>
              </a:rPr>
              <a:t>Planowanie i reagowanie:</a:t>
            </a:r>
          </a:p>
          <a:p>
            <a:pPr marL="647702" lvl="1" indent="-323851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322E2D"/>
                </a:solidFill>
                <a:latin typeface="HK Grotesk"/>
              </a:rPr>
              <a:t>Jakie działania podejmuje Tesla, aby zapobiegać opóźnieniom w produkcji, które mogą wynikać z naruszeń bezpieczeństwa?</a:t>
            </a:r>
          </a:p>
          <a:p>
            <a:pPr marL="647702" lvl="1" indent="-323851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322E2D"/>
                </a:solidFill>
                <a:latin typeface="HK Grotesk"/>
              </a:rPr>
              <a:t>Jakie strategie są stosowane, aby zarządzać międzynarodowymi ryzykami operacyjnymi i rynkowymi?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322E2D"/>
              </a:solidFill>
              <a:latin typeface="HK Grotesk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238030" y="2242185"/>
            <a:ext cx="531030" cy="471169"/>
          </a:xfrm>
          <a:custGeom>
            <a:avLst/>
            <a:gdLst/>
            <a:ahLst/>
            <a:cxnLst/>
            <a:rect l="l" t="t" r="r" b="b"/>
            <a:pathLst>
              <a:path w="531030" h="471169">
                <a:moveTo>
                  <a:pt x="0" y="0"/>
                </a:moveTo>
                <a:lnTo>
                  <a:pt x="531030" y="0"/>
                </a:lnTo>
                <a:lnTo>
                  <a:pt x="531030" y="471169"/>
                </a:lnTo>
                <a:lnTo>
                  <a:pt x="0" y="4711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66775" y="2194560"/>
            <a:ext cx="17421225" cy="271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322E2D"/>
                </a:solidFill>
                <a:latin typeface="HK Grotesk Bold"/>
              </a:rPr>
              <a:t>Działania Zapobiegawcze: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22E2D"/>
                </a:solidFill>
                <a:latin typeface="HK Grotesk"/>
              </a:rPr>
              <a:t>Czy Tesla wdrożyła rozwiązania z zakresu cloud computing w celu poprawy bezpieczeństwa danych?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22E2D"/>
                </a:solidFill>
                <a:latin typeface="HK Grotesk"/>
              </a:rPr>
              <a:t>Jakie inwestycje zostały dokonane w szkolenie pracowników w celu poprawy bezpieczeństwa danych?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322E2D"/>
              </a:solidFill>
              <a:latin typeface="HK Grotesk"/>
            </a:endParaRP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322E2D"/>
              </a:solidFill>
              <a:latin typeface="HK Grotesk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380905" y="7609898"/>
            <a:ext cx="531030" cy="471169"/>
          </a:xfrm>
          <a:custGeom>
            <a:avLst/>
            <a:gdLst/>
            <a:ahLst/>
            <a:cxnLst/>
            <a:rect l="l" t="t" r="r" b="b"/>
            <a:pathLst>
              <a:path w="531030" h="471169">
                <a:moveTo>
                  <a:pt x="0" y="0"/>
                </a:moveTo>
                <a:lnTo>
                  <a:pt x="531030" y="0"/>
                </a:lnTo>
                <a:lnTo>
                  <a:pt x="531030" y="471168"/>
                </a:lnTo>
                <a:lnTo>
                  <a:pt x="0" y="4711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19175" y="7495598"/>
            <a:ext cx="16879780" cy="212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322E2D"/>
                </a:solidFill>
                <a:latin typeface="HK Grotesk Bold"/>
              </a:rPr>
              <a:t>Ocena i Monitorowanie: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22E2D"/>
                </a:solidFill>
                <a:latin typeface="HK Grotesk"/>
              </a:rPr>
              <a:t>Jakie są procedury monitorowania i oceny ryzyka związanego z bezpieczeństwem danych w Tesli?</a:t>
            </a:r>
          </a:p>
          <a:p>
            <a:pPr marL="647702" lvl="1" indent="-323851" algn="just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322E2D"/>
                </a:solidFill>
                <a:latin typeface="HK Grotesk"/>
              </a:rPr>
              <a:t>Jak często przeglądane są strategie bezpieczeństwa danych i jak są aktualizowane?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322E2D"/>
              </a:solidFill>
              <a:latin typeface="HK Grotes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0248" y="-44468"/>
            <a:ext cx="18468496" cy="10375937"/>
          </a:xfrm>
          <a:custGeom>
            <a:avLst/>
            <a:gdLst/>
            <a:ahLst/>
            <a:cxnLst/>
            <a:rect l="l" t="t" r="r" b="b"/>
            <a:pathLst>
              <a:path w="18468496" h="10375937">
                <a:moveTo>
                  <a:pt x="0" y="0"/>
                </a:moveTo>
                <a:lnTo>
                  <a:pt x="18468496" y="0"/>
                </a:lnTo>
                <a:lnTo>
                  <a:pt x="18468496" y="10375936"/>
                </a:lnTo>
                <a:lnTo>
                  <a:pt x="0" y="10375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686211" y="8621822"/>
            <a:ext cx="2090670" cy="1295344"/>
          </a:xfrm>
          <a:custGeom>
            <a:avLst/>
            <a:gdLst/>
            <a:ahLst/>
            <a:cxnLst/>
            <a:rect l="l" t="t" r="r" b="b"/>
            <a:pathLst>
              <a:path w="2090670" h="1295344">
                <a:moveTo>
                  <a:pt x="0" y="0"/>
                </a:moveTo>
                <a:lnTo>
                  <a:pt x="2090670" y="0"/>
                </a:lnTo>
                <a:lnTo>
                  <a:pt x="2090670" y="1295344"/>
                </a:lnTo>
                <a:lnTo>
                  <a:pt x="0" y="12953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25921" y="1462558"/>
            <a:ext cx="1611249" cy="1611249"/>
          </a:xfrm>
          <a:custGeom>
            <a:avLst/>
            <a:gdLst/>
            <a:ahLst/>
            <a:cxnLst/>
            <a:rect l="l" t="t" r="r" b="b"/>
            <a:pathLst>
              <a:path w="1611249" h="1611249">
                <a:moveTo>
                  <a:pt x="0" y="0"/>
                </a:moveTo>
                <a:lnTo>
                  <a:pt x="1611249" y="0"/>
                </a:lnTo>
                <a:lnTo>
                  <a:pt x="1611249" y="1611249"/>
                </a:lnTo>
                <a:lnTo>
                  <a:pt x="0" y="16112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456041" y="4852116"/>
            <a:ext cx="2551010" cy="2551010"/>
          </a:xfrm>
          <a:custGeom>
            <a:avLst/>
            <a:gdLst/>
            <a:ahLst/>
            <a:cxnLst/>
            <a:rect l="l" t="t" r="r" b="b"/>
            <a:pathLst>
              <a:path w="2551010" h="2551010">
                <a:moveTo>
                  <a:pt x="0" y="0"/>
                </a:moveTo>
                <a:lnTo>
                  <a:pt x="2551010" y="0"/>
                </a:lnTo>
                <a:lnTo>
                  <a:pt x="2551010" y="2551009"/>
                </a:lnTo>
                <a:lnTo>
                  <a:pt x="0" y="25510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454668" y="3664951"/>
            <a:ext cx="553757" cy="596020"/>
          </a:xfrm>
          <a:custGeom>
            <a:avLst/>
            <a:gdLst/>
            <a:ahLst/>
            <a:cxnLst/>
            <a:rect l="l" t="t" r="r" b="b"/>
            <a:pathLst>
              <a:path w="553757" h="596020">
                <a:moveTo>
                  <a:pt x="0" y="0"/>
                </a:moveTo>
                <a:lnTo>
                  <a:pt x="553756" y="0"/>
                </a:lnTo>
                <a:lnTo>
                  <a:pt x="553756" y="596020"/>
                </a:lnTo>
                <a:lnTo>
                  <a:pt x="0" y="5960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454668" y="7555637"/>
            <a:ext cx="553757" cy="596020"/>
          </a:xfrm>
          <a:custGeom>
            <a:avLst/>
            <a:gdLst/>
            <a:ahLst/>
            <a:cxnLst/>
            <a:rect l="l" t="t" r="r" b="b"/>
            <a:pathLst>
              <a:path w="553757" h="596020">
                <a:moveTo>
                  <a:pt x="0" y="0"/>
                </a:moveTo>
                <a:lnTo>
                  <a:pt x="553756" y="0"/>
                </a:lnTo>
                <a:lnTo>
                  <a:pt x="553756" y="596020"/>
                </a:lnTo>
                <a:lnTo>
                  <a:pt x="0" y="5960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431520" y="2599373"/>
            <a:ext cx="15572050" cy="7317793"/>
          </a:xfrm>
          <a:custGeom>
            <a:avLst/>
            <a:gdLst/>
            <a:ahLst/>
            <a:cxnLst/>
            <a:rect l="l" t="t" r="r" b="b"/>
            <a:pathLst>
              <a:path w="15572050" h="7317793">
                <a:moveTo>
                  <a:pt x="0" y="0"/>
                </a:moveTo>
                <a:lnTo>
                  <a:pt x="15572050" y="0"/>
                </a:lnTo>
                <a:lnTo>
                  <a:pt x="15572050" y="7317793"/>
                </a:lnTo>
                <a:lnTo>
                  <a:pt x="0" y="731779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03545" y="798216"/>
            <a:ext cx="12440269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6875">
                <a:solidFill>
                  <a:srgbClr val="322E2D"/>
                </a:solidFill>
                <a:latin typeface="HK Grotesk"/>
              </a:rPr>
              <a:t>Ryzyko związane z konkurentami</a:t>
            </a:r>
          </a:p>
          <a:p>
            <a:pPr marL="0" lvl="0" indent="0">
              <a:lnSpc>
                <a:spcPts val="8250"/>
              </a:lnSpc>
            </a:pPr>
            <a:endParaRPr lang="en-US" sz="6875">
              <a:solidFill>
                <a:srgbClr val="322E2D"/>
              </a:solidFill>
              <a:latin typeface="HK Grotes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0248" y="-44468"/>
            <a:ext cx="18468496" cy="10375937"/>
          </a:xfrm>
          <a:custGeom>
            <a:avLst/>
            <a:gdLst/>
            <a:ahLst/>
            <a:cxnLst/>
            <a:rect l="l" t="t" r="r" b="b"/>
            <a:pathLst>
              <a:path w="18468496" h="10375937">
                <a:moveTo>
                  <a:pt x="0" y="0"/>
                </a:moveTo>
                <a:lnTo>
                  <a:pt x="18468496" y="0"/>
                </a:lnTo>
                <a:lnTo>
                  <a:pt x="18468496" y="10375936"/>
                </a:lnTo>
                <a:lnTo>
                  <a:pt x="0" y="10375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873261" y="2506600"/>
            <a:ext cx="11139282" cy="7031672"/>
          </a:xfrm>
          <a:custGeom>
            <a:avLst/>
            <a:gdLst/>
            <a:ahLst/>
            <a:cxnLst/>
            <a:rect l="l" t="t" r="r" b="b"/>
            <a:pathLst>
              <a:path w="11139282" h="7031672">
                <a:moveTo>
                  <a:pt x="0" y="0"/>
                </a:moveTo>
                <a:lnTo>
                  <a:pt x="11139281" y="0"/>
                </a:lnTo>
                <a:lnTo>
                  <a:pt x="11139281" y="7031671"/>
                </a:lnTo>
                <a:lnTo>
                  <a:pt x="0" y="70316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012328" y="-76200"/>
            <a:ext cx="10263345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322E2D"/>
                </a:solidFill>
                <a:latin typeface="HK Grotesk"/>
              </a:rPr>
              <a:t>Ryzyko związane z regulacjami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971550"/>
            <a:ext cx="16828403" cy="94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322E2D"/>
                </a:solidFill>
                <a:latin typeface="Open Sans"/>
              </a:rPr>
              <a:t>W przypadku mówimy Tesli o regulacjach dot. minerałów 3TG od tin, tantalum, tungsten, gold (z ang. cyna, tantal, wolfram, złoto) oraz kobaltu.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0248" y="-44468"/>
            <a:ext cx="18468496" cy="10375937"/>
          </a:xfrm>
          <a:custGeom>
            <a:avLst/>
            <a:gdLst/>
            <a:ahLst/>
            <a:cxnLst/>
            <a:rect l="l" t="t" r="r" b="b"/>
            <a:pathLst>
              <a:path w="18468496" h="10375937">
                <a:moveTo>
                  <a:pt x="0" y="0"/>
                </a:moveTo>
                <a:lnTo>
                  <a:pt x="18468496" y="0"/>
                </a:lnTo>
                <a:lnTo>
                  <a:pt x="18468496" y="10375936"/>
                </a:lnTo>
                <a:lnTo>
                  <a:pt x="0" y="10375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30870" y="5549469"/>
            <a:ext cx="5352674" cy="3567055"/>
          </a:xfrm>
          <a:custGeom>
            <a:avLst/>
            <a:gdLst/>
            <a:ahLst/>
            <a:cxnLst/>
            <a:rect l="l" t="t" r="r" b="b"/>
            <a:pathLst>
              <a:path w="5352674" h="3567055">
                <a:moveTo>
                  <a:pt x="0" y="0"/>
                </a:moveTo>
                <a:lnTo>
                  <a:pt x="5352674" y="0"/>
                </a:lnTo>
                <a:lnTo>
                  <a:pt x="5352674" y="3567055"/>
                </a:lnTo>
                <a:lnTo>
                  <a:pt x="0" y="35670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280539" y="-120668"/>
            <a:ext cx="7411099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322E2D"/>
                </a:solidFill>
                <a:latin typeface="HK Grotesk"/>
              </a:rPr>
              <a:t>Ryzyko związane z prawem pracy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971550"/>
            <a:ext cx="16557014" cy="94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322E2D"/>
                </a:solidFill>
                <a:latin typeface="Open Sans"/>
              </a:rPr>
              <a:t>Ten rodzaj ryzyka dotyczy sytuacji, w których firma nie stosuje się do Międzynarodowego prawa pracy lub/i praw lokalnych.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322195"/>
            <a:ext cx="17259300" cy="2860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3" lvl="1" indent="-291467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322E2D"/>
                </a:solidFill>
                <a:latin typeface="Open Sans"/>
              </a:rPr>
              <a:t>w 2019 Tesla nielegalnie  przeciwdziałała tworzeniu się związków zawodowych wśród swoich pracowników w Kalifornii.</a:t>
            </a:r>
          </a:p>
          <a:p>
            <a:pPr marL="582933" lvl="1" indent="-291467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322E2D"/>
                </a:solidFill>
                <a:latin typeface="Open Sans"/>
              </a:rPr>
              <a:t> w 2023 (Floryda)   Tesla odmówiła pracownikom prawa do dyskusji nt. wynagrodzenia oraz warunków pracy. Również odmówiono prawa do skargi w tym zakresie. </a:t>
            </a:r>
          </a:p>
          <a:p>
            <a:pPr marL="582933" lvl="1" indent="-291467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322E2D"/>
                </a:solidFill>
                <a:latin typeface="Open Sans"/>
              </a:rPr>
              <a:t>  (2023) Tesla odmówiła podpisania porozumienia dot. pensji minimalnej dla mechaników w Szwecji oraz Danii.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0248" y="-44468"/>
            <a:ext cx="18468496" cy="10375937"/>
          </a:xfrm>
          <a:custGeom>
            <a:avLst/>
            <a:gdLst/>
            <a:ahLst/>
            <a:cxnLst/>
            <a:rect l="l" t="t" r="r" b="b"/>
            <a:pathLst>
              <a:path w="18468496" h="10375937">
                <a:moveTo>
                  <a:pt x="0" y="0"/>
                </a:moveTo>
                <a:lnTo>
                  <a:pt x="18468496" y="0"/>
                </a:lnTo>
                <a:lnTo>
                  <a:pt x="18468496" y="10375936"/>
                </a:lnTo>
                <a:lnTo>
                  <a:pt x="0" y="10375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239668" y="1692505"/>
            <a:ext cx="11808664" cy="7804868"/>
          </a:xfrm>
          <a:custGeom>
            <a:avLst/>
            <a:gdLst/>
            <a:ahLst/>
            <a:cxnLst/>
            <a:rect l="l" t="t" r="r" b="b"/>
            <a:pathLst>
              <a:path w="11808664" h="7804868">
                <a:moveTo>
                  <a:pt x="0" y="0"/>
                </a:moveTo>
                <a:lnTo>
                  <a:pt x="11808664" y="0"/>
                </a:lnTo>
                <a:lnTo>
                  <a:pt x="11808664" y="7804867"/>
                </a:lnTo>
                <a:lnTo>
                  <a:pt x="0" y="78048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600188" y="-120668"/>
            <a:ext cx="10263345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322E2D"/>
                </a:solidFill>
                <a:latin typeface="HK Grotesk"/>
              </a:rPr>
              <a:t>Rejestr ryzyk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458</Words>
  <Application>Microsoft Office PowerPoint</Application>
  <PresentationFormat>Custom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HK Grotesk Medium</vt:lpstr>
      <vt:lpstr>Arial</vt:lpstr>
      <vt:lpstr>HK Grotesk Bold</vt:lpstr>
      <vt:lpstr>HK Grotesk</vt:lpstr>
      <vt:lpstr>Open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2</dc:title>
  <dc:creator>Mikolaj Katrosha</dc:creator>
  <cp:lastModifiedBy>Nikolay Katrosha</cp:lastModifiedBy>
  <cp:revision>1</cp:revision>
  <dcterms:created xsi:type="dcterms:W3CDTF">2006-08-16T00:00:00Z</dcterms:created>
  <dcterms:modified xsi:type="dcterms:W3CDTF">2024-03-20T08:41:03Z</dcterms:modified>
  <dc:identifier>DAF_x9thRa0</dc:identifier>
</cp:coreProperties>
</file>