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HK Grotesk" panose="020B0604020202020204" charset="-52"/>
      <p:regular r:id="rId15"/>
    </p:embeddedFont>
    <p:embeddedFont>
      <p:font typeface="HK Grotesk Bold" panose="020B0604020202020204" charset="-52"/>
      <p:regular r:id="rId16"/>
    </p:embeddedFont>
    <p:embeddedFont>
      <p:font typeface="HK Grotesk Bold Italics" panose="020B0604020202020204" charset="-52"/>
      <p:regular r:id="rId17"/>
    </p:embeddedFont>
    <p:embeddedFont>
      <p:font typeface="HK Grotesk Medium" panose="020B0604020202020204" charset="-52"/>
      <p:regular r:id="rId18"/>
    </p:embeddedFont>
    <p:embeddedFont>
      <p:font typeface="HK Grotesk Semi-Bold" panose="020B0604020202020204" charset="-52"/>
      <p:regular r:id="rId19"/>
    </p:embeddedFont>
    <p:embeddedFont>
      <p:font typeface="Open Sans 1" panose="020B0604020202020204" charset="0"/>
      <p:regular r:id="rId20"/>
    </p:embeddedFont>
    <p:embeddedFont>
      <p:font typeface="Open Sans 1 Bold" panose="020B0604020202020204" charset="0"/>
      <p:regular r:id="rId21"/>
    </p:embeddedFont>
    <p:embeddedFont>
      <p:font typeface="Open Sans 2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artnerbase.com/tesla-in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ning.com/" TargetMode="External"/><Relationship Id="rId3" Type="http://schemas.openxmlformats.org/officeDocument/2006/relationships/image" Target="../media/image3.svg"/><Relationship Id="rId7" Type="http://schemas.openxmlformats.org/officeDocument/2006/relationships/image" Target="../media/image3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pa.gov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83865" y="1143000"/>
            <a:ext cx="9144000" cy="9144000"/>
          </a:xfrm>
          <a:custGeom>
            <a:avLst/>
            <a:gdLst/>
            <a:ahLst/>
            <a:cxnLst/>
            <a:rect l="l" t="t" r="r" b="b"/>
            <a:pathLst>
              <a:path w="9144000" h="9144000">
                <a:moveTo>
                  <a:pt x="0" y="0"/>
                </a:moveTo>
                <a:lnTo>
                  <a:pt x="9144000" y="0"/>
                </a:lnTo>
                <a:lnTo>
                  <a:pt x="9144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62100" y="1365948"/>
            <a:ext cx="6143757" cy="421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322E2D"/>
                </a:solidFill>
                <a:latin typeface="HK Grotesk"/>
              </a:rPr>
              <a:t>Zarządzanie ryzykiem w firmie Tesla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62100" y="5936498"/>
            <a:ext cx="2932926" cy="1244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21"/>
              </a:lnSpc>
              <a:spcBef>
                <a:spcPct val="0"/>
              </a:spcBef>
            </a:pPr>
            <a:r>
              <a:rPr lang="en-US" sz="2372">
                <a:solidFill>
                  <a:srgbClr val="322E2D"/>
                </a:solidFill>
                <a:latin typeface="HK Grotesk"/>
              </a:rPr>
              <a:t>Yana Negulescu                  Adrian Krawczyński          Nikolay Katrosha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848776" y="689992"/>
            <a:ext cx="14590447" cy="1344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5214" dirty="0">
                <a:latin typeface="HK Grotesk"/>
                <a:hlinkClick r:id="rId4" tooltip="https://www.partnerbase.com/tesla-in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TESLA </a:t>
            </a:r>
            <a:r>
              <a:rPr lang="en-US" sz="5214" dirty="0" err="1">
                <a:latin typeface="HK Grotesk"/>
                <a:hlinkClick r:id="rId4" tooltip="https://www.partnerbase.com/tesla-in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Partner</a:t>
            </a:r>
            <a:r>
              <a:rPr lang="en-US" sz="5214" dirty="0" err="1">
                <a:latin typeface="HK Grotesk"/>
              </a:rPr>
              <a:t>y</a:t>
            </a:r>
            <a:endParaRPr lang="en-US" sz="5214" dirty="0">
              <a:latin typeface="HK Grotesk"/>
            </a:endParaRPr>
          </a:p>
          <a:p>
            <a:pPr marL="0" lvl="0" indent="0" algn="ctr">
              <a:lnSpc>
                <a:spcPts val="5057"/>
              </a:lnSpc>
              <a:spcBef>
                <a:spcPct val="0"/>
              </a:spcBef>
            </a:pPr>
            <a:endParaRPr lang="en-US" sz="5214" dirty="0">
              <a:solidFill>
                <a:srgbClr val="000000"/>
              </a:solidFill>
              <a:latin typeface="HK Grotesk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48776" y="1947194"/>
            <a:ext cx="14361795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 Bold"/>
              </a:rPr>
              <a:t>Samsung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 Bold"/>
              </a:rPr>
              <a:t>Panasonic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 Bold"/>
              </a:rPr>
              <a:t>LG Chem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 Bold"/>
              </a:rPr>
              <a:t>NVIDIA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 Bold"/>
              </a:rPr>
              <a:t>Vale i inne firmy górnicze: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1"/>
              </a:rPr>
              <a:t>Albemarle i Livent: Dostawcy litu.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1"/>
              </a:rPr>
              <a:t>Ganfeng Lithium i Yahua Lithium: Chińskie firmy dostarczające lit.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1"/>
              </a:rPr>
              <a:t>Guizhou CNGR, Hunan CNGR i Huayou Cobalt: Dostawcy kobaltu i niklu.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1"/>
              </a:rPr>
              <a:t>Glencore i BHP Nickel West: Dostawcy kobaltu i niklu.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8937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7"/>
                </a:lnTo>
                <a:lnTo>
                  <a:pt x="0" y="10375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H="1" flipV="1">
            <a:off x="8476030" y="2345720"/>
            <a:ext cx="36326" cy="48575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6585629" y="2795269"/>
            <a:ext cx="441106" cy="441106"/>
          </a:xfrm>
          <a:custGeom>
            <a:avLst/>
            <a:gdLst/>
            <a:ahLst/>
            <a:cxnLst/>
            <a:rect l="l" t="t" r="r" b="b"/>
            <a:pathLst>
              <a:path w="441106" h="441106">
                <a:moveTo>
                  <a:pt x="0" y="0"/>
                </a:moveTo>
                <a:lnTo>
                  <a:pt x="441106" y="0"/>
                </a:lnTo>
                <a:lnTo>
                  <a:pt x="441106" y="441106"/>
                </a:lnTo>
                <a:lnTo>
                  <a:pt x="0" y="441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654960" y="2639804"/>
            <a:ext cx="815165" cy="700405"/>
          </a:xfrm>
          <a:custGeom>
            <a:avLst/>
            <a:gdLst/>
            <a:ahLst/>
            <a:cxnLst/>
            <a:rect l="l" t="t" r="r" b="b"/>
            <a:pathLst>
              <a:path w="815165" h="700405">
                <a:moveTo>
                  <a:pt x="0" y="0"/>
                </a:moveTo>
                <a:lnTo>
                  <a:pt x="815166" y="0"/>
                </a:lnTo>
                <a:lnTo>
                  <a:pt x="815166" y="700404"/>
                </a:lnTo>
                <a:lnTo>
                  <a:pt x="0" y="7004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88548" y="836881"/>
            <a:ext cx="7636402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250"/>
              </a:lnSpc>
            </a:pPr>
            <a:r>
              <a:rPr lang="en-US" sz="6875">
                <a:solidFill>
                  <a:srgbClr val="322E2D"/>
                </a:solidFill>
                <a:latin typeface="HK Grotesk"/>
              </a:rPr>
              <a:t> Dane finansowe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80418" y="2653872"/>
            <a:ext cx="313631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759"/>
              </a:lnSpc>
            </a:pPr>
            <a:r>
              <a:rPr lang="en-US" sz="4800">
                <a:solidFill>
                  <a:srgbClr val="322E2D"/>
                </a:solidFill>
                <a:latin typeface="HK Grotesk Bold Italics"/>
              </a:rPr>
              <a:t>Kurs walut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31540" y="3746416"/>
            <a:ext cx="3597649" cy="197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322E2D"/>
                </a:solidFill>
                <a:latin typeface="HK Grotesk"/>
              </a:rPr>
              <a:t>Bloomberg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322E2D"/>
                </a:solidFill>
                <a:latin typeface="HK Grotesk"/>
              </a:rPr>
              <a:t>Forex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322E2D"/>
                </a:solidFill>
                <a:latin typeface="HK Grotesk"/>
              </a:rPr>
              <a:t>Reuters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02482" y="2644347"/>
            <a:ext cx="4181029" cy="695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461"/>
              </a:lnSpc>
            </a:pPr>
            <a:r>
              <a:rPr lang="en-US" sz="4550">
                <a:solidFill>
                  <a:srgbClr val="322E2D"/>
                </a:solidFill>
                <a:latin typeface="HK Grotesk Bold Italics"/>
              </a:rPr>
              <a:t>Ceny surowców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70695" y="3746416"/>
            <a:ext cx="7788605" cy="2015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latin typeface="HK Grotesk"/>
                <a:hlinkClick r:id="rId8" tooltip="https://www.mining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Mining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solidFill>
                  <a:srgbClr val="322E2D"/>
                </a:solidFill>
                <a:latin typeface="HK Grotesk"/>
              </a:rPr>
              <a:t>London Metal Exchange (LME)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solidFill>
                  <a:srgbClr val="322E2D"/>
                </a:solidFill>
                <a:latin typeface="HK Grotesk"/>
              </a:rPr>
              <a:t>Trading Economics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88548" y="836881"/>
            <a:ext cx="7636402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250"/>
              </a:lnSpc>
            </a:pPr>
            <a:r>
              <a:rPr lang="en-US" sz="6875">
                <a:solidFill>
                  <a:srgbClr val="322E2D"/>
                </a:solidFill>
                <a:latin typeface="HK Grotesk"/>
              </a:rPr>
              <a:t> Dane finansowe</a:t>
            </a:r>
          </a:p>
        </p:txBody>
      </p:sp>
      <p:sp>
        <p:nvSpPr>
          <p:cNvPr id="4" name="AutoShape 4"/>
          <p:cNvSpPr/>
          <p:nvPr/>
        </p:nvSpPr>
        <p:spPr>
          <a:xfrm flipH="1" flipV="1">
            <a:off x="8476030" y="2345720"/>
            <a:ext cx="36326" cy="48575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406296" y="2254358"/>
            <a:ext cx="8069734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759"/>
              </a:lnSpc>
            </a:pPr>
            <a:r>
              <a:rPr lang="en-US" sz="4800">
                <a:solidFill>
                  <a:srgbClr val="322E2D"/>
                </a:solidFill>
                <a:latin typeface="HK Grotesk Bold Italics"/>
              </a:rPr>
              <a:t> Wskaźniki ekonomiczne (PKB, inflacja, stopa bezrobocia):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3514" y="5067300"/>
            <a:ext cx="7156919" cy="264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322E2D"/>
                </a:solidFill>
                <a:latin typeface="HK Grotesk"/>
              </a:rPr>
              <a:t>Worldbank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322E2D"/>
                </a:solidFill>
                <a:latin typeface="HK Grotesk"/>
              </a:rPr>
              <a:t>imf (Międzynarodowy Fundusz Walutowy)</a:t>
            </a: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322E2D"/>
                </a:solidFill>
                <a:latin typeface="HK Grotesk"/>
              </a:rPr>
              <a:t>/ec.europa.eu/eurostat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25590" y="2244833"/>
            <a:ext cx="9562410" cy="1382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461"/>
              </a:lnSpc>
            </a:pPr>
            <a:r>
              <a:rPr lang="en-US" sz="4550">
                <a:solidFill>
                  <a:srgbClr val="322E2D"/>
                </a:solidFill>
                <a:latin typeface="HK Grotesk Bold Italics"/>
              </a:rPr>
              <a:t>Polityka środowiskowa i regulacje dotyczące pojazdów elektrycznych: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76560" y="4349858"/>
            <a:ext cx="8918257" cy="1335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7" lvl="1" indent="-410209" algn="ctr">
              <a:lnSpc>
                <a:spcPts val="5319"/>
              </a:lnSpc>
              <a:buFont typeface="Arial"/>
              <a:buChar char="•"/>
            </a:pPr>
            <a:r>
              <a:rPr lang="en-US" sz="3799" dirty="0" err="1">
                <a:solidFill>
                  <a:srgbClr val="322E2D"/>
                </a:solidFill>
                <a:latin typeface="HK Grotesk"/>
              </a:rPr>
              <a:t>Strony</a:t>
            </a:r>
            <a:r>
              <a:rPr lang="en-US" sz="3799" dirty="0">
                <a:solidFill>
                  <a:srgbClr val="322E2D"/>
                </a:solidFill>
                <a:latin typeface="HK Grotesk"/>
              </a:rPr>
              <a:t> </a:t>
            </a:r>
            <a:r>
              <a:rPr lang="en-US" sz="3799" dirty="0" err="1">
                <a:solidFill>
                  <a:srgbClr val="322E2D"/>
                </a:solidFill>
                <a:latin typeface="HK Grotesk"/>
              </a:rPr>
              <a:t>rządowe</a:t>
            </a:r>
            <a:r>
              <a:rPr lang="en-US" sz="3799" dirty="0">
                <a:solidFill>
                  <a:srgbClr val="322E2D"/>
                </a:solidFill>
                <a:latin typeface="HK Grotesk"/>
              </a:rPr>
              <a:t> </a:t>
            </a:r>
            <a:r>
              <a:rPr lang="en-US" sz="3799" dirty="0" err="1">
                <a:solidFill>
                  <a:srgbClr val="322E2D"/>
                </a:solidFill>
                <a:latin typeface="HK Grotesk"/>
              </a:rPr>
              <a:t>krajów</a:t>
            </a:r>
            <a:r>
              <a:rPr lang="en-US" sz="3799" dirty="0">
                <a:solidFill>
                  <a:srgbClr val="322E2D"/>
                </a:solidFill>
                <a:latin typeface="HK Grotesk"/>
              </a:rPr>
              <a:t> </a:t>
            </a:r>
            <a:r>
              <a:rPr lang="en-US" sz="3799" dirty="0" err="1">
                <a:solidFill>
                  <a:srgbClr val="322E2D"/>
                </a:solidFill>
                <a:latin typeface="HK Grotesk"/>
              </a:rPr>
              <a:t>działalności</a:t>
            </a:r>
            <a:endParaRPr lang="en-US" sz="3799" dirty="0">
              <a:solidFill>
                <a:srgbClr val="322E2D"/>
              </a:solidFill>
              <a:latin typeface="HK Grotesk"/>
            </a:endParaRPr>
          </a:p>
          <a:p>
            <a:pPr marL="820417" lvl="1" indent="-410209" algn="ctr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latin typeface="HK Grotesk"/>
                <a:hlinkClick r:id="rId4" tooltip="https://www.epa.gov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epa</a:t>
            </a:r>
            <a:r>
              <a:rPr lang="en-US" sz="3799" dirty="0">
                <a:solidFill>
                  <a:srgbClr val="322E2D"/>
                </a:solidFill>
                <a:latin typeface="HK Grotesk"/>
              </a:rPr>
              <a:t>.gov(</a:t>
            </a:r>
            <a:r>
              <a:rPr lang="en-US" sz="3799" dirty="0" err="1">
                <a:solidFill>
                  <a:srgbClr val="322E2D"/>
                </a:solidFill>
                <a:latin typeface="HK Grotesk Semi-Bold"/>
              </a:rPr>
              <a:t>Agencja</a:t>
            </a:r>
            <a:r>
              <a:rPr lang="en-US" sz="3799" dirty="0">
                <a:solidFill>
                  <a:srgbClr val="322E2D"/>
                </a:solidFill>
                <a:latin typeface="HK Grotesk Semi-Bold"/>
              </a:rPr>
              <a:t> </a:t>
            </a:r>
            <a:r>
              <a:rPr lang="en-US" sz="3799" dirty="0" err="1">
                <a:solidFill>
                  <a:srgbClr val="322E2D"/>
                </a:solidFill>
                <a:latin typeface="HK Grotesk Semi-Bold"/>
              </a:rPr>
              <a:t>Ochrony</a:t>
            </a:r>
            <a:r>
              <a:rPr lang="en-US" sz="3799" dirty="0">
                <a:solidFill>
                  <a:srgbClr val="322E2D"/>
                </a:solidFill>
                <a:latin typeface="HK Grotesk Semi-Bold"/>
              </a:rPr>
              <a:t> </a:t>
            </a:r>
            <a:r>
              <a:rPr lang="en-US" sz="3799" dirty="0" err="1">
                <a:solidFill>
                  <a:srgbClr val="322E2D"/>
                </a:solidFill>
                <a:latin typeface="HK Grotesk Semi-Bold"/>
              </a:rPr>
              <a:t>Środowiska</a:t>
            </a:r>
            <a:r>
              <a:rPr lang="en-US" sz="3799" dirty="0">
                <a:solidFill>
                  <a:srgbClr val="322E2D"/>
                </a:solidFill>
                <a:latin typeface="HK Grotesk Semi-Bold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396841"/>
            <a:ext cx="11125118" cy="906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06"/>
              </a:lnSpc>
              <a:spcBef>
                <a:spcPct val="0"/>
              </a:spcBef>
            </a:pPr>
            <a:r>
              <a:rPr lang="en-US" sz="6913">
                <a:solidFill>
                  <a:srgbClr val="000000"/>
                </a:solidFill>
                <a:latin typeface="HK Grotesk"/>
              </a:rPr>
              <a:t>Żródła: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800139"/>
            <a:ext cx="11125118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</a:rPr>
              <a:t>https://ir.tesla.com/#quarterly-disclosure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1"/>
              </a:rPr>
              <a:t>https://insurify.com/car-insurance/knowledge/tesla-battery-replacement-cost/#:~:text=The%20cost%20of%20a%20new,contribute%20to%20their%20high%20cost.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07598" y="3310255"/>
            <a:ext cx="5905795" cy="1042670"/>
            <a:chOff x="0" y="0"/>
            <a:chExt cx="7874393" cy="1390227"/>
          </a:xfrm>
        </p:grpSpPr>
        <p:sp>
          <p:nvSpPr>
            <p:cNvPr id="4" name="Freeform 4"/>
            <p:cNvSpPr/>
            <p:nvPr/>
          </p:nvSpPr>
          <p:spPr>
            <a:xfrm>
              <a:off x="0" y="144539"/>
              <a:ext cx="1194540" cy="1101149"/>
            </a:xfrm>
            <a:custGeom>
              <a:avLst/>
              <a:gdLst/>
              <a:ahLst/>
              <a:cxnLst/>
              <a:rect l="l" t="t" r="r" b="b"/>
              <a:pathLst>
                <a:path w="1194540" h="1101149">
                  <a:moveTo>
                    <a:pt x="0" y="0"/>
                  </a:moveTo>
                  <a:lnTo>
                    <a:pt x="1194540" y="0"/>
                  </a:lnTo>
                  <a:lnTo>
                    <a:pt x="1194540" y="1101149"/>
                  </a:lnTo>
                  <a:lnTo>
                    <a:pt x="0" y="11011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843037" y="-66675"/>
              <a:ext cx="6031356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22E2D"/>
                  </a:solidFill>
                  <a:latin typeface="HK Grotesk Medium"/>
                </a:rPr>
                <a:t>Produkcja Samochodów Elektrycznych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24879" y="6580842"/>
            <a:ext cx="5888513" cy="1042670"/>
            <a:chOff x="0" y="0"/>
            <a:chExt cx="7851351" cy="1390227"/>
          </a:xfrm>
        </p:grpSpPr>
        <p:sp>
          <p:nvSpPr>
            <p:cNvPr id="7" name="Freeform 7"/>
            <p:cNvSpPr/>
            <p:nvPr/>
          </p:nvSpPr>
          <p:spPr>
            <a:xfrm>
              <a:off x="0" y="216929"/>
              <a:ext cx="1171498" cy="956369"/>
            </a:xfrm>
            <a:custGeom>
              <a:avLst/>
              <a:gdLst/>
              <a:ahLst/>
              <a:cxnLst/>
              <a:rect l="l" t="t" r="r" b="b"/>
              <a:pathLst>
                <a:path w="1171498" h="956369">
                  <a:moveTo>
                    <a:pt x="0" y="0"/>
                  </a:moveTo>
                  <a:lnTo>
                    <a:pt x="1171498" y="0"/>
                  </a:lnTo>
                  <a:lnTo>
                    <a:pt x="1171498" y="956369"/>
                  </a:lnTo>
                  <a:lnTo>
                    <a:pt x="0" y="9563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819995" y="-66675"/>
              <a:ext cx="6031356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22E2D"/>
                  </a:solidFill>
                  <a:latin typeface="HK Grotesk Medium"/>
                </a:rPr>
                <a:t>Oprogramowanie i Usługi Autonomicznej Jazdy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07598" y="4991952"/>
            <a:ext cx="6405433" cy="788790"/>
            <a:chOff x="0" y="0"/>
            <a:chExt cx="8540577" cy="105172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43174" cy="1051720"/>
            </a:xfrm>
            <a:custGeom>
              <a:avLst/>
              <a:gdLst/>
              <a:ahLst/>
              <a:cxnLst/>
              <a:rect l="l" t="t" r="r" b="b"/>
              <a:pathLst>
                <a:path w="1143174" h="1051720">
                  <a:moveTo>
                    <a:pt x="0" y="0"/>
                  </a:moveTo>
                  <a:lnTo>
                    <a:pt x="1143174" y="0"/>
                  </a:lnTo>
                  <a:lnTo>
                    <a:pt x="1143174" y="1051720"/>
                  </a:lnTo>
                  <a:lnTo>
                    <a:pt x="0" y="1051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843037" y="103476"/>
              <a:ext cx="6697540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22E2D"/>
                  </a:solidFill>
                  <a:latin typeface="HK Grotesk Medium"/>
                </a:rPr>
                <a:t>Rozwiązania Energetyczne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32150" y="8261687"/>
            <a:ext cx="5681242" cy="802656"/>
            <a:chOff x="0" y="0"/>
            <a:chExt cx="7574990" cy="10702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8775" cy="1070209"/>
            </a:xfrm>
            <a:custGeom>
              <a:avLst/>
              <a:gdLst/>
              <a:ahLst/>
              <a:cxnLst/>
              <a:rect l="l" t="t" r="r" b="b"/>
              <a:pathLst>
                <a:path w="618775" h="1070209">
                  <a:moveTo>
                    <a:pt x="0" y="0"/>
                  </a:moveTo>
                  <a:lnTo>
                    <a:pt x="618775" y="0"/>
                  </a:lnTo>
                  <a:lnTo>
                    <a:pt x="618775" y="1070209"/>
                  </a:lnTo>
                  <a:lnTo>
                    <a:pt x="0" y="10702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1543634" y="137554"/>
              <a:ext cx="603135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22E2D"/>
                  </a:solidFill>
                  <a:latin typeface="HK Grotesk Medium"/>
                </a:rPr>
                <a:t>Usługi Ładowania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9144000" y="3373099"/>
            <a:ext cx="916983" cy="916983"/>
          </a:xfrm>
          <a:custGeom>
            <a:avLst/>
            <a:gdLst/>
            <a:ahLst/>
            <a:cxnLst/>
            <a:rect l="l" t="t" r="r" b="b"/>
            <a:pathLst>
              <a:path w="916983" h="916983">
                <a:moveTo>
                  <a:pt x="0" y="0"/>
                </a:moveTo>
                <a:lnTo>
                  <a:pt x="916983" y="0"/>
                </a:lnTo>
                <a:lnTo>
                  <a:pt x="916983" y="916982"/>
                </a:lnTo>
                <a:lnTo>
                  <a:pt x="0" y="9169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062698" y="5156856"/>
            <a:ext cx="1079588" cy="478944"/>
          </a:xfrm>
          <a:custGeom>
            <a:avLst/>
            <a:gdLst/>
            <a:ahLst/>
            <a:cxnLst/>
            <a:rect l="l" t="t" r="r" b="b"/>
            <a:pathLst>
              <a:path w="1079588" h="478944">
                <a:moveTo>
                  <a:pt x="0" y="0"/>
                </a:moveTo>
                <a:lnTo>
                  <a:pt x="1079587" y="0"/>
                </a:lnTo>
                <a:lnTo>
                  <a:pt x="1079587" y="478945"/>
                </a:lnTo>
                <a:lnTo>
                  <a:pt x="0" y="4789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116716" y="6608320"/>
            <a:ext cx="971551" cy="987713"/>
          </a:xfrm>
          <a:custGeom>
            <a:avLst/>
            <a:gdLst/>
            <a:ahLst/>
            <a:cxnLst/>
            <a:rect l="l" t="t" r="r" b="b"/>
            <a:pathLst>
              <a:path w="971551" h="987713">
                <a:moveTo>
                  <a:pt x="0" y="0"/>
                </a:moveTo>
                <a:lnTo>
                  <a:pt x="971551" y="0"/>
                </a:lnTo>
                <a:lnTo>
                  <a:pt x="971551" y="987714"/>
                </a:lnTo>
                <a:lnTo>
                  <a:pt x="0" y="9877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296752" y="8261687"/>
            <a:ext cx="611478" cy="802656"/>
          </a:xfrm>
          <a:custGeom>
            <a:avLst/>
            <a:gdLst/>
            <a:ahLst/>
            <a:cxnLst/>
            <a:rect l="l" t="t" r="r" b="b"/>
            <a:pathLst>
              <a:path w="611478" h="802656">
                <a:moveTo>
                  <a:pt x="0" y="0"/>
                </a:moveTo>
                <a:lnTo>
                  <a:pt x="611479" y="0"/>
                </a:lnTo>
                <a:lnTo>
                  <a:pt x="611479" y="802656"/>
                </a:lnTo>
                <a:lnTo>
                  <a:pt x="0" y="8026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507598" y="1453033"/>
            <a:ext cx="7636402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250"/>
              </a:lnSpc>
            </a:pPr>
            <a:r>
              <a:rPr lang="en-US" sz="6875">
                <a:solidFill>
                  <a:srgbClr val="322E2D"/>
                </a:solidFill>
                <a:latin typeface="HK Grotesk"/>
              </a:rPr>
              <a:t>Rodzaje działalności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73782" y="3524568"/>
            <a:ext cx="4523517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22E2D"/>
                </a:solidFill>
                <a:latin typeface="HK Grotesk Medium"/>
              </a:rPr>
              <a:t>Inżynieria i Innowacje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673782" y="4798337"/>
            <a:ext cx="4523517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22E2D"/>
                </a:solidFill>
                <a:latin typeface="HK Grotesk Medium"/>
              </a:rPr>
              <a:t>Wytwarzanie i Sprzedaż Baterii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673782" y="6795154"/>
            <a:ext cx="4523517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22E2D"/>
                </a:solidFill>
                <a:latin typeface="HK Grotesk Medium"/>
              </a:rPr>
              <a:t>Mobilność jako Usługa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673782" y="8355993"/>
            <a:ext cx="4523517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22E2D"/>
                </a:solidFill>
                <a:latin typeface="HK Grotesk Medium"/>
              </a:rPr>
              <a:t>Produkty Lifestyle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90248" y="5946522"/>
            <a:ext cx="9644748" cy="3311778"/>
            <a:chOff x="0" y="0"/>
            <a:chExt cx="12859665" cy="4415704"/>
          </a:xfrm>
        </p:grpSpPr>
        <p:sp>
          <p:nvSpPr>
            <p:cNvPr id="4" name="Freeform 4"/>
            <p:cNvSpPr/>
            <p:nvPr/>
          </p:nvSpPr>
          <p:spPr>
            <a:xfrm rot="-10800000">
              <a:off x="977192" y="1770658"/>
              <a:ext cx="4037971" cy="1490379"/>
            </a:xfrm>
            <a:custGeom>
              <a:avLst/>
              <a:gdLst/>
              <a:ahLst/>
              <a:cxnLst/>
              <a:rect l="l" t="t" r="r" b="b"/>
              <a:pathLst>
                <a:path w="4037971" h="1490379">
                  <a:moveTo>
                    <a:pt x="0" y="0"/>
                  </a:moveTo>
                  <a:lnTo>
                    <a:pt x="4037971" y="0"/>
                  </a:lnTo>
                  <a:lnTo>
                    <a:pt x="4037971" y="1490378"/>
                  </a:lnTo>
                  <a:lnTo>
                    <a:pt x="0" y="14903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10800000">
              <a:off x="4502800" y="1154667"/>
              <a:ext cx="7328816" cy="2010766"/>
            </a:xfrm>
            <a:custGeom>
              <a:avLst/>
              <a:gdLst/>
              <a:ahLst/>
              <a:cxnLst/>
              <a:rect l="l" t="t" r="r" b="b"/>
              <a:pathLst>
                <a:path w="7328816" h="2010766">
                  <a:moveTo>
                    <a:pt x="0" y="0"/>
                  </a:moveTo>
                  <a:lnTo>
                    <a:pt x="7328816" y="0"/>
                  </a:lnTo>
                  <a:lnTo>
                    <a:pt x="7328816" y="2010767"/>
                  </a:lnTo>
                  <a:lnTo>
                    <a:pt x="0" y="2010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5663358" y="-95250"/>
              <a:ext cx="4728244" cy="101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311"/>
                </a:lnSpc>
                <a:spcBef>
                  <a:spcPct val="0"/>
                </a:spcBef>
              </a:pPr>
              <a:r>
                <a:rPr lang="en-US" sz="4508">
                  <a:solidFill>
                    <a:srgbClr val="322E2D"/>
                  </a:solidFill>
                  <a:latin typeface="HK Grotesk"/>
                </a:rPr>
                <a:t> Regionalna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925132" y="3404355"/>
              <a:ext cx="4728244" cy="101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311"/>
                </a:lnSpc>
                <a:spcBef>
                  <a:spcPct val="0"/>
                </a:spcBef>
              </a:pPr>
              <a:r>
                <a:rPr lang="en-US" sz="4508">
                  <a:solidFill>
                    <a:srgbClr val="322E2D"/>
                  </a:solidFill>
                  <a:latin typeface="HK Grotesk"/>
                </a:rPr>
                <a:t>Azja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312405" y="3404355"/>
              <a:ext cx="2831679" cy="101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311"/>
                </a:lnSpc>
                <a:spcBef>
                  <a:spcPct val="0"/>
                </a:spcBef>
              </a:pPr>
              <a:r>
                <a:rPr lang="en-US" sz="4508">
                  <a:solidFill>
                    <a:srgbClr val="322E2D"/>
                  </a:solidFill>
                  <a:latin typeface="HK Grotesk"/>
                </a:rPr>
                <a:t>Europa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404355"/>
              <a:ext cx="2417206" cy="101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311"/>
                </a:lnSpc>
                <a:spcBef>
                  <a:spcPct val="0"/>
                </a:spcBef>
              </a:pPr>
              <a:r>
                <a:rPr lang="en-US" sz="4508">
                  <a:solidFill>
                    <a:srgbClr val="322E2D"/>
                  </a:solidFill>
                  <a:latin typeface="HK Grotesk"/>
                </a:rPr>
                <a:t>USA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391602" y="3404355"/>
              <a:ext cx="2468062" cy="10113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311"/>
                </a:lnSpc>
                <a:spcBef>
                  <a:spcPct val="0"/>
                </a:spcBef>
              </a:pPr>
              <a:r>
                <a:rPr lang="en-US" sz="4508">
                  <a:solidFill>
                    <a:srgbClr val="322E2D"/>
                  </a:solidFill>
                  <a:latin typeface="HK Grotesk"/>
                </a:rPr>
                <a:t>Inne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6852127" y="3505825"/>
            <a:ext cx="7062979" cy="1937830"/>
          </a:xfrm>
          <a:custGeom>
            <a:avLst/>
            <a:gdLst/>
            <a:ahLst/>
            <a:cxnLst/>
            <a:rect l="l" t="t" r="r" b="b"/>
            <a:pathLst>
              <a:path w="7062979" h="1937830">
                <a:moveTo>
                  <a:pt x="0" y="0"/>
                </a:moveTo>
                <a:lnTo>
                  <a:pt x="7062979" y="0"/>
                </a:lnTo>
                <a:lnTo>
                  <a:pt x="7062979" y="1937830"/>
                </a:lnTo>
                <a:lnTo>
                  <a:pt x="0" y="19378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258763"/>
            <a:ext cx="13246972" cy="137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322E2D"/>
                </a:solidFill>
                <a:latin typeface="HK Grotesk"/>
              </a:rPr>
              <a:t>Struktura organizacyjna Tesla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23886" y="5851272"/>
            <a:ext cx="4719460" cy="779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0"/>
              </a:lnSpc>
              <a:spcBef>
                <a:spcPct val="0"/>
              </a:spcBef>
            </a:pPr>
            <a:r>
              <a:rPr lang="en-US" sz="4550">
                <a:solidFill>
                  <a:srgbClr val="322E2D"/>
                </a:solidFill>
                <a:latin typeface="HK Grotesk"/>
              </a:rPr>
              <a:t>Funkcjonalna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49480" y="5451222"/>
            <a:ext cx="5812201" cy="157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0"/>
              </a:lnSpc>
              <a:spcBef>
                <a:spcPct val="0"/>
              </a:spcBef>
            </a:pPr>
            <a:r>
              <a:rPr lang="en-US" sz="4550">
                <a:solidFill>
                  <a:srgbClr val="322E2D"/>
                </a:solidFill>
                <a:latin typeface="HK Grotesk"/>
              </a:rPr>
              <a:t>Zespoły Rozwoju Produktu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16223" y="2342167"/>
            <a:ext cx="9734786" cy="779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0"/>
              </a:lnSpc>
              <a:spcBef>
                <a:spcPct val="0"/>
              </a:spcBef>
            </a:pPr>
            <a:r>
              <a:rPr lang="en-US" sz="4550">
                <a:solidFill>
                  <a:srgbClr val="322E2D"/>
                </a:solidFill>
                <a:latin typeface="HK Grotesk"/>
              </a:rPr>
              <a:t>Siedziba Tesli w Austin w Teksasie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46010" y="2554026"/>
            <a:ext cx="7315200" cy="2500468"/>
          </a:xfrm>
          <a:custGeom>
            <a:avLst/>
            <a:gdLst/>
            <a:ahLst/>
            <a:cxnLst/>
            <a:rect l="l" t="t" r="r" b="b"/>
            <a:pathLst>
              <a:path w="7315200" h="2500468">
                <a:moveTo>
                  <a:pt x="0" y="0"/>
                </a:moveTo>
                <a:lnTo>
                  <a:pt x="7315200" y="0"/>
                </a:lnTo>
                <a:lnTo>
                  <a:pt x="7315200" y="2500468"/>
                </a:lnTo>
                <a:lnTo>
                  <a:pt x="0" y="250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626790" y="2554026"/>
            <a:ext cx="7315200" cy="2500468"/>
          </a:xfrm>
          <a:custGeom>
            <a:avLst/>
            <a:gdLst/>
            <a:ahLst/>
            <a:cxnLst/>
            <a:rect l="l" t="t" r="r" b="b"/>
            <a:pathLst>
              <a:path w="7315200" h="2500468">
                <a:moveTo>
                  <a:pt x="0" y="0"/>
                </a:moveTo>
                <a:lnTo>
                  <a:pt x="7315200" y="0"/>
                </a:lnTo>
                <a:lnTo>
                  <a:pt x="7315200" y="2500468"/>
                </a:lnTo>
                <a:lnTo>
                  <a:pt x="0" y="250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6010" y="6031302"/>
            <a:ext cx="7315200" cy="2500468"/>
          </a:xfrm>
          <a:custGeom>
            <a:avLst/>
            <a:gdLst/>
            <a:ahLst/>
            <a:cxnLst/>
            <a:rect l="l" t="t" r="r" b="b"/>
            <a:pathLst>
              <a:path w="7315200" h="2500468">
                <a:moveTo>
                  <a:pt x="0" y="0"/>
                </a:moveTo>
                <a:lnTo>
                  <a:pt x="7315200" y="0"/>
                </a:lnTo>
                <a:lnTo>
                  <a:pt x="7315200" y="2500468"/>
                </a:lnTo>
                <a:lnTo>
                  <a:pt x="0" y="250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626790" y="6031302"/>
            <a:ext cx="7315200" cy="2500468"/>
          </a:xfrm>
          <a:custGeom>
            <a:avLst/>
            <a:gdLst/>
            <a:ahLst/>
            <a:cxnLst/>
            <a:rect l="l" t="t" r="r" b="b"/>
            <a:pathLst>
              <a:path w="7315200" h="2500468">
                <a:moveTo>
                  <a:pt x="0" y="0"/>
                </a:moveTo>
                <a:lnTo>
                  <a:pt x="7315200" y="0"/>
                </a:lnTo>
                <a:lnTo>
                  <a:pt x="7315200" y="2500468"/>
                </a:lnTo>
                <a:lnTo>
                  <a:pt x="0" y="250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01633" y="663967"/>
            <a:ext cx="12484733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240"/>
              </a:lnSpc>
            </a:pPr>
            <a:r>
              <a:rPr lang="en-US" sz="7700">
                <a:solidFill>
                  <a:srgbClr val="322E2D"/>
                </a:solidFill>
                <a:latin typeface="HK Grotesk"/>
              </a:rPr>
              <a:t>Struktura funkcjonalna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34649" y="2723501"/>
            <a:ext cx="6537922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322E2D"/>
                </a:solidFill>
                <a:latin typeface="HK Grotesk Bold"/>
              </a:rPr>
              <a:t>Inżynieria i projektowanie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15429" y="2723501"/>
            <a:ext cx="6537922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322E2D"/>
                </a:solidFill>
                <a:latin typeface="HK Grotesk Bold"/>
              </a:rPr>
              <a:t>Produkcja i Operacje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15429" y="6136856"/>
            <a:ext cx="6537922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322E2D"/>
                </a:solidFill>
                <a:latin typeface="HK Grotesk Bold"/>
              </a:rPr>
              <a:t>Badania i rozwój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34649" y="6136856"/>
            <a:ext cx="6537922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322E2D"/>
                </a:solidFill>
                <a:latin typeface="HK Grotesk Bold"/>
              </a:rPr>
              <a:t>Sprzedaż i marketing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34649" y="3472541"/>
            <a:ext cx="635095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22E2D"/>
                </a:solidFill>
                <a:latin typeface="Open Sans 1"/>
              </a:rPr>
              <a:t>Zespoły są zorganizowane według dziedzin inżynierii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18914" y="6814176"/>
            <a:ext cx="6350956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22E2D"/>
                </a:solidFill>
                <a:latin typeface="Open Sans 1"/>
              </a:rPr>
              <a:t>Zespoły są zorganizowane według obszarów badawczych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18995" y="6814176"/>
            <a:ext cx="5782262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22E2D"/>
                </a:solidFill>
                <a:latin typeface="Open Sans 1"/>
              </a:rPr>
              <a:t>Zespoły zajmują się sprzedażą, marketingiem i relacjami z klientami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18914" y="3296272"/>
            <a:ext cx="6130952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22E2D"/>
                </a:solidFill>
                <a:latin typeface="Open Sans 1"/>
              </a:rPr>
              <a:t>Zespoły koncentrują się na procesach produkcyjnych, logistyce.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84875" y="2547731"/>
            <a:ext cx="10666051" cy="5191537"/>
          </a:xfrm>
          <a:custGeom>
            <a:avLst/>
            <a:gdLst/>
            <a:ahLst/>
            <a:cxnLst/>
            <a:rect l="l" t="t" r="r" b="b"/>
            <a:pathLst>
              <a:path w="10666051" h="5191537">
                <a:moveTo>
                  <a:pt x="0" y="0"/>
                </a:moveTo>
                <a:lnTo>
                  <a:pt x="10666052" y="0"/>
                </a:lnTo>
                <a:lnTo>
                  <a:pt x="10666052" y="5191538"/>
                </a:lnTo>
                <a:lnTo>
                  <a:pt x="0" y="5191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86097" y="7436483"/>
            <a:ext cx="9764830" cy="302785"/>
          </a:xfrm>
          <a:custGeom>
            <a:avLst/>
            <a:gdLst/>
            <a:ahLst/>
            <a:cxnLst/>
            <a:rect l="l" t="t" r="r" b="b"/>
            <a:pathLst>
              <a:path w="9764830" h="302785">
                <a:moveTo>
                  <a:pt x="0" y="0"/>
                </a:moveTo>
                <a:lnTo>
                  <a:pt x="9764830" y="0"/>
                </a:lnTo>
                <a:lnTo>
                  <a:pt x="9764830" y="302786"/>
                </a:lnTo>
                <a:lnTo>
                  <a:pt x="0" y="3027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372056"/>
            <a:ext cx="4812045" cy="283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40"/>
              </a:lnSpc>
            </a:pPr>
            <a:r>
              <a:rPr lang="en-US" sz="6200">
                <a:solidFill>
                  <a:srgbClr val="322E2D"/>
                </a:solidFill>
                <a:latin typeface="HK Grotesk"/>
              </a:rPr>
              <a:t>Zatrudnienie w latach 2010-2023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1408" y="3409414"/>
            <a:ext cx="11405142" cy="4415144"/>
            <a:chOff x="0" y="0"/>
            <a:chExt cx="15206856" cy="5886859"/>
          </a:xfrm>
        </p:grpSpPr>
        <p:grpSp>
          <p:nvGrpSpPr>
            <p:cNvPr id="3" name="Group 3"/>
            <p:cNvGrpSpPr/>
            <p:nvPr/>
          </p:nvGrpSpPr>
          <p:grpSpPr>
            <a:xfrm>
              <a:off x="2370599" y="0"/>
              <a:ext cx="10465658" cy="5886859"/>
              <a:chOff x="0" y="0"/>
              <a:chExt cx="1128903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12877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11287760" h="6350000">
                    <a:moveTo>
                      <a:pt x="0" y="5824220"/>
                    </a:moveTo>
                    <a:lnTo>
                      <a:pt x="0" y="525780"/>
                    </a:lnTo>
                    <a:cubicBezTo>
                      <a:pt x="0" y="234950"/>
                      <a:pt x="234950" y="0"/>
                      <a:pt x="525780" y="0"/>
                    </a:cubicBezTo>
                    <a:lnTo>
                      <a:pt x="10761980" y="0"/>
                    </a:lnTo>
                    <a:cubicBezTo>
                      <a:pt x="11052810" y="0"/>
                      <a:pt x="11287760" y="234950"/>
                      <a:pt x="11287760" y="525780"/>
                    </a:cubicBezTo>
                    <a:lnTo>
                      <a:pt x="11287760" y="5822950"/>
                    </a:lnTo>
                    <a:cubicBezTo>
                      <a:pt x="11287760" y="6113780"/>
                      <a:pt x="11052810" y="6348730"/>
                      <a:pt x="10761980" y="6348730"/>
                    </a:cubicBezTo>
                    <a:lnTo>
                      <a:pt x="525780" y="6348730"/>
                    </a:lnTo>
                    <a:cubicBezTo>
                      <a:pt x="236220" y="6350000"/>
                      <a:pt x="0" y="6115050"/>
                      <a:pt x="0" y="582422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5927" r="-1538"/>
                </a:stretch>
              </a:blip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0" y="-38100"/>
              <a:ext cx="1520685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Open Sans 2"/>
                </a:rPr>
                <a:t>liczba stacji szybkiego ładowania Tesli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10057" y="3409414"/>
            <a:ext cx="7849243" cy="4415144"/>
            <a:chOff x="0" y="0"/>
            <a:chExt cx="1128903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287760" cy="6350000"/>
            </a:xfrm>
            <a:custGeom>
              <a:avLst/>
              <a:gdLst/>
              <a:ahLst/>
              <a:cxnLst/>
              <a:rect l="l" t="t" r="r" b="b"/>
              <a:pathLst>
                <a:path w="11287760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b="-10389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6377539" y="0"/>
            <a:ext cx="1910461" cy="1726682"/>
            <a:chOff x="0" y="0"/>
            <a:chExt cx="503167" cy="4547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3167" cy="454764"/>
            </a:xfrm>
            <a:custGeom>
              <a:avLst/>
              <a:gdLst/>
              <a:ahLst/>
              <a:cxnLst/>
              <a:rect l="l" t="t" r="r" b="b"/>
              <a:pathLst>
                <a:path w="503167" h="454764">
                  <a:moveTo>
                    <a:pt x="0" y="0"/>
                  </a:moveTo>
                  <a:lnTo>
                    <a:pt x="503167" y="0"/>
                  </a:lnTo>
                  <a:lnTo>
                    <a:pt x="503167" y="454764"/>
                  </a:lnTo>
                  <a:lnTo>
                    <a:pt x="0" y="454764"/>
                  </a:lnTo>
                  <a:close/>
                </a:path>
              </a:pathLst>
            </a:custGeom>
            <a:solidFill>
              <a:srgbClr val="C4AFA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03167" cy="502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21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877542" y="1326632"/>
            <a:ext cx="1253291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14"/>
              </a:lnSpc>
            </a:pPr>
            <a:r>
              <a:rPr lang="en-US" sz="5178">
                <a:solidFill>
                  <a:srgbClr val="000000"/>
                </a:solidFill>
                <a:latin typeface="HK Grotesk"/>
              </a:rPr>
              <a:t>Infrastruktura - stacje szybkiego ładowania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6377539" y="8560318"/>
            <a:ext cx="1910461" cy="1726682"/>
            <a:chOff x="0" y="0"/>
            <a:chExt cx="503167" cy="4547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3167" cy="454764"/>
            </a:xfrm>
            <a:custGeom>
              <a:avLst/>
              <a:gdLst/>
              <a:ahLst/>
              <a:cxnLst/>
              <a:rect l="l" t="t" r="r" b="b"/>
              <a:pathLst>
                <a:path w="503167" h="454764">
                  <a:moveTo>
                    <a:pt x="0" y="0"/>
                  </a:moveTo>
                  <a:lnTo>
                    <a:pt x="503167" y="0"/>
                  </a:lnTo>
                  <a:lnTo>
                    <a:pt x="503167" y="454764"/>
                  </a:lnTo>
                  <a:lnTo>
                    <a:pt x="0" y="454764"/>
                  </a:lnTo>
                  <a:close/>
                </a:path>
              </a:pathLst>
            </a:custGeom>
            <a:solidFill>
              <a:srgbClr val="C4AFA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503167" cy="502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21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4469" y="8560318"/>
            <a:ext cx="1910461" cy="1726682"/>
            <a:chOff x="0" y="0"/>
            <a:chExt cx="503167" cy="4547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03167" cy="454764"/>
            </a:xfrm>
            <a:custGeom>
              <a:avLst/>
              <a:gdLst/>
              <a:ahLst/>
              <a:cxnLst/>
              <a:rect l="l" t="t" r="r" b="b"/>
              <a:pathLst>
                <a:path w="503167" h="454764">
                  <a:moveTo>
                    <a:pt x="0" y="0"/>
                  </a:moveTo>
                  <a:lnTo>
                    <a:pt x="503167" y="0"/>
                  </a:lnTo>
                  <a:lnTo>
                    <a:pt x="503167" y="454764"/>
                  </a:lnTo>
                  <a:lnTo>
                    <a:pt x="0" y="454764"/>
                  </a:lnTo>
                  <a:close/>
                </a:path>
              </a:pathLst>
            </a:custGeom>
            <a:solidFill>
              <a:srgbClr val="C4AFA9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503167" cy="502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21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4469" y="0"/>
            <a:ext cx="1910461" cy="1726682"/>
            <a:chOff x="0" y="0"/>
            <a:chExt cx="503167" cy="45476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03167" cy="454764"/>
            </a:xfrm>
            <a:custGeom>
              <a:avLst/>
              <a:gdLst/>
              <a:ahLst/>
              <a:cxnLst/>
              <a:rect l="l" t="t" r="r" b="b"/>
              <a:pathLst>
                <a:path w="503167" h="454764">
                  <a:moveTo>
                    <a:pt x="0" y="0"/>
                  </a:moveTo>
                  <a:lnTo>
                    <a:pt x="503167" y="0"/>
                  </a:lnTo>
                  <a:lnTo>
                    <a:pt x="503167" y="454764"/>
                  </a:lnTo>
                  <a:lnTo>
                    <a:pt x="0" y="454764"/>
                  </a:lnTo>
                  <a:close/>
                </a:path>
              </a:pathLst>
            </a:custGeom>
            <a:solidFill>
              <a:srgbClr val="C4AFA9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503167" cy="502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2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73400" cy="10287000"/>
            <a:chOff x="0" y="0"/>
            <a:chExt cx="8094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9455" cy="2709333"/>
            </a:xfrm>
            <a:custGeom>
              <a:avLst/>
              <a:gdLst/>
              <a:ahLst/>
              <a:cxnLst/>
              <a:rect l="l" t="t" r="r" b="b"/>
              <a:pathLst>
                <a:path w="809455" h="2709333">
                  <a:moveTo>
                    <a:pt x="0" y="0"/>
                  </a:moveTo>
                  <a:lnTo>
                    <a:pt x="809455" y="0"/>
                  </a:lnTo>
                  <a:lnTo>
                    <a:pt x="8094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4AFA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09455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55860" y="4317525"/>
            <a:ext cx="11976652" cy="4414737"/>
          </a:xfrm>
          <a:custGeom>
            <a:avLst/>
            <a:gdLst/>
            <a:ahLst/>
            <a:cxnLst/>
            <a:rect l="l" t="t" r="r" b="b"/>
            <a:pathLst>
              <a:path w="11976652" h="4414737">
                <a:moveTo>
                  <a:pt x="0" y="0"/>
                </a:moveTo>
                <a:lnTo>
                  <a:pt x="11976652" y="0"/>
                </a:lnTo>
                <a:lnTo>
                  <a:pt x="11976652" y="4414737"/>
                </a:lnTo>
                <a:lnTo>
                  <a:pt x="0" y="4414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914" b="-242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19694" y="1396841"/>
            <a:ext cx="9848611" cy="1754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06"/>
              </a:lnSpc>
              <a:spcBef>
                <a:spcPct val="0"/>
              </a:spcBef>
            </a:pPr>
            <a:r>
              <a:rPr lang="en-US" sz="6913" u="none">
                <a:solidFill>
                  <a:srgbClr val="000000"/>
                </a:solidFill>
                <a:latin typeface="HK Grotesk"/>
              </a:rPr>
              <a:t>Liczba salonów i centrów serwisowych Tesli</a:t>
            </a:r>
          </a:p>
        </p:txBody>
      </p:sp>
      <p:sp>
        <p:nvSpPr>
          <p:cNvPr id="7" name="AutoShape 7"/>
          <p:cNvSpPr/>
          <p:nvPr/>
        </p:nvSpPr>
        <p:spPr>
          <a:xfrm>
            <a:off x="3063875" y="-44"/>
            <a:ext cx="19050" cy="10287000"/>
          </a:xfrm>
          <a:prstGeom prst="line">
            <a:avLst/>
          </a:prstGeom>
          <a:ln w="47625" cap="flat">
            <a:solidFill>
              <a:srgbClr val="C4AFA9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85030" y="2424731"/>
            <a:ext cx="12974270" cy="7298027"/>
          </a:xfrm>
          <a:custGeom>
            <a:avLst/>
            <a:gdLst/>
            <a:ahLst/>
            <a:cxnLst/>
            <a:rect l="l" t="t" r="r" b="b"/>
            <a:pathLst>
              <a:path w="12974270" h="7298027">
                <a:moveTo>
                  <a:pt x="0" y="0"/>
                </a:moveTo>
                <a:lnTo>
                  <a:pt x="12974270" y="0"/>
                </a:lnTo>
                <a:lnTo>
                  <a:pt x="12974270" y="7298027"/>
                </a:lnTo>
                <a:lnTo>
                  <a:pt x="0" y="7298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285030" y="946309"/>
            <a:ext cx="11125118" cy="906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06"/>
              </a:lnSpc>
              <a:spcBef>
                <a:spcPct val="0"/>
              </a:spcBef>
            </a:pPr>
            <a:r>
              <a:rPr lang="en-US" sz="6913">
                <a:solidFill>
                  <a:srgbClr val="000000"/>
                </a:solidFill>
                <a:latin typeface="HK Grotesk"/>
              </a:rPr>
              <a:t>Główne rynki sprzedaży Tesli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3073400" cy="10287000"/>
            <a:chOff x="0" y="0"/>
            <a:chExt cx="809455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09455" cy="2709333"/>
            </a:xfrm>
            <a:custGeom>
              <a:avLst/>
              <a:gdLst/>
              <a:ahLst/>
              <a:cxnLst/>
              <a:rect l="l" t="t" r="r" b="b"/>
              <a:pathLst>
                <a:path w="809455" h="2709333">
                  <a:moveTo>
                    <a:pt x="0" y="0"/>
                  </a:moveTo>
                  <a:lnTo>
                    <a:pt x="809455" y="0"/>
                  </a:lnTo>
                  <a:lnTo>
                    <a:pt x="8094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4AFA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809455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248" y="-44468"/>
            <a:ext cx="18468496" cy="10375937"/>
          </a:xfrm>
          <a:custGeom>
            <a:avLst/>
            <a:gdLst/>
            <a:ahLst/>
            <a:cxnLst/>
            <a:rect l="l" t="t" r="r" b="b"/>
            <a:pathLst>
              <a:path w="18468496" h="10375937">
                <a:moveTo>
                  <a:pt x="0" y="0"/>
                </a:moveTo>
                <a:lnTo>
                  <a:pt x="18468496" y="0"/>
                </a:lnTo>
                <a:lnTo>
                  <a:pt x="18468496" y="10375936"/>
                </a:lnTo>
                <a:lnTo>
                  <a:pt x="0" y="10375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34039" y="2282676"/>
            <a:ext cx="12419921" cy="1184296"/>
          </a:xfrm>
          <a:custGeom>
            <a:avLst/>
            <a:gdLst/>
            <a:ahLst/>
            <a:cxnLst/>
            <a:rect l="l" t="t" r="r" b="b"/>
            <a:pathLst>
              <a:path w="12419921" h="1184296">
                <a:moveTo>
                  <a:pt x="0" y="0"/>
                </a:moveTo>
                <a:lnTo>
                  <a:pt x="12419922" y="0"/>
                </a:lnTo>
                <a:lnTo>
                  <a:pt x="12419922" y="1184296"/>
                </a:lnTo>
                <a:lnTo>
                  <a:pt x="0" y="11842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063306" y="3753560"/>
            <a:ext cx="10254772" cy="6095687"/>
          </a:xfrm>
          <a:custGeom>
            <a:avLst/>
            <a:gdLst/>
            <a:ahLst/>
            <a:cxnLst/>
            <a:rect l="l" t="t" r="r" b="b"/>
            <a:pathLst>
              <a:path w="10254772" h="6095687">
                <a:moveTo>
                  <a:pt x="0" y="0"/>
                </a:moveTo>
                <a:lnTo>
                  <a:pt x="10254772" y="0"/>
                </a:lnTo>
                <a:lnTo>
                  <a:pt x="10254772" y="6095687"/>
                </a:lnTo>
                <a:lnTo>
                  <a:pt x="0" y="6095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62625" y="1623344"/>
            <a:ext cx="676275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 1"/>
              </a:rPr>
              <a:t>Procentowy udział na rynku pojazdów elektrycznych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48776" y="689992"/>
            <a:ext cx="14590447" cy="685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57"/>
              </a:lnSpc>
              <a:spcBef>
                <a:spcPct val="0"/>
              </a:spcBef>
            </a:pPr>
            <a:r>
              <a:rPr lang="en-US" sz="5214">
                <a:solidFill>
                  <a:srgbClr val="000000"/>
                </a:solidFill>
                <a:latin typeface="HK Grotesk"/>
              </a:rPr>
              <a:t>Konkurenci Tesli na rynku pojazdów elektrycznych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Niestandardowy</PresentationFormat>
  <Paragraphs>66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4" baseType="lpstr">
      <vt:lpstr>HK Grotesk Semi-Bold</vt:lpstr>
      <vt:lpstr>HK Grotesk Medium</vt:lpstr>
      <vt:lpstr>Arial</vt:lpstr>
      <vt:lpstr>Open Sans 2</vt:lpstr>
      <vt:lpstr>HK Grotesk</vt:lpstr>
      <vt:lpstr>HK Grotesk Bold</vt:lpstr>
      <vt:lpstr>Open Sans 1</vt:lpstr>
      <vt:lpstr>Calibri</vt:lpstr>
      <vt:lpstr>HK Grotesk Bold Italics</vt:lpstr>
      <vt:lpstr>Open Sans 1 Bold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Zarządzanie ryzykiem: Prezentacja 0</dc:title>
  <cp:lastModifiedBy>яна негулеску</cp:lastModifiedBy>
  <cp:revision>3</cp:revision>
  <dcterms:created xsi:type="dcterms:W3CDTF">2006-08-16T00:00:00Z</dcterms:created>
  <dcterms:modified xsi:type="dcterms:W3CDTF">2024-03-06T09:14:39Z</dcterms:modified>
  <dc:identifier>DAF-pMKbI3w</dc:identifier>
</cp:coreProperties>
</file>