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93" r:id="rId2"/>
    <p:sldId id="394" r:id="rId3"/>
    <p:sldId id="395" r:id="rId4"/>
    <p:sldId id="414" r:id="rId5"/>
    <p:sldId id="396" r:id="rId6"/>
    <p:sldId id="398" r:id="rId7"/>
    <p:sldId id="401" r:id="rId8"/>
    <p:sldId id="402" r:id="rId9"/>
    <p:sldId id="412" r:id="rId10"/>
    <p:sldId id="403" r:id="rId11"/>
    <p:sldId id="415" r:id="rId12"/>
    <p:sldId id="404" r:id="rId13"/>
    <p:sldId id="416" r:id="rId14"/>
    <p:sldId id="405" r:id="rId15"/>
    <p:sldId id="417" r:id="rId16"/>
    <p:sldId id="407" r:id="rId17"/>
    <p:sldId id="408" r:id="rId18"/>
    <p:sldId id="410" r:id="rId19"/>
    <p:sldId id="418" r:id="rId20"/>
    <p:sldId id="419" r:id="rId21"/>
    <p:sldId id="420" r:id="rId22"/>
    <p:sldId id="411" r:id="rId23"/>
    <p:sldId id="399" r:id="rId24"/>
    <p:sldId id="413" r:id="rId25"/>
  </p:sldIdLst>
  <p:sldSz cx="12192000" cy="6858000"/>
  <p:notesSz cx="9928225" cy="6797675"/>
  <p:defaultTextStyle>
    <a:defPPr>
      <a:defRPr lang="zh-CN"/>
    </a:defPPr>
    <a:lvl1pPr algn="l" rtl="0" eaLnBrk="0" fontAlgn="base" hangingPunct="0">
      <a:spcBef>
        <a:spcPct val="0"/>
      </a:spcBef>
      <a:spcAft>
        <a:spcPct val="0"/>
      </a:spcAft>
      <a:defRPr kern="1200">
        <a:solidFill>
          <a:srgbClr val="000000"/>
        </a:solidFill>
        <a:latin typeface="Calibri" panose="020F0502020204030204" pitchFamily="34" charset="0"/>
        <a:ea typeface="宋体" panose="02010600030101010101" pitchFamily="2" charset="-122"/>
        <a:cs typeface="+mn-cs"/>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宋体" panose="02010600030101010101" pitchFamily="2" charset="-122"/>
        <a:cs typeface="+mn-cs"/>
        <a:sym typeface="Calibri" panose="020F0502020204030204" pitchFamily="34" charset="0"/>
      </a:defRPr>
    </a:lvl2pPr>
    <a:lvl3pPr marL="911225" indent="3175" algn="l" rtl="0" eaLnBrk="0" fontAlgn="base" hangingPunct="0">
      <a:spcBef>
        <a:spcPct val="0"/>
      </a:spcBef>
      <a:spcAft>
        <a:spcPct val="0"/>
      </a:spcAft>
      <a:defRPr kern="1200">
        <a:solidFill>
          <a:srgbClr val="000000"/>
        </a:solidFill>
        <a:latin typeface="Calibri" panose="020F0502020204030204" pitchFamily="34" charset="0"/>
        <a:ea typeface="宋体" panose="02010600030101010101" pitchFamily="2" charset="-122"/>
        <a:cs typeface="+mn-cs"/>
        <a:sym typeface="Calibri" panose="020F0502020204030204" pitchFamily="34" charset="0"/>
      </a:defRPr>
    </a:lvl3pPr>
    <a:lvl4pPr marL="1368425" indent="3175" algn="l" rtl="0" eaLnBrk="0" fontAlgn="base" hangingPunct="0">
      <a:spcBef>
        <a:spcPct val="0"/>
      </a:spcBef>
      <a:spcAft>
        <a:spcPct val="0"/>
      </a:spcAft>
      <a:defRPr kern="1200">
        <a:solidFill>
          <a:srgbClr val="000000"/>
        </a:solidFill>
        <a:latin typeface="Calibri" panose="020F0502020204030204" pitchFamily="34" charset="0"/>
        <a:ea typeface="宋体" panose="02010600030101010101" pitchFamily="2" charset="-122"/>
        <a:cs typeface="+mn-cs"/>
        <a:sym typeface="Calibri" panose="020F0502020204030204" pitchFamily="34" charset="0"/>
      </a:defRPr>
    </a:lvl4pPr>
    <a:lvl5pPr marL="1825625" indent="3175" algn="l" rtl="0" eaLnBrk="0" fontAlgn="base" hangingPunct="0">
      <a:spcBef>
        <a:spcPct val="0"/>
      </a:spcBef>
      <a:spcAft>
        <a:spcPct val="0"/>
      </a:spcAft>
      <a:defRPr kern="1200">
        <a:solidFill>
          <a:srgbClr val="000000"/>
        </a:solidFill>
        <a:latin typeface="Calibri" panose="020F0502020204030204" pitchFamily="34" charset="0"/>
        <a:ea typeface="宋体" panose="02010600030101010101" pitchFamily="2" charset="-122"/>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宋体" panose="02010600030101010101" pitchFamily="2" charset="-122"/>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宋体" panose="02010600030101010101" pitchFamily="2" charset="-122"/>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宋体" panose="02010600030101010101" pitchFamily="2" charset="-122"/>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宋体" panose="02010600030101010101" pitchFamily="2" charset="-122"/>
        <a:cs typeface="+mn-cs"/>
        <a:sym typeface="Calibri" panose="020F0502020204030204" pitchFamily="34" charset="0"/>
      </a:defRPr>
    </a:lvl9pPr>
  </p:defaultTextStyle>
  <p:extLst>
    <p:ext uri="{EFAFB233-063F-42B5-8137-9DF3F51BA10A}">
      <p15:sldGuideLst xmlns:p15="http://schemas.microsoft.com/office/powerpoint/2012/main">
        <p15:guide id="1" orient="horz" pos="2131">
          <p15:clr>
            <a:srgbClr val="A4A3A4"/>
          </p15:clr>
        </p15:guide>
        <p15:guide id="2" pos="3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DA2"/>
    <a:srgbClr val="575757"/>
    <a:srgbClr val="00447C"/>
    <a:srgbClr val="47872C"/>
    <a:srgbClr val="810964"/>
    <a:srgbClr val="D18E03"/>
    <a:srgbClr val="C00000"/>
    <a:srgbClr val="8D0F1B"/>
    <a:srgbClr val="4E87A4"/>
    <a:srgbClr val="6083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4105" autoAdjust="0"/>
  </p:normalViewPr>
  <p:slideViewPr>
    <p:cSldViewPr snapToGrid="0">
      <p:cViewPr>
        <p:scale>
          <a:sx n="75" d="100"/>
          <a:sy n="75" d="100"/>
        </p:scale>
        <p:origin x="883" y="43"/>
      </p:cViewPr>
      <p:guideLst>
        <p:guide orient="horz" pos="2131"/>
        <p:guide pos="387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50022" name="Rectangle 375"/>
          <p:cNvSpPr>
            <a:spLocks noGrp="1" noChangeArrowheads="1"/>
          </p:cNvSpPr>
          <p:nvPr>
            <p:ph type="hdr" sz="quarter"/>
          </p:nvPr>
        </p:nvSpPr>
        <p:spPr bwMode="auto">
          <a:xfrm>
            <a:off x="0" y="0"/>
            <a:ext cx="4303713" cy="339725"/>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ea typeface="宋体" charset="-122"/>
              </a:defRPr>
            </a:lvl1pPr>
          </a:lstStyle>
          <a:p>
            <a:endParaRPr lang="zh-CN" altLang="en-US"/>
          </a:p>
        </p:txBody>
      </p:sp>
      <p:sp>
        <p:nvSpPr>
          <p:cNvPr id="1050023" name="Rectangle 376"/>
          <p:cNvSpPr>
            <a:spLocks noGrp="1" noChangeArrowheads="1"/>
          </p:cNvSpPr>
          <p:nvPr>
            <p:ph type="dt" sz="quarter" idx="1"/>
          </p:nvPr>
        </p:nvSpPr>
        <p:spPr bwMode="auto">
          <a:xfrm>
            <a:off x="5622925" y="0"/>
            <a:ext cx="4303713" cy="339725"/>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ea typeface="宋体" charset="-122"/>
              </a:defRPr>
            </a:lvl1pPr>
          </a:lstStyle>
          <a:p>
            <a:fld id="{D5D588D6-B38E-47E1-9FB9-B2D5E5E12168}" type="datetime1">
              <a:rPr lang="zh-CN" altLang="en-US" smtClean="0"/>
              <a:pPr/>
              <a:t>2021/11/28</a:t>
            </a:fld>
            <a:endParaRPr lang="zh-CN" altLang="en-US"/>
          </a:p>
        </p:txBody>
      </p:sp>
      <p:sp>
        <p:nvSpPr>
          <p:cNvPr id="1050024" name="Rectangle 377"/>
          <p:cNvSpPr>
            <a:spLocks noGrp="1" noChangeArrowheads="1"/>
          </p:cNvSpPr>
          <p:nvPr>
            <p:ph type="ftr" sz="quarter" idx="2"/>
          </p:nvPr>
        </p:nvSpPr>
        <p:spPr bwMode="auto">
          <a:xfrm>
            <a:off x="0" y="6456363"/>
            <a:ext cx="4303713" cy="339725"/>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ea typeface="宋体" charset="-122"/>
              </a:defRPr>
            </a:lvl1pPr>
          </a:lstStyle>
          <a:p>
            <a:endParaRPr lang="zh-CN" altLang="en-US"/>
          </a:p>
        </p:txBody>
      </p:sp>
      <p:sp>
        <p:nvSpPr>
          <p:cNvPr id="1050025" name="Rectangle 378"/>
          <p:cNvSpPr>
            <a:spLocks noGrp="1" noChangeArrowheads="1"/>
          </p:cNvSpPr>
          <p:nvPr>
            <p:ph type="sldNum" sz="quarter" idx="3"/>
          </p:nvPr>
        </p:nvSpPr>
        <p:spPr bwMode="auto">
          <a:xfrm>
            <a:off x="5622925" y="6456363"/>
            <a:ext cx="4303713" cy="339725"/>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defRPr sz="1200" smtClean="0"/>
            </a:lvl1pPr>
          </a:lstStyle>
          <a:p>
            <a:fld id="{25B2AE83-4122-4AD4-8BEA-4B303EDD3BA5}" type="slidenum">
              <a:rPr lang="zh-CN" altLang="en-US"/>
              <a:pPr/>
              <a:t>‹#›</a:t>
            </a:fld>
            <a:endParaRPr lang="zh-CN" altLang="en-US"/>
          </a:p>
        </p:txBody>
      </p:sp>
    </p:spTree>
    <p:extLst>
      <p:ext uri="{BB962C8B-B14F-4D97-AF65-F5344CB8AC3E}">
        <p14:creationId xmlns:p14="http://schemas.microsoft.com/office/powerpoint/2010/main" val="1227583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50016" name="Rectangle 369"/>
          <p:cNvSpPr>
            <a:spLocks noGrp="1" noChangeArrowheads="1"/>
          </p:cNvSpPr>
          <p:nvPr>
            <p:ph type="hdr" sz="quarter"/>
          </p:nvPr>
        </p:nvSpPr>
        <p:spPr bwMode="auto">
          <a:xfrm>
            <a:off x="0" y="0"/>
            <a:ext cx="4303713" cy="341313"/>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ea typeface="微软雅黑" pitchFamily="34" charset="-122"/>
              </a:defRPr>
            </a:lvl1pPr>
          </a:lstStyle>
          <a:p>
            <a:endParaRPr lang="zh-CN" altLang="en-US"/>
          </a:p>
        </p:txBody>
      </p:sp>
      <p:sp>
        <p:nvSpPr>
          <p:cNvPr id="1050017" name="Rectangle 370"/>
          <p:cNvSpPr>
            <a:spLocks noGrp="1" noChangeArrowheads="1"/>
          </p:cNvSpPr>
          <p:nvPr>
            <p:ph type="dt" idx="1"/>
          </p:nvPr>
        </p:nvSpPr>
        <p:spPr bwMode="auto">
          <a:xfrm>
            <a:off x="5622925" y="0"/>
            <a:ext cx="4303713" cy="341313"/>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ea typeface="宋体" charset="-122"/>
              </a:defRPr>
            </a:lvl1pPr>
          </a:lstStyle>
          <a:p>
            <a:fld id="{9DEF6F98-2180-4A80-8521-84A55AA50711}" type="datetime1">
              <a:rPr lang="zh-CN" altLang="en-US" smtClean="0"/>
              <a:pPr/>
              <a:t>2021/11/28</a:t>
            </a:fld>
            <a:endParaRPr lang="zh-CN" altLang="en-US"/>
          </a:p>
        </p:txBody>
      </p:sp>
      <p:sp>
        <p:nvSpPr>
          <p:cNvPr id="1050018" name="Rectangle 371"/>
          <p:cNvSpPr>
            <a:spLocks noGrp="1" noRot="1" noChangeAspect="1"/>
          </p:cNvSpPr>
          <p:nvPr>
            <p:ph type="sldImg" idx="4294967295"/>
          </p:nvPr>
        </p:nvSpPr>
        <p:spPr bwMode="auto">
          <a:xfrm>
            <a:off x="2925763" y="849313"/>
            <a:ext cx="4076700" cy="2293937"/>
          </a:xfrm>
          <a:prstGeom prst="rect">
            <a:avLst/>
          </a:prstGeom>
          <a:noFill/>
          <a:ln w="12700">
            <a:solidFill>
              <a:srgbClr val="000000"/>
            </a:solidFill>
            <a:miter lim="800000"/>
            <a:headEnd/>
            <a:tailEnd/>
          </a:ln>
        </p:spPr>
      </p:sp>
      <p:sp>
        <p:nvSpPr>
          <p:cNvPr id="1050019" name="Rectangle 372"/>
          <p:cNvSpPr>
            <a:spLocks noGrp="1" noChangeArrowheads="1"/>
          </p:cNvSpPr>
          <p:nvPr>
            <p:ph type="body" sz="quarter" idx="4294967295"/>
          </p:nvPr>
        </p:nvSpPr>
        <p:spPr bwMode="auto">
          <a:xfrm>
            <a:off x="992188" y="3271838"/>
            <a:ext cx="7943850" cy="2676525"/>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noProof="0">
                <a:sym typeface="Calibri" pitchFamily="34" charset="0"/>
              </a:rPr>
              <a:t>单击此处编辑母版文本样式</a:t>
            </a:r>
            <a:endParaRPr lang="en-US" altLang="en-US" noProof="0">
              <a:sym typeface="Calibri" pitchFamily="34" charset="0"/>
            </a:endParaRPr>
          </a:p>
          <a:p>
            <a:pPr lvl="1"/>
            <a:r>
              <a:rPr lang="zh-CN" altLang="en-US" noProof="0">
                <a:sym typeface="Calibri" pitchFamily="34" charset="0"/>
              </a:rPr>
              <a:t>第二级</a:t>
            </a:r>
            <a:endParaRPr lang="en-US" altLang="en-US" noProof="0">
              <a:sym typeface="Calibri" pitchFamily="34" charset="0"/>
            </a:endParaRPr>
          </a:p>
          <a:p>
            <a:pPr lvl="2"/>
            <a:r>
              <a:rPr lang="zh-CN" altLang="en-US" noProof="0">
                <a:sym typeface="Calibri" pitchFamily="34" charset="0"/>
              </a:rPr>
              <a:t>第三级</a:t>
            </a:r>
            <a:endParaRPr lang="en-US" altLang="en-US" noProof="0">
              <a:sym typeface="Calibri" pitchFamily="34" charset="0"/>
            </a:endParaRPr>
          </a:p>
          <a:p>
            <a:pPr lvl="3"/>
            <a:r>
              <a:rPr lang="zh-CN" altLang="en-US" noProof="0">
                <a:sym typeface="Calibri" pitchFamily="34" charset="0"/>
              </a:rPr>
              <a:t>第四级</a:t>
            </a:r>
            <a:endParaRPr lang="en-US" altLang="en-US" noProof="0">
              <a:sym typeface="Calibri" pitchFamily="34" charset="0"/>
            </a:endParaRPr>
          </a:p>
          <a:p>
            <a:pPr lvl="4"/>
            <a:r>
              <a:rPr lang="zh-CN" altLang="en-US" noProof="0">
                <a:sym typeface="Calibri" pitchFamily="34" charset="0"/>
              </a:rPr>
              <a:t>第五级</a:t>
            </a:r>
            <a:endParaRPr lang="en-US" altLang="en-US" noProof="0">
              <a:sym typeface="Calibri" pitchFamily="34" charset="0"/>
            </a:endParaRPr>
          </a:p>
        </p:txBody>
      </p:sp>
      <p:sp>
        <p:nvSpPr>
          <p:cNvPr id="1050020" name="Rectangle 373"/>
          <p:cNvSpPr>
            <a:spLocks noGrp="1" noChangeArrowheads="1"/>
          </p:cNvSpPr>
          <p:nvPr>
            <p:ph type="ftr" sz="quarter" idx="4"/>
          </p:nvPr>
        </p:nvSpPr>
        <p:spPr bwMode="auto">
          <a:xfrm>
            <a:off x="0" y="6456363"/>
            <a:ext cx="4303713" cy="341312"/>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ea typeface="微软雅黑" pitchFamily="34" charset="-122"/>
              </a:defRPr>
            </a:lvl1pPr>
          </a:lstStyle>
          <a:p>
            <a:endParaRPr lang="zh-CN" altLang="en-US"/>
          </a:p>
        </p:txBody>
      </p:sp>
      <p:sp>
        <p:nvSpPr>
          <p:cNvPr id="1050021" name="Rectangle 374"/>
          <p:cNvSpPr>
            <a:spLocks noGrp="1" noChangeArrowheads="1"/>
          </p:cNvSpPr>
          <p:nvPr>
            <p:ph type="sldNum" sz="quarter" idx="5"/>
          </p:nvPr>
        </p:nvSpPr>
        <p:spPr bwMode="auto">
          <a:xfrm>
            <a:off x="5622925" y="6456363"/>
            <a:ext cx="4303713" cy="341312"/>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defRPr sz="1200" smtClean="0">
                <a:ea typeface="微软雅黑" panose="020B0503020204020204" pitchFamily="34" charset="-122"/>
              </a:defRPr>
            </a:lvl1pPr>
          </a:lstStyle>
          <a:p>
            <a:fld id="{4F76F37F-AC5B-4388-B82E-0D05141DD76C}" type="slidenum">
              <a:rPr lang="zh-CN" altLang="en-US"/>
              <a:pPr/>
              <a:t>‹#›</a:t>
            </a:fld>
            <a:endParaRPr lang="zh-CN" altLang="en-US"/>
          </a:p>
        </p:txBody>
      </p:sp>
    </p:spTree>
    <p:extLst>
      <p:ext uri="{BB962C8B-B14F-4D97-AF65-F5344CB8AC3E}">
        <p14:creationId xmlns:p14="http://schemas.microsoft.com/office/powerpoint/2010/main" val="528693409"/>
      </p:ext>
    </p:extLst>
  </p:cSld>
  <p:clrMap bg1="lt1" tx1="dk1" bg2="lt2" tx2="dk2" accent1="accent1" accent2="accent2" accent3="accent3" accent4="accent4" accent5="accent5" accent6="accent6" hlink="hlink" folHlink="folHlink"/>
  <p:hf hdr="0" ftr="0"/>
  <p:notesStyle>
    <a:lvl1pPr algn="l" rtl="0" eaLnBrk="0" fontAlgn="base" hangingPunct="0">
      <a:spcBef>
        <a:spcPct val="0"/>
      </a:spcBef>
      <a:spcAft>
        <a:spcPct val="0"/>
      </a:spcAft>
      <a:defRPr sz="1200" kern="1200">
        <a:solidFill>
          <a:srgbClr val="000000"/>
        </a:solidFill>
        <a:latin typeface="Calibri" pitchFamily="34" charset="0"/>
        <a:ea typeface="宋体" charset="-122"/>
        <a:cs typeface="+mn-cs"/>
        <a:sym typeface="Calibri" panose="020F0502020204030204" pitchFamily="34" charset="0"/>
      </a:defRPr>
    </a:lvl1pPr>
    <a:lvl2pPr marL="457200" algn="l" rtl="0" eaLnBrk="0" fontAlgn="base" hangingPunct="0">
      <a:spcBef>
        <a:spcPct val="0"/>
      </a:spcBef>
      <a:spcAft>
        <a:spcPct val="0"/>
      </a:spcAft>
      <a:defRPr sz="1200" kern="1200">
        <a:solidFill>
          <a:srgbClr val="000000"/>
        </a:solidFill>
        <a:latin typeface="Calibri" pitchFamily="34" charset="0"/>
        <a:ea typeface="宋体" charset="-122"/>
        <a:cs typeface="+mn-cs"/>
        <a:sym typeface="Calibri" panose="020F0502020204030204" pitchFamily="34" charset="0"/>
      </a:defRPr>
    </a:lvl2pPr>
    <a:lvl3pPr marL="911225" algn="l" rtl="0" eaLnBrk="0" fontAlgn="base" hangingPunct="0">
      <a:spcBef>
        <a:spcPct val="0"/>
      </a:spcBef>
      <a:spcAft>
        <a:spcPct val="0"/>
      </a:spcAft>
      <a:defRPr sz="1200" kern="1200">
        <a:solidFill>
          <a:srgbClr val="000000"/>
        </a:solidFill>
        <a:latin typeface="Calibri" pitchFamily="34" charset="0"/>
        <a:ea typeface="宋体" charset="-122"/>
        <a:cs typeface="+mn-cs"/>
        <a:sym typeface="Calibri" panose="020F0502020204030204" pitchFamily="34" charset="0"/>
      </a:defRPr>
    </a:lvl3pPr>
    <a:lvl4pPr marL="1368425" algn="l" rtl="0" eaLnBrk="0" fontAlgn="base" hangingPunct="0">
      <a:spcBef>
        <a:spcPct val="0"/>
      </a:spcBef>
      <a:spcAft>
        <a:spcPct val="0"/>
      </a:spcAft>
      <a:defRPr sz="1200" kern="1200">
        <a:solidFill>
          <a:srgbClr val="000000"/>
        </a:solidFill>
        <a:latin typeface="Calibri" pitchFamily="34" charset="0"/>
        <a:ea typeface="宋体" charset="-122"/>
        <a:cs typeface="+mn-cs"/>
        <a:sym typeface="Calibri" panose="020F0502020204030204" pitchFamily="34" charset="0"/>
      </a:defRPr>
    </a:lvl4pPr>
    <a:lvl5pPr marL="1825625" algn="l" rtl="0" eaLnBrk="0" fontAlgn="base" hangingPunct="0">
      <a:spcBef>
        <a:spcPct val="0"/>
      </a:spcBef>
      <a:spcAft>
        <a:spcPct val="0"/>
      </a:spcAft>
      <a:defRPr sz="1200" kern="1200">
        <a:solidFill>
          <a:srgbClr val="000000"/>
        </a:solidFill>
        <a:latin typeface="Calibri" pitchFamily="34" charset="0"/>
        <a:ea typeface="宋体" charset="-122"/>
        <a:cs typeface="+mn-cs"/>
        <a:sym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数字图像处理，</a:t>
            </a:r>
            <a:endParaRPr lang="en-GB" altLang="zh-CN" dirty="0"/>
          </a:p>
          <a:p>
            <a:r>
              <a:rPr lang="zh-CN" altLang="en-US" dirty="0"/>
              <a:t>知识点</a:t>
            </a:r>
            <a:r>
              <a:rPr lang="en-GB" altLang="zh-CN" dirty="0"/>
              <a:t>,</a:t>
            </a:r>
            <a:endParaRPr lang="en-GB" dirty="0"/>
          </a:p>
        </p:txBody>
      </p:sp>
      <p:sp>
        <p:nvSpPr>
          <p:cNvPr id="4" name="日期占位符 3"/>
          <p:cNvSpPr>
            <a:spLocks noGrp="1"/>
          </p:cNvSpPr>
          <p:nvPr>
            <p:ph type="dt" idx="1"/>
          </p:nvPr>
        </p:nvSpPr>
        <p:spPr/>
        <p:txBody>
          <a:bodyPr/>
          <a:lstStyle/>
          <a:p>
            <a:fld id="{9DEF6F98-2180-4A80-8521-84A55AA50711}" type="datetime1">
              <a:rPr lang="zh-CN" altLang="en-US" smtClean="0"/>
              <a:pPr/>
              <a:t>2021/11/28</a:t>
            </a:fld>
            <a:endParaRPr lang="zh-CN" altLang="en-US"/>
          </a:p>
        </p:txBody>
      </p:sp>
      <p:sp>
        <p:nvSpPr>
          <p:cNvPr id="5" name="灯片编号占位符 4"/>
          <p:cNvSpPr>
            <a:spLocks noGrp="1"/>
          </p:cNvSpPr>
          <p:nvPr>
            <p:ph type="sldNum" sz="quarter" idx="5"/>
          </p:nvPr>
        </p:nvSpPr>
        <p:spPr/>
        <p:txBody>
          <a:bodyPr/>
          <a:lstStyle/>
          <a:p>
            <a:fld id="{4F76F37F-AC5B-4388-B82E-0D05141DD76C}" type="slidenum">
              <a:rPr lang="zh-CN" altLang="en-US" smtClean="0"/>
              <a:pPr/>
              <a:t>1</a:t>
            </a:fld>
            <a:endParaRPr lang="zh-CN" altLang="en-US"/>
          </a:p>
        </p:txBody>
      </p:sp>
    </p:spTree>
    <p:extLst>
      <p:ext uri="{BB962C8B-B14F-4D97-AF65-F5344CB8AC3E}">
        <p14:creationId xmlns:p14="http://schemas.microsoft.com/office/powerpoint/2010/main" val="221140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不要啰嗦太多其他章节的内容</a:t>
            </a:r>
            <a:endParaRPr lang="en-GB" dirty="0"/>
          </a:p>
        </p:txBody>
      </p:sp>
      <p:sp>
        <p:nvSpPr>
          <p:cNvPr id="4" name="日期占位符 3"/>
          <p:cNvSpPr>
            <a:spLocks noGrp="1"/>
          </p:cNvSpPr>
          <p:nvPr>
            <p:ph type="dt" idx="1"/>
          </p:nvPr>
        </p:nvSpPr>
        <p:spPr/>
        <p:txBody>
          <a:bodyPr/>
          <a:lstStyle/>
          <a:p>
            <a:fld id="{9DEF6F98-2180-4A80-8521-84A55AA50711}" type="datetime1">
              <a:rPr lang="zh-CN" altLang="en-US" smtClean="0"/>
              <a:pPr/>
              <a:t>2021/11/28</a:t>
            </a:fld>
            <a:endParaRPr lang="zh-CN" altLang="en-US"/>
          </a:p>
        </p:txBody>
      </p:sp>
      <p:sp>
        <p:nvSpPr>
          <p:cNvPr id="5" name="灯片编号占位符 4"/>
          <p:cNvSpPr>
            <a:spLocks noGrp="1"/>
          </p:cNvSpPr>
          <p:nvPr>
            <p:ph type="sldNum" sz="quarter" idx="5"/>
          </p:nvPr>
        </p:nvSpPr>
        <p:spPr/>
        <p:txBody>
          <a:bodyPr/>
          <a:lstStyle/>
          <a:p>
            <a:fld id="{4F76F37F-AC5B-4388-B82E-0D05141DD76C}" type="slidenum">
              <a:rPr lang="zh-CN" altLang="en-US" smtClean="0"/>
              <a:pPr/>
              <a:t>2</a:t>
            </a:fld>
            <a:endParaRPr lang="zh-CN" altLang="en-US"/>
          </a:p>
        </p:txBody>
      </p:sp>
    </p:spTree>
    <p:extLst>
      <p:ext uri="{BB962C8B-B14F-4D97-AF65-F5344CB8AC3E}">
        <p14:creationId xmlns:p14="http://schemas.microsoft.com/office/powerpoint/2010/main" val="147816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图像可以理解成为一个二维矩阵，代数运算是指对这个矩阵进行 加减乘除和矩阵操作， 所有图像的像素数值会改变</a:t>
            </a:r>
            <a:endParaRPr lang="en-GB" altLang="zh-CN" dirty="0"/>
          </a:p>
          <a:p>
            <a:endParaRPr lang="en-GB" dirty="0"/>
          </a:p>
          <a:p>
            <a:endParaRPr lang="en-GB" dirty="0"/>
          </a:p>
        </p:txBody>
      </p:sp>
      <p:sp>
        <p:nvSpPr>
          <p:cNvPr id="4" name="日期占位符 3"/>
          <p:cNvSpPr>
            <a:spLocks noGrp="1"/>
          </p:cNvSpPr>
          <p:nvPr>
            <p:ph type="dt" idx="1"/>
          </p:nvPr>
        </p:nvSpPr>
        <p:spPr/>
        <p:txBody>
          <a:bodyPr/>
          <a:lstStyle/>
          <a:p>
            <a:fld id="{9DEF6F98-2180-4A80-8521-84A55AA50711}" type="datetime1">
              <a:rPr lang="zh-CN" altLang="en-US" smtClean="0"/>
              <a:pPr/>
              <a:t>2021/11/28</a:t>
            </a:fld>
            <a:endParaRPr lang="zh-CN" altLang="en-US"/>
          </a:p>
        </p:txBody>
      </p:sp>
      <p:sp>
        <p:nvSpPr>
          <p:cNvPr id="5" name="灯片编号占位符 4"/>
          <p:cNvSpPr>
            <a:spLocks noGrp="1"/>
          </p:cNvSpPr>
          <p:nvPr>
            <p:ph type="sldNum" sz="quarter" idx="5"/>
          </p:nvPr>
        </p:nvSpPr>
        <p:spPr/>
        <p:txBody>
          <a:bodyPr/>
          <a:lstStyle/>
          <a:p>
            <a:fld id="{4F76F37F-AC5B-4388-B82E-0D05141DD76C}" type="slidenum">
              <a:rPr lang="zh-CN" altLang="en-US" smtClean="0"/>
              <a:pPr/>
              <a:t>3</a:t>
            </a:fld>
            <a:endParaRPr lang="zh-CN" altLang="en-US"/>
          </a:p>
        </p:txBody>
      </p:sp>
    </p:spTree>
    <p:extLst>
      <p:ext uri="{BB962C8B-B14F-4D97-AF65-F5344CB8AC3E}">
        <p14:creationId xmlns:p14="http://schemas.microsoft.com/office/powerpoint/2010/main" val="2632800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在各种成像系统中，几何畸变十分普遍</a:t>
            </a:r>
            <a:endParaRPr lang="en-GB" dirty="0"/>
          </a:p>
        </p:txBody>
      </p:sp>
      <p:sp>
        <p:nvSpPr>
          <p:cNvPr id="4" name="日期占位符 3"/>
          <p:cNvSpPr>
            <a:spLocks noGrp="1"/>
          </p:cNvSpPr>
          <p:nvPr>
            <p:ph type="dt" idx="1"/>
          </p:nvPr>
        </p:nvSpPr>
        <p:spPr/>
        <p:txBody>
          <a:bodyPr/>
          <a:lstStyle/>
          <a:p>
            <a:fld id="{9DEF6F98-2180-4A80-8521-84A55AA50711}" type="datetime1">
              <a:rPr lang="zh-CN" altLang="en-US" smtClean="0"/>
              <a:pPr/>
              <a:t>2021/11/28</a:t>
            </a:fld>
            <a:endParaRPr lang="zh-CN" altLang="en-US"/>
          </a:p>
        </p:txBody>
      </p:sp>
      <p:sp>
        <p:nvSpPr>
          <p:cNvPr id="5" name="灯片编号占位符 4"/>
          <p:cNvSpPr>
            <a:spLocks noGrp="1"/>
          </p:cNvSpPr>
          <p:nvPr>
            <p:ph type="sldNum" sz="quarter" idx="5"/>
          </p:nvPr>
        </p:nvSpPr>
        <p:spPr/>
        <p:txBody>
          <a:bodyPr/>
          <a:lstStyle/>
          <a:p>
            <a:fld id="{4F76F37F-AC5B-4388-B82E-0D05141DD76C}" type="slidenum">
              <a:rPr lang="zh-CN" altLang="en-US" smtClean="0"/>
              <a:pPr/>
              <a:t>5</a:t>
            </a:fld>
            <a:endParaRPr lang="zh-CN" altLang="en-US"/>
          </a:p>
        </p:txBody>
      </p:sp>
    </p:spTree>
    <p:extLst>
      <p:ext uri="{BB962C8B-B14F-4D97-AF65-F5344CB8AC3E}">
        <p14:creationId xmlns:p14="http://schemas.microsoft.com/office/powerpoint/2010/main" val="2978383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有没有一种数学上统一的方法来表示图像的几何变换呢？</a:t>
            </a:r>
            <a:endParaRPr lang="en-GB" dirty="0"/>
          </a:p>
        </p:txBody>
      </p:sp>
      <p:sp>
        <p:nvSpPr>
          <p:cNvPr id="4" name="日期占位符 3"/>
          <p:cNvSpPr>
            <a:spLocks noGrp="1"/>
          </p:cNvSpPr>
          <p:nvPr>
            <p:ph type="dt" idx="1"/>
          </p:nvPr>
        </p:nvSpPr>
        <p:spPr/>
        <p:txBody>
          <a:bodyPr/>
          <a:lstStyle/>
          <a:p>
            <a:fld id="{9DEF6F98-2180-4A80-8521-84A55AA50711}" type="datetime1">
              <a:rPr lang="zh-CN" altLang="en-US" smtClean="0"/>
              <a:pPr/>
              <a:t>2021/11/28</a:t>
            </a:fld>
            <a:endParaRPr lang="zh-CN" altLang="en-US"/>
          </a:p>
        </p:txBody>
      </p:sp>
      <p:sp>
        <p:nvSpPr>
          <p:cNvPr id="5" name="灯片编号占位符 4"/>
          <p:cNvSpPr>
            <a:spLocks noGrp="1"/>
          </p:cNvSpPr>
          <p:nvPr>
            <p:ph type="sldNum" sz="quarter" idx="5"/>
          </p:nvPr>
        </p:nvSpPr>
        <p:spPr/>
        <p:txBody>
          <a:bodyPr/>
          <a:lstStyle/>
          <a:p>
            <a:fld id="{4F76F37F-AC5B-4388-B82E-0D05141DD76C}" type="slidenum">
              <a:rPr lang="zh-CN" altLang="en-US" smtClean="0"/>
              <a:pPr/>
              <a:t>6</a:t>
            </a:fld>
            <a:endParaRPr lang="zh-CN" altLang="en-US"/>
          </a:p>
        </p:txBody>
      </p:sp>
    </p:spTree>
    <p:extLst>
      <p:ext uri="{BB962C8B-B14F-4D97-AF65-F5344CB8AC3E}">
        <p14:creationId xmlns:p14="http://schemas.microsoft.com/office/powerpoint/2010/main" val="2465171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简洁 通用的表示方法</a:t>
            </a:r>
            <a:endParaRPr lang="en-GB" dirty="0"/>
          </a:p>
        </p:txBody>
      </p:sp>
      <p:sp>
        <p:nvSpPr>
          <p:cNvPr id="4" name="日期占位符 3"/>
          <p:cNvSpPr>
            <a:spLocks noGrp="1"/>
          </p:cNvSpPr>
          <p:nvPr>
            <p:ph type="dt" idx="1"/>
          </p:nvPr>
        </p:nvSpPr>
        <p:spPr/>
        <p:txBody>
          <a:bodyPr/>
          <a:lstStyle/>
          <a:p>
            <a:fld id="{9DEF6F98-2180-4A80-8521-84A55AA50711}" type="datetime1">
              <a:rPr lang="zh-CN" altLang="en-US" smtClean="0"/>
              <a:pPr/>
              <a:t>2021/11/28</a:t>
            </a:fld>
            <a:endParaRPr lang="zh-CN" altLang="en-US"/>
          </a:p>
        </p:txBody>
      </p:sp>
      <p:sp>
        <p:nvSpPr>
          <p:cNvPr id="5" name="灯片编号占位符 4"/>
          <p:cNvSpPr>
            <a:spLocks noGrp="1"/>
          </p:cNvSpPr>
          <p:nvPr>
            <p:ph type="sldNum" sz="quarter" idx="5"/>
          </p:nvPr>
        </p:nvSpPr>
        <p:spPr/>
        <p:txBody>
          <a:bodyPr/>
          <a:lstStyle/>
          <a:p>
            <a:fld id="{4F76F37F-AC5B-4388-B82E-0D05141DD76C}" type="slidenum">
              <a:rPr lang="zh-CN" altLang="en-US" smtClean="0"/>
              <a:pPr/>
              <a:t>7</a:t>
            </a:fld>
            <a:endParaRPr lang="zh-CN" altLang="en-US"/>
          </a:p>
        </p:txBody>
      </p:sp>
    </p:spTree>
    <p:extLst>
      <p:ext uri="{BB962C8B-B14F-4D97-AF65-F5344CB8AC3E}">
        <p14:creationId xmlns:p14="http://schemas.microsoft.com/office/powerpoint/2010/main" val="1839450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pPr/>
              <a:t>2021/11/28</a:t>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pPr/>
              <a:t>2021/11/28</a:t>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0" y="228600"/>
            <a:ext cx="2733675" cy="5768975"/>
          </a:xfrm>
        </p:spPr>
        <p:txBody>
          <a:bodyPr vert="eaVert"/>
          <a:lstStyle/>
          <a:p>
            <a:r>
              <a:rPr lang="zh-CN" altLang="en-US"/>
              <a:t>单击此处编辑母版标题样式</a:t>
            </a:r>
          </a:p>
        </p:txBody>
      </p:sp>
      <p:sp>
        <p:nvSpPr>
          <p:cNvPr id="1049765" name="竖排文字占位符 2"/>
          <p:cNvSpPr>
            <a:spLocks noGrp="1"/>
          </p:cNvSpPr>
          <p:nvPr>
            <p:ph type="body" orient="vert" idx="1"/>
          </p:nvPr>
        </p:nvSpPr>
        <p:spPr>
          <a:xfrm>
            <a:off x="639763" y="228600"/>
            <a:ext cx="8053387" cy="5768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pPr/>
              <a:t>2021/11/28</a:t>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a:t>单击此处编辑母版标题样式</a:t>
            </a:r>
          </a:p>
        </p:txBody>
      </p:sp>
      <p:sp>
        <p:nvSpPr>
          <p:cNvPr id="1048596"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pPr/>
              <a:t>2021/11/28</a:t>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4" y="6415088"/>
            <a:ext cx="1311275" cy="365125"/>
          </a:xfrm>
        </p:spPr>
        <p:txBody>
          <a:bodyPr/>
          <a:lstStyle>
            <a:lvl1pPr>
              <a:defRPr sz="1400" b="0"/>
            </a:lvl1pPr>
          </a:lstStyle>
          <a:p>
            <a:fld id="{89DB14B3-731A-4352-BC82-B1993596BD11}"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pPr/>
              <a:t>2021/11/28</a:t>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p>
        </p:txBody>
      </p:sp>
      <p:sp>
        <p:nvSpPr>
          <p:cNvPr id="1049751" name="内容占位符 2"/>
          <p:cNvSpPr>
            <a:spLocks noGrp="1"/>
          </p:cNvSpPr>
          <p:nvPr>
            <p:ph sz="half" idx="1"/>
          </p:nvPr>
        </p:nvSpPr>
        <p:spPr>
          <a:xfrm>
            <a:off x="639763" y="1222375"/>
            <a:ext cx="5392737" cy="477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2" name="内容占位符 3"/>
          <p:cNvSpPr>
            <a:spLocks noGrp="1"/>
          </p:cNvSpPr>
          <p:nvPr>
            <p:ph sz="half" idx="2"/>
          </p:nvPr>
        </p:nvSpPr>
        <p:spPr>
          <a:xfrm>
            <a:off x="6184900" y="1222375"/>
            <a:ext cx="5394325" cy="477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pPr/>
              <a:t>2021/11/28</a:t>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757"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758"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9"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760"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pPr/>
              <a:t>2021/11/28</a:t>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pPr/>
              <a:t>2021/11/28</a:t>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4" y="6415088"/>
            <a:ext cx="1311275" cy="365125"/>
          </a:xfrm>
        </p:spPr>
        <p:txBody>
          <a:bodyPr/>
          <a:lstStyle>
            <a:lvl1pPr>
              <a:defRPr sz="1400" b="0"/>
            </a:lvl1pPr>
          </a:lstStyle>
          <a:p>
            <a:fld id="{89DB14B3-731A-4352-BC82-B1993596BD11}"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pPr/>
              <a:t>2021/11/28</a:t>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4" y="6415088"/>
            <a:ext cx="1311275" cy="365125"/>
          </a:xfrm>
        </p:spPr>
        <p:txBody>
          <a:bodyPr/>
          <a:lstStyle>
            <a:lvl1pPr>
              <a:defRPr sz="1400" b="0"/>
            </a:lvl1pPr>
          </a:lstStyle>
          <a:p>
            <a:fld id="{89DB14B3-731A-4352-BC82-B1993596BD11}" type="slidenum">
              <a:rPr lang="zh-CN" altLang="en-US" smtClean="0"/>
              <a:p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2000" b="1"/>
            </a:lvl1pPr>
          </a:lstStyle>
          <a:p>
            <a:r>
              <a:rPr lang="zh-CN" altLang="en-US"/>
              <a:t>单击此处编辑母版标题样式</a:t>
            </a:r>
          </a:p>
        </p:txBody>
      </p:sp>
      <p:sp>
        <p:nvSpPr>
          <p:cNvPr id="1049791"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92"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pPr/>
              <a:t>2021/11/28</a:t>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2000" b="1"/>
            </a:lvl1pPr>
          </a:lstStyle>
          <a:p>
            <a:r>
              <a:rPr lang="zh-CN" altLang="en-US"/>
              <a:t>单击此处编辑母版标题样式</a:t>
            </a:r>
          </a:p>
        </p:txBody>
      </p:sp>
      <p:sp>
        <p:nvSpPr>
          <p:cNvPr id="1049775"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pPr/>
              <a:t>2021/11/28</a:t>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p:nvSpPr>
        <p:spPr bwMode="auto">
          <a:xfrm>
            <a:off x="0" y="6346825"/>
            <a:ext cx="12192000" cy="511175"/>
          </a:xfrm>
          <a:prstGeom prst="rect">
            <a:avLst/>
          </a:prstGeom>
          <a:solidFill>
            <a:srgbClr val="00447C"/>
          </a:solidFill>
          <a:ln>
            <a:noFill/>
          </a:ln>
        </p:spPr>
        <p:txBody>
          <a:bodyPr/>
          <a:lstStyle>
            <a:lvl1pPr eaLnBrk="0" hangingPunct="0">
              <a:defRPr>
                <a:solidFill>
                  <a:srgbClr val="000000"/>
                </a:solidFill>
                <a:latin typeface="Calibri" pitchFamily="34" charset="0"/>
                <a:ea typeface="宋体" charset="-122"/>
                <a:sym typeface="Calibri" pitchFamily="34" charset="0"/>
              </a:defRPr>
            </a:lvl1pPr>
            <a:lvl2pPr eaLnBrk="0" hangingPunct="0">
              <a:defRPr>
                <a:solidFill>
                  <a:srgbClr val="000000"/>
                </a:solidFill>
                <a:latin typeface="Calibri" pitchFamily="34" charset="0"/>
                <a:ea typeface="宋体" charset="-122"/>
                <a:sym typeface="Calibri" pitchFamily="34" charset="0"/>
              </a:defRPr>
            </a:lvl2pPr>
            <a:lvl3pPr eaLnBrk="0" hangingPunct="0">
              <a:defRPr>
                <a:solidFill>
                  <a:srgbClr val="000000"/>
                </a:solidFill>
                <a:latin typeface="Calibri" pitchFamily="34" charset="0"/>
                <a:ea typeface="宋体" charset="-122"/>
                <a:sym typeface="Calibri" pitchFamily="34" charset="0"/>
              </a:defRPr>
            </a:lvl3pPr>
            <a:lvl4pPr eaLnBrk="0" hangingPunct="0">
              <a:defRPr>
                <a:solidFill>
                  <a:srgbClr val="000000"/>
                </a:solidFill>
                <a:latin typeface="Calibri" pitchFamily="34" charset="0"/>
                <a:ea typeface="宋体" charset="-122"/>
                <a:sym typeface="Calibri" pitchFamily="34" charset="0"/>
              </a:defRPr>
            </a:lvl4pPr>
            <a:lvl5pPr eaLnBrk="0" hangingPunct="0">
              <a:defRPr>
                <a:solidFill>
                  <a:srgbClr val="000000"/>
                </a:solidFill>
                <a:latin typeface="Calibri" pitchFamily="34" charset="0"/>
                <a:ea typeface="宋体" charset="-122"/>
                <a:sym typeface="Calibri" pitchFamily="34" charset="0"/>
              </a:defRPr>
            </a:lvl5pPr>
            <a:lvl6pPr marL="2282825" eaLnBrk="0" fontAlgn="base" hangingPunct="0">
              <a:spcBef>
                <a:spcPct val="0"/>
              </a:spcBef>
              <a:spcAft>
                <a:spcPct val="0"/>
              </a:spcAft>
              <a:defRPr>
                <a:solidFill>
                  <a:srgbClr val="000000"/>
                </a:solidFill>
                <a:latin typeface="Calibri" pitchFamily="34" charset="0"/>
                <a:ea typeface="宋体" charset="-122"/>
                <a:sym typeface="Calibri" pitchFamily="34" charset="0"/>
              </a:defRPr>
            </a:lvl6pPr>
            <a:lvl7pPr marL="2740025" eaLnBrk="0" fontAlgn="base" hangingPunct="0">
              <a:spcBef>
                <a:spcPct val="0"/>
              </a:spcBef>
              <a:spcAft>
                <a:spcPct val="0"/>
              </a:spcAft>
              <a:defRPr>
                <a:solidFill>
                  <a:srgbClr val="000000"/>
                </a:solidFill>
                <a:latin typeface="Calibri" pitchFamily="34" charset="0"/>
                <a:ea typeface="宋体" charset="-122"/>
                <a:sym typeface="Calibri" pitchFamily="34" charset="0"/>
              </a:defRPr>
            </a:lvl7pPr>
            <a:lvl8pPr marL="3197225" eaLnBrk="0" fontAlgn="base" hangingPunct="0">
              <a:spcBef>
                <a:spcPct val="0"/>
              </a:spcBef>
              <a:spcAft>
                <a:spcPct val="0"/>
              </a:spcAft>
              <a:defRPr>
                <a:solidFill>
                  <a:srgbClr val="000000"/>
                </a:solidFill>
                <a:latin typeface="Calibri" pitchFamily="34" charset="0"/>
                <a:ea typeface="宋体" charset="-122"/>
                <a:sym typeface="Calibri" pitchFamily="34" charset="0"/>
              </a:defRPr>
            </a:lvl8pPr>
            <a:lvl9pPr marL="3654425" eaLnBrk="0" fontAlgn="base" hangingPunct="0">
              <a:spcBef>
                <a:spcPct val="0"/>
              </a:spcBef>
              <a:spcAft>
                <a:spcPct val="0"/>
              </a:spcAft>
              <a:defRPr>
                <a:solidFill>
                  <a:srgbClr val="000000"/>
                </a:solidFill>
                <a:latin typeface="Calibri" pitchFamily="34" charset="0"/>
                <a:ea typeface="宋体" charset="-122"/>
                <a:sym typeface="Calibri" pitchFamily="34" charset="0"/>
              </a:defRPr>
            </a:lvl9pPr>
          </a:lstStyle>
          <a:p>
            <a:pPr eaLnBrk="1" hangingPunct="1"/>
            <a:endParaRPr lang="zh-CN" altLang="en-US"/>
          </a:p>
        </p:txBody>
      </p:sp>
      <p:sp>
        <p:nvSpPr>
          <p:cNvPr id="1048577" name="Rectangle 1094"/>
          <p:cNvSpPr>
            <a:spLocks noGrp="1" noChangeArrowheads="1"/>
          </p:cNvSpPr>
          <p:nvPr>
            <p:ph type="title" idx="4294967295"/>
          </p:nvPr>
        </p:nvSpPr>
        <p:spPr bwMode="auto">
          <a:xfrm>
            <a:off x="660400" y="228600"/>
            <a:ext cx="9380538" cy="784225"/>
          </a:xfrm>
          <a:prstGeom prst="rect">
            <a:avLst/>
          </a:prstGeom>
          <a:noFill/>
          <a:ln>
            <a:noFill/>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en-US"/>
          </a:p>
        </p:txBody>
      </p:sp>
      <p:sp>
        <p:nvSpPr>
          <p:cNvPr id="1048578" name="Rectangle 1095"/>
          <p:cNvSpPr>
            <a:spLocks noGrp="1" noChangeArrowheads="1"/>
          </p:cNvSpPr>
          <p:nvPr>
            <p:ph type="body" idx="1"/>
          </p:nvPr>
        </p:nvSpPr>
        <p:spPr bwMode="auto">
          <a:xfrm>
            <a:off x="639763" y="1222375"/>
            <a:ext cx="10939462" cy="4775200"/>
          </a:xfrm>
          <a:prstGeom prst="rect">
            <a:avLst/>
          </a:prstGeom>
          <a:noFill/>
          <a:ln>
            <a:noFill/>
          </a:ln>
        </p:spPr>
        <p:txBody>
          <a:bodyPr vert="horz" wrap="square" lIns="0" tIns="45720" rIns="0" bIns="45720" numCol="1" anchor="t" anchorCtr="0" compatLnSpc="1">
            <a:prstTxWarp prst="textNoShape">
              <a:avLst/>
            </a:prstTxWarp>
          </a:bodyPr>
          <a:lstStyle/>
          <a:p>
            <a:pPr lvl="0"/>
            <a:r>
              <a:rPr lang="zh-CN" altLang="en-US"/>
              <a:t>单击此处编辑母版文本样式</a:t>
            </a:r>
            <a:endParaRPr lang="en-US" altLang="en-US"/>
          </a:p>
          <a:p>
            <a:pPr lvl="1"/>
            <a:r>
              <a:rPr lang="zh-CN" altLang="en-US"/>
              <a:t>第二级</a:t>
            </a:r>
            <a:endParaRPr lang="en-US" altLang="en-US"/>
          </a:p>
          <a:p>
            <a:pPr lvl="2"/>
            <a:r>
              <a:rPr lang="zh-CN" altLang="en-US"/>
              <a:t>第三级</a:t>
            </a:r>
            <a:endParaRPr lang="en-US" altLang="en-US"/>
          </a:p>
          <a:p>
            <a:pPr lvl="3"/>
            <a:r>
              <a:rPr lang="zh-CN" altLang="en-US"/>
              <a:t>第四级</a:t>
            </a:r>
            <a:endParaRPr lang="en-US" altLang="en-US"/>
          </a:p>
          <a:p>
            <a:pPr lvl="4"/>
            <a:r>
              <a:rPr lang="zh-CN" altLang="en-US"/>
              <a:t>第五级</a:t>
            </a:r>
            <a:endParaRPr lang="en-US" altLang="en-US"/>
          </a:p>
        </p:txBody>
      </p:sp>
      <p:sp>
        <p:nvSpPr>
          <p:cNvPr id="1048579" name="Rectangle 1096"/>
          <p:cNvSpPr>
            <a:spLocks noGrp="1" noChangeArrowheads="1"/>
          </p:cNvSpPr>
          <p:nvPr>
            <p:ph type="dt" sz="half" idx="2"/>
          </p:nvPr>
        </p:nvSpPr>
        <p:spPr bwMode="auto">
          <a:xfrm>
            <a:off x="1096963" y="6459538"/>
            <a:ext cx="2473325"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600">
                <a:solidFill>
                  <a:srgbClr val="FFFFFF"/>
                </a:solidFill>
                <a:ea typeface="微软雅黑" pitchFamily="34" charset="-122"/>
              </a:defRPr>
            </a:lvl1pPr>
          </a:lstStyle>
          <a:p>
            <a:fld id="{7D4FE00E-8C06-457B-9BDE-A197369E635E}" type="datetime1">
              <a:rPr lang="zh-CN" altLang="en-US" smtClean="0"/>
              <a:pPr/>
              <a:t>2021/11/28</a:t>
            </a:fld>
            <a:endParaRPr lang="zh-CN" altLang="en-US" b="1" i="1"/>
          </a:p>
        </p:txBody>
      </p:sp>
      <p:sp>
        <p:nvSpPr>
          <p:cNvPr id="1048580" name="Rectangle 1097"/>
          <p:cNvSpPr>
            <a:spLocks noGrp="1" noChangeArrowheads="1"/>
          </p:cNvSpPr>
          <p:nvPr>
            <p:ph type="ftr" sz="quarter" idx="3"/>
          </p:nvPr>
        </p:nvSpPr>
        <p:spPr bwMode="auto">
          <a:xfrm>
            <a:off x="3686175" y="6459538"/>
            <a:ext cx="4822825"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600" b="1" i="1">
                <a:solidFill>
                  <a:srgbClr val="FFFFFF"/>
                </a:solidFill>
                <a:ea typeface="微软雅黑" pitchFamily="34" charset="-122"/>
              </a:defRPr>
            </a:lvl1pPr>
          </a:lstStyle>
          <a:p>
            <a:endParaRPr lang="zh-CN" altLang="en-US"/>
          </a:p>
        </p:txBody>
      </p:sp>
      <p:sp>
        <p:nvSpPr>
          <p:cNvPr id="1048581" name="Rectangle 1098"/>
          <p:cNvSpPr>
            <a:spLocks noGrp="1" noChangeArrowheads="1"/>
          </p:cNvSpPr>
          <p:nvPr>
            <p:ph type="sldNum" sz="quarter" idx="4"/>
          </p:nvPr>
        </p:nvSpPr>
        <p:spPr bwMode="auto">
          <a:xfrm>
            <a:off x="10744200" y="6415088"/>
            <a:ext cx="1311275"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2400" b="1" i="1" smtClean="0">
                <a:solidFill>
                  <a:srgbClr val="FFFFFF"/>
                </a:solidFill>
                <a:ea typeface="微软雅黑" panose="020B0503020204020204" pitchFamily="34" charset="-122"/>
              </a:defRPr>
            </a:lvl1pPr>
          </a:lstStyle>
          <a:p>
            <a:fld id="{4735416B-1EEB-4908-B3FA-75CB8A360816}" type="slidenum">
              <a:rPr lang="zh-CN" altLang="en-US"/>
              <a:pPr/>
              <a:t>‹#›</a:t>
            </a:fld>
            <a:endParaRPr lang="zh-CN" altLang="en-US"/>
          </a:p>
        </p:txBody>
      </p:sp>
      <p:cxnSp>
        <p:nvCxnSpPr>
          <p:cNvPr id="3145728" name="Line 2054"/>
          <p:cNvCxnSpPr>
            <a:cxnSpLocks noChangeShapeType="1"/>
          </p:cNvCxnSpPr>
          <p:nvPr/>
        </p:nvCxnSpPr>
        <p:spPr bwMode="auto">
          <a:xfrm>
            <a:off x="639763" y="1028700"/>
            <a:ext cx="9401175" cy="0"/>
          </a:xfrm>
          <a:prstGeom prst="line">
            <a:avLst/>
          </a:prstGeom>
          <a:noFill/>
          <a:ln w="19050">
            <a:solidFill>
              <a:srgbClr val="0B4DA2"/>
            </a:solidFill>
            <a:round/>
            <a:headEnd/>
            <a:tailEnd/>
          </a:ln>
        </p:spPr>
      </p:cxnSp>
      <p:pic>
        <p:nvPicPr>
          <p:cNvPr id="2097152" name="Picture 2057"/>
          <p:cNvPicPr>
            <a:picLocks noChangeAspect="1" noChangeArrowheads="1"/>
          </p:cNvPicPr>
          <p:nvPr/>
        </p:nvPicPr>
        <p:blipFill>
          <a:blip r:embed="rId13" cstate="print"/>
          <a:srcRect l="18823" t="8015" r="10895" b="13808"/>
          <a:stretch>
            <a:fillRect/>
          </a:stretch>
        </p:blipFill>
        <p:spPr bwMode="auto">
          <a:xfrm>
            <a:off x="10668000" y="84138"/>
            <a:ext cx="836613" cy="1016000"/>
          </a:xfrm>
          <a:prstGeom prst="rect">
            <a:avLst/>
          </a:prstGeom>
          <a:noFill/>
          <a:ln>
            <a:noFill/>
          </a:ln>
        </p:spPr>
      </p:pic>
      <p:sp>
        <p:nvSpPr>
          <p:cNvPr id="1048582" name="Rectangle 233"/>
          <p:cNvSpPr>
            <a:spLocks noChangeArrowheads="1"/>
          </p:cNvSpPr>
          <p:nvPr userDrawn="1"/>
        </p:nvSpPr>
        <p:spPr bwMode="auto">
          <a:xfrm>
            <a:off x="331788"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502020204030204" pitchFamily="34" charset="0"/>
              <a:buChar char=" "/>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150"/>
              </a:spcBef>
              <a:spcAft>
                <a:spcPts val="300"/>
              </a:spcAft>
              <a:buClr>
                <a:srgbClr val="0B4DA2"/>
              </a:buClr>
              <a:buSzPct val="100000"/>
              <a:buFont typeface="Calibri" panose="020F0502020204030204" pitchFamily="34" charset="0"/>
              <a:buChar char="◦"/>
              <a:defRPr sz="1300">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ct val="0"/>
              </a:spcAft>
              <a:buFontTx/>
              <a:buNone/>
            </a:pPr>
            <a:endParaRPr lang="zh-CN" altLang="en-US" sz="1800">
              <a:solidFill>
                <a:srgbClr val="FFFFFF"/>
              </a:solidFill>
              <a:latin typeface="华文中宋" panose="02010600040101010101" pitchFamily="2" charset="-122"/>
              <a:ea typeface="华文中宋" panose="02010600040101010101" pitchFamily="2" charset="-122"/>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headEnd/>
            <a:tailEnd/>
          </a:ln>
        </p:spPr>
      </p:cxn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eaLnBrk="0" fontAlgn="base" hangingPunct="0">
        <a:lnSpc>
          <a:spcPct val="85000"/>
        </a:lnSpc>
        <a:spcBef>
          <a:spcPct val="0"/>
        </a:spcBef>
        <a:spcAft>
          <a:spcPct val="0"/>
        </a:spcAft>
        <a:defRPr sz="3000">
          <a:solidFill>
            <a:srgbClr val="808080"/>
          </a:solidFill>
          <a:latin typeface="+mj-lt"/>
          <a:ea typeface="+mj-ea"/>
          <a:cs typeface="+mj-cs"/>
        </a:defRPr>
      </a:lvl1pPr>
      <a:lvl2pPr algn="l" rtl="0" eaLnBrk="0" fontAlgn="base" hangingPunct="0">
        <a:lnSpc>
          <a:spcPct val="85000"/>
        </a:lnSpc>
        <a:spcBef>
          <a:spcPct val="0"/>
        </a:spcBef>
        <a:spcAft>
          <a:spcPct val="0"/>
        </a:spcAft>
        <a:defRPr sz="3000">
          <a:solidFill>
            <a:srgbClr val="808080"/>
          </a:solidFill>
          <a:latin typeface="Calibri Light"/>
          <a:ea typeface="宋体" charset="-122"/>
        </a:defRPr>
      </a:lvl2pPr>
      <a:lvl3pPr algn="l" rtl="0" eaLnBrk="0" fontAlgn="base" hangingPunct="0">
        <a:lnSpc>
          <a:spcPct val="85000"/>
        </a:lnSpc>
        <a:spcBef>
          <a:spcPct val="0"/>
        </a:spcBef>
        <a:spcAft>
          <a:spcPct val="0"/>
        </a:spcAft>
        <a:defRPr sz="3000">
          <a:solidFill>
            <a:srgbClr val="808080"/>
          </a:solidFill>
          <a:latin typeface="Calibri Light"/>
          <a:ea typeface="宋体" charset="-122"/>
        </a:defRPr>
      </a:lvl3pPr>
      <a:lvl4pPr algn="l" rtl="0" eaLnBrk="0" fontAlgn="base" hangingPunct="0">
        <a:lnSpc>
          <a:spcPct val="85000"/>
        </a:lnSpc>
        <a:spcBef>
          <a:spcPct val="0"/>
        </a:spcBef>
        <a:spcAft>
          <a:spcPct val="0"/>
        </a:spcAft>
        <a:defRPr sz="3000">
          <a:solidFill>
            <a:srgbClr val="808080"/>
          </a:solidFill>
          <a:latin typeface="Calibri Light"/>
          <a:ea typeface="宋体" charset="-122"/>
        </a:defRPr>
      </a:lvl4pPr>
      <a:lvl5pPr algn="l" rtl="0" eaLnBrk="0" fontAlgn="base" hangingPunct="0">
        <a:lnSpc>
          <a:spcPct val="85000"/>
        </a:lnSpc>
        <a:spcBef>
          <a:spcPct val="0"/>
        </a:spcBef>
        <a:spcAft>
          <a:spcPct val="0"/>
        </a:spcAft>
        <a:defRPr sz="3000">
          <a:solidFill>
            <a:srgbClr val="808080"/>
          </a:solidFill>
          <a:latin typeface="Calibri Light"/>
          <a:ea typeface="宋体" charset="-122"/>
        </a:defRPr>
      </a:lvl5pPr>
      <a:lvl6pPr marL="457200" algn="l" rtl="0" fontAlgn="base">
        <a:lnSpc>
          <a:spcPct val="85000"/>
        </a:lnSpc>
        <a:spcBef>
          <a:spcPct val="0"/>
        </a:spcBef>
        <a:spcAft>
          <a:spcPct val="0"/>
        </a:spcAft>
        <a:defRPr sz="3000">
          <a:solidFill>
            <a:srgbClr val="808080"/>
          </a:solidFill>
          <a:latin typeface="Calibri Light"/>
          <a:ea typeface="宋体" charset="-122"/>
        </a:defRPr>
      </a:lvl6pPr>
      <a:lvl7pPr marL="914400" algn="l" rtl="0" fontAlgn="base">
        <a:lnSpc>
          <a:spcPct val="85000"/>
        </a:lnSpc>
        <a:spcBef>
          <a:spcPct val="0"/>
        </a:spcBef>
        <a:spcAft>
          <a:spcPct val="0"/>
        </a:spcAft>
        <a:defRPr sz="3000">
          <a:solidFill>
            <a:srgbClr val="808080"/>
          </a:solidFill>
          <a:latin typeface="Calibri Light"/>
          <a:ea typeface="宋体" charset="-122"/>
        </a:defRPr>
      </a:lvl7pPr>
      <a:lvl8pPr marL="1371600" algn="l" rtl="0" fontAlgn="base">
        <a:lnSpc>
          <a:spcPct val="85000"/>
        </a:lnSpc>
        <a:spcBef>
          <a:spcPct val="0"/>
        </a:spcBef>
        <a:spcAft>
          <a:spcPct val="0"/>
        </a:spcAft>
        <a:defRPr sz="3000">
          <a:solidFill>
            <a:srgbClr val="808080"/>
          </a:solidFill>
          <a:latin typeface="Calibri Light"/>
          <a:ea typeface="宋体" charset="-122"/>
        </a:defRPr>
      </a:lvl8pPr>
      <a:lvl9pPr marL="1828800" algn="l" rtl="0" fontAlgn="base">
        <a:lnSpc>
          <a:spcPct val="85000"/>
        </a:lnSpc>
        <a:spcBef>
          <a:spcPct val="0"/>
        </a:spcBef>
        <a:spcAft>
          <a:spcPct val="0"/>
        </a:spcAft>
        <a:defRPr sz="3000">
          <a:solidFill>
            <a:srgbClr val="808080"/>
          </a:solidFill>
          <a:latin typeface="Calibri Light"/>
          <a:ea typeface="宋体" charset="-122"/>
        </a:defRPr>
      </a:lvl9pPr>
    </p:titleStyle>
    <p:bodyStyle>
      <a:lvl1pPr marL="68263" indent="-68263" algn="l" rtl="0" eaLnBrk="0" fontAlgn="base" hangingPunct="0">
        <a:lnSpc>
          <a:spcPct val="90000"/>
        </a:lnSpc>
        <a:spcBef>
          <a:spcPts val="900"/>
        </a:spcBef>
        <a:spcAft>
          <a:spcPts val="150"/>
        </a:spcAft>
        <a:buClr>
          <a:srgbClr val="0B4DA2"/>
        </a:buClr>
        <a:buSzPct val="100000"/>
        <a:buFont typeface="Calibri" panose="020F0502020204030204" pitchFamily="34" charset="0"/>
        <a:buChar char=" "/>
        <a:defRPr sz="3200">
          <a:solidFill>
            <a:srgbClr val="404040"/>
          </a:solidFill>
          <a:latin typeface="+mn-lt"/>
          <a:ea typeface="+mn-ea"/>
          <a:cs typeface="+mn-cs"/>
        </a:defRPr>
      </a:lvl1pPr>
      <a:lvl2pPr marL="288925" indent="-139700" algn="l" rtl="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300">
          <a:solidFill>
            <a:srgbClr val="404040"/>
          </a:solidFill>
          <a:latin typeface="+mn-lt"/>
          <a:ea typeface="+mn-ea"/>
        </a:defRPr>
      </a:lvl2pPr>
      <a:lvl3pPr marL="423863" indent="-136525" algn="l" rtl="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mn-lt"/>
          <a:ea typeface="+mn-ea"/>
        </a:defRPr>
      </a:lvl3pPr>
      <a:lvl4pPr marL="560388" indent="-136525" algn="l" rtl="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mn-lt"/>
          <a:ea typeface="+mn-ea"/>
        </a:defRPr>
      </a:lvl4pPr>
      <a:lvl5pPr marL="698500" indent="-139700" algn="l" rtl="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mn-lt"/>
          <a:ea typeface="+mn-ea"/>
        </a:defRPr>
      </a:lvl5pPr>
      <a:lvl6pPr marL="1155700" indent="-139700" algn="l" rtl="0" fontAlgn="base">
        <a:lnSpc>
          <a:spcPct val="90000"/>
        </a:lnSpc>
        <a:spcBef>
          <a:spcPts val="150"/>
        </a:spcBef>
        <a:spcAft>
          <a:spcPts val="300"/>
        </a:spcAft>
        <a:buClr>
          <a:srgbClr val="0B4DA2"/>
        </a:buClr>
        <a:buSzPct val="100000"/>
        <a:buFont typeface="Calibri" pitchFamily="34" charset="0"/>
        <a:buChar char="◦"/>
        <a:defRPr sz="1000">
          <a:solidFill>
            <a:srgbClr val="404040"/>
          </a:solidFill>
          <a:latin typeface="+mn-lt"/>
          <a:ea typeface="+mn-ea"/>
        </a:defRPr>
      </a:lvl6pPr>
      <a:lvl7pPr marL="1612900" indent="-139700" algn="l" rtl="0" fontAlgn="base">
        <a:lnSpc>
          <a:spcPct val="90000"/>
        </a:lnSpc>
        <a:spcBef>
          <a:spcPts val="150"/>
        </a:spcBef>
        <a:spcAft>
          <a:spcPts val="300"/>
        </a:spcAft>
        <a:buClr>
          <a:srgbClr val="0B4DA2"/>
        </a:buClr>
        <a:buSzPct val="100000"/>
        <a:buFont typeface="Calibri" pitchFamily="34" charset="0"/>
        <a:buChar char="◦"/>
        <a:defRPr sz="1000">
          <a:solidFill>
            <a:srgbClr val="404040"/>
          </a:solidFill>
          <a:latin typeface="+mn-lt"/>
          <a:ea typeface="+mn-ea"/>
        </a:defRPr>
      </a:lvl7pPr>
      <a:lvl8pPr marL="2070100" indent="-139700" algn="l" rtl="0" fontAlgn="base">
        <a:lnSpc>
          <a:spcPct val="90000"/>
        </a:lnSpc>
        <a:spcBef>
          <a:spcPts val="150"/>
        </a:spcBef>
        <a:spcAft>
          <a:spcPts val="300"/>
        </a:spcAft>
        <a:buClr>
          <a:srgbClr val="0B4DA2"/>
        </a:buClr>
        <a:buSzPct val="100000"/>
        <a:buFont typeface="Calibri" pitchFamily="34" charset="0"/>
        <a:buChar char="◦"/>
        <a:defRPr sz="1000">
          <a:solidFill>
            <a:srgbClr val="404040"/>
          </a:solidFill>
          <a:latin typeface="+mn-lt"/>
          <a:ea typeface="+mn-ea"/>
        </a:defRPr>
      </a:lvl8pPr>
      <a:lvl9pPr marL="2527300" indent="-139700" algn="l" rtl="0" fontAlgn="base">
        <a:lnSpc>
          <a:spcPct val="90000"/>
        </a:lnSpc>
        <a:spcBef>
          <a:spcPts val="150"/>
        </a:spcBef>
        <a:spcAft>
          <a:spcPts val="300"/>
        </a:spcAft>
        <a:buClr>
          <a:srgbClr val="0B4DA2"/>
        </a:buClr>
        <a:buSzPct val="100000"/>
        <a:buFont typeface="Calibri" pitchFamily="34" charset="0"/>
        <a:buChar char="◦"/>
        <a:defRPr sz="1000">
          <a:solidFill>
            <a:srgbClr val="40404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388C6BE-78F3-4847-AF91-7F1A6B865DF4}"/>
              </a:ext>
            </a:extLst>
          </p:cNvPr>
          <p:cNvSpPr>
            <a:spLocks noGrp="1"/>
          </p:cNvSpPr>
          <p:nvPr>
            <p:ph type="ctrTitle"/>
          </p:nvPr>
        </p:nvSpPr>
        <p:spPr>
          <a:xfrm>
            <a:off x="2744679" y="2083262"/>
            <a:ext cx="6702641" cy="1012825"/>
          </a:xfrm>
        </p:spPr>
        <p:txBody>
          <a:bodyPr/>
          <a:lstStyle/>
          <a:p>
            <a:pPr algn="ctr"/>
            <a:r>
              <a:rPr lang="zh-CN" altLang="en-US" sz="8000" dirty="0">
                <a:solidFill>
                  <a:schemeClr val="tx1"/>
                </a:solidFill>
              </a:rPr>
              <a:t>数字图像处理</a:t>
            </a:r>
            <a:br>
              <a:rPr lang="en-GB" altLang="zh-CN" sz="8000" dirty="0">
                <a:solidFill>
                  <a:schemeClr val="tx1"/>
                </a:solidFill>
              </a:rPr>
            </a:br>
            <a:r>
              <a:rPr lang="en-US" altLang="zh-CN" sz="3200" dirty="0">
                <a:solidFill>
                  <a:schemeClr val="tx1"/>
                </a:solidFill>
              </a:rPr>
              <a:t>Digital Image Processing</a:t>
            </a:r>
            <a:endParaRPr lang="en-GB" sz="8000" dirty="0">
              <a:solidFill>
                <a:schemeClr val="tx1"/>
              </a:solidFill>
            </a:endParaRPr>
          </a:p>
        </p:txBody>
      </p:sp>
      <p:sp>
        <p:nvSpPr>
          <p:cNvPr id="5" name="副标题 4">
            <a:extLst>
              <a:ext uri="{FF2B5EF4-FFF2-40B4-BE49-F238E27FC236}">
                <a16:creationId xmlns:a16="http://schemas.microsoft.com/office/drawing/2014/main" id="{1767688F-687D-4CDD-A3DD-E5EF6A7DBE08}"/>
              </a:ext>
            </a:extLst>
          </p:cNvPr>
          <p:cNvSpPr>
            <a:spLocks noGrp="1"/>
          </p:cNvSpPr>
          <p:nvPr>
            <p:ph type="subTitle" idx="1"/>
          </p:nvPr>
        </p:nvSpPr>
        <p:spPr>
          <a:xfrm>
            <a:off x="1828800" y="3497802"/>
            <a:ext cx="8534400" cy="2140998"/>
          </a:xfrm>
        </p:spPr>
        <p:txBody>
          <a:bodyPr/>
          <a:lstStyle/>
          <a:p>
            <a:r>
              <a:rPr lang="zh-CN" altLang="en-US" dirty="0"/>
              <a:t>主讲：刘亚男</a:t>
            </a:r>
            <a:endParaRPr lang="en-GB" altLang="zh-CN" dirty="0"/>
          </a:p>
          <a:p>
            <a:r>
              <a:rPr lang="en-GB" altLang="zh-CN" dirty="0"/>
              <a:t>Email: Yanan.Liu@ieee.org</a:t>
            </a:r>
          </a:p>
          <a:p>
            <a:r>
              <a:rPr lang="zh-CN" altLang="en-US" dirty="0"/>
              <a:t>课程资料：</a:t>
            </a:r>
            <a:r>
              <a:rPr lang="en-GB" altLang="zh-CN" dirty="0"/>
              <a:t>https://yananliusdu.github.io/</a:t>
            </a:r>
            <a:endParaRPr lang="en-GB" dirty="0"/>
          </a:p>
        </p:txBody>
      </p:sp>
      <p:sp>
        <p:nvSpPr>
          <p:cNvPr id="3" name="灯片编号占位符 2">
            <a:extLst>
              <a:ext uri="{FF2B5EF4-FFF2-40B4-BE49-F238E27FC236}">
                <a16:creationId xmlns:a16="http://schemas.microsoft.com/office/drawing/2014/main" id="{EEA2E868-C9A6-41A5-A2AE-F65FC96F4B03}"/>
              </a:ext>
            </a:extLst>
          </p:cNvPr>
          <p:cNvSpPr>
            <a:spLocks noGrp="1"/>
          </p:cNvSpPr>
          <p:nvPr>
            <p:ph type="sldNum" sz="quarter" idx="12"/>
          </p:nvPr>
        </p:nvSpPr>
        <p:spPr/>
        <p:txBody>
          <a:bodyPr/>
          <a:lstStyle/>
          <a:p>
            <a:fld id="{89DB14B3-731A-4352-BC82-B1993596BD11}" type="slidenum">
              <a:rPr lang="zh-CN" altLang="en-US" smtClean="0"/>
              <a:pPr/>
              <a:t>1</a:t>
            </a:fld>
            <a:endParaRPr lang="zh-CN" altLang="en-US" dirty="0"/>
          </a:p>
        </p:txBody>
      </p:sp>
      <p:pic>
        <p:nvPicPr>
          <p:cNvPr id="8" name="图片 7">
            <a:extLst>
              <a:ext uri="{FF2B5EF4-FFF2-40B4-BE49-F238E27FC236}">
                <a16:creationId xmlns:a16="http://schemas.microsoft.com/office/drawing/2014/main" id="{19813098-0D1D-4C4A-9156-AF55B0AA5C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5047" y="1433528"/>
            <a:ext cx="2181262" cy="1637625"/>
          </a:xfrm>
          <a:prstGeom prst="rect">
            <a:avLst/>
          </a:prstGeom>
        </p:spPr>
      </p:pic>
    </p:spTree>
    <p:extLst>
      <p:ext uri="{BB962C8B-B14F-4D97-AF65-F5344CB8AC3E}">
        <p14:creationId xmlns:p14="http://schemas.microsoft.com/office/powerpoint/2010/main" val="2521829681"/>
      </p:ext>
    </p:extLst>
  </p:cSld>
  <p:clrMapOvr>
    <a:masterClrMapping/>
  </p:clrMapOvr>
  <mc:AlternateContent xmlns:mc="http://schemas.openxmlformats.org/markup-compatibility/2006" xmlns:p14="http://schemas.microsoft.com/office/powerpoint/2010/main">
    <mc:Choice Requires="p14">
      <p:transition spd="slow" p14:dur="2000" advTm="82558"/>
    </mc:Choice>
    <mc:Fallback xmlns="">
      <p:transition spd="slow" advTm="8255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718CD-65AB-456F-B68E-2159BEC26A61}"/>
              </a:ext>
            </a:extLst>
          </p:cNvPr>
          <p:cNvSpPr>
            <a:spLocks noGrp="1"/>
          </p:cNvSpPr>
          <p:nvPr>
            <p:ph type="title"/>
          </p:nvPr>
        </p:nvSpPr>
        <p:spPr/>
        <p:txBody>
          <a:bodyPr/>
          <a:lstStyle/>
          <a:p>
            <a:r>
              <a:rPr lang="zh-CN" altLang="en-US" dirty="0"/>
              <a:t>使用齐次坐标进行图像几何变换</a:t>
            </a:r>
            <a:endParaRPr lang="en-GB"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7B15436-1229-45FB-9A90-7B7401CD92AA}"/>
                  </a:ext>
                </a:extLst>
              </p:cNvPr>
              <p:cNvSpPr>
                <a:spLocks noGrp="1"/>
              </p:cNvSpPr>
              <p:nvPr>
                <p:ph idx="1"/>
              </p:nvPr>
            </p:nvSpPr>
            <p:spPr>
              <a:xfrm>
                <a:off x="494559" y="1232884"/>
                <a:ext cx="10939462" cy="5396515"/>
              </a:xfrm>
            </p:spPr>
            <p:txBody>
              <a:bodyPr/>
              <a:lstStyle/>
              <a:p>
                <a:r>
                  <a:rPr lang="zh-CN" altLang="en-US" b="1" dirty="0"/>
                  <a:t>图像比例缩放</a:t>
                </a:r>
                <a:r>
                  <a:rPr lang="zh-CN" altLang="en-US" dirty="0"/>
                  <a:t>：图像比例缩放时指将给定的图像在</a:t>
                </a:r>
                <a:r>
                  <a:rPr lang="en-US" altLang="zh-CN" i="1" dirty="0"/>
                  <a:t>x</a:t>
                </a:r>
                <a:r>
                  <a:rPr lang="zh-CN" altLang="en-US" dirty="0"/>
                  <a:t>轴方向按比例缩放</a:t>
                </a:r>
                <a:r>
                  <a:rPr lang="en-GB" altLang="zh-CN" i="1" dirty="0" err="1"/>
                  <a:t>f</a:t>
                </a:r>
                <a:r>
                  <a:rPr lang="en-GB" altLang="zh-CN" sz="2000" i="1" dirty="0" err="1"/>
                  <a:t>x</a:t>
                </a:r>
                <a:r>
                  <a:rPr lang="zh-CN" altLang="en-US" dirty="0"/>
                  <a:t>倍，在</a:t>
                </a:r>
                <a:r>
                  <a:rPr lang="en-US" altLang="zh-CN" i="1" dirty="0"/>
                  <a:t>y</a:t>
                </a:r>
                <a:r>
                  <a:rPr lang="zh-CN" altLang="en-US" dirty="0"/>
                  <a:t>轴方向按比例缩放</a:t>
                </a:r>
                <a:r>
                  <a:rPr lang="en-US" altLang="zh-CN" i="1" dirty="0" err="1"/>
                  <a:t>f</a:t>
                </a:r>
                <a:r>
                  <a:rPr lang="en-US" altLang="zh-CN" sz="2000" i="1" dirty="0" err="1"/>
                  <a:t>y</a:t>
                </a:r>
                <a:r>
                  <a:rPr lang="zh-CN" altLang="en-US" dirty="0"/>
                  <a:t>倍，从而获得不同尺寸的图像。</a:t>
                </a:r>
                <a:endParaRPr lang="en-GB" altLang="zh-CN" dirty="0"/>
              </a:p>
              <a:p>
                <a:r>
                  <a:rPr lang="zh-CN" altLang="en-US" dirty="0"/>
                  <a:t>举例</a:t>
                </a:r>
                <a:r>
                  <a:rPr lang="en-GB" altLang="zh-CN" dirty="0"/>
                  <a:t>: </a:t>
                </a:r>
                <a14:m>
                  <m:oMath xmlns:m="http://schemas.openxmlformats.org/officeDocument/2006/math">
                    <m:d>
                      <m:dPr>
                        <m:begChr m:val="{"/>
                        <m:endChr m:val=""/>
                        <m:ctrlPr>
                          <a:rPr lang="en-GB" altLang="zh-CN" i="1" dirty="0" smtClean="0">
                            <a:solidFill>
                              <a:srgbClr val="836967"/>
                            </a:solidFill>
                            <a:latin typeface="Cambria Math" panose="02040503050406030204" pitchFamily="18" charset="0"/>
                          </a:rPr>
                        </m:ctrlPr>
                      </m:dPr>
                      <m:e>
                        <m:m>
                          <m:mPr>
                            <m:plcHide m:val="on"/>
                            <m:mcs>
                              <m:mc>
                                <m:mcPr>
                                  <m:count m:val="1"/>
                                  <m:mcJc m:val="center"/>
                                </m:mcPr>
                              </m:mc>
                            </m:mcs>
                            <m:ctrlPr>
                              <a:rPr lang="en-GB" altLang="zh-CN" i="1" dirty="0" smtClean="0">
                                <a:solidFill>
                                  <a:srgbClr val="836967"/>
                                </a:solidFill>
                                <a:latin typeface="Cambria Math" panose="02040503050406030204" pitchFamily="18" charset="0"/>
                              </a:rPr>
                            </m:ctrlPr>
                          </m:mPr>
                          <m:mr>
                            <m:e>
                              <m:r>
                                <a:rPr lang="en-GB" altLang="zh-CN" i="1" dirty="0" smtClean="0">
                                  <a:latin typeface="Cambria Math" panose="02040503050406030204" pitchFamily="18" charset="0"/>
                                </a:rPr>
                                <m:t>𝑥</m:t>
                              </m:r>
                              <m:r>
                                <a:rPr lang="en-GB" altLang="zh-CN" i="0" dirty="0" smtClean="0">
                                  <a:latin typeface="Cambria Math" panose="02040503050406030204" pitchFamily="18" charset="0"/>
                                </a:rPr>
                                <m:t>=</m:t>
                              </m:r>
                              <m:sSub>
                                <m:sSubPr>
                                  <m:ctrlPr>
                                    <a:rPr lang="en-GB" altLang="zh-CN" i="1" dirty="0" smtClean="0">
                                      <a:solidFill>
                                        <a:srgbClr val="836967"/>
                                      </a:solidFill>
                                      <a:latin typeface="Cambria Math" panose="02040503050406030204" pitchFamily="18" charset="0"/>
                                    </a:rPr>
                                  </m:ctrlPr>
                                </m:sSubPr>
                                <m:e>
                                  <m:r>
                                    <a:rPr lang="en-GB" altLang="zh-CN" i="1" dirty="0" smtClean="0">
                                      <a:latin typeface="Cambria Math" panose="02040503050406030204" pitchFamily="18" charset="0"/>
                                    </a:rPr>
                                    <m:t>𝑓</m:t>
                                  </m:r>
                                </m:e>
                                <m:sub>
                                  <m:r>
                                    <a:rPr lang="en-GB" altLang="zh-CN" i="1" dirty="0" smtClean="0">
                                      <a:latin typeface="Cambria Math" panose="02040503050406030204" pitchFamily="18" charset="0"/>
                                    </a:rPr>
                                    <m:t>𝑥</m:t>
                                  </m:r>
                                </m:sub>
                              </m:sSub>
                              <m:r>
                                <a:rPr lang="en-GB" altLang="zh-CN" i="0" dirty="0" smtClean="0">
                                  <a:latin typeface="Cambria Math" panose="02040503050406030204" pitchFamily="18" charset="0"/>
                                </a:rPr>
                                <m:t>⋅</m:t>
                              </m:r>
                              <m:sSub>
                                <m:sSubPr>
                                  <m:ctrlPr>
                                    <a:rPr lang="en-GB" altLang="zh-CN" i="1" dirty="0" smtClean="0">
                                      <a:solidFill>
                                        <a:srgbClr val="836967"/>
                                      </a:solidFill>
                                      <a:latin typeface="Cambria Math" panose="02040503050406030204" pitchFamily="18" charset="0"/>
                                    </a:rPr>
                                  </m:ctrlPr>
                                </m:sSubPr>
                                <m:e>
                                  <m:r>
                                    <a:rPr lang="en-GB" altLang="zh-CN" i="1" dirty="0" smtClean="0">
                                      <a:latin typeface="Cambria Math" panose="02040503050406030204" pitchFamily="18" charset="0"/>
                                    </a:rPr>
                                    <m:t>𝑥</m:t>
                                  </m:r>
                                </m:e>
                                <m:sub>
                                  <m:r>
                                    <a:rPr lang="en-GB" altLang="zh-CN" i="0" dirty="0" smtClean="0">
                                      <a:latin typeface="Cambria Math" panose="02040503050406030204" pitchFamily="18" charset="0"/>
                                    </a:rPr>
                                    <m:t>0</m:t>
                                  </m:r>
                                </m:sub>
                              </m:sSub>
                            </m:e>
                          </m:mr>
                          <m:mr>
                            <m:e>
                              <m:r>
                                <a:rPr lang="en-GB" altLang="zh-CN" i="1" dirty="0" smtClean="0">
                                  <a:latin typeface="Cambria Math" panose="02040503050406030204" pitchFamily="18" charset="0"/>
                                </a:rPr>
                                <m:t>𝑦</m:t>
                              </m:r>
                              <m:r>
                                <a:rPr lang="en-GB" altLang="zh-CN" i="0" dirty="0" smtClean="0">
                                  <a:latin typeface="Cambria Math" panose="02040503050406030204" pitchFamily="18" charset="0"/>
                                </a:rPr>
                                <m:t>=</m:t>
                              </m:r>
                              <m:sSub>
                                <m:sSubPr>
                                  <m:ctrlPr>
                                    <a:rPr lang="en-GB" altLang="zh-CN" i="1" dirty="0" smtClean="0">
                                      <a:solidFill>
                                        <a:srgbClr val="836967"/>
                                      </a:solidFill>
                                      <a:latin typeface="Cambria Math" panose="02040503050406030204" pitchFamily="18" charset="0"/>
                                    </a:rPr>
                                  </m:ctrlPr>
                                </m:sSubPr>
                                <m:e>
                                  <m:r>
                                    <a:rPr lang="en-GB" altLang="zh-CN" i="1" dirty="0" smtClean="0">
                                      <a:latin typeface="Cambria Math" panose="02040503050406030204" pitchFamily="18" charset="0"/>
                                    </a:rPr>
                                    <m:t>𝑓</m:t>
                                  </m:r>
                                </m:e>
                                <m:sub>
                                  <m:r>
                                    <a:rPr lang="en-GB" altLang="zh-CN" i="1" dirty="0" smtClean="0">
                                      <a:latin typeface="Cambria Math" panose="02040503050406030204" pitchFamily="18" charset="0"/>
                                    </a:rPr>
                                    <m:t>𝑦</m:t>
                                  </m:r>
                                </m:sub>
                              </m:sSub>
                              <m:r>
                                <a:rPr lang="en-GB" altLang="zh-CN" i="0" dirty="0" smtClean="0">
                                  <a:latin typeface="Cambria Math" panose="02040503050406030204" pitchFamily="18" charset="0"/>
                                </a:rPr>
                                <m:t>⋅</m:t>
                              </m:r>
                              <m:sSub>
                                <m:sSubPr>
                                  <m:ctrlPr>
                                    <a:rPr lang="en-GB" altLang="zh-CN" i="1" dirty="0" smtClean="0">
                                      <a:solidFill>
                                        <a:srgbClr val="836967"/>
                                      </a:solidFill>
                                      <a:latin typeface="Cambria Math" panose="02040503050406030204" pitchFamily="18" charset="0"/>
                                    </a:rPr>
                                  </m:ctrlPr>
                                </m:sSubPr>
                                <m:e>
                                  <m:r>
                                    <a:rPr lang="en-GB" altLang="zh-CN" i="1" dirty="0" smtClean="0">
                                      <a:latin typeface="Cambria Math" panose="02040503050406030204" pitchFamily="18" charset="0"/>
                                    </a:rPr>
                                    <m:t>𝑦</m:t>
                                  </m:r>
                                </m:e>
                                <m:sub>
                                  <m:r>
                                    <a:rPr lang="en-GB" altLang="zh-CN" i="0" dirty="0" smtClean="0">
                                      <a:latin typeface="Cambria Math" panose="02040503050406030204" pitchFamily="18" charset="0"/>
                                    </a:rPr>
                                    <m:t>0</m:t>
                                  </m:r>
                                </m:sub>
                              </m:sSub>
                            </m:e>
                          </m:mr>
                        </m:m>
                      </m:e>
                    </m:d>
                  </m:oMath>
                </a14:m>
                <a:r>
                  <a:rPr lang="en-GB" altLang="zh-CN" dirty="0"/>
                  <a:t> </a:t>
                </a:r>
                <a:r>
                  <a:rPr lang="zh-CN" altLang="en-US" dirty="0"/>
                  <a:t>从而：</a:t>
                </a:r>
                <a:endParaRPr lang="en-GB" altLang="zh-CN" dirty="0"/>
              </a:p>
              <a:p>
                <a:endParaRPr lang="en-GB" altLang="zh-CN" dirty="0"/>
              </a:p>
              <a:p>
                <a:r>
                  <a:rPr lang="en-GB" altLang="zh-CN" dirty="0"/>
                  <a:t> </a:t>
                </a:r>
                <a14:m>
                  <m:oMath xmlns:m="http://schemas.openxmlformats.org/officeDocument/2006/math">
                    <m:d>
                      <m:dPr>
                        <m:begChr m:val="["/>
                        <m:endChr m:val="]"/>
                        <m:ctrlPr>
                          <a:rPr lang="en-GB" i="1" dirty="0" smtClean="0">
                            <a:solidFill>
                              <a:srgbClr val="836967"/>
                            </a:solidFill>
                            <a:latin typeface="Cambria Math" panose="02040503050406030204" pitchFamily="18" charset="0"/>
                          </a:rPr>
                        </m:ctrlPr>
                      </m:dPr>
                      <m:e>
                        <m:m>
                          <m:mPr>
                            <m:plcHide m:val="on"/>
                            <m:mcs>
                              <m:mc>
                                <m:mcPr>
                                  <m:count m:val="1"/>
                                  <m:mcJc m:val="center"/>
                                </m:mcPr>
                              </m:mc>
                            </m:mcs>
                            <m:ctrlPr>
                              <a:rPr lang="en-GB" i="1" dirty="0">
                                <a:solidFill>
                                  <a:srgbClr val="836967"/>
                                </a:solidFill>
                                <a:latin typeface="Cambria Math" panose="02040503050406030204" pitchFamily="18" charset="0"/>
                              </a:rPr>
                            </m:ctrlPr>
                          </m:mPr>
                          <m:mr>
                            <m:e>
                              <m:r>
                                <a:rPr lang="en-GB" i="1" dirty="0">
                                  <a:latin typeface="Cambria Math" panose="02040503050406030204" pitchFamily="18" charset="0"/>
                                </a:rPr>
                                <m:t>𝑥</m:t>
                              </m:r>
                            </m:e>
                          </m:mr>
                          <m:mr>
                            <m:e>
                              <m:r>
                                <a:rPr lang="en-GB" i="1" dirty="0">
                                  <a:latin typeface="Cambria Math" panose="02040503050406030204" pitchFamily="18" charset="0"/>
                                </a:rPr>
                                <m:t>𝑦</m:t>
                              </m:r>
                            </m:e>
                          </m:mr>
                          <m:mr>
                            <m:e>
                              <m:r>
                                <a:rPr lang="en-GB" i="0" dirty="0">
                                  <a:latin typeface="Cambria Math" panose="02040503050406030204" pitchFamily="18" charset="0"/>
                                </a:rPr>
                                <m:t>1</m:t>
                              </m:r>
                            </m:e>
                          </m:mr>
                        </m:m>
                      </m:e>
                    </m:d>
                    <m:r>
                      <a:rPr lang="en-GB" i="0" dirty="0">
                        <a:latin typeface="Cambria Math" panose="02040503050406030204" pitchFamily="18" charset="0"/>
                      </a:rPr>
                      <m:t>=</m:t>
                    </m:r>
                    <m:d>
                      <m:dPr>
                        <m:begChr m:val="["/>
                        <m:endChr m:val="]"/>
                        <m:ctrlPr>
                          <a:rPr lang="en-GB" i="1" dirty="0">
                            <a:solidFill>
                              <a:srgbClr val="836967"/>
                            </a:solidFill>
                            <a:latin typeface="Cambria Math" panose="02040503050406030204" pitchFamily="18" charset="0"/>
                          </a:rPr>
                        </m:ctrlPr>
                      </m:dPr>
                      <m:e>
                        <m:m>
                          <m:mPr>
                            <m:plcHide m:val="on"/>
                            <m:mcs>
                              <m:mc>
                                <m:mcPr>
                                  <m:count m:val="3"/>
                                  <m:mcJc m:val="center"/>
                                </m:mcPr>
                              </m:mc>
                            </m:mcs>
                            <m:ctrlPr>
                              <a:rPr lang="en-GB" i="1" dirty="0">
                                <a:solidFill>
                                  <a:srgbClr val="836967"/>
                                </a:solidFill>
                                <a:latin typeface="Cambria Math" panose="02040503050406030204" pitchFamily="18" charset="0"/>
                              </a:rPr>
                            </m:ctrlPr>
                          </m:mPr>
                          <m:mr>
                            <m:e>
                              <m:r>
                                <a:rPr lang="en-GB" i="1" dirty="0">
                                  <a:latin typeface="Cambria Math" panose="02040503050406030204" pitchFamily="18" charset="0"/>
                                </a:rPr>
                                <m:t>𝑓𝑥</m:t>
                              </m:r>
                            </m:e>
                            <m:e>
                              <m:r>
                                <a:rPr lang="en-GB" i="0" dirty="0">
                                  <a:latin typeface="Cambria Math" panose="02040503050406030204" pitchFamily="18" charset="0"/>
                                </a:rPr>
                                <m:t>0</m:t>
                              </m:r>
                            </m:e>
                            <m:e>
                              <m:r>
                                <a:rPr lang="en-GB" i="0" dirty="0">
                                  <a:latin typeface="Cambria Math" panose="02040503050406030204" pitchFamily="18" charset="0"/>
                                </a:rPr>
                                <m:t>0</m:t>
                              </m:r>
                            </m:e>
                          </m:mr>
                          <m:mr>
                            <m:e>
                              <m:r>
                                <a:rPr lang="en-GB" i="0" dirty="0">
                                  <a:latin typeface="Cambria Math" panose="02040503050406030204" pitchFamily="18" charset="0"/>
                                </a:rPr>
                                <m:t>0</m:t>
                              </m:r>
                            </m:e>
                            <m:e>
                              <m:r>
                                <a:rPr lang="en-GB" i="1" dirty="0">
                                  <a:latin typeface="Cambria Math" panose="02040503050406030204" pitchFamily="18" charset="0"/>
                                </a:rPr>
                                <m:t>𝑓𝑦</m:t>
                              </m:r>
                            </m:e>
                            <m:e>
                              <m:r>
                                <a:rPr lang="en-GB" i="0" dirty="0">
                                  <a:latin typeface="Cambria Math" panose="02040503050406030204" pitchFamily="18" charset="0"/>
                                </a:rPr>
                                <m:t>0</m:t>
                              </m:r>
                            </m:e>
                          </m:mr>
                          <m:mr>
                            <m:e>
                              <m:r>
                                <a:rPr lang="en-GB" i="0" dirty="0">
                                  <a:latin typeface="Cambria Math" panose="02040503050406030204" pitchFamily="18" charset="0"/>
                                </a:rPr>
                                <m:t>0</m:t>
                              </m:r>
                            </m:e>
                            <m:e>
                              <m:r>
                                <a:rPr lang="en-GB" i="0" dirty="0">
                                  <a:latin typeface="Cambria Math" panose="02040503050406030204" pitchFamily="18" charset="0"/>
                                </a:rPr>
                                <m:t>0</m:t>
                              </m:r>
                            </m:e>
                            <m:e>
                              <m:r>
                                <a:rPr lang="en-GB" i="0" dirty="0">
                                  <a:latin typeface="Cambria Math" panose="02040503050406030204" pitchFamily="18" charset="0"/>
                                </a:rPr>
                                <m:t>1</m:t>
                              </m:r>
                            </m:e>
                          </m:mr>
                        </m:m>
                      </m:e>
                    </m:d>
                    <m:d>
                      <m:dPr>
                        <m:begChr m:val="["/>
                        <m:endChr m:val="]"/>
                        <m:ctrlPr>
                          <a:rPr lang="en-GB" i="1" dirty="0">
                            <a:solidFill>
                              <a:srgbClr val="836967"/>
                            </a:solidFill>
                            <a:latin typeface="Cambria Math" panose="02040503050406030204" pitchFamily="18" charset="0"/>
                          </a:rPr>
                        </m:ctrlPr>
                      </m:dPr>
                      <m:e>
                        <m:m>
                          <m:mPr>
                            <m:plcHide m:val="on"/>
                            <m:mcs>
                              <m:mc>
                                <m:mcPr>
                                  <m:count m:val="1"/>
                                  <m:mcJc m:val="center"/>
                                </m:mcPr>
                              </m:mc>
                            </m:mcs>
                            <m:ctrlPr>
                              <a:rPr lang="en-GB" i="1" dirty="0">
                                <a:solidFill>
                                  <a:srgbClr val="836967"/>
                                </a:solidFill>
                                <a:latin typeface="Cambria Math" panose="02040503050406030204" pitchFamily="18" charset="0"/>
                              </a:rPr>
                            </m:ctrlPr>
                          </m:mPr>
                          <m:mr>
                            <m:e>
                              <m:sSub>
                                <m:sSubPr>
                                  <m:ctrlPr>
                                    <a:rPr lang="en-GB" i="1" dirty="0">
                                      <a:solidFill>
                                        <a:srgbClr val="836967"/>
                                      </a:solidFill>
                                      <a:latin typeface="Cambria Math" panose="02040503050406030204" pitchFamily="18" charset="0"/>
                                    </a:rPr>
                                  </m:ctrlPr>
                                </m:sSubPr>
                                <m:e>
                                  <m:r>
                                    <a:rPr lang="en-GB" i="1" dirty="0">
                                      <a:latin typeface="Cambria Math" panose="02040503050406030204" pitchFamily="18" charset="0"/>
                                    </a:rPr>
                                    <m:t>𝑥</m:t>
                                  </m:r>
                                </m:e>
                                <m:sub>
                                  <m:r>
                                    <a:rPr lang="en-GB" i="0" dirty="0">
                                      <a:latin typeface="Cambria Math" panose="02040503050406030204" pitchFamily="18" charset="0"/>
                                    </a:rPr>
                                    <m:t>0</m:t>
                                  </m:r>
                                </m:sub>
                              </m:sSub>
                            </m:e>
                          </m:mr>
                          <m:mr>
                            <m:e>
                              <m:sSub>
                                <m:sSubPr>
                                  <m:ctrlPr>
                                    <a:rPr lang="en-GB" i="1" dirty="0">
                                      <a:solidFill>
                                        <a:srgbClr val="836967"/>
                                      </a:solidFill>
                                      <a:latin typeface="Cambria Math" panose="02040503050406030204" pitchFamily="18" charset="0"/>
                                    </a:rPr>
                                  </m:ctrlPr>
                                </m:sSubPr>
                                <m:e>
                                  <m:r>
                                    <a:rPr lang="en-GB" i="1" dirty="0">
                                      <a:latin typeface="Cambria Math" panose="02040503050406030204" pitchFamily="18" charset="0"/>
                                    </a:rPr>
                                    <m:t>𝑦</m:t>
                                  </m:r>
                                </m:e>
                                <m:sub>
                                  <m:r>
                                    <a:rPr lang="en-GB" i="0" dirty="0">
                                      <a:latin typeface="Cambria Math" panose="02040503050406030204" pitchFamily="18" charset="0"/>
                                    </a:rPr>
                                    <m:t>0</m:t>
                                  </m:r>
                                </m:sub>
                              </m:sSub>
                            </m:e>
                          </m:mr>
                          <m:mr>
                            <m:e>
                              <m:r>
                                <a:rPr lang="en-GB" i="0" dirty="0">
                                  <a:latin typeface="Cambria Math" panose="02040503050406030204" pitchFamily="18" charset="0"/>
                                </a:rPr>
                                <m:t>1</m:t>
                              </m:r>
                            </m:e>
                          </m:mr>
                        </m:m>
                      </m:e>
                    </m:d>
                  </m:oMath>
                </a14:m>
                <a:endParaRPr lang="en-GB" dirty="0"/>
              </a:p>
              <a:p>
                <a:endParaRPr lang="en-GB" dirty="0"/>
              </a:p>
            </p:txBody>
          </p:sp>
        </mc:Choice>
        <mc:Fallback xmlns="">
          <p:sp>
            <p:nvSpPr>
              <p:cNvPr id="3" name="内容占位符 2">
                <a:extLst>
                  <a:ext uri="{FF2B5EF4-FFF2-40B4-BE49-F238E27FC236}">
                    <a16:creationId xmlns:a16="http://schemas.microsoft.com/office/drawing/2014/main" id="{A7B15436-1229-45FB-9A90-7B7401CD92AA}"/>
                  </a:ext>
                </a:extLst>
              </p:cNvPr>
              <p:cNvSpPr>
                <a:spLocks noGrp="1" noRot="1" noChangeAspect="1" noMove="1" noResize="1" noEditPoints="1" noAdjustHandles="1" noChangeArrowheads="1" noChangeShapeType="1" noTextEdit="1"/>
              </p:cNvSpPr>
              <p:nvPr>
                <p:ph idx="1"/>
              </p:nvPr>
            </p:nvSpPr>
            <p:spPr>
              <a:xfrm>
                <a:off x="494559" y="1232884"/>
                <a:ext cx="10939462" cy="5396515"/>
              </a:xfrm>
              <a:blipFill>
                <a:blip r:embed="rId3"/>
                <a:stretch>
                  <a:fillRect l="-1616" t="-2938" r="-1894"/>
                </a:stretch>
              </a:blipFill>
            </p:spPr>
            <p:txBody>
              <a:bodyPr/>
              <a:lstStyle/>
              <a:p>
                <a:r>
                  <a:rPr lang="en-GB">
                    <a:noFill/>
                  </a:rPr>
                  <a:t> </a:t>
                </a:r>
              </a:p>
            </p:txBody>
          </p:sp>
        </mc:Fallback>
      </mc:AlternateContent>
      <p:sp>
        <p:nvSpPr>
          <p:cNvPr id="4" name="灯片编号占位符 3">
            <a:extLst>
              <a:ext uri="{FF2B5EF4-FFF2-40B4-BE49-F238E27FC236}">
                <a16:creationId xmlns:a16="http://schemas.microsoft.com/office/drawing/2014/main" id="{FB605182-01F8-488D-B074-A1980760AE91}"/>
              </a:ext>
            </a:extLst>
          </p:cNvPr>
          <p:cNvSpPr>
            <a:spLocks noGrp="1"/>
          </p:cNvSpPr>
          <p:nvPr>
            <p:ph type="sldNum" sz="quarter" idx="12"/>
          </p:nvPr>
        </p:nvSpPr>
        <p:spPr/>
        <p:txBody>
          <a:bodyPr/>
          <a:lstStyle/>
          <a:p>
            <a:fld id="{89DB14B3-731A-4352-BC82-B1993596BD11}" type="slidenum">
              <a:rPr lang="zh-CN" altLang="en-US" smtClean="0"/>
              <a:pPr/>
              <a:t>10</a:t>
            </a:fld>
            <a:endParaRPr lang="zh-CN" altLang="en-US" dirty="0"/>
          </a:p>
        </p:txBody>
      </p:sp>
      <p:cxnSp>
        <p:nvCxnSpPr>
          <p:cNvPr id="6" name="直接箭头连接符 5">
            <a:extLst>
              <a:ext uri="{FF2B5EF4-FFF2-40B4-BE49-F238E27FC236}">
                <a16:creationId xmlns:a16="http://schemas.microsoft.com/office/drawing/2014/main" id="{3FE8C270-4151-40C4-880D-A6A1F101BA83}"/>
              </a:ext>
            </a:extLst>
          </p:cNvPr>
          <p:cNvCxnSpPr/>
          <p:nvPr/>
        </p:nvCxnSpPr>
        <p:spPr bwMode="auto">
          <a:xfrm>
            <a:off x="7362297" y="4496820"/>
            <a:ext cx="355249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直接箭头连接符 7">
            <a:extLst>
              <a:ext uri="{FF2B5EF4-FFF2-40B4-BE49-F238E27FC236}">
                <a16:creationId xmlns:a16="http://schemas.microsoft.com/office/drawing/2014/main" id="{D3B8EF51-5476-492A-9EB7-285531DC417C}"/>
              </a:ext>
            </a:extLst>
          </p:cNvPr>
          <p:cNvCxnSpPr/>
          <p:nvPr/>
        </p:nvCxnSpPr>
        <p:spPr bwMode="auto">
          <a:xfrm>
            <a:off x="8986321" y="3132083"/>
            <a:ext cx="0" cy="28654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矩形 8">
            <a:extLst>
              <a:ext uri="{FF2B5EF4-FFF2-40B4-BE49-F238E27FC236}">
                <a16:creationId xmlns:a16="http://schemas.microsoft.com/office/drawing/2014/main" id="{E4622ECD-9A6E-41D4-81FB-358BA542CC85}"/>
              </a:ext>
            </a:extLst>
          </p:cNvPr>
          <p:cNvSpPr/>
          <p:nvPr/>
        </p:nvSpPr>
        <p:spPr bwMode="auto">
          <a:xfrm>
            <a:off x="8408253" y="3993931"/>
            <a:ext cx="1156135" cy="99846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noFill/>
              <a:effectLst/>
              <a:latin typeface="Calibri" pitchFamily="34" charset="0"/>
              <a:ea typeface="宋体" charset="-122"/>
              <a:sym typeface="Calibri" pitchFamily="34" charset="0"/>
            </a:endParaRPr>
          </a:p>
        </p:txBody>
      </p:sp>
      <p:sp>
        <p:nvSpPr>
          <p:cNvPr id="10" name="文本框 9">
            <a:extLst>
              <a:ext uri="{FF2B5EF4-FFF2-40B4-BE49-F238E27FC236}">
                <a16:creationId xmlns:a16="http://schemas.microsoft.com/office/drawing/2014/main" id="{00F7B1F6-B620-4D6B-91F5-DABB26C5F20E}"/>
              </a:ext>
            </a:extLst>
          </p:cNvPr>
          <p:cNvSpPr txBox="1"/>
          <p:nvPr/>
        </p:nvSpPr>
        <p:spPr>
          <a:xfrm>
            <a:off x="10828113" y="4380163"/>
            <a:ext cx="397164" cy="369332"/>
          </a:xfrm>
          <a:prstGeom prst="rect">
            <a:avLst/>
          </a:prstGeom>
          <a:noFill/>
        </p:spPr>
        <p:txBody>
          <a:bodyPr wrap="square" rtlCol="0">
            <a:spAutoFit/>
          </a:bodyPr>
          <a:lstStyle/>
          <a:p>
            <a:r>
              <a:rPr lang="en-US" altLang="zh-CN" dirty="0"/>
              <a:t>x</a:t>
            </a:r>
            <a:endParaRPr lang="en-GB" dirty="0"/>
          </a:p>
        </p:txBody>
      </p:sp>
      <p:sp>
        <p:nvSpPr>
          <p:cNvPr id="11" name="文本框 10">
            <a:extLst>
              <a:ext uri="{FF2B5EF4-FFF2-40B4-BE49-F238E27FC236}">
                <a16:creationId xmlns:a16="http://schemas.microsoft.com/office/drawing/2014/main" id="{E4C94DD2-C48E-4C99-BF2B-36CED28522B9}"/>
              </a:ext>
            </a:extLst>
          </p:cNvPr>
          <p:cNvSpPr txBox="1"/>
          <p:nvPr/>
        </p:nvSpPr>
        <p:spPr>
          <a:xfrm>
            <a:off x="8986320" y="5748521"/>
            <a:ext cx="397164" cy="369332"/>
          </a:xfrm>
          <a:prstGeom prst="rect">
            <a:avLst/>
          </a:prstGeom>
          <a:noFill/>
        </p:spPr>
        <p:txBody>
          <a:bodyPr wrap="square" rtlCol="0">
            <a:spAutoFit/>
          </a:bodyPr>
          <a:lstStyle/>
          <a:p>
            <a:r>
              <a:rPr lang="en-US" dirty="0"/>
              <a:t>y</a:t>
            </a:r>
            <a:endParaRPr lang="en-GB" dirty="0"/>
          </a:p>
        </p:txBody>
      </p:sp>
      <p:sp>
        <p:nvSpPr>
          <p:cNvPr id="12" name="文本框 11">
            <a:extLst>
              <a:ext uri="{FF2B5EF4-FFF2-40B4-BE49-F238E27FC236}">
                <a16:creationId xmlns:a16="http://schemas.microsoft.com/office/drawing/2014/main" id="{2DD97FC2-7215-4171-8B71-22D7BA6E5F43}"/>
              </a:ext>
            </a:extLst>
          </p:cNvPr>
          <p:cNvSpPr txBox="1"/>
          <p:nvPr/>
        </p:nvSpPr>
        <p:spPr>
          <a:xfrm flipH="1">
            <a:off x="8707332" y="4424336"/>
            <a:ext cx="278988" cy="369331"/>
          </a:xfrm>
          <a:prstGeom prst="rect">
            <a:avLst/>
          </a:prstGeom>
          <a:noFill/>
        </p:spPr>
        <p:txBody>
          <a:bodyPr wrap="square" rtlCol="0">
            <a:spAutoFit/>
          </a:bodyPr>
          <a:lstStyle/>
          <a:p>
            <a:r>
              <a:rPr lang="en-US" dirty="0"/>
              <a:t>0</a:t>
            </a:r>
            <a:endParaRPr lang="en-GB" dirty="0"/>
          </a:p>
        </p:txBody>
      </p:sp>
      <p:sp>
        <p:nvSpPr>
          <p:cNvPr id="13" name="矩形 12">
            <a:extLst>
              <a:ext uri="{FF2B5EF4-FFF2-40B4-BE49-F238E27FC236}">
                <a16:creationId xmlns:a16="http://schemas.microsoft.com/office/drawing/2014/main" id="{CD2B6362-73B7-4417-B73A-B2EC71CC3E01}"/>
              </a:ext>
            </a:extLst>
          </p:cNvPr>
          <p:cNvSpPr/>
          <p:nvPr/>
        </p:nvSpPr>
        <p:spPr bwMode="auto">
          <a:xfrm>
            <a:off x="8129264" y="3725707"/>
            <a:ext cx="1729404" cy="16052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noFill/>
              <a:effectLst/>
              <a:latin typeface="Calibri" pitchFamily="34" charset="0"/>
              <a:ea typeface="宋体" charset="-122"/>
              <a:sym typeface="Calibri" pitchFamily="34" charset="0"/>
            </a:endParaRPr>
          </a:p>
        </p:txBody>
      </p:sp>
      <p:sp>
        <p:nvSpPr>
          <p:cNvPr id="14" name="文本框 13">
            <a:extLst>
              <a:ext uri="{FF2B5EF4-FFF2-40B4-BE49-F238E27FC236}">
                <a16:creationId xmlns:a16="http://schemas.microsoft.com/office/drawing/2014/main" id="{13A9221D-8756-43A5-A5ED-B7BE79BEC88D}"/>
              </a:ext>
            </a:extLst>
          </p:cNvPr>
          <p:cNvSpPr txBox="1"/>
          <p:nvPr/>
        </p:nvSpPr>
        <p:spPr>
          <a:xfrm>
            <a:off x="9951642" y="4059517"/>
            <a:ext cx="1002741" cy="369332"/>
          </a:xfrm>
          <a:prstGeom prst="rect">
            <a:avLst/>
          </a:prstGeom>
          <a:noFill/>
        </p:spPr>
        <p:txBody>
          <a:bodyPr wrap="square" rtlCol="0">
            <a:spAutoFit/>
          </a:bodyPr>
          <a:lstStyle/>
          <a:p>
            <a:r>
              <a:rPr lang="en-GB" dirty="0"/>
              <a:t>P</a:t>
            </a:r>
            <a:r>
              <a:rPr lang="en-GB" sz="1200" dirty="0"/>
              <a:t>0</a:t>
            </a:r>
            <a:r>
              <a:rPr lang="en-GB" dirty="0"/>
              <a:t>(x</a:t>
            </a:r>
            <a:r>
              <a:rPr lang="en-GB" sz="1200" dirty="0"/>
              <a:t>0</a:t>
            </a:r>
            <a:r>
              <a:rPr lang="en-GB" dirty="0"/>
              <a:t>,y</a:t>
            </a:r>
            <a:r>
              <a:rPr lang="en-GB" sz="1200" dirty="0"/>
              <a:t>0</a:t>
            </a:r>
            <a:r>
              <a:rPr lang="en-GB" dirty="0"/>
              <a:t>)</a:t>
            </a:r>
          </a:p>
        </p:txBody>
      </p:sp>
      <p:sp>
        <p:nvSpPr>
          <p:cNvPr id="15" name="文本框 14">
            <a:extLst>
              <a:ext uri="{FF2B5EF4-FFF2-40B4-BE49-F238E27FC236}">
                <a16:creationId xmlns:a16="http://schemas.microsoft.com/office/drawing/2014/main" id="{226340FC-D32E-4291-B913-F029FDE4404E}"/>
              </a:ext>
            </a:extLst>
          </p:cNvPr>
          <p:cNvSpPr txBox="1"/>
          <p:nvPr/>
        </p:nvSpPr>
        <p:spPr>
          <a:xfrm>
            <a:off x="9982987" y="3563325"/>
            <a:ext cx="884686" cy="369332"/>
          </a:xfrm>
          <a:prstGeom prst="rect">
            <a:avLst/>
          </a:prstGeom>
          <a:noFill/>
        </p:spPr>
        <p:txBody>
          <a:bodyPr wrap="square" rtlCol="0">
            <a:spAutoFit/>
          </a:bodyPr>
          <a:lstStyle/>
          <a:p>
            <a:r>
              <a:rPr lang="en-GB" dirty="0"/>
              <a:t>P(x, y)</a:t>
            </a:r>
          </a:p>
        </p:txBody>
      </p:sp>
      <p:sp>
        <p:nvSpPr>
          <p:cNvPr id="16" name="椭圆 15">
            <a:extLst>
              <a:ext uri="{FF2B5EF4-FFF2-40B4-BE49-F238E27FC236}">
                <a16:creationId xmlns:a16="http://schemas.microsoft.com/office/drawing/2014/main" id="{556CD490-0351-4500-BADD-27B9E4B4638B}"/>
              </a:ext>
            </a:extLst>
          </p:cNvPr>
          <p:cNvSpPr/>
          <p:nvPr/>
        </p:nvSpPr>
        <p:spPr bwMode="auto">
          <a:xfrm>
            <a:off x="9270101" y="4288221"/>
            <a:ext cx="89162" cy="9194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solidFill>
                <a:srgbClr val="000000"/>
              </a:solidFill>
              <a:effectLst/>
              <a:latin typeface="Calibri" pitchFamily="34" charset="0"/>
              <a:ea typeface="宋体" charset="-122"/>
              <a:sym typeface="Calibri" pitchFamily="34" charset="0"/>
            </a:endParaRPr>
          </a:p>
        </p:txBody>
      </p:sp>
      <p:sp>
        <p:nvSpPr>
          <p:cNvPr id="17" name="椭圆 16">
            <a:extLst>
              <a:ext uri="{FF2B5EF4-FFF2-40B4-BE49-F238E27FC236}">
                <a16:creationId xmlns:a16="http://schemas.microsoft.com/office/drawing/2014/main" id="{CED2E3A7-4FB0-4139-B49D-5624AA334CB6}"/>
              </a:ext>
            </a:extLst>
          </p:cNvPr>
          <p:cNvSpPr/>
          <p:nvPr/>
        </p:nvSpPr>
        <p:spPr bwMode="auto">
          <a:xfrm>
            <a:off x="9577785" y="3901989"/>
            <a:ext cx="89162" cy="9194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solidFill>
                <a:srgbClr val="000000"/>
              </a:solidFill>
              <a:effectLst/>
              <a:latin typeface="Calibri" pitchFamily="34" charset="0"/>
              <a:ea typeface="宋体" charset="-122"/>
              <a:sym typeface="Calibri" pitchFamily="34" charset="0"/>
            </a:endParaRPr>
          </a:p>
        </p:txBody>
      </p:sp>
    </p:spTree>
    <p:custDataLst>
      <p:tags r:id="rId1"/>
    </p:custDataLst>
    <p:extLst>
      <p:ext uri="{BB962C8B-B14F-4D97-AF65-F5344CB8AC3E}">
        <p14:creationId xmlns:p14="http://schemas.microsoft.com/office/powerpoint/2010/main" val="2077328506"/>
      </p:ext>
    </p:extLst>
  </p:cSld>
  <p:clrMapOvr>
    <a:masterClrMapping/>
  </p:clrMapOvr>
  <mc:AlternateContent xmlns:mc="http://schemas.openxmlformats.org/markup-compatibility/2006" xmlns:p14="http://schemas.microsoft.com/office/powerpoint/2010/main">
    <mc:Choice Requires="p14">
      <p:transition spd="slow" p14:dur="2000" advTm="7519"/>
    </mc:Choice>
    <mc:Fallback xmlns="">
      <p:transition spd="slow" advTm="75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96DEC-D00D-4715-97AF-E6500D0829D5}"/>
              </a:ext>
            </a:extLst>
          </p:cNvPr>
          <p:cNvSpPr>
            <a:spLocks noGrp="1"/>
          </p:cNvSpPr>
          <p:nvPr>
            <p:ph type="title"/>
          </p:nvPr>
        </p:nvSpPr>
        <p:spPr/>
        <p:txBody>
          <a:bodyPr/>
          <a:lstStyle/>
          <a:p>
            <a:r>
              <a:rPr lang="zh-CN" altLang="en-US" dirty="0"/>
              <a:t>使用齐次坐标进行图像几何变换</a:t>
            </a:r>
            <a:endParaRPr lang="en-GB" dirty="0"/>
          </a:p>
        </p:txBody>
      </p:sp>
      <p:sp>
        <p:nvSpPr>
          <p:cNvPr id="4" name="灯片编号占位符 3">
            <a:extLst>
              <a:ext uri="{FF2B5EF4-FFF2-40B4-BE49-F238E27FC236}">
                <a16:creationId xmlns:a16="http://schemas.microsoft.com/office/drawing/2014/main" id="{3C24EFC6-0547-46F1-968F-3641AC822256}"/>
              </a:ext>
            </a:extLst>
          </p:cNvPr>
          <p:cNvSpPr>
            <a:spLocks noGrp="1"/>
          </p:cNvSpPr>
          <p:nvPr>
            <p:ph type="sldNum" sz="quarter" idx="12"/>
          </p:nvPr>
        </p:nvSpPr>
        <p:spPr/>
        <p:txBody>
          <a:bodyPr/>
          <a:lstStyle/>
          <a:p>
            <a:fld id="{89DB14B3-731A-4352-BC82-B1993596BD11}" type="slidenum">
              <a:rPr lang="zh-CN" altLang="en-US" smtClean="0"/>
              <a:pPr/>
              <a:t>11</a:t>
            </a:fld>
            <a:endParaRPr lang="zh-CN" altLang="en-US" dirty="0"/>
          </a:p>
        </p:txBody>
      </p:sp>
      <p:pic>
        <p:nvPicPr>
          <p:cNvPr id="8" name="图片 7">
            <a:extLst>
              <a:ext uri="{FF2B5EF4-FFF2-40B4-BE49-F238E27FC236}">
                <a16:creationId xmlns:a16="http://schemas.microsoft.com/office/drawing/2014/main" id="{ED1A38BA-087C-4C82-A628-484C3A82EF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129" y="2083993"/>
            <a:ext cx="3466662" cy="2602664"/>
          </a:xfrm>
          <a:prstGeom prst="rect">
            <a:avLst/>
          </a:prstGeom>
        </p:spPr>
      </p:pic>
      <p:pic>
        <p:nvPicPr>
          <p:cNvPr id="9" name="图片 8">
            <a:extLst>
              <a:ext uri="{FF2B5EF4-FFF2-40B4-BE49-F238E27FC236}">
                <a16:creationId xmlns:a16="http://schemas.microsoft.com/office/drawing/2014/main" id="{2107CD1D-483C-4853-ADFD-433A4A589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083993"/>
            <a:ext cx="3466662" cy="2602664"/>
          </a:xfrm>
          <a:prstGeom prst="rect">
            <a:avLst/>
          </a:prstGeom>
          <a:ln>
            <a:solidFill>
              <a:schemeClr val="tx1"/>
            </a:solidFill>
          </a:ln>
        </p:spPr>
      </p:pic>
      <p:sp>
        <p:nvSpPr>
          <p:cNvPr id="10" name="箭头: 右 9">
            <a:extLst>
              <a:ext uri="{FF2B5EF4-FFF2-40B4-BE49-F238E27FC236}">
                <a16:creationId xmlns:a16="http://schemas.microsoft.com/office/drawing/2014/main" id="{4597DF5F-373C-41A9-A6C1-5DB9B8A538A5}"/>
              </a:ext>
            </a:extLst>
          </p:cNvPr>
          <p:cNvSpPr/>
          <p:nvPr/>
        </p:nvSpPr>
        <p:spPr bwMode="auto">
          <a:xfrm>
            <a:off x="4998335" y="3258444"/>
            <a:ext cx="701425" cy="328036"/>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dirty="0">
              <a:ln>
                <a:noFill/>
              </a:ln>
              <a:solidFill>
                <a:srgbClr val="000000"/>
              </a:solidFill>
              <a:effectLst/>
              <a:latin typeface="Calibri" pitchFamily="34" charset="0"/>
              <a:ea typeface="宋体" charset="-122"/>
              <a:sym typeface="Calibri" pitchFamily="34" charset="0"/>
            </a:endParaRPr>
          </a:p>
        </p:txBody>
      </p:sp>
      <p:sp>
        <p:nvSpPr>
          <p:cNvPr id="13" name="文本框 12">
            <a:extLst>
              <a:ext uri="{FF2B5EF4-FFF2-40B4-BE49-F238E27FC236}">
                <a16:creationId xmlns:a16="http://schemas.microsoft.com/office/drawing/2014/main" id="{81465C45-E41B-489B-A739-8C7FE7D66462}"/>
              </a:ext>
            </a:extLst>
          </p:cNvPr>
          <p:cNvSpPr txBox="1"/>
          <p:nvPr/>
        </p:nvSpPr>
        <p:spPr>
          <a:xfrm>
            <a:off x="5060155" y="2714576"/>
            <a:ext cx="538480" cy="707886"/>
          </a:xfrm>
          <a:prstGeom prst="rect">
            <a:avLst/>
          </a:prstGeom>
          <a:noFill/>
        </p:spPr>
        <p:txBody>
          <a:bodyPr wrap="square" rtlCol="0">
            <a:spAutoFit/>
          </a:bodyPr>
          <a:lstStyle/>
          <a:p>
            <a:r>
              <a:rPr lang="en-US" altLang="zh-CN" sz="4000" b="1" i="1" dirty="0"/>
              <a:t>T</a:t>
            </a:r>
            <a:endParaRPr lang="en-GB" sz="4000" b="1" i="1" dirty="0"/>
          </a:p>
        </p:txBody>
      </p:sp>
    </p:spTree>
    <p:extLst>
      <p:ext uri="{BB962C8B-B14F-4D97-AF65-F5344CB8AC3E}">
        <p14:creationId xmlns:p14="http://schemas.microsoft.com/office/powerpoint/2010/main" val="191834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E0496-AEDF-4B6B-BE26-67D017D64573}"/>
              </a:ext>
            </a:extLst>
          </p:cNvPr>
          <p:cNvSpPr>
            <a:spLocks noGrp="1"/>
          </p:cNvSpPr>
          <p:nvPr>
            <p:ph type="title"/>
          </p:nvPr>
        </p:nvSpPr>
        <p:spPr/>
        <p:txBody>
          <a:bodyPr/>
          <a:lstStyle/>
          <a:p>
            <a:r>
              <a:rPr lang="zh-CN" altLang="en-US" dirty="0"/>
              <a:t>使用齐次坐标进行图像几何变换</a:t>
            </a:r>
            <a:endParaRPr lang="en-GB"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4DB78BD-8C08-4634-9054-CFB393656533}"/>
                  </a:ext>
                </a:extLst>
              </p:cNvPr>
              <p:cNvSpPr>
                <a:spLocks noGrp="1"/>
              </p:cNvSpPr>
              <p:nvPr>
                <p:ph idx="1"/>
              </p:nvPr>
            </p:nvSpPr>
            <p:spPr>
              <a:xfrm>
                <a:off x="639763" y="1222375"/>
                <a:ext cx="10739437" cy="931545"/>
              </a:xfrm>
            </p:spPr>
            <p:txBody>
              <a:bodyPr/>
              <a:lstStyle/>
              <a:p>
                <a:r>
                  <a:rPr lang="zh-CN" altLang="en-US" dirty="0"/>
                  <a:t>平移：图像的平移是将一副图像上的所有点按照给定的平移量沿</a:t>
                </a:r>
                <a:r>
                  <a:rPr lang="en-US" altLang="zh-CN" dirty="0"/>
                  <a:t>x</a:t>
                </a:r>
                <a:r>
                  <a:rPr lang="zh-CN" altLang="en-US" dirty="0"/>
                  <a:t>轴，</a:t>
                </a:r>
                <a:r>
                  <a:rPr lang="en-US" altLang="zh-CN" dirty="0"/>
                  <a:t>y</a:t>
                </a:r>
                <a:r>
                  <a:rPr lang="zh-CN" altLang="en-US" dirty="0"/>
                  <a:t>轴移动。</a:t>
                </a:r>
                <a:endParaRPr lang="en-GB" altLang="zh-CN" dirty="0"/>
              </a:p>
              <a:p>
                <a:endParaRPr lang="en-GB" dirty="0"/>
              </a:p>
              <a:p>
                <a14:m>
                  <m:oMath xmlns:m="http://schemas.openxmlformats.org/officeDocument/2006/math">
                    <m:d>
                      <m:dPr>
                        <m:begChr m:val="{"/>
                        <m:endChr m:val=""/>
                        <m:ctrlPr>
                          <a:rPr lang="en-GB" i="1" dirty="0" smtClean="0">
                            <a:solidFill>
                              <a:srgbClr val="836967"/>
                            </a:solidFill>
                            <a:latin typeface="Cambria Math" panose="02040503050406030204" pitchFamily="18" charset="0"/>
                          </a:rPr>
                        </m:ctrlPr>
                      </m:dPr>
                      <m:e>
                        <m:m>
                          <m:mPr>
                            <m:plcHide m:val="on"/>
                            <m:mcs>
                              <m:mc>
                                <m:mcPr>
                                  <m:count m:val="1"/>
                                  <m:mcJc m:val="center"/>
                                </m:mcPr>
                              </m:mc>
                            </m:mcs>
                            <m:ctrlPr>
                              <a:rPr lang="en-GB" i="1" dirty="0">
                                <a:solidFill>
                                  <a:srgbClr val="836967"/>
                                </a:solidFill>
                                <a:latin typeface="Cambria Math" panose="02040503050406030204" pitchFamily="18" charset="0"/>
                              </a:rPr>
                            </m:ctrlPr>
                          </m:mPr>
                          <m:mr>
                            <m:e>
                              <m:r>
                                <a:rPr lang="en-GB" i="1" dirty="0">
                                  <a:latin typeface="Cambria Math" panose="02040503050406030204" pitchFamily="18" charset="0"/>
                                </a:rPr>
                                <m:t>𝑥</m:t>
                              </m:r>
                              <m:r>
                                <a:rPr lang="en-GB" i="0" dirty="0">
                                  <a:latin typeface="Cambria Math" panose="02040503050406030204" pitchFamily="18" charset="0"/>
                                </a:rPr>
                                <m:t>=</m:t>
                              </m:r>
                              <m:sSub>
                                <m:sSubPr>
                                  <m:ctrlPr>
                                    <a:rPr lang="en-GB" i="1" dirty="0">
                                      <a:solidFill>
                                        <a:srgbClr val="836967"/>
                                      </a:solidFill>
                                      <a:latin typeface="Cambria Math" panose="02040503050406030204" pitchFamily="18" charset="0"/>
                                    </a:rPr>
                                  </m:ctrlPr>
                                </m:sSubPr>
                                <m:e>
                                  <m:r>
                                    <a:rPr lang="en-GB" i="1" dirty="0">
                                      <a:latin typeface="Cambria Math" panose="02040503050406030204" pitchFamily="18" charset="0"/>
                                    </a:rPr>
                                    <m:t>𝑥</m:t>
                                  </m:r>
                                </m:e>
                                <m:sub>
                                  <m:r>
                                    <a:rPr lang="en-GB" i="0" dirty="0">
                                      <a:latin typeface="Cambria Math" panose="02040503050406030204" pitchFamily="18" charset="0"/>
                                    </a:rPr>
                                    <m:t>0</m:t>
                                  </m:r>
                                </m:sub>
                              </m:sSub>
                              <m:r>
                                <a:rPr lang="en-GB" i="0" dirty="0">
                                  <a:latin typeface="Cambria Math" panose="02040503050406030204" pitchFamily="18" charset="0"/>
                                </a:rPr>
                                <m:t>+</m:t>
                              </m:r>
                              <m:r>
                                <m:rPr>
                                  <m:sty m:val="p"/>
                                </m:rPr>
                                <a:rPr lang="en-GB" i="0" dirty="0">
                                  <a:latin typeface="Cambria Math" panose="02040503050406030204" pitchFamily="18" charset="0"/>
                                </a:rPr>
                                <m:t>Δ</m:t>
                              </m:r>
                              <m:r>
                                <a:rPr lang="en-GB" i="1" dirty="0">
                                  <a:latin typeface="Cambria Math" panose="02040503050406030204" pitchFamily="18" charset="0"/>
                                </a:rPr>
                                <m:t>𝑥</m:t>
                              </m:r>
                            </m:e>
                          </m:mr>
                          <m:mr>
                            <m:e>
                              <m:r>
                                <a:rPr lang="en-GB" i="1" dirty="0">
                                  <a:latin typeface="Cambria Math" panose="02040503050406030204" pitchFamily="18" charset="0"/>
                                </a:rPr>
                                <m:t>𝑦</m:t>
                              </m:r>
                              <m:r>
                                <a:rPr lang="en-GB" i="0" dirty="0">
                                  <a:latin typeface="Cambria Math" panose="02040503050406030204" pitchFamily="18" charset="0"/>
                                </a:rPr>
                                <m:t>=</m:t>
                              </m:r>
                              <m:sSub>
                                <m:sSubPr>
                                  <m:ctrlPr>
                                    <a:rPr lang="en-GB" i="1" dirty="0">
                                      <a:solidFill>
                                        <a:srgbClr val="836967"/>
                                      </a:solidFill>
                                      <a:latin typeface="Cambria Math" panose="02040503050406030204" pitchFamily="18" charset="0"/>
                                    </a:rPr>
                                  </m:ctrlPr>
                                </m:sSubPr>
                                <m:e>
                                  <m:r>
                                    <a:rPr lang="en-GB" i="1" dirty="0">
                                      <a:latin typeface="Cambria Math" panose="02040503050406030204" pitchFamily="18" charset="0"/>
                                    </a:rPr>
                                    <m:t>𝑦</m:t>
                                  </m:r>
                                </m:e>
                                <m:sub>
                                  <m:r>
                                    <a:rPr lang="en-GB" i="0" dirty="0">
                                      <a:latin typeface="Cambria Math" panose="02040503050406030204" pitchFamily="18" charset="0"/>
                                    </a:rPr>
                                    <m:t>0</m:t>
                                  </m:r>
                                </m:sub>
                              </m:sSub>
                              <m:r>
                                <a:rPr lang="en-GB" i="0" dirty="0">
                                  <a:latin typeface="Cambria Math" panose="02040503050406030204" pitchFamily="18" charset="0"/>
                                </a:rPr>
                                <m:t>+</m:t>
                              </m:r>
                              <m:r>
                                <m:rPr>
                                  <m:sty m:val="p"/>
                                </m:rPr>
                                <a:rPr lang="en-GB" i="0" dirty="0">
                                  <a:latin typeface="Cambria Math" panose="02040503050406030204" pitchFamily="18" charset="0"/>
                                </a:rPr>
                                <m:t>Δ</m:t>
                              </m:r>
                              <m:r>
                                <a:rPr lang="en-GB" i="1" dirty="0">
                                  <a:latin typeface="Cambria Math" panose="02040503050406030204" pitchFamily="18" charset="0"/>
                                </a:rPr>
                                <m:t>𝑦</m:t>
                              </m:r>
                            </m:e>
                          </m:mr>
                        </m:m>
                      </m:e>
                    </m:d>
                  </m:oMath>
                </a14:m>
                <a:endParaRPr lang="en-GB" dirty="0"/>
              </a:p>
              <a:p>
                <a:r>
                  <a:rPr lang="zh-CN" altLang="en-US" dirty="0"/>
                  <a:t>从而：</a:t>
                </a:r>
                <a:endParaRPr lang="en-GB" altLang="zh-CN" dirty="0"/>
              </a:p>
              <a:p>
                <a14:m>
                  <m:oMath xmlns:m="http://schemas.openxmlformats.org/officeDocument/2006/math">
                    <m:d>
                      <m:dPr>
                        <m:begChr m:val="["/>
                        <m:endChr m:val="]"/>
                        <m:ctrlPr>
                          <a:rPr lang="en-GB" altLang="zh-CN" i="1" dirty="0" smtClean="0">
                            <a:solidFill>
                              <a:srgbClr val="836967"/>
                            </a:solidFill>
                            <a:latin typeface="Cambria Math" panose="02040503050406030204" pitchFamily="18" charset="0"/>
                          </a:rPr>
                        </m:ctrlPr>
                      </m:dPr>
                      <m:e>
                        <m:m>
                          <m:mPr>
                            <m:plcHide m:val="on"/>
                            <m:mcs>
                              <m:mc>
                                <m:mcPr>
                                  <m:count m:val="1"/>
                                  <m:mcJc m:val="center"/>
                                </m:mcPr>
                              </m:mc>
                            </m:mcs>
                            <m:ctrlPr>
                              <a:rPr lang="en-GB" altLang="zh-CN" i="1" dirty="0" smtClean="0">
                                <a:solidFill>
                                  <a:srgbClr val="836967"/>
                                </a:solidFill>
                                <a:latin typeface="Cambria Math" panose="02040503050406030204" pitchFamily="18" charset="0"/>
                              </a:rPr>
                            </m:ctrlPr>
                          </m:mPr>
                          <m:mr>
                            <m:e>
                              <m:r>
                                <a:rPr lang="en-GB" altLang="zh-CN" i="1" dirty="0" smtClean="0">
                                  <a:latin typeface="Cambria Math" panose="02040503050406030204" pitchFamily="18" charset="0"/>
                                </a:rPr>
                                <m:t>𝑥</m:t>
                              </m:r>
                            </m:e>
                          </m:mr>
                          <m:mr>
                            <m:e>
                              <m:r>
                                <a:rPr lang="en-GB" altLang="zh-CN" i="1" dirty="0" smtClean="0">
                                  <a:latin typeface="Cambria Math" panose="02040503050406030204" pitchFamily="18" charset="0"/>
                                </a:rPr>
                                <m:t>𝑦</m:t>
                              </m:r>
                            </m:e>
                          </m:mr>
                          <m:mr>
                            <m:e>
                              <m:r>
                                <a:rPr lang="en-GB" altLang="zh-CN" i="0" dirty="0" smtClean="0">
                                  <a:latin typeface="Cambria Math" panose="02040503050406030204" pitchFamily="18" charset="0"/>
                                </a:rPr>
                                <m:t>1</m:t>
                              </m:r>
                            </m:e>
                          </m:mr>
                        </m:m>
                      </m:e>
                    </m:d>
                    <m:r>
                      <a:rPr lang="en-GB" altLang="zh-CN" i="0" dirty="0" smtClean="0">
                        <a:latin typeface="Cambria Math" panose="02040503050406030204" pitchFamily="18" charset="0"/>
                      </a:rPr>
                      <m:t>=</m:t>
                    </m:r>
                    <m:d>
                      <m:dPr>
                        <m:begChr m:val="["/>
                        <m:endChr m:val="]"/>
                        <m:ctrlPr>
                          <a:rPr lang="en-GB" altLang="zh-CN" i="1" dirty="0" smtClean="0">
                            <a:solidFill>
                              <a:srgbClr val="836967"/>
                            </a:solidFill>
                            <a:latin typeface="Cambria Math" panose="02040503050406030204" pitchFamily="18" charset="0"/>
                          </a:rPr>
                        </m:ctrlPr>
                      </m:dPr>
                      <m:e>
                        <m:m>
                          <m:mPr>
                            <m:plcHide m:val="on"/>
                            <m:mcs>
                              <m:mc>
                                <m:mcPr>
                                  <m:count m:val="3"/>
                                  <m:mcJc m:val="center"/>
                                </m:mcPr>
                              </m:mc>
                            </m:mcs>
                            <m:ctrlPr>
                              <a:rPr lang="en-GB" altLang="zh-CN" i="1" dirty="0" smtClean="0">
                                <a:solidFill>
                                  <a:srgbClr val="836967"/>
                                </a:solidFill>
                                <a:latin typeface="Cambria Math" panose="02040503050406030204" pitchFamily="18" charset="0"/>
                              </a:rPr>
                            </m:ctrlPr>
                          </m:mPr>
                          <m:mr>
                            <m:e>
                              <m:r>
                                <a:rPr lang="en-GB" altLang="zh-CN" i="0" dirty="0" smtClean="0">
                                  <a:latin typeface="Cambria Math" panose="02040503050406030204" pitchFamily="18" charset="0"/>
                                </a:rPr>
                                <m:t>1</m:t>
                              </m:r>
                            </m:e>
                            <m:e>
                              <m:r>
                                <a:rPr lang="en-GB" altLang="zh-CN" i="0" dirty="0" smtClean="0">
                                  <a:latin typeface="Cambria Math" panose="02040503050406030204" pitchFamily="18" charset="0"/>
                                </a:rPr>
                                <m:t>0</m:t>
                              </m:r>
                            </m:e>
                            <m:e>
                              <m:r>
                                <m:rPr>
                                  <m:sty m:val="p"/>
                                </m:rPr>
                                <a:rPr lang="en-GB" altLang="zh-CN" i="0" dirty="0" smtClean="0">
                                  <a:latin typeface="Cambria Math" panose="02040503050406030204" pitchFamily="18" charset="0"/>
                                </a:rPr>
                                <m:t>Δ</m:t>
                              </m:r>
                              <m:r>
                                <a:rPr lang="en-GB" altLang="zh-CN" i="1" dirty="0" smtClean="0">
                                  <a:latin typeface="Cambria Math" panose="02040503050406030204" pitchFamily="18" charset="0"/>
                                </a:rPr>
                                <m:t>𝑥</m:t>
                              </m:r>
                            </m:e>
                          </m:mr>
                          <m:mr>
                            <m:e>
                              <m:r>
                                <a:rPr lang="en-GB" altLang="zh-CN" i="0" dirty="0" smtClean="0">
                                  <a:latin typeface="Cambria Math" panose="02040503050406030204" pitchFamily="18" charset="0"/>
                                </a:rPr>
                                <m:t>0</m:t>
                              </m:r>
                            </m:e>
                            <m:e>
                              <m:r>
                                <a:rPr lang="en-GB" altLang="zh-CN" i="0" dirty="0" smtClean="0">
                                  <a:latin typeface="Cambria Math" panose="02040503050406030204" pitchFamily="18" charset="0"/>
                                </a:rPr>
                                <m:t>1</m:t>
                              </m:r>
                            </m:e>
                            <m:e>
                              <m:r>
                                <m:rPr>
                                  <m:sty m:val="p"/>
                                </m:rPr>
                                <a:rPr lang="en-GB" altLang="zh-CN" i="0" dirty="0" smtClean="0">
                                  <a:latin typeface="Cambria Math" panose="02040503050406030204" pitchFamily="18" charset="0"/>
                                </a:rPr>
                                <m:t>Δ</m:t>
                              </m:r>
                              <m:r>
                                <a:rPr lang="en-GB" altLang="zh-CN" i="1" dirty="0" smtClean="0">
                                  <a:latin typeface="Cambria Math" panose="02040503050406030204" pitchFamily="18" charset="0"/>
                                </a:rPr>
                                <m:t>𝑦</m:t>
                              </m:r>
                            </m:e>
                          </m:mr>
                          <m:mr>
                            <m:e>
                              <m:r>
                                <a:rPr lang="en-GB" altLang="zh-CN" i="0" dirty="0" smtClean="0">
                                  <a:latin typeface="Cambria Math" panose="02040503050406030204" pitchFamily="18" charset="0"/>
                                </a:rPr>
                                <m:t>0</m:t>
                              </m:r>
                            </m:e>
                            <m:e>
                              <m:r>
                                <a:rPr lang="en-GB" altLang="zh-CN" i="0" dirty="0" smtClean="0">
                                  <a:latin typeface="Cambria Math" panose="02040503050406030204" pitchFamily="18" charset="0"/>
                                </a:rPr>
                                <m:t>0</m:t>
                              </m:r>
                            </m:e>
                            <m:e>
                              <m:r>
                                <a:rPr lang="en-GB" altLang="zh-CN" i="0" dirty="0" smtClean="0">
                                  <a:latin typeface="Cambria Math" panose="02040503050406030204" pitchFamily="18" charset="0"/>
                                </a:rPr>
                                <m:t>1</m:t>
                              </m:r>
                            </m:e>
                          </m:mr>
                        </m:m>
                      </m:e>
                    </m:d>
                    <m:d>
                      <m:dPr>
                        <m:begChr m:val="["/>
                        <m:endChr m:val="]"/>
                        <m:ctrlPr>
                          <a:rPr lang="en-GB" altLang="zh-CN" i="1" dirty="0" smtClean="0">
                            <a:solidFill>
                              <a:srgbClr val="836967"/>
                            </a:solidFill>
                            <a:latin typeface="Cambria Math" panose="02040503050406030204" pitchFamily="18" charset="0"/>
                          </a:rPr>
                        </m:ctrlPr>
                      </m:dPr>
                      <m:e>
                        <m:m>
                          <m:mPr>
                            <m:plcHide m:val="on"/>
                            <m:mcs>
                              <m:mc>
                                <m:mcPr>
                                  <m:count m:val="1"/>
                                  <m:mcJc m:val="center"/>
                                </m:mcPr>
                              </m:mc>
                            </m:mcs>
                            <m:ctrlPr>
                              <a:rPr lang="en-GB" altLang="zh-CN" i="1" dirty="0" smtClean="0">
                                <a:solidFill>
                                  <a:srgbClr val="836967"/>
                                </a:solidFill>
                                <a:latin typeface="Cambria Math" panose="02040503050406030204" pitchFamily="18" charset="0"/>
                              </a:rPr>
                            </m:ctrlPr>
                          </m:mPr>
                          <m:mr>
                            <m:e>
                              <m:sSub>
                                <m:sSubPr>
                                  <m:ctrlPr>
                                    <a:rPr lang="en-GB" altLang="zh-CN" i="1" dirty="0" smtClean="0">
                                      <a:solidFill>
                                        <a:srgbClr val="836967"/>
                                      </a:solidFill>
                                      <a:latin typeface="Cambria Math" panose="02040503050406030204" pitchFamily="18" charset="0"/>
                                    </a:rPr>
                                  </m:ctrlPr>
                                </m:sSubPr>
                                <m:e>
                                  <m:r>
                                    <a:rPr lang="en-GB" altLang="zh-CN" i="1" dirty="0" smtClean="0">
                                      <a:latin typeface="Cambria Math" panose="02040503050406030204" pitchFamily="18" charset="0"/>
                                    </a:rPr>
                                    <m:t>𝑥</m:t>
                                  </m:r>
                                </m:e>
                                <m:sub>
                                  <m:r>
                                    <a:rPr lang="en-GB" altLang="zh-CN" i="0" dirty="0" smtClean="0">
                                      <a:latin typeface="Cambria Math" panose="02040503050406030204" pitchFamily="18" charset="0"/>
                                    </a:rPr>
                                    <m:t>0</m:t>
                                  </m:r>
                                </m:sub>
                              </m:sSub>
                            </m:e>
                          </m:mr>
                          <m:mr>
                            <m:e>
                              <m:sSub>
                                <m:sSubPr>
                                  <m:ctrlPr>
                                    <a:rPr lang="en-GB" altLang="zh-CN" i="1" dirty="0" smtClean="0">
                                      <a:solidFill>
                                        <a:srgbClr val="836967"/>
                                      </a:solidFill>
                                      <a:latin typeface="Cambria Math" panose="02040503050406030204" pitchFamily="18" charset="0"/>
                                    </a:rPr>
                                  </m:ctrlPr>
                                </m:sSubPr>
                                <m:e>
                                  <m:r>
                                    <a:rPr lang="en-GB" altLang="zh-CN" i="1" dirty="0" smtClean="0">
                                      <a:latin typeface="Cambria Math" panose="02040503050406030204" pitchFamily="18" charset="0"/>
                                    </a:rPr>
                                    <m:t>𝑦</m:t>
                                  </m:r>
                                </m:e>
                                <m:sub>
                                  <m:r>
                                    <a:rPr lang="en-GB" altLang="zh-CN" i="0" dirty="0" smtClean="0">
                                      <a:latin typeface="Cambria Math" panose="02040503050406030204" pitchFamily="18" charset="0"/>
                                    </a:rPr>
                                    <m:t>0</m:t>
                                  </m:r>
                                </m:sub>
                              </m:sSub>
                            </m:e>
                          </m:mr>
                          <m:mr>
                            <m:e>
                              <m:r>
                                <a:rPr lang="en-GB" altLang="zh-CN" i="0" dirty="0" smtClean="0">
                                  <a:latin typeface="Cambria Math" panose="02040503050406030204" pitchFamily="18" charset="0"/>
                                </a:rPr>
                                <m:t>1</m:t>
                              </m:r>
                            </m:e>
                          </m:mr>
                        </m:m>
                      </m:e>
                    </m:d>
                  </m:oMath>
                </a14:m>
                <a:endParaRPr lang="en-GB" altLang="zh-CN" dirty="0"/>
              </a:p>
              <a:p>
                <a:endParaRPr lang="en-GB" dirty="0"/>
              </a:p>
            </p:txBody>
          </p:sp>
        </mc:Choice>
        <mc:Fallback>
          <p:sp>
            <p:nvSpPr>
              <p:cNvPr id="3" name="内容占位符 2">
                <a:extLst>
                  <a:ext uri="{FF2B5EF4-FFF2-40B4-BE49-F238E27FC236}">
                    <a16:creationId xmlns:a16="http://schemas.microsoft.com/office/drawing/2014/main" id="{B4DB78BD-8C08-4634-9054-CFB393656533}"/>
                  </a:ext>
                </a:extLst>
              </p:cNvPr>
              <p:cNvSpPr>
                <a:spLocks noGrp="1" noRot="1" noChangeAspect="1" noMove="1" noResize="1" noEditPoints="1" noAdjustHandles="1" noChangeArrowheads="1" noChangeShapeType="1" noTextEdit="1"/>
              </p:cNvSpPr>
              <p:nvPr>
                <p:ph idx="1"/>
              </p:nvPr>
            </p:nvSpPr>
            <p:spPr>
              <a:xfrm>
                <a:off x="639763" y="1222375"/>
                <a:ext cx="10739437" cy="931545"/>
              </a:xfrm>
              <a:blipFill>
                <a:blip r:embed="rId2"/>
                <a:stretch>
                  <a:fillRect l="-1703" t="-13816" b="-390132"/>
                </a:stretch>
              </a:blipFill>
            </p:spPr>
            <p:txBody>
              <a:bodyPr/>
              <a:lstStyle/>
              <a:p>
                <a:r>
                  <a:rPr lang="en-GB">
                    <a:noFill/>
                  </a:rPr>
                  <a:t> </a:t>
                </a:r>
              </a:p>
            </p:txBody>
          </p:sp>
        </mc:Fallback>
      </mc:AlternateContent>
      <p:sp>
        <p:nvSpPr>
          <p:cNvPr id="4" name="灯片编号占位符 3">
            <a:extLst>
              <a:ext uri="{FF2B5EF4-FFF2-40B4-BE49-F238E27FC236}">
                <a16:creationId xmlns:a16="http://schemas.microsoft.com/office/drawing/2014/main" id="{DB743B7F-DE6D-49A4-961C-99273F1CEFF1}"/>
              </a:ext>
            </a:extLst>
          </p:cNvPr>
          <p:cNvSpPr>
            <a:spLocks noGrp="1"/>
          </p:cNvSpPr>
          <p:nvPr>
            <p:ph type="sldNum" sz="quarter" idx="12"/>
          </p:nvPr>
        </p:nvSpPr>
        <p:spPr/>
        <p:txBody>
          <a:bodyPr/>
          <a:lstStyle/>
          <a:p>
            <a:fld id="{89DB14B3-731A-4352-BC82-B1993596BD11}" type="slidenum">
              <a:rPr lang="zh-CN" altLang="en-US" smtClean="0"/>
              <a:pPr/>
              <a:t>12</a:t>
            </a:fld>
            <a:endParaRPr lang="zh-CN" altLang="en-US" dirty="0"/>
          </a:p>
        </p:txBody>
      </p:sp>
      <p:pic>
        <p:nvPicPr>
          <p:cNvPr id="6" name="图片 5">
            <a:extLst>
              <a:ext uri="{FF2B5EF4-FFF2-40B4-BE49-F238E27FC236}">
                <a16:creationId xmlns:a16="http://schemas.microsoft.com/office/drawing/2014/main" id="{2EB7B645-5956-43F0-8EDD-57F546B80EA3}"/>
              </a:ext>
            </a:extLst>
          </p:cNvPr>
          <p:cNvPicPr>
            <a:picLocks noChangeAspect="1"/>
          </p:cNvPicPr>
          <p:nvPr/>
        </p:nvPicPr>
        <p:blipFill>
          <a:blip r:embed="rId3"/>
          <a:stretch>
            <a:fillRect/>
          </a:stretch>
        </p:blipFill>
        <p:spPr>
          <a:xfrm>
            <a:off x="5087008" y="1973073"/>
            <a:ext cx="5917323" cy="2228806"/>
          </a:xfrm>
          <a:prstGeom prst="rect">
            <a:avLst/>
          </a:prstGeom>
        </p:spPr>
      </p:pic>
    </p:spTree>
    <p:extLst>
      <p:ext uri="{BB962C8B-B14F-4D97-AF65-F5344CB8AC3E}">
        <p14:creationId xmlns:p14="http://schemas.microsoft.com/office/powerpoint/2010/main" val="1142718990"/>
      </p:ext>
    </p:extLst>
  </p:cSld>
  <p:clrMapOvr>
    <a:masterClrMapping/>
  </p:clrMapOvr>
  <mc:AlternateContent xmlns:mc="http://schemas.openxmlformats.org/markup-compatibility/2006" xmlns:p14="http://schemas.microsoft.com/office/powerpoint/2010/main">
    <mc:Choice Requires="p14">
      <p:transition spd="slow" p14:dur="2000" advTm="17279"/>
    </mc:Choice>
    <mc:Fallback xmlns="">
      <p:transition spd="slow" advTm="1727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60BD0-B6CF-49E8-87F8-FBD12B640313}"/>
              </a:ext>
            </a:extLst>
          </p:cNvPr>
          <p:cNvSpPr>
            <a:spLocks noGrp="1"/>
          </p:cNvSpPr>
          <p:nvPr>
            <p:ph type="title"/>
          </p:nvPr>
        </p:nvSpPr>
        <p:spPr/>
        <p:txBody>
          <a:bodyPr/>
          <a:lstStyle/>
          <a:p>
            <a:r>
              <a:rPr lang="zh-CN" altLang="en-US" dirty="0"/>
              <a:t>使用齐次坐标进行图像几何变换</a:t>
            </a:r>
            <a:endParaRPr lang="en-GB" dirty="0"/>
          </a:p>
        </p:txBody>
      </p:sp>
      <p:sp>
        <p:nvSpPr>
          <p:cNvPr id="4" name="灯片编号占位符 3">
            <a:extLst>
              <a:ext uri="{FF2B5EF4-FFF2-40B4-BE49-F238E27FC236}">
                <a16:creationId xmlns:a16="http://schemas.microsoft.com/office/drawing/2014/main" id="{2AB1898C-0F03-4AA4-92EA-D2B09B3799CB}"/>
              </a:ext>
            </a:extLst>
          </p:cNvPr>
          <p:cNvSpPr>
            <a:spLocks noGrp="1"/>
          </p:cNvSpPr>
          <p:nvPr>
            <p:ph type="sldNum" sz="quarter" idx="12"/>
          </p:nvPr>
        </p:nvSpPr>
        <p:spPr/>
        <p:txBody>
          <a:bodyPr/>
          <a:lstStyle/>
          <a:p>
            <a:fld id="{89DB14B3-731A-4352-BC82-B1993596BD11}" type="slidenum">
              <a:rPr lang="zh-CN" altLang="en-US" smtClean="0"/>
              <a:pPr/>
              <a:t>13</a:t>
            </a:fld>
            <a:endParaRPr lang="zh-CN" altLang="en-US" dirty="0"/>
          </a:p>
        </p:txBody>
      </p:sp>
      <p:pic>
        <p:nvPicPr>
          <p:cNvPr id="5" name="图片 4">
            <a:extLst>
              <a:ext uri="{FF2B5EF4-FFF2-40B4-BE49-F238E27FC236}">
                <a16:creationId xmlns:a16="http://schemas.microsoft.com/office/drawing/2014/main" id="{2434BE3E-D1DC-46EA-AA82-2DE1BF091E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529" y="2127668"/>
            <a:ext cx="3466662" cy="2602664"/>
          </a:xfrm>
          <a:prstGeom prst="rect">
            <a:avLst/>
          </a:prstGeom>
        </p:spPr>
      </p:pic>
      <p:pic>
        <p:nvPicPr>
          <p:cNvPr id="6" name="图片 5">
            <a:extLst>
              <a:ext uri="{FF2B5EF4-FFF2-40B4-BE49-F238E27FC236}">
                <a16:creationId xmlns:a16="http://schemas.microsoft.com/office/drawing/2014/main" id="{1348526D-DD6A-4C1A-A7B8-85C77990AC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531736">
            <a:off x="6828682" y="2261734"/>
            <a:ext cx="3466662" cy="2602664"/>
          </a:xfrm>
          <a:prstGeom prst="rect">
            <a:avLst/>
          </a:prstGeom>
        </p:spPr>
      </p:pic>
      <p:sp>
        <p:nvSpPr>
          <p:cNvPr id="7" name="箭头: 右 6">
            <a:extLst>
              <a:ext uri="{FF2B5EF4-FFF2-40B4-BE49-F238E27FC236}">
                <a16:creationId xmlns:a16="http://schemas.microsoft.com/office/drawing/2014/main" id="{D5C4EF8D-24C8-4FC2-B414-000E9C472CE9}"/>
              </a:ext>
            </a:extLst>
          </p:cNvPr>
          <p:cNvSpPr/>
          <p:nvPr/>
        </p:nvSpPr>
        <p:spPr bwMode="auto">
          <a:xfrm>
            <a:off x="4998335" y="3258444"/>
            <a:ext cx="701425" cy="328036"/>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dirty="0">
              <a:ln>
                <a:noFill/>
              </a:ln>
              <a:solidFill>
                <a:srgbClr val="000000"/>
              </a:solidFill>
              <a:effectLst/>
              <a:latin typeface="Calibri" pitchFamily="34" charset="0"/>
              <a:ea typeface="宋体" charset="-122"/>
              <a:sym typeface="Calibri" pitchFamily="34" charset="0"/>
            </a:endParaRPr>
          </a:p>
        </p:txBody>
      </p:sp>
      <p:sp>
        <p:nvSpPr>
          <p:cNvPr id="8" name="文本框 7">
            <a:extLst>
              <a:ext uri="{FF2B5EF4-FFF2-40B4-BE49-F238E27FC236}">
                <a16:creationId xmlns:a16="http://schemas.microsoft.com/office/drawing/2014/main" id="{4DAF0916-9BAD-4290-B6A2-32BDFEBF4287}"/>
              </a:ext>
            </a:extLst>
          </p:cNvPr>
          <p:cNvSpPr txBox="1"/>
          <p:nvPr/>
        </p:nvSpPr>
        <p:spPr>
          <a:xfrm>
            <a:off x="5060155" y="2714576"/>
            <a:ext cx="538480" cy="707886"/>
          </a:xfrm>
          <a:prstGeom prst="rect">
            <a:avLst/>
          </a:prstGeom>
          <a:noFill/>
        </p:spPr>
        <p:txBody>
          <a:bodyPr wrap="square" rtlCol="0">
            <a:spAutoFit/>
          </a:bodyPr>
          <a:lstStyle/>
          <a:p>
            <a:r>
              <a:rPr lang="en-US" altLang="zh-CN" sz="4000" b="1" i="1" dirty="0"/>
              <a:t>T</a:t>
            </a:r>
            <a:endParaRPr lang="en-GB" sz="4000" b="1" i="1" dirty="0"/>
          </a:p>
        </p:txBody>
      </p:sp>
      <p:sp>
        <p:nvSpPr>
          <p:cNvPr id="9" name="矩形 8">
            <a:extLst>
              <a:ext uri="{FF2B5EF4-FFF2-40B4-BE49-F238E27FC236}">
                <a16:creationId xmlns:a16="http://schemas.microsoft.com/office/drawing/2014/main" id="{3B8891C5-B3BA-4C8D-BC26-71AEB9B4BA0B}"/>
              </a:ext>
            </a:extLst>
          </p:cNvPr>
          <p:cNvSpPr/>
          <p:nvPr/>
        </p:nvSpPr>
        <p:spPr bwMode="auto">
          <a:xfrm>
            <a:off x="6828682" y="2261734"/>
            <a:ext cx="3466662" cy="260266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solidFill>
                <a:srgbClr val="000000"/>
              </a:solidFill>
              <a:effectLst/>
              <a:latin typeface="Calibri" pitchFamily="34" charset="0"/>
              <a:ea typeface="宋体" charset="-122"/>
              <a:sym typeface="Calibri" pitchFamily="34" charset="0"/>
            </a:endParaRPr>
          </a:p>
        </p:txBody>
      </p:sp>
      <p:sp>
        <p:nvSpPr>
          <p:cNvPr id="10" name="矩形 9">
            <a:extLst>
              <a:ext uri="{FF2B5EF4-FFF2-40B4-BE49-F238E27FC236}">
                <a16:creationId xmlns:a16="http://schemas.microsoft.com/office/drawing/2014/main" id="{62C842F1-83EB-44AF-AF54-68C65EDEBD21}"/>
              </a:ext>
            </a:extLst>
          </p:cNvPr>
          <p:cNvSpPr/>
          <p:nvPr/>
        </p:nvSpPr>
        <p:spPr bwMode="auto">
          <a:xfrm>
            <a:off x="6437080" y="1641776"/>
            <a:ext cx="4249866" cy="38425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solidFill>
                <a:srgbClr val="000000"/>
              </a:solidFill>
              <a:effectLst/>
              <a:latin typeface="Calibri" pitchFamily="34" charset="0"/>
              <a:ea typeface="宋体" charset="-122"/>
              <a:sym typeface="Calibri" pitchFamily="34" charset="0"/>
            </a:endParaRPr>
          </a:p>
        </p:txBody>
      </p:sp>
    </p:spTree>
    <p:extLst>
      <p:ext uri="{BB962C8B-B14F-4D97-AF65-F5344CB8AC3E}">
        <p14:creationId xmlns:p14="http://schemas.microsoft.com/office/powerpoint/2010/main" val="189564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10FB0-F359-4054-9308-F494D447B8D4}"/>
              </a:ext>
            </a:extLst>
          </p:cNvPr>
          <p:cNvSpPr>
            <a:spLocks noGrp="1"/>
          </p:cNvSpPr>
          <p:nvPr>
            <p:ph type="title"/>
          </p:nvPr>
        </p:nvSpPr>
        <p:spPr/>
        <p:txBody>
          <a:bodyPr/>
          <a:lstStyle/>
          <a:p>
            <a:r>
              <a:rPr lang="zh-CN" altLang="en-US" dirty="0"/>
              <a:t>使用齐次坐标进行图像几何变换</a:t>
            </a:r>
            <a:endParaRPr lang="en-GB" dirty="0"/>
          </a:p>
        </p:txBody>
      </p:sp>
      <p:sp>
        <p:nvSpPr>
          <p:cNvPr id="3" name="内容占位符 2">
            <a:extLst>
              <a:ext uri="{FF2B5EF4-FFF2-40B4-BE49-F238E27FC236}">
                <a16:creationId xmlns:a16="http://schemas.microsoft.com/office/drawing/2014/main" id="{AAD3AD57-A963-45EE-9E5C-672C343CA0D4}"/>
              </a:ext>
            </a:extLst>
          </p:cNvPr>
          <p:cNvSpPr>
            <a:spLocks noGrp="1"/>
          </p:cNvSpPr>
          <p:nvPr>
            <p:ph idx="1"/>
          </p:nvPr>
        </p:nvSpPr>
        <p:spPr/>
        <p:txBody>
          <a:bodyPr/>
          <a:lstStyle/>
          <a:p>
            <a:r>
              <a:rPr lang="zh-CN" altLang="en-US" dirty="0"/>
              <a:t>图像的旋转：一般图像旋转是以图像的中心为原点，将图像上的所有像素旋转一个相同的角度。</a:t>
            </a:r>
            <a:endParaRPr lang="en-GB" altLang="zh-CN" dirty="0"/>
          </a:p>
          <a:p>
            <a:r>
              <a:rPr lang="zh-CN" altLang="en-US" dirty="0"/>
              <a:t>图像的旋转变换时图像的位置变换，但旋转后，图像的形状会发生变化。</a:t>
            </a:r>
            <a:endParaRPr lang="en-GB" altLang="zh-CN" dirty="0"/>
          </a:p>
          <a:p>
            <a:endParaRPr lang="en-GB" dirty="0"/>
          </a:p>
        </p:txBody>
      </p:sp>
      <p:sp>
        <p:nvSpPr>
          <p:cNvPr id="4" name="灯片编号占位符 3">
            <a:extLst>
              <a:ext uri="{FF2B5EF4-FFF2-40B4-BE49-F238E27FC236}">
                <a16:creationId xmlns:a16="http://schemas.microsoft.com/office/drawing/2014/main" id="{20E38247-8509-4E3F-A01A-3ADAB1209CDF}"/>
              </a:ext>
            </a:extLst>
          </p:cNvPr>
          <p:cNvSpPr>
            <a:spLocks noGrp="1"/>
          </p:cNvSpPr>
          <p:nvPr>
            <p:ph type="sldNum" sz="quarter" idx="12"/>
          </p:nvPr>
        </p:nvSpPr>
        <p:spPr/>
        <p:txBody>
          <a:bodyPr/>
          <a:lstStyle/>
          <a:p>
            <a:fld id="{89DB14B3-731A-4352-BC82-B1993596BD11}" type="slidenum">
              <a:rPr lang="zh-CN" altLang="en-US" smtClean="0"/>
              <a:pPr/>
              <a:t>14</a:t>
            </a:fld>
            <a:endParaRPr lang="zh-CN" altLang="en-US" dirty="0"/>
          </a:p>
        </p:txBody>
      </p:sp>
    </p:spTree>
    <p:custDataLst>
      <p:tags r:id="rId1"/>
    </p:custDataLst>
    <p:extLst>
      <p:ext uri="{BB962C8B-B14F-4D97-AF65-F5344CB8AC3E}">
        <p14:creationId xmlns:p14="http://schemas.microsoft.com/office/powerpoint/2010/main" val="1194999443"/>
      </p:ext>
    </p:extLst>
  </p:cSld>
  <p:clrMapOvr>
    <a:masterClrMapping/>
  </p:clrMapOvr>
  <mc:AlternateContent xmlns:mc="http://schemas.openxmlformats.org/markup-compatibility/2006" xmlns:p14="http://schemas.microsoft.com/office/powerpoint/2010/main">
    <mc:Choice Requires="p14">
      <p:transition spd="slow" p14:dur="2000" advTm="21767"/>
    </mc:Choice>
    <mc:Fallback xmlns="">
      <p:transition spd="slow" advTm="2176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C3C63-F04D-43D5-9EF5-834E2C11C728}"/>
              </a:ext>
            </a:extLst>
          </p:cNvPr>
          <p:cNvSpPr>
            <a:spLocks noGrp="1"/>
          </p:cNvSpPr>
          <p:nvPr>
            <p:ph type="title"/>
          </p:nvPr>
        </p:nvSpPr>
        <p:spPr/>
        <p:txBody>
          <a:bodyPr/>
          <a:lstStyle/>
          <a:p>
            <a:r>
              <a:rPr lang="zh-CN" altLang="en-US" dirty="0"/>
              <a:t>使用齐次坐标进行图像几何变换</a:t>
            </a:r>
            <a:endParaRPr lang="en-GB" dirty="0"/>
          </a:p>
        </p:txBody>
      </p:sp>
      <p:sp>
        <p:nvSpPr>
          <p:cNvPr id="4" name="灯片编号占位符 3">
            <a:extLst>
              <a:ext uri="{FF2B5EF4-FFF2-40B4-BE49-F238E27FC236}">
                <a16:creationId xmlns:a16="http://schemas.microsoft.com/office/drawing/2014/main" id="{DB4A7DAF-64E9-4011-B447-5ECF472CF2ED}"/>
              </a:ext>
            </a:extLst>
          </p:cNvPr>
          <p:cNvSpPr>
            <a:spLocks noGrp="1"/>
          </p:cNvSpPr>
          <p:nvPr>
            <p:ph type="sldNum" sz="quarter" idx="12"/>
          </p:nvPr>
        </p:nvSpPr>
        <p:spPr/>
        <p:txBody>
          <a:bodyPr/>
          <a:lstStyle/>
          <a:p>
            <a:fld id="{89DB14B3-731A-4352-BC82-B1993596BD11}" type="slidenum">
              <a:rPr lang="zh-CN" altLang="en-US" smtClean="0"/>
              <a:pPr/>
              <a:t>15</a:t>
            </a:fld>
            <a:endParaRPr lang="zh-CN" altLang="en-US" dirty="0"/>
          </a:p>
        </p:txBody>
      </p:sp>
      <p:cxnSp>
        <p:nvCxnSpPr>
          <p:cNvPr id="11" name="直接箭头连接符 10">
            <a:extLst>
              <a:ext uri="{FF2B5EF4-FFF2-40B4-BE49-F238E27FC236}">
                <a16:creationId xmlns:a16="http://schemas.microsoft.com/office/drawing/2014/main" id="{C170FC42-C408-4924-92B6-88C6E20835DD}"/>
              </a:ext>
            </a:extLst>
          </p:cNvPr>
          <p:cNvCxnSpPr>
            <a:cxnSpLocks/>
          </p:cNvCxnSpPr>
          <p:nvPr/>
        </p:nvCxnSpPr>
        <p:spPr bwMode="auto">
          <a:xfrm>
            <a:off x="368300" y="3967480"/>
            <a:ext cx="356362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D6EA401D-0770-45BA-9530-60E5A11F17AE}"/>
              </a:ext>
            </a:extLst>
          </p:cNvPr>
          <p:cNvCxnSpPr>
            <a:cxnSpLocks/>
          </p:cNvCxnSpPr>
          <p:nvPr/>
        </p:nvCxnSpPr>
        <p:spPr bwMode="auto">
          <a:xfrm flipV="1">
            <a:off x="876300" y="1672828"/>
            <a:ext cx="0" cy="26502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9" name="组合 18">
            <a:extLst>
              <a:ext uri="{FF2B5EF4-FFF2-40B4-BE49-F238E27FC236}">
                <a16:creationId xmlns:a16="http://schemas.microsoft.com/office/drawing/2014/main" id="{EEAED613-1C85-4300-9226-FAC7229E8846}"/>
              </a:ext>
            </a:extLst>
          </p:cNvPr>
          <p:cNvGrpSpPr/>
          <p:nvPr/>
        </p:nvGrpSpPr>
        <p:grpSpPr>
          <a:xfrm>
            <a:off x="876300" y="2494280"/>
            <a:ext cx="2072637" cy="1473200"/>
            <a:chOff x="1524000" y="2631440"/>
            <a:chExt cx="2072637" cy="1473200"/>
          </a:xfrm>
        </p:grpSpPr>
        <p:sp>
          <p:nvSpPr>
            <p:cNvPr id="14" name="矩形 13">
              <a:extLst>
                <a:ext uri="{FF2B5EF4-FFF2-40B4-BE49-F238E27FC236}">
                  <a16:creationId xmlns:a16="http://schemas.microsoft.com/office/drawing/2014/main" id="{6D04D959-7E42-4025-BD73-9B2AABB68EFC}"/>
                </a:ext>
              </a:extLst>
            </p:cNvPr>
            <p:cNvSpPr/>
            <p:nvPr/>
          </p:nvSpPr>
          <p:spPr bwMode="auto">
            <a:xfrm>
              <a:off x="1524000" y="2631440"/>
              <a:ext cx="2072637" cy="1473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solidFill>
                  <a:srgbClr val="000000"/>
                </a:solidFill>
                <a:effectLst/>
                <a:latin typeface="Calibri" pitchFamily="34" charset="0"/>
                <a:ea typeface="宋体" charset="-122"/>
                <a:sym typeface="Calibri" pitchFamily="34" charset="0"/>
              </a:endParaRPr>
            </a:p>
          </p:txBody>
        </p:sp>
        <p:cxnSp>
          <p:nvCxnSpPr>
            <p:cNvPr id="17" name="直接连接符 16">
              <a:extLst>
                <a:ext uri="{FF2B5EF4-FFF2-40B4-BE49-F238E27FC236}">
                  <a16:creationId xmlns:a16="http://schemas.microsoft.com/office/drawing/2014/main" id="{8A05AEC7-9746-40B4-BDA2-63E4C5845FE0}"/>
                </a:ext>
              </a:extLst>
            </p:cNvPr>
            <p:cNvCxnSpPr/>
            <p:nvPr/>
          </p:nvCxnSpPr>
          <p:spPr bwMode="auto">
            <a:xfrm flipV="1">
              <a:off x="1524000" y="3545840"/>
              <a:ext cx="1473200" cy="558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椭圆 17">
              <a:extLst>
                <a:ext uri="{FF2B5EF4-FFF2-40B4-BE49-F238E27FC236}">
                  <a16:creationId xmlns:a16="http://schemas.microsoft.com/office/drawing/2014/main" id="{5C6D2A2C-9B91-4E51-8FBF-5D0F30DA3FBD}"/>
                </a:ext>
              </a:extLst>
            </p:cNvPr>
            <p:cNvSpPr/>
            <p:nvPr/>
          </p:nvSpPr>
          <p:spPr bwMode="auto">
            <a:xfrm>
              <a:off x="2997200" y="3512820"/>
              <a:ext cx="45719"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solidFill>
                  <a:srgbClr val="000000"/>
                </a:solidFill>
                <a:effectLst/>
                <a:latin typeface="Calibri" pitchFamily="34" charset="0"/>
                <a:ea typeface="宋体" charset="-122"/>
                <a:sym typeface="Calibri" pitchFamily="34" charset="0"/>
              </a:endParaRPr>
            </a:p>
          </p:txBody>
        </p:sp>
      </p:grpSp>
      <p:grpSp>
        <p:nvGrpSpPr>
          <p:cNvPr id="20" name="组合 19">
            <a:extLst>
              <a:ext uri="{FF2B5EF4-FFF2-40B4-BE49-F238E27FC236}">
                <a16:creationId xmlns:a16="http://schemas.microsoft.com/office/drawing/2014/main" id="{ECC90CD0-CBB5-452A-81B7-1221A2AD8266}"/>
              </a:ext>
            </a:extLst>
          </p:cNvPr>
          <p:cNvGrpSpPr/>
          <p:nvPr/>
        </p:nvGrpSpPr>
        <p:grpSpPr>
          <a:xfrm rot="19855845">
            <a:off x="388620" y="2083554"/>
            <a:ext cx="2072637" cy="1473200"/>
            <a:chOff x="1524000" y="2631440"/>
            <a:chExt cx="2072637" cy="1473200"/>
          </a:xfrm>
        </p:grpSpPr>
        <p:sp>
          <p:nvSpPr>
            <p:cNvPr id="21" name="矩形 20">
              <a:extLst>
                <a:ext uri="{FF2B5EF4-FFF2-40B4-BE49-F238E27FC236}">
                  <a16:creationId xmlns:a16="http://schemas.microsoft.com/office/drawing/2014/main" id="{7B59FED8-CCCD-461B-B0A9-A1177128714E}"/>
                </a:ext>
              </a:extLst>
            </p:cNvPr>
            <p:cNvSpPr/>
            <p:nvPr/>
          </p:nvSpPr>
          <p:spPr bwMode="auto">
            <a:xfrm>
              <a:off x="1524000" y="2631440"/>
              <a:ext cx="2072637" cy="1473200"/>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solidFill>
                  <a:srgbClr val="000000"/>
                </a:solidFill>
                <a:effectLst/>
                <a:latin typeface="Calibri" pitchFamily="34" charset="0"/>
                <a:ea typeface="宋体" charset="-122"/>
                <a:sym typeface="Calibri" pitchFamily="34" charset="0"/>
              </a:endParaRPr>
            </a:p>
          </p:txBody>
        </p:sp>
        <p:cxnSp>
          <p:nvCxnSpPr>
            <p:cNvPr id="22" name="直接连接符 21">
              <a:extLst>
                <a:ext uri="{FF2B5EF4-FFF2-40B4-BE49-F238E27FC236}">
                  <a16:creationId xmlns:a16="http://schemas.microsoft.com/office/drawing/2014/main" id="{C5CFA27B-19AD-4A08-B0E1-78698C476040}"/>
                </a:ext>
              </a:extLst>
            </p:cNvPr>
            <p:cNvCxnSpPr/>
            <p:nvPr/>
          </p:nvCxnSpPr>
          <p:spPr bwMode="auto">
            <a:xfrm flipV="1">
              <a:off x="1524000" y="3545840"/>
              <a:ext cx="1473200" cy="558800"/>
            </a:xfrm>
            <a:prstGeom prst="line">
              <a:avLst/>
            </a:prstGeom>
            <a:solidFill>
              <a:schemeClr val="accent1"/>
            </a:solidFill>
            <a:ln w="9525" cap="flat" cmpd="sng" algn="ctr">
              <a:solidFill>
                <a:srgbClr val="00B050"/>
              </a:solidFill>
              <a:prstDash val="solid"/>
              <a:round/>
              <a:headEnd type="none" w="med" len="med"/>
              <a:tailEnd type="none" w="med" len="med"/>
            </a:ln>
            <a:effectLst/>
          </p:spPr>
        </p:cxnSp>
        <p:sp>
          <p:nvSpPr>
            <p:cNvPr id="23" name="椭圆 22">
              <a:extLst>
                <a:ext uri="{FF2B5EF4-FFF2-40B4-BE49-F238E27FC236}">
                  <a16:creationId xmlns:a16="http://schemas.microsoft.com/office/drawing/2014/main" id="{C82E5441-267E-45B8-A143-54F93122EAB1}"/>
                </a:ext>
              </a:extLst>
            </p:cNvPr>
            <p:cNvSpPr/>
            <p:nvPr/>
          </p:nvSpPr>
          <p:spPr bwMode="auto">
            <a:xfrm>
              <a:off x="2997200" y="3512820"/>
              <a:ext cx="45719" cy="45719"/>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solidFill>
                  <a:srgbClr val="000000"/>
                </a:solidFill>
                <a:effectLst/>
                <a:latin typeface="Calibri" pitchFamily="34" charset="0"/>
                <a:ea typeface="宋体" charset="-122"/>
                <a:sym typeface="Calibri" pitchFamily="34" charset="0"/>
              </a:endParaRPr>
            </a:p>
          </p:txBody>
        </p:sp>
      </p:grpSp>
      <p:sp>
        <p:nvSpPr>
          <p:cNvPr id="24" name="文本框 23">
            <a:extLst>
              <a:ext uri="{FF2B5EF4-FFF2-40B4-BE49-F238E27FC236}">
                <a16:creationId xmlns:a16="http://schemas.microsoft.com/office/drawing/2014/main" id="{0083D7AF-5C52-4A78-8F7E-D823853A435A}"/>
              </a:ext>
            </a:extLst>
          </p:cNvPr>
          <p:cNvSpPr txBox="1"/>
          <p:nvPr/>
        </p:nvSpPr>
        <p:spPr>
          <a:xfrm>
            <a:off x="3023499" y="3244334"/>
            <a:ext cx="1002741" cy="369332"/>
          </a:xfrm>
          <a:prstGeom prst="rect">
            <a:avLst/>
          </a:prstGeom>
          <a:noFill/>
        </p:spPr>
        <p:txBody>
          <a:bodyPr wrap="square" rtlCol="0">
            <a:spAutoFit/>
          </a:bodyPr>
          <a:lstStyle/>
          <a:p>
            <a:r>
              <a:rPr lang="en-GB" dirty="0"/>
              <a:t>P</a:t>
            </a:r>
            <a:r>
              <a:rPr lang="en-GB" sz="1200" dirty="0"/>
              <a:t>0</a:t>
            </a:r>
            <a:r>
              <a:rPr lang="en-GB" dirty="0"/>
              <a:t>(x</a:t>
            </a:r>
            <a:r>
              <a:rPr lang="en-GB" sz="1200" dirty="0"/>
              <a:t>0</a:t>
            </a:r>
            <a:r>
              <a:rPr lang="en-GB" dirty="0"/>
              <a:t>,y</a:t>
            </a:r>
            <a:r>
              <a:rPr lang="en-GB" sz="1200" dirty="0"/>
              <a:t>0</a:t>
            </a:r>
            <a:r>
              <a:rPr lang="en-GB" dirty="0"/>
              <a:t>)</a:t>
            </a:r>
          </a:p>
        </p:txBody>
      </p:sp>
      <p:sp>
        <p:nvSpPr>
          <p:cNvPr id="25" name="文本框 24">
            <a:extLst>
              <a:ext uri="{FF2B5EF4-FFF2-40B4-BE49-F238E27FC236}">
                <a16:creationId xmlns:a16="http://schemas.microsoft.com/office/drawing/2014/main" id="{98F3442F-F638-496E-91EF-0EB9C736CCA2}"/>
              </a:ext>
            </a:extLst>
          </p:cNvPr>
          <p:cNvSpPr txBox="1"/>
          <p:nvPr/>
        </p:nvSpPr>
        <p:spPr>
          <a:xfrm>
            <a:off x="2517013" y="1315640"/>
            <a:ext cx="884686" cy="369332"/>
          </a:xfrm>
          <a:prstGeom prst="rect">
            <a:avLst/>
          </a:prstGeom>
          <a:noFill/>
        </p:spPr>
        <p:txBody>
          <a:bodyPr wrap="square" rtlCol="0">
            <a:spAutoFit/>
          </a:bodyPr>
          <a:lstStyle/>
          <a:p>
            <a:r>
              <a:rPr lang="en-GB" dirty="0"/>
              <a:t>P(x, y)</a:t>
            </a:r>
          </a:p>
        </p:txBody>
      </p:sp>
      <p:sp>
        <p:nvSpPr>
          <p:cNvPr id="26" name="文本框 25">
            <a:extLst>
              <a:ext uri="{FF2B5EF4-FFF2-40B4-BE49-F238E27FC236}">
                <a16:creationId xmlns:a16="http://schemas.microsoft.com/office/drawing/2014/main" id="{7CE2C759-1EE9-4644-89E2-A0AE790E5A1F}"/>
              </a:ext>
            </a:extLst>
          </p:cNvPr>
          <p:cNvSpPr txBox="1"/>
          <p:nvPr/>
        </p:nvSpPr>
        <p:spPr>
          <a:xfrm>
            <a:off x="2026254" y="3378875"/>
            <a:ext cx="353030" cy="369332"/>
          </a:xfrm>
          <a:prstGeom prst="rect">
            <a:avLst/>
          </a:prstGeom>
          <a:noFill/>
        </p:spPr>
        <p:txBody>
          <a:bodyPr wrap="square" rtlCol="0">
            <a:spAutoFit/>
          </a:bodyPr>
          <a:lstStyle/>
          <a:p>
            <a:r>
              <a:rPr lang="en-GB" dirty="0"/>
              <a:t>r</a:t>
            </a:r>
          </a:p>
        </p:txBody>
      </p:sp>
      <p:sp>
        <p:nvSpPr>
          <p:cNvPr id="27" name="文本框 26">
            <a:extLst>
              <a:ext uri="{FF2B5EF4-FFF2-40B4-BE49-F238E27FC236}">
                <a16:creationId xmlns:a16="http://schemas.microsoft.com/office/drawing/2014/main" id="{5CB2B60E-0C5E-4383-BC9E-5C6CDBB50F71}"/>
              </a:ext>
            </a:extLst>
          </p:cNvPr>
          <p:cNvSpPr txBox="1"/>
          <p:nvPr/>
        </p:nvSpPr>
        <p:spPr>
          <a:xfrm>
            <a:off x="1598662" y="3613703"/>
            <a:ext cx="353030" cy="369332"/>
          </a:xfrm>
          <a:prstGeom prst="rect">
            <a:avLst/>
          </a:prstGeom>
          <a:noFill/>
        </p:spPr>
        <p:txBody>
          <a:bodyPr wrap="square" rtlCol="0">
            <a:spAutoFit/>
          </a:bodyPr>
          <a:lstStyle/>
          <a:p>
            <a:r>
              <a:rPr lang="en-GB" dirty="0"/>
              <a:t>а</a:t>
            </a:r>
          </a:p>
        </p:txBody>
      </p:sp>
      <p:sp>
        <p:nvSpPr>
          <p:cNvPr id="29" name="弧形 28">
            <a:extLst>
              <a:ext uri="{FF2B5EF4-FFF2-40B4-BE49-F238E27FC236}">
                <a16:creationId xmlns:a16="http://schemas.microsoft.com/office/drawing/2014/main" id="{4B32CDB4-963D-4CC6-AA06-5B610AF14D31}"/>
              </a:ext>
            </a:extLst>
          </p:cNvPr>
          <p:cNvSpPr/>
          <p:nvPr/>
        </p:nvSpPr>
        <p:spPr bwMode="auto">
          <a:xfrm rot="1668867">
            <a:off x="1226674" y="3721569"/>
            <a:ext cx="387307" cy="382681"/>
          </a:xfrm>
          <a:prstGeom prst="arc">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lang="en-GB"/>
          </a:p>
        </p:txBody>
      </p:sp>
      <p:sp>
        <p:nvSpPr>
          <p:cNvPr id="30" name="弧形 29">
            <a:extLst>
              <a:ext uri="{FF2B5EF4-FFF2-40B4-BE49-F238E27FC236}">
                <a16:creationId xmlns:a16="http://schemas.microsoft.com/office/drawing/2014/main" id="{67794CD6-C186-44D5-912C-70D4435D586E}"/>
              </a:ext>
            </a:extLst>
          </p:cNvPr>
          <p:cNvSpPr/>
          <p:nvPr/>
        </p:nvSpPr>
        <p:spPr bwMode="auto">
          <a:xfrm rot="698740">
            <a:off x="1110601" y="3179768"/>
            <a:ext cx="703280" cy="698382"/>
          </a:xfrm>
          <a:prstGeom prst="arc">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solidFill>
                <a:srgbClr val="000000"/>
              </a:solidFill>
              <a:effectLst/>
              <a:latin typeface="Calibri" pitchFamily="34" charset="0"/>
              <a:ea typeface="宋体" charset="-122"/>
              <a:sym typeface="Calibri" pitchFamily="34" charset="0"/>
            </a:endParaRPr>
          </a:p>
        </p:txBody>
      </p:sp>
      <p:sp>
        <p:nvSpPr>
          <p:cNvPr id="31" name="文本框 30">
            <a:extLst>
              <a:ext uri="{FF2B5EF4-FFF2-40B4-BE49-F238E27FC236}">
                <a16:creationId xmlns:a16="http://schemas.microsoft.com/office/drawing/2014/main" id="{842C0090-A4C2-410F-96EC-9101807AA041}"/>
              </a:ext>
            </a:extLst>
          </p:cNvPr>
          <p:cNvSpPr txBox="1"/>
          <p:nvPr/>
        </p:nvSpPr>
        <p:spPr>
          <a:xfrm>
            <a:off x="1646079" y="3029187"/>
            <a:ext cx="295233" cy="369332"/>
          </a:xfrm>
          <a:prstGeom prst="rect">
            <a:avLst/>
          </a:prstGeom>
          <a:noFill/>
        </p:spPr>
        <p:txBody>
          <a:bodyPr wrap="square" rtlCol="0">
            <a:spAutoFit/>
          </a:bodyPr>
          <a:lstStyle/>
          <a:p>
            <a:r>
              <a:rPr lang="en-GB" dirty="0"/>
              <a:t>ϴ</a:t>
            </a:r>
          </a:p>
        </p:txBody>
      </p:sp>
      <mc:AlternateContent xmlns:mc="http://schemas.openxmlformats.org/markup-compatibility/2006">
        <mc:Choice xmlns:a14="http://schemas.microsoft.com/office/drawing/2010/main" Requires="a14">
          <p:sp>
            <p:nvSpPr>
              <p:cNvPr id="39" name="文本框 38">
                <a:extLst>
                  <a:ext uri="{FF2B5EF4-FFF2-40B4-BE49-F238E27FC236}">
                    <a16:creationId xmlns:a16="http://schemas.microsoft.com/office/drawing/2014/main" id="{D9023EF4-1F61-428F-8F42-0677486CD23C}"/>
                  </a:ext>
                </a:extLst>
              </p:cNvPr>
              <p:cNvSpPr txBox="1"/>
              <p:nvPr/>
            </p:nvSpPr>
            <p:spPr>
              <a:xfrm>
                <a:off x="4370816" y="3740098"/>
                <a:ext cx="3348989" cy="8272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800" i="1" dirty="0" smtClean="0">
                              <a:solidFill>
                                <a:srgbClr val="836967"/>
                              </a:solidFill>
                              <a:latin typeface="Cambria Math" panose="02040503050406030204" pitchFamily="18" charset="0"/>
                            </a:rPr>
                          </m:ctrlPr>
                        </m:dPr>
                        <m:e>
                          <m:m>
                            <m:mPr>
                              <m:plcHide m:val="on"/>
                              <m:mcs>
                                <m:mc>
                                  <m:mcPr>
                                    <m:count m:val="1"/>
                                    <m:mcJc m:val="center"/>
                                  </m:mcPr>
                                </m:mc>
                              </m:mcs>
                              <m:ctrlPr>
                                <a:rPr lang="en-GB" sz="1800" i="1" dirty="0">
                                  <a:solidFill>
                                    <a:srgbClr val="836967"/>
                                  </a:solidFill>
                                  <a:latin typeface="Cambria Math" panose="02040503050406030204" pitchFamily="18" charset="0"/>
                                </a:rPr>
                              </m:ctrlPr>
                            </m:mPr>
                            <m:mr>
                              <m:e>
                                <m:r>
                                  <a:rPr lang="en-GB" sz="1800" i="1" dirty="0">
                                    <a:latin typeface="Cambria Math" panose="02040503050406030204" pitchFamily="18" charset="0"/>
                                  </a:rPr>
                                  <m:t>𝑥</m:t>
                                </m:r>
                              </m:e>
                            </m:mr>
                            <m:mr>
                              <m:e>
                                <m:r>
                                  <a:rPr lang="en-GB" sz="1800" i="1" dirty="0">
                                    <a:latin typeface="Cambria Math" panose="02040503050406030204" pitchFamily="18" charset="0"/>
                                  </a:rPr>
                                  <m:t>𝑦</m:t>
                                </m:r>
                              </m:e>
                            </m:mr>
                            <m:mr>
                              <m:e>
                                <m:r>
                                  <a:rPr lang="en-GB" sz="1800" i="0" dirty="0">
                                    <a:latin typeface="Cambria Math" panose="02040503050406030204" pitchFamily="18" charset="0"/>
                                  </a:rPr>
                                  <m:t>1</m:t>
                                </m:r>
                              </m:e>
                            </m:mr>
                          </m:m>
                        </m:e>
                      </m:d>
                      <m:r>
                        <a:rPr lang="en-GB" sz="1800" i="0" dirty="0">
                          <a:latin typeface="Cambria Math" panose="02040503050406030204" pitchFamily="18" charset="0"/>
                        </a:rPr>
                        <m:t>=</m:t>
                      </m:r>
                      <m:d>
                        <m:dPr>
                          <m:begChr m:val="["/>
                          <m:endChr m:val="]"/>
                          <m:ctrlPr>
                            <a:rPr lang="en-GB" sz="1800" i="1" dirty="0">
                              <a:solidFill>
                                <a:srgbClr val="836967"/>
                              </a:solidFill>
                              <a:latin typeface="Cambria Math" panose="02040503050406030204" pitchFamily="18" charset="0"/>
                            </a:rPr>
                          </m:ctrlPr>
                        </m:dPr>
                        <m:e>
                          <m:m>
                            <m:mPr>
                              <m:plcHide m:val="on"/>
                              <m:mcs>
                                <m:mc>
                                  <m:mcPr>
                                    <m:count m:val="3"/>
                                    <m:mcJc m:val="center"/>
                                  </m:mcPr>
                                </m:mc>
                              </m:mcs>
                              <m:ctrlPr>
                                <a:rPr lang="en-GB" sz="1800" i="1" dirty="0">
                                  <a:solidFill>
                                    <a:srgbClr val="836967"/>
                                  </a:solidFill>
                                  <a:latin typeface="Cambria Math" panose="02040503050406030204" pitchFamily="18" charset="0"/>
                                </a:rPr>
                              </m:ctrlPr>
                            </m:mPr>
                            <m:mr>
                              <m:e>
                                <m:func>
                                  <m:funcPr>
                                    <m:ctrlPr>
                                      <a:rPr lang="en-GB" sz="1800" i="1" dirty="0">
                                        <a:latin typeface="Cambria Math" panose="02040503050406030204" pitchFamily="18" charset="0"/>
                                      </a:rPr>
                                    </m:ctrlPr>
                                  </m:funcPr>
                                  <m:fName>
                                    <m:r>
                                      <m:rPr>
                                        <m:sty m:val="p"/>
                                      </m:rPr>
                                      <a:rPr lang="en-GB" sz="1800" i="0" dirty="0">
                                        <a:latin typeface="Cambria Math" panose="02040503050406030204" pitchFamily="18" charset="0"/>
                                      </a:rPr>
                                      <m:t>cos</m:t>
                                    </m:r>
                                  </m:fName>
                                  <m:e>
                                    <m:r>
                                      <a:rPr lang="en-GB" sz="1800" i="1" dirty="0">
                                        <a:latin typeface="Cambria Math" panose="02040503050406030204" pitchFamily="18" charset="0"/>
                                      </a:rPr>
                                      <m:t>𝜃</m:t>
                                    </m:r>
                                  </m:e>
                                </m:func>
                              </m:e>
                              <m:e>
                                <m:r>
                                  <a:rPr lang="en-GB" sz="1800" i="0" dirty="0">
                                    <a:latin typeface="Cambria Math" panose="02040503050406030204" pitchFamily="18" charset="0"/>
                                  </a:rPr>
                                  <m:t>−</m:t>
                                </m:r>
                                <m:func>
                                  <m:funcPr>
                                    <m:ctrlPr>
                                      <a:rPr lang="en-GB" sz="1800" i="1" dirty="0">
                                        <a:latin typeface="Cambria Math" panose="02040503050406030204" pitchFamily="18" charset="0"/>
                                      </a:rPr>
                                    </m:ctrlPr>
                                  </m:funcPr>
                                  <m:fName>
                                    <m:r>
                                      <m:rPr>
                                        <m:sty m:val="p"/>
                                      </m:rPr>
                                      <a:rPr lang="en-GB" sz="1800" i="0" dirty="0">
                                        <a:latin typeface="Cambria Math" panose="02040503050406030204" pitchFamily="18" charset="0"/>
                                      </a:rPr>
                                      <m:t>sin</m:t>
                                    </m:r>
                                  </m:fName>
                                  <m:e>
                                    <m:r>
                                      <a:rPr lang="en-GB" sz="1800" i="1" dirty="0">
                                        <a:latin typeface="Cambria Math" panose="02040503050406030204" pitchFamily="18" charset="0"/>
                                      </a:rPr>
                                      <m:t>𝜃</m:t>
                                    </m:r>
                                  </m:e>
                                </m:func>
                              </m:e>
                              <m:e>
                                <m:r>
                                  <a:rPr lang="en-GB" sz="1800" i="0" dirty="0">
                                    <a:latin typeface="Cambria Math" panose="02040503050406030204" pitchFamily="18" charset="0"/>
                                  </a:rPr>
                                  <m:t>0</m:t>
                                </m:r>
                              </m:e>
                            </m:mr>
                            <m:mr>
                              <m:e>
                                <m:func>
                                  <m:funcPr>
                                    <m:ctrlPr>
                                      <a:rPr lang="en-GB" sz="1800" i="1" dirty="0">
                                        <a:latin typeface="Cambria Math" panose="02040503050406030204" pitchFamily="18" charset="0"/>
                                      </a:rPr>
                                    </m:ctrlPr>
                                  </m:funcPr>
                                  <m:fName>
                                    <m:r>
                                      <m:rPr>
                                        <m:sty m:val="p"/>
                                      </m:rPr>
                                      <a:rPr lang="en-GB" sz="1800" i="0" dirty="0">
                                        <a:latin typeface="Cambria Math" panose="02040503050406030204" pitchFamily="18" charset="0"/>
                                      </a:rPr>
                                      <m:t>sin</m:t>
                                    </m:r>
                                  </m:fName>
                                  <m:e>
                                    <m:r>
                                      <a:rPr lang="en-GB" sz="1800" i="1" dirty="0">
                                        <a:latin typeface="Cambria Math" panose="02040503050406030204" pitchFamily="18" charset="0"/>
                                      </a:rPr>
                                      <m:t>𝜃</m:t>
                                    </m:r>
                                  </m:e>
                                </m:func>
                              </m:e>
                              <m:e>
                                <m:func>
                                  <m:funcPr>
                                    <m:ctrlPr>
                                      <a:rPr lang="en-GB" sz="1800" i="1" dirty="0">
                                        <a:latin typeface="Cambria Math" panose="02040503050406030204" pitchFamily="18" charset="0"/>
                                      </a:rPr>
                                    </m:ctrlPr>
                                  </m:funcPr>
                                  <m:fName>
                                    <m:r>
                                      <m:rPr>
                                        <m:sty m:val="p"/>
                                      </m:rPr>
                                      <a:rPr lang="en-GB" sz="1800" i="0" dirty="0">
                                        <a:latin typeface="Cambria Math" panose="02040503050406030204" pitchFamily="18" charset="0"/>
                                      </a:rPr>
                                      <m:t>cos</m:t>
                                    </m:r>
                                  </m:fName>
                                  <m:e>
                                    <m:r>
                                      <a:rPr lang="en-GB" sz="1800" i="1" dirty="0">
                                        <a:latin typeface="Cambria Math" panose="02040503050406030204" pitchFamily="18" charset="0"/>
                                      </a:rPr>
                                      <m:t>𝜃</m:t>
                                    </m:r>
                                  </m:e>
                                </m:func>
                              </m:e>
                              <m:e>
                                <m:r>
                                  <a:rPr lang="en-GB" sz="1800" i="0" dirty="0">
                                    <a:latin typeface="Cambria Math" panose="02040503050406030204" pitchFamily="18" charset="0"/>
                                  </a:rPr>
                                  <m:t>0</m:t>
                                </m:r>
                              </m:e>
                            </m:mr>
                            <m:mr>
                              <m:e>
                                <m:r>
                                  <a:rPr lang="en-GB" sz="1800" i="0" dirty="0">
                                    <a:latin typeface="Cambria Math" panose="02040503050406030204" pitchFamily="18" charset="0"/>
                                  </a:rPr>
                                  <m:t>0</m:t>
                                </m:r>
                              </m:e>
                              <m:e>
                                <m:r>
                                  <a:rPr lang="en-GB" sz="1800" i="0" dirty="0">
                                    <a:latin typeface="Cambria Math" panose="02040503050406030204" pitchFamily="18" charset="0"/>
                                  </a:rPr>
                                  <m:t>0</m:t>
                                </m:r>
                              </m:e>
                              <m:e>
                                <m:r>
                                  <a:rPr lang="en-GB" sz="1800" i="0" dirty="0">
                                    <a:latin typeface="Cambria Math" panose="02040503050406030204" pitchFamily="18" charset="0"/>
                                  </a:rPr>
                                  <m:t>1</m:t>
                                </m:r>
                              </m:e>
                            </m:mr>
                          </m:m>
                        </m:e>
                      </m:d>
                      <m:d>
                        <m:dPr>
                          <m:begChr m:val="["/>
                          <m:endChr m:val="]"/>
                          <m:ctrlPr>
                            <a:rPr lang="en-GB" sz="1800" i="1" dirty="0">
                              <a:solidFill>
                                <a:srgbClr val="836967"/>
                              </a:solidFill>
                              <a:latin typeface="Cambria Math" panose="02040503050406030204" pitchFamily="18" charset="0"/>
                            </a:rPr>
                          </m:ctrlPr>
                        </m:dPr>
                        <m:e>
                          <m:m>
                            <m:mPr>
                              <m:plcHide m:val="on"/>
                              <m:mcs>
                                <m:mc>
                                  <m:mcPr>
                                    <m:count m:val="1"/>
                                    <m:mcJc m:val="center"/>
                                  </m:mcPr>
                                </m:mc>
                              </m:mcs>
                              <m:ctrlPr>
                                <a:rPr lang="en-GB" sz="1800" i="1" dirty="0">
                                  <a:solidFill>
                                    <a:srgbClr val="836967"/>
                                  </a:solidFill>
                                  <a:latin typeface="Cambria Math" panose="02040503050406030204" pitchFamily="18" charset="0"/>
                                </a:rPr>
                              </m:ctrlPr>
                            </m:mPr>
                            <m:mr>
                              <m:e>
                                <m:sSub>
                                  <m:sSubPr>
                                    <m:ctrlPr>
                                      <a:rPr lang="en-GB" sz="1800" i="1" dirty="0">
                                        <a:solidFill>
                                          <a:srgbClr val="836967"/>
                                        </a:solidFill>
                                        <a:latin typeface="Cambria Math" panose="02040503050406030204" pitchFamily="18" charset="0"/>
                                      </a:rPr>
                                    </m:ctrlPr>
                                  </m:sSubPr>
                                  <m:e>
                                    <m:r>
                                      <a:rPr lang="en-GB" sz="1800" i="1" dirty="0">
                                        <a:latin typeface="Cambria Math" panose="02040503050406030204" pitchFamily="18" charset="0"/>
                                      </a:rPr>
                                      <m:t>𝑥</m:t>
                                    </m:r>
                                  </m:e>
                                  <m:sub>
                                    <m:r>
                                      <a:rPr lang="en-GB" sz="1800" i="0" dirty="0">
                                        <a:latin typeface="Cambria Math" panose="02040503050406030204" pitchFamily="18" charset="0"/>
                                      </a:rPr>
                                      <m:t>0</m:t>
                                    </m:r>
                                  </m:sub>
                                </m:sSub>
                              </m:e>
                            </m:mr>
                            <m:mr>
                              <m:e>
                                <m:sSub>
                                  <m:sSubPr>
                                    <m:ctrlPr>
                                      <a:rPr lang="en-GB" sz="1800" i="1" dirty="0">
                                        <a:solidFill>
                                          <a:srgbClr val="836967"/>
                                        </a:solidFill>
                                        <a:latin typeface="Cambria Math" panose="02040503050406030204" pitchFamily="18" charset="0"/>
                                      </a:rPr>
                                    </m:ctrlPr>
                                  </m:sSubPr>
                                  <m:e>
                                    <m:r>
                                      <a:rPr lang="en-GB" sz="1800" i="1" dirty="0">
                                        <a:latin typeface="Cambria Math" panose="02040503050406030204" pitchFamily="18" charset="0"/>
                                      </a:rPr>
                                      <m:t>𝑦</m:t>
                                    </m:r>
                                  </m:e>
                                  <m:sub>
                                    <m:r>
                                      <a:rPr lang="en-GB" sz="1800" i="0" dirty="0">
                                        <a:latin typeface="Cambria Math" panose="02040503050406030204" pitchFamily="18" charset="0"/>
                                      </a:rPr>
                                      <m:t>0</m:t>
                                    </m:r>
                                  </m:sub>
                                </m:sSub>
                              </m:e>
                            </m:mr>
                            <m:mr>
                              <m:e>
                                <m:r>
                                  <a:rPr lang="en-GB" sz="1800" i="0" dirty="0">
                                    <a:latin typeface="Cambria Math" panose="02040503050406030204" pitchFamily="18" charset="0"/>
                                  </a:rPr>
                                  <m:t>1</m:t>
                                </m:r>
                              </m:e>
                            </m:mr>
                          </m:m>
                        </m:e>
                      </m:d>
                    </m:oMath>
                  </m:oMathPara>
                </a14:m>
                <a:endParaRPr lang="en-GB" dirty="0"/>
              </a:p>
            </p:txBody>
          </p:sp>
        </mc:Choice>
        <mc:Fallback>
          <p:sp>
            <p:nvSpPr>
              <p:cNvPr id="39" name="文本框 38">
                <a:extLst>
                  <a:ext uri="{FF2B5EF4-FFF2-40B4-BE49-F238E27FC236}">
                    <a16:creationId xmlns:a16="http://schemas.microsoft.com/office/drawing/2014/main" id="{D9023EF4-1F61-428F-8F42-0677486CD23C}"/>
                  </a:ext>
                </a:extLst>
              </p:cNvPr>
              <p:cNvSpPr txBox="1">
                <a:spLocks noRot="1" noChangeAspect="1" noMove="1" noResize="1" noEditPoints="1" noAdjustHandles="1" noChangeArrowheads="1" noChangeShapeType="1" noTextEdit="1"/>
              </p:cNvSpPr>
              <p:nvPr/>
            </p:nvSpPr>
            <p:spPr>
              <a:xfrm>
                <a:off x="4370816" y="3740098"/>
                <a:ext cx="3348989" cy="82721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0" name="文本框 39">
                <a:extLst>
                  <a:ext uri="{FF2B5EF4-FFF2-40B4-BE49-F238E27FC236}">
                    <a16:creationId xmlns:a16="http://schemas.microsoft.com/office/drawing/2014/main" id="{22BF89F0-AA25-404E-8F2F-7DCBB8324AAC}"/>
                  </a:ext>
                </a:extLst>
              </p:cNvPr>
              <p:cNvSpPr txBox="1"/>
              <p:nvPr/>
            </p:nvSpPr>
            <p:spPr>
              <a:xfrm>
                <a:off x="4819192" y="1342548"/>
                <a:ext cx="1823128" cy="6178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GB" smtClean="0">
                              <a:solidFill>
                                <a:srgbClr val="836967"/>
                              </a:solidFill>
                              <a:latin typeface="Cambria Math" panose="02040503050406030204" pitchFamily="18" charset="0"/>
                            </a:rPr>
                          </m:ctrlPr>
                        </m:dPr>
                        <m:e>
                          <m:m>
                            <m:mPr>
                              <m:plcHide m:val="on"/>
                              <m:mcs>
                                <m:mc>
                                  <m:mcPr>
                                    <m:count m:val="1"/>
                                    <m:mcJc m:val="center"/>
                                  </m:mcPr>
                                </m:mc>
                              </m:mcs>
                              <m:ctrlPr>
                                <a:rPr lang="en-GB">
                                  <a:solidFill>
                                    <a:srgbClr val="836967"/>
                                  </a:solidFill>
                                  <a:latin typeface="Cambria Math" panose="02040503050406030204" pitchFamily="18" charset="0"/>
                                </a:rPr>
                              </m:ctrlPr>
                            </m:mPr>
                            <m:mr>
                              <m:e>
                                <m:r>
                                  <a:rPr lang="en-GB" i="1">
                                    <a:latin typeface="Cambria Math" panose="02040503050406030204" pitchFamily="18" charset="0"/>
                                  </a:rPr>
                                  <m:t>𝑥</m:t>
                                </m:r>
                                <m:r>
                                  <a:rPr lang="en-GB" i="0">
                                    <a:latin typeface="Cambria Math" panose="02040503050406030204" pitchFamily="18" charset="0"/>
                                  </a:rPr>
                                  <m:t>=</m:t>
                                </m:r>
                                <m:r>
                                  <a:rPr lang="en-GB" i="1">
                                    <a:latin typeface="Cambria Math" panose="02040503050406030204" pitchFamily="18" charset="0"/>
                                  </a:rPr>
                                  <m:t>𝑟</m:t>
                                </m:r>
                                <m:func>
                                  <m:funcPr>
                                    <m:ctrlPr>
                                      <a:rPr lang="en-GB" i="1">
                                        <a:latin typeface="Cambria Math" panose="02040503050406030204" pitchFamily="18" charset="0"/>
                                      </a:rPr>
                                    </m:ctrlPr>
                                  </m:funcPr>
                                  <m:fName>
                                    <m:r>
                                      <m:rPr>
                                        <m:sty m:val="p"/>
                                      </m:rPr>
                                      <a:rPr lang="en-GB" i="0">
                                        <a:latin typeface="Cambria Math" panose="02040503050406030204" pitchFamily="18" charset="0"/>
                                      </a:rPr>
                                      <m:t>cos</m:t>
                                    </m:r>
                                  </m:fName>
                                  <m:e>
                                    <m:d>
                                      <m:dPr>
                                        <m:ctrlPr>
                                          <a:rPr lang="en-GB" i="1">
                                            <a:solidFill>
                                              <a:srgbClr val="836967"/>
                                            </a:solidFill>
                                            <a:latin typeface="Cambria Math" panose="02040503050406030204" pitchFamily="18" charset="0"/>
                                          </a:rPr>
                                        </m:ctrlPr>
                                      </m:dPr>
                                      <m:e>
                                        <m:r>
                                          <a:rPr lang="en-GB" i="1">
                                            <a:latin typeface="Cambria Math" panose="02040503050406030204" pitchFamily="18" charset="0"/>
                                          </a:rPr>
                                          <m:t>𝛼</m:t>
                                        </m:r>
                                        <m:r>
                                          <a:rPr lang="en-GB" i="0">
                                            <a:latin typeface="Cambria Math" panose="02040503050406030204" pitchFamily="18" charset="0"/>
                                          </a:rPr>
                                          <m:t>+</m:t>
                                        </m:r>
                                        <m:r>
                                          <a:rPr lang="en-GB" i="1">
                                            <a:latin typeface="Cambria Math" panose="02040503050406030204" pitchFamily="18" charset="0"/>
                                          </a:rPr>
                                          <m:t>𝜃</m:t>
                                        </m:r>
                                      </m:e>
                                    </m:d>
                                  </m:e>
                                </m:func>
                              </m:e>
                            </m:mr>
                            <m:mr>
                              <m:e>
                                <m:r>
                                  <a:rPr lang="en-GB" i="1">
                                    <a:latin typeface="Cambria Math" panose="02040503050406030204" pitchFamily="18" charset="0"/>
                                  </a:rPr>
                                  <m:t>𝑦</m:t>
                                </m:r>
                                <m:r>
                                  <a:rPr lang="en-GB" i="0">
                                    <a:latin typeface="Cambria Math" panose="02040503050406030204" pitchFamily="18" charset="0"/>
                                  </a:rPr>
                                  <m:t>=</m:t>
                                </m:r>
                                <m:r>
                                  <a:rPr lang="en-GB" i="1">
                                    <a:latin typeface="Cambria Math" panose="02040503050406030204" pitchFamily="18" charset="0"/>
                                  </a:rPr>
                                  <m:t>𝑟</m:t>
                                </m:r>
                                <m:func>
                                  <m:funcPr>
                                    <m:ctrlPr>
                                      <a:rPr lang="en-GB" i="1">
                                        <a:latin typeface="Cambria Math" panose="02040503050406030204" pitchFamily="18" charset="0"/>
                                      </a:rPr>
                                    </m:ctrlPr>
                                  </m:funcPr>
                                  <m:fName>
                                    <m:r>
                                      <m:rPr>
                                        <m:sty m:val="p"/>
                                      </m:rPr>
                                      <a:rPr lang="en-GB" i="0">
                                        <a:latin typeface="Cambria Math" panose="02040503050406030204" pitchFamily="18" charset="0"/>
                                      </a:rPr>
                                      <m:t>sin</m:t>
                                    </m:r>
                                  </m:fName>
                                  <m:e>
                                    <m:d>
                                      <m:dPr>
                                        <m:ctrlPr>
                                          <a:rPr lang="en-GB" i="1">
                                            <a:solidFill>
                                              <a:srgbClr val="836967"/>
                                            </a:solidFill>
                                            <a:latin typeface="Cambria Math" panose="02040503050406030204" pitchFamily="18" charset="0"/>
                                          </a:rPr>
                                        </m:ctrlPr>
                                      </m:dPr>
                                      <m:e>
                                        <m:r>
                                          <a:rPr lang="en-GB" i="1">
                                            <a:latin typeface="Cambria Math" panose="02040503050406030204" pitchFamily="18" charset="0"/>
                                          </a:rPr>
                                          <m:t>𝛼</m:t>
                                        </m:r>
                                        <m:r>
                                          <a:rPr lang="en-GB" i="0">
                                            <a:latin typeface="Cambria Math" panose="02040503050406030204" pitchFamily="18" charset="0"/>
                                          </a:rPr>
                                          <m:t>+</m:t>
                                        </m:r>
                                        <m:r>
                                          <a:rPr lang="en-GB" i="1">
                                            <a:latin typeface="Cambria Math" panose="02040503050406030204" pitchFamily="18" charset="0"/>
                                          </a:rPr>
                                          <m:t>𝜃</m:t>
                                        </m:r>
                                      </m:e>
                                    </m:d>
                                  </m:e>
                                </m:func>
                              </m:e>
                            </m:mr>
                          </m:m>
                        </m:e>
                      </m:d>
                    </m:oMath>
                  </m:oMathPara>
                </a14:m>
                <a:endParaRPr lang="en-GB" dirty="0"/>
              </a:p>
            </p:txBody>
          </p:sp>
        </mc:Choice>
        <mc:Fallback>
          <p:sp>
            <p:nvSpPr>
              <p:cNvPr id="40" name="文本框 39">
                <a:extLst>
                  <a:ext uri="{FF2B5EF4-FFF2-40B4-BE49-F238E27FC236}">
                    <a16:creationId xmlns:a16="http://schemas.microsoft.com/office/drawing/2014/main" id="{22BF89F0-AA25-404E-8F2F-7DCBB8324AAC}"/>
                  </a:ext>
                </a:extLst>
              </p:cNvPr>
              <p:cNvSpPr txBox="1">
                <a:spLocks noRot="1" noChangeAspect="1" noMove="1" noResize="1" noEditPoints="1" noAdjustHandles="1" noChangeArrowheads="1" noChangeShapeType="1" noTextEdit="1"/>
              </p:cNvSpPr>
              <p:nvPr/>
            </p:nvSpPr>
            <p:spPr>
              <a:xfrm>
                <a:off x="4819192" y="1342548"/>
                <a:ext cx="1823128" cy="617861"/>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1" name="文本框 40">
                <a:extLst>
                  <a:ext uri="{FF2B5EF4-FFF2-40B4-BE49-F238E27FC236}">
                    <a16:creationId xmlns:a16="http://schemas.microsoft.com/office/drawing/2014/main" id="{92A45D86-C389-4EBB-913B-599976E0ECFB}"/>
                  </a:ext>
                </a:extLst>
              </p:cNvPr>
              <p:cNvSpPr txBox="1"/>
              <p:nvPr/>
            </p:nvSpPr>
            <p:spPr>
              <a:xfrm>
                <a:off x="4541520" y="2689023"/>
                <a:ext cx="2378472" cy="6178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GB" smtClean="0">
                              <a:solidFill>
                                <a:srgbClr val="836967"/>
                              </a:solidFill>
                              <a:latin typeface="Cambria Math" panose="02040503050406030204" pitchFamily="18" charset="0"/>
                            </a:rPr>
                          </m:ctrlPr>
                        </m:dPr>
                        <m:e>
                          <m:m>
                            <m:mPr>
                              <m:plcHide m:val="on"/>
                              <m:mcs>
                                <m:mc>
                                  <m:mcPr>
                                    <m:count m:val="1"/>
                                    <m:mcJc m:val="center"/>
                                  </m:mcPr>
                                </m:mc>
                              </m:mcs>
                              <m:ctrlPr>
                                <a:rPr lang="en-GB">
                                  <a:solidFill>
                                    <a:srgbClr val="836967"/>
                                  </a:solidFill>
                                  <a:latin typeface="Cambria Math" panose="02040503050406030204" pitchFamily="18" charset="0"/>
                                </a:rPr>
                              </m:ctrlPr>
                            </m:mPr>
                            <m:mr>
                              <m:e>
                                <m:r>
                                  <a:rPr lang="en-GB" i="1">
                                    <a:latin typeface="Cambria Math" panose="02040503050406030204" pitchFamily="18" charset="0"/>
                                  </a:rPr>
                                  <m:t>𝑥</m:t>
                                </m:r>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𝑥</m:t>
                                    </m:r>
                                  </m:e>
                                  <m:sub>
                                    <m:r>
                                      <a:rPr lang="en-GB" i="0">
                                        <a:latin typeface="Cambria Math" panose="02040503050406030204" pitchFamily="18" charset="0"/>
                                      </a:rPr>
                                      <m:t>0</m:t>
                                    </m:r>
                                  </m:sub>
                                </m:sSub>
                                <m:func>
                                  <m:funcPr>
                                    <m:ctrlPr>
                                      <a:rPr lang="en-GB" i="1">
                                        <a:latin typeface="Cambria Math" panose="02040503050406030204" pitchFamily="18" charset="0"/>
                                      </a:rPr>
                                    </m:ctrlPr>
                                  </m:funcPr>
                                  <m:fName>
                                    <m:r>
                                      <m:rPr>
                                        <m:sty m:val="p"/>
                                      </m:rPr>
                                      <a:rPr lang="en-GB" i="0">
                                        <a:latin typeface="Cambria Math" panose="02040503050406030204" pitchFamily="18" charset="0"/>
                                      </a:rPr>
                                      <m:t>cos</m:t>
                                    </m:r>
                                  </m:fName>
                                  <m:e>
                                    <m:r>
                                      <a:rPr lang="en-GB" i="1">
                                        <a:latin typeface="Cambria Math" panose="02040503050406030204" pitchFamily="18" charset="0"/>
                                      </a:rPr>
                                      <m:t>𝜃</m:t>
                                    </m:r>
                                  </m:e>
                                </m:func>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𝑦</m:t>
                                    </m:r>
                                  </m:e>
                                  <m:sub>
                                    <m:r>
                                      <a:rPr lang="en-GB" i="0">
                                        <a:latin typeface="Cambria Math" panose="02040503050406030204" pitchFamily="18" charset="0"/>
                                      </a:rPr>
                                      <m:t>0</m:t>
                                    </m:r>
                                  </m:sub>
                                </m:sSub>
                                <m:func>
                                  <m:funcPr>
                                    <m:ctrlPr>
                                      <a:rPr lang="en-GB" i="1">
                                        <a:latin typeface="Cambria Math" panose="02040503050406030204" pitchFamily="18" charset="0"/>
                                      </a:rPr>
                                    </m:ctrlPr>
                                  </m:funcPr>
                                  <m:fName>
                                    <m:r>
                                      <m:rPr>
                                        <m:sty m:val="p"/>
                                      </m:rPr>
                                      <a:rPr lang="en-GB" i="0">
                                        <a:latin typeface="Cambria Math" panose="02040503050406030204" pitchFamily="18" charset="0"/>
                                      </a:rPr>
                                      <m:t>sin</m:t>
                                    </m:r>
                                  </m:fName>
                                  <m:e>
                                    <m:r>
                                      <a:rPr lang="en-GB" i="1">
                                        <a:latin typeface="Cambria Math" panose="02040503050406030204" pitchFamily="18" charset="0"/>
                                      </a:rPr>
                                      <m:t>𝜃</m:t>
                                    </m:r>
                                  </m:e>
                                </m:func>
                              </m:e>
                            </m:mr>
                            <m:mr>
                              <m:e>
                                <m:r>
                                  <a:rPr lang="en-GB" i="1">
                                    <a:latin typeface="Cambria Math" panose="02040503050406030204" pitchFamily="18" charset="0"/>
                                  </a:rPr>
                                  <m:t>𝑦</m:t>
                                </m:r>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𝑦</m:t>
                                    </m:r>
                                  </m:e>
                                  <m:sub>
                                    <m:r>
                                      <a:rPr lang="en-GB" i="0">
                                        <a:latin typeface="Cambria Math" panose="02040503050406030204" pitchFamily="18" charset="0"/>
                                      </a:rPr>
                                      <m:t>0</m:t>
                                    </m:r>
                                  </m:sub>
                                </m:sSub>
                                <m:func>
                                  <m:funcPr>
                                    <m:ctrlPr>
                                      <a:rPr lang="en-GB" i="1">
                                        <a:latin typeface="Cambria Math" panose="02040503050406030204" pitchFamily="18" charset="0"/>
                                      </a:rPr>
                                    </m:ctrlPr>
                                  </m:funcPr>
                                  <m:fName>
                                    <m:r>
                                      <m:rPr>
                                        <m:sty m:val="p"/>
                                      </m:rPr>
                                      <a:rPr lang="en-GB" i="0">
                                        <a:latin typeface="Cambria Math" panose="02040503050406030204" pitchFamily="18" charset="0"/>
                                      </a:rPr>
                                      <m:t>cos</m:t>
                                    </m:r>
                                  </m:fName>
                                  <m:e>
                                    <m:r>
                                      <a:rPr lang="en-GB" i="1">
                                        <a:latin typeface="Cambria Math" panose="02040503050406030204" pitchFamily="18" charset="0"/>
                                      </a:rPr>
                                      <m:t>𝜃</m:t>
                                    </m:r>
                                  </m:e>
                                </m:func>
                                <m:r>
                                  <a:rPr lang="en-GB" i="0">
                                    <a:latin typeface="Cambria Math" panose="02040503050406030204" pitchFamily="18" charset="0"/>
                                  </a:rPr>
                                  <m:t>+</m:t>
                                </m:r>
                                <m:sSub>
                                  <m:sSubPr>
                                    <m:ctrlPr>
                                      <a:rPr lang="en-GB" i="1">
                                        <a:solidFill>
                                          <a:srgbClr val="836967"/>
                                        </a:solidFill>
                                        <a:latin typeface="Cambria Math" panose="02040503050406030204" pitchFamily="18" charset="0"/>
                                      </a:rPr>
                                    </m:ctrlPr>
                                  </m:sSubPr>
                                  <m:e>
                                    <m:r>
                                      <a:rPr lang="en-GB" i="1">
                                        <a:latin typeface="Cambria Math" panose="02040503050406030204" pitchFamily="18" charset="0"/>
                                      </a:rPr>
                                      <m:t>𝑥</m:t>
                                    </m:r>
                                  </m:e>
                                  <m:sub>
                                    <m:r>
                                      <a:rPr lang="en-GB" i="0">
                                        <a:latin typeface="Cambria Math" panose="02040503050406030204" pitchFamily="18" charset="0"/>
                                      </a:rPr>
                                      <m:t>0</m:t>
                                    </m:r>
                                  </m:sub>
                                </m:sSub>
                                <m:func>
                                  <m:funcPr>
                                    <m:ctrlPr>
                                      <a:rPr lang="en-GB" i="1">
                                        <a:latin typeface="Cambria Math" panose="02040503050406030204" pitchFamily="18" charset="0"/>
                                      </a:rPr>
                                    </m:ctrlPr>
                                  </m:funcPr>
                                  <m:fName>
                                    <m:r>
                                      <m:rPr>
                                        <m:sty m:val="p"/>
                                      </m:rPr>
                                      <a:rPr lang="en-GB" i="0">
                                        <a:latin typeface="Cambria Math" panose="02040503050406030204" pitchFamily="18" charset="0"/>
                                      </a:rPr>
                                      <m:t>sin</m:t>
                                    </m:r>
                                  </m:fName>
                                  <m:e>
                                    <m:r>
                                      <a:rPr lang="en-GB" i="1">
                                        <a:latin typeface="Cambria Math" panose="02040503050406030204" pitchFamily="18" charset="0"/>
                                      </a:rPr>
                                      <m:t>𝜃</m:t>
                                    </m:r>
                                  </m:e>
                                </m:func>
                              </m:e>
                            </m:mr>
                          </m:m>
                        </m:e>
                      </m:d>
                    </m:oMath>
                  </m:oMathPara>
                </a14:m>
                <a:endParaRPr lang="en-GB" dirty="0"/>
              </a:p>
            </p:txBody>
          </p:sp>
        </mc:Choice>
        <mc:Fallback>
          <p:sp>
            <p:nvSpPr>
              <p:cNvPr id="41" name="文本框 40">
                <a:extLst>
                  <a:ext uri="{FF2B5EF4-FFF2-40B4-BE49-F238E27FC236}">
                    <a16:creationId xmlns:a16="http://schemas.microsoft.com/office/drawing/2014/main" id="{92A45D86-C389-4EBB-913B-599976E0ECFB}"/>
                  </a:ext>
                </a:extLst>
              </p:cNvPr>
              <p:cNvSpPr txBox="1">
                <a:spLocks noRot="1" noChangeAspect="1" noMove="1" noResize="1" noEditPoints="1" noAdjustHandles="1" noChangeArrowheads="1" noChangeShapeType="1" noTextEdit="1"/>
              </p:cNvSpPr>
              <p:nvPr/>
            </p:nvSpPr>
            <p:spPr>
              <a:xfrm>
                <a:off x="4541520" y="2689023"/>
                <a:ext cx="2378472" cy="617861"/>
              </a:xfrm>
              <a:prstGeom prst="rect">
                <a:avLst/>
              </a:prstGeom>
              <a:blipFill>
                <a:blip r:embed="rId4"/>
                <a:stretch>
                  <a:fillRect b="-990"/>
                </a:stretch>
              </a:blipFill>
            </p:spPr>
            <p:txBody>
              <a:bodyPr/>
              <a:lstStyle/>
              <a:p>
                <a:r>
                  <a:rPr lang="en-GB">
                    <a:noFill/>
                  </a:rPr>
                  <a:t> </a:t>
                </a:r>
              </a:p>
            </p:txBody>
          </p:sp>
        </mc:Fallback>
      </mc:AlternateContent>
    </p:spTree>
    <p:extLst>
      <p:ext uri="{BB962C8B-B14F-4D97-AF65-F5344CB8AC3E}">
        <p14:creationId xmlns:p14="http://schemas.microsoft.com/office/powerpoint/2010/main" val="235115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9" grpId="0" animBg="1"/>
      <p:bldP spid="30" grpId="0" animBg="1"/>
      <p:bldP spid="31" grpId="0"/>
      <p:bldP spid="39" grpId="0"/>
      <p:bldP spid="40"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0E6C6-AAD5-4736-8A77-C8F58BF83A11}"/>
              </a:ext>
            </a:extLst>
          </p:cNvPr>
          <p:cNvSpPr>
            <a:spLocks noGrp="1"/>
          </p:cNvSpPr>
          <p:nvPr>
            <p:ph type="title"/>
          </p:nvPr>
        </p:nvSpPr>
        <p:spPr/>
        <p:txBody>
          <a:bodyPr/>
          <a:lstStyle/>
          <a:p>
            <a:r>
              <a:rPr lang="zh-CN" altLang="en-US" dirty="0"/>
              <a:t>图像几何变换</a:t>
            </a:r>
            <a:r>
              <a:rPr lang="en-GB" altLang="zh-CN" dirty="0"/>
              <a:t>-</a:t>
            </a:r>
            <a:r>
              <a:rPr lang="zh-CN" altLang="en-US" dirty="0"/>
              <a:t>复合变换</a:t>
            </a:r>
            <a:endParaRPr lang="en-GB" dirty="0"/>
          </a:p>
        </p:txBody>
      </p:sp>
      <p:sp>
        <p:nvSpPr>
          <p:cNvPr id="3" name="内容占位符 2">
            <a:extLst>
              <a:ext uri="{FF2B5EF4-FFF2-40B4-BE49-F238E27FC236}">
                <a16:creationId xmlns:a16="http://schemas.microsoft.com/office/drawing/2014/main" id="{A094C8E5-8EC8-4730-AE8F-F2855868E844}"/>
              </a:ext>
            </a:extLst>
          </p:cNvPr>
          <p:cNvSpPr>
            <a:spLocks noGrp="1"/>
          </p:cNvSpPr>
          <p:nvPr>
            <p:ph idx="1"/>
          </p:nvPr>
        </p:nvSpPr>
        <p:spPr/>
        <p:txBody>
          <a:bodyPr/>
          <a:lstStyle/>
          <a:p>
            <a:pPr>
              <a:buFont typeface="Wingdings" panose="05000000000000000000" pitchFamily="2" charset="2"/>
              <a:buChar char="q"/>
            </a:pPr>
            <a:r>
              <a:rPr lang="zh-CN" altLang="en-US" dirty="0"/>
              <a:t>图像复合变换是指对给定的图像连续实施若干次如前所述的平移，比例，旋转等基本变换后所完成的变换</a:t>
            </a:r>
            <a:endParaRPr lang="en-GB" altLang="zh-CN" dirty="0"/>
          </a:p>
          <a:p>
            <a:pPr>
              <a:buFont typeface="Wingdings" panose="05000000000000000000" pitchFamily="2" charset="2"/>
              <a:buChar char="q"/>
            </a:pPr>
            <a:r>
              <a:rPr lang="zh-CN" altLang="en-US" dirty="0"/>
              <a:t>利用齐次坐标，对给定的图像依次按一定顺序连续实施若干次基本变换，其变换矩阵仍然可以用</a:t>
            </a:r>
            <a:r>
              <a:rPr lang="en-GB" altLang="zh-CN" dirty="0"/>
              <a:t>3</a:t>
            </a:r>
            <a:r>
              <a:rPr lang="en-US" altLang="zh-CN" dirty="0"/>
              <a:t>X3</a:t>
            </a:r>
            <a:r>
              <a:rPr lang="zh-CN" altLang="en-US" dirty="0"/>
              <a:t>阶矩阵形式表示，复合变换的矩阵等于基本变换的矩阵按顺序依次相乘得到的组合矩阵。</a:t>
            </a:r>
            <a:endParaRPr lang="en-GB" altLang="zh-CN" dirty="0"/>
          </a:p>
          <a:p>
            <a:pPr>
              <a:buFont typeface="Wingdings" panose="05000000000000000000" pitchFamily="2" charset="2"/>
              <a:buChar char="q"/>
            </a:pPr>
            <a:r>
              <a:rPr lang="zh-CN" altLang="en-US" dirty="0"/>
              <a:t>设对给定的图像依次进行了基本变换</a:t>
            </a:r>
            <a:r>
              <a:rPr lang="en-US" altLang="zh-CN" i="1" dirty="0"/>
              <a:t>F</a:t>
            </a:r>
            <a:r>
              <a:rPr lang="en-US" altLang="zh-CN" sz="2000" i="1" dirty="0"/>
              <a:t>1</a:t>
            </a:r>
            <a:r>
              <a:rPr lang="en-US" altLang="zh-CN" i="1" dirty="0"/>
              <a:t>, F</a:t>
            </a:r>
            <a:r>
              <a:rPr lang="en-US" altLang="zh-CN" sz="2000" i="1" dirty="0"/>
              <a:t>2</a:t>
            </a:r>
            <a:r>
              <a:rPr lang="en-US" altLang="zh-CN" i="1" dirty="0"/>
              <a:t>, …, F</a:t>
            </a:r>
            <a:r>
              <a:rPr lang="en-US" altLang="zh-CN" sz="2000" i="1" dirty="0"/>
              <a:t>N</a:t>
            </a:r>
            <a:r>
              <a:rPr lang="en-US" altLang="zh-CN" dirty="0"/>
              <a:t>, </a:t>
            </a:r>
            <a:r>
              <a:rPr lang="zh-CN" altLang="en-US" dirty="0"/>
              <a:t>它们的变换矩阵分别为</a:t>
            </a:r>
            <a:r>
              <a:rPr lang="en-US" altLang="zh-CN" i="1" dirty="0"/>
              <a:t>T</a:t>
            </a:r>
            <a:r>
              <a:rPr lang="en-US" altLang="zh-CN" sz="2000" i="1" dirty="0"/>
              <a:t>1</a:t>
            </a:r>
            <a:r>
              <a:rPr lang="en-US" altLang="zh-CN" i="1" dirty="0"/>
              <a:t>, T</a:t>
            </a:r>
            <a:r>
              <a:rPr lang="en-US" altLang="zh-CN" sz="2000" i="1" dirty="0"/>
              <a:t>2</a:t>
            </a:r>
            <a:r>
              <a:rPr lang="en-US" altLang="zh-CN" i="1" dirty="0"/>
              <a:t>,.., T</a:t>
            </a:r>
            <a:r>
              <a:rPr lang="en-US" altLang="zh-CN" sz="2000" i="1" dirty="0"/>
              <a:t>N</a:t>
            </a:r>
            <a:r>
              <a:rPr lang="zh-CN" altLang="en-US" dirty="0"/>
              <a:t>，按照几何变换公式的表示形式，图像复合变换的矩阵</a:t>
            </a:r>
            <a:r>
              <a:rPr lang="en-US" altLang="zh-CN" dirty="0"/>
              <a:t>T</a:t>
            </a:r>
            <a:r>
              <a:rPr lang="zh-CN" altLang="en-US" dirty="0"/>
              <a:t>可以表示为：</a:t>
            </a:r>
            <a:r>
              <a:rPr lang="en-US" altLang="zh-CN" i="1" dirty="0"/>
              <a:t>T=T</a:t>
            </a:r>
            <a:r>
              <a:rPr lang="en-US" altLang="zh-CN" sz="2000" i="1" dirty="0"/>
              <a:t>N</a:t>
            </a:r>
            <a:r>
              <a:rPr lang="en-US" altLang="zh-CN" i="1" dirty="0"/>
              <a:t>T</a:t>
            </a:r>
            <a:r>
              <a:rPr lang="en-US" altLang="zh-CN" sz="2000" i="1" dirty="0"/>
              <a:t>N-1</a:t>
            </a:r>
            <a:r>
              <a:rPr lang="en-US" altLang="zh-CN" i="1" dirty="0"/>
              <a:t>..T</a:t>
            </a:r>
            <a:r>
              <a:rPr lang="en-US" altLang="zh-CN" sz="2000" i="1" dirty="0"/>
              <a:t>1</a:t>
            </a:r>
            <a:endParaRPr lang="en-GB" altLang="zh-CN" sz="2000" i="1" dirty="0"/>
          </a:p>
          <a:p>
            <a:endParaRPr lang="en-GB" dirty="0"/>
          </a:p>
        </p:txBody>
      </p:sp>
      <p:sp>
        <p:nvSpPr>
          <p:cNvPr id="4" name="灯片编号占位符 3">
            <a:extLst>
              <a:ext uri="{FF2B5EF4-FFF2-40B4-BE49-F238E27FC236}">
                <a16:creationId xmlns:a16="http://schemas.microsoft.com/office/drawing/2014/main" id="{58ECD9A4-732E-4FFB-99E9-D281BF64AA1F}"/>
              </a:ext>
            </a:extLst>
          </p:cNvPr>
          <p:cNvSpPr>
            <a:spLocks noGrp="1"/>
          </p:cNvSpPr>
          <p:nvPr>
            <p:ph type="sldNum" sz="quarter" idx="12"/>
          </p:nvPr>
        </p:nvSpPr>
        <p:spPr/>
        <p:txBody>
          <a:bodyPr/>
          <a:lstStyle/>
          <a:p>
            <a:fld id="{89DB14B3-731A-4352-BC82-B1993596BD11}" type="slidenum">
              <a:rPr lang="zh-CN" altLang="en-US" smtClean="0"/>
              <a:pPr/>
              <a:t>16</a:t>
            </a:fld>
            <a:endParaRPr lang="zh-CN" altLang="en-US" dirty="0"/>
          </a:p>
        </p:txBody>
      </p:sp>
    </p:spTree>
    <p:custDataLst>
      <p:tags r:id="rId1"/>
    </p:custDataLst>
    <p:extLst>
      <p:ext uri="{BB962C8B-B14F-4D97-AF65-F5344CB8AC3E}">
        <p14:creationId xmlns:p14="http://schemas.microsoft.com/office/powerpoint/2010/main" val="921138876"/>
      </p:ext>
    </p:extLst>
  </p:cSld>
  <p:clrMapOvr>
    <a:masterClrMapping/>
  </p:clrMapOvr>
  <mc:AlternateContent xmlns:mc="http://schemas.openxmlformats.org/markup-compatibility/2006" xmlns:p14="http://schemas.microsoft.com/office/powerpoint/2010/main">
    <mc:Choice Requires="p14">
      <p:transition spd="slow" p14:dur="2000" advTm="13365"/>
    </mc:Choice>
    <mc:Fallback xmlns="">
      <p:transition spd="slow" advTm="133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DF689-6C02-4038-A616-92665C1DC6DD}"/>
              </a:ext>
            </a:extLst>
          </p:cNvPr>
          <p:cNvSpPr>
            <a:spLocks noGrp="1"/>
          </p:cNvSpPr>
          <p:nvPr>
            <p:ph type="title"/>
          </p:nvPr>
        </p:nvSpPr>
        <p:spPr/>
        <p:txBody>
          <a:bodyPr/>
          <a:lstStyle/>
          <a:p>
            <a:r>
              <a:rPr lang="zh-CN" altLang="en-US" dirty="0"/>
              <a:t>复合变换</a:t>
            </a:r>
            <a:endParaRPr lang="en-GB" dirty="0"/>
          </a:p>
        </p:txBody>
      </p:sp>
      <p:pic>
        <p:nvPicPr>
          <p:cNvPr id="6" name="内容占位符 5">
            <a:extLst>
              <a:ext uri="{FF2B5EF4-FFF2-40B4-BE49-F238E27FC236}">
                <a16:creationId xmlns:a16="http://schemas.microsoft.com/office/drawing/2014/main" id="{AB984F75-A23B-4382-A458-65CECB2D614B}"/>
              </a:ext>
            </a:extLst>
          </p:cNvPr>
          <p:cNvPicPr>
            <a:picLocks noGrp="1" noChangeAspect="1"/>
          </p:cNvPicPr>
          <p:nvPr>
            <p:ph idx="1"/>
          </p:nvPr>
        </p:nvPicPr>
        <p:blipFill rotWithShape="1">
          <a:blip r:embed="rId2"/>
          <a:srcRect b="19741"/>
          <a:stretch/>
        </p:blipFill>
        <p:spPr>
          <a:xfrm>
            <a:off x="1356273" y="1127125"/>
            <a:ext cx="7562128" cy="2630046"/>
          </a:xfrm>
        </p:spPr>
      </p:pic>
      <p:sp>
        <p:nvSpPr>
          <p:cNvPr id="4" name="灯片编号占位符 3">
            <a:extLst>
              <a:ext uri="{FF2B5EF4-FFF2-40B4-BE49-F238E27FC236}">
                <a16:creationId xmlns:a16="http://schemas.microsoft.com/office/drawing/2014/main" id="{C2BD4920-E9AE-4294-B240-9D9830978902}"/>
              </a:ext>
            </a:extLst>
          </p:cNvPr>
          <p:cNvSpPr>
            <a:spLocks noGrp="1"/>
          </p:cNvSpPr>
          <p:nvPr>
            <p:ph type="sldNum" sz="quarter" idx="12"/>
          </p:nvPr>
        </p:nvSpPr>
        <p:spPr/>
        <p:txBody>
          <a:bodyPr/>
          <a:lstStyle/>
          <a:p>
            <a:fld id="{89DB14B3-731A-4352-BC82-B1993596BD11}" type="slidenum">
              <a:rPr lang="zh-CN" altLang="en-US" smtClean="0"/>
              <a:pPr/>
              <a:t>17</a:t>
            </a:fld>
            <a:endParaRPr lang="zh-CN" altLang="en-US" dirty="0"/>
          </a:p>
        </p:txBody>
      </p:sp>
      <p:pic>
        <p:nvPicPr>
          <p:cNvPr id="5" name="内容占位符 5">
            <a:extLst>
              <a:ext uri="{FF2B5EF4-FFF2-40B4-BE49-F238E27FC236}">
                <a16:creationId xmlns:a16="http://schemas.microsoft.com/office/drawing/2014/main" id="{F9EF6081-A68F-42C4-85E9-B496040732C0}"/>
              </a:ext>
            </a:extLst>
          </p:cNvPr>
          <p:cNvPicPr>
            <a:picLocks noChangeAspect="1"/>
          </p:cNvPicPr>
          <p:nvPr/>
        </p:nvPicPr>
        <p:blipFill rotWithShape="1">
          <a:blip r:embed="rId3"/>
          <a:srcRect b="25864"/>
          <a:stretch/>
        </p:blipFill>
        <p:spPr bwMode="auto">
          <a:xfrm>
            <a:off x="1172441" y="3573780"/>
            <a:ext cx="8356455" cy="2363984"/>
          </a:xfrm>
          <a:prstGeom prst="rect">
            <a:avLst/>
          </a:prstGeom>
          <a:noFill/>
          <a:ln>
            <a:noFill/>
          </a:ln>
        </p:spPr>
      </p:pic>
    </p:spTree>
    <p:extLst>
      <p:ext uri="{BB962C8B-B14F-4D97-AF65-F5344CB8AC3E}">
        <p14:creationId xmlns:p14="http://schemas.microsoft.com/office/powerpoint/2010/main" val="3700772449"/>
      </p:ext>
    </p:extLst>
  </p:cSld>
  <p:clrMapOvr>
    <a:masterClrMapping/>
  </p:clrMapOvr>
  <mc:AlternateContent xmlns:mc="http://schemas.openxmlformats.org/markup-compatibility/2006" xmlns:p14="http://schemas.microsoft.com/office/powerpoint/2010/main">
    <mc:Choice Requires="p14">
      <p:transition spd="slow" p14:dur="2000" advTm="1332"/>
    </mc:Choice>
    <mc:Fallback xmlns="">
      <p:transition spd="slow" advTm="133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29FB3-F873-4917-B8D8-F57287C0B373}"/>
              </a:ext>
            </a:extLst>
          </p:cNvPr>
          <p:cNvSpPr>
            <a:spLocks noGrp="1"/>
          </p:cNvSpPr>
          <p:nvPr>
            <p:ph type="title"/>
          </p:nvPr>
        </p:nvSpPr>
        <p:spPr/>
        <p:txBody>
          <a:bodyPr/>
          <a:lstStyle/>
          <a:p>
            <a:r>
              <a:rPr lang="zh-CN" altLang="en-US" dirty="0"/>
              <a:t>图像仿射变换</a:t>
            </a:r>
            <a:endParaRPr lang="en-GB"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1A28A7B-85C6-45E2-A48A-8299DA48D10B}"/>
                  </a:ext>
                </a:extLst>
              </p:cNvPr>
              <p:cNvSpPr>
                <a:spLocks noGrp="1"/>
              </p:cNvSpPr>
              <p:nvPr>
                <p:ph idx="1"/>
              </p:nvPr>
            </p:nvSpPr>
            <p:spPr/>
            <p:txBody>
              <a:bodyPr/>
              <a:lstStyle/>
              <a:p>
                <a:r>
                  <a:rPr lang="zh-CN" altLang="en-US" b="0" i="0" dirty="0">
                    <a:solidFill>
                      <a:srgbClr val="121212"/>
                    </a:solidFill>
                    <a:effectLst/>
                    <a:latin typeface="-apple-system"/>
                  </a:rPr>
                  <a:t>仿射变换是指在向量空间中进行一次线性变换</a:t>
                </a:r>
                <a:r>
                  <a:rPr lang="en-US" altLang="zh-CN" b="0" i="0" dirty="0">
                    <a:solidFill>
                      <a:srgbClr val="121212"/>
                    </a:solidFill>
                    <a:effectLst/>
                    <a:latin typeface="-apple-system"/>
                  </a:rPr>
                  <a:t>(</a:t>
                </a:r>
                <a:r>
                  <a:rPr lang="zh-CN" altLang="en-US" b="0" i="0" dirty="0">
                    <a:solidFill>
                      <a:srgbClr val="121212"/>
                    </a:solidFill>
                    <a:effectLst/>
                    <a:latin typeface="-apple-system"/>
                  </a:rPr>
                  <a:t>乘以一个矩阵</a:t>
                </a:r>
                <a:r>
                  <a:rPr lang="en-US" altLang="zh-CN" b="0" i="0" dirty="0">
                    <a:solidFill>
                      <a:srgbClr val="121212"/>
                    </a:solidFill>
                    <a:effectLst/>
                    <a:latin typeface="-apple-system"/>
                  </a:rPr>
                  <a:t>)</a:t>
                </a:r>
                <a:r>
                  <a:rPr lang="zh-CN" altLang="en-US" b="0" i="0" dirty="0">
                    <a:solidFill>
                      <a:srgbClr val="121212"/>
                    </a:solidFill>
                    <a:effectLst/>
                    <a:latin typeface="-apple-system"/>
                  </a:rPr>
                  <a:t>和一次平移</a:t>
                </a:r>
                <a:r>
                  <a:rPr lang="en-US" altLang="zh-CN" b="0" i="0" dirty="0">
                    <a:solidFill>
                      <a:srgbClr val="121212"/>
                    </a:solidFill>
                    <a:effectLst/>
                    <a:latin typeface="-apple-system"/>
                  </a:rPr>
                  <a:t>(</a:t>
                </a:r>
                <a:r>
                  <a:rPr lang="zh-CN" altLang="en-US" b="0" i="0" dirty="0">
                    <a:solidFill>
                      <a:srgbClr val="121212"/>
                    </a:solidFill>
                    <a:effectLst/>
                    <a:latin typeface="-apple-system"/>
                  </a:rPr>
                  <a:t>加上一个向量</a:t>
                </a:r>
                <a:r>
                  <a:rPr lang="en-US" altLang="zh-CN" b="0" i="0" dirty="0">
                    <a:solidFill>
                      <a:srgbClr val="121212"/>
                    </a:solidFill>
                    <a:effectLst/>
                    <a:latin typeface="-apple-system"/>
                  </a:rPr>
                  <a:t>)</a:t>
                </a:r>
                <a:r>
                  <a:rPr lang="zh-CN" altLang="en-US" b="0" i="0" dirty="0">
                    <a:solidFill>
                      <a:srgbClr val="121212"/>
                    </a:solidFill>
                    <a:effectLst/>
                    <a:latin typeface="-apple-system"/>
                  </a:rPr>
                  <a:t>，变换到另一个向量空间的过程。可以看作为图像的组合变换。</a:t>
                </a:r>
                <a:endParaRPr lang="en-GB" altLang="zh-CN" dirty="0"/>
              </a:p>
              <a:p>
                <a:pPr marL="0" indent="0">
                  <a:buNone/>
                </a:pPr>
                <a:r>
                  <a:rPr lang="zh-CN" altLang="en-US" dirty="0"/>
                  <a:t>采用通用的数学映射变换公式，来表示前面给出的几何变换。仿射变换的一般形式：</a:t>
                </a:r>
                <a:endParaRPr lang="en-GB" altLang="zh-CN" dirty="0"/>
              </a:p>
              <a:p>
                <a14:m>
                  <m:oMath xmlns:m="http://schemas.openxmlformats.org/officeDocument/2006/math">
                    <m:d>
                      <m:dPr>
                        <m:begChr m:val="{"/>
                        <m:endChr m:val=""/>
                        <m:ctrlPr>
                          <a:rPr lang="en-GB" i="1" dirty="0" smtClean="0">
                            <a:solidFill>
                              <a:srgbClr val="836967"/>
                            </a:solidFill>
                            <a:latin typeface="Cambria Math" panose="02040503050406030204" pitchFamily="18" charset="0"/>
                          </a:rPr>
                        </m:ctrlPr>
                      </m:dPr>
                      <m:e>
                        <m:m>
                          <m:mPr>
                            <m:plcHide m:val="on"/>
                            <m:mcs>
                              <m:mc>
                                <m:mcPr>
                                  <m:count m:val="1"/>
                                  <m:mcJc m:val="center"/>
                                </m:mcPr>
                              </m:mc>
                            </m:mcs>
                            <m:ctrlPr>
                              <a:rPr lang="en-GB" i="1" dirty="0">
                                <a:solidFill>
                                  <a:srgbClr val="836967"/>
                                </a:solidFill>
                                <a:latin typeface="Cambria Math" panose="02040503050406030204" pitchFamily="18" charset="0"/>
                              </a:rPr>
                            </m:ctrlPr>
                          </m:mPr>
                          <m:mr>
                            <m:e>
                              <m:r>
                                <a:rPr lang="en-GB" i="1" dirty="0">
                                  <a:latin typeface="Cambria Math" panose="02040503050406030204" pitchFamily="18" charset="0"/>
                                </a:rPr>
                                <m:t>𝑥</m:t>
                              </m:r>
                              <m:r>
                                <a:rPr lang="en-GB" i="0" dirty="0">
                                  <a:latin typeface="Cambria Math" panose="02040503050406030204" pitchFamily="18" charset="0"/>
                                </a:rPr>
                                <m:t>=</m:t>
                              </m:r>
                              <m:r>
                                <a:rPr lang="en-GB" i="1" dirty="0">
                                  <a:latin typeface="Cambria Math" panose="02040503050406030204" pitchFamily="18" charset="0"/>
                                </a:rPr>
                                <m:t>𝑎</m:t>
                              </m:r>
                              <m:sSub>
                                <m:sSubPr>
                                  <m:ctrlPr>
                                    <a:rPr lang="en-GB" i="1" dirty="0">
                                      <a:solidFill>
                                        <a:srgbClr val="836967"/>
                                      </a:solidFill>
                                      <a:latin typeface="Cambria Math" panose="02040503050406030204" pitchFamily="18" charset="0"/>
                                    </a:rPr>
                                  </m:ctrlPr>
                                </m:sSubPr>
                                <m:e>
                                  <m:r>
                                    <a:rPr lang="en-GB" i="1" dirty="0">
                                      <a:latin typeface="Cambria Math" panose="02040503050406030204" pitchFamily="18" charset="0"/>
                                    </a:rPr>
                                    <m:t>𝑥</m:t>
                                  </m:r>
                                </m:e>
                                <m:sub>
                                  <m:r>
                                    <a:rPr lang="en-GB" i="0" dirty="0">
                                      <a:latin typeface="Cambria Math" panose="02040503050406030204" pitchFamily="18" charset="0"/>
                                    </a:rPr>
                                    <m:t>0</m:t>
                                  </m:r>
                                </m:sub>
                              </m:sSub>
                              <m:r>
                                <a:rPr lang="en-GB" i="0" dirty="0">
                                  <a:latin typeface="Cambria Math" panose="02040503050406030204" pitchFamily="18" charset="0"/>
                                </a:rPr>
                                <m:t>+</m:t>
                              </m:r>
                              <m:r>
                                <a:rPr lang="en-GB" i="1" dirty="0">
                                  <a:latin typeface="Cambria Math" panose="02040503050406030204" pitchFamily="18" charset="0"/>
                                </a:rPr>
                                <m:t>𝑏</m:t>
                              </m:r>
                              <m:sSub>
                                <m:sSubPr>
                                  <m:ctrlPr>
                                    <a:rPr lang="en-GB" i="1" dirty="0">
                                      <a:solidFill>
                                        <a:srgbClr val="836967"/>
                                      </a:solidFill>
                                      <a:latin typeface="Cambria Math" panose="02040503050406030204" pitchFamily="18" charset="0"/>
                                    </a:rPr>
                                  </m:ctrlPr>
                                </m:sSubPr>
                                <m:e>
                                  <m:r>
                                    <a:rPr lang="en-GB" i="1" dirty="0">
                                      <a:latin typeface="Cambria Math" panose="02040503050406030204" pitchFamily="18" charset="0"/>
                                    </a:rPr>
                                    <m:t>𝑦</m:t>
                                  </m:r>
                                </m:e>
                                <m:sub>
                                  <m:r>
                                    <a:rPr lang="en-GB" i="0" dirty="0">
                                      <a:latin typeface="Cambria Math" panose="02040503050406030204" pitchFamily="18" charset="0"/>
                                    </a:rPr>
                                    <m:t>0</m:t>
                                  </m:r>
                                </m:sub>
                              </m:sSub>
                              <m:r>
                                <a:rPr lang="en-GB" i="0" dirty="0">
                                  <a:latin typeface="Cambria Math" panose="02040503050406030204" pitchFamily="18" charset="0"/>
                                </a:rPr>
                                <m:t>+</m:t>
                              </m:r>
                              <m:r>
                                <m:rPr>
                                  <m:sty m:val="p"/>
                                </m:rPr>
                                <a:rPr lang="en-GB" i="0" dirty="0">
                                  <a:latin typeface="Cambria Math" panose="02040503050406030204" pitchFamily="18" charset="0"/>
                                </a:rPr>
                                <m:t>Δ</m:t>
                              </m:r>
                              <m:r>
                                <a:rPr lang="en-GB" i="1" dirty="0">
                                  <a:latin typeface="Cambria Math" panose="02040503050406030204" pitchFamily="18" charset="0"/>
                                </a:rPr>
                                <m:t>𝑥</m:t>
                              </m:r>
                            </m:e>
                          </m:mr>
                          <m:mr>
                            <m:e>
                              <m:r>
                                <a:rPr lang="en-GB" i="1" dirty="0">
                                  <a:latin typeface="Cambria Math" panose="02040503050406030204" pitchFamily="18" charset="0"/>
                                </a:rPr>
                                <m:t>𝑦</m:t>
                              </m:r>
                              <m:r>
                                <a:rPr lang="en-GB" i="0" dirty="0">
                                  <a:latin typeface="Cambria Math" panose="02040503050406030204" pitchFamily="18" charset="0"/>
                                </a:rPr>
                                <m:t>=</m:t>
                              </m:r>
                              <m:r>
                                <a:rPr lang="en-GB" i="1" dirty="0">
                                  <a:latin typeface="Cambria Math" panose="02040503050406030204" pitchFamily="18" charset="0"/>
                                </a:rPr>
                                <m:t>𝑐</m:t>
                              </m:r>
                              <m:sSub>
                                <m:sSubPr>
                                  <m:ctrlPr>
                                    <a:rPr lang="en-GB" i="1" dirty="0">
                                      <a:solidFill>
                                        <a:srgbClr val="836967"/>
                                      </a:solidFill>
                                      <a:latin typeface="Cambria Math" panose="02040503050406030204" pitchFamily="18" charset="0"/>
                                    </a:rPr>
                                  </m:ctrlPr>
                                </m:sSubPr>
                                <m:e>
                                  <m:r>
                                    <a:rPr lang="en-GB" i="1" dirty="0">
                                      <a:latin typeface="Cambria Math" panose="02040503050406030204" pitchFamily="18" charset="0"/>
                                    </a:rPr>
                                    <m:t>𝑥</m:t>
                                  </m:r>
                                </m:e>
                                <m:sub>
                                  <m:r>
                                    <a:rPr lang="en-GB" i="0" dirty="0">
                                      <a:latin typeface="Cambria Math" panose="02040503050406030204" pitchFamily="18" charset="0"/>
                                    </a:rPr>
                                    <m:t>0</m:t>
                                  </m:r>
                                </m:sub>
                              </m:sSub>
                              <m:r>
                                <a:rPr lang="en-GB" i="0" dirty="0">
                                  <a:latin typeface="Cambria Math" panose="02040503050406030204" pitchFamily="18" charset="0"/>
                                </a:rPr>
                                <m:t>+ⅆ</m:t>
                              </m:r>
                              <m:sSub>
                                <m:sSubPr>
                                  <m:ctrlPr>
                                    <a:rPr lang="en-GB" i="1" dirty="0">
                                      <a:solidFill>
                                        <a:srgbClr val="836967"/>
                                      </a:solidFill>
                                      <a:latin typeface="Cambria Math" panose="02040503050406030204" pitchFamily="18" charset="0"/>
                                    </a:rPr>
                                  </m:ctrlPr>
                                </m:sSubPr>
                                <m:e>
                                  <m:r>
                                    <a:rPr lang="en-GB" i="1" dirty="0">
                                      <a:latin typeface="Cambria Math" panose="02040503050406030204" pitchFamily="18" charset="0"/>
                                    </a:rPr>
                                    <m:t>𝑦</m:t>
                                  </m:r>
                                </m:e>
                                <m:sub>
                                  <m:r>
                                    <a:rPr lang="en-GB" i="0" dirty="0">
                                      <a:latin typeface="Cambria Math" panose="02040503050406030204" pitchFamily="18" charset="0"/>
                                    </a:rPr>
                                    <m:t>0</m:t>
                                  </m:r>
                                </m:sub>
                              </m:sSub>
                              <m:r>
                                <a:rPr lang="en-GB" i="0" dirty="0">
                                  <a:latin typeface="Cambria Math" panose="02040503050406030204" pitchFamily="18" charset="0"/>
                                </a:rPr>
                                <m:t>+</m:t>
                              </m:r>
                              <m:r>
                                <m:rPr>
                                  <m:sty m:val="p"/>
                                </m:rPr>
                                <a:rPr lang="en-GB" i="0" dirty="0">
                                  <a:latin typeface="Cambria Math" panose="02040503050406030204" pitchFamily="18" charset="0"/>
                                </a:rPr>
                                <m:t>Δ</m:t>
                              </m:r>
                              <m:r>
                                <a:rPr lang="en-GB" i="1" dirty="0">
                                  <a:latin typeface="Cambria Math" panose="02040503050406030204" pitchFamily="18" charset="0"/>
                                </a:rPr>
                                <m:t>𝑦</m:t>
                              </m:r>
                            </m:e>
                          </m:mr>
                        </m:m>
                      </m:e>
                    </m:d>
                  </m:oMath>
                </a14:m>
                <a:endParaRPr lang="en-GB" dirty="0"/>
              </a:p>
              <a:p>
                <a:r>
                  <a:rPr lang="zh-CN" altLang="en-US" dirty="0"/>
                  <a:t>矩阵表示：</a:t>
                </a:r>
                <a14:m>
                  <m:oMath xmlns:m="http://schemas.openxmlformats.org/officeDocument/2006/math">
                    <m:d>
                      <m:dPr>
                        <m:begChr m:val="["/>
                        <m:endChr m:val="]"/>
                        <m:ctrlPr>
                          <a:rPr lang="en-GB" i="1" dirty="0" smtClean="0">
                            <a:solidFill>
                              <a:srgbClr val="836967"/>
                            </a:solidFill>
                            <a:latin typeface="Cambria Math" panose="02040503050406030204" pitchFamily="18" charset="0"/>
                          </a:rPr>
                        </m:ctrlPr>
                      </m:dPr>
                      <m:e>
                        <m:m>
                          <m:mPr>
                            <m:plcHide m:val="on"/>
                            <m:mcs>
                              <m:mc>
                                <m:mcPr>
                                  <m:count m:val="1"/>
                                  <m:mcJc m:val="center"/>
                                </m:mcPr>
                              </m:mc>
                            </m:mcs>
                            <m:ctrlPr>
                              <a:rPr lang="en-GB" i="1" dirty="0">
                                <a:solidFill>
                                  <a:srgbClr val="836967"/>
                                </a:solidFill>
                                <a:latin typeface="Cambria Math" panose="02040503050406030204" pitchFamily="18" charset="0"/>
                              </a:rPr>
                            </m:ctrlPr>
                          </m:mPr>
                          <m:mr>
                            <m:e>
                              <m:r>
                                <a:rPr lang="en-GB" i="1" dirty="0">
                                  <a:latin typeface="Cambria Math" panose="02040503050406030204" pitchFamily="18" charset="0"/>
                                </a:rPr>
                                <m:t>𝑥</m:t>
                              </m:r>
                            </m:e>
                          </m:mr>
                          <m:mr>
                            <m:e>
                              <m:r>
                                <a:rPr lang="en-GB" i="1" dirty="0">
                                  <a:latin typeface="Cambria Math" panose="02040503050406030204" pitchFamily="18" charset="0"/>
                                </a:rPr>
                                <m:t>𝑦</m:t>
                              </m:r>
                            </m:e>
                          </m:mr>
                          <m:mr>
                            <m:e>
                              <m:r>
                                <a:rPr lang="en-GB" i="0" dirty="0">
                                  <a:latin typeface="Cambria Math" panose="02040503050406030204" pitchFamily="18" charset="0"/>
                                </a:rPr>
                                <m:t>1</m:t>
                              </m:r>
                            </m:e>
                          </m:mr>
                        </m:m>
                      </m:e>
                    </m:d>
                    <m:r>
                      <a:rPr lang="en-GB" i="0" dirty="0">
                        <a:latin typeface="Cambria Math" panose="02040503050406030204" pitchFamily="18" charset="0"/>
                      </a:rPr>
                      <m:t>=</m:t>
                    </m:r>
                    <m:d>
                      <m:dPr>
                        <m:begChr m:val="["/>
                        <m:endChr m:val="]"/>
                        <m:ctrlPr>
                          <a:rPr lang="en-GB" i="1" dirty="0">
                            <a:solidFill>
                              <a:srgbClr val="836967"/>
                            </a:solidFill>
                            <a:latin typeface="Cambria Math" panose="02040503050406030204" pitchFamily="18" charset="0"/>
                          </a:rPr>
                        </m:ctrlPr>
                      </m:dPr>
                      <m:e>
                        <m:m>
                          <m:mPr>
                            <m:plcHide m:val="on"/>
                            <m:mcs>
                              <m:mc>
                                <m:mcPr>
                                  <m:count m:val="3"/>
                                  <m:mcJc m:val="center"/>
                                </m:mcPr>
                              </m:mc>
                            </m:mcs>
                            <m:ctrlPr>
                              <a:rPr lang="en-GB" i="1" dirty="0">
                                <a:solidFill>
                                  <a:srgbClr val="836967"/>
                                </a:solidFill>
                                <a:latin typeface="Cambria Math" panose="02040503050406030204" pitchFamily="18" charset="0"/>
                              </a:rPr>
                            </m:ctrlPr>
                          </m:mPr>
                          <m:mr>
                            <m:e>
                              <m:r>
                                <a:rPr lang="en-GB" i="1" dirty="0">
                                  <a:latin typeface="Cambria Math" panose="02040503050406030204" pitchFamily="18" charset="0"/>
                                </a:rPr>
                                <m:t>𝑎</m:t>
                              </m:r>
                            </m:e>
                            <m:e>
                              <m:r>
                                <a:rPr lang="en-GB" i="1" dirty="0">
                                  <a:latin typeface="Cambria Math" panose="02040503050406030204" pitchFamily="18" charset="0"/>
                                </a:rPr>
                                <m:t>𝑏</m:t>
                              </m:r>
                            </m:e>
                            <m:e>
                              <m:r>
                                <m:rPr>
                                  <m:sty m:val="p"/>
                                </m:rPr>
                                <a:rPr lang="en-GB" i="0" dirty="0">
                                  <a:latin typeface="Cambria Math" panose="02040503050406030204" pitchFamily="18" charset="0"/>
                                </a:rPr>
                                <m:t>Δ</m:t>
                              </m:r>
                              <m:r>
                                <a:rPr lang="en-GB" i="1" dirty="0">
                                  <a:latin typeface="Cambria Math" panose="02040503050406030204" pitchFamily="18" charset="0"/>
                                </a:rPr>
                                <m:t>𝑥</m:t>
                              </m:r>
                            </m:e>
                          </m:mr>
                          <m:mr>
                            <m:e>
                              <m:r>
                                <a:rPr lang="en-GB" i="1" dirty="0">
                                  <a:latin typeface="Cambria Math" panose="02040503050406030204" pitchFamily="18" charset="0"/>
                                </a:rPr>
                                <m:t>𝑏</m:t>
                              </m:r>
                            </m:e>
                            <m:e>
                              <m:r>
                                <a:rPr lang="en-GB" i="1" dirty="0">
                                  <a:latin typeface="Cambria Math" panose="02040503050406030204" pitchFamily="18" charset="0"/>
                                </a:rPr>
                                <m:t>𝑑</m:t>
                              </m:r>
                            </m:e>
                            <m:e>
                              <m:r>
                                <m:rPr>
                                  <m:sty m:val="p"/>
                                </m:rPr>
                                <a:rPr lang="en-GB" i="0" dirty="0">
                                  <a:latin typeface="Cambria Math" panose="02040503050406030204" pitchFamily="18" charset="0"/>
                                </a:rPr>
                                <m:t>Δ</m:t>
                              </m:r>
                              <m:r>
                                <a:rPr lang="en-GB" i="1" dirty="0">
                                  <a:latin typeface="Cambria Math" panose="02040503050406030204" pitchFamily="18" charset="0"/>
                                </a:rPr>
                                <m:t>𝑦</m:t>
                              </m:r>
                            </m:e>
                          </m:mr>
                          <m:mr>
                            <m:e>
                              <m:r>
                                <a:rPr lang="en-GB" i="0" dirty="0">
                                  <a:latin typeface="Cambria Math" panose="02040503050406030204" pitchFamily="18" charset="0"/>
                                </a:rPr>
                                <m:t>0</m:t>
                              </m:r>
                            </m:e>
                            <m:e>
                              <m:r>
                                <a:rPr lang="en-GB" i="0" dirty="0">
                                  <a:latin typeface="Cambria Math" panose="02040503050406030204" pitchFamily="18" charset="0"/>
                                </a:rPr>
                                <m:t>0</m:t>
                              </m:r>
                            </m:e>
                            <m:e>
                              <m:r>
                                <a:rPr lang="en-GB" i="0" dirty="0">
                                  <a:latin typeface="Cambria Math" panose="02040503050406030204" pitchFamily="18" charset="0"/>
                                </a:rPr>
                                <m:t>1</m:t>
                              </m:r>
                            </m:e>
                          </m:mr>
                        </m:m>
                      </m:e>
                    </m:d>
                    <m:r>
                      <a:rPr lang="en-GB" i="0" dirty="0">
                        <a:latin typeface="Cambria Math" panose="02040503050406030204" pitchFamily="18" charset="0"/>
                      </a:rPr>
                      <m:t>⋅</m:t>
                    </m:r>
                    <m:d>
                      <m:dPr>
                        <m:begChr m:val="["/>
                        <m:endChr m:val="]"/>
                        <m:ctrlPr>
                          <a:rPr lang="en-GB" i="1" dirty="0">
                            <a:solidFill>
                              <a:srgbClr val="836967"/>
                            </a:solidFill>
                            <a:latin typeface="Cambria Math" panose="02040503050406030204" pitchFamily="18" charset="0"/>
                          </a:rPr>
                        </m:ctrlPr>
                      </m:dPr>
                      <m:e>
                        <m:m>
                          <m:mPr>
                            <m:plcHide m:val="on"/>
                            <m:mcs>
                              <m:mc>
                                <m:mcPr>
                                  <m:count m:val="1"/>
                                  <m:mcJc m:val="center"/>
                                </m:mcPr>
                              </m:mc>
                            </m:mcs>
                            <m:ctrlPr>
                              <a:rPr lang="en-GB" i="1" dirty="0">
                                <a:solidFill>
                                  <a:srgbClr val="836967"/>
                                </a:solidFill>
                                <a:latin typeface="Cambria Math" panose="02040503050406030204" pitchFamily="18" charset="0"/>
                              </a:rPr>
                            </m:ctrlPr>
                          </m:mPr>
                          <m:mr>
                            <m:e>
                              <m:sSub>
                                <m:sSubPr>
                                  <m:ctrlPr>
                                    <a:rPr lang="en-GB" i="1" dirty="0">
                                      <a:solidFill>
                                        <a:srgbClr val="836967"/>
                                      </a:solidFill>
                                      <a:latin typeface="Cambria Math" panose="02040503050406030204" pitchFamily="18" charset="0"/>
                                    </a:rPr>
                                  </m:ctrlPr>
                                </m:sSubPr>
                                <m:e>
                                  <m:r>
                                    <a:rPr lang="en-GB" i="1" dirty="0">
                                      <a:latin typeface="Cambria Math" panose="02040503050406030204" pitchFamily="18" charset="0"/>
                                    </a:rPr>
                                    <m:t>𝑥</m:t>
                                  </m:r>
                                </m:e>
                                <m:sub>
                                  <m:r>
                                    <a:rPr lang="en-GB" i="0" dirty="0">
                                      <a:latin typeface="Cambria Math" panose="02040503050406030204" pitchFamily="18" charset="0"/>
                                    </a:rPr>
                                    <m:t>0</m:t>
                                  </m:r>
                                </m:sub>
                              </m:sSub>
                            </m:e>
                          </m:mr>
                          <m:mr>
                            <m:e>
                              <m:sSub>
                                <m:sSubPr>
                                  <m:ctrlPr>
                                    <a:rPr lang="en-GB" i="1" dirty="0">
                                      <a:solidFill>
                                        <a:srgbClr val="836967"/>
                                      </a:solidFill>
                                      <a:latin typeface="Cambria Math" panose="02040503050406030204" pitchFamily="18" charset="0"/>
                                    </a:rPr>
                                  </m:ctrlPr>
                                </m:sSubPr>
                                <m:e>
                                  <m:r>
                                    <a:rPr lang="en-GB" i="1" dirty="0">
                                      <a:latin typeface="Cambria Math" panose="02040503050406030204" pitchFamily="18" charset="0"/>
                                    </a:rPr>
                                    <m:t>𝑦</m:t>
                                  </m:r>
                                </m:e>
                                <m:sub>
                                  <m:r>
                                    <a:rPr lang="en-GB" i="0" dirty="0">
                                      <a:latin typeface="Cambria Math" panose="02040503050406030204" pitchFamily="18" charset="0"/>
                                    </a:rPr>
                                    <m:t>0</m:t>
                                  </m:r>
                                </m:sub>
                              </m:sSub>
                            </m:e>
                          </m:mr>
                          <m:mr>
                            <m:e>
                              <m:r>
                                <a:rPr lang="en-GB" i="0" dirty="0">
                                  <a:latin typeface="Cambria Math" panose="02040503050406030204" pitchFamily="18" charset="0"/>
                                </a:rPr>
                                <m:t>1</m:t>
                              </m:r>
                            </m:e>
                          </m:mr>
                        </m:m>
                      </m:e>
                    </m:d>
                  </m:oMath>
                </a14:m>
                <a:endParaRPr lang="en-GB" dirty="0"/>
              </a:p>
              <a:p>
                <a:pPr marL="0" indent="0">
                  <a:buNone/>
                </a:pPr>
                <a:endParaRPr lang="en-GB" dirty="0"/>
              </a:p>
            </p:txBody>
          </p:sp>
        </mc:Choice>
        <mc:Fallback xmlns="">
          <p:sp>
            <p:nvSpPr>
              <p:cNvPr id="3" name="内容占位符 2">
                <a:extLst>
                  <a:ext uri="{FF2B5EF4-FFF2-40B4-BE49-F238E27FC236}">
                    <a16:creationId xmlns:a16="http://schemas.microsoft.com/office/drawing/2014/main" id="{71A28A7B-85C6-45E2-A48A-8299DA48D10B}"/>
                  </a:ext>
                </a:extLst>
              </p:cNvPr>
              <p:cNvSpPr>
                <a:spLocks noGrp="1" noRot="1" noChangeAspect="1" noMove="1" noResize="1" noEditPoints="1" noAdjustHandles="1" noChangeArrowheads="1" noChangeShapeType="1" noTextEdit="1"/>
              </p:cNvSpPr>
              <p:nvPr>
                <p:ph idx="1"/>
              </p:nvPr>
            </p:nvSpPr>
            <p:spPr>
              <a:blipFill>
                <a:blip r:embed="rId2"/>
                <a:stretch>
                  <a:fillRect l="-2285" t="-3321" r="-2007" b="-1660"/>
                </a:stretch>
              </a:blipFill>
            </p:spPr>
            <p:txBody>
              <a:bodyPr/>
              <a:lstStyle/>
              <a:p>
                <a:r>
                  <a:rPr lang="en-GB">
                    <a:noFill/>
                  </a:rPr>
                  <a:t> </a:t>
                </a:r>
              </a:p>
            </p:txBody>
          </p:sp>
        </mc:Fallback>
      </mc:AlternateContent>
      <p:sp>
        <p:nvSpPr>
          <p:cNvPr id="4" name="灯片编号占位符 3">
            <a:extLst>
              <a:ext uri="{FF2B5EF4-FFF2-40B4-BE49-F238E27FC236}">
                <a16:creationId xmlns:a16="http://schemas.microsoft.com/office/drawing/2014/main" id="{EC701867-B3F1-4FB3-B1D5-BA2767E453FD}"/>
              </a:ext>
            </a:extLst>
          </p:cNvPr>
          <p:cNvSpPr>
            <a:spLocks noGrp="1"/>
          </p:cNvSpPr>
          <p:nvPr>
            <p:ph type="sldNum" sz="quarter" idx="12"/>
          </p:nvPr>
        </p:nvSpPr>
        <p:spPr/>
        <p:txBody>
          <a:bodyPr/>
          <a:lstStyle/>
          <a:p>
            <a:fld id="{89DB14B3-731A-4352-BC82-B1993596BD11}" type="slidenum">
              <a:rPr lang="zh-CN" altLang="en-US" smtClean="0"/>
              <a:pPr/>
              <a:t>18</a:t>
            </a:fld>
            <a:endParaRPr lang="zh-CN" altLang="en-US" dirty="0"/>
          </a:p>
        </p:txBody>
      </p:sp>
    </p:spTree>
    <p:extLst>
      <p:ext uri="{BB962C8B-B14F-4D97-AF65-F5344CB8AC3E}">
        <p14:creationId xmlns:p14="http://schemas.microsoft.com/office/powerpoint/2010/main" val="2205595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2733E-82BE-4218-BC39-96387E4CF5A5}"/>
              </a:ext>
            </a:extLst>
          </p:cNvPr>
          <p:cNvSpPr>
            <a:spLocks noGrp="1"/>
          </p:cNvSpPr>
          <p:nvPr>
            <p:ph type="title"/>
          </p:nvPr>
        </p:nvSpPr>
        <p:spPr/>
        <p:txBody>
          <a:bodyPr/>
          <a:lstStyle/>
          <a:p>
            <a:r>
              <a:rPr lang="zh-CN" altLang="en-US" dirty="0"/>
              <a:t>例子 与 实践</a:t>
            </a:r>
            <a:endParaRPr lang="en-GB" dirty="0"/>
          </a:p>
        </p:txBody>
      </p:sp>
      <p:sp>
        <p:nvSpPr>
          <p:cNvPr id="4" name="灯片编号占位符 3">
            <a:extLst>
              <a:ext uri="{FF2B5EF4-FFF2-40B4-BE49-F238E27FC236}">
                <a16:creationId xmlns:a16="http://schemas.microsoft.com/office/drawing/2014/main" id="{FF36C520-70FA-47A5-85DB-7AB24B1B55FF}"/>
              </a:ext>
            </a:extLst>
          </p:cNvPr>
          <p:cNvSpPr>
            <a:spLocks noGrp="1"/>
          </p:cNvSpPr>
          <p:nvPr>
            <p:ph type="sldNum" sz="quarter" idx="12"/>
          </p:nvPr>
        </p:nvSpPr>
        <p:spPr/>
        <p:txBody>
          <a:bodyPr/>
          <a:lstStyle/>
          <a:p>
            <a:fld id="{89DB14B3-731A-4352-BC82-B1993596BD11}" type="slidenum">
              <a:rPr lang="zh-CN" altLang="en-US" smtClean="0"/>
              <a:pPr/>
              <a:t>19</a:t>
            </a:fld>
            <a:endParaRPr lang="zh-CN" altLang="en-US" dirty="0"/>
          </a:p>
        </p:txBody>
      </p:sp>
      <p:pic>
        <p:nvPicPr>
          <p:cNvPr id="6" name="图片 5">
            <a:extLst>
              <a:ext uri="{FF2B5EF4-FFF2-40B4-BE49-F238E27FC236}">
                <a16:creationId xmlns:a16="http://schemas.microsoft.com/office/drawing/2014/main" id="{86D77466-3F7D-4A3F-967C-B6C9CDB87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2247900"/>
            <a:ext cx="1433830" cy="1433830"/>
          </a:xfrm>
          <a:prstGeom prst="rect">
            <a:avLst/>
          </a:prstGeom>
        </p:spPr>
      </p:pic>
      <p:sp>
        <p:nvSpPr>
          <p:cNvPr id="7" name="文本框 6">
            <a:extLst>
              <a:ext uri="{FF2B5EF4-FFF2-40B4-BE49-F238E27FC236}">
                <a16:creationId xmlns:a16="http://schemas.microsoft.com/office/drawing/2014/main" id="{C1777D1E-B82E-432B-813E-23E3A1D1CDCC}"/>
              </a:ext>
            </a:extLst>
          </p:cNvPr>
          <p:cNvSpPr txBox="1"/>
          <p:nvPr/>
        </p:nvSpPr>
        <p:spPr>
          <a:xfrm>
            <a:off x="940435" y="3816349"/>
            <a:ext cx="873760" cy="369332"/>
          </a:xfrm>
          <a:prstGeom prst="rect">
            <a:avLst/>
          </a:prstGeom>
          <a:noFill/>
        </p:spPr>
        <p:txBody>
          <a:bodyPr wrap="square" rtlCol="0">
            <a:spAutoFit/>
          </a:bodyPr>
          <a:lstStyle/>
          <a:p>
            <a:r>
              <a:rPr lang="en-GB" dirty="0"/>
              <a:t>28X28</a:t>
            </a:r>
          </a:p>
        </p:txBody>
      </p:sp>
      <p:sp>
        <p:nvSpPr>
          <p:cNvPr id="9" name="文本框 8">
            <a:extLst>
              <a:ext uri="{FF2B5EF4-FFF2-40B4-BE49-F238E27FC236}">
                <a16:creationId xmlns:a16="http://schemas.microsoft.com/office/drawing/2014/main" id="{A50060ED-6FFA-4FE4-ACCD-19BAE66179BD}"/>
              </a:ext>
            </a:extLst>
          </p:cNvPr>
          <p:cNvSpPr txBox="1"/>
          <p:nvPr/>
        </p:nvSpPr>
        <p:spPr>
          <a:xfrm>
            <a:off x="4511040" y="797510"/>
            <a:ext cx="7020560" cy="5262979"/>
          </a:xfrm>
          <a:prstGeom prst="rect">
            <a:avLst/>
          </a:prstGeom>
          <a:noFill/>
        </p:spPr>
        <p:txBody>
          <a:bodyPr wrap="square">
            <a:spAutoFit/>
          </a:bodyPr>
          <a:lstStyle/>
          <a:p>
            <a:r>
              <a:rPr lang="en-GB" sz="1200" dirty="0"/>
              <a:t>[[  0   0   0   0   0   0   0   0   0   0   0   0   0   0   0   0   0   0    0   0   0   0   0   0   0   0   0   0]</a:t>
            </a:r>
          </a:p>
          <a:p>
            <a:r>
              <a:rPr lang="en-GB" sz="1200" dirty="0"/>
              <a:t> [  0   0   0   0   0   0   0   0   0   0   0   0   0   0   0   0   0   0    0   0   0   0   0   0   0   0   0   0]</a:t>
            </a:r>
          </a:p>
          <a:p>
            <a:r>
              <a:rPr lang="en-GB" sz="1200" dirty="0"/>
              <a:t> [  0   0   0   0   0   0   0   0   0   0   0   0   0   0   0   0   0   0    0   8  21  37  36  17   5   0   0   0]</a:t>
            </a:r>
          </a:p>
          <a:p>
            <a:r>
              <a:rPr lang="en-GB" sz="1200" dirty="0"/>
              <a:t> [  0   0   0   0   0   0   0   0   0   0   0   0   0   0   0   0   0   0   19 121 170 215 201  77  20   0   0   0]</a:t>
            </a:r>
          </a:p>
          <a:p>
            <a:r>
              <a:rPr lang="en-GB" sz="1200" dirty="0"/>
              <a:t> [  0   0   0   0   0   0   0   0   0   0   0   0   0   0   0   0   0   1   51 218 248 254 245 115  33   0   0   0]</a:t>
            </a:r>
          </a:p>
          <a:p>
            <a:r>
              <a:rPr lang="en-GB" sz="1200" dirty="0"/>
              <a:t> [  0   0   0   0   0   0   0   0   0   0   0   0   0   0   0   0   0   8   96 234 252 254 249 125  37   0   0   0]</a:t>
            </a:r>
          </a:p>
          <a:p>
            <a:r>
              <a:rPr lang="en-GB" sz="1200" dirty="0"/>
              <a:t> [  0   0   0   0   0   0   0   0   0   0   0   0   0   0   0   0   2  77  218 253 254 255 250 129  39   0   0   0]</a:t>
            </a:r>
          </a:p>
          <a:p>
            <a:r>
              <a:rPr lang="en-GB" sz="1200" dirty="0"/>
              <a:t> [  0   0   0   0   0   0   0   0   0   0   0   0   0   0   0   7  24 144  250 254 254 254 251 159  69   1   0   0]</a:t>
            </a:r>
          </a:p>
          <a:p>
            <a:r>
              <a:rPr lang="en-GB" sz="1200" dirty="0"/>
              <a:t> [  0   0   0   0   0   0   0   0   0   0   0   0   0   0   3  78 154 234  249 240 248 254 250 140  50   0   0   0]</a:t>
            </a:r>
          </a:p>
          <a:p>
            <a:r>
              <a:rPr lang="en-GB" sz="1200" dirty="0"/>
              <a:t> [  0   0   0   0   0   0   0   0   0   0   0   0   0   0  10 127 206 251  237 196 225 254 250 140  50   0   0   0]</a:t>
            </a:r>
          </a:p>
          <a:p>
            <a:r>
              <a:rPr lang="en-GB" sz="1200" dirty="0"/>
              <a:t> [  0   0   0   0   0   0   0   0   0   0   0   0   0   9  91 221 247 253  203  85 145 250 251 159  69   1   0   0]</a:t>
            </a:r>
          </a:p>
          <a:p>
            <a:r>
              <a:rPr lang="en-GB" sz="1200" dirty="0"/>
              <a:t> [  0   0   0   0   0   0   0   0   0   0   0   1   9  91 219 253 254 232   95  40 116 246 250 140  50   0   0   0]</a:t>
            </a:r>
          </a:p>
          <a:p>
            <a:r>
              <a:rPr lang="en-GB" sz="1200" dirty="0"/>
              <a:t> [  0   0   0   0   0   0   0   0   0   0   1  35  91 219 253 254 248 163   27  41 109 239 251 159  69   1   0   0]</a:t>
            </a:r>
          </a:p>
          <a:p>
            <a:r>
              <a:rPr lang="en-GB" sz="1200" dirty="0"/>
              <a:t> [  0   0   0   0   0   0   0   0   0   1  35 163 219 253 254 253 241 161  130 177 221 253 250 129  39   0   0   0]</a:t>
            </a:r>
          </a:p>
          <a:p>
            <a:r>
              <a:rPr lang="en-GB" sz="1200" dirty="0"/>
              <a:t> [  0   0   0   0   0   0   0   0   0   9  91 219 245 254 254 254 250 224  218 234 247 254 250 127  37   0   0   0]</a:t>
            </a:r>
          </a:p>
          <a:p>
            <a:r>
              <a:rPr lang="en-GB" sz="1200" dirty="0"/>
              <a:t> [  0   0   0   0   0   0   0   0   6  89 219 253 254 254 254 254 254 254  254 254 254 254 250 127  37   0   0   0]</a:t>
            </a:r>
          </a:p>
          <a:p>
            <a:r>
              <a:rPr lang="en-GB" sz="1200" dirty="0"/>
              <a:t> [  0   0   0   0   0   0   1  22  48 176 251 254 252 246 234 238 245 245  227 249 254 254 245 114  32   0   0   0]</a:t>
            </a:r>
          </a:p>
          <a:p>
            <a:r>
              <a:rPr lang="en-GB" sz="1200" dirty="0"/>
              <a:t> [  0   0   0   0   0   0  20 153 202 237 254 234 189 118  84  94 115 114   83 222 251 254 220  50   9   0   0   0]</a:t>
            </a:r>
          </a:p>
          <a:p>
            <a:r>
              <a:rPr lang="en-GB" sz="1200" dirty="0"/>
              <a:t> [  0   0   0   0   0   1  52 220 250 254 246 159  79   6   2   3   4   4   38 217 250 252 172  21   2   0   0   0]</a:t>
            </a:r>
          </a:p>
          <a:p>
            <a:r>
              <a:rPr lang="en-GB" sz="1200" dirty="0"/>
              <a:t> [  0   0   0   0   0   8  96 234 252 254 221  91  33   0   0   0   0   0   37 217 250 250 140   9   0   0   0   0]</a:t>
            </a:r>
          </a:p>
          <a:p>
            <a:r>
              <a:rPr lang="en-GB" sz="1200" dirty="0"/>
              <a:t> [  0   0   0   0   4  68 214 253 254 248 139  11   1   0   0   0   0   0   33 205 246 250 145  21   5   0   0   0]</a:t>
            </a:r>
          </a:p>
          <a:p>
            <a:r>
              <a:rPr lang="en-GB" sz="1200" dirty="0"/>
              <a:t> [  0   0   0  18  64 155 240 254 247 175  65   2   0   0   0   0   0   0   26 185 238 254 213  63  15   0   0   0]</a:t>
            </a:r>
          </a:p>
          <a:p>
            <a:r>
              <a:rPr lang="en-GB" sz="1200" dirty="0"/>
              <a:t> [  0   0   0  36 123 245 254 244 207  48   3   0   0   0   0   0   0   0   36 213 249 251 171  22   3   0   0   0]</a:t>
            </a:r>
          </a:p>
          <a:p>
            <a:r>
              <a:rPr lang="en-GB" sz="1200" dirty="0"/>
              <a:t> [  0   0   0  32 113 243 253 218 159  22   0   0   0   0   0   0   0   0   32 202 242 242 126   8   0   0   0   0]</a:t>
            </a:r>
          </a:p>
          <a:p>
            <a:r>
              <a:rPr lang="en-GB" sz="1200" dirty="0"/>
              <a:t> [  0   0   0   7  33 158 200  90  35   1   0   0   0   0   0   0   0   0    7  88 145 125  32   0   0   0   0   0]</a:t>
            </a:r>
          </a:p>
          <a:p>
            <a:r>
              <a:rPr lang="en-GB" sz="1200" dirty="0"/>
              <a:t> [  0   0   0   0   1  20  32   7   1   0   0   0   0   0   0   0   0   0    0   6  15   8   0   0   0   0   0   0]</a:t>
            </a:r>
          </a:p>
          <a:p>
            <a:r>
              <a:rPr lang="en-GB" sz="1200" dirty="0"/>
              <a:t> [  0   0   0   0   0   0   0   0   0   0   0   0   0   0   0   0   0   0    0   0   0   0   0   0   0   0   0   0]</a:t>
            </a:r>
          </a:p>
          <a:p>
            <a:r>
              <a:rPr lang="en-GB" sz="1200" dirty="0"/>
              <a:t> [  0   0   0   0   0   0   0   0   0   0   0   0   0   0   0   0   0   0    0   0   0   0   0   0   0   0   0   0]]</a:t>
            </a:r>
          </a:p>
        </p:txBody>
      </p:sp>
      <p:sp>
        <p:nvSpPr>
          <p:cNvPr id="10" name="箭头: 右 9">
            <a:extLst>
              <a:ext uri="{FF2B5EF4-FFF2-40B4-BE49-F238E27FC236}">
                <a16:creationId xmlns:a16="http://schemas.microsoft.com/office/drawing/2014/main" id="{3CD6D031-A8EF-4A02-A02A-2661F11FEE47}"/>
              </a:ext>
            </a:extLst>
          </p:cNvPr>
          <p:cNvSpPr/>
          <p:nvPr/>
        </p:nvSpPr>
        <p:spPr bwMode="auto">
          <a:xfrm>
            <a:off x="2761298" y="2805137"/>
            <a:ext cx="802640" cy="487680"/>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solidFill>
                <a:srgbClr val="000000"/>
              </a:solidFill>
              <a:effectLst/>
              <a:latin typeface="Calibri" pitchFamily="34" charset="0"/>
              <a:ea typeface="宋体" charset="-122"/>
              <a:sym typeface="Calibri" pitchFamily="34" charset="0"/>
            </a:endParaRPr>
          </a:p>
        </p:txBody>
      </p:sp>
      <p:sp>
        <p:nvSpPr>
          <p:cNvPr id="11" name="文本框 10">
            <a:extLst>
              <a:ext uri="{FF2B5EF4-FFF2-40B4-BE49-F238E27FC236}">
                <a16:creationId xmlns:a16="http://schemas.microsoft.com/office/drawing/2014/main" id="{42C9ADA0-0BA7-4021-9DAC-E2CE0FBD0863}"/>
              </a:ext>
            </a:extLst>
          </p:cNvPr>
          <p:cNvSpPr txBox="1"/>
          <p:nvPr/>
        </p:nvSpPr>
        <p:spPr>
          <a:xfrm>
            <a:off x="2651760" y="2377440"/>
            <a:ext cx="1249680" cy="369332"/>
          </a:xfrm>
          <a:prstGeom prst="rect">
            <a:avLst/>
          </a:prstGeom>
          <a:noFill/>
        </p:spPr>
        <p:txBody>
          <a:bodyPr wrap="square" rtlCol="0">
            <a:spAutoFit/>
          </a:bodyPr>
          <a:lstStyle/>
          <a:p>
            <a:r>
              <a:rPr lang="zh-CN" altLang="en-US" dirty="0"/>
              <a:t>矩阵表示</a:t>
            </a:r>
            <a:endParaRPr lang="en-GB" dirty="0"/>
          </a:p>
        </p:txBody>
      </p:sp>
      <p:cxnSp>
        <p:nvCxnSpPr>
          <p:cNvPr id="13" name="直接箭头连接符 12">
            <a:extLst>
              <a:ext uri="{FF2B5EF4-FFF2-40B4-BE49-F238E27FC236}">
                <a16:creationId xmlns:a16="http://schemas.microsoft.com/office/drawing/2014/main" id="{261E5DA7-D9A3-4084-9410-89EC929BA408}"/>
              </a:ext>
            </a:extLst>
          </p:cNvPr>
          <p:cNvCxnSpPr>
            <a:cxnSpLocks/>
          </p:cNvCxnSpPr>
          <p:nvPr/>
        </p:nvCxnSpPr>
        <p:spPr bwMode="auto">
          <a:xfrm>
            <a:off x="558800" y="2113280"/>
            <a:ext cx="168656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直接箭头连接符 13">
            <a:extLst>
              <a:ext uri="{FF2B5EF4-FFF2-40B4-BE49-F238E27FC236}">
                <a16:creationId xmlns:a16="http://schemas.microsoft.com/office/drawing/2014/main" id="{340C1892-E6FB-4E48-97A8-6BDC3E63292C}"/>
              </a:ext>
            </a:extLst>
          </p:cNvPr>
          <p:cNvCxnSpPr>
            <a:cxnSpLocks/>
          </p:cNvCxnSpPr>
          <p:nvPr/>
        </p:nvCxnSpPr>
        <p:spPr bwMode="auto">
          <a:xfrm>
            <a:off x="558800" y="2113280"/>
            <a:ext cx="0" cy="177990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文本框 18">
            <a:extLst>
              <a:ext uri="{FF2B5EF4-FFF2-40B4-BE49-F238E27FC236}">
                <a16:creationId xmlns:a16="http://schemas.microsoft.com/office/drawing/2014/main" id="{5E8CB540-ACD1-47B8-9035-FE98E2F1C3AC}"/>
              </a:ext>
            </a:extLst>
          </p:cNvPr>
          <p:cNvSpPr txBox="1"/>
          <p:nvPr/>
        </p:nvSpPr>
        <p:spPr>
          <a:xfrm>
            <a:off x="2094230" y="1811259"/>
            <a:ext cx="428942" cy="369332"/>
          </a:xfrm>
          <a:prstGeom prst="rect">
            <a:avLst/>
          </a:prstGeom>
          <a:noFill/>
        </p:spPr>
        <p:txBody>
          <a:bodyPr wrap="square" rtlCol="0">
            <a:spAutoFit/>
          </a:bodyPr>
          <a:lstStyle/>
          <a:p>
            <a:r>
              <a:rPr lang="en-US" altLang="zh-CN" dirty="0"/>
              <a:t>x</a:t>
            </a:r>
            <a:endParaRPr lang="en-GB" dirty="0"/>
          </a:p>
        </p:txBody>
      </p:sp>
      <p:sp>
        <p:nvSpPr>
          <p:cNvPr id="20" name="文本框 19">
            <a:extLst>
              <a:ext uri="{FF2B5EF4-FFF2-40B4-BE49-F238E27FC236}">
                <a16:creationId xmlns:a16="http://schemas.microsoft.com/office/drawing/2014/main" id="{80E33219-EBA9-4C3F-90C9-7667DD3DEAAF}"/>
              </a:ext>
            </a:extLst>
          </p:cNvPr>
          <p:cNvSpPr txBox="1"/>
          <p:nvPr/>
        </p:nvSpPr>
        <p:spPr>
          <a:xfrm>
            <a:off x="256383" y="3651370"/>
            <a:ext cx="428942" cy="369332"/>
          </a:xfrm>
          <a:prstGeom prst="rect">
            <a:avLst/>
          </a:prstGeom>
          <a:noFill/>
        </p:spPr>
        <p:txBody>
          <a:bodyPr wrap="square" rtlCol="0">
            <a:spAutoFit/>
          </a:bodyPr>
          <a:lstStyle/>
          <a:p>
            <a:r>
              <a:rPr lang="en-GB" dirty="0"/>
              <a:t>y</a:t>
            </a:r>
          </a:p>
        </p:txBody>
      </p:sp>
      <p:sp>
        <p:nvSpPr>
          <p:cNvPr id="21" name="文本框 20">
            <a:extLst>
              <a:ext uri="{FF2B5EF4-FFF2-40B4-BE49-F238E27FC236}">
                <a16:creationId xmlns:a16="http://schemas.microsoft.com/office/drawing/2014/main" id="{045D3BEC-61E0-46DB-AD73-31645E337D53}"/>
              </a:ext>
            </a:extLst>
          </p:cNvPr>
          <p:cNvSpPr txBox="1"/>
          <p:nvPr/>
        </p:nvSpPr>
        <p:spPr>
          <a:xfrm>
            <a:off x="263209" y="1811259"/>
            <a:ext cx="428942" cy="369332"/>
          </a:xfrm>
          <a:prstGeom prst="rect">
            <a:avLst/>
          </a:prstGeom>
          <a:noFill/>
        </p:spPr>
        <p:txBody>
          <a:bodyPr wrap="square" rtlCol="0">
            <a:spAutoFit/>
          </a:bodyPr>
          <a:lstStyle/>
          <a:p>
            <a:r>
              <a:rPr lang="en-GB" dirty="0"/>
              <a:t>0</a:t>
            </a:r>
          </a:p>
        </p:txBody>
      </p:sp>
    </p:spTree>
    <p:extLst>
      <p:ext uri="{BB962C8B-B14F-4D97-AF65-F5344CB8AC3E}">
        <p14:creationId xmlns:p14="http://schemas.microsoft.com/office/powerpoint/2010/main" val="130509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FFAC72-E8E0-4170-9FB7-79BF87D3C9E2}"/>
              </a:ext>
            </a:extLst>
          </p:cNvPr>
          <p:cNvSpPr>
            <a:spLocks noGrp="1"/>
          </p:cNvSpPr>
          <p:nvPr>
            <p:ph type="title"/>
          </p:nvPr>
        </p:nvSpPr>
        <p:spPr/>
        <p:txBody>
          <a:bodyPr/>
          <a:lstStyle/>
          <a:p>
            <a:r>
              <a:rPr lang="zh-CN" altLang="en-US" dirty="0"/>
              <a:t>课程概要</a:t>
            </a:r>
            <a:endParaRPr lang="en-GB" dirty="0"/>
          </a:p>
        </p:txBody>
      </p:sp>
      <p:sp>
        <p:nvSpPr>
          <p:cNvPr id="3" name="内容占位符 2">
            <a:extLst>
              <a:ext uri="{FF2B5EF4-FFF2-40B4-BE49-F238E27FC236}">
                <a16:creationId xmlns:a16="http://schemas.microsoft.com/office/drawing/2014/main" id="{816C73BB-9D22-48DD-B31D-C99B3DF55732}"/>
              </a:ext>
            </a:extLst>
          </p:cNvPr>
          <p:cNvSpPr>
            <a:spLocks noGrp="1"/>
          </p:cNvSpPr>
          <p:nvPr>
            <p:ph idx="1"/>
          </p:nvPr>
        </p:nvSpPr>
        <p:spPr/>
        <p:txBody>
          <a:bodyPr/>
          <a:lstStyle/>
          <a:p>
            <a:r>
              <a:rPr lang="en-US" altLang="zh-CN" sz="2800" dirty="0"/>
              <a:t>Chapter 1: </a:t>
            </a:r>
            <a:r>
              <a:rPr lang="zh-CN" altLang="en-US" sz="2800" dirty="0"/>
              <a:t>绪论</a:t>
            </a:r>
            <a:endParaRPr lang="en-GB" altLang="zh-CN" sz="2800" dirty="0"/>
          </a:p>
          <a:p>
            <a:r>
              <a:rPr lang="en-GB" sz="2800" dirty="0"/>
              <a:t>Chapter 2: </a:t>
            </a:r>
            <a:r>
              <a:rPr lang="zh-CN" altLang="en-US" sz="2800" dirty="0"/>
              <a:t>图像的形成，采集及处理工具</a:t>
            </a:r>
            <a:endParaRPr lang="en-GB" altLang="zh-CN" sz="2800" dirty="0"/>
          </a:p>
          <a:p>
            <a:r>
              <a:rPr lang="en-US" altLang="zh-CN" sz="2800" dirty="0"/>
              <a:t>Chapter 3</a:t>
            </a:r>
            <a:r>
              <a:rPr lang="zh-CN" altLang="en-US" sz="2800" dirty="0"/>
              <a:t>：数字图像处理基础</a:t>
            </a:r>
            <a:endParaRPr lang="en-GB" altLang="zh-CN" sz="2800" dirty="0"/>
          </a:p>
          <a:p>
            <a:r>
              <a:rPr lang="en-US" altLang="zh-CN" sz="2800" dirty="0">
                <a:solidFill>
                  <a:srgbClr val="FF0000"/>
                </a:solidFill>
              </a:rPr>
              <a:t>Chapter 4</a:t>
            </a:r>
            <a:r>
              <a:rPr lang="zh-CN" altLang="en-US" sz="2800" dirty="0">
                <a:solidFill>
                  <a:srgbClr val="FF0000"/>
                </a:solidFill>
              </a:rPr>
              <a:t>：图像变换</a:t>
            </a:r>
            <a:endParaRPr lang="en-GB" altLang="zh-CN" sz="2800" dirty="0">
              <a:solidFill>
                <a:srgbClr val="FF0000"/>
              </a:solidFill>
            </a:endParaRPr>
          </a:p>
          <a:p>
            <a:r>
              <a:rPr lang="en-US" altLang="zh-CN" sz="2800" dirty="0"/>
              <a:t>Chapter 5</a:t>
            </a:r>
            <a:r>
              <a:rPr lang="zh-CN" altLang="en-US" sz="2800" dirty="0"/>
              <a:t>：图像增强</a:t>
            </a:r>
            <a:endParaRPr lang="en-GB" altLang="zh-CN" sz="2800" dirty="0"/>
          </a:p>
          <a:p>
            <a:r>
              <a:rPr lang="en-US" altLang="zh-CN" sz="2800" dirty="0"/>
              <a:t>Chapter 6</a:t>
            </a:r>
            <a:r>
              <a:rPr lang="zh-CN" altLang="en-US" sz="2800" dirty="0"/>
              <a:t>：图像分割</a:t>
            </a:r>
            <a:endParaRPr lang="en-GB" altLang="zh-CN" sz="2800" dirty="0"/>
          </a:p>
          <a:p>
            <a:r>
              <a:rPr lang="en-US" altLang="zh-CN" sz="2800" dirty="0"/>
              <a:t>Chapter 7</a:t>
            </a:r>
            <a:r>
              <a:rPr lang="zh-CN" altLang="en-US" sz="2800" dirty="0"/>
              <a:t>： 图像特征提取</a:t>
            </a:r>
            <a:endParaRPr lang="en-GB" altLang="zh-CN" sz="2800" dirty="0"/>
          </a:p>
          <a:p>
            <a:r>
              <a:rPr lang="en-US" altLang="zh-CN" sz="2800" dirty="0"/>
              <a:t>Chapter 8</a:t>
            </a:r>
            <a:r>
              <a:rPr lang="zh-CN" altLang="en-US" sz="2800" dirty="0"/>
              <a:t>：图像压缩</a:t>
            </a:r>
            <a:endParaRPr lang="en-GB" altLang="zh-CN" sz="2800" dirty="0"/>
          </a:p>
          <a:p>
            <a:r>
              <a:rPr lang="en-US" altLang="zh-CN" sz="2800" dirty="0"/>
              <a:t>Chapter 9</a:t>
            </a:r>
            <a:r>
              <a:rPr lang="zh-CN" altLang="en-US" sz="2800" dirty="0"/>
              <a:t>：高级图像处理：卷积神经网络简介</a:t>
            </a:r>
            <a:endParaRPr lang="en-GB" sz="2800" dirty="0"/>
          </a:p>
        </p:txBody>
      </p:sp>
      <p:sp>
        <p:nvSpPr>
          <p:cNvPr id="4" name="灯片编号占位符 3">
            <a:extLst>
              <a:ext uri="{FF2B5EF4-FFF2-40B4-BE49-F238E27FC236}">
                <a16:creationId xmlns:a16="http://schemas.microsoft.com/office/drawing/2014/main" id="{8DF159A5-9021-4F3F-B14A-5E688A1D9E71}"/>
              </a:ext>
            </a:extLst>
          </p:cNvPr>
          <p:cNvSpPr>
            <a:spLocks noGrp="1"/>
          </p:cNvSpPr>
          <p:nvPr>
            <p:ph type="sldNum" sz="quarter" idx="12"/>
          </p:nvPr>
        </p:nvSpPr>
        <p:spPr/>
        <p:txBody>
          <a:bodyPr/>
          <a:lstStyle/>
          <a:p>
            <a:fld id="{89DB14B3-731A-4352-BC82-B1993596BD11}" type="slidenum">
              <a:rPr lang="zh-CN" altLang="en-US" smtClean="0"/>
              <a:pPr/>
              <a:t>2</a:t>
            </a:fld>
            <a:endParaRPr lang="zh-CN" altLang="en-US" dirty="0"/>
          </a:p>
        </p:txBody>
      </p:sp>
    </p:spTree>
    <p:extLst>
      <p:ext uri="{BB962C8B-B14F-4D97-AF65-F5344CB8AC3E}">
        <p14:creationId xmlns:p14="http://schemas.microsoft.com/office/powerpoint/2010/main" val="2039609651"/>
      </p:ext>
    </p:extLst>
  </p:cSld>
  <p:clrMapOvr>
    <a:masterClrMapping/>
  </p:clrMapOvr>
  <mc:AlternateContent xmlns:mc="http://schemas.openxmlformats.org/markup-compatibility/2006" xmlns:p14="http://schemas.microsoft.com/office/powerpoint/2010/main">
    <mc:Choice Requires="p14">
      <p:transition spd="slow" p14:dur="2000" advTm="45343"/>
    </mc:Choice>
    <mc:Fallback xmlns="">
      <p:transition spd="slow" advTm="4534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B8AD6-D11A-46E2-BB03-3522B220095C}"/>
              </a:ext>
            </a:extLst>
          </p:cNvPr>
          <p:cNvSpPr>
            <a:spLocks noGrp="1"/>
          </p:cNvSpPr>
          <p:nvPr>
            <p:ph type="title"/>
          </p:nvPr>
        </p:nvSpPr>
        <p:spPr/>
        <p:txBody>
          <a:bodyPr/>
          <a:lstStyle/>
          <a:p>
            <a:r>
              <a:rPr lang="zh-CN" altLang="en-US" dirty="0"/>
              <a:t>例子 与 实践</a:t>
            </a:r>
            <a:endParaRPr lang="en-GB" dirty="0"/>
          </a:p>
        </p:txBody>
      </p:sp>
      <p:sp>
        <p:nvSpPr>
          <p:cNvPr id="4" name="灯片编号占位符 3">
            <a:extLst>
              <a:ext uri="{FF2B5EF4-FFF2-40B4-BE49-F238E27FC236}">
                <a16:creationId xmlns:a16="http://schemas.microsoft.com/office/drawing/2014/main" id="{5248C440-8949-4C04-AF17-E6BC30D98906}"/>
              </a:ext>
            </a:extLst>
          </p:cNvPr>
          <p:cNvSpPr>
            <a:spLocks noGrp="1"/>
          </p:cNvSpPr>
          <p:nvPr>
            <p:ph type="sldNum" sz="quarter" idx="12"/>
          </p:nvPr>
        </p:nvSpPr>
        <p:spPr/>
        <p:txBody>
          <a:bodyPr/>
          <a:lstStyle/>
          <a:p>
            <a:fld id="{89DB14B3-731A-4352-BC82-B1993596BD11}" type="slidenum">
              <a:rPr lang="zh-CN" altLang="en-US" smtClean="0"/>
              <a:pPr/>
              <a:t>20</a:t>
            </a:fld>
            <a:endParaRPr lang="zh-CN" altLang="en-US" dirty="0"/>
          </a:p>
        </p:txBody>
      </p:sp>
      <p:pic>
        <p:nvPicPr>
          <p:cNvPr id="5" name="图片 4">
            <a:extLst>
              <a:ext uri="{FF2B5EF4-FFF2-40B4-BE49-F238E27FC236}">
                <a16:creationId xmlns:a16="http://schemas.microsoft.com/office/drawing/2014/main" id="{A8B5329B-3126-4048-9D63-D3E2E5F33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20" y="1790700"/>
            <a:ext cx="1433830" cy="1433830"/>
          </a:xfrm>
          <a:prstGeom prst="rect">
            <a:avLst/>
          </a:prstGeom>
        </p:spPr>
      </p:pic>
      <p:sp>
        <p:nvSpPr>
          <p:cNvPr id="6" name="文本框 5">
            <a:extLst>
              <a:ext uri="{FF2B5EF4-FFF2-40B4-BE49-F238E27FC236}">
                <a16:creationId xmlns:a16="http://schemas.microsoft.com/office/drawing/2014/main" id="{8317F119-E37B-4479-A4D8-1CB70128055B}"/>
              </a:ext>
            </a:extLst>
          </p:cNvPr>
          <p:cNvSpPr txBox="1"/>
          <p:nvPr/>
        </p:nvSpPr>
        <p:spPr>
          <a:xfrm>
            <a:off x="1113155" y="3359149"/>
            <a:ext cx="873760" cy="369332"/>
          </a:xfrm>
          <a:prstGeom prst="rect">
            <a:avLst/>
          </a:prstGeom>
          <a:noFill/>
        </p:spPr>
        <p:txBody>
          <a:bodyPr wrap="square" rtlCol="0">
            <a:spAutoFit/>
          </a:bodyPr>
          <a:lstStyle/>
          <a:p>
            <a:r>
              <a:rPr lang="en-GB" dirty="0"/>
              <a:t>28X28</a:t>
            </a:r>
          </a:p>
        </p:txBody>
      </p:sp>
      <p:sp>
        <p:nvSpPr>
          <p:cNvPr id="7" name="箭头: 右 6">
            <a:extLst>
              <a:ext uri="{FF2B5EF4-FFF2-40B4-BE49-F238E27FC236}">
                <a16:creationId xmlns:a16="http://schemas.microsoft.com/office/drawing/2014/main" id="{2B50312F-13B3-40F5-B94B-E11C7B79F475}"/>
              </a:ext>
            </a:extLst>
          </p:cNvPr>
          <p:cNvSpPr/>
          <p:nvPr/>
        </p:nvSpPr>
        <p:spPr bwMode="auto">
          <a:xfrm>
            <a:off x="2532697" y="2379797"/>
            <a:ext cx="802640" cy="487680"/>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solidFill>
                <a:srgbClr val="000000"/>
              </a:solidFill>
              <a:effectLst/>
              <a:latin typeface="Calibri" pitchFamily="34" charset="0"/>
              <a:ea typeface="宋体" charset="-122"/>
              <a:sym typeface="Calibri" pitchFamily="34" charset="0"/>
            </a:endParaRPr>
          </a:p>
        </p:txBody>
      </p:sp>
      <p:sp>
        <p:nvSpPr>
          <p:cNvPr id="8" name="文本框 7">
            <a:extLst>
              <a:ext uri="{FF2B5EF4-FFF2-40B4-BE49-F238E27FC236}">
                <a16:creationId xmlns:a16="http://schemas.microsoft.com/office/drawing/2014/main" id="{CDD8C244-4BF7-4022-B048-874CAF08E5ED}"/>
              </a:ext>
            </a:extLst>
          </p:cNvPr>
          <p:cNvSpPr txBox="1"/>
          <p:nvPr/>
        </p:nvSpPr>
        <p:spPr>
          <a:xfrm>
            <a:off x="2519679" y="1275672"/>
            <a:ext cx="1367151" cy="1200329"/>
          </a:xfrm>
          <a:prstGeom prst="rect">
            <a:avLst/>
          </a:prstGeom>
          <a:noFill/>
        </p:spPr>
        <p:txBody>
          <a:bodyPr wrap="square" rtlCol="0">
            <a:spAutoFit/>
          </a:bodyPr>
          <a:lstStyle/>
          <a:p>
            <a:r>
              <a:rPr lang="zh-CN" altLang="en-US" dirty="0"/>
              <a:t>    平移</a:t>
            </a:r>
            <a:endParaRPr lang="en-GB" altLang="zh-CN" dirty="0"/>
          </a:p>
          <a:p>
            <a:r>
              <a:rPr lang="en-US" altLang="zh-CN" dirty="0"/>
              <a:t>T = [1 0  5;</a:t>
            </a:r>
          </a:p>
          <a:p>
            <a:r>
              <a:rPr lang="en-US" altLang="zh-CN" dirty="0"/>
              <a:t>       0  1  5;</a:t>
            </a:r>
          </a:p>
          <a:p>
            <a:r>
              <a:rPr lang="en-US" altLang="zh-CN" dirty="0"/>
              <a:t>       0  0  1 ]</a:t>
            </a:r>
            <a:endParaRPr lang="en-GB" dirty="0"/>
          </a:p>
        </p:txBody>
      </p:sp>
      <p:cxnSp>
        <p:nvCxnSpPr>
          <p:cNvPr id="9" name="直接箭头连接符 8">
            <a:extLst>
              <a:ext uri="{FF2B5EF4-FFF2-40B4-BE49-F238E27FC236}">
                <a16:creationId xmlns:a16="http://schemas.microsoft.com/office/drawing/2014/main" id="{7AE80E61-80B9-4B36-BB83-8B60375A4ED0}"/>
              </a:ext>
            </a:extLst>
          </p:cNvPr>
          <p:cNvCxnSpPr>
            <a:cxnSpLocks/>
          </p:cNvCxnSpPr>
          <p:nvPr/>
        </p:nvCxnSpPr>
        <p:spPr bwMode="auto">
          <a:xfrm>
            <a:off x="731520" y="1656080"/>
            <a:ext cx="168656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7FEEDC46-BA67-4E6A-8F85-3D235E614585}"/>
              </a:ext>
            </a:extLst>
          </p:cNvPr>
          <p:cNvCxnSpPr>
            <a:cxnSpLocks/>
          </p:cNvCxnSpPr>
          <p:nvPr/>
        </p:nvCxnSpPr>
        <p:spPr bwMode="auto">
          <a:xfrm>
            <a:off x="731520" y="1656080"/>
            <a:ext cx="0" cy="177990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文本框 10">
            <a:extLst>
              <a:ext uri="{FF2B5EF4-FFF2-40B4-BE49-F238E27FC236}">
                <a16:creationId xmlns:a16="http://schemas.microsoft.com/office/drawing/2014/main" id="{4EBE6825-C7BC-4EAE-ADFE-6CFA19F93AE6}"/>
              </a:ext>
            </a:extLst>
          </p:cNvPr>
          <p:cNvSpPr txBox="1"/>
          <p:nvPr/>
        </p:nvSpPr>
        <p:spPr>
          <a:xfrm>
            <a:off x="2266950" y="1354059"/>
            <a:ext cx="428942" cy="369332"/>
          </a:xfrm>
          <a:prstGeom prst="rect">
            <a:avLst/>
          </a:prstGeom>
          <a:noFill/>
        </p:spPr>
        <p:txBody>
          <a:bodyPr wrap="square" rtlCol="0">
            <a:spAutoFit/>
          </a:bodyPr>
          <a:lstStyle/>
          <a:p>
            <a:r>
              <a:rPr lang="en-US" altLang="zh-CN" dirty="0"/>
              <a:t>x</a:t>
            </a:r>
            <a:endParaRPr lang="en-GB" dirty="0"/>
          </a:p>
        </p:txBody>
      </p:sp>
      <p:sp>
        <p:nvSpPr>
          <p:cNvPr id="12" name="文本框 11">
            <a:extLst>
              <a:ext uri="{FF2B5EF4-FFF2-40B4-BE49-F238E27FC236}">
                <a16:creationId xmlns:a16="http://schemas.microsoft.com/office/drawing/2014/main" id="{89107DC1-B698-428F-9790-9355C4BAF75D}"/>
              </a:ext>
            </a:extLst>
          </p:cNvPr>
          <p:cNvSpPr txBox="1"/>
          <p:nvPr/>
        </p:nvSpPr>
        <p:spPr>
          <a:xfrm>
            <a:off x="429103" y="3194170"/>
            <a:ext cx="428942" cy="369332"/>
          </a:xfrm>
          <a:prstGeom prst="rect">
            <a:avLst/>
          </a:prstGeom>
          <a:noFill/>
        </p:spPr>
        <p:txBody>
          <a:bodyPr wrap="square" rtlCol="0">
            <a:spAutoFit/>
          </a:bodyPr>
          <a:lstStyle/>
          <a:p>
            <a:r>
              <a:rPr lang="en-GB" dirty="0"/>
              <a:t>y</a:t>
            </a:r>
          </a:p>
        </p:txBody>
      </p:sp>
      <p:sp>
        <p:nvSpPr>
          <p:cNvPr id="13" name="文本框 12">
            <a:extLst>
              <a:ext uri="{FF2B5EF4-FFF2-40B4-BE49-F238E27FC236}">
                <a16:creationId xmlns:a16="http://schemas.microsoft.com/office/drawing/2014/main" id="{D7F1C27D-75CC-4BA2-85F5-63A96B5F263D}"/>
              </a:ext>
            </a:extLst>
          </p:cNvPr>
          <p:cNvSpPr txBox="1"/>
          <p:nvPr/>
        </p:nvSpPr>
        <p:spPr>
          <a:xfrm>
            <a:off x="435929" y="1354059"/>
            <a:ext cx="428942" cy="369332"/>
          </a:xfrm>
          <a:prstGeom prst="rect">
            <a:avLst/>
          </a:prstGeom>
          <a:noFill/>
        </p:spPr>
        <p:txBody>
          <a:bodyPr wrap="square" rtlCol="0">
            <a:spAutoFit/>
          </a:bodyPr>
          <a:lstStyle/>
          <a:p>
            <a:r>
              <a:rPr lang="en-GB" dirty="0"/>
              <a:t>0</a:t>
            </a:r>
          </a:p>
        </p:txBody>
      </p:sp>
      <p:pic>
        <p:nvPicPr>
          <p:cNvPr id="18" name="图片 17">
            <a:extLst>
              <a:ext uri="{FF2B5EF4-FFF2-40B4-BE49-F238E27FC236}">
                <a16:creationId xmlns:a16="http://schemas.microsoft.com/office/drawing/2014/main" id="{E8C8DDF6-B55B-436F-AC4D-60BB1793E6C0}"/>
              </a:ext>
            </a:extLst>
          </p:cNvPr>
          <p:cNvPicPr>
            <a:picLocks noChangeAspect="1"/>
          </p:cNvPicPr>
          <p:nvPr/>
        </p:nvPicPr>
        <p:blipFill>
          <a:blip r:embed="rId3"/>
          <a:stretch>
            <a:fillRect/>
          </a:stretch>
        </p:blipFill>
        <p:spPr>
          <a:xfrm>
            <a:off x="3756017" y="1107314"/>
            <a:ext cx="5132063" cy="3180197"/>
          </a:xfrm>
          <a:prstGeom prst="rect">
            <a:avLst/>
          </a:prstGeom>
        </p:spPr>
      </p:pic>
      <p:pic>
        <p:nvPicPr>
          <p:cNvPr id="20" name="图片 19">
            <a:extLst>
              <a:ext uri="{FF2B5EF4-FFF2-40B4-BE49-F238E27FC236}">
                <a16:creationId xmlns:a16="http://schemas.microsoft.com/office/drawing/2014/main" id="{FBEA4486-D5DD-4575-AA92-FCD599DCD8DE}"/>
              </a:ext>
            </a:extLst>
          </p:cNvPr>
          <p:cNvPicPr>
            <a:picLocks noChangeAspect="1"/>
          </p:cNvPicPr>
          <p:nvPr/>
        </p:nvPicPr>
        <p:blipFill>
          <a:blip r:embed="rId4"/>
          <a:stretch>
            <a:fillRect/>
          </a:stretch>
        </p:blipFill>
        <p:spPr>
          <a:xfrm>
            <a:off x="4196869" y="4355330"/>
            <a:ext cx="4003989" cy="1901894"/>
          </a:xfrm>
          <a:prstGeom prst="rect">
            <a:avLst/>
          </a:prstGeom>
        </p:spPr>
      </p:pic>
    </p:spTree>
    <p:extLst>
      <p:ext uri="{BB962C8B-B14F-4D97-AF65-F5344CB8AC3E}">
        <p14:creationId xmlns:p14="http://schemas.microsoft.com/office/powerpoint/2010/main" val="1119066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6E100-EED9-440F-A68E-46627B7292A2}"/>
              </a:ext>
            </a:extLst>
          </p:cNvPr>
          <p:cNvSpPr>
            <a:spLocks noGrp="1"/>
          </p:cNvSpPr>
          <p:nvPr>
            <p:ph type="title"/>
          </p:nvPr>
        </p:nvSpPr>
        <p:spPr/>
        <p:txBody>
          <a:bodyPr/>
          <a:lstStyle/>
          <a:p>
            <a:r>
              <a:rPr lang="zh-CN" altLang="en-US" dirty="0"/>
              <a:t>例子 与 实践</a:t>
            </a:r>
            <a:endParaRPr lang="en-GB" dirty="0"/>
          </a:p>
        </p:txBody>
      </p:sp>
      <p:sp>
        <p:nvSpPr>
          <p:cNvPr id="4" name="灯片编号占位符 3">
            <a:extLst>
              <a:ext uri="{FF2B5EF4-FFF2-40B4-BE49-F238E27FC236}">
                <a16:creationId xmlns:a16="http://schemas.microsoft.com/office/drawing/2014/main" id="{4C4788D0-8365-4AA0-AB24-6EE3A6AD23E7}"/>
              </a:ext>
            </a:extLst>
          </p:cNvPr>
          <p:cNvSpPr>
            <a:spLocks noGrp="1"/>
          </p:cNvSpPr>
          <p:nvPr>
            <p:ph type="sldNum" sz="quarter" idx="12"/>
          </p:nvPr>
        </p:nvSpPr>
        <p:spPr/>
        <p:txBody>
          <a:bodyPr/>
          <a:lstStyle/>
          <a:p>
            <a:fld id="{89DB14B3-731A-4352-BC82-B1993596BD11}" type="slidenum">
              <a:rPr lang="zh-CN" altLang="en-US" smtClean="0"/>
              <a:pPr/>
              <a:t>21</a:t>
            </a:fld>
            <a:endParaRPr lang="zh-CN" altLang="en-US" dirty="0"/>
          </a:p>
        </p:txBody>
      </p:sp>
      <p:sp>
        <p:nvSpPr>
          <p:cNvPr id="6" name="文本框 5">
            <a:extLst>
              <a:ext uri="{FF2B5EF4-FFF2-40B4-BE49-F238E27FC236}">
                <a16:creationId xmlns:a16="http://schemas.microsoft.com/office/drawing/2014/main" id="{E574B0BA-6A09-4CEE-BB95-6BEBFBCAC597}"/>
              </a:ext>
            </a:extLst>
          </p:cNvPr>
          <p:cNvSpPr txBox="1"/>
          <p:nvPr/>
        </p:nvSpPr>
        <p:spPr>
          <a:xfrm>
            <a:off x="5740400" y="1566882"/>
            <a:ext cx="5770880" cy="3970318"/>
          </a:xfrm>
          <a:prstGeom prst="rect">
            <a:avLst/>
          </a:prstGeom>
          <a:noFill/>
        </p:spPr>
        <p:txBody>
          <a:bodyPr wrap="square">
            <a:spAutoFit/>
          </a:bodyPr>
          <a:lstStyle/>
          <a:p>
            <a:r>
              <a:rPr lang="en-GB" sz="900" dirty="0"/>
              <a:t>[[  0.   0.   0.   0.   0.   0.   0.   0.   0.   0.   0.   0.   0.   0.    0.   0.   0.   0.   0.   0.   0.   0.   0.   0.   0.   0.   0.   0.]</a:t>
            </a:r>
          </a:p>
          <a:p>
            <a:r>
              <a:rPr lang="en-GB" sz="900" dirty="0"/>
              <a:t> [  0.   0.   0.   0.   0.   0.   0.   0.   0.   0.   0.   0.   0.   0.    0.   0.   0.   0.   0.   0.   0.   0.   0.   0.   0.   0.   0.   0.]</a:t>
            </a:r>
          </a:p>
          <a:p>
            <a:r>
              <a:rPr lang="en-GB" sz="900" dirty="0"/>
              <a:t> [  0.   0.   0.   0.   0.   0.   0.   0.   0.   0.   0.   0.   0.   0.    0.   0.   0.   0.   0.   0.   0.   0.   0.   0.   0.   0.   0.   0.]</a:t>
            </a:r>
          </a:p>
          <a:p>
            <a:r>
              <a:rPr lang="en-GB" sz="900" dirty="0"/>
              <a:t> [  0.   0.   0.   0.   0.   0.   0.   0.   0.   0.   0.   0.   0.   0.    0.   0.   0.   0.   0.   0.   0.   0.   0.   0.   0.   0.   0.   0.]</a:t>
            </a:r>
          </a:p>
          <a:p>
            <a:r>
              <a:rPr lang="en-GB" sz="900" dirty="0"/>
              <a:t> [  0.   0.   0.   0.   0.   0.   0.   0.   0.   0.   0.   0.   0.   0.    0.   0.   0.   0.   0.   0.   0.   0.   0.   0.   0.   0.   0.   0.]</a:t>
            </a:r>
          </a:p>
          <a:p>
            <a:r>
              <a:rPr lang="en-GB" sz="900" dirty="0"/>
              <a:t> [  0.   0.   0.   0.   0.   0.   0.   0.   0.   0.   0.   0.   0.   0.    0.   0.   0.   0.   0.   0.   0.   0.   0.   0.   0.   0.   0.   0.]</a:t>
            </a:r>
          </a:p>
          <a:p>
            <a:r>
              <a:rPr lang="en-GB" sz="900" dirty="0"/>
              <a:t> [  0.   0.   0.   0.   0.   0.   0.   0.   0.   0.   0.   0.   0.   0.    0.   0.   0.   0.   0.   0.   0.   0.   0.   0.   0.   0.   0.   0.]</a:t>
            </a:r>
          </a:p>
          <a:p>
            <a:r>
              <a:rPr lang="en-GB" sz="900" dirty="0"/>
              <a:t> [  0.   0.   0.   0.   0.   0.   0.   0.   0.   0.   0.   0.   0.   0.    0.   0.   0.   0.   0.   0.   0.   0.   0.   0.   8.  21.  37.  36.]</a:t>
            </a:r>
          </a:p>
          <a:p>
            <a:r>
              <a:rPr lang="en-GB" sz="900" dirty="0"/>
              <a:t> [  0.   0.   0.   0.   0.   0.   0.   0.   0.   0.   0.   0.   0.   0.    0.   0.   0.   0.   0.   0.   0.   0.   0.  19. 121. 170. 215. 201.]</a:t>
            </a:r>
          </a:p>
          <a:p>
            <a:r>
              <a:rPr lang="en-GB" sz="900" dirty="0"/>
              <a:t> [  0.   0.   0.   0.   0.   0.   0.   0.   0.   0.   0.   0.   0.   0.    0.   0.   0.   0.   0.   0.   0.   0.   1.  51. 218. 248. 254. 245.]</a:t>
            </a:r>
          </a:p>
          <a:p>
            <a:r>
              <a:rPr lang="en-GB" sz="900" dirty="0"/>
              <a:t> [  0.   0.   0.   0.   0.   0.   0.   0.   0.   0.   0.   0.   0.   0.    0.   0.   0.   0.   0.   0.   0.   0.   8.  96. 234. 252. 254. 249.]</a:t>
            </a:r>
          </a:p>
          <a:p>
            <a:r>
              <a:rPr lang="en-GB" sz="900" dirty="0"/>
              <a:t> [  0.   0.   0.   0.   0.   0.   0.   0.   0.   0.   0.   0.   0.   0.    0.   0.   0.   0.   0.   0.   0.   2.  77. 218. 253. 254. 255. 250.]</a:t>
            </a:r>
          </a:p>
          <a:p>
            <a:r>
              <a:rPr lang="en-GB" sz="900" dirty="0"/>
              <a:t> [  0.   0.   0.   0.   0.   0.   0.   0.   0.   0.   0.   0.   0.   0.    0.   0.   0.   0.   0.   0.   7.  24. 144. 250. 254. 254. 254. 251.]</a:t>
            </a:r>
          </a:p>
          <a:p>
            <a:r>
              <a:rPr lang="en-GB" sz="900" dirty="0"/>
              <a:t> [  0.   0.   0.   0.   0.   0.   0.   0.   0.   0.   0.   0.   0.   0.    0.   0.   0.   0.   0.   3.  78. 154. 234. 249. 240. 248. 254. 250.]</a:t>
            </a:r>
          </a:p>
          <a:p>
            <a:r>
              <a:rPr lang="en-GB" sz="900" dirty="0"/>
              <a:t> [  0.   0.   0.   0.   0.   0.   0.   0.   0.   0.   0.   0.   0.   0.    0.   0.   0.   0.   0.  10. 127. 206. 251. 237. 196. 225. 254. 250.]</a:t>
            </a:r>
          </a:p>
          <a:p>
            <a:r>
              <a:rPr lang="en-GB" sz="900" dirty="0"/>
              <a:t> [  0.   0.   0.   0.   0.   0.   0.   0.   0.   0.   0.   0.   0.   0.    0.   0.   0.   0.   9.  91. 221. 247. 253. 203.  85. 145. 250. 251.]</a:t>
            </a:r>
          </a:p>
          <a:p>
            <a:r>
              <a:rPr lang="en-GB" sz="900" dirty="0"/>
              <a:t> [  0.   0.   0.   0.   0.   0.   0.   0.   0.   0.   0.   0.   0.   0.    0.   0.   1.   9.  91. 219. 253. 254. 232.  95.  40. 116. 246. 250.]</a:t>
            </a:r>
          </a:p>
          <a:p>
            <a:r>
              <a:rPr lang="en-GB" sz="900" dirty="0"/>
              <a:t> [  0.   0.   0.   0.   0.   0.   0.   0.   0.   0.   0.   0.   0.   0.    0.   1.  35.  91. 219. 253. 254. 248. 163.  27.  41. 109. 239. 251.]</a:t>
            </a:r>
          </a:p>
          <a:p>
            <a:r>
              <a:rPr lang="en-GB" sz="900" dirty="0"/>
              <a:t> [  0.   0.   0.   0.   0.   0.   0.   0.   0.   0.   0.   0.   0.   0.    1.  35. 163. 219. 253. 254. 253. 241. 161. 130. 177. 221. 253. 250.]</a:t>
            </a:r>
          </a:p>
          <a:p>
            <a:r>
              <a:rPr lang="en-GB" sz="900" dirty="0"/>
              <a:t> [  0.   0.   0.   0.   0.   0.   0.   0.   0.   0.   0.   0.   0.   0.    9.  91. 219. 245. 254. 254. 254. 250. 224. 218. 234. 247. 254. 250.]</a:t>
            </a:r>
          </a:p>
          <a:p>
            <a:r>
              <a:rPr lang="en-GB" sz="900" dirty="0"/>
              <a:t> [  0.   0.   0.   0.   0.   0.   0.   0.   0.   0.   0.   0.   0.   6.   89. 219. 253. 254. 254. 254. 254. 254. 254. 254. 254. 254. 254. 250.]</a:t>
            </a:r>
          </a:p>
          <a:p>
            <a:r>
              <a:rPr lang="en-GB" sz="900" dirty="0"/>
              <a:t> [  0.   0.   0.   0.   0.   0.   0.   0.   0.   0.   0.   1.  22.  48.  176. 251. 254. 252. 246. 234. 238. 245. 245. 227. 249. 254. 254. 245.]</a:t>
            </a:r>
          </a:p>
          <a:p>
            <a:r>
              <a:rPr lang="en-GB" sz="900" dirty="0"/>
              <a:t> [  0.   0.   0.   0.   0.   0.   0.   0.   0.   0.   0.  20. 153. 202.  237. 254. 234. 189. 118.  84.  94. 115. 114.  83. 222. 251. 254. 220.]</a:t>
            </a:r>
          </a:p>
          <a:p>
            <a:r>
              <a:rPr lang="en-GB" sz="900" dirty="0"/>
              <a:t> [  0.   0.   0.   0.   0.   0.   0.   0.   0.   0.   1.  52. 220. 250.  254. 246. 159.  79.   6.   2.   3.   4.   4.  38. 217. 250. 252. 172.]</a:t>
            </a:r>
          </a:p>
          <a:p>
            <a:r>
              <a:rPr lang="en-GB" sz="900" dirty="0"/>
              <a:t> [  0.   0.   0.   0.   0.   0.   0.   0.   0.   0.   8.  96. 234. 252.  254. 221.  91.  33.   0.   0.   0.   0.   0.  37. 217. 250. 250. 140.]</a:t>
            </a:r>
          </a:p>
          <a:p>
            <a:r>
              <a:rPr lang="en-GB" sz="900" dirty="0"/>
              <a:t> [  0.   0.   0.   0.   0.   0.   0.   0.   0.   4.  68. 214. 253. 254.  248. 139.  11.   1.   0.   0.   0.   0.   0.  33. 205. 246. 250. 145.]</a:t>
            </a:r>
          </a:p>
          <a:p>
            <a:r>
              <a:rPr lang="en-GB" sz="900" dirty="0"/>
              <a:t> [  0.   0.   0.   0.   0.   0.   0.   0.  18.  64. 155. 240. 254. 247.  175.  65.   2.   0.   0.   0.   0.   0.   0.  26. 185. 238. 254. 213.]</a:t>
            </a:r>
          </a:p>
          <a:p>
            <a:r>
              <a:rPr lang="en-GB" sz="900" dirty="0"/>
              <a:t> [  0.   0.   0.   0.   0.   0.   0.   0.  36. 123. 245. 254. 244. 207.   48.   3.   0.   0.   0.   0.   0.   0.   0.  36. 213. 249. 251. 171.]]</a:t>
            </a:r>
          </a:p>
        </p:txBody>
      </p:sp>
      <p:sp>
        <p:nvSpPr>
          <p:cNvPr id="7" name="文本框 6">
            <a:extLst>
              <a:ext uri="{FF2B5EF4-FFF2-40B4-BE49-F238E27FC236}">
                <a16:creationId xmlns:a16="http://schemas.microsoft.com/office/drawing/2014/main" id="{3515227B-171D-40D5-8798-F4988004C8F6}"/>
              </a:ext>
            </a:extLst>
          </p:cNvPr>
          <p:cNvSpPr txBox="1"/>
          <p:nvPr/>
        </p:nvSpPr>
        <p:spPr>
          <a:xfrm>
            <a:off x="260509" y="1566882"/>
            <a:ext cx="5090160" cy="3970318"/>
          </a:xfrm>
          <a:prstGeom prst="rect">
            <a:avLst/>
          </a:prstGeom>
          <a:noFill/>
        </p:spPr>
        <p:txBody>
          <a:bodyPr wrap="square">
            <a:spAutoFit/>
          </a:bodyPr>
          <a:lstStyle/>
          <a:p>
            <a:r>
              <a:rPr lang="en-GB" sz="900" dirty="0"/>
              <a:t>[[  0   0   0   0   0   0   0   0   0   0   0   0   0   0   0   0   0   0    0   0   0   0   0   0   0   0   0   0]</a:t>
            </a:r>
          </a:p>
          <a:p>
            <a:r>
              <a:rPr lang="en-GB" sz="900" dirty="0"/>
              <a:t> [  0   0   0   0   0   0   0   0   0   0   0   0   0   0   0   0   0   0    0   0   0   0   0   0   0   0   0   0]</a:t>
            </a:r>
          </a:p>
          <a:p>
            <a:r>
              <a:rPr lang="en-GB" sz="900" dirty="0"/>
              <a:t> [  0   0   0   0   0   0   0   0   0   0   0   0   0   0   0   0   0   0    0   8  21  37  36  17   5   0   0   0]</a:t>
            </a:r>
          </a:p>
          <a:p>
            <a:r>
              <a:rPr lang="en-GB" sz="900" dirty="0"/>
              <a:t> [  0   0   0   0   0   0   0   0   0   0   0   0   0   0   0   0   0   0   19 121 170 215 201  77  20   0   0   0]</a:t>
            </a:r>
          </a:p>
          <a:p>
            <a:r>
              <a:rPr lang="en-GB" sz="900" dirty="0"/>
              <a:t> [  0   0   0   0   0   0   0   0   0   0   0   0   0   0   0   0   0   1   51 218 248 254 245 115  33   0   0   0]</a:t>
            </a:r>
          </a:p>
          <a:p>
            <a:r>
              <a:rPr lang="en-GB" sz="900" dirty="0"/>
              <a:t> [  0   0   0   0   0   0   0   0   0   0   0   0   0   0   0   0   0   8   96 234 252 254 249 125  37   0   0   0]</a:t>
            </a:r>
          </a:p>
          <a:p>
            <a:r>
              <a:rPr lang="en-GB" sz="900" dirty="0"/>
              <a:t> [  0   0   0   0   0   0   0   0   0   0   0   0   0   0   0   0   2  77  218 253 254 255 250 129  39   0   0   0]</a:t>
            </a:r>
          </a:p>
          <a:p>
            <a:r>
              <a:rPr lang="en-GB" sz="900" dirty="0"/>
              <a:t> [  0   0   0   0   0   0   0   0   0   0   0   0   0   0   0   7  24 144  250 254 254 254 251 159  69   1   0   0]</a:t>
            </a:r>
          </a:p>
          <a:p>
            <a:r>
              <a:rPr lang="en-GB" sz="900" dirty="0"/>
              <a:t> [  0   0   0   0   0   0   0   0   0   0   0   0   0   0   3  78 154 234  249 240 248 254 250 140  50   0   0   0]</a:t>
            </a:r>
          </a:p>
          <a:p>
            <a:r>
              <a:rPr lang="en-GB" sz="900" dirty="0"/>
              <a:t> [  0   0   0   0   0   0   0   0   0   0   0   0   0   0  10 127 206 251  237 196 225 254 250 140  50   0   0   0]</a:t>
            </a:r>
          </a:p>
          <a:p>
            <a:r>
              <a:rPr lang="en-GB" sz="900" dirty="0"/>
              <a:t> [  0   0   0   0   0   0   0   0   0   0   0   0   0   9  91 221 247 253  203  85 145 250 251 159  69   1   0   0]</a:t>
            </a:r>
          </a:p>
          <a:p>
            <a:r>
              <a:rPr lang="en-GB" sz="900" dirty="0"/>
              <a:t> [  0   0   0   0   0   0   0   0   0   0   0   1   9  91 219 253 254 232   95  40 116 246 250 140  50   0   0   0]</a:t>
            </a:r>
          </a:p>
          <a:p>
            <a:r>
              <a:rPr lang="en-GB" sz="900" dirty="0"/>
              <a:t> [  0   0   0   0   0   0   0   0   0   0   1  35  91 219 253 254 248 163   27  41 109 239 251 159  69   1   0   0]</a:t>
            </a:r>
          </a:p>
          <a:p>
            <a:r>
              <a:rPr lang="en-GB" sz="900" dirty="0"/>
              <a:t> [  0   0   0   0   0   0   0   0   0   1  35 163 219 253 254 253 241 161  130 177 221 253 250 129  39   0   0   0]</a:t>
            </a:r>
          </a:p>
          <a:p>
            <a:r>
              <a:rPr lang="en-GB" sz="900" dirty="0"/>
              <a:t> [  0   0   0   0   0   0   0   0   0   9  91 219 245 254 254 254 250 224  218 234 247 254 250 127  37   0   0   0]</a:t>
            </a:r>
          </a:p>
          <a:p>
            <a:r>
              <a:rPr lang="en-GB" sz="900" dirty="0"/>
              <a:t> [  0   0   0   0   0   0   0   0   6  89 219 253 254 254 254 254 254 254  254 254 254 254 250 127  37   0   0   0]</a:t>
            </a:r>
          </a:p>
          <a:p>
            <a:r>
              <a:rPr lang="en-GB" sz="900" dirty="0"/>
              <a:t> [  0   0   0   0   0   0   1  22  48 176 251 254 252 246 234 238 245 245  227 249 254 254 245 114  32   0   0   0]</a:t>
            </a:r>
          </a:p>
          <a:p>
            <a:r>
              <a:rPr lang="en-GB" sz="900" dirty="0"/>
              <a:t> [  0   0   0   0   0   0  20 153 202 237 254 234 189 118  84  94 115 114   83 222 251 254 220  50   9   0   0   0]</a:t>
            </a:r>
          </a:p>
          <a:p>
            <a:r>
              <a:rPr lang="en-GB" sz="900" dirty="0"/>
              <a:t> [  0   0   0   0   0   1  52 220 250 254 246 159  79   6   2   3   4   4   38 217 250 252 172  21   2   0   0   0]</a:t>
            </a:r>
          </a:p>
          <a:p>
            <a:r>
              <a:rPr lang="en-GB" sz="900" dirty="0"/>
              <a:t> [  0   0   0   0   0   8  96 234 252 254 221  91  33   0   0   0   0   0   37 217 250 250 140   9   0   0   0   0]</a:t>
            </a:r>
          </a:p>
          <a:p>
            <a:r>
              <a:rPr lang="en-GB" sz="900" dirty="0"/>
              <a:t> [  0   0   0   0   4  68 214 253 254 248 139  11   1   0   0   0   0   0   33 205 246 250 145  21   5   0   0   0]</a:t>
            </a:r>
          </a:p>
          <a:p>
            <a:r>
              <a:rPr lang="en-GB" sz="900" dirty="0"/>
              <a:t> [  0   0   0  18  64 155 240 254 247 175  65   2   0   0   0   0   0   0   26 185 238 254 213  63  15   0   0   0]</a:t>
            </a:r>
          </a:p>
          <a:p>
            <a:r>
              <a:rPr lang="en-GB" sz="900" dirty="0"/>
              <a:t> [  0   0   0  36 123 245 254 244 207  48   3   0   0   0   0   0   0   0   36 213 249 251 171  22   3   0   0   0]</a:t>
            </a:r>
          </a:p>
          <a:p>
            <a:r>
              <a:rPr lang="en-GB" sz="900" dirty="0"/>
              <a:t> [  0   0   0  32 113 243 253 218 159  22   0   0   0   0   0   0   0   0   32 202 242 242 126   8   0   0   0   0]</a:t>
            </a:r>
          </a:p>
          <a:p>
            <a:r>
              <a:rPr lang="en-GB" sz="900" dirty="0"/>
              <a:t> [  0   0   0   7  33 158 200  90  35   1   0   0   0   0   0   0   0   0    7  88 145 125  32   0   0   0   0   0]</a:t>
            </a:r>
          </a:p>
          <a:p>
            <a:r>
              <a:rPr lang="en-GB" sz="900" dirty="0"/>
              <a:t> [  0   0   0   0   1  20  32   7   1   0   0   0   0   0   0   0   0   0    0   6  15   8   0   0   0   0   0   0]</a:t>
            </a:r>
          </a:p>
          <a:p>
            <a:r>
              <a:rPr lang="en-GB" sz="900" dirty="0"/>
              <a:t> [  0   0   0   0   0   0   0   0   0   0   0   0   0   0   0   0   0   0    0   0   0   0   0   0   0   0   0   0]</a:t>
            </a:r>
          </a:p>
          <a:p>
            <a:r>
              <a:rPr lang="en-GB" sz="900" dirty="0"/>
              <a:t> [  0   0   0   0   0   0   0   0   0   0   0   0   0   0   0   0   0   0    0   0   0   0   0   0   0   0   0   0]]</a:t>
            </a:r>
          </a:p>
        </p:txBody>
      </p:sp>
    </p:spTree>
    <p:extLst>
      <p:ext uri="{BB962C8B-B14F-4D97-AF65-F5344CB8AC3E}">
        <p14:creationId xmlns:p14="http://schemas.microsoft.com/office/powerpoint/2010/main" val="808158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A889C-3B62-4BBE-B316-373DE0F70A88}"/>
              </a:ext>
            </a:extLst>
          </p:cNvPr>
          <p:cNvSpPr>
            <a:spLocks noGrp="1"/>
          </p:cNvSpPr>
          <p:nvPr>
            <p:ph type="title"/>
          </p:nvPr>
        </p:nvSpPr>
        <p:spPr/>
        <p:txBody>
          <a:bodyPr/>
          <a:lstStyle/>
          <a:p>
            <a:r>
              <a:rPr lang="zh-CN" altLang="en-US" dirty="0"/>
              <a:t>小结</a:t>
            </a:r>
            <a:endParaRPr lang="en-GB"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5C4D7BF-0873-4E20-83B6-DB949C66E5D7}"/>
                  </a:ext>
                </a:extLst>
              </p:cNvPr>
              <p:cNvSpPr>
                <a:spLocks noGrp="1"/>
              </p:cNvSpPr>
              <p:nvPr>
                <p:ph idx="1"/>
              </p:nvPr>
            </p:nvSpPr>
            <p:spPr/>
            <p:txBody>
              <a:bodyPr/>
              <a:lstStyle/>
              <a:p>
                <a:r>
                  <a:rPr lang="zh-CN" altLang="en-US" sz="2400" dirty="0"/>
                  <a:t>图像几何变换表示</a:t>
                </a:r>
                <a:endParaRPr lang="en-GB" sz="2400" dirty="0"/>
              </a:p>
              <a:p>
                <a:r>
                  <a:rPr lang="zh-CN" altLang="en-US" sz="2400" dirty="0"/>
                  <a:t>图像平移：</a:t>
                </a:r>
                <a:r>
                  <a:rPr lang="en-GB" altLang="zh-CN" sz="2400" dirty="0">
                    <a:solidFill>
                      <a:srgbClr val="836967"/>
                    </a:solidFill>
                  </a:rPr>
                  <a:t> </a:t>
                </a:r>
                <a14:m>
                  <m:oMath xmlns:m="http://schemas.openxmlformats.org/officeDocument/2006/math">
                    <m:d>
                      <m:dPr>
                        <m:begChr m:val="["/>
                        <m:endChr m:val="]"/>
                        <m:ctrlPr>
                          <a:rPr lang="en-GB" altLang="zh-CN" sz="2400" i="1" dirty="0" smtClean="0">
                            <a:solidFill>
                              <a:srgbClr val="836967"/>
                            </a:solidFill>
                            <a:latin typeface="Cambria Math" panose="02040503050406030204" pitchFamily="18" charset="0"/>
                          </a:rPr>
                        </m:ctrlPr>
                      </m:dPr>
                      <m:e>
                        <m:m>
                          <m:mPr>
                            <m:plcHide m:val="on"/>
                            <m:mcs>
                              <m:mc>
                                <m:mcPr>
                                  <m:count m:val="1"/>
                                  <m:mcJc m:val="center"/>
                                </m:mcPr>
                              </m:mc>
                            </m:mcs>
                            <m:ctrlPr>
                              <a:rPr lang="en-GB" altLang="zh-CN" sz="2400" i="1" dirty="0" smtClean="0">
                                <a:solidFill>
                                  <a:srgbClr val="836967"/>
                                </a:solidFill>
                                <a:latin typeface="Cambria Math" panose="02040503050406030204" pitchFamily="18" charset="0"/>
                              </a:rPr>
                            </m:ctrlPr>
                          </m:mPr>
                          <m:mr>
                            <m:e>
                              <m:r>
                                <a:rPr lang="en-GB" altLang="zh-CN" sz="2400" i="1" dirty="0" smtClean="0">
                                  <a:latin typeface="Cambria Math" panose="02040503050406030204" pitchFamily="18" charset="0"/>
                                </a:rPr>
                                <m:t>𝑥</m:t>
                              </m:r>
                            </m:e>
                          </m:mr>
                          <m:mr>
                            <m:e>
                              <m:r>
                                <a:rPr lang="en-GB" altLang="zh-CN" sz="2400" i="1" dirty="0" smtClean="0">
                                  <a:latin typeface="Cambria Math" panose="02040503050406030204" pitchFamily="18" charset="0"/>
                                </a:rPr>
                                <m:t>𝑦</m:t>
                              </m:r>
                            </m:e>
                          </m:mr>
                          <m:mr>
                            <m:e>
                              <m:r>
                                <a:rPr lang="en-GB" altLang="zh-CN" sz="2400" i="0" dirty="0" smtClean="0">
                                  <a:latin typeface="Cambria Math" panose="02040503050406030204" pitchFamily="18" charset="0"/>
                                </a:rPr>
                                <m:t>1</m:t>
                              </m:r>
                            </m:e>
                          </m:mr>
                        </m:m>
                      </m:e>
                    </m:d>
                    <m:r>
                      <a:rPr lang="en-GB" altLang="zh-CN" sz="2400" i="0" dirty="0" smtClean="0">
                        <a:latin typeface="Cambria Math" panose="02040503050406030204" pitchFamily="18" charset="0"/>
                      </a:rPr>
                      <m:t>=</m:t>
                    </m:r>
                    <m:d>
                      <m:dPr>
                        <m:begChr m:val="["/>
                        <m:endChr m:val="]"/>
                        <m:ctrlPr>
                          <a:rPr lang="en-GB" altLang="zh-CN" sz="2400" i="1" dirty="0" smtClean="0">
                            <a:solidFill>
                              <a:srgbClr val="836967"/>
                            </a:solidFill>
                            <a:latin typeface="Cambria Math" panose="02040503050406030204" pitchFamily="18" charset="0"/>
                          </a:rPr>
                        </m:ctrlPr>
                      </m:dPr>
                      <m:e>
                        <m:m>
                          <m:mPr>
                            <m:plcHide m:val="on"/>
                            <m:mcs>
                              <m:mc>
                                <m:mcPr>
                                  <m:count m:val="3"/>
                                  <m:mcJc m:val="center"/>
                                </m:mcPr>
                              </m:mc>
                            </m:mcs>
                            <m:ctrlPr>
                              <a:rPr lang="en-GB" altLang="zh-CN" sz="2400" i="1" dirty="0" smtClean="0">
                                <a:solidFill>
                                  <a:srgbClr val="836967"/>
                                </a:solidFill>
                                <a:latin typeface="Cambria Math" panose="02040503050406030204" pitchFamily="18" charset="0"/>
                              </a:rPr>
                            </m:ctrlPr>
                          </m:mPr>
                          <m:mr>
                            <m:e>
                              <m:r>
                                <a:rPr lang="en-GB" altLang="zh-CN" sz="2400" i="0" dirty="0" smtClean="0">
                                  <a:latin typeface="Cambria Math" panose="02040503050406030204" pitchFamily="18" charset="0"/>
                                </a:rPr>
                                <m:t>1</m:t>
                              </m:r>
                            </m:e>
                            <m:e>
                              <m:r>
                                <a:rPr lang="en-GB" altLang="zh-CN" sz="2400" i="0" dirty="0" smtClean="0">
                                  <a:latin typeface="Cambria Math" panose="02040503050406030204" pitchFamily="18" charset="0"/>
                                </a:rPr>
                                <m:t>0</m:t>
                              </m:r>
                            </m:e>
                            <m:e>
                              <m:r>
                                <m:rPr>
                                  <m:sty m:val="p"/>
                                </m:rPr>
                                <a:rPr lang="en-GB" altLang="zh-CN" sz="2400" i="0" dirty="0" smtClean="0">
                                  <a:latin typeface="Cambria Math" panose="02040503050406030204" pitchFamily="18" charset="0"/>
                                </a:rPr>
                                <m:t>Δ</m:t>
                              </m:r>
                              <m:r>
                                <a:rPr lang="en-GB" altLang="zh-CN" sz="2400" i="1" dirty="0" smtClean="0">
                                  <a:latin typeface="Cambria Math" panose="02040503050406030204" pitchFamily="18" charset="0"/>
                                </a:rPr>
                                <m:t>𝑥</m:t>
                              </m:r>
                            </m:e>
                          </m:mr>
                          <m:mr>
                            <m:e>
                              <m:r>
                                <a:rPr lang="en-GB" altLang="zh-CN" sz="2400" i="0" dirty="0" smtClean="0">
                                  <a:latin typeface="Cambria Math" panose="02040503050406030204" pitchFamily="18" charset="0"/>
                                </a:rPr>
                                <m:t>0</m:t>
                              </m:r>
                            </m:e>
                            <m:e>
                              <m:r>
                                <a:rPr lang="en-GB" altLang="zh-CN" sz="2400" i="0" dirty="0" smtClean="0">
                                  <a:latin typeface="Cambria Math" panose="02040503050406030204" pitchFamily="18" charset="0"/>
                                </a:rPr>
                                <m:t>1</m:t>
                              </m:r>
                            </m:e>
                            <m:e>
                              <m:r>
                                <m:rPr>
                                  <m:sty m:val="p"/>
                                </m:rPr>
                                <a:rPr lang="en-GB" altLang="zh-CN" sz="2400" i="0" dirty="0" smtClean="0">
                                  <a:latin typeface="Cambria Math" panose="02040503050406030204" pitchFamily="18" charset="0"/>
                                </a:rPr>
                                <m:t>Δ</m:t>
                              </m:r>
                              <m:r>
                                <a:rPr lang="en-GB" altLang="zh-CN" sz="2400" i="1" dirty="0" smtClean="0">
                                  <a:latin typeface="Cambria Math" panose="02040503050406030204" pitchFamily="18" charset="0"/>
                                </a:rPr>
                                <m:t>𝑦</m:t>
                              </m:r>
                            </m:e>
                          </m:mr>
                          <m:mr>
                            <m:e>
                              <m:r>
                                <a:rPr lang="en-GB" altLang="zh-CN" sz="2400" i="0" dirty="0" smtClean="0">
                                  <a:latin typeface="Cambria Math" panose="02040503050406030204" pitchFamily="18" charset="0"/>
                                </a:rPr>
                                <m:t>0</m:t>
                              </m:r>
                            </m:e>
                            <m:e>
                              <m:r>
                                <a:rPr lang="en-GB" altLang="zh-CN" sz="2400" i="0" dirty="0" smtClean="0">
                                  <a:latin typeface="Cambria Math" panose="02040503050406030204" pitchFamily="18" charset="0"/>
                                </a:rPr>
                                <m:t>0</m:t>
                              </m:r>
                            </m:e>
                            <m:e>
                              <m:r>
                                <a:rPr lang="en-GB" altLang="zh-CN" sz="2400" i="0" dirty="0" smtClean="0">
                                  <a:latin typeface="Cambria Math" panose="02040503050406030204" pitchFamily="18" charset="0"/>
                                </a:rPr>
                                <m:t>1</m:t>
                              </m:r>
                            </m:e>
                          </m:mr>
                        </m:m>
                      </m:e>
                    </m:d>
                    <m:d>
                      <m:dPr>
                        <m:begChr m:val="["/>
                        <m:endChr m:val="]"/>
                        <m:ctrlPr>
                          <a:rPr lang="en-GB" altLang="zh-CN" sz="2400" i="1" dirty="0" smtClean="0">
                            <a:solidFill>
                              <a:srgbClr val="836967"/>
                            </a:solidFill>
                            <a:latin typeface="Cambria Math" panose="02040503050406030204" pitchFamily="18" charset="0"/>
                          </a:rPr>
                        </m:ctrlPr>
                      </m:dPr>
                      <m:e>
                        <m:m>
                          <m:mPr>
                            <m:plcHide m:val="on"/>
                            <m:mcs>
                              <m:mc>
                                <m:mcPr>
                                  <m:count m:val="1"/>
                                  <m:mcJc m:val="center"/>
                                </m:mcPr>
                              </m:mc>
                            </m:mcs>
                            <m:ctrlPr>
                              <a:rPr lang="en-GB" altLang="zh-CN" sz="2400" i="1" dirty="0" smtClean="0">
                                <a:solidFill>
                                  <a:srgbClr val="836967"/>
                                </a:solidFill>
                                <a:latin typeface="Cambria Math" panose="02040503050406030204" pitchFamily="18" charset="0"/>
                              </a:rPr>
                            </m:ctrlPr>
                          </m:mPr>
                          <m:mr>
                            <m:e>
                              <m:sSub>
                                <m:sSubPr>
                                  <m:ctrlPr>
                                    <a:rPr lang="en-GB" altLang="zh-CN" sz="2400" i="1" dirty="0" smtClean="0">
                                      <a:solidFill>
                                        <a:srgbClr val="836967"/>
                                      </a:solidFill>
                                      <a:latin typeface="Cambria Math" panose="02040503050406030204" pitchFamily="18" charset="0"/>
                                    </a:rPr>
                                  </m:ctrlPr>
                                </m:sSubPr>
                                <m:e>
                                  <m:r>
                                    <a:rPr lang="en-GB" altLang="zh-CN" sz="2400" i="1" dirty="0" smtClean="0">
                                      <a:latin typeface="Cambria Math" panose="02040503050406030204" pitchFamily="18" charset="0"/>
                                    </a:rPr>
                                    <m:t>𝑥</m:t>
                                  </m:r>
                                </m:e>
                                <m:sub>
                                  <m:r>
                                    <a:rPr lang="en-GB" altLang="zh-CN" sz="2400" i="0" dirty="0" smtClean="0">
                                      <a:latin typeface="Cambria Math" panose="02040503050406030204" pitchFamily="18" charset="0"/>
                                    </a:rPr>
                                    <m:t>0</m:t>
                                  </m:r>
                                </m:sub>
                              </m:sSub>
                            </m:e>
                          </m:mr>
                          <m:mr>
                            <m:e>
                              <m:sSub>
                                <m:sSubPr>
                                  <m:ctrlPr>
                                    <a:rPr lang="en-GB" altLang="zh-CN" sz="2400" i="1" dirty="0" smtClean="0">
                                      <a:solidFill>
                                        <a:srgbClr val="836967"/>
                                      </a:solidFill>
                                      <a:latin typeface="Cambria Math" panose="02040503050406030204" pitchFamily="18" charset="0"/>
                                    </a:rPr>
                                  </m:ctrlPr>
                                </m:sSubPr>
                                <m:e>
                                  <m:r>
                                    <a:rPr lang="en-GB" altLang="zh-CN" sz="2400" i="1" dirty="0" smtClean="0">
                                      <a:latin typeface="Cambria Math" panose="02040503050406030204" pitchFamily="18" charset="0"/>
                                    </a:rPr>
                                    <m:t>𝑦</m:t>
                                  </m:r>
                                </m:e>
                                <m:sub>
                                  <m:r>
                                    <a:rPr lang="en-GB" altLang="zh-CN" sz="2400" i="0" dirty="0" smtClean="0">
                                      <a:latin typeface="Cambria Math" panose="02040503050406030204" pitchFamily="18" charset="0"/>
                                    </a:rPr>
                                    <m:t>0</m:t>
                                  </m:r>
                                </m:sub>
                              </m:sSub>
                            </m:e>
                          </m:mr>
                          <m:mr>
                            <m:e>
                              <m:r>
                                <a:rPr lang="en-GB" altLang="zh-CN" sz="2400" i="0" dirty="0" smtClean="0">
                                  <a:latin typeface="Cambria Math" panose="02040503050406030204" pitchFamily="18" charset="0"/>
                                </a:rPr>
                                <m:t>1</m:t>
                              </m:r>
                            </m:e>
                          </m:mr>
                        </m:m>
                      </m:e>
                    </m:d>
                  </m:oMath>
                </a14:m>
                <a:endParaRPr lang="en-GB" sz="2400" dirty="0"/>
              </a:p>
              <a:p>
                <a:r>
                  <a:rPr lang="zh-CN" altLang="en-US" sz="2400" dirty="0"/>
                  <a:t>图像旋转：</a:t>
                </a:r>
                <a14:m>
                  <m:oMath xmlns:m="http://schemas.openxmlformats.org/officeDocument/2006/math">
                    <m:d>
                      <m:dPr>
                        <m:begChr m:val="["/>
                        <m:endChr m:val="]"/>
                        <m:ctrlPr>
                          <a:rPr lang="en-GB" sz="2400" i="1" dirty="0" smtClean="0">
                            <a:solidFill>
                              <a:srgbClr val="836967"/>
                            </a:solidFill>
                            <a:latin typeface="Cambria Math" panose="02040503050406030204" pitchFamily="18" charset="0"/>
                          </a:rPr>
                        </m:ctrlPr>
                      </m:dPr>
                      <m:e>
                        <m:m>
                          <m:mPr>
                            <m:plcHide m:val="on"/>
                            <m:mcs>
                              <m:mc>
                                <m:mcPr>
                                  <m:count m:val="1"/>
                                  <m:mcJc m:val="center"/>
                                </m:mcPr>
                              </m:mc>
                            </m:mcs>
                            <m:ctrlPr>
                              <a:rPr lang="en-GB" sz="2400" i="1" dirty="0">
                                <a:solidFill>
                                  <a:srgbClr val="836967"/>
                                </a:solidFill>
                                <a:latin typeface="Cambria Math" panose="02040503050406030204" pitchFamily="18" charset="0"/>
                              </a:rPr>
                            </m:ctrlPr>
                          </m:mPr>
                          <m:mr>
                            <m:e>
                              <m:r>
                                <a:rPr lang="en-GB" sz="2400" i="1" dirty="0">
                                  <a:latin typeface="Cambria Math" panose="02040503050406030204" pitchFamily="18" charset="0"/>
                                </a:rPr>
                                <m:t>𝑥</m:t>
                              </m:r>
                            </m:e>
                          </m:mr>
                          <m:mr>
                            <m:e>
                              <m:r>
                                <a:rPr lang="en-GB" sz="2400" i="1" dirty="0">
                                  <a:latin typeface="Cambria Math" panose="02040503050406030204" pitchFamily="18" charset="0"/>
                                </a:rPr>
                                <m:t>𝑦</m:t>
                              </m:r>
                            </m:e>
                          </m:mr>
                          <m:mr>
                            <m:e>
                              <m:r>
                                <a:rPr lang="en-GB" sz="2400" i="0" dirty="0">
                                  <a:latin typeface="Cambria Math" panose="02040503050406030204" pitchFamily="18" charset="0"/>
                                </a:rPr>
                                <m:t>1</m:t>
                              </m:r>
                            </m:e>
                          </m:mr>
                        </m:m>
                      </m:e>
                    </m:d>
                    <m:r>
                      <a:rPr lang="en-GB" sz="2400" i="0" dirty="0">
                        <a:latin typeface="Cambria Math" panose="02040503050406030204" pitchFamily="18" charset="0"/>
                      </a:rPr>
                      <m:t>=</m:t>
                    </m:r>
                    <m:d>
                      <m:dPr>
                        <m:begChr m:val="["/>
                        <m:endChr m:val="]"/>
                        <m:ctrlPr>
                          <a:rPr lang="en-GB" sz="2400" i="1" dirty="0">
                            <a:solidFill>
                              <a:srgbClr val="836967"/>
                            </a:solidFill>
                            <a:latin typeface="Cambria Math" panose="02040503050406030204" pitchFamily="18" charset="0"/>
                          </a:rPr>
                        </m:ctrlPr>
                      </m:dPr>
                      <m:e>
                        <m:m>
                          <m:mPr>
                            <m:plcHide m:val="on"/>
                            <m:mcs>
                              <m:mc>
                                <m:mcPr>
                                  <m:count m:val="3"/>
                                  <m:mcJc m:val="center"/>
                                </m:mcPr>
                              </m:mc>
                            </m:mcs>
                            <m:ctrlPr>
                              <a:rPr lang="en-GB" sz="2400" i="1" dirty="0">
                                <a:solidFill>
                                  <a:srgbClr val="836967"/>
                                </a:solidFill>
                                <a:latin typeface="Cambria Math" panose="02040503050406030204" pitchFamily="18" charset="0"/>
                              </a:rPr>
                            </m:ctrlPr>
                          </m:mPr>
                          <m:mr>
                            <m:e>
                              <m:func>
                                <m:funcPr>
                                  <m:ctrlPr>
                                    <a:rPr lang="en-GB" sz="2400" i="1" dirty="0">
                                      <a:latin typeface="Cambria Math" panose="02040503050406030204" pitchFamily="18" charset="0"/>
                                    </a:rPr>
                                  </m:ctrlPr>
                                </m:funcPr>
                                <m:fName>
                                  <m:r>
                                    <m:rPr>
                                      <m:sty m:val="p"/>
                                    </m:rPr>
                                    <a:rPr lang="en-GB" sz="2400" i="0" dirty="0">
                                      <a:latin typeface="Cambria Math" panose="02040503050406030204" pitchFamily="18" charset="0"/>
                                    </a:rPr>
                                    <m:t>cos</m:t>
                                  </m:r>
                                </m:fName>
                                <m:e>
                                  <m:r>
                                    <a:rPr lang="en-GB" sz="2400" i="1" dirty="0">
                                      <a:latin typeface="Cambria Math" panose="02040503050406030204" pitchFamily="18" charset="0"/>
                                    </a:rPr>
                                    <m:t>𝜃</m:t>
                                  </m:r>
                                </m:e>
                              </m:func>
                            </m:e>
                            <m:e>
                              <m:r>
                                <a:rPr lang="en-GB" sz="2400" i="0" dirty="0">
                                  <a:latin typeface="Cambria Math" panose="02040503050406030204" pitchFamily="18" charset="0"/>
                                </a:rPr>
                                <m:t>−</m:t>
                              </m:r>
                              <m:func>
                                <m:funcPr>
                                  <m:ctrlPr>
                                    <a:rPr lang="en-GB" sz="2400" i="1" dirty="0">
                                      <a:latin typeface="Cambria Math" panose="02040503050406030204" pitchFamily="18" charset="0"/>
                                    </a:rPr>
                                  </m:ctrlPr>
                                </m:funcPr>
                                <m:fName>
                                  <m:r>
                                    <m:rPr>
                                      <m:sty m:val="p"/>
                                    </m:rPr>
                                    <a:rPr lang="en-GB" sz="2400" i="0" dirty="0">
                                      <a:latin typeface="Cambria Math" panose="02040503050406030204" pitchFamily="18" charset="0"/>
                                    </a:rPr>
                                    <m:t>sin</m:t>
                                  </m:r>
                                </m:fName>
                                <m:e>
                                  <m:r>
                                    <a:rPr lang="en-GB" sz="2400" i="1" dirty="0">
                                      <a:latin typeface="Cambria Math" panose="02040503050406030204" pitchFamily="18" charset="0"/>
                                    </a:rPr>
                                    <m:t>𝜃</m:t>
                                  </m:r>
                                </m:e>
                              </m:func>
                            </m:e>
                            <m:e>
                              <m:r>
                                <a:rPr lang="en-GB" sz="2400" i="0" dirty="0">
                                  <a:latin typeface="Cambria Math" panose="02040503050406030204" pitchFamily="18" charset="0"/>
                                </a:rPr>
                                <m:t>0</m:t>
                              </m:r>
                            </m:e>
                          </m:mr>
                          <m:mr>
                            <m:e>
                              <m:func>
                                <m:funcPr>
                                  <m:ctrlPr>
                                    <a:rPr lang="en-GB" sz="2400" i="1" dirty="0">
                                      <a:latin typeface="Cambria Math" panose="02040503050406030204" pitchFamily="18" charset="0"/>
                                    </a:rPr>
                                  </m:ctrlPr>
                                </m:funcPr>
                                <m:fName>
                                  <m:r>
                                    <m:rPr>
                                      <m:sty m:val="p"/>
                                    </m:rPr>
                                    <a:rPr lang="en-GB" sz="2400" i="0" dirty="0">
                                      <a:latin typeface="Cambria Math" panose="02040503050406030204" pitchFamily="18" charset="0"/>
                                    </a:rPr>
                                    <m:t>sin</m:t>
                                  </m:r>
                                </m:fName>
                                <m:e>
                                  <m:r>
                                    <a:rPr lang="en-GB" sz="2400" i="1" dirty="0">
                                      <a:latin typeface="Cambria Math" panose="02040503050406030204" pitchFamily="18" charset="0"/>
                                    </a:rPr>
                                    <m:t>𝜃</m:t>
                                  </m:r>
                                </m:e>
                              </m:func>
                            </m:e>
                            <m:e>
                              <m:func>
                                <m:funcPr>
                                  <m:ctrlPr>
                                    <a:rPr lang="en-GB" sz="2400" i="1" dirty="0">
                                      <a:latin typeface="Cambria Math" panose="02040503050406030204" pitchFamily="18" charset="0"/>
                                    </a:rPr>
                                  </m:ctrlPr>
                                </m:funcPr>
                                <m:fName>
                                  <m:r>
                                    <m:rPr>
                                      <m:sty m:val="p"/>
                                    </m:rPr>
                                    <a:rPr lang="en-GB" sz="2400" i="0" dirty="0">
                                      <a:latin typeface="Cambria Math" panose="02040503050406030204" pitchFamily="18" charset="0"/>
                                    </a:rPr>
                                    <m:t>cos</m:t>
                                  </m:r>
                                </m:fName>
                                <m:e>
                                  <m:r>
                                    <a:rPr lang="en-GB" sz="2400" i="1" dirty="0">
                                      <a:latin typeface="Cambria Math" panose="02040503050406030204" pitchFamily="18" charset="0"/>
                                    </a:rPr>
                                    <m:t>𝜃</m:t>
                                  </m:r>
                                </m:e>
                              </m:func>
                            </m:e>
                            <m:e>
                              <m:r>
                                <a:rPr lang="en-GB" sz="2400" i="0" dirty="0">
                                  <a:latin typeface="Cambria Math" panose="02040503050406030204" pitchFamily="18" charset="0"/>
                                </a:rPr>
                                <m:t>0</m:t>
                              </m:r>
                            </m:e>
                          </m:mr>
                          <m:mr>
                            <m:e>
                              <m:r>
                                <a:rPr lang="en-GB" sz="2400" i="0" dirty="0">
                                  <a:latin typeface="Cambria Math" panose="02040503050406030204" pitchFamily="18" charset="0"/>
                                </a:rPr>
                                <m:t>0</m:t>
                              </m:r>
                            </m:e>
                            <m:e>
                              <m:r>
                                <a:rPr lang="en-GB" sz="2400" i="0" dirty="0">
                                  <a:latin typeface="Cambria Math" panose="02040503050406030204" pitchFamily="18" charset="0"/>
                                </a:rPr>
                                <m:t>0</m:t>
                              </m:r>
                            </m:e>
                            <m:e>
                              <m:r>
                                <a:rPr lang="en-GB" sz="2400" i="0" dirty="0">
                                  <a:latin typeface="Cambria Math" panose="02040503050406030204" pitchFamily="18" charset="0"/>
                                </a:rPr>
                                <m:t>1</m:t>
                              </m:r>
                            </m:e>
                          </m:mr>
                        </m:m>
                      </m:e>
                    </m:d>
                    <m:d>
                      <m:dPr>
                        <m:begChr m:val="["/>
                        <m:endChr m:val="]"/>
                        <m:ctrlPr>
                          <a:rPr lang="en-GB" sz="2400" i="1" dirty="0">
                            <a:solidFill>
                              <a:srgbClr val="836967"/>
                            </a:solidFill>
                            <a:latin typeface="Cambria Math" panose="02040503050406030204" pitchFamily="18" charset="0"/>
                          </a:rPr>
                        </m:ctrlPr>
                      </m:dPr>
                      <m:e>
                        <m:m>
                          <m:mPr>
                            <m:plcHide m:val="on"/>
                            <m:mcs>
                              <m:mc>
                                <m:mcPr>
                                  <m:count m:val="1"/>
                                  <m:mcJc m:val="center"/>
                                </m:mcPr>
                              </m:mc>
                            </m:mcs>
                            <m:ctrlPr>
                              <a:rPr lang="en-GB" sz="2400" i="1" dirty="0">
                                <a:solidFill>
                                  <a:srgbClr val="836967"/>
                                </a:solidFill>
                                <a:latin typeface="Cambria Math" panose="02040503050406030204" pitchFamily="18" charset="0"/>
                              </a:rPr>
                            </m:ctrlPr>
                          </m:mPr>
                          <m:mr>
                            <m:e>
                              <m:sSub>
                                <m:sSubPr>
                                  <m:ctrlPr>
                                    <a:rPr lang="en-GB" sz="2400" i="1" dirty="0">
                                      <a:solidFill>
                                        <a:srgbClr val="836967"/>
                                      </a:solidFill>
                                      <a:latin typeface="Cambria Math" panose="02040503050406030204" pitchFamily="18" charset="0"/>
                                    </a:rPr>
                                  </m:ctrlPr>
                                </m:sSubPr>
                                <m:e>
                                  <m:r>
                                    <a:rPr lang="en-GB" sz="2400" i="1" dirty="0">
                                      <a:latin typeface="Cambria Math" panose="02040503050406030204" pitchFamily="18" charset="0"/>
                                    </a:rPr>
                                    <m:t>𝑥</m:t>
                                  </m:r>
                                </m:e>
                                <m:sub>
                                  <m:r>
                                    <a:rPr lang="en-GB" sz="2400" i="0" dirty="0">
                                      <a:latin typeface="Cambria Math" panose="02040503050406030204" pitchFamily="18" charset="0"/>
                                    </a:rPr>
                                    <m:t>0</m:t>
                                  </m:r>
                                </m:sub>
                              </m:sSub>
                            </m:e>
                          </m:mr>
                          <m:mr>
                            <m:e>
                              <m:sSub>
                                <m:sSubPr>
                                  <m:ctrlPr>
                                    <a:rPr lang="en-GB" sz="2400" i="1" dirty="0">
                                      <a:solidFill>
                                        <a:srgbClr val="836967"/>
                                      </a:solidFill>
                                      <a:latin typeface="Cambria Math" panose="02040503050406030204" pitchFamily="18" charset="0"/>
                                    </a:rPr>
                                  </m:ctrlPr>
                                </m:sSubPr>
                                <m:e>
                                  <m:r>
                                    <a:rPr lang="en-GB" sz="2400" i="1" dirty="0">
                                      <a:latin typeface="Cambria Math" panose="02040503050406030204" pitchFamily="18" charset="0"/>
                                    </a:rPr>
                                    <m:t>𝑦</m:t>
                                  </m:r>
                                </m:e>
                                <m:sub>
                                  <m:r>
                                    <a:rPr lang="en-GB" sz="2400" i="0" dirty="0">
                                      <a:latin typeface="Cambria Math" panose="02040503050406030204" pitchFamily="18" charset="0"/>
                                    </a:rPr>
                                    <m:t>0</m:t>
                                  </m:r>
                                </m:sub>
                              </m:sSub>
                            </m:e>
                          </m:mr>
                          <m:mr>
                            <m:e>
                              <m:r>
                                <a:rPr lang="en-GB" sz="2400" i="0" dirty="0">
                                  <a:latin typeface="Cambria Math" panose="02040503050406030204" pitchFamily="18" charset="0"/>
                                </a:rPr>
                                <m:t>1</m:t>
                              </m:r>
                            </m:e>
                          </m:mr>
                        </m:m>
                      </m:e>
                    </m:d>
                  </m:oMath>
                </a14:m>
                <a:endParaRPr lang="en-GB" sz="2400" dirty="0"/>
              </a:p>
              <a:p>
                <a:r>
                  <a:rPr lang="zh-CN" altLang="en-US" sz="2400" dirty="0"/>
                  <a:t>图像水平镜像：</a:t>
                </a:r>
                <a14:m>
                  <m:oMath xmlns:m="http://schemas.openxmlformats.org/officeDocument/2006/math">
                    <m:d>
                      <m:dPr>
                        <m:begChr m:val="["/>
                        <m:endChr m:val="]"/>
                        <m:ctrlPr>
                          <a:rPr lang="en-GB" sz="2400" i="1" dirty="0" smtClean="0">
                            <a:solidFill>
                              <a:srgbClr val="836967"/>
                            </a:solidFill>
                            <a:latin typeface="Cambria Math" panose="02040503050406030204" pitchFamily="18" charset="0"/>
                          </a:rPr>
                        </m:ctrlPr>
                      </m:dPr>
                      <m:e>
                        <m:m>
                          <m:mPr>
                            <m:plcHide m:val="on"/>
                            <m:mcs>
                              <m:mc>
                                <m:mcPr>
                                  <m:count m:val="1"/>
                                  <m:mcJc m:val="center"/>
                                </m:mcPr>
                              </m:mc>
                            </m:mcs>
                            <m:ctrlPr>
                              <a:rPr lang="en-GB" sz="2400" i="1" dirty="0">
                                <a:solidFill>
                                  <a:srgbClr val="836967"/>
                                </a:solidFill>
                                <a:latin typeface="Cambria Math" panose="02040503050406030204" pitchFamily="18" charset="0"/>
                              </a:rPr>
                            </m:ctrlPr>
                          </m:mPr>
                          <m:mr>
                            <m:e>
                              <m:r>
                                <a:rPr lang="en-GB" sz="2400" i="1" dirty="0">
                                  <a:latin typeface="Cambria Math" panose="02040503050406030204" pitchFamily="18" charset="0"/>
                                </a:rPr>
                                <m:t>𝑥</m:t>
                              </m:r>
                            </m:e>
                          </m:mr>
                          <m:mr>
                            <m:e>
                              <m:r>
                                <a:rPr lang="en-GB" sz="2400" i="1" dirty="0">
                                  <a:latin typeface="Cambria Math" panose="02040503050406030204" pitchFamily="18" charset="0"/>
                                </a:rPr>
                                <m:t>𝑦</m:t>
                              </m:r>
                            </m:e>
                          </m:mr>
                          <m:mr>
                            <m:e>
                              <m:r>
                                <a:rPr lang="en-GB" sz="2400" i="0" dirty="0">
                                  <a:latin typeface="Cambria Math" panose="02040503050406030204" pitchFamily="18" charset="0"/>
                                </a:rPr>
                                <m:t>1</m:t>
                              </m:r>
                            </m:e>
                          </m:mr>
                        </m:m>
                      </m:e>
                    </m:d>
                    <m:r>
                      <a:rPr lang="en-GB" sz="2400" i="0" dirty="0">
                        <a:latin typeface="Cambria Math" panose="02040503050406030204" pitchFamily="18" charset="0"/>
                      </a:rPr>
                      <m:t>=</m:t>
                    </m:r>
                    <m:d>
                      <m:dPr>
                        <m:begChr m:val="["/>
                        <m:endChr m:val="]"/>
                        <m:ctrlPr>
                          <a:rPr lang="en-GB" sz="2400" i="1" dirty="0">
                            <a:solidFill>
                              <a:srgbClr val="836967"/>
                            </a:solidFill>
                            <a:latin typeface="Cambria Math" panose="02040503050406030204" pitchFamily="18" charset="0"/>
                          </a:rPr>
                        </m:ctrlPr>
                      </m:dPr>
                      <m:e>
                        <m:m>
                          <m:mPr>
                            <m:plcHide m:val="on"/>
                            <m:mcs>
                              <m:mc>
                                <m:mcPr>
                                  <m:count m:val="3"/>
                                  <m:mcJc m:val="center"/>
                                </m:mcPr>
                              </m:mc>
                            </m:mcs>
                            <m:ctrlPr>
                              <a:rPr lang="en-GB" sz="2400" i="1" dirty="0">
                                <a:solidFill>
                                  <a:srgbClr val="836967"/>
                                </a:solidFill>
                                <a:latin typeface="Cambria Math" panose="02040503050406030204" pitchFamily="18" charset="0"/>
                              </a:rPr>
                            </m:ctrlPr>
                          </m:mPr>
                          <m:mr>
                            <m:e>
                              <m:r>
                                <a:rPr lang="en-GB" sz="2400" i="0" dirty="0">
                                  <a:latin typeface="Cambria Math" panose="02040503050406030204" pitchFamily="18" charset="0"/>
                                </a:rPr>
                                <m:t>−1</m:t>
                              </m:r>
                            </m:e>
                            <m:e>
                              <m:r>
                                <a:rPr lang="en-GB" sz="2400" i="0" dirty="0">
                                  <a:latin typeface="Cambria Math" panose="02040503050406030204" pitchFamily="18" charset="0"/>
                                </a:rPr>
                                <m:t>0</m:t>
                              </m:r>
                            </m:e>
                            <m:e>
                              <m:r>
                                <a:rPr lang="en-GB" sz="2400" i="0" dirty="0">
                                  <a:latin typeface="Cambria Math" panose="02040503050406030204" pitchFamily="18" charset="0"/>
                                </a:rPr>
                                <m:t>0</m:t>
                              </m:r>
                            </m:e>
                          </m:mr>
                          <m:mr>
                            <m:e>
                              <m:r>
                                <a:rPr lang="en-GB" sz="2400" i="0" dirty="0">
                                  <a:latin typeface="Cambria Math" panose="02040503050406030204" pitchFamily="18" charset="0"/>
                                </a:rPr>
                                <m:t>0</m:t>
                              </m:r>
                            </m:e>
                            <m:e>
                              <m:r>
                                <a:rPr lang="en-GB" sz="2400" i="0" dirty="0">
                                  <a:latin typeface="Cambria Math" panose="02040503050406030204" pitchFamily="18" charset="0"/>
                                </a:rPr>
                                <m:t>1</m:t>
                              </m:r>
                            </m:e>
                            <m:e>
                              <m:r>
                                <a:rPr lang="en-GB" sz="2400" i="0" dirty="0">
                                  <a:latin typeface="Cambria Math" panose="02040503050406030204" pitchFamily="18" charset="0"/>
                                </a:rPr>
                                <m:t>0</m:t>
                              </m:r>
                            </m:e>
                          </m:mr>
                          <m:mr>
                            <m:e>
                              <m:r>
                                <a:rPr lang="en-GB" sz="2400" i="0" dirty="0">
                                  <a:latin typeface="Cambria Math" panose="02040503050406030204" pitchFamily="18" charset="0"/>
                                </a:rPr>
                                <m:t>0</m:t>
                              </m:r>
                            </m:e>
                            <m:e>
                              <m:r>
                                <a:rPr lang="en-GB" sz="2400" i="0" dirty="0">
                                  <a:latin typeface="Cambria Math" panose="02040503050406030204" pitchFamily="18" charset="0"/>
                                </a:rPr>
                                <m:t>0</m:t>
                              </m:r>
                            </m:e>
                            <m:e>
                              <m:r>
                                <a:rPr lang="en-GB" sz="2400" i="0" dirty="0">
                                  <a:latin typeface="Cambria Math" panose="02040503050406030204" pitchFamily="18" charset="0"/>
                                </a:rPr>
                                <m:t>1</m:t>
                              </m:r>
                            </m:e>
                          </m:mr>
                        </m:m>
                      </m:e>
                    </m:d>
                    <m:r>
                      <a:rPr lang="en-GB" sz="2400" i="0" dirty="0">
                        <a:latin typeface="Cambria Math" panose="02040503050406030204" pitchFamily="18" charset="0"/>
                      </a:rPr>
                      <m:t>⋅</m:t>
                    </m:r>
                    <m:d>
                      <m:dPr>
                        <m:begChr m:val="["/>
                        <m:endChr m:val="]"/>
                        <m:ctrlPr>
                          <a:rPr lang="en-GB" sz="2400" i="1" dirty="0">
                            <a:solidFill>
                              <a:srgbClr val="836967"/>
                            </a:solidFill>
                            <a:latin typeface="Cambria Math" panose="02040503050406030204" pitchFamily="18" charset="0"/>
                          </a:rPr>
                        </m:ctrlPr>
                      </m:dPr>
                      <m:e>
                        <m:m>
                          <m:mPr>
                            <m:plcHide m:val="on"/>
                            <m:mcs>
                              <m:mc>
                                <m:mcPr>
                                  <m:count m:val="1"/>
                                  <m:mcJc m:val="center"/>
                                </m:mcPr>
                              </m:mc>
                            </m:mcs>
                            <m:ctrlPr>
                              <a:rPr lang="en-GB" sz="2400" i="1" dirty="0">
                                <a:solidFill>
                                  <a:srgbClr val="836967"/>
                                </a:solidFill>
                                <a:latin typeface="Cambria Math" panose="02040503050406030204" pitchFamily="18" charset="0"/>
                              </a:rPr>
                            </m:ctrlPr>
                          </m:mPr>
                          <m:mr>
                            <m:e>
                              <m:sSub>
                                <m:sSubPr>
                                  <m:ctrlPr>
                                    <a:rPr lang="en-GB" sz="2400" i="1" dirty="0">
                                      <a:solidFill>
                                        <a:srgbClr val="836967"/>
                                      </a:solidFill>
                                      <a:latin typeface="Cambria Math" panose="02040503050406030204" pitchFamily="18" charset="0"/>
                                    </a:rPr>
                                  </m:ctrlPr>
                                </m:sSubPr>
                                <m:e>
                                  <m:r>
                                    <a:rPr lang="en-GB" sz="2400" i="1" dirty="0">
                                      <a:latin typeface="Cambria Math" panose="02040503050406030204" pitchFamily="18" charset="0"/>
                                    </a:rPr>
                                    <m:t>𝑥</m:t>
                                  </m:r>
                                </m:e>
                                <m:sub>
                                  <m:r>
                                    <a:rPr lang="en-GB" sz="2400" i="0" dirty="0">
                                      <a:latin typeface="Cambria Math" panose="02040503050406030204" pitchFamily="18" charset="0"/>
                                    </a:rPr>
                                    <m:t>0</m:t>
                                  </m:r>
                                </m:sub>
                              </m:sSub>
                            </m:e>
                          </m:mr>
                          <m:mr>
                            <m:e>
                              <m:sSub>
                                <m:sSubPr>
                                  <m:ctrlPr>
                                    <a:rPr lang="en-GB" sz="2400" i="1" dirty="0">
                                      <a:solidFill>
                                        <a:srgbClr val="836967"/>
                                      </a:solidFill>
                                      <a:latin typeface="Cambria Math" panose="02040503050406030204" pitchFamily="18" charset="0"/>
                                    </a:rPr>
                                  </m:ctrlPr>
                                </m:sSubPr>
                                <m:e>
                                  <m:r>
                                    <a:rPr lang="en-GB" sz="2400" i="1" dirty="0">
                                      <a:latin typeface="Cambria Math" panose="02040503050406030204" pitchFamily="18" charset="0"/>
                                    </a:rPr>
                                    <m:t>𝑦</m:t>
                                  </m:r>
                                </m:e>
                                <m:sub>
                                  <m:r>
                                    <a:rPr lang="en-GB" sz="2400" i="0" dirty="0">
                                      <a:latin typeface="Cambria Math" panose="02040503050406030204" pitchFamily="18" charset="0"/>
                                    </a:rPr>
                                    <m:t>0</m:t>
                                  </m:r>
                                </m:sub>
                              </m:sSub>
                            </m:e>
                          </m:mr>
                          <m:mr>
                            <m:e>
                              <m:r>
                                <a:rPr lang="en-GB" sz="2400" i="0" dirty="0">
                                  <a:latin typeface="Cambria Math" panose="02040503050406030204" pitchFamily="18" charset="0"/>
                                </a:rPr>
                                <m:t>1</m:t>
                              </m:r>
                            </m:e>
                          </m:mr>
                        </m:m>
                      </m:e>
                    </m:d>
                  </m:oMath>
                </a14:m>
                <a:endParaRPr lang="en-GB" sz="2400" dirty="0"/>
              </a:p>
              <a:p>
                <a:r>
                  <a:rPr lang="zh-CN" altLang="en-US" sz="2400" dirty="0"/>
                  <a:t>图像垂直镜像：</a:t>
                </a:r>
                <a14:m>
                  <m:oMath xmlns:m="http://schemas.openxmlformats.org/officeDocument/2006/math">
                    <m:d>
                      <m:dPr>
                        <m:begChr m:val="["/>
                        <m:endChr m:val="]"/>
                        <m:ctrlPr>
                          <a:rPr lang="en-GB" sz="2400" i="1" dirty="0" smtClean="0">
                            <a:solidFill>
                              <a:srgbClr val="836967"/>
                            </a:solidFill>
                            <a:latin typeface="Cambria Math" panose="02040503050406030204" pitchFamily="18" charset="0"/>
                          </a:rPr>
                        </m:ctrlPr>
                      </m:dPr>
                      <m:e>
                        <m:m>
                          <m:mPr>
                            <m:plcHide m:val="on"/>
                            <m:mcs>
                              <m:mc>
                                <m:mcPr>
                                  <m:count m:val="1"/>
                                  <m:mcJc m:val="center"/>
                                </m:mcPr>
                              </m:mc>
                            </m:mcs>
                            <m:ctrlPr>
                              <a:rPr lang="en-GB" sz="2400" i="1" dirty="0">
                                <a:solidFill>
                                  <a:srgbClr val="836967"/>
                                </a:solidFill>
                                <a:latin typeface="Cambria Math" panose="02040503050406030204" pitchFamily="18" charset="0"/>
                              </a:rPr>
                            </m:ctrlPr>
                          </m:mPr>
                          <m:mr>
                            <m:e>
                              <m:r>
                                <a:rPr lang="en-GB" sz="2400" i="1" dirty="0">
                                  <a:latin typeface="Cambria Math" panose="02040503050406030204" pitchFamily="18" charset="0"/>
                                </a:rPr>
                                <m:t>𝑥</m:t>
                              </m:r>
                            </m:e>
                          </m:mr>
                          <m:mr>
                            <m:e>
                              <m:r>
                                <a:rPr lang="en-GB" sz="2400" i="1" dirty="0">
                                  <a:latin typeface="Cambria Math" panose="02040503050406030204" pitchFamily="18" charset="0"/>
                                </a:rPr>
                                <m:t>𝑦</m:t>
                              </m:r>
                            </m:e>
                          </m:mr>
                          <m:mr>
                            <m:e>
                              <m:r>
                                <a:rPr lang="en-GB" sz="2400" i="0" dirty="0">
                                  <a:latin typeface="Cambria Math" panose="02040503050406030204" pitchFamily="18" charset="0"/>
                                </a:rPr>
                                <m:t>1</m:t>
                              </m:r>
                            </m:e>
                          </m:mr>
                        </m:m>
                      </m:e>
                    </m:d>
                    <m:r>
                      <a:rPr lang="en-GB" sz="2400" i="0" dirty="0">
                        <a:latin typeface="Cambria Math" panose="02040503050406030204" pitchFamily="18" charset="0"/>
                      </a:rPr>
                      <m:t>=</m:t>
                    </m:r>
                    <m:d>
                      <m:dPr>
                        <m:begChr m:val="["/>
                        <m:endChr m:val="]"/>
                        <m:ctrlPr>
                          <a:rPr lang="en-GB" sz="2400" i="1" dirty="0">
                            <a:solidFill>
                              <a:srgbClr val="836967"/>
                            </a:solidFill>
                            <a:latin typeface="Cambria Math" panose="02040503050406030204" pitchFamily="18" charset="0"/>
                          </a:rPr>
                        </m:ctrlPr>
                      </m:dPr>
                      <m:e>
                        <m:m>
                          <m:mPr>
                            <m:plcHide m:val="on"/>
                            <m:mcs>
                              <m:mc>
                                <m:mcPr>
                                  <m:count m:val="3"/>
                                  <m:mcJc m:val="center"/>
                                </m:mcPr>
                              </m:mc>
                            </m:mcs>
                            <m:ctrlPr>
                              <a:rPr lang="en-GB" sz="2400" i="1" dirty="0">
                                <a:solidFill>
                                  <a:srgbClr val="836967"/>
                                </a:solidFill>
                                <a:latin typeface="Cambria Math" panose="02040503050406030204" pitchFamily="18" charset="0"/>
                              </a:rPr>
                            </m:ctrlPr>
                          </m:mPr>
                          <m:mr>
                            <m:e>
                              <m:r>
                                <a:rPr lang="en-GB" sz="2400" i="0" dirty="0">
                                  <a:latin typeface="Cambria Math" panose="02040503050406030204" pitchFamily="18" charset="0"/>
                                </a:rPr>
                                <m:t>1</m:t>
                              </m:r>
                            </m:e>
                            <m:e>
                              <m:r>
                                <a:rPr lang="en-GB" sz="2400" i="0" dirty="0">
                                  <a:latin typeface="Cambria Math" panose="02040503050406030204" pitchFamily="18" charset="0"/>
                                </a:rPr>
                                <m:t>0</m:t>
                              </m:r>
                            </m:e>
                            <m:e>
                              <m:r>
                                <a:rPr lang="en-GB" sz="2400" i="0" dirty="0">
                                  <a:latin typeface="Cambria Math" panose="02040503050406030204" pitchFamily="18" charset="0"/>
                                </a:rPr>
                                <m:t>0</m:t>
                              </m:r>
                            </m:e>
                          </m:mr>
                          <m:mr>
                            <m:e>
                              <m:r>
                                <a:rPr lang="en-GB" sz="2400" i="0" dirty="0">
                                  <a:latin typeface="Cambria Math" panose="02040503050406030204" pitchFamily="18" charset="0"/>
                                </a:rPr>
                                <m:t>0</m:t>
                              </m:r>
                            </m:e>
                            <m:e>
                              <m:r>
                                <a:rPr lang="en-GB" sz="2400" b="0" i="0" dirty="0" smtClean="0">
                                  <a:latin typeface="Cambria Math" panose="02040503050406030204" pitchFamily="18" charset="0"/>
                                </a:rPr>
                                <m:t>−</m:t>
                              </m:r>
                              <m:r>
                                <a:rPr lang="en-GB" sz="2400" i="0" dirty="0">
                                  <a:latin typeface="Cambria Math" panose="02040503050406030204" pitchFamily="18" charset="0"/>
                                </a:rPr>
                                <m:t>1</m:t>
                              </m:r>
                            </m:e>
                            <m:e>
                              <m:r>
                                <a:rPr lang="en-GB" sz="2400" i="0" dirty="0">
                                  <a:latin typeface="Cambria Math" panose="02040503050406030204" pitchFamily="18" charset="0"/>
                                </a:rPr>
                                <m:t>0</m:t>
                              </m:r>
                            </m:e>
                          </m:mr>
                          <m:mr>
                            <m:e>
                              <m:r>
                                <a:rPr lang="en-GB" sz="2400" i="0" dirty="0">
                                  <a:latin typeface="Cambria Math" panose="02040503050406030204" pitchFamily="18" charset="0"/>
                                </a:rPr>
                                <m:t>0</m:t>
                              </m:r>
                            </m:e>
                            <m:e>
                              <m:r>
                                <a:rPr lang="en-GB" sz="2400" i="0" dirty="0">
                                  <a:latin typeface="Cambria Math" panose="02040503050406030204" pitchFamily="18" charset="0"/>
                                </a:rPr>
                                <m:t>0</m:t>
                              </m:r>
                            </m:e>
                            <m:e>
                              <m:r>
                                <a:rPr lang="en-GB" sz="2400" i="0" dirty="0">
                                  <a:latin typeface="Cambria Math" panose="02040503050406030204" pitchFamily="18" charset="0"/>
                                </a:rPr>
                                <m:t>1</m:t>
                              </m:r>
                            </m:e>
                          </m:mr>
                        </m:m>
                      </m:e>
                    </m:d>
                    <m:r>
                      <a:rPr lang="en-GB" sz="2400" i="0" dirty="0">
                        <a:latin typeface="Cambria Math" panose="02040503050406030204" pitchFamily="18" charset="0"/>
                      </a:rPr>
                      <m:t>⋅</m:t>
                    </m:r>
                    <m:d>
                      <m:dPr>
                        <m:begChr m:val="["/>
                        <m:endChr m:val="]"/>
                        <m:ctrlPr>
                          <a:rPr lang="en-GB" sz="2400" i="1" dirty="0">
                            <a:solidFill>
                              <a:srgbClr val="836967"/>
                            </a:solidFill>
                            <a:latin typeface="Cambria Math" panose="02040503050406030204" pitchFamily="18" charset="0"/>
                          </a:rPr>
                        </m:ctrlPr>
                      </m:dPr>
                      <m:e>
                        <m:m>
                          <m:mPr>
                            <m:plcHide m:val="on"/>
                            <m:mcs>
                              <m:mc>
                                <m:mcPr>
                                  <m:count m:val="1"/>
                                  <m:mcJc m:val="center"/>
                                </m:mcPr>
                              </m:mc>
                            </m:mcs>
                            <m:ctrlPr>
                              <a:rPr lang="en-GB" sz="2400" i="1" dirty="0">
                                <a:solidFill>
                                  <a:srgbClr val="836967"/>
                                </a:solidFill>
                                <a:latin typeface="Cambria Math" panose="02040503050406030204" pitchFamily="18" charset="0"/>
                              </a:rPr>
                            </m:ctrlPr>
                          </m:mPr>
                          <m:mr>
                            <m:e>
                              <m:sSub>
                                <m:sSubPr>
                                  <m:ctrlPr>
                                    <a:rPr lang="en-GB" sz="2400" i="1" dirty="0">
                                      <a:solidFill>
                                        <a:srgbClr val="836967"/>
                                      </a:solidFill>
                                      <a:latin typeface="Cambria Math" panose="02040503050406030204" pitchFamily="18" charset="0"/>
                                    </a:rPr>
                                  </m:ctrlPr>
                                </m:sSubPr>
                                <m:e>
                                  <m:r>
                                    <a:rPr lang="en-GB" sz="2400" i="1" dirty="0">
                                      <a:latin typeface="Cambria Math" panose="02040503050406030204" pitchFamily="18" charset="0"/>
                                    </a:rPr>
                                    <m:t>𝑥</m:t>
                                  </m:r>
                                </m:e>
                                <m:sub>
                                  <m:r>
                                    <a:rPr lang="en-GB" sz="2400" i="0" dirty="0">
                                      <a:latin typeface="Cambria Math" panose="02040503050406030204" pitchFamily="18" charset="0"/>
                                    </a:rPr>
                                    <m:t>0</m:t>
                                  </m:r>
                                </m:sub>
                              </m:sSub>
                            </m:e>
                          </m:mr>
                          <m:mr>
                            <m:e>
                              <m:sSub>
                                <m:sSubPr>
                                  <m:ctrlPr>
                                    <a:rPr lang="en-GB" sz="2400" i="1" dirty="0">
                                      <a:solidFill>
                                        <a:srgbClr val="836967"/>
                                      </a:solidFill>
                                      <a:latin typeface="Cambria Math" panose="02040503050406030204" pitchFamily="18" charset="0"/>
                                    </a:rPr>
                                  </m:ctrlPr>
                                </m:sSubPr>
                                <m:e>
                                  <m:r>
                                    <a:rPr lang="en-GB" sz="2400" i="1" dirty="0">
                                      <a:latin typeface="Cambria Math" panose="02040503050406030204" pitchFamily="18" charset="0"/>
                                    </a:rPr>
                                    <m:t>𝑦</m:t>
                                  </m:r>
                                </m:e>
                                <m:sub>
                                  <m:r>
                                    <a:rPr lang="en-GB" sz="2400" i="0" dirty="0">
                                      <a:latin typeface="Cambria Math" panose="02040503050406030204" pitchFamily="18" charset="0"/>
                                    </a:rPr>
                                    <m:t>0</m:t>
                                  </m:r>
                                </m:sub>
                              </m:sSub>
                            </m:e>
                          </m:mr>
                          <m:mr>
                            <m:e>
                              <m:r>
                                <a:rPr lang="en-GB" sz="2400" i="0" dirty="0">
                                  <a:latin typeface="Cambria Math" panose="02040503050406030204" pitchFamily="18" charset="0"/>
                                </a:rPr>
                                <m:t>1</m:t>
                              </m:r>
                            </m:e>
                          </m:mr>
                        </m:m>
                      </m:e>
                    </m:d>
                  </m:oMath>
                </a14:m>
                <a:endParaRPr lang="en-GB" sz="2400" dirty="0"/>
              </a:p>
              <a:p>
                <a:endParaRPr lang="en-GB" sz="2400" dirty="0"/>
              </a:p>
            </p:txBody>
          </p:sp>
        </mc:Choice>
        <mc:Fallback xmlns="">
          <p:sp>
            <p:nvSpPr>
              <p:cNvPr id="3" name="内容占位符 2">
                <a:extLst>
                  <a:ext uri="{FF2B5EF4-FFF2-40B4-BE49-F238E27FC236}">
                    <a16:creationId xmlns:a16="http://schemas.microsoft.com/office/drawing/2014/main" id="{C5C4D7BF-0873-4E20-83B6-DB949C66E5D7}"/>
                  </a:ext>
                </a:extLst>
              </p:cNvPr>
              <p:cNvSpPr>
                <a:spLocks noGrp="1" noRot="1" noChangeAspect="1" noMove="1" noResize="1" noEditPoints="1" noAdjustHandles="1" noChangeArrowheads="1" noChangeShapeType="1" noTextEdit="1"/>
              </p:cNvSpPr>
              <p:nvPr>
                <p:ph idx="1"/>
              </p:nvPr>
            </p:nvSpPr>
            <p:spPr>
              <a:blipFill>
                <a:blip r:embed="rId2"/>
                <a:stretch>
                  <a:fillRect l="-334" t="-2299"/>
                </a:stretch>
              </a:blipFill>
            </p:spPr>
            <p:txBody>
              <a:bodyPr/>
              <a:lstStyle/>
              <a:p>
                <a:r>
                  <a:rPr lang="en-GB">
                    <a:noFill/>
                  </a:rPr>
                  <a:t> </a:t>
                </a:r>
              </a:p>
            </p:txBody>
          </p:sp>
        </mc:Fallback>
      </mc:AlternateContent>
      <p:sp>
        <p:nvSpPr>
          <p:cNvPr id="4" name="灯片编号占位符 3">
            <a:extLst>
              <a:ext uri="{FF2B5EF4-FFF2-40B4-BE49-F238E27FC236}">
                <a16:creationId xmlns:a16="http://schemas.microsoft.com/office/drawing/2014/main" id="{A4C4E5FF-CA6A-4056-B537-17A2AF012210}"/>
              </a:ext>
            </a:extLst>
          </p:cNvPr>
          <p:cNvSpPr>
            <a:spLocks noGrp="1"/>
          </p:cNvSpPr>
          <p:nvPr>
            <p:ph type="sldNum" sz="quarter" idx="12"/>
          </p:nvPr>
        </p:nvSpPr>
        <p:spPr/>
        <p:txBody>
          <a:bodyPr/>
          <a:lstStyle/>
          <a:p>
            <a:fld id="{89DB14B3-731A-4352-BC82-B1993596BD11}" type="slidenum">
              <a:rPr lang="zh-CN" altLang="en-US" smtClean="0"/>
              <a:pPr/>
              <a:t>22</a:t>
            </a:fld>
            <a:endParaRPr lang="zh-CN" altLang="en-US" dirty="0"/>
          </a:p>
        </p:txBody>
      </p:sp>
    </p:spTree>
    <p:extLst>
      <p:ext uri="{BB962C8B-B14F-4D97-AF65-F5344CB8AC3E}">
        <p14:creationId xmlns:p14="http://schemas.microsoft.com/office/powerpoint/2010/main" val="290237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5DE8C-2351-4E94-A9A6-440FBB83ABA0}"/>
              </a:ext>
            </a:extLst>
          </p:cNvPr>
          <p:cNvSpPr>
            <a:spLocks noGrp="1"/>
          </p:cNvSpPr>
          <p:nvPr>
            <p:ph type="title"/>
          </p:nvPr>
        </p:nvSpPr>
        <p:spPr/>
        <p:txBody>
          <a:bodyPr/>
          <a:lstStyle/>
          <a:p>
            <a:r>
              <a:rPr lang="zh-CN" altLang="en-US" dirty="0"/>
              <a:t>小结</a:t>
            </a:r>
            <a:endParaRPr lang="en-GB" dirty="0"/>
          </a:p>
        </p:txBody>
      </p:sp>
      <p:sp>
        <p:nvSpPr>
          <p:cNvPr id="3" name="内容占位符 2">
            <a:extLst>
              <a:ext uri="{FF2B5EF4-FFF2-40B4-BE49-F238E27FC236}">
                <a16:creationId xmlns:a16="http://schemas.microsoft.com/office/drawing/2014/main" id="{29D0ECF6-8D0D-4154-82E3-184FE08EA9C3}"/>
              </a:ext>
            </a:extLst>
          </p:cNvPr>
          <p:cNvSpPr>
            <a:spLocks noGrp="1"/>
          </p:cNvSpPr>
          <p:nvPr>
            <p:ph idx="1"/>
          </p:nvPr>
        </p:nvSpPr>
        <p:spPr/>
        <p:txBody>
          <a:bodyPr/>
          <a:lstStyle/>
          <a:p>
            <a:pPr>
              <a:buFont typeface="Wingdings" panose="05000000000000000000" pitchFamily="2" charset="2"/>
              <a:buChar char="§"/>
            </a:pPr>
            <a:r>
              <a:rPr lang="zh-CN" altLang="en-US" dirty="0"/>
              <a:t>齐次坐标的概念</a:t>
            </a:r>
            <a:endParaRPr lang="en-GB" altLang="zh-CN" dirty="0"/>
          </a:p>
          <a:p>
            <a:pPr>
              <a:buFont typeface="Wingdings" panose="05000000000000000000" pitchFamily="2" charset="2"/>
              <a:buChar char="§"/>
            </a:pPr>
            <a:r>
              <a:rPr lang="zh-CN" altLang="en-US" dirty="0"/>
              <a:t>图像几何运算的各种变换矩阵</a:t>
            </a:r>
            <a:endParaRPr lang="en-GB" altLang="zh-CN" dirty="0"/>
          </a:p>
          <a:p>
            <a:pPr>
              <a:buFont typeface="Wingdings" panose="05000000000000000000" pitchFamily="2" charset="2"/>
              <a:buChar char="§"/>
            </a:pPr>
            <a:r>
              <a:rPr lang="zh-CN" altLang="en-US" dirty="0"/>
              <a:t>图像变换的一般形式</a:t>
            </a:r>
            <a:endParaRPr lang="en-GB" dirty="0"/>
          </a:p>
        </p:txBody>
      </p:sp>
      <p:sp>
        <p:nvSpPr>
          <p:cNvPr id="4" name="灯片编号占位符 3">
            <a:extLst>
              <a:ext uri="{FF2B5EF4-FFF2-40B4-BE49-F238E27FC236}">
                <a16:creationId xmlns:a16="http://schemas.microsoft.com/office/drawing/2014/main" id="{42DEDFBB-CA70-423E-A918-ECE561FF72ED}"/>
              </a:ext>
            </a:extLst>
          </p:cNvPr>
          <p:cNvSpPr>
            <a:spLocks noGrp="1"/>
          </p:cNvSpPr>
          <p:nvPr>
            <p:ph type="sldNum" sz="quarter" idx="12"/>
          </p:nvPr>
        </p:nvSpPr>
        <p:spPr/>
        <p:txBody>
          <a:bodyPr/>
          <a:lstStyle/>
          <a:p>
            <a:fld id="{89DB14B3-731A-4352-BC82-B1993596BD11}" type="slidenum">
              <a:rPr lang="zh-CN" altLang="en-US" smtClean="0"/>
              <a:pPr/>
              <a:t>23</a:t>
            </a:fld>
            <a:endParaRPr lang="zh-CN" altLang="en-US" dirty="0"/>
          </a:p>
        </p:txBody>
      </p:sp>
    </p:spTree>
    <p:extLst>
      <p:ext uri="{BB962C8B-B14F-4D97-AF65-F5344CB8AC3E}">
        <p14:creationId xmlns:p14="http://schemas.microsoft.com/office/powerpoint/2010/main" val="710978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71E55-0A5F-425F-A238-4E053D869620}"/>
              </a:ext>
            </a:extLst>
          </p:cNvPr>
          <p:cNvSpPr>
            <a:spLocks noGrp="1"/>
          </p:cNvSpPr>
          <p:nvPr>
            <p:ph type="title"/>
          </p:nvPr>
        </p:nvSpPr>
        <p:spPr/>
        <p:txBody>
          <a:bodyPr/>
          <a:lstStyle/>
          <a:p>
            <a:r>
              <a:rPr lang="zh-CN" altLang="en-US" dirty="0"/>
              <a:t>问题？</a:t>
            </a:r>
            <a:endParaRPr lang="en-GB" dirty="0"/>
          </a:p>
        </p:txBody>
      </p:sp>
      <p:sp>
        <p:nvSpPr>
          <p:cNvPr id="3" name="内容占位符 2">
            <a:extLst>
              <a:ext uri="{FF2B5EF4-FFF2-40B4-BE49-F238E27FC236}">
                <a16:creationId xmlns:a16="http://schemas.microsoft.com/office/drawing/2014/main" id="{B2254020-CA6B-4723-8DDB-837D9AB33DEE}"/>
              </a:ext>
            </a:extLst>
          </p:cNvPr>
          <p:cNvSpPr>
            <a:spLocks noGrp="1"/>
          </p:cNvSpPr>
          <p:nvPr>
            <p:ph idx="1"/>
          </p:nvPr>
        </p:nvSpPr>
        <p:spPr/>
        <p:txBody>
          <a:bodyPr/>
          <a:lstStyle/>
          <a:p>
            <a:endParaRPr lang="en-GB"/>
          </a:p>
        </p:txBody>
      </p:sp>
      <p:sp>
        <p:nvSpPr>
          <p:cNvPr id="4" name="灯片编号占位符 3">
            <a:extLst>
              <a:ext uri="{FF2B5EF4-FFF2-40B4-BE49-F238E27FC236}">
                <a16:creationId xmlns:a16="http://schemas.microsoft.com/office/drawing/2014/main" id="{9E291A97-B6E2-41C0-B8D9-25B71D321BC8}"/>
              </a:ext>
            </a:extLst>
          </p:cNvPr>
          <p:cNvSpPr>
            <a:spLocks noGrp="1"/>
          </p:cNvSpPr>
          <p:nvPr>
            <p:ph type="sldNum" sz="quarter" idx="12"/>
          </p:nvPr>
        </p:nvSpPr>
        <p:spPr/>
        <p:txBody>
          <a:bodyPr/>
          <a:lstStyle/>
          <a:p>
            <a:fld id="{89DB14B3-731A-4352-BC82-B1993596BD11}" type="slidenum">
              <a:rPr lang="zh-CN" altLang="en-US" smtClean="0"/>
              <a:pPr/>
              <a:t>24</a:t>
            </a:fld>
            <a:endParaRPr lang="zh-CN" altLang="en-US" dirty="0"/>
          </a:p>
        </p:txBody>
      </p:sp>
    </p:spTree>
    <p:extLst>
      <p:ext uri="{BB962C8B-B14F-4D97-AF65-F5344CB8AC3E}">
        <p14:creationId xmlns:p14="http://schemas.microsoft.com/office/powerpoint/2010/main" val="9699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366D4-B7ED-4DD7-8C0E-EC45CE119814}"/>
              </a:ext>
            </a:extLst>
          </p:cNvPr>
          <p:cNvSpPr>
            <a:spLocks noGrp="1"/>
          </p:cNvSpPr>
          <p:nvPr>
            <p:ph type="title"/>
          </p:nvPr>
        </p:nvSpPr>
        <p:spPr/>
        <p:txBody>
          <a:bodyPr/>
          <a:lstStyle/>
          <a:p>
            <a:r>
              <a:rPr lang="en-GB" dirty="0"/>
              <a:t>Chapter 4: </a:t>
            </a:r>
            <a:r>
              <a:rPr lang="zh-CN" altLang="en-US" dirty="0"/>
              <a:t>图像变换   本章内容</a:t>
            </a:r>
            <a:endParaRPr lang="en-GB" dirty="0"/>
          </a:p>
        </p:txBody>
      </p:sp>
      <p:sp>
        <p:nvSpPr>
          <p:cNvPr id="3" name="内容占位符 2">
            <a:extLst>
              <a:ext uri="{FF2B5EF4-FFF2-40B4-BE49-F238E27FC236}">
                <a16:creationId xmlns:a16="http://schemas.microsoft.com/office/drawing/2014/main" id="{3B5E166D-6728-4B3F-A89B-1C75D495A074}"/>
              </a:ext>
            </a:extLst>
          </p:cNvPr>
          <p:cNvSpPr>
            <a:spLocks noGrp="1"/>
          </p:cNvSpPr>
          <p:nvPr>
            <p:ph idx="1"/>
          </p:nvPr>
        </p:nvSpPr>
        <p:spPr/>
        <p:txBody>
          <a:bodyPr/>
          <a:lstStyle/>
          <a:p>
            <a:pPr marL="514350" indent="-514350">
              <a:buFont typeface="+mj-lt"/>
              <a:buAutoNum type="arabicPeriod"/>
            </a:pPr>
            <a:r>
              <a:rPr lang="zh-CN" altLang="en-US" dirty="0"/>
              <a:t>图像的代数运算 （改变像素大小）</a:t>
            </a:r>
            <a:endParaRPr lang="en-GB" altLang="zh-CN" dirty="0"/>
          </a:p>
          <a:p>
            <a:pPr marL="514350" indent="-514350">
              <a:buFont typeface="+mj-lt"/>
              <a:buAutoNum type="arabicPeriod"/>
            </a:pPr>
            <a:r>
              <a:rPr lang="zh-CN" altLang="en-US" dirty="0">
                <a:solidFill>
                  <a:srgbClr val="FF0000"/>
                </a:solidFill>
              </a:rPr>
              <a:t>图像的几何变换（改变像素位置）</a:t>
            </a:r>
            <a:endParaRPr lang="en-GB" altLang="zh-CN" dirty="0">
              <a:solidFill>
                <a:srgbClr val="FF0000"/>
              </a:solidFill>
            </a:endParaRPr>
          </a:p>
          <a:p>
            <a:pPr marL="735012" lvl="1" indent="-514350">
              <a:buFont typeface="+mj-lt"/>
              <a:buAutoNum type="arabicPeriod"/>
            </a:pPr>
            <a:r>
              <a:rPr lang="zh-CN" altLang="en-US" sz="1800" dirty="0">
                <a:solidFill>
                  <a:srgbClr val="FF0000"/>
                </a:solidFill>
              </a:rPr>
              <a:t>基础知识</a:t>
            </a:r>
            <a:endParaRPr lang="en-GB" altLang="zh-CN" sz="1800" dirty="0">
              <a:solidFill>
                <a:srgbClr val="FF0000"/>
              </a:solidFill>
            </a:endParaRPr>
          </a:p>
          <a:p>
            <a:pPr marL="735012" lvl="1" indent="-514350">
              <a:buFont typeface="+mj-lt"/>
              <a:buAutoNum type="arabicPeriod"/>
            </a:pPr>
            <a:r>
              <a:rPr lang="zh-CN" altLang="en-US" sz="1800" dirty="0">
                <a:solidFill>
                  <a:srgbClr val="FF0000"/>
                </a:solidFill>
              </a:rPr>
              <a:t>齐次坐标变换</a:t>
            </a:r>
            <a:endParaRPr lang="en-GB" altLang="zh-CN" sz="1800" dirty="0">
              <a:solidFill>
                <a:srgbClr val="FF0000"/>
              </a:solidFill>
            </a:endParaRPr>
          </a:p>
          <a:p>
            <a:pPr marL="735012" lvl="1" indent="-514350">
              <a:buFont typeface="+mj-lt"/>
              <a:buAutoNum type="arabicPeriod"/>
            </a:pPr>
            <a:r>
              <a:rPr lang="zh-CN" altLang="en-US" sz="1800" dirty="0">
                <a:solidFill>
                  <a:srgbClr val="FF0000"/>
                </a:solidFill>
              </a:rPr>
              <a:t>小结</a:t>
            </a:r>
            <a:endParaRPr lang="en-GB" altLang="zh-CN" sz="1800" dirty="0">
              <a:solidFill>
                <a:srgbClr val="FF0000"/>
              </a:solidFill>
            </a:endParaRPr>
          </a:p>
        </p:txBody>
      </p:sp>
      <p:sp>
        <p:nvSpPr>
          <p:cNvPr id="4" name="灯片编号占位符 3">
            <a:extLst>
              <a:ext uri="{FF2B5EF4-FFF2-40B4-BE49-F238E27FC236}">
                <a16:creationId xmlns:a16="http://schemas.microsoft.com/office/drawing/2014/main" id="{51683131-A49E-4DB8-A799-60C978AC750E}"/>
              </a:ext>
            </a:extLst>
          </p:cNvPr>
          <p:cNvSpPr>
            <a:spLocks noGrp="1"/>
          </p:cNvSpPr>
          <p:nvPr>
            <p:ph type="sldNum" sz="quarter" idx="12"/>
          </p:nvPr>
        </p:nvSpPr>
        <p:spPr/>
        <p:txBody>
          <a:bodyPr/>
          <a:lstStyle/>
          <a:p>
            <a:fld id="{89DB14B3-731A-4352-BC82-B1993596BD11}" type="slidenum">
              <a:rPr lang="zh-CN" altLang="en-US" smtClean="0"/>
              <a:pPr/>
              <a:t>3</a:t>
            </a:fld>
            <a:endParaRPr lang="zh-CN" altLang="en-US" dirty="0"/>
          </a:p>
        </p:txBody>
      </p:sp>
    </p:spTree>
    <p:extLst>
      <p:ext uri="{BB962C8B-B14F-4D97-AF65-F5344CB8AC3E}">
        <p14:creationId xmlns:p14="http://schemas.microsoft.com/office/powerpoint/2010/main" val="3712637285"/>
      </p:ext>
    </p:extLst>
  </p:cSld>
  <p:clrMapOvr>
    <a:masterClrMapping/>
  </p:clrMapOvr>
  <mc:AlternateContent xmlns:mc="http://schemas.openxmlformats.org/markup-compatibility/2006" xmlns:p14="http://schemas.microsoft.com/office/powerpoint/2010/main">
    <mc:Choice Requires="p14">
      <p:transition spd="slow" p14:dur="2000" advTm="96026"/>
    </mc:Choice>
    <mc:Fallback xmlns="">
      <p:transition spd="slow" advTm="9602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8AD2C-F142-404E-B4CC-D82EA4D887AE}"/>
              </a:ext>
            </a:extLst>
          </p:cNvPr>
          <p:cNvSpPr>
            <a:spLocks noGrp="1"/>
          </p:cNvSpPr>
          <p:nvPr>
            <p:ph type="title"/>
          </p:nvPr>
        </p:nvSpPr>
        <p:spPr/>
        <p:txBody>
          <a:bodyPr/>
          <a:lstStyle/>
          <a:p>
            <a:r>
              <a:rPr lang="zh-CN" altLang="en-US" dirty="0"/>
              <a:t>图像几何变换</a:t>
            </a:r>
            <a:endParaRPr lang="en-GB" dirty="0"/>
          </a:p>
        </p:txBody>
      </p:sp>
      <p:sp>
        <p:nvSpPr>
          <p:cNvPr id="4" name="灯片编号占位符 3">
            <a:extLst>
              <a:ext uri="{FF2B5EF4-FFF2-40B4-BE49-F238E27FC236}">
                <a16:creationId xmlns:a16="http://schemas.microsoft.com/office/drawing/2014/main" id="{71F495C5-8EF1-4CBF-932C-26AF10CD12A4}"/>
              </a:ext>
            </a:extLst>
          </p:cNvPr>
          <p:cNvSpPr>
            <a:spLocks noGrp="1"/>
          </p:cNvSpPr>
          <p:nvPr>
            <p:ph type="sldNum" sz="quarter" idx="12"/>
          </p:nvPr>
        </p:nvSpPr>
        <p:spPr/>
        <p:txBody>
          <a:bodyPr/>
          <a:lstStyle/>
          <a:p>
            <a:fld id="{89DB14B3-731A-4352-BC82-B1993596BD11}" type="slidenum">
              <a:rPr lang="zh-CN" altLang="en-US" smtClean="0"/>
              <a:pPr/>
              <a:t>4</a:t>
            </a:fld>
            <a:endParaRPr lang="zh-CN" altLang="en-US" dirty="0"/>
          </a:p>
        </p:txBody>
      </p:sp>
      <p:pic>
        <p:nvPicPr>
          <p:cNvPr id="1026" name="Picture 2" descr="CNN Series Part 1: How do computers see images? | by Shweta Kadam |  Analytics Vidhya | Medium">
            <a:extLst>
              <a:ext uri="{FF2B5EF4-FFF2-40B4-BE49-F238E27FC236}">
                <a16:creationId xmlns:a16="http://schemas.microsoft.com/office/drawing/2014/main" id="{BC1A8F7B-0ECE-48CD-8F66-39B58C5C5E5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7063" t="1350" b="1"/>
          <a:stretch/>
        </p:blipFill>
        <p:spPr bwMode="auto">
          <a:xfrm>
            <a:off x="8686902" y="1552233"/>
            <a:ext cx="3039322" cy="45946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y is image processing so hard? – Zbigatron">
            <a:extLst>
              <a:ext uri="{FF2B5EF4-FFF2-40B4-BE49-F238E27FC236}">
                <a16:creationId xmlns:a16="http://schemas.microsoft.com/office/drawing/2014/main" id="{A63E4C9F-9643-4F0A-B879-5AB00EA86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685" y="1149305"/>
            <a:ext cx="33813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NN Series Part 1: How do computers see images? | by Shweta Kadam |  Analytics Vidhya | Medium">
            <a:extLst>
              <a:ext uri="{FF2B5EF4-FFF2-40B4-BE49-F238E27FC236}">
                <a16:creationId xmlns:a16="http://schemas.microsoft.com/office/drawing/2014/main" id="{E73BB357-F0CF-4483-A41A-DBDAA5E0794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0026" r="68075" b="5235"/>
          <a:stretch/>
        </p:blipFill>
        <p:spPr bwMode="auto">
          <a:xfrm>
            <a:off x="3397397" y="3615899"/>
            <a:ext cx="647661" cy="86769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2" descr="CNN Series Part 1: How do computers see images? | by Shweta Kadam |  Analytics Vidhya | Medium">
            <a:extLst>
              <a:ext uri="{FF2B5EF4-FFF2-40B4-BE49-F238E27FC236}">
                <a16:creationId xmlns:a16="http://schemas.microsoft.com/office/drawing/2014/main" id="{CA04C36F-8A2D-470C-BBDD-B3A5B848D3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162" t="9162" r="33900" b="3251"/>
          <a:stretch/>
        </p:blipFill>
        <p:spPr bwMode="auto">
          <a:xfrm>
            <a:off x="5151119" y="1703660"/>
            <a:ext cx="3197541" cy="429183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018CDD56-F6B5-42D0-8F54-9BFB303D3F8D}"/>
              </a:ext>
            </a:extLst>
          </p:cNvPr>
          <p:cNvSpPr txBox="1"/>
          <p:nvPr/>
        </p:nvSpPr>
        <p:spPr>
          <a:xfrm>
            <a:off x="3621098" y="1363915"/>
            <a:ext cx="1557538" cy="923330"/>
          </a:xfrm>
          <a:prstGeom prst="rect">
            <a:avLst/>
          </a:prstGeom>
          <a:noFill/>
        </p:spPr>
        <p:txBody>
          <a:bodyPr wrap="square" rtlCol="0">
            <a:spAutoFit/>
          </a:bodyPr>
          <a:lstStyle/>
          <a:p>
            <a:r>
              <a:rPr lang="en-GB" dirty="0"/>
              <a:t>[0, 255, 65;</a:t>
            </a:r>
          </a:p>
          <a:p>
            <a:r>
              <a:rPr lang="en-GB" dirty="0"/>
              <a:t>255, 127, 255;</a:t>
            </a:r>
          </a:p>
          <a:p>
            <a:r>
              <a:rPr lang="en-GB" dirty="0"/>
              <a:t>65, 255, 0]</a:t>
            </a:r>
          </a:p>
        </p:txBody>
      </p:sp>
    </p:spTree>
    <p:extLst>
      <p:ext uri="{BB962C8B-B14F-4D97-AF65-F5344CB8AC3E}">
        <p14:creationId xmlns:p14="http://schemas.microsoft.com/office/powerpoint/2010/main" val="69801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0F1EA-2D6F-48C3-9CBB-D8B198DDF1F9}"/>
              </a:ext>
            </a:extLst>
          </p:cNvPr>
          <p:cNvSpPr>
            <a:spLocks noGrp="1"/>
          </p:cNvSpPr>
          <p:nvPr>
            <p:ph type="title"/>
          </p:nvPr>
        </p:nvSpPr>
        <p:spPr/>
        <p:txBody>
          <a:bodyPr/>
          <a:lstStyle/>
          <a:p>
            <a:r>
              <a:rPr lang="zh-CN" altLang="en-US" dirty="0"/>
              <a:t>图像的几何变换</a:t>
            </a:r>
            <a:endParaRPr lang="en-GB" dirty="0"/>
          </a:p>
        </p:txBody>
      </p:sp>
      <p:sp>
        <p:nvSpPr>
          <p:cNvPr id="3" name="内容占位符 2">
            <a:extLst>
              <a:ext uri="{FF2B5EF4-FFF2-40B4-BE49-F238E27FC236}">
                <a16:creationId xmlns:a16="http://schemas.microsoft.com/office/drawing/2014/main" id="{613F806E-116F-4B22-8F6E-B9742555963D}"/>
              </a:ext>
            </a:extLst>
          </p:cNvPr>
          <p:cNvSpPr>
            <a:spLocks noGrp="1"/>
          </p:cNvSpPr>
          <p:nvPr>
            <p:ph idx="1"/>
          </p:nvPr>
        </p:nvSpPr>
        <p:spPr>
          <a:xfrm>
            <a:off x="626269" y="1232535"/>
            <a:ext cx="10939462" cy="1854107"/>
          </a:xfrm>
        </p:spPr>
        <p:txBody>
          <a:bodyPr/>
          <a:lstStyle/>
          <a:p>
            <a:r>
              <a:rPr lang="zh-CN" altLang="en-US" sz="2800" dirty="0">
                <a:solidFill>
                  <a:srgbClr val="FF0000"/>
                </a:solidFill>
              </a:rPr>
              <a:t>定义</a:t>
            </a:r>
            <a:r>
              <a:rPr lang="zh-CN" altLang="en-US" sz="2800" dirty="0"/>
              <a:t>：又称空间变换，将一副图像中的坐标映射到另一幅图像的新坐标，从而产生原始图像大小，形状和位置的变化。</a:t>
            </a:r>
            <a:endParaRPr lang="en-GB" altLang="zh-CN" sz="2800" dirty="0"/>
          </a:p>
          <a:p>
            <a:r>
              <a:rPr lang="zh-CN" altLang="en-US" sz="2800" dirty="0">
                <a:solidFill>
                  <a:srgbClr val="FF0000"/>
                </a:solidFill>
              </a:rPr>
              <a:t>为什么</a:t>
            </a:r>
            <a:r>
              <a:rPr lang="zh-CN" altLang="en-US" sz="2800" dirty="0"/>
              <a:t>：图像处理的基础，图像处理的基本单元。</a:t>
            </a:r>
            <a:endParaRPr lang="en-GB" altLang="zh-CN" sz="2800" dirty="0"/>
          </a:p>
          <a:p>
            <a:endParaRPr lang="en-GB" altLang="zh-CN" dirty="0"/>
          </a:p>
          <a:p>
            <a:endParaRPr lang="en-GB" altLang="zh-CN" dirty="0"/>
          </a:p>
        </p:txBody>
      </p:sp>
      <p:sp>
        <p:nvSpPr>
          <p:cNvPr id="4" name="灯片编号占位符 3">
            <a:extLst>
              <a:ext uri="{FF2B5EF4-FFF2-40B4-BE49-F238E27FC236}">
                <a16:creationId xmlns:a16="http://schemas.microsoft.com/office/drawing/2014/main" id="{498EC204-0356-4D00-B7A7-46FFFD1051BA}"/>
              </a:ext>
            </a:extLst>
          </p:cNvPr>
          <p:cNvSpPr>
            <a:spLocks noGrp="1"/>
          </p:cNvSpPr>
          <p:nvPr>
            <p:ph type="sldNum" sz="quarter" idx="12"/>
          </p:nvPr>
        </p:nvSpPr>
        <p:spPr/>
        <p:txBody>
          <a:bodyPr/>
          <a:lstStyle/>
          <a:p>
            <a:fld id="{89DB14B3-731A-4352-BC82-B1993596BD11}" type="slidenum">
              <a:rPr lang="zh-CN" altLang="en-US" smtClean="0"/>
              <a:pPr/>
              <a:t>5</a:t>
            </a:fld>
            <a:endParaRPr lang="zh-CN" altLang="en-US" dirty="0"/>
          </a:p>
        </p:txBody>
      </p:sp>
      <p:pic>
        <p:nvPicPr>
          <p:cNvPr id="24" name="Picture 4" descr="DSCN0593">
            <a:extLst>
              <a:ext uri="{FF2B5EF4-FFF2-40B4-BE49-F238E27FC236}">
                <a16:creationId xmlns:a16="http://schemas.microsoft.com/office/drawing/2014/main" id="{501A5FE3-1045-4AF6-97E9-1C7F72972EE4}"/>
              </a:ext>
            </a:extLst>
          </p:cNvPr>
          <p:cNvPicPr>
            <a:picLocks noChangeAspect="1" noChangeArrowheads="1"/>
          </p:cNvPicPr>
          <p:nvPr/>
        </p:nvPicPr>
        <p:blipFill>
          <a:blip r:embed="rId4" cstate="print"/>
          <a:srcRect/>
          <a:stretch>
            <a:fillRect/>
          </a:stretch>
        </p:blipFill>
        <p:spPr bwMode="auto">
          <a:xfrm>
            <a:off x="7899928" y="3429000"/>
            <a:ext cx="3097213" cy="2324100"/>
          </a:xfrm>
          <a:prstGeom prst="rect">
            <a:avLst/>
          </a:prstGeom>
          <a:noFill/>
          <a:ln w="9525">
            <a:noFill/>
            <a:miter lim="800000"/>
            <a:headEnd/>
            <a:tailEnd/>
          </a:ln>
        </p:spPr>
      </p:pic>
      <p:pic>
        <p:nvPicPr>
          <p:cNvPr id="29" name="Picture 4" descr="DSCN0593">
            <a:extLst>
              <a:ext uri="{FF2B5EF4-FFF2-40B4-BE49-F238E27FC236}">
                <a16:creationId xmlns:a16="http://schemas.microsoft.com/office/drawing/2014/main" id="{DFFBC262-BDF1-4E2B-A5C2-D983E736B298}"/>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0000" b="87705" l="8615" r="41231">
                        <a14:foregroundMark x1="32000" y1="86066" x2="32000" y2="86066"/>
                        <a14:foregroundMark x1="41231" y1="83197" x2="41231" y2="83197"/>
                        <a14:foregroundMark x1="19692" y1="52869" x2="19692" y2="52869"/>
                        <a14:foregroundMark x1="20308" y1="50820" x2="20308" y2="50820"/>
                        <a14:foregroundMark x1="18154" y1="54098" x2="18154" y2="54098"/>
                      </a14:backgroundRemoval>
                    </a14:imgEffect>
                  </a14:imgLayer>
                </a14:imgProps>
              </a:ext>
            </a:extLst>
          </a:blip>
          <a:srcRect l="4945" t="45559" r="55944" b="7279"/>
          <a:stretch/>
        </p:blipFill>
        <p:spPr bwMode="auto">
          <a:xfrm rot="16988959">
            <a:off x="730004" y="4204603"/>
            <a:ext cx="756720" cy="684718"/>
          </a:xfrm>
          <a:prstGeom prst="rect">
            <a:avLst/>
          </a:prstGeom>
          <a:noFill/>
          <a:ln w="9525">
            <a:noFill/>
            <a:miter lim="800000"/>
            <a:headEnd/>
            <a:tailEnd/>
          </a:ln>
        </p:spPr>
      </p:pic>
      <p:pic>
        <p:nvPicPr>
          <p:cNvPr id="30" name="Picture 4" descr="DSCN0593">
            <a:extLst>
              <a:ext uri="{FF2B5EF4-FFF2-40B4-BE49-F238E27FC236}">
                <a16:creationId xmlns:a16="http://schemas.microsoft.com/office/drawing/2014/main" id="{3937752C-2518-4C36-9769-4C63FDE3B8C6}"/>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0000" b="87705" l="8615" r="41231">
                        <a14:foregroundMark x1="32000" y1="86066" x2="32000" y2="86066"/>
                        <a14:foregroundMark x1="41231" y1="83197" x2="41231" y2="83197"/>
                        <a14:foregroundMark x1="19692" y1="52869" x2="19692" y2="52869"/>
                        <a14:foregroundMark x1="20308" y1="50820" x2="20308" y2="50820"/>
                        <a14:foregroundMark x1="18154" y1="54098" x2="18154" y2="54098"/>
                      </a14:backgroundRemoval>
                    </a14:imgEffect>
                  </a14:imgLayer>
                </a14:imgProps>
              </a:ext>
            </a:extLst>
          </a:blip>
          <a:srcRect l="4945" t="45559" r="55944" b="7279"/>
          <a:stretch/>
        </p:blipFill>
        <p:spPr bwMode="auto">
          <a:xfrm>
            <a:off x="2680002" y="4204603"/>
            <a:ext cx="756720" cy="684718"/>
          </a:xfrm>
          <a:prstGeom prst="rect">
            <a:avLst/>
          </a:prstGeom>
          <a:noFill/>
          <a:ln w="9525">
            <a:noFill/>
            <a:miter lim="800000"/>
            <a:headEnd/>
            <a:tailEnd/>
          </a:ln>
        </p:spPr>
      </p:pic>
      <p:pic>
        <p:nvPicPr>
          <p:cNvPr id="31" name="Picture 4" descr="DSCN0593">
            <a:extLst>
              <a:ext uri="{FF2B5EF4-FFF2-40B4-BE49-F238E27FC236}">
                <a16:creationId xmlns:a16="http://schemas.microsoft.com/office/drawing/2014/main" id="{31555785-AC32-4151-B49D-B08237A08ABB}"/>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0000" b="87705" l="8615" r="41231">
                        <a14:foregroundMark x1="32000" y1="86066" x2="32000" y2="86066"/>
                        <a14:foregroundMark x1="41231" y1="83197" x2="41231" y2="83197"/>
                        <a14:foregroundMark x1="19692" y1="52869" x2="19692" y2="52869"/>
                        <a14:foregroundMark x1="20308" y1="50820" x2="20308" y2="50820"/>
                        <a14:foregroundMark x1="18154" y1="54098" x2="18154" y2="54098"/>
                      </a14:backgroundRemoval>
                    </a14:imgEffect>
                  </a14:imgLayer>
                </a14:imgProps>
              </a:ext>
            </a:extLst>
          </a:blip>
          <a:srcRect l="4945" t="45559" r="55944" b="7279"/>
          <a:stretch/>
        </p:blipFill>
        <p:spPr bwMode="auto">
          <a:xfrm>
            <a:off x="4562750" y="4013131"/>
            <a:ext cx="1179933" cy="1067662"/>
          </a:xfrm>
          <a:prstGeom prst="rect">
            <a:avLst/>
          </a:prstGeom>
          <a:noFill/>
          <a:ln w="9525">
            <a:noFill/>
            <a:miter lim="800000"/>
            <a:headEnd/>
            <a:tailEnd/>
          </a:ln>
        </p:spPr>
      </p:pic>
      <p:cxnSp>
        <p:nvCxnSpPr>
          <p:cNvPr id="6" name="直接箭头连接符 5">
            <a:extLst>
              <a:ext uri="{FF2B5EF4-FFF2-40B4-BE49-F238E27FC236}">
                <a16:creationId xmlns:a16="http://schemas.microsoft.com/office/drawing/2014/main" id="{C0573897-7881-42EF-8258-4A5C9CD88754}"/>
              </a:ext>
            </a:extLst>
          </p:cNvPr>
          <p:cNvCxnSpPr>
            <a:endCxn id="30" idx="1"/>
          </p:cNvCxnSpPr>
          <p:nvPr/>
        </p:nvCxnSpPr>
        <p:spPr bwMode="auto">
          <a:xfrm>
            <a:off x="1625600" y="4546962"/>
            <a:ext cx="105440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接箭头连接符 33">
            <a:extLst>
              <a:ext uri="{FF2B5EF4-FFF2-40B4-BE49-F238E27FC236}">
                <a16:creationId xmlns:a16="http://schemas.microsoft.com/office/drawing/2014/main" id="{89A4BF5E-0C76-4A30-8053-E7DEAFCE02FB}"/>
              </a:ext>
            </a:extLst>
          </p:cNvPr>
          <p:cNvCxnSpPr>
            <a:stCxn id="30" idx="3"/>
            <a:endCxn id="31" idx="1"/>
          </p:cNvCxnSpPr>
          <p:nvPr/>
        </p:nvCxnSpPr>
        <p:spPr bwMode="auto">
          <a:xfrm>
            <a:off x="3436722" y="4546962"/>
            <a:ext cx="112602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6" name="文本框 35">
            <a:extLst>
              <a:ext uri="{FF2B5EF4-FFF2-40B4-BE49-F238E27FC236}">
                <a16:creationId xmlns:a16="http://schemas.microsoft.com/office/drawing/2014/main" id="{71027CEB-41F7-45D4-85D9-65A561878717}"/>
              </a:ext>
            </a:extLst>
          </p:cNvPr>
          <p:cNvSpPr txBox="1"/>
          <p:nvPr/>
        </p:nvSpPr>
        <p:spPr>
          <a:xfrm>
            <a:off x="1767676" y="4164075"/>
            <a:ext cx="698625" cy="369332"/>
          </a:xfrm>
          <a:prstGeom prst="rect">
            <a:avLst/>
          </a:prstGeom>
          <a:noFill/>
        </p:spPr>
        <p:txBody>
          <a:bodyPr wrap="square" rtlCol="0">
            <a:spAutoFit/>
          </a:bodyPr>
          <a:lstStyle/>
          <a:p>
            <a:r>
              <a:rPr lang="zh-CN" altLang="en-US" dirty="0"/>
              <a:t>旋转</a:t>
            </a:r>
            <a:endParaRPr lang="en-GB" dirty="0"/>
          </a:p>
        </p:txBody>
      </p:sp>
      <p:sp>
        <p:nvSpPr>
          <p:cNvPr id="37" name="文本框 36">
            <a:extLst>
              <a:ext uri="{FF2B5EF4-FFF2-40B4-BE49-F238E27FC236}">
                <a16:creationId xmlns:a16="http://schemas.microsoft.com/office/drawing/2014/main" id="{39585FCF-693D-4514-B614-A632684B4952}"/>
              </a:ext>
            </a:extLst>
          </p:cNvPr>
          <p:cNvSpPr txBox="1"/>
          <p:nvPr/>
        </p:nvSpPr>
        <p:spPr>
          <a:xfrm>
            <a:off x="3618483" y="4095381"/>
            <a:ext cx="698625" cy="369332"/>
          </a:xfrm>
          <a:prstGeom prst="rect">
            <a:avLst/>
          </a:prstGeom>
          <a:noFill/>
        </p:spPr>
        <p:txBody>
          <a:bodyPr wrap="square" rtlCol="0">
            <a:spAutoFit/>
          </a:bodyPr>
          <a:lstStyle/>
          <a:p>
            <a:r>
              <a:rPr lang="zh-CN" altLang="en-US" dirty="0"/>
              <a:t>放大</a:t>
            </a:r>
            <a:endParaRPr lang="en-GB" dirty="0"/>
          </a:p>
        </p:txBody>
      </p:sp>
      <p:pic>
        <p:nvPicPr>
          <p:cNvPr id="38" name="Picture 4" descr="DSCN0593">
            <a:extLst>
              <a:ext uri="{FF2B5EF4-FFF2-40B4-BE49-F238E27FC236}">
                <a16:creationId xmlns:a16="http://schemas.microsoft.com/office/drawing/2014/main" id="{38B90807-C4C4-4F49-A064-F51994D42623}"/>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50000" b="87705" l="8615" r="41231">
                        <a14:foregroundMark x1="32000" y1="86066" x2="32000" y2="86066"/>
                        <a14:foregroundMark x1="41231" y1="83197" x2="41231" y2="83197"/>
                        <a14:foregroundMark x1="19692" y1="52869" x2="19692" y2="52869"/>
                        <a14:foregroundMark x1="20308" y1="50820" x2="20308" y2="50820"/>
                        <a14:foregroundMark x1="18154" y1="54098" x2="18154" y2="54098"/>
                      </a14:backgroundRemoval>
                    </a14:imgEffect>
                  </a14:imgLayer>
                </a14:imgProps>
              </a:ext>
            </a:extLst>
          </a:blip>
          <a:srcRect l="4945" t="45559" r="55944" b="7279"/>
          <a:stretch/>
        </p:blipFill>
        <p:spPr bwMode="auto">
          <a:xfrm>
            <a:off x="6449319" y="3427061"/>
            <a:ext cx="1179933" cy="1067662"/>
          </a:xfrm>
          <a:prstGeom prst="rect">
            <a:avLst/>
          </a:prstGeom>
          <a:noFill/>
          <a:ln w="9525">
            <a:noFill/>
            <a:miter lim="800000"/>
            <a:headEnd/>
            <a:tailEnd/>
          </a:ln>
        </p:spPr>
      </p:pic>
      <p:cxnSp>
        <p:nvCxnSpPr>
          <p:cNvPr id="40" name="直接箭头连接符 39">
            <a:extLst>
              <a:ext uri="{FF2B5EF4-FFF2-40B4-BE49-F238E27FC236}">
                <a16:creationId xmlns:a16="http://schemas.microsoft.com/office/drawing/2014/main" id="{D0930D35-9FD4-4D3F-9759-1F8BF02EE396}"/>
              </a:ext>
            </a:extLst>
          </p:cNvPr>
          <p:cNvCxnSpPr>
            <a:cxnSpLocks/>
            <a:stCxn id="31" idx="3"/>
            <a:endCxn id="38" idx="1"/>
          </p:cNvCxnSpPr>
          <p:nvPr/>
        </p:nvCxnSpPr>
        <p:spPr bwMode="auto">
          <a:xfrm flipV="1">
            <a:off x="5742683" y="3960892"/>
            <a:ext cx="706636" cy="5860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3" name="文本框 42">
            <a:extLst>
              <a:ext uri="{FF2B5EF4-FFF2-40B4-BE49-F238E27FC236}">
                <a16:creationId xmlns:a16="http://schemas.microsoft.com/office/drawing/2014/main" id="{7821A38F-984B-43DE-AFCC-085201CC607C}"/>
              </a:ext>
            </a:extLst>
          </p:cNvPr>
          <p:cNvSpPr txBox="1"/>
          <p:nvPr/>
        </p:nvSpPr>
        <p:spPr>
          <a:xfrm>
            <a:off x="5588361" y="3828465"/>
            <a:ext cx="698625" cy="369332"/>
          </a:xfrm>
          <a:prstGeom prst="rect">
            <a:avLst/>
          </a:prstGeom>
          <a:noFill/>
        </p:spPr>
        <p:txBody>
          <a:bodyPr wrap="square" rtlCol="0">
            <a:spAutoFit/>
          </a:bodyPr>
          <a:lstStyle/>
          <a:p>
            <a:r>
              <a:rPr lang="zh-CN" altLang="en-US" dirty="0"/>
              <a:t>移动</a:t>
            </a:r>
            <a:endParaRPr lang="en-GB" dirty="0"/>
          </a:p>
        </p:txBody>
      </p:sp>
    </p:spTree>
    <p:custDataLst>
      <p:tags r:id="rId1"/>
    </p:custDataLst>
    <p:extLst>
      <p:ext uri="{BB962C8B-B14F-4D97-AF65-F5344CB8AC3E}">
        <p14:creationId xmlns:p14="http://schemas.microsoft.com/office/powerpoint/2010/main" val="1839528758"/>
      </p:ext>
    </p:extLst>
  </p:cSld>
  <p:clrMapOvr>
    <a:masterClrMapping/>
  </p:clrMapOvr>
  <mc:AlternateContent xmlns:mc="http://schemas.openxmlformats.org/markup-compatibility/2006" xmlns:p14="http://schemas.microsoft.com/office/powerpoint/2010/main">
    <mc:Choice Requires="p14">
      <p:transition spd="slow" p14:dur="2000" advTm="130967"/>
    </mc:Choice>
    <mc:Fallback xmlns="">
      <p:transition spd="slow" advTm="1309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nodeType="clickEffect">
                                  <p:stCondLst>
                                    <p:cond delay="0"/>
                                  </p:stCondLst>
                                  <p:childTnLst>
                                    <p:animMotion origin="layout" path="M 0.09336 -0.00625 L 0.13829 -0.00926 L 0.1724 -0.00926 L 0.21237 -0.00926 L 0.24401 -0.00186 L 0.29323 -0.01065 L 0.30912 -0.00486 L 0.30573 0.06481 L 0.30651 0.13009 L 0.30651 0.17291 L 0.28985 0.19537 L 0.27826 0.1537 L 0.26576 0.13009 L 0.26068 0.1537 L 0.24818 0.1493 L 0.24245 0.1449 L 0.22657 0.14328 L 0.22579 0.17014 L 0.20495 0.13889 L 0.19987 0.14791 L 0.1849 0.1537 L 0.17748 0.15231 L 0.16914 0.15069 L 0.15743 0.14629 L 0.13334 0.15671 " pathEditMode="relative" rAng="0" ptsTypes="AAAAAAAAAAAAAAAAAAAAAAAAA">
                                      <p:cBhvr>
                                        <p:cTn id="40" dur="2000" fill="hold"/>
                                        <p:tgtEl>
                                          <p:spTgt spid="38"/>
                                        </p:tgtEl>
                                        <p:attrNameLst>
                                          <p:attrName>ppt_x</p:attrName>
                                          <p:attrName>ppt_y</p:attrName>
                                        </p:attrNameLst>
                                      </p:cBhvr>
                                      <p:rCtr x="10781" y="9861"/>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3E7D3-3468-4007-BB3F-A8C16BD37A32}"/>
              </a:ext>
            </a:extLst>
          </p:cNvPr>
          <p:cNvSpPr>
            <a:spLocks noGrp="1"/>
          </p:cNvSpPr>
          <p:nvPr>
            <p:ph type="title"/>
          </p:nvPr>
        </p:nvSpPr>
        <p:spPr/>
        <p:txBody>
          <a:bodyPr/>
          <a:lstStyle/>
          <a:p>
            <a:r>
              <a:rPr lang="zh-CN" altLang="en-US" dirty="0"/>
              <a:t>图像变换：缩放，平移，镜像，旋转，复合变换</a:t>
            </a:r>
            <a:endParaRPr lang="en-GB"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03DD18-92AF-4547-9675-EA66CCADD1DC}"/>
                  </a:ext>
                </a:extLst>
              </p:cNvPr>
              <p:cNvSpPr>
                <a:spLocks noGrp="1"/>
              </p:cNvSpPr>
              <p:nvPr>
                <p:ph idx="1"/>
              </p:nvPr>
            </p:nvSpPr>
            <p:spPr/>
            <p:txBody>
              <a:bodyPr/>
              <a:lstStyle/>
              <a:p>
                <a:pPr marL="0" indent="0">
                  <a:buNone/>
                </a:pPr>
                <a:r>
                  <a:rPr lang="en-GB" dirty="0"/>
                  <a:t> </a:t>
                </a:r>
                <a:r>
                  <a:rPr lang="zh-CN" altLang="en-US" dirty="0"/>
                  <a:t>数学基础：齐次坐标和齐次变换矩阵</a:t>
                </a:r>
                <a:endParaRPr lang="en-GB" altLang="zh-CN" dirty="0"/>
              </a:p>
              <a:p>
                <a:pPr marL="0" indent="0">
                  <a:buNone/>
                </a:pPr>
                <a:r>
                  <a:rPr lang="en-GB" altLang="zh-CN" dirty="0"/>
                  <a:t>	</a:t>
                </a:r>
                <a:r>
                  <a:rPr lang="zh-CN" altLang="en-US" dirty="0"/>
                  <a:t>使用统一的矩阵变换</a:t>
                </a:r>
                <a:r>
                  <a:rPr lang="en-US" altLang="zh-CN" i="1" dirty="0"/>
                  <a:t>T</a:t>
                </a:r>
                <a:r>
                  <a:rPr lang="zh-CN" altLang="en-US" dirty="0"/>
                  <a:t>计算来描述图像的几何变换。</a:t>
                </a:r>
                <a:endParaRPr lang="en-GB" altLang="zh-CN" dirty="0"/>
              </a:p>
              <a:p>
                <a:pPr marL="0" indent="0">
                  <a:buNone/>
                </a:pPr>
                <a:endParaRPr lang="en-GB" dirty="0"/>
              </a:p>
              <a:p>
                <a:pPr marL="0" indent="0">
                  <a:buNone/>
                </a:pPr>
                <a:r>
                  <a:rPr lang="zh-CN" altLang="en-US" dirty="0"/>
                  <a:t>点</a:t>
                </a:r>
                <a:r>
                  <a:rPr lang="en-US" altLang="zh-CN" dirty="0"/>
                  <a:t>P</a:t>
                </a:r>
                <a:r>
                  <a:rPr lang="en-US" altLang="zh-CN" sz="2000" dirty="0"/>
                  <a:t>0</a:t>
                </a:r>
                <a:r>
                  <a:rPr lang="en-US" altLang="zh-CN" dirty="0"/>
                  <a:t>(x</a:t>
                </a:r>
                <a:r>
                  <a:rPr lang="en-US" altLang="zh-CN" sz="2000" dirty="0"/>
                  <a:t>0</a:t>
                </a:r>
                <a:r>
                  <a:rPr lang="en-US" altLang="zh-CN" dirty="0"/>
                  <a:t>,y</a:t>
                </a:r>
                <a:r>
                  <a:rPr lang="en-US" altLang="zh-CN" sz="2000" dirty="0"/>
                  <a:t>0</a:t>
                </a:r>
                <a:r>
                  <a:rPr lang="en-US" altLang="zh-CN" dirty="0"/>
                  <a:t>)</a:t>
                </a:r>
                <a:r>
                  <a:rPr lang="zh-CN" altLang="en-US" dirty="0"/>
                  <a:t>平移到</a:t>
                </a:r>
                <a:r>
                  <a:rPr lang="en-US" altLang="zh-CN" dirty="0"/>
                  <a:t>P(x, y)</a:t>
                </a:r>
                <a:r>
                  <a:rPr lang="zh-CN" altLang="en-US" dirty="0"/>
                  <a:t>。</a:t>
                </a:r>
                <a:r>
                  <a:rPr lang="en-US" altLang="zh-CN" dirty="0"/>
                  <a:t>x, y</a:t>
                </a:r>
                <a:r>
                  <a:rPr lang="zh-CN" altLang="en-US" dirty="0"/>
                  <a:t>方向的</a:t>
                </a:r>
                <a:endParaRPr lang="en-GB" altLang="zh-CN" dirty="0"/>
              </a:p>
              <a:p>
                <a:pPr marL="0" indent="0">
                  <a:buNone/>
                </a:pPr>
                <a:r>
                  <a:rPr lang="zh-CN" altLang="en-US" dirty="0"/>
                  <a:t>平移量分别为</a:t>
                </a:r>
                <a:r>
                  <a:rPr lang="zh-CN" altLang="en-US" dirty="0">
                    <a:latin typeface="Grotesque" panose="020B0604020202020204" pitchFamily="34" charset="0"/>
                  </a:rPr>
                  <a:t> </a:t>
                </a:r>
                <a:r>
                  <a:rPr lang="en-GB" altLang="zh-CN" dirty="0">
                    <a:latin typeface="Grotesque" panose="020B0604020202020204" pitchFamily="34" charset="0"/>
                  </a:rPr>
                  <a:t>(</a:t>
                </a:r>
                <a:r>
                  <a:rPr lang="el-GR" altLang="zh-CN" dirty="0">
                    <a:latin typeface="Grotesque" panose="020B0604020202020204" pitchFamily="34" charset="0"/>
                  </a:rPr>
                  <a:t>Δ</a:t>
                </a:r>
                <a:r>
                  <a:rPr lang="en-GB" altLang="zh-CN" dirty="0">
                    <a:latin typeface="Grotesque" panose="020B0604020202020204" pitchFamily="34" charset="0"/>
                  </a:rPr>
                  <a:t>x,</a:t>
                </a:r>
                <a:r>
                  <a:rPr lang="el-GR" altLang="zh-CN" dirty="0">
                    <a:latin typeface="Grotesque" panose="020B0604020202020204" pitchFamily="34" charset="0"/>
                  </a:rPr>
                  <a:t> Δ</a:t>
                </a:r>
                <a:r>
                  <a:rPr lang="en-GB" altLang="zh-CN" dirty="0">
                    <a:latin typeface="Grotesque" panose="020B0604020202020204" pitchFamily="34" charset="0"/>
                  </a:rPr>
                  <a:t>y)</a:t>
                </a:r>
              </a:p>
              <a:p>
                <a:pPr marL="0" indent="0">
                  <a:buNone/>
                </a:pPr>
                <a:endParaRPr lang="en-GB" altLang="zh-CN" dirty="0">
                  <a:latin typeface="Grotesque" panose="020B0604020202020204" pitchFamily="34" charset="0"/>
                </a:endParaRPr>
              </a:p>
              <a:p>
                <a:pPr marL="0" indent="0">
                  <a:buNone/>
                </a:pPr>
                <a:r>
                  <a:rPr lang="zh-CN" altLang="en-US" dirty="0">
                    <a:latin typeface="Grotesque" panose="020B0604020202020204" pitchFamily="34" charset="0"/>
                  </a:rPr>
                  <a:t>变换之后：</a:t>
                </a:r>
                <a14:m>
                  <m:oMath xmlns:m="http://schemas.openxmlformats.org/officeDocument/2006/math">
                    <m:d>
                      <m:dPr>
                        <m:begChr m:val="{"/>
                        <m:endChr m:val=""/>
                        <m:ctrlPr>
                          <a:rPr lang="en-US" altLang="zh-CN" i="1" dirty="0" smtClean="0">
                            <a:solidFill>
                              <a:srgbClr val="836967"/>
                            </a:solidFill>
                            <a:latin typeface="Cambria Math" panose="02040503050406030204" pitchFamily="18" charset="0"/>
                          </a:rPr>
                        </m:ctrlPr>
                      </m:dPr>
                      <m:e>
                        <m:m>
                          <m:mPr>
                            <m:plcHide m:val="on"/>
                            <m:mcs>
                              <m:mc>
                                <m:mcPr>
                                  <m:count m:val="1"/>
                                  <m:mcJc m:val="center"/>
                                </m:mcPr>
                              </m:mc>
                            </m:mcs>
                            <m:ctrlPr>
                              <a:rPr lang="en-US" altLang="zh-CN" i="1" dirty="0" smtClean="0">
                                <a:solidFill>
                                  <a:srgbClr val="836967"/>
                                </a:solidFill>
                                <a:latin typeface="Cambria Math" panose="02040503050406030204" pitchFamily="18" charset="0"/>
                              </a:rPr>
                            </m:ctrlPr>
                          </m:mPr>
                          <m:mr>
                            <m:e>
                              <m:r>
                                <a:rPr lang="en-US" altLang="zh-CN" i="1" dirty="0" smtClean="0">
                                  <a:latin typeface="Cambria Math" panose="02040503050406030204" pitchFamily="18" charset="0"/>
                                </a:rPr>
                                <m:t>𝑥</m:t>
                              </m:r>
                              <m:r>
                                <a:rPr lang="en-US" altLang="zh-CN" i="0" dirty="0" smtClean="0">
                                  <a:latin typeface="Cambria Math" panose="02040503050406030204" pitchFamily="18" charset="0"/>
                                </a:rPr>
                                <m:t>=</m:t>
                              </m:r>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0" dirty="0" smtClean="0">
                                      <a:latin typeface="Cambria Math" panose="02040503050406030204" pitchFamily="18" charset="0"/>
                                    </a:rPr>
                                    <m:t>0</m:t>
                                  </m:r>
                                </m:sub>
                              </m:sSub>
                              <m:r>
                                <a:rPr lang="en-US" altLang="zh-CN" i="0" dirty="0" smtClean="0">
                                  <a:latin typeface="Cambria Math" panose="02040503050406030204" pitchFamily="18" charset="0"/>
                                </a:rPr>
                                <m:t>+</m:t>
                              </m:r>
                              <m:r>
                                <m:rPr>
                                  <m:sty m:val="p"/>
                                </m:rPr>
                                <a:rPr lang="en-US" altLang="zh-CN" i="0" dirty="0" smtClean="0">
                                  <a:latin typeface="Cambria Math" panose="02040503050406030204" pitchFamily="18" charset="0"/>
                                </a:rPr>
                                <m:t>Δ</m:t>
                              </m:r>
                              <m:r>
                                <a:rPr lang="en-US" altLang="zh-CN" i="1" dirty="0" smtClean="0">
                                  <a:latin typeface="Cambria Math" panose="02040503050406030204" pitchFamily="18" charset="0"/>
                                </a:rPr>
                                <m:t>𝑥</m:t>
                              </m:r>
                            </m:e>
                          </m:mr>
                          <m:mr>
                            <m:e>
                              <m:r>
                                <a:rPr lang="en-US" altLang="zh-CN" i="1" dirty="0" smtClean="0">
                                  <a:latin typeface="Cambria Math" panose="02040503050406030204" pitchFamily="18" charset="0"/>
                                </a:rPr>
                                <m:t>𝑦</m:t>
                              </m:r>
                              <m:r>
                                <a:rPr lang="en-US" altLang="zh-CN" i="0" dirty="0" smtClean="0">
                                  <a:latin typeface="Cambria Math" panose="02040503050406030204" pitchFamily="18" charset="0"/>
                                </a:rPr>
                                <m:t>=</m:t>
                              </m:r>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𝑦</m:t>
                                  </m:r>
                                </m:e>
                                <m:sub>
                                  <m:r>
                                    <a:rPr lang="en-US" altLang="zh-CN" i="0" dirty="0" smtClean="0">
                                      <a:latin typeface="Cambria Math" panose="02040503050406030204" pitchFamily="18" charset="0"/>
                                    </a:rPr>
                                    <m:t>0</m:t>
                                  </m:r>
                                </m:sub>
                              </m:sSub>
                              <m:r>
                                <a:rPr lang="en-US" altLang="zh-CN" i="0" dirty="0" smtClean="0">
                                  <a:latin typeface="Cambria Math" panose="02040503050406030204" pitchFamily="18" charset="0"/>
                                </a:rPr>
                                <m:t>+</m:t>
                              </m:r>
                              <m:r>
                                <m:rPr>
                                  <m:sty m:val="p"/>
                                </m:rPr>
                                <a:rPr lang="en-US" altLang="zh-CN" i="0" dirty="0" smtClean="0">
                                  <a:latin typeface="Cambria Math" panose="02040503050406030204" pitchFamily="18" charset="0"/>
                                </a:rPr>
                                <m:t>Δ</m:t>
                              </m:r>
                              <m:r>
                                <a:rPr lang="en-US" altLang="zh-CN" i="1" dirty="0" smtClean="0">
                                  <a:latin typeface="Cambria Math" panose="02040503050406030204" pitchFamily="18" charset="0"/>
                                </a:rPr>
                                <m:t>𝑦</m:t>
                              </m:r>
                            </m:e>
                          </m:mr>
                        </m:m>
                      </m:e>
                    </m:d>
                  </m:oMath>
                </a14:m>
                <a:endParaRPr lang="en-US" altLang="zh-CN" dirty="0"/>
              </a:p>
            </p:txBody>
          </p:sp>
        </mc:Choice>
        <mc:Fallback xmlns="">
          <p:sp>
            <p:nvSpPr>
              <p:cNvPr id="3" name="内容占位符 2">
                <a:extLst>
                  <a:ext uri="{FF2B5EF4-FFF2-40B4-BE49-F238E27FC236}">
                    <a16:creationId xmlns:a16="http://schemas.microsoft.com/office/drawing/2014/main" id="{3D03DD18-92AF-4547-9675-EA66CCADD1DC}"/>
                  </a:ext>
                </a:extLst>
              </p:cNvPr>
              <p:cNvSpPr>
                <a:spLocks noGrp="1" noRot="1" noChangeAspect="1" noMove="1" noResize="1" noEditPoints="1" noAdjustHandles="1" noChangeArrowheads="1" noChangeShapeType="1" noTextEdit="1"/>
              </p:cNvSpPr>
              <p:nvPr>
                <p:ph idx="1"/>
              </p:nvPr>
            </p:nvSpPr>
            <p:spPr>
              <a:blipFill>
                <a:blip r:embed="rId4"/>
                <a:stretch>
                  <a:fillRect l="-2285" t="-3321"/>
                </a:stretch>
              </a:blipFill>
            </p:spPr>
            <p:txBody>
              <a:bodyPr/>
              <a:lstStyle/>
              <a:p>
                <a:r>
                  <a:rPr lang="en-GB">
                    <a:noFill/>
                  </a:rPr>
                  <a:t> </a:t>
                </a:r>
              </a:p>
            </p:txBody>
          </p:sp>
        </mc:Fallback>
      </mc:AlternateContent>
      <p:sp>
        <p:nvSpPr>
          <p:cNvPr id="4" name="灯片编号占位符 3">
            <a:extLst>
              <a:ext uri="{FF2B5EF4-FFF2-40B4-BE49-F238E27FC236}">
                <a16:creationId xmlns:a16="http://schemas.microsoft.com/office/drawing/2014/main" id="{0FD3CBEC-E340-4F39-AD1C-16F6BDF51A4A}"/>
              </a:ext>
            </a:extLst>
          </p:cNvPr>
          <p:cNvSpPr>
            <a:spLocks noGrp="1"/>
          </p:cNvSpPr>
          <p:nvPr>
            <p:ph type="sldNum" sz="quarter" idx="12"/>
          </p:nvPr>
        </p:nvSpPr>
        <p:spPr/>
        <p:txBody>
          <a:bodyPr/>
          <a:lstStyle/>
          <a:p>
            <a:fld id="{89DB14B3-731A-4352-BC82-B1993596BD11}" type="slidenum">
              <a:rPr lang="zh-CN" altLang="en-US" smtClean="0"/>
              <a:pPr/>
              <a:t>6</a:t>
            </a:fld>
            <a:endParaRPr lang="zh-CN" altLang="en-US" dirty="0"/>
          </a:p>
        </p:txBody>
      </p:sp>
      <p:cxnSp>
        <p:nvCxnSpPr>
          <p:cNvPr id="6" name="直接箭头连接符 5">
            <a:extLst>
              <a:ext uri="{FF2B5EF4-FFF2-40B4-BE49-F238E27FC236}">
                <a16:creationId xmlns:a16="http://schemas.microsoft.com/office/drawing/2014/main" id="{4C0C9C0E-5965-4B4F-849F-AAA5C28DA1DE}"/>
              </a:ext>
            </a:extLst>
          </p:cNvPr>
          <p:cNvCxnSpPr>
            <a:cxnSpLocks/>
          </p:cNvCxnSpPr>
          <p:nvPr/>
        </p:nvCxnSpPr>
        <p:spPr bwMode="auto">
          <a:xfrm>
            <a:off x="7296727" y="2807855"/>
            <a:ext cx="319578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直接箭头连接符 7">
            <a:extLst>
              <a:ext uri="{FF2B5EF4-FFF2-40B4-BE49-F238E27FC236}">
                <a16:creationId xmlns:a16="http://schemas.microsoft.com/office/drawing/2014/main" id="{3DDAF26A-4F1E-44B5-ABEE-628069A387AD}"/>
              </a:ext>
            </a:extLst>
          </p:cNvPr>
          <p:cNvCxnSpPr>
            <a:cxnSpLocks/>
          </p:cNvCxnSpPr>
          <p:nvPr/>
        </p:nvCxnSpPr>
        <p:spPr bwMode="auto">
          <a:xfrm>
            <a:off x="7296727" y="2798618"/>
            <a:ext cx="0" cy="30572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文本框 10">
            <a:extLst>
              <a:ext uri="{FF2B5EF4-FFF2-40B4-BE49-F238E27FC236}">
                <a16:creationId xmlns:a16="http://schemas.microsoft.com/office/drawing/2014/main" id="{8B8D04F5-535D-4DD6-A5B1-E85950F45D3C}"/>
              </a:ext>
            </a:extLst>
          </p:cNvPr>
          <p:cNvSpPr txBox="1"/>
          <p:nvPr/>
        </p:nvSpPr>
        <p:spPr>
          <a:xfrm>
            <a:off x="10843491" y="2456873"/>
            <a:ext cx="397164" cy="369332"/>
          </a:xfrm>
          <a:prstGeom prst="rect">
            <a:avLst/>
          </a:prstGeom>
          <a:noFill/>
        </p:spPr>
        <p:txBody>
          <a:bodyPr wrap="square" rtlCol="0">
            <a:spAutoFit/>
          </a:bodyPr>
          <a:lstStyle/>
          <a:p>
            <a:r>
              <a:rPr lang="en-US" altLang="zh-CN" dirty="0"/>
              <a:t>X</a:t>
            </a:r>
            <a:endParaRPr lang="en-GB" dirty="0"/>
          </a:p>
        </p:txBody>
      </p:sp>
      <p:sp>
        <p:nvSpPr>
          <p:cNvPr id="12" name="文本框 11">
            <a:extLst>
              <a:ext uri="{FF2B5EF4-FFF2-40B4-BE49-F238E27FC236}">
                <a16:creationId xmlns:a16="http://schemas.microsoft.com/office/drawing/2014/main" id="{B381CB12-A46A-4A9C-B966-1CDB36110659}"/>
              </a:ext>
            </a:extLst>
          </p:cNvPr>
          <p:cNvSpPr txBox="1"/>
          <p:nvPr/>
        </p:nvSpPr>
        <p:spPr>
          <a:xfrm>
            <a:off x="6844145" y="5823939"/>
            <a:ext cx="397164" cy="369332"/>
          </a:xfrm>
          <a:prstGeom prst="rect">
            <a:avLst/>
          </a:prstGeom>
          <a:noFill/>
        </p:spPr>
        <p:txBody>
          <a:bodyPr wrap="square" rtlCol="0">
            <a:spAutoFit/>
          </a:bodyPr>
          <a:lstStyle/>
          <a:p>
            <a:r>
              <a:rPr lang="en-US" altLang="zh-CN" dirty="0"/>
              <a:t>Y</a:t>
            </a:r>
            <a:endParaRPr lang="en-GB" dirty="0"/>
          </a:p>
        </p:txBody>
      </p:sp>
      <p:sp>
        <p:nvSpPr>
          <p:cNvPr id="13" name="文本框 12">
            <a:extLst>
              <a:ext uri="{FF2B5EF4-FFF2-40B4-BE49-F238E27FC236}">
                <a16:creationId xmlns:a16="http://schemas.microsoft.com/office/drawing/2014/main" id="{6AD6A26E-7391-44EF-8485-1B25CE4E51F0}"/>
              </a:ext>
            </a:extLst>
          </p:cNvPr>
          <p:cNvSpPr txBox="1"/>
          <p:nvPr/>
        </p:nvSpPr>
        <p:spPr>
          <a:xfrm>
            <a:off x="6979516" y="2589068"/>
            <a:ext cx="397164" cy="369332"/>
          </a:xfrm>
          <a:prstGeom prst="rect">
            <a:avLst/>
          </a:prstGeom>
          <a:noFill/>
        </p:spPr>
        <p:txBody>
          <a:bodyPr wrap="square" rtlCol="0">
            <a:spAutoFit/>
          </a:bodyPr>
          <a:lstStyle/>
          <a:p>
            <a:r>
              <a:rPr lang="en-GB" dirty="0"/>
              <a:t>0</a:t>
            </a:r>
          </a:p>
        </p:txBody>
      </p:sp>
      <p:sp>
        <p:nvSpPr>
          <p:cNvPr id="14" name="文本框 13">
            <a:extLst>
              <a:ext uri="{FF2B5EF4-FFF2-40B4-BE49-F238E27FC236}">
                <a16:creationId xmlns:a16="http://schemas.microsoft.com/office/drawing/2014/main" id="{05A62644-B2AD-4067-95C2-5604489E89D9}"/>
              </a:ext>
            </a:extLst>
          </p:cNvPr>
          <p:cNvSpPr txBox="1"/>
          <p:nvPr/>
        </p:nvSpPr>
        <p:spPr>
          <a:xfrm>
            <a:off x="8206508" y="3410466"/>
            <a:ext cx="1242291" cy="369332"/>
          </a:xfrm>
          <a:prstGeom prst="rect">
            <a:avLst/>
          </a:prstGeom>
          <a:noFill/>
        </p:spPr>
        <p:txBody>
          <a:bodyPr wrap="square" rtlCol="0">
            <a:spAutoFit/>
          </a:bodyPr>
          <a:lstStyle/>
          <a:p>
            <a:r>
              <a:rPr lang="en-GB" dirty="0"/>
              <a:t>P</a:t>
            </a:r>
            <a:r>
              <a:rPr lang="en-GB" sz="1200" dirty="0"/>
              <a:t>0</a:t>
            </a:r>
            <a:r>
              <a:rPr lang="en-GB" dirty="0"/>
              <a:t>(x</a:t>
            </a:r>
            <a:r>
              <a:rPr lang="en-GB" sz="1200" dirty="0"/>
              <a:t>0</a:t>
            </a:r>
            <a:r>
              <a:rPr lang="en-GB" dirty="0"/>
              <a:t>,y</a:t>
            </a:r>
            <a:r>
              <a:rPr lang="en-GB" sz="1200" dirty="0"/>
              <a:t>0</a:t>
            </a:r>
            <a:r>
              <a:rPr lang="en-GB" dirty="0"/>
              <a:t>)</a:t>
            </a:r>
          </a:p>
        </p:txBody>
      </p:sp>
      <p:sp>
        <p:nvSpPr>
          <p:cNvPr id="15" name="文本框 14">
            <a:extLst>
              <a:ext uri="{FF2B5EF4-FFF2-40B4-BE49-F238E27FC236}">
                <a16:creationId xmlns:a16="http://schemas.microsoft.com/office/drawing/2014/main" id="{E8D87CF7-C1D2-422A-A5A6-D7F83EF7633C}"/>
              </a:ext>
            </a:extLst>
          </p:cNvPr>
          <p:cNvSpPr txBox="1"/>
          <p:nvPr/>
        </p:nvSpPr>
        <p:spPr>
          <a:xfrm>
            <a:off x="9619672" y="4532685"/>
            <a:ext cx="1242291" cy="369332"/>
          </a:xfrm>
          <a:prstGeom prst="rect">
            <a:avLst/>
          </a:prstGeom>
          <a:noFill/>
        </p:spPr>
        <p:txBody>
          <a:bodyPr wrap="square" rtlCol="0">
            <a:spAutoFit/>
          </a:bodyPr>
          <a:lstStyle/>
          <a:p>
            <a:r>
              <a:rPr lang="en-GB" dirty="0"/>
              <a:t>P(x, y)</a:t>
            </a:r>
          </a:p>
        </p:txBody>
      </p:sp>
      <p:cxnSp>
        <p:nvCxnSpPr>
          <p:cNvPr id="17" name="直接箭头连接符 16">
            <a:extLst>
              <a:ext uri="{FF2B5EF4-FFF2-40B4-BE49-F238E27FC236}">
                <a16:creationId xmlns:a16="http://schemas.microsoft.com/office/drawing/2014/main" id="{26B97627-4CB2-4C7D-AC7F-D4A21C2FC6A8}"/>
              </a:ext>
            </a:extLst>
          </p:cNvPr>
          <p:cNvCxnSpPr/>
          <p:nvPr/>
        </p:nvCxnSpPr>
        <p:spPr bwMode="auto">
          <a:xfrm>
            <a:off x="8387255" y="3878364"/>
            <a:ext cx="1061544" cy="8389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椭圆 17">
            <a:extLst>
              <a:ext uri="{FF2B5EF4-FFF2-40B4-BE49-F238E27FC236}">
                <a16:creationId xmlns:a16="http://schemas.microsoft.com/office/drawing/2014/main" id="{A21E1581-2B3A-44AB-BD18-3310198F3FEA}"/>
              </a:ext>
            </a:extLst>
          </p:cNvPr>
          <p:cNvSpPr/>
          <p:nvPr/>
        </p:nvSpPr>
        <p:spPr bwMode="auto">
          <a:xfrm>
            <a:off x="8315824" y="3812276"/>
            <a:ext cx="82006" cy="6608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solidFill>
                <a:srgbClr val="000000"/>
              </a:solidFill>
              <a:effectLst/>
              <a:latin typeface="Calibri" pitchFamily="34" charset="0"/>
              <a:ea typeface="宋体" charset="-122"/>
              <a:sym typeface="Calibri" pitchFamily="34" charset="0"/>
            </a:endParaRPr>
          </a:p>
        </p:txBody>
      </p:sp>
      <p:sp>
        <p:nvSpPr>
          <p:cNvPr id="19" name="椭圆 18">
            <a:extLst>
              <a:ext uri="{FF2B5EF4-FFF2-40B4-BE49-F238E27FC236}">
                <a16:creationId xmlns:a16="http://schemas.microsoft.com/office/drawing/2014/main" id="{77587D42-0F4A-40F9-9D8F-8AC34A9F0390}"/>
              </a:ext>
            </a:extLst>
          </p:cNvPr>
          <p:cNvSpPr/>
          <p:nvPr/>
        </p:nvSpPr>
        <p:spPr bwMode="auto">
          <a:xfrm>
            <a:off x="9448799" y="4719580"/>
            <a:ext cx="82006" cy="6608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solidFill>
                <a:srgbClr val="000000"/>
              </a:solidFill>
              <a:effectLst/>
              <a:latin typeface="Calibri" pitchFamily="34" charset="0"/>
              <a:ea typeface="宋体" charset="-122"/>
              <a:sym typeface="Calibri" pitchFamily="34" charset="0"/>
            </a:endParaRPr>
          </a:p>
        </p:txBody>
      </p:sp>
      <p:sp>
        <p:nvSpPr>
          <p:cNvPr id="21" name="文本框 20">
            <a:extLst>
              <a:ext uri="{FF2B5EF4-FFF2-40B4-BE49-F238E27FC236}">
                <a16:creationId xmlns:a16="http://schemas.microsoft.com/office/drawing/2014/main" id="{346E6B26-E62D-4414-9D68-CA9B0A8807C8}"/>
              </a:ext>
            </a:extLst>
          </p:cNvPr>
          <p:cNvSpPr txBox="1"/>
          <p:nvPr/>
        </p:nvSpPr>
        <p:spPr>
          <a:xfrm>
            <a:off x="8713918" y="2479562"/>
            <a:ext cx="620110" cy="369332"/>
          </a:xfrm>
          <a:prstGeom prst="rect">
            <a:avLst/>
          </a:prstGeom>
          <a:noFill/>
        </p:spPr>
        <p:txBody>
          <a:bodyPr wrap="square">
            <a:spAutoFit/>
          </a:bodyPr>
          <a:lstStyle/>
          <a:p>
            <a:r>
              <a:rPr lang="el-GR" altLang="zh-CN" dirty="0">
                <a:latin typeface="Grotesque" panose="020B0604020202020204" pitchFamily="34" charset="0"/>
              </a:rPr>
              <a:t>Δ</a:t>
            </a:r>
            <a:r>
              <a:rPr lang="en-GB" altLang="zh-CN" dirty="0">
                <a:latin typeface="Grotesque" panose="020B0604020202020204" pitchFamily="34" charset="0"/>
              </a:rPr>
              <a:t>x</a:t>
            </a:r>
            <a:endParaRPr lang="en-GB" dirty="0"/>
          </a:p>
        </p:txBody>
      </p:sp>
      <p:sp>
        <p:nvSpPr>
          <p:cNvPr id="23" name="文本框 22">
            <a:extLst>
              <a:ext uri="{FF2B5EF4-FFF2-40B4-BE49-F238E27FC236}">
                <a16:creationId xmlns:a16="http://schemas.microsoft.com/office/drawing/2014/main" id="{D107243E-A9AF-449B-8BC7-244BF8765602}"/>
              </a:ext>
            </a:extLst>
          </p:cNvPr>
          <p:cNvSpPr txBox="1"/>
          <p:nvPr/>
        </p:nvSpPr>
        <p:spPr>
          <a:xfrm>
            <a:off x="6905219" y="4183927"/>
            <a:ext cx="641129" cy="369332"/>
          </a:xfrm>
          <a:prstGeom prst="rect">
            <a:avLst/>
          </a:prstGeom>
          <a:noFill/>
        </p:spPr>
        <p:txBody>
          <a:bodyPr wrap="square">
            <a:spAutoFit/>
          </a:bodyPr>
          <a:lstStyle/>
          <a:p>
            <a:r>
              <a:rPr lang="el-GR" altLang="zh-CN" dirty="0">
                <a:latin typeface="Grotesque" panose="020B0604020202020204" pitchFamily="34" charset="0"/>
              </a:rPr>
              <a:t>Δ</a:t>
            </a:r>
            <a:r>
              <a:rPr lang="en-GB" altLang="zh-CN" dirty="0">
                <a:latin typeface="Grotesque" panose="020B0604020202020204" pitchFamily="34" charset="0"/>
              </a:rPr>
              <a:t>y</a:t>
            </a:r>
            <a:endParaRPr lang="en-GB" dirty="0"/>
          </a:p>
        </p:txBody>
      </p:sp>
      <p:cxnSp>
        <p:nvCxnSpPr>
          <p:cNvPr id="25" name="直接连接符 24">
            <a:extLst>
              <a:ext uri="{FF2B5EF4-FFF2-40B4-BE49-F238E27FC236}">
                <a16:creationId xmlns:a16="http://schemas.microsoft.com/office/drawing/2014/main" id="{9DA05C42-5C1A-4A81-BEF6-0074D49A315F}"/>
              </a:ext>
            </a:extLst>
          </p:cNvPr>
          <p:cNvCxnSpPr>
            <a:stCxn id="18" idx="0"/>
          </p:cNvCxnSpPr>
          <p:nvPr/>
        </p:nvCxnSpPr>
        <p:spPr bwMode="auto">
          <a:xfrm flipV="1">
            <a:off x="8356827" y="2826205"/>
            <a:ext cx="0" cy="986071"/>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26" name="直接连接符 25">
            <a:extLst>
              <a:ext uri="{FF2B5EF4-FFF2-40B4-BE49-F238E27FC236}">
                <a16:creationId xmlns:a16="http://schemas.microsoft.com/office/drawing/2014/main" id="{757BB97B-ABBD-484D-B0D8-66D128D9BF05}"/>
              </a:ext>
            </a:extLst>
          </p:cNvPr>
          <p:cNvCxnSpPr>
            <a:cxnSpLocks/>
          </p:cNvCxnSpPr>
          <p:nvPr/>
        </p:nvCxnSpPr>
        <p:spPr bwMode="auto">
          <a:xfrm flipV="1">
            <a:off x="9489802" y="2807855"/>
            <a:ext cx="0" cy="1909497"/>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28" name="直接连接符 27">
            <a:extLst>
              <a:ext uri="{FF2B5EF4-FFF2-40B4-BE49-F238E27FC236}">
                <a16:creationId xmlns:a16="http://schemas.microsoft.com/office/drawing/2014/main" id="{F507ED32-C7F2-431C-8897-8B1CB27911B6}"/>
              </a:ext>
            </a:extLst>
          </p:cNvPr>
          <p:cNvCxnSpPr>
            <a:cxnSpLocks/>
          </p:cNvCxnSpPr>
          <p:nvPr/>
        </p:nvCxnSpPr>
        <p:spPr bwMode="auto">
          <a:xfrm flipH="1" flipV="1">
            <a:off x="7315713" y="3848393"/>
            <a:ext cx="1025861" cy="1"/>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30" name="直接连接符 29">
            <a:extLst>
              <a:ext uri="{FF2B5EF4-FFF2-40B4-BE49-F238E27FC236}">
                <a16:creationId xmlns:a16="http://schemas.microsoft.com/office/drawing/2014/main" id="{8973FEFB-1DA6-4471-9C16-B6D1CAFC1816}"/>
              </a:ext>
            </a:extLst>
          </p:cNvPr>
          <p:cNvCxnSpPr>
            <a:cxnSpLocks/>
            <a:endCxn id="19" idx="5"/>
          </p:cNvCxnSpPr>
          <p:nvPr/>
        </p:nvCxnSpPr>
        <p:spPr bwMode="auto">
          <a:xfrm flipV="1">
            <a:off x="7277742" y="4775990"/>
            <a:ext cx="2241053" cy="7449"/>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spTree>
    <p:custDataLst>
      <p:tags r:id="rId1"/>
    </p:custDataLst>
    <p:extLst>
      <p:ext uri="{BB962C8B-B14F-4D97-AF65-F5344CB8AC3E}">
        <p14:creationId xmlns:p14="http://schemas.microsoft.com/office/powerpoint/2010/main" val="528650756"/>
      </p:ext>
    </p:extLst>
  </p:cSld>
  <p:clrMapOvr>
    <a:masterClrMapping/>
  </p:clrMapOvr>
  <mc:AlternateContent xmlns:mc="http://schemas.openxmlformats.org/markup-compatibility/2006" xmlns:p14="http://schemas.microsoft.com/office/powerpoint/2010/main">
    <mc:Choice Requires="p14">
      <p:transition spd="slow" p14:dur="2000" advTm="79839"/>
    </mc:Choice>
    <mc:Fallback xmlns="">
      <p:transition spd="slow" advTm="798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9F4EE-FB05-4E06-9E4C-A81D0C62CC28}"/>
              </a:ext>
            </a:extLst>
          </p:cNvPr>
          <p:cNvSpPr>
            <a:spLocks noGrp="1"/>
          </p:cNvSpPr>
          <p:nvPr>
            <p:ph type="title"/>
          </p:nvPr>
        </p:nvSpPr>
        <p:spPr/>
        <p:txBody>
          <a:bodyPr/>
          <a:lstStyle/>
          <a:p>
            <a:r>
              <a:rPr lang="zh-CN" altLang="en-US" dirty="0"/>
              <a:t>图像变换：齐次坐标</a:t>
            </a:r>
            <a:endParaRPr lang="en-GB"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F66BFE-A739-4446-A07F-DEAB47F98BA5}"/>
                  </a:ext>
                </a:extLst>
              </p:cNvPr>
              <p:cNvSpPr>
                <a:spLocks noGrp="1"/>
              </p:cNvSpPr>
              <p:nvPr>
                <p:ph idx="1"/>
              </p:nvPr>
            </p:nvSpPr>
            <p:spPr/>
            <p:txBody>
              <a:bodyPr/>
              <a:lstStyle/>
              <a:p>
                <a:r>
                  <a:rPr lang="zh-CN" altLang="en-US" sz="2400" dirty="0">
                    <a:latin typeface="Grotesque" panose="020B0604020202020204" pitchFamily="34" charset="0"/>
                  </a:rPr>
                  <a:t>变换之后：</a:t>
                </a:r>
                <a14:m>
                  <m:oMath xmlns:m="http://schemas.openxmlformats.org/officeDocument/2006/math">
                    <m:d>
                      <m:dPr>
                        <m:begChr m:val="{"/>
                        <m:endChr m:val=""/>
                        <m:ctrlPr>
                          <a:rPr lang="en-US" altLang="zh-CN" sz="2400" i="1" dirty="0" smtClean="0">
                            <a:solidFill>
                              <a:srgbClr val="836967"/>
                            </a:solidFill>
                            <a:latin typeface="Cambria Math" panose="02040503050406030204" pitchFamily="18" charset="0"/>
                          </a:rPr>
                        </m:ctrlPr>
                      </m:dPr>
                      <m:e>
                        <m:m>
                          <m:mPr>
                            <m:plcHide m:val="on"/>
                            <m:mcs>
                              <m:mc>
                                <m:mcPr>
                                  <m:count m:val="1"/>
                                  <m:mcJc m:val="center"/>
                                </m:mcPr>
                              </m:mc>
                            </m:mcs>
                            <m:ctrlPr>
                              <a:rPr lang="en-US" altLang="zh-CN" sz="2400" i="1" dirty="0" smtClean="0">
                                <a:solidFill>
                                  <a:srgbClr val="836967"/>
                                </a:solidFill>
                                <a:latin typeface="Cambria Math" panose="02040503050406030204" pitchFamily="18" charset="0"/>
                              </a:rPr>
                            </m:ctrlPr>
                          </m:mPr>
                          <m:mr>
                            <m:e>
                              <m:r>
                                <a:rPr lang="en-US" altLang="zh-CN" sz="2400" i="1" dirty="0" smtClean="0">
                                  <a:latin typeface="Cambria Math" panose="02040503050406030204" pitchFamily="18" charset="0"/>
                                </a:rPr>
                                <m:t>𝑥</m:t>
                              </m:r>
                              <m:r>
                                <a:rPr lang="en-US" altLang="zh-CN" sz="2400" i="0" dirty="0" smtClean="0">
                                  <a:latin typeface="Cambria Math" panose="02040503050406030204" pitchFamily="18" charset="0"/>
                                </a:rPr>
                                <m:t>=</m:t>
                              </m:r>
                              <m:sSub>
                                <m:sSubPr>
                                  <m:ctrlPr>
                                    <a:rPr lang="en-US" altLang="zh-CN" sz="2400" i="1" dirty="0" smtClean="0">
                                      <a:solidFill>
                                        <a:srgbClr val="836967"/>
                                      </a:solidFill>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0" dirty="0" smtClean="0">
                                      <a:latin typeface="Cambria Math" panose="02040503050406030204" pitchFamily="18" charset="0"/>
                                    </a:rPr>
                                    <m:t>0</m:t>
                                  </m:r>
                                </m:sub>
                              </m:sSub>
                              <m:r>
                                <a:rPr lang="en-US" altLang="zh-CN" sz="2400" i="0" dirty="0" smtClean="0">
                                  <a:latin typeface="Cambria Math" panose="02040503050406030204" pitchFamily="18" charset="0"/>
                                </a:rPr>
                                <m:t>+</m:t>
                              </m:r>
                              <m:r>
                                <m:rPr>
                                  <m:sty m:val="p"/>
                                </m:rPr>
                                <a:rPr lang="en-US" altLang="zh-CN" sz="2400" i="0" dirty="0" smtClean="0">
                                  <a:latin typeface="Cambria Math" panose="02040503050406030204" pitchFamily="18" charset="0"/>
                                </a:rPr>
                                <m:t>Δ</m:t>
                              </m:r>
                              <m:r>
                                <a:rPr lang="en-US" altLang="zh-CN" sz="2400" i="1" dirty="0" smtClean="0">
                                  <a:latin typeface="Cambria Math" panose="02040503050406030204" pitchFamily="18" charset="0"/>
                                </a:rPr>
                                <m:t>𝑥</m:t>
                              </m:r>
                            </m:e>
                          </m:mr>
                          <m:mr>
                            <m:e>
                              <m:r>
                                <a:rPr lang="en-US" altLang="zh-CN" sz="2400" i="1" dirty="0" smtClean="0">
                                  <a:latin typeface="Cambria Math" panose="02040503050406030204" pitchFamily="18" charset="0"/>
                                </a:rPr>
                                <m:t>𝑦</m:t>
                              </m:r>
                              <m:r>
                                <a:rPr lang="en-US" altLang="zh-CN" sz="2400" i="0" dirty="0" smtClean="0">
                                  <a:latin typeface="Cambria Math" panose="02040503050406030204" pitchFamily="18" charset="0"/>
                                </a:rPr>
                                <m:t>=</m:t>
                              </m:r>
                              <m:sSub>
                                <m:sSubPr>
                                  <m:ctrlPr>
                                    <a:rPr lang="en-US" altLang="zh-CN" sz="2400" i="1" dirty="0" smtClean="0">
                                      <a:solidFill>
                                        <a:srgbClr val="836967"/>
                                      </a:solidFill>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0" dirty="0" smtClean="0">
                                      <a:latin typeface="Cambria Math" panose="02040503050406030204" pitchFamily="18" charset="0"/>
                                    </a:rPr>
                                    <m:t>0</m:t>
                                  </m:r>
                                </m:sub>
                              </m:sSub>
                              <m:r>
                                <a:rPr lang="en-US" altLang="zh-CN" sz="2400" i="0" dirty="0" smtClean="0">
                                  <a:latin typeface="Cambria Math" panose="02040503050406030204" pitchFamily="18" charset="0"/>
                                </a:rPr>
                                <m:t>+</m:t>
                              </m:r>
                              <m:r>
                                <m:rPr>
                                  <m:sty m:val="p"/>
                                </m:rPr>
                                <a:rPr lang="en-US" altLang="zh-CN" sz="2400" i="0" dirty="0" smtClean="0">
                                  <a:latin typeface="Cambria Math" panose="02040503050406030204" pitchFamily="18" charset="0"/>
                                </a:rPr>
                                <m:t>Δ</m:t>
                              </m:r>
                              <m:r>
                                <a:rPr lang="en-US" altLang="zh-CN" sz="2400" i="1" dirty="0" smtClean="0">
                                  <a:latin typeface="Cambria Math" panose="02040503050406030204" pitchFamily="18" charset="0"/>
                                </a:rPr>
                                <m:t>𝑦</m:t>
                              </m:r>
                            </m:e>
                          </m:mr>
                        </m:m>
                      </m:e>
                    </m:d>
                  </m:oMath>
                </a14:m>
                <a:endParaRPr lang="en-US" altLang="zh-CN" sz="2400" dirty="0"/>
              </a:p>
              <a:p>
                <a:r>
                  <a:rPr lang="zh-CN" altLang="en-US" sz="2400" dirty="0"/>
                  <a:t>矩阵形式表示：</a:t>
                </a:r>
                <a:endParaRPr lang="en-GB" altLang="zh-CN" sz="2400" dirty="0"/>
              </a:p>
              <a:p>
                <a14:m>
                  <m:oMath xmlns:m="http://schemas.openxmlformats.org/officeDocument/2006/math">
                    <m:d>
                      <m:dPr>
                        <m:begChr m:val="["/>
                        <m:endChr m:val="]"/>
                        <m:ctrlPr>
                          <a:rPr lang="en-GB" sz="2400" i="1" smtClean="0">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1">
                                  <a:latin typeface="Cambria Math" panose="02040503050406030204" pitchFamily="18" charset="0"/>
                                </a:rPr>
                                <m:t>𝑥</m:t>
                              </m:r>
                            </m:e>
                          </m:mr>
                          <m:mr>
                            <m:e>
                              <m:r>
                                <a:rPr lang="en-GB" sz="2400" i="1">
                                  <a:latin typeface="Cambria Math" panose="02040503050406030204" pitchFamily="18" charset="0"/>
                                </a:rPr>
                                <m:t>𝑦</m:t>
                              </m:r>
                            </m:e>
                          </m:mr>
                        </m:m>
                      </m:e>
                    </m:d>
                    <m:r>
                      <a:rPr lang="en-GB" sz="2400" i="0">
                        <a:latin typeface="Cambria Math" panose="02040503050406030204" pitchFamily="18" charset="0"/>
                      </a:rPr>
                      <m:t>=</m:t>
                    </m:r>
                    <m:d>
                      <m:dPr>
                        <m:begChr m:val="["/>
                        <m:endChr m:val="]"/>
                        <m:ctrlPr>
                          <a:rPr lang="en-GB" sz="2400" i="1">
                            <a:solidFill>
                              <a:srgbClr val="836967"/>
                            </a:solidFill>
                            <a:latin typeface="Cambria Math" panose="02040503050406030204" pitchFamily="18" charset="0"/>
                          </a:rPr>
                        </m:ctrlPr>
                      </m:dPr>
                      <m:e>
                        <m:m>
                          <m:mPr>
                            <m:plcHide m:val="on"/>
                            <m:mcs>
                              <m:mc>
                                <m:mcPr>
                                  <m:count m:val="2"/>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1</m:t>
                              </m:r>
                            </m:e>
                            <m:e>
                              <m:r>
                                <a:rPr lang="en-GB" sz="2400" i="0">
                                  <a:latin typeface="Cambria Math" panose="02040503050406030204" pitchFamily="18" charset="0"/>
                                </a:rPr>
                                <m:t>0</m:t>
                              </m:r>
                            </m:e>
                          </m:mr>
                          <m:mr>
                            <m:e>
                              <m:r>
                                <a:rPr lang="en-GB" sz="2400" i="0">
                                  <a:latin typeface="Cambria Math" panose="02040503050406030204" pitchFamily="18" charset="0"/>
                                </a:rPr>
                                <m:t>0</m:t>
                              </m:r>
                            </m:e>
                            <m:e>
                              <m:r>
                                <a:rPr lang="en-GB" sz="2400" i="0">
                                  <a:latin typeface="Cambria Math" panose="02040503050406030204" pitchFamily="18" charset="0"/>
                                </a:rPr>
                                <m:t>1</m:t>
                              </m:r>
                            </m:e>
                          </m:mr>
                        </m:m>
                      </m:e>
                    </m:d>
                    <m:d>
                      <m:dPr>
                        <m:begChr m:val="["/>
                        <m:endChr m:val="]"/>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𝑥</m:t>
                                  </m:r>
                                </m:e>
                                <m:sub>
                                  <m:r>
                                    <a:rPr lang="en-GB" sz="2400" i="0">
                                      <a:latin typeface="Cambria Math" panose="02040503050406030204" pitchFamily="18" charset="0"/>
                                    </a:rPr>
                                    <m:t>0</m:t>
                                  </m:r>
                                </m:sub>
                              </m:sSub>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𝑦</m:t>
                                  </m:r>
                                </m:e>
                                <m:sub>
                                  <m:r>
                                    <a:rPr lang="en-GB" sz="2400" i="0">
                                      <a:latin typeface="Cambria Math" panose="02040503050406030204" pitchFamily="18" charset="0"/>
                                    </a:rPr>
                                    <m:t>0</m:t>
                                  </m:r>
                                </m:sub>
                              </m:sSub>
                            </m:e>
                          </m:mr>
                        </m:m>
                      </m:e>
                    </m:d>
                    <m:r>
                      <a:rPr lang="en-GB" sz="2400" i="0">
                        <a:latin typeface="Cambria Math" panose="02040503050406030204" pitchFamily="18" charset="0"/>
                      </a:rPr>
                      <m:t>+</m:t>
                    </m:r>
                    <m:d>
                      <m:dPr>
                        <m:begChr m:val="["/>
                        <m:endChr m:val="]"/>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r>
                                <m:rPr>
                                  <m:sty m:val="p"/>
                                </m:rPr>
                                <a:rPr lang="en-GB" sz="2400" i="0">
                                  <a:latin typeface="Cambria Math" panose="02040503050406030204" pitchFamily="18" charset="0"/>
                                </a:rPr>
                                <m:t>Δ</m:t>
                              </m:r>
                              <m:r>
                                <a:rPr lang="en-GB" sz="2400" i="1">
                                  <a:latin typeface="Cambria Math" panose="02040503050406030204" pitchFamily="18" charset="0"/>
                                </a:rPr>
                                <m:t>𝑥</m:t>
                              </m:r>
                            </m:e>
                          </m:mr>
                          <m:mr>
                            <m:e>
                              <m:r>
                                <m:rPr>
                                  <m:sty m:val="p"/>
                                </m:rPr>
                                <a:rPr lang="en-GB" sz="2400" i="0">
                                  <a:latin typeface="Cambria Math" panose="02040503050406030204" pitchFamily="18" charset="0"/>
                                </a:rPr>
                                <m:t>Δ</m:t>
                              </m:r>
                              <m:r>
                                <a:rPr lang="en-GB" sz="2400" i="1">
                                  <a:latin typeface="Cambria Math" panose="02040503050406030204" pitchFamily="18" charset="0"/>
                                </a:rPr>
                                <m:t>𝑦</m:t>
                              </m:r>
                            </m:e>
                          </m:mr>
                        </m:m>
                      </m:e>
                    </m:d>
                  </m:oMath>
                </a14:m>
                <a:endParaRPr lang="en-GB" sz="2400" dirty="0"/>
              </a:p>
              <a:p>
                <a:endParaRPr lang="en-GB" sz="2400" dirty="0"/>
              </a:p>
              <a:p>
                <a:pPr>
                  <a:buFont typeface="Wingdings" panose="05000000000000000000" pitchFamily="2" charset="2"/>
                  <a:buChar char="v"/>
                </a:pPr>
                <a:r>
                  <a:rPr lang="zh-CN" altLang="en-US" sz="2400" dirty="0"/>
                  <a:t>引入变换矩阵</a:t>
                </a:r>
                <a:r>
                  <a:rPr lang="en-US" altLang="zh-CN" sz="2400" i="1" dirty="0"/>
                  <a:t>T</a:t>
                </a:r>
                <a:r>
                  <a:rPr lang="zh-CN" altLang="en-US" sz="2400" dirty="0"/>
                  <a:t>来描述两点之间的关系，</a:t>
                </a:r>
                <a14:m>
                  <m:oMath xmlns:m="http://schemas.openxmlformats.org/officeDocument/2006/math">
                    <m:r>
                      <a:rPr lang="en-GB" sz="2400" i="1" dirty="0" smtClean="0">
                        <a:latin typeface="Cambria Math" panose="02040503050406030204" pitchFamily="18" charset="0"/>
                      </a:rPr>
                      <m:t>𝑃</m:t>
                    </m:r>
                    <m:r>
                      <a:rPr lang="en-GB" sz="2400" i="0" dirty="0">
                        <a:latin typeface="Cambria Math" panose="02040503050406030204" pitchFamily="18" charset="0"/>
                      </a:rPr>
                      <m:t>=</m:t>
                    </m:r>
                    <m:r>
                      <a:rPr lang="en-GB" sz="2400" i="1" dirty="0">
                        <a:latin typeface="Cambria Math" panose="02040503050406030204" pitchFamily="18" charset="0"/>
                      </a:rPr>
                      <m:t>𝑇</m:t>
                    </m:r>
                    <m:r>
                      <a:rPr lang="en-GB" sz="2400" i="0" dirty="0">
                        <a:latin typeface="Cambria Math" panose="02040503050406030204" pitchFamily="18" charset="0"/>
                      </a:rPr>
                      <m:t>⋅</m:t>
                    </m:r>
                    <m:sSub>
                      <m:sSubPr>
                        <m:ctrlPr>
                          <a:rPr lang="en-GB" sz="2400" i="1" dirty="0">
                            <a:solidFill>
                              <a:srgbClr val="836967"/>
                            </a:solidFill>
                            <a:latin typeface="Cambria Math" panose="02040503050406030204" pitchFamily="18" charset="0"/>
                          </a:rPr>
                        </m:ctrlPr>
                      </m:sSubPr>
                      <m:e>
                        <m:r>
                          <a:rPr lang="en-GB" sz="2400" i="1" dirty="0">
                            <a:latin typeface="Cambria Math" panose="02040503050406030204" pitchFamily="18" charset="0"/>
                          </a:rPr>
                          <m:t>𝑃</m:t>
                        </m:r>
                      </m:e>
                      <m:sub>
                        <m:r>
                          <a:rPr lang="en-GB" sz="2400" i="0" dirty="0">
                            <a:latin typeface="Cambria Math" panose="02040503050406030204" pitchFamily="18" charset="0"/>
                          </a:rPr>
                          <m:t>0</m:t>
                        </m:r>
                      </m:sub>
                    </m:sSub>
                    <m:r>
                      <a:rPr lang="en-GB" sz="2400" i="1" dirty="0">
                        <a:latin typeface="Cambria Math" panose="02040503050406030204" pitchFamily="18" charset="0"/>
                      </a:rPr>
                      <m:t> </m:t>
                    </m:r>
                  </m:oMath>
                </a14:m>
                <a:r>
                  <a:rPr lang="zh-CN" altLang="en-US" sz="2400" dirty="0"/>
                  <a:t>：</a:t>
                </a:r>
                <a:endParaRPr lang="en-GB" altLang="zh-CN" sz="2400" dirty="0"/>
              </a:p>
              <a:p>
                <a14:m>
                  <m:oMath xmlns:m="http://schemas.openxmlformats.org/officeDocument/2006/math">
                    <m:r>
                      <a:rPr lang="en-GB" sz="2400" i="1" dirty="0" smtClean="0">
                        <a:latin typeface="Cambria Math" panose="02040503050406030204" pitchFamily="18" charset="0"/>
                      </a:rPr>
                      <m:t>𝑇</m:t>
                    </m:r>
                    <m:r>
                      <a:rPr lang="en-GB" sz="2400" i="0" dirty="0">
                        <a:latin typeface="Cambria Math" panose="02040503050406030204" pitchFamily="18" charset="0"/>
                      </a:rPr>
                      <m:t>=</m:t>
                    </m:r>
                    <m:d>
                      <m:dPr>
                        <m:begChr m:val="["/>
                        <m:endChr m:val="]"/>
                        <m:ctrlPr>
                          <a:rPr lang="en-GB" sz="2400" i="1" dirty="0">
                            <a:solidFill>
                              <a:srgbClr val="836967"/>
                            </a:solidFill>
                            <a:latin typeface="Cambria Math" panose="02040503050406030204" pitchFamily="18" charset="0"/>
                          </a:rPr>
                        </m:ctrlPr>
                      </m:dPr>
                      <m:e>
                        <m:m>
                          <m:mPr>
                            <m:plcHide m:val="on"/>
                            <m:mcs>
                              <m:mc>
                                <m:mcPr>
                                  <m:count m:val="2"/>
                                  <m:mcJc m:val="center"/>
                                </m:mcPr>
                              </m:mc>
                            </m:mcs>
                            <m:ctrlPr>
                              <a:rPr lang="en-GB" sz="2400" i="1" dirty="0">
                                <a:solidFill>
                                  <a:srgbClr val="836967"/>
                                </a:solidFill>
                                <a:latin typeface="Cambria Math" panose="02040503050406030204" pitchFamily="18" charset="0"/>
                              </a:rPr>
                            </m:ctrlPr>
                          </m:mPr>
                          <m:mr>
                            <m:e>
                              <m:r>
                                <a:rPr lang="en-GB" sz="2400" i="1" dirty="0">
                                  <a:latin typeface="Cambria Math" panose="02040503050406030204" pitchFamily="18" charset="0"/>
                                </a:rPr>
                                <m:t>𝑎</m:t>
                              </m:r>
                            </m:e>
                            <m:e>
                              <m:r>
                                <a:rPr lang="en-GB" sz="2400" i="1" dirty="0">
                                  <a:latin typeface="Cambria Math" panose="02040503050406030204" pitchFamily="18" charset="0"/>
                                </a:rPr>
                                <m:t>𝑏</m:t>
                              </m:r>
                            </m:e>
                          </m:mr>
                          <m:mr>
                            <m:e>
                              <m:r>
                                <a:rPr lang="en-GB" sz="2400" i="1" dirty="0">
                                  <a:latin typeface="Cambria Math" panose="02040503050406030204" pitchFamily="18" charset="0"/>
                                </a:rPr>
                                <m:t>𝑐</m:t>
                              </m:r>
                            </m:e>
                            <m:e>
                              <m:r>
                                <a:rPr lang="en-GB" sz="2400" i="1" dirty="0">
                                  <a:latin typeface="Cambria Math" panose="02040503050406030204" pitchFamily="18" charset="0"/>
                                </a:rPr>
                                <m:t>𝑑</m:t>
                              </m:r>
                            </m:e>
                          </m:mr>
                        </m:m>
                      </m:e>
                    </m:d>
                  </m:oMath>
                </a14:m>
                <a:r>
                  <a:rPr lang="en-GB" sz="2400" dirty="0"/>
                  <a:t> </a:t>
                </a:r>
                <a:r>
                  <a:rPr lang="zh-CN" altLang="en-US" sz="2400" dirty="0"/>
                  <a:t>，无论</a:t>
                </a:r>
                <a:r>
                  <a:rPr lang="en-GB" altLang="zh-CN" sz="2400" dirty="0"/>
                  <a:t>a, b, c, d</a:t>
                </a:r>
                <a:r>
                  <a:rPr lang="zh-CN" altLang="en-US" sz="2400" dirty="0"/>
                  <a:t>如何取值，不能描述两点之间的关系</a:t>
                </a:r>
                <a:endParaRPr lang="en-GB" altLang="zh-CN" sz="2400" dirty="0"/>
              </a:p>
              <a:p>
                <a14:m>
                  <m:oMath xmlns:m="http://schemas.openxmlformats.org/officeDocument/2006/math">
                    <m:r>
                      <a:rPr lang="en-GB" sz="2400" i="1" dirty="0" smtClean="0">
                        <a:latin typeface="Cambria Math" panose="02040503050406030204" pitchFamily="18" charset="0"/>
                      </a:rPr>
                      <m:t>𝑇</m:t>
                    </m:r>
                    <m:r>
                      <a:rPr lang="en-GB" sz="2400" i="0" dirty="0">
                        <a:latin typeface="Cambria Math" panose="02040503050406030204" pitchFamily="18" charset="0"/>
                      </a:rPr>
                      <m:t>=</m:t>
                    </m:r>
                    <m:d>
                      <m:dPr>
                        <m:begChr m:val="["/>
                        <m:endChr m:val="]"/>
                        <m:ctrlPr>
                          <a:rPr lang="en-GB" sz="2400" i="1" dirty="0">
                            <a:solidFill>
                              <a:srgbClr val="836967"/>
                            </a:solidFill>
                            <a:latin typeface="Cambria Math" panose="02040503050406030204" pitchFamily="18" charset="0"/>
                          </a:rPr>
                        </m:ctrlPr>
                      </m:dPr>
                      <m:e>
                        <m:m>
                          <m:mPr>
                            <m:plcHide m:val="on"/>
                            <m:mcs>
                              <m:mc>
                                <m:mcPr>
                                  <m:count m:val="3"/>
                                  <m:mcJc m:val="center"/>
                                </m:mcPr>
                              </m:mc>
                            </m:mcs>
                            <m:ctrlPr>
                              <a:rPr lang="en-GB" sz="2400" i="1" dirty="0">
                                <a:solidFill>
                                  <a:srgbClr val="836967"/>
                                </a:solidFill>
                                <a:latin typeface="Cambria Math" panose="02040503050406030204" pitchFamily="18" charset="0"/>
                              </a:rPr>
                            </m:ctrlPr>
                          </m:mPr>
                          <m:mr>
                            <m:e>
                              <m:r>
                                <a:rPr lang="en-GB" sz="2400" i="0" dirty="0">
                                  <a:latin typeface="Cambria Math" panose="02040503050406030204" pitchFamily="18" charset="0"/>
                                </a:rPr>
                                <m:t>1</m:t>
                              </m:r>
                            </m:e>
                            <m:e>
                              <m:r>
                                <a:rPr lang="en-GB" sz="2400" i="0" dirty="0">
                                  <a:latin typeface="Cambria Math" panose="02040503050406030204" pitchFamily="18" charset="0"/>
                                </a:rPr>
                                <m:t>0</m:t>
                              </m:r>
                            </m:e>
                            <m:e>
                              <m:r>
                                <m:rPr>
                                  <m:sty m:val="p"/>
                                </m:rPr>
                                <a:rPr lang="en-GB" sz="2400" i="0" dirty="0">
                                  <a:latin typeface="Cambria Math" panose="02040503050406030204" pitchFamily="18" charset="0"/>
                                </a:rPr>
                                <m:t>Δ</m:t>
                              </m:r>
                              <m:r>
                                <a:rPr lang="en-GB" sz="2400" i="1" dirty="0">
                                  <a:latin typeface="Cambria Math" panose="02040503050406030204" pitchFamily="18" charset="0"/>
                                </a:rPr>
                                <m:t>𝑥</m:t>
                              </m:r>
                            </m:e>
                          </m:mr>
                          <m:mr>
                            <m:e>
                              <m:r>
                                <a:rPr lang="en-GB" sz="2400" i="0" dirty="0">
                                  <a:latin typeface="Cambria Math" panose="02040503050406030204" pitchFamily="18" charset="0"/>
                                </a:rPr>
                                <m:t>0</m:t>
                              </m:r>
                            </m:e>
                            <m:e>
                              <m:r>
                                <a:rPr lang="en-GB" sz="2400" i="0" dirty="0">
                                  <a:latin typeface="Cambria Math" panose="02040503050406030204" pitchFamily="18" charset="0"/>
                                </a:rPr>
                                <m:t>1</m:t>
                              </m:r>
                            </m:e>
                            <m:e>
                              <m:r>
                                <m:rPr>
                                  <m:sty m:val="p"/>
                                </m:rPr>
                                <a:rPr lang="en-GB" sz="2400" i="0" dirty="0">
                                  <a:latin typeface="Cambria Math" panose="02040503050406030204" pitchFamily="18" charset="0"/>
                                </a:rPr>
                                <m:t>Δ</m:t>
                              </m:r>
                              <m:r>
                                <a:rPr lang="en-GB" sz="2400" i="1" dirty="0">
                                  <a:latin typeface="Cambria Math" panose="02040503050406030204" pitchFamily="18" charset="0"/>
                                </a:rPr>
                                <m:t>𝑦</m:t>
                              </m:r>
                            </m:e>
                          </m:mr>
                        </m:m>
                      </m:e>
                    </m:d>
                  </m:oMath>
                </a14:m>
                <a:r>
                  <a:rPr lang="zh-CN" altLang="en-US" sz="2400" dirty="0"/>
                  <a:t>，引入</a:t>
                </a:r>
                <a:r>
                  <a:rPr lang="en-GB" altLang="zh-CN" sz="2400" dirty="0"/>
                  <a:t>2</a:t>
                </a:r>
                <a:r>
                  <a:rPr lang="en-US" altLang="zh-CN" sz="2400" dirty="0"/>
                  <a:t>X3</a:t>
                </a:r>
                <a:r>
                  <a:rPr lang="zh-CN" altLang="en-US" sz="2400" dirty="0"/>
                  <a:t>阶变换矩阵，第一二列为单位矩阵，第三列为平移向量</a:t>
                </a:r>
                <a:endParaRPr lang="en-GB" altLang="zh-CN" sz="2400" dirty="0"/>
              </a:p>
              <a:p>
                <a:r>
                  <a:rPr lang="zh-CN" altLang="en-US" sz="2400" dirty="0"/>
                  <a:t>， </a:t>
                </a:r>
                <a:r>
                  <a:rPr lang="en-US" altLang="zh-CN" sz="2400" dirty="0"/>
                  <a:t>P</a:t>
                </a:r>
                <a:r>
                  <a:rPr lang="zh-CN" altLang="en-US" sz="2400" dirty="0"/>
                  <a:t>和</a:t>
                </a:r>
                <a:r>
                  <a:rPr lang="en-US" altLang="zh-CN" sz="2400" dirty="0"/>
                  <a:t>P</a:t>
                </a:r>
                <a:r>
                  <a:rPr lang="en-US" altLang="zh-CN" sz="1600" dirty="0"/>
                  <a:t>0</a:t>
                </a:r>
                <a:r>
                  <a:rPr lang="zh-CN" altLang="en-US" sz="2400" dirty="0"/>
                  <a:t>维度为</a:t>
                </a:r>
                <a:r>
                  <a:rPr lang="en-GB" altLang="zh-CN" sz="2400" dirty="0"/>
                  <a:t>1</a:t>
                </a:r>
                <a:r>
                  <a:rPr lang="en-US" altLang="zh-CN" sz="2400" dirty="0"/>
                  <a:t>X2, </a:t>
                </a:r>
                <a:r>
                  <a:rPr lang="zh-CN" altLang="en-US" sz="2400" dirty="0"/>
                  <a:t>不符合矩阵相乘的原则</a:t>
                </a:r>
                <a:endParaRPr lang="en-GB" sz="2400" dirty="0"/>
              </a:p>
            </p:txBody>
          </p:sp>
        </mc:Choice>
        <mc:Fallback xmlns="">
          <p:sp>
            <p:nvSpPr>
              <p:cNvPr id="3" name="内容占位符 2">
                <a:extLst>
                  <a:ext uri="{FF2B5EF4-FFF2-40B4-BE49-F238E27FC236}">
                    <a16:creationId xmlns:a16="http://schemas.microsoft.com/office/drawing/2014/main" id="{11F66BFE-A739-4446-A07F-DEAB47F98BA5}"/>
                  </a:ext>
                </a:extLst>
              </p:cNvPr>
              <p:cNvSpPr>
                <a:spLocks noGrp="1" noRot="1" noChangeAspect="1" noMove="1" noResize="1" noEditPoints="1" noAdjustHandles="1" noChangeArrowheads="1" noChangeShapeType="1" noTextEdit="1"/>
              </p:cNvSpPr>
              <p:nvPr>
                <p:ph idx="1"/>
              </p:nvPr>
            </p:nvSpPr>
            <p:spPr>
              <a:blipFill>
                <a:blip r:embed="rId4"/>
                <a:stretch>
                  <a:fillRect l="-1616" r="-1115" b="-5364"/>
                </a:stretch>
              </a:blipFill>
            </p:spPr>
            <p:txBody>
              <a:bodyPr/>
              <a:lstStyle/>
              <a:p>
                <a:r>
                  <a:rPr lang="en-GB">
                    <a:noFill/>
                  </a:rPr>
                  <a:t> </a:t>
                </a:r>
              </a:p>
            </p:txBody>
          </p:sp>
        </mc:Fallback>
      </mc:AlternateContent>
      <p:sp>
        <p:nvSpPr>
          <p:cNvPr id="4" name="灯片编号占位符 3">
            <a:extLst>
              <a:ext uri="{FF2B5EF4-FFF2-40B4-BE49-F238E27FC236}">
                <a16:creationId xmlns:a16="http://schemas.microsoft.com/office/drawing/2014/main" id="{4B95D27C-8D4C-4FF4-8715-A1974B5A8739}"/>
              </a:ext>
            </a:extLst>
          </p:cNvPr>
          <p:cNvSpPr>
            <a:spLocks noGrp="1"/>
          </p:cNvSpPr>
          <p:nvPr>
            <p:ph type="sldNum" sz="quarter" idx="12"/>
          </p:nvPr>
        </p:nvSpPr>
        <p:spPr/>
        <p:txBody>
          <a:bodyPr/>
          <a:lstStyle/>
          <a:p>
            <a:fld id="{89DB14B3-731A-4352-BC82-B1993596BD11}" type="slidenum">
              <a:rPr lang="zh-CN" altLang="en-US" smtClean="0"/>
              <a:pPr/>
              <a:t>7</a:t>
            </a:fld>
            <a:endParaRPr lang="zh-CN" altLang="en-US" dirty="0"/>
          </a:p>
        </p:txBody>
      </p:sp>
    </p:spTree>
    <p:custDataLst>
      <p:tags r:id="rId1"/>
    </p:custDataLst>
    <p:extLst>
      <p:ext uri="{BB962C8B-B14F-4D97-AF65-F5344CB8AC3E}">
        <p14:creationId xmlns:p14="http://schemas.microsoft.com/office/powerpoint/2010/main" val="3826433897"/>
      </p:ext>
    </p:extLst>
  </p:cSld>
  <p:clrMapOvr>
    <a:masterClrMapping/>
  </p:clrMapOvr>
  <mc:AlternateContent xmlns:mc="http://schemas.openxmlformats.org/markup-compatibility/2006" xmlns:p14="http://schemas.microsoft.com/office/powerpoint/2010/main">
    <mc:Choice Requires="p14">
      <p:transition spd="slow" p14:dur="2000" advTm="2769"/>
    </mc:Choice>
    <mc:Fallback xmlns="">
      <p:transition spd="slow" advTm="2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9F4EE-FB05-4E06-9E4C-A81D0C62CC28}"/>
              </a:ext>
            </a:extLst>
          </p:cNvPr>
          <p:cNvSpPr>
            <a:spLocks noGrp="1"/>
          </p:cNvSpPr>
          <p:nvPr>
            <p:ph type="title"/>
          </p:nvPr>
        </p:nvSpPr>
        <p:spPr/>
        <p:txBody>
          <a:bodyPr/>
          <a:lstStyle/>
          <a:p>
            <a:r>
              <a:rPr lang="zh-CN" altLang="en-US" dirty="0"/>
              <a:t>图像变换：齐次坐标</a:t>
            </a:r>
            <a:endParaRPr lang="en-GB"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F66BFE-A739-4446-A07F-DEAB47F98BA5}"/>
                  </a:ext>
                </a:extLst>
              </p:cNvPr>
              <p:cNvSpPr>
                <a:spLocks noGrp="1"/>
              </p:cNvSpPr>
              <p:nvPr>
                <p:ph idx="1"/>
              </p:nvPr>
            </p:nvSpPr>
            <p:spPr/>
            <p:txBody>
              <a:bodyPr/>
              <a:lstStyle/>
              <a:p>
                <a:r>
                  <a:rPr lang="zh-CN" altLang="en-US" sz="2000" dirty="0">
                    <a:latin typeface="Grotesque" panose="020B0604020202020204" pitchFamily="34" charset="0"/>
                  </a:rPr>
                  <a:t>问题：</a:t>
                </a:r>
                <a:endParaRPr lang="en-GB" altLang="zh-CN" sz="2000" dirty="0">
                  <a:latin typeface="Grotesque" panose="020B0604020202020204" pitchFamily="34" charset="0"/>
                </a:endParaRPr>
              </a:p>
              <a:p>
                <a14:m>
                  <m:oMath xmlns:m="http://schemas.openxmlformats.org/officeDocument/2006/math">
                    <m:r>
                      <a:rPr lang="en-GB" sz="2000" i="1" dirty="0" smtClean="0">
                        <a:latin typeface="Cambria Math" panose="02040503050406030204" pitchFamily="18" charset="0"/>
                      </a:rPr>
                      <m:t>𝑇</m:t>
                    </m:r>
                    <m:r>
                      <a:rPr lang="en-GB" sz="2000" i="0" dirty="0">
                        <a:latin typeface="Cambria Math" panose="02040503050406030204" pitchFamily="18" charset="0"/>
                      </a:rPr>
                      <m:t>=</m:t>
                    </m:r>
                    <m:d>
                      <m:dPr>
                        <m:begChr m:val="["/>
                        <m:endChr m:val="]"/>
                        <m:ctrlPr>
                          <a:rPr lang="en-GB" sz="2000" i="1" dirty="0">
                            <a:solidFill>
                              <a:srgbClr val="836967"/>
                            </a:solidFill>
                            <a:latin typeface="Cambria Math" panose="02040503050406030204" pitchFamily="18" charset="0"/>
                          </a:rPr>
                        </m:ctrlPr>
                      </m:dPr>
                      <m:e>
                        <m:m>
                          <m:mPr>
                            <m:plcHide m:val="on"/>
                            <m:mcs>
                              <m:mc>
                                <m:mcPr>
                                  <m:count m:val="3"/>
                                  <m:mcJc m:val="center"/>
                                </m:mcPr>
                              </m:mc>
                            </m:mcs>
                            <m:ctrlPr>
                              <a:rPr lang="en-GB" sz="2000" i="1" dirty="0">
                                <a:solidFill>
                                  <a:srgbClr val="836967"/>
                                </a:solidFill>
                                <a:latin typeface="Cambria Math" panose="02040503050406030204" pitchFamily="18" charset="0"/>
                              </a:rPr>
                            </m:ctrlPr>
                          </m:mPr>
                          <m:mr>
                            <m:e>
                              <m:r>
                                <a:rPr lang="en-GB" sz="2000" i="0" dirty="0">
                                  <a:latin typeface="Cambria Math" panose="02040503050406030204" pitchFamily="18" charset="0"/>
                                </a:rPr>
                                <m:t>1</m:t>
                              </m:r>
                            </m:e>
                            <m:e>
                              <m:r>
                                <a:rPr lang="en-GB" sz="2000" i="0" dirty="0">
                                  <a:latin typeface="Cambria Math" panose="02040503050406030204" pitchFamily="18" charset="0"/>
                                </a:rPr>
                                <m:t>0</m:t>
                              </m:r>
                            </m:e>
                            <m:e>
                              <m:r>
                                <m:rPr>
                                  <m:sty m:val="p"/>
                                </m:rPr>
                                <a:rPr lang="en-GB" sz="2000" i="0" dirty="0">
                                  <a:latin typeface="Cambria Math" panose="02040503050406030204" pitchFamily="18" charset="0"/>
                                </a:rPr>
                                <m:t>Δ</m:t>
                              </m:r>
                              <m:r>
                                <a:rPr lang="en-GB" sz="2000" i="1" dirty="0">
                                  <a:latin typeface="Cambria Math" panose="02040503050406030204" pitchFamily="18" charset="0"/>
                                </a:rPr>
                                <m:t>𝑥</m:t>
                              </m:r>
                            </m:e>
                          </m:mr>
                          <m:mr>
                            <m:e>
                              <m:r>
                                <a:rPr lang="en-GB" sz="2000" i="0" dirty="0">
                                  <a:latin typeface="Cambria Math" panose="02040503050406030204" pitchFamily="18" charset="0"/>
                                </a:rPr>
                                <m:t>0</m:t>
                              </m:r>
                            </m:e>
                            <m:e>
                              <m:r>
                                <a:rPr lang="en-GB" sz="2000" i="0" dirty="0">
                                  <a:latin typeface="Cambria Math" panose="02040503050406030204" pitchFamily="18" charset="0"/>
                                </a:rPr>
                                <m:t>1</m:t>
                              </m:r>
                            </m:e>
                            <m:e>
                              <m:r>
                                <m:rPr>
                                  <m:sty m:val="p"/>
                                </m:rPr>
                                <a:rPr lang="en-GB" sz="2000" i="0" dirty="0">
                                  <a:latin typeface="Cambria Math" panose="02040503050406030204" pitchFamily="18" charset="0"/>
                                </a:rPr>
                                <m:t>Δ</m:t>
                              </m:r>
                              <m:r>
                                <a:rPr lang="en-GB" sz="2000" i="1" dirty="0">
                                  <a:latin typeface="Cambria Math" panose="02040503050406030204" pitchFamily="18" charset="0"/>
                                </a:rPr>
                                <m:t>𝑦</m:t>
                              </m:r>
                            </m:e>
                          </m:mr>
                        </m:m>
                      </m:e>
                    </m:d>
                  </m:oMath>
                </a14:m>
                <a:endParaRPr lang="en-GB" altLang="zh-CN" sz="2000" dirty="0">
                  <a:latin typeface="Grotesque" panose="020B0604020202020204" pitchFamily="34" charset="0"/>
                </a:endParaRPr>
              </a:p>
              <a:p>
                <a14:m>
                  <m:oMath xmlns:m="http://schemas.openxmlformats.org/officeDocument/2006/math">
                    <m:r>
                      <a:rPr lang="en-GB" altLang="zh-CN" sz="2000" i="1" dirty="0" smtClean="0">
                        <a:latin typeface="Cambria Math" panose="02040503050406030204" pitchFamily="18" charset="0"/>
                      </a:rPr>
                      <m:t>𝑃</m:t>
                    </m:r>
                    <m:r>
                      <a:rPr lang="en-GB" altLang="zh-CN" sz="2000" i="0" dirty="0" smtClean="0">
                        <a:latin typeface="Cambria Math" panose="02040503050406030204" pitchFamily="18" charset="0"/>
                      </a:rPr>
                      <m:t>=</m:t>
                    </m:r>
                    <m:d>
                      <m:dPr>
                        <m:begChr m:val="["/>
                        <m:endChr m:val="]"/>
                        <m:ctrlPr>
                          <a:rPr lang="en-GB" altLang="zh-CN" sz="2000" i="1" dirty="0" smtClean="0">
                            <a:solidFill>
                              <a:srgbClr val="836967"/>
                            </a:solidFill>
                            <a:latin typeface="Cambria Math" panose="02040503050406030204" pitchFamily="18" charset="0"/>
                          </a:rPr>
                        </m:ctrlPr>
                      </m:dPr>
                      <m:e>
                        <m:m>
                          <m:mPr>
                            <m:plcHide m:val="on"/>
                            <m:mcs>
                              <m:mc>
                                <m:mcPr>
                                  <m:count m:val="1"/>
                                  <m:mcJc m:val="center"/>
                                </m:mcPr>
                              </m:mc>
                            </m:mcs>
                            <m:ctrlPr>
                              <a:rPr lang="en-GB" altLang="zh-CN" sz="2000" i="1" dirty="0" smtClean="0">
                                <a:solidFill>
                                  <a:srgbClr val="836967"/>
                                </a:solidFill>
                                <a:latin typeface="Cambria Math" panose="02040503050406030204" pitchFamily="18" charset="0"/>
                              </a:rPr>
                            </m:ctrlPr>
                          </m:mPr>
                          <m:mr>
                            <m:e>
                              <m:r>
                                <a:rPr lang="en-GB" altLang="zh-CN" sz="2000" i="1" dirty="0" smtClean="0">
                                  <a:latin typeface="Cambria Math" panose="02040503050406030204" pitchFamily="18" charset="0"/>
                                </a:rPr>
                                <m:t>𝑥</m:t>
                              </m:r>
                            </m:e>
                          </m:mr>
                          <m:mr>
                            <m:e>
                              <m:r>
                                <a:rPr lang="en-GB" altLang="zh-CN" sz="2000" i="1" dirty="0" smtClean="0">
                                  <a:latin typeface="Cambria Math" panose="02040503050406030204" pitchFamily="18" charset="0"/>
                                </a:rPr>
                                <m:t>𝑦</m:t>
                              </m:r>
                            </m:e>
                          </m:mr>
                        </m:m>
                      </m:e>
                    </m:d>
                  </m:oMath>
                </a14:m>
                <a:r>
                  <a:rPr lang="en-GB" altLang="zh-CN" sz="2000" dirty="0">
                    <a:latin typeface="Grotesque" panose="020B0604020202020204" pitchFamily="34" charset="0"/>
                  </a:rPr>
                  <a:t>   </a:t>
                </a:r>
                <a14:m>
                  <m:oMath xmlns:m="http://schemas.openxmlformats.org/officeDocument/2006/math">
                    <m:sSub>
                      <m:sSubPr>
                        <m:ctrlPr>
                          <a:rPr lang="en-GB" altLang="zh-CN" sz="2000" i="1" dirty="0" smtClean="0">
                            <a:solidFill>
                              <a:srgbClr val="836967"/>
                            </a:solidFill>
                            <a:latin typeface="Cambria Math" panose="02040503050406030204" pitchFamily="18" charset="0"/>
                          </a:rPr>
                        </m:ctrlPr>
                      </m:sSubPr>
                      <m:e>
                        <m:r>
                          <a:rPr lang="en-GB" altLang="zh-CN" sz="2000" b="0" i="1" dirty="0" smtClean="0">
                            <a:solidFill>
                              <a:srgbClr val="836967"/>
                            </a:solidFill>
                            <a:latin typeface="Cambria Math" panose="02040503050406030204" pitchFamily="18" charset="0"/>
                          </a:rPr>
                          <m:t>𝑃</m:t>
                        </m:r>
                      </m:e>
                      <m:sub>
                        <m:r>
                          <a:rPr lang="en-GB" altLang="zh-CN" sz="2000" i="0" dirty="0" smtClean="0">
                            <a:latin typeface="Cambria Math" panose="02040503050406030204" pitchFamily="18" charset="0"/>
                          </a:rPr>
                          <m:t>0</m:t>
                        </m:r>
                      </m:sub>
                    </m:sSub>
                    <m:r>
                      <a:rPr lang="en-GB" altLang="zh-CN" sz="2000" i="0" dirty="0" smtClean="0">
                        <a:latin typeface="Cambria Math" panose="02040503050406030204" pitchFamily="18" charset="0"/>
                      </a:rPr>
                      <m:t>=</m:t>
                    </m:r>
                    <m:d>
                      <m:dPr>
                        <m:begChr m:val="["/>
                        <m:endChr m:val="]"/>
                        <m:ctrlPr>
                          <a:rPr lang="en-GB" altLang="zh-CN" sz="2000" i="1" dirty="0" smtClean="0">
                            <a:solidFill>
                              <a:srgbClr val="836967"/>
                            </a:solidFill>
                            <a:latin typeface="Cambria Math" panose="02040503050406030204" pitchFamily="18" charset="0"/>
                          </a:rPr>
                        </m:ctrlPr>
                      </m:dPr>
                      <m:e>
                        <m:m>
                          <m:mPr>
                            <m:plcHide m:val="on"/>
                            <m:mcs>
                              <m:mc>
                                <m:mcPr>
                                  <m:count m:val="1"/>
                                  <m:mcJc m:val="center"/>
                                </m:mcPr>
                              </m:mc>
                            </m:mcs>
                            <m:ctrlPr>
                              <a:rPr lang="en-GB" altLang="zh-CN" sz="2000" i="1" dirty="0" smtClean="0">
                                <a:solidFill>
                                  <a:srgbClr val="836967"/>
                                </a:solidFill>
                                <a:latin typeface="Cambria Math" panose="02040503050406030204" pitchFamily="18" charset="0"/>
                              </a:rPr>
                            </m:ctrlPr>
                          </m:mPr>
                          <m:mr>
                            <m:e>
                              <m:sSub>
                                <m:sSubPr>
                                  <m:ctrlPr>
                                    <a:rPr lang="en-GB" altLang="zh-CN" sz="2000" i="1" dirty="0" smtClean="0">
                                      <a:solidFill>
                                        <a:srgbClr val="836967"/>
                                      </a:solidFill>
                                      <a:latin typeface="Cambria Math" panose="02040503050406030204" pitchFamily="18" charset="0"/>
                                    </a:rPr>
                                  </m:ctrlPr>
                                </m:sSubPr>
                                <m:e>
                                  <m:r>
                                    <a:rPr lang="en-GB" altLang="zh-CN" sz="2000" i="1" dirty="0" smtClean="0">
                                      <a:latin typeface="Cambria Math" panose="02040503050406030204" pitchFamily="18" charset="0"/>
                                    </a:rPr>
                                    <m:t>𝑥</m:t>
                                  </m:r>
                                </m:e>
                                <m:sub>
                                  <m:r>
                                    <a:rPr lang="en-GB" altLang="zh-CN" sz="2000" i="0" dirty="0" smtClean="0">
                                      <a:latin typeface="Cambria Math" panose="02040503050406030204" pitchFamily="18" charset="0"/>
                                    </a:rPr>
                                    <m:t>0</m:t>
                                  </m:r>
                                </m:sub>
                              </m:sSub>
                            </m:e>
                          </m:mr>
                          <m:mr>
                            <m:e>
                              <m:sSub>
                                <m:sSubPr>
                                  <m:ctrlPr>
                                    <a:rPr lang="en-GB" altLang="zh-CN" sz="2000" i="1" dirty="0" smtClean="0">
                                      <a:solidFill>
                                        <a:srgbClr val="836967"/>
                                      </a:solidFill>
                                      <a:latin typeface="Cambria Math" panose="02040503050406030204" pitchFamily="18" charset="0"/>
                                    </a:rPr>
                                  </m:ctrlPr>
                                </m:sSubPr>
                                <m:e>
                                  <m:r>
                                    <a:rPr lang="en-GB" altLang="zh-CN" sz="2000" i="1" dirty="0" smtClean="0">
                                      <a:latin typeface="Cambria Math" panose="02040503050406030204" pitchFamily="18" charset="0"/>
                                    </a:rPr>
                                    <m:t>𝑦</m:t>
                                  </m:r>
                                </m:e>
                                <m:sub>
                                  <m:r>
                                    <a:rPr lang="en-GB" altLang="zh-CN" sz="2000" i="0" dirty="0" smtClean="0">
                                      <a:latin typeface="Cambria Math" panose="02040503050406030204" pitchFamily="18" charset="0"/>
                                    </a:rPr>
                                    <m:t>0</m:t>
                                  </m:r>
                                </m:sub>
                              </m:sSub>
                            </m:e>
                          </m:mr>
                        </m:m>
                      </m:e>
                    </m:d>
                  </m:oMath>
                </a14:m>
                <a:endParaRPr lang="en-GB" altLang="zh-CN" sz="2000" dirty="0">
                  <a:latin typeface="Grotesque" panose="020B0604020202020204" pitchFamily="34" charset="0"/>
                </a:endParaRPr>
              </a:p>
              <a:p>
                <a:r>
                  <a:rPr lang="zh-CN" altLang="en-US" sz="2000" dirty="0">
                    <a:latin typeface="Grotesque" panose="020B0604020202020204" pitchFamily="34" charset="0"/>
                  </a:rPr>
                  <a:t>不满足 </a:t>
                </a:r>
                <a:endParaRPr lang="en-GB" altLang="zh-CN" sz="2000" dirty="0">
                  <a:latin typeface="Grotesque" panose="020B0604020202020204" pitchFamily="34" charset="0"/>
                </a:endParaRPr>
              </a:p>
              <a:p>
                <a:r>
                  <a:rPr lang="zh-CN" altLang="en-US" sz="2000" dirty="0">
                    <a:latin typeface="Grotesque" panose="020B0604020202020204" pitchFamily="34" charset="0"/>
                  </a:rPr>
                  <a:t>解决方法：将</a:t>
                </a:r>
                <a:r>
                  <a:rPr lang="en-GB" altLang="zh-CN" sz="2000" dirty="0">
                    <a:latin typeface="Grotesque" panose="020B0604020202020204" pitchFamily="34" charset="0"/>
                  </a:rPr>
                  <a:t>2</a:t>
                </a:r>
                <a:r>
                  <a:rPr lang="en-US" altLang="zh-CN" sz="2000" dirty="0">
                    <a:latin typeface="Grotesque" panose="020B0604020202020204" pitchFamily="34" charset="0"/>
                  </a:rPr>
                  <a:t>X3</a:t>
                </a:r>
                <a:r>
                  <a:rPr lang="zh-CN" altLang="en-US" sz="2000" dirty="0">
                    <a:latin typeface="Grotesque" panose="020B0604020202020204" pitchFamily="34" charset="0"/>
                  </a:rPr>
                  <a:t>阶 矩阵</a:t>
                </a:r>
                <a:r>
                  <a:rPr lang="en-US" altLang="zh-CN" sz="2000" i="1" dirty="0">
                    <a:latin typeface="Grotesque" panose="020B0604020202020204" pitchFamily="34" charset="0"/>
                  </a:rPr>
                  <a:t>T</a:t>
                </a:r>
                <a:r>
                  <a:rPr lang="zh-CN" altLang="en-US" sz="2000" dirty="0">
                    <a:latin typeface="Grotesque" panose="020B0604020202020204" pitchFamily="34" charset="0"/>
                  </a:rPr>
                  <a:t>，扩展为 </a:t>
                </a:r>
                <a:r>
                  <a:rPr lang="en-GB" altLang="zh-CN" sz="2000" dirty="0">
                    <a:latin typeface="Grotesque" panose="020B0604020202020204" pitchFamily="34" charset="0"/>
                  </a:rPr>
                  <a:t>3</a:t>
                </a:r>
                <a:r>
                  <a:rPr lang="en-US" altLang="zh-CN" sz="2000" dirty="0">
                    <a:latin typeface="Grotesque" panose="020B0604020202020204" pitchFamily="34" charset="0"/>
                  </a:rPr>
                  <a:t>X3</a:t>
                </a:r>
                <a:r>
                  <a:rPr lang="zh-CN" altLang="en-US" sz="2000" dirty="0">
                    <a:latin typeface="Grotesque" panose="020B0604020202020204" pitchFamily="34" charset="0"/>
                  </a:rPr>
                  <a:t>阶矩阵</a:t>
                </a:r>
                <a:endParaRPr lang="en-GB" altLang="zh-CN" sz="2000" dirty="0">
                  <a:latin typeface="Grotesque" panose="020B0604020202020204" pitchFamily="34" charset="0"/>
                </a:endParaRPr>
              </a:p>
              <a:p>
                <a14:m>
                  <m:oMath xmlns:m="http://schemas.openxmlformats.org/officeDocument/2006/math">
                    <m:r>
                      <a:rPr lang="en-GB" altLang="zh-CN" sz="2000" i="1" dirty="0" smtClean="0">
                        <a:latin typeface="Cambria Math" panose="02040503050406030204" pitchFamily="18" charset="0"/>
                      </a:rPr>
                      <m:t>𝑇</m:t>
                    </m:r>
                    <m:r>
                      <a:rPr lang="en-GB" altLang="zh-CN" sz="2000" i="0" dirty="0" smtClean="0">
                        <a:latin typeface="Cambria Math" panose="02040503050406030204" pitchFamily="18" charset="0"/>
                      </a:rPr>
                      <m:t>=</m:t>
                    </m:r>
                    <m:d>
                      <m:dPr>
                        <m:begChr m:val="["/>
                        <m:endChr m:val="]"/>
                        <m:ctrlPr>
                          <a:rPr lang="en-GB" altLang="zh-CN" sz="2000" i="1" dirty="0" smtClean="0">
                            <a:solidFill>
                              <a:srgbClr val="836967"/>
                            </a:solidFill>
                            <a:latin typeface="Cambria Math" panose="02040503050406030204" pitchFamily="18" charset="0"/>
                          </a:rPr>
                        </m:ctrlPr>
                      </m:dPr>
                      <m:e>
                        <m:m>
                          <m:mPr>
                            <m:plcHide m:val="on"/>
                            <m:mcs>
                              <m:mc>
                                <m:mcPr>
                                  <m:count m:val="3"/>
                                  <m:mcJc m:val="center"/>
                                </m:mcPr>
                              </m:mc>
                            </m:mcs>
                            <m:ctrlPr>
                              <a:rPr lang="en-GB" altLang="zh-CN" sz="2000" i="1" dirty="0" smtClean="0">
                                <a:solidFill>
                                  <a:srgbClr val="836967"/>
                                </a:solidFill>
                                <a:latin typeface="Cambria Math" panose="02040503050406030204" pitchFamily="18" charset="0"/>
                              </a:rPr>
                            </m:ctrlPr>
                          </m:mPr>
                          <m:mr>
                            <m:e>
                              <m:r>
                                <a:rPr lang="en-GB" altLang="zh-CN" sz="2000" i="0" dirty="0" smtClean="0">
                                  <a:latin typeface="Cambria Math" panose="02040503050406030204" pitchFamily="18" charset="0"/>
                                </a:rPr>
                                <m:t>1</m:t>
                              </m:r>
                            </m:e>
                            <m:e>
                              <m:r>
                                <a:rPr lang="en-GB" altLang="zh-CN" sz="2000" i="0" dirty="0" smtClean="0">
                                  <a:latin typeface="Cambria Math" panose="02040503050406030204" pitchFamily="18" charset="0"/>
                                </a:rPr>
                                <m:t>0</m:t>
                              </m:r>
                            </m:e>
                            <m:e>
                              <m:r>
                                <m:rPr>
                                  <m:sty m:val="p"/>
                                </m:rPr>
                                <a:rPr lang="en-GB" altLang="zh-CN" sz="2000" i="0" dirty="0" smtClean="0">
                                  <a:latin typeface="Cambria Math" panose="02040503050406030204" pitchFamily="18" charset="0"/>
                                </a:rPr>
                                <m:t>Δ</m:t>
                              </m:r>
                              <m:r>
                                <a:rPr lang="en-GB" altLang="zh-CN" sz="2000" i="1" dirty="0" smtClean="0">
                                  <a:latin typeface="Cambria Math" panose="02040503050406030204" pitchFamily="18" charset="0"/>
                                </a:rPr>
                                <m:t>𝑥</m:t>
                              </m:r>
                            </m:e>
                          </m:mr>
                          <m:mr>
                            <m:e>
                              <m:r>
                                <a:rPr lang="en-GB" altLang="zh-CN" sz="2000" i="0" dirty="0" smtClean="0">
                                  <a:latin typeface="Cambria Math" panose="02040503050406030204" pitchFamily="18" charset="0"/>
                                </a:rPr>
                                <m:t>0</m:t>
                              </m:r>
                            </m:e>
                            <m:e>
                              <m:r>
                                <a:rPr lang="en-GB" altLang="zh-CN" sz="2000" i="0" dirty="0" smtClean="0">
                                  <a:latin typeface="Cambria Math" panose="02040503050406030204" pitchFamily="18" charset="0"/>
                                </a:rPr>
                                <m:t>1</m:t>
                              </m:r>
                            </m:e>
                            <m:e>
                              <m:r>
                                <m:rPr>
                                  <m:sty m:val="p"/>
                                </m:rPr>
                                <a:rPr lang="en-GB" altLang="zh-CN" sz="2000" i="0" dirty="0" smtClean="0">
                                  <a:latin typeface="Cambria Math" panose="02040503050406030204" pitchFamily="18" charset="0"/>
                                </a:rPr>
                                <m:t>Δ</m:t>
                              </m:r>
                              <m:r>
                                <a:rPr lang="en-GB" altLang="zh-CN" sz="2000" i="1" dirty="0" smtClean="0">
                                  <a:latin typeface="Cambria Math" panose="02040503050406030204" pitchFamily="18" charset="0"/>
                                </a:rPr>
                                <m:t>𝑦</m:t>
                              </m:r>
                            </m:e>
                          </m:mr>
                          <m:mr>
                            <m:e>
                              <m:r>
                                <a:rPr lang="en-GB" altLang="zh-CN" sz="2000" i="0" dirty="0" smtClean="0">
                                  <a:latin typeface="Cambria Math" panose="02040503050406030204" pitchFamily="18" charset="0"/>
                                </a:rPr>
                                <m:t>0</m:t>
                              </m:r>
                            </m:e>
                            <m:e>
                              <m:r>
                                <a:rPr lang="en-GB" altLang="zh-CN" sz="2000" i="0" dirty="0" smtClean="0">
                                  <a:latin typeface="Cambria Math" panose="02040503050406030204" pitchFamily="18" charset="0"/>
                                </a:rPr>
                                <m:t>0</m:t>
                              </m:r>
                            </m:e>
                            <m:e>
                              <m:r>
                                <a:rPr lang="en-GB" altLang="zh-CN" sz="2000" i="0" dirty="0" smtClean="0">
                                  <a:latin typeface="Cambria Math" panose="02040503050406030204" pitchFamily="18" charset="0"/>
                                </a:rPr>
                                <m:t>1</m:t>
                              </m:r>
                            </m:e>
                          </m:mr>
                        </m:m>
                      </m:e>
                    </m:d>
                  </m:oMath>
                </a14:m>
                <a:r>
                  <a:rPr lang="en-GB" altLang="zh-CN" sz="2000" dirty="0">
                    <a:latin typeface="Grotesque" panose="020B0604020202020204" pitchFamily="34" charset="0"/>
                  </a:rPr>
                  <a:t> </a:t>
                </a:r>
                <a:r>
                  <a:rPr lang="zh-CN" altLang="en-US" sz="2000" dirty="0">
                    <a:latin typeface="Grotesque" panose="020B0604020202020204" pitchFamily="34" charset="0"/>
                  </a:rPr>
                  <a:t>从而 </a:t>
                </a:r>
                <a:r>
                  <a:rPr lang="en-GB" altLang="zh-CN" sz="2000" i="1" dirty="0">
                    <a:latin typeface="Grotesque" panose="020B0604020202020204" pitchFamily="34" charset="0"/>
                  </a:rPr>
                  <a:t>P = T· P</a:t>
                </a:r>
                <a:r>
                  <a:rPr lang="en-GB" altLang="zh-CN" sz="1600" i="1" dirty="0">
                    <a:latin typeface="Grotesque" panose="020B0604020202020204" pitchFamily="34" charset="0"/>
                  </a:rPr>
                  <a:t>0  </a:t>
                </a:r>
                <a14:m>
                  <m:oMath xmlns:m="http://schemas.openxmlformats.org/officeDocument/2006/math">
                    <m:r>
                      <a:rPr lang="en-GB" altLang="zh-CN" sz="2000" i="0" dirty="0" smtClean="0">
                        <a:latin typeface="Cambria Math" panose="02040503050406030204" pitchFamily="18" charset="0"/>
                      </a:rPr>
                      <m:t>=</m:t>
                    </m:r>
                    <m:d>
                      <m:dPr>
                        <m:begChr m:val="["/>
                        <m:endChr m:val="]"/>
                        <m:ctrlPr>
                          <a:rPr lang="en-GB" altLang="zh-CN" sz="2000" i="1" dirty="0" smtClean="0">
                            <a:solidFill>
                              <a:srgbClr val="836967"/>
                            </a:solidFill>
                            <a:latin typeface="Cambria Math" panose="02040503050406030204" pitchFamily="18" charset="0"/>
                          </a:rPr>
                        </m:ctrlPr>
                      </m:dPr>
                      <m:e>
                        <m:m>
                          <m:mPr>
                            <m:plcHide m:val="on"/>
                            <m:mcs>
                              <m:mc>
                                <m:mcPr>
                                  <m:count m:val="3"/>
                                  <m:mcJc m:val="center"/>
                                </m:mcPr>
                              </m:mc>
                            </m:mcs>
                            <m:ctrlPr>
                              <a:rPr lang="en-GB" altLang="zh-CN" sz="2000" i="1" dirty="0" smtClean="0">
                                <a:solidFill>
                                  <a:srgbClr val="836967"/>
                                </a:solidFill>
                                <a:latin typeface="Cambria Math" panose="02040503050406030204" pitchFamily="18" charset="0"/>
                              </a:rPr>
                            </m:ctrlPr>
                          </m:mPr>
                          <m:mr>
                            <m:e>
                              <m:r>
                                <a:rPr lang="en-GB" altLang="zh-CN" sz="2000" i="0" dirty="0" smtClean="0">
                                  <a:latin typeface="Cambria Math" panose="02040503050406030204" pitchFamily="18" charset="0"/>
                                </a:rPr>
                                <m:t>1</m:t>
                              </m:r>
                            </m:e>
                            <m:e>
                              <m:r>
                                <a:rPr lang="en-GB" altLang="zh-CN" sz="2000" i="0" dirty="0" smtClean="0">
                                  <a:latin typeface="Cambria Math" panose="02040503050406030204" pitchFamily="18" charset="0"/>
                                </a:rPr>
                                <m:t>0</m:t>
                              </m:r>
                            </m:e>
                            <m:e>
                              <m:r>
                                <m:rPr>
                                  <m:sty m:val="p"/>
                                </m:rPr>
                                <a:rPr lang="en-GB" altLang="zh-CN" sz="2000" i="0" dirty="0" smtClean="0">
                                  <a:latin typeface="Cambria Math" panose="02040503050406030204" pitchFamily="18" charset="0"/>
                                </a:rPr>
                                <m:t>Δ</m:t>
                              </m:r>
                              <m:r>
                                <a:rPr lang="en-GB" altLang="zh-CN" sz="2000" i="1" dirty="0" smtClean="0">
                                  <a:latin typeface="Cambria Math" panose="02040503050406030204" pitchFamily="18" charset="0"/>
                                </a:rPr>
                                <m:t>𝑥</m:t>
                              </m:r>
                            </m:e>
                          </m:mr>
                          <m:mr>
                            <m:e>
                              <m:r>
                                <a:rPr lang="en-GB" altLang="zh-CN" sz="2000" i="0" dirty="0" smtClean="0">
                                  <a:latin typeface="Cambria Math" panose="02040503050406030204" pitchFamily="18" charset="0"/>
                                </a:rPr>
                                <m:t>0</m:t>
                              </m:r>
                            </m:e>
                            <m:e>
                              <m:r>
                                <a:rPr lang="en-GB" altLang="zh-CN" sz="2000" i="0" dirty="0" smtClean="0">
                                  <a:latin typeface="Cambria Math" panose="02040503050406030204" pitchFamily="18" charset="0"/>
                                </a:rPr>
                                <m:t>1</m:t>
                              </m:r>
                            </m:e>
                            <m:e>
                              <m:r>
                                <m:rPr>
                                  <m:sty m:val="p"/>
                                </m:rPr>
                                <a:rPr lang="en-GB" altLang="zh-CN" sz="2000" i="0" dirty="0" smtClean="0">
                                  <a:latin typeface="Cambria Math" panose="02040503050406030204" pitchFamily="18" charset="0"/>
                                </a:rPr>
                                <m:t>Δ</m:t>
                              </m:r>
                              <m:r>
                                <a:rPr lang="en-GB" altLang="zh-CN" sz="2000" i="1" dirty="0" smtClean="0">
                                  <a:latin typeface="Cambria Math" panose="02040503050406030204" pitchFamily="18" charset="0"/>
                                </a:rPr>
                                <m:t>𝑦</m:t>
                              </m:r>
                            </m:e>
                          </m:mr>
                          <m:mr>
                            <m:e>
                              <m:r>
                                <a:rPr lang="en-GB" altLang="zh-CN" sz="2000" i="0" dirty="0" smtClean="0">
                                  <a:latin typeface="Cambria Math" panose="02040503050406030204" pitchFamily="18" charset="0"/>
                                </a:rPr>
                                <m:t>0</m:t>
                              </m:r>
                            </m:e>
                            <m:e>
                              <m:r>
                                <a:rPr lang="en-GB" altLang="zh-CN" sz="2000" i="0" dirty="0" smtClean="0">
                                  <a:latin typeface="Cambria Math" panose="02040503050406030204" pitchFamily="18" charset="0"/>
                                </a:rPr>
                                <m:t>0</m:t>
                              </m:r>
                            </m:e>
                            <m:e>
                              <m:r>
                                <a:rPr lang="en-GB" altLang="zh-CN" sz="2000" i="0" dirty="0" smtClean="0">
                                  <a:latin typeface="Cambria Math" panose="02040503050406030204" pitchFamily="18" charset="0"/>
                                </a:rPr>
                                <m:t>1</m:t>
                              </m:r>
                            </m:e>
                          </m:mr>
                        </m:m>
                      </m:e>
                    </m:d>
                    <m:d>
                      <m:dPr>
                        <m:begChr m:val="["/>
                        <m:endChr m:val="]"/>
                        <m:ctrlPr>
                          <a:rPr lang="en-GB" altLang="zh-CN" sz="2000" i="1" dirty="0" smtClean="0">
                            <a:solidFill>
                              <a:srgbClr val="836967"/>
                            </a:solidFill>
                            <a:latin typeface="Cambria Math" panose="02040503050406030204" pitchFamily="18" charset="0"/>
                          </a:rPr>
                        </m:ctrlPr>
                      </m:dPr>
                      <m:e>
                        <m:m>
                          <m:mPr>
                            <m:plcHide m:val="on"/>
                            <m:mcs>
                              <m:mc>
                                <m:mcPr>
                                  <m:count m:val="1"/>
                                  <m:mcJc m:val="center"/>
                                </m:mcPr>
                              </m:mc>
                            </m:mcs>
                            <m:ctrlPr>
                              <a:rPr lang="en-GB" altLang="zh-CN" sz="2000" i="1" dirty="0" smtClean="0">
                                <a:solidFill>
                                  <a:srgbClr val="836967"/>
                                </a:solidFill>
                                <a:latin typeface="Cambria Math" panose="02040503050406030204" pitchFamily="18" charset="0"/>
                              </a:rPr>
                            </m:ctrlPr>
                          </m:mPr>
                          <m:mr>
                            <m:e>
                              <m:sSub>
                                <m:sSubPr>
                                  <m:ctrlPr>
                                    <a:rPr lang="en-GB" altLang="zh-CN" sz="2000" i="1" dirty="0" smtClean="0">
                                      <a:solidFill>
                                        <a:srgbClr val="836967"/>
                                      </a:solidFill>
                                      <a:latin typeface="Cambria Math" panose="02040503050406030204" pitchFamily="18" charset="0"/>
                                    </a:rPr>
                                  </m:ctrlPr>
                                </m:sSubPr>
                                <m:e>
                                  <m:r>
                                    <a:rPr lang="en-GB" altLang="zh-CN" sz="2000" i="1" dirty="0" smtClean="0">
                                      <a:latin typeface="Cambria Math" panose="02040503050406030204" pitchFamily="18" charset="0"/>
                                    </a:rPr>
                                    <m:t>𝑥</m:t>
                                  </m:r>
                                </m:e>
                                <m:sub>
                                  <m:r>
                                    <a:rPr lang="en-GB" altLang="zh-CN" sz="2000" i="0" dirty="0" smtClean="0">
                                      <a:latin typeface="Cambria Math" panose="02040503050406030204" pitchFamily="18" charset="0"/>
                                    </a:rPr>
                                    <m:t>0</m:t>
                                  </m:r>
                                </m:sub>
                              </m:sSub>
                            </m:e>
                          </m:mr>
                          <m:mr>
                            <m:e>
                              <m:sSub>
                                <m:sSubPr>
                                  <m:ctrlPr>
                                    <a:rPr lang="en-GB" altLang="zh-CN" sz="2000" i="1" dirty="0" smtClean="0">
                                      <a:solidFill>
                                        <a:srgbClr val="836967"/>
                                      </a:solidFill>
                                      <a:latin typeface="Cambria Math" panose="02040503050406030204" pitchFamily="18" charset="0"/>
                                    </a:rPr>
                                  </m:ctrlPr>
                                </m:sSubPr>
                                <m:e>
                                  <m:r>
                                    <a:rPr lang="en-GB" altLang="zh-CN" sz="2000" i="1" dirty="0" smtClean="0">
                                      <a:latin typeface="Cambria Math" panose="02040503050406030204" pitchFamily="18" charset="0"/>
                                    </a:rPr>
                                    <m:t>𝑦</m:t>
                                  </m:r>
                                </m:e>
                                <m:sub>
                                  <m:r>
                                    <a:rPr lang="en-GB" altLang="zh-CN" sz="2000" i="0" dirty="0" smtClean="0">
                                      <a:latin typeface="Cambria Math" panose="02040503050406030204" pitchFamily="18" charset="0"/>
                                    </a:rPr>
                                    <m:t>0</m:t>
                                  </m:r>
                                </m:sub>
                              </m:sSub>
                            </m:e>
                          </m:mr>
                          <m:mr>
                            <m:e>
                              <m:r>
                                <a:rPr lang="en-GB" altLang="zh-CN" sz="2000" i="0" dirty="0" smtClean="0">
                                  <a:latin typeface="Cambria Math" panose="02040503050406030204" pitchFamily="18" charset="0"/>
                                </a:rPr>
                                <m:t>1</m:t>
                              </m:r>
                            </m:e>
                          </m:mr>
                        </m:m>
                      </m:e>
                    </m:d>
                    <m:r>
                      <a:rPr lang="en-GB" altLang="zh-CN" sz="2000" i="0" dirty="0" smtClean="0">
                        <a:latin typeface="Cambria Math" panose="02040503050406030204" pitchFamily="18" charset="0"/>
                      </a:rPr>
                      <m:t>=</m:t>
                    </m:r>
                    <m:d>
                      <m:dPr>
                        <m:begChr m:val="["/>
                        <m:endChr m:val="]"/>
                        <m:ctrlPr>
                          <a:rPr lang="en-GB" altLang="zh-CN" sz="2000" i="1" dirty="0" smtClean="0">
                            <a:solidFill>
                              <a:srgbClr val="836967"/>
                            </a:solidFill>
                            <a:latin typeface="Cambria Math" panose="02040503050406030204" pitchFamily="18" charset="0"/>
                          </a:rPr>
                        </m:ctrlPr>
                      </m:dPr>
                      <m:e>
                        <m:m>
                          <m:mPr>
                            <m:plcHide m:val="on"/>
                            <m:mcs>
                              <m:mc>
                                <m:mcPr>
                                  <m:count m:val="1"/>
                                  <m:mcJc m:val="center"/>
                                </m:mcPr>
                              </m:mc>
                            </m:mcs>
                            <m:ctrlPr>
                              <a:rPr lang="en-GB" altLang="zh-CN" sz="2000" i="1" dirty="0" smtClean="0">
                                <a:solidFill>
                                  <a:srgbClr val="836967"/>
                                </a:solidFill>
                                <a:latin typeface="Cambria Math" panose="02040503050406030204" pitchFamily="18" charset="0"/>
                              </a:rPr>
                            </m:ctrlPr>
                          </m:mPr>
                          <m:mr>
                            <m:e>
                              <m:sSub>
                                <m:sSubPr>
                                  <m:ctrlPr>
                                    <a:rPr lang="en-GB" altLang="zh-CN" sz="2000" i="1" dirty="0" smtClean="0">
                                      <a:solidFill>
                                        <a:srgbClr val="836967"/>
                                      </a:solidFill>
                                      <a:latin typeface="Cambria Math" panose="02040503050406030204" pitchFamily="18" charset="0"/>
                                    </a:rPr>
                                  </m:ctrlPr>
                                </m:sSubPr>
                                <m:e>
                                  <m:r>
                                    <a:rPr lang="en-GB" altLang="zh-CN" sz="2000" i="1" dirty="0" smtClean="0">
                                      <a:latin typeface="Cambria Math" panose="02040503050406030204" pitchFamily="18" charset="0"/>
                                    </a:rPr>
                                    <m:t>𝑥</m:t>
                                  </m:r>
                                </m:e>
                                <m:sub>
                                  <m:r>
                                    <a:rPr lang="en-GB" altLang="zh-CN" sz="2000" i="0" dirty="0" smtClean="0">
                                      <a:latin typeface="Cambria Math" panose="02040503050406030204" pitchFamily="18" charset="0"/>
                                    </a:rPr>
                                    <m:t>0</m:t>
                                  </m:r>
                                </m:sub>
                              </m:sSub>
                              <m:r>
                                <a:rPr lang="en-GB" altLang="zh-CN" sz="2000" i="0" dirty="0" smtClean="0">
                                  <a:latin typeface="Cambria Math" panose="02040503050406030204" pitchFamily="18" charset="0"/>
                                </a:rPr>
                                <m:t>+</m:t>
                              </m:r>
                              <m:r>
                                <m:rPr>
                                  <m:sty m:val="p"/>
                                </m:rPr>
                                <a:rPr lang="en-GB" altLang="zh-CN" sz="2000" i="0" dirty="0" smtClean="0">
                                  <a:latin typeface="Cambria Math" panose="02040503050406030204" pitchFamily="18" charset="0"/>
                                </a:rPr>
                                <m:t>Δ</m:t>
                              </m:r>
                              <m:r>
                                <a:rPr lang="en-GB" altLang="zh-CN" sz="2000" i="1" dirty="0" smtClean="0">
                                  <a:latin typeface="Cambria Math" panose="02040503050406030204" pitchFamily="18" charset="0"/>
                                </a:rPr>
                                <m:t>𝑥</m:t>
                              </m:r>
                            </m:e>
                          </m:mr>
                          <m:mr>
                            <m:e>
                              <m:sSub>
                                <m:sSubPr>
                                  <m:ctrlPr>
                                    <a:rPr lang="en-GB" altLang="zh-CN" sz="2000" i="1" dirty="0" smtClean="0">
                                      <a:solidFill>
                                        <a:srgbClr val="836967"/>
                                      </a:solidFill>
                                      <a:latin typeface="Cambria Math" panose="02040503050406030204" pitchFamily="18" charset="0"/>
                                    </a:rPr>
                                  </m:ctrlPr>
                                </m:sSubPr>
                                <m:e>
                                  <m:r>
                                    <a:rPr lang="en-GB" altLang="zh-CN" sz="2000" i="1" dirty="0" smtClean="0">
                                      <a:latin typeface="Cambria Math" panose="02040503050406030204" pitchFamily="18" charset="0"/>
                                    </a:rPr>
                                    <m:t>𝑦</m:t>
                                  </m:r>
                                </m:e>
                                <m:sub>
                                  <m:r>
                                    <a:rPr lang="en-GB" altLang="zh-CN" sz="2000" i="0" dirty="0" smtClean="0">
                                      <a:latin typeface="Cambria Math" panose="02040503050406030204" pitchFamily="18" charset="0"/>
                                    </a:rPr>
                                    <m:t>0</m:t>
                                  </m:r>
                                </m:sub>
                              </m:sSub>
                              <m:r>
                                <a:rPr lang="en-GB" altLang="zh-CN" sz="2000" i="0" dirty="0" smtClean="0">
                                  <a:latin typeface="Cambria Math" panose="02040503050406030204" pitchFamily="18" charset="0"/>
                                </a:rPr>
                                <m:t>+</m:t>
                              </m:r>
                              <m:r>
                                <m:rPr>
                                  <m:sty m:val="p"/>
                                </m:rPr>
                                <a:rPr lang="en-GB" altLang="zh-CN" sz="2000" i="0" dirty="0" smtClean="0">
                                  <a:latin typeface="Cambria Math" panose="02040503050406030204" pitchFamily="18" charset="0"/>
                                </a:rPr>
                                <m:t>Δ</m:t>
                              </m:r>
                              <m:r>
                                <a:rPr lang="en-GB" altLang="zh-CN" sz="2000" i="1" dirty="0" smtClean="0">
                                  <a:latin typeface="Cambria Math" panose="02040503050406030204" pitchFamily="18" charset="0"/>
                                </a:rPr>
                                <m:t>𝑦</m:t>
                              </m:r>
                            </m:e>
                          </m:mr>
                          <m:mr>
                            <m:e>
                              <m:r>
                                <a:rPr lang="en-GB" altLang="zh-CN" sz="2000" i="0" dirty="0" smtClean="0">
                                  <a:latin typeface="Cambria Math" panose="02040503050406030204" pitchFamily="18" charset="0"/>
                                </a:rPr>
                                <m:t>1</m:t>
                              </m:r>
                            </m:e>
                          </m:mr>
                        </m:m>
                      </m:e>
                    </m:d>
                    <m:r>
                      <a:rPr lang="en-GB" altLang="zh-CN" sz="2000" i="0" dirty="0" smtClean="0">
                        <a:latin typeface="Cambria Math" panose="02040503050406030204" pitchFamily="18" charset="0"/>
                      </a:rPr>
                      <m:t>=</m:t>
                    </m:r>
                    <m:d>
                      <m:dPr>
                        <m:begChr m:val="["/>
                        <m:endChr m:val="]"/>
                        <m:ctrlPr>
                          <a:rPr lang="en-GB" altLang="zh-CN" sz="2000" i="1" dirty="0" smtClean="0">
                            <a:solidFill>
                              <a:srgbClr val="836967"/>
                            </a:solidFill>
                            <a:latin typeface="Cambria Math" panose="02040503050406030204" pitchFamily="18" charset="0"/>
                          </a:rPr>
                        </m:ctrlPr>
                      </m:dPr>
                      <m:e>
                        <m:m>
                          <m:mPr>
                            <m:plcHide m:val="on"/>
                            <m:mcs>
                              <m:mc>
                                <m:mcPr>
                                  <m:count m:val="1"/>
                                  <m:mcJc m:val="center"/>
                                </m:mcPr>
                              </m:mc>
                            </m:mcs>
                            <m:ctrlPr>
                              <a:rPr lang="en-GB" altLang="zh-CN" sz="2000" i="1" dirty="0" smtClean="0">
                                <a:solidFill>
                                  <a:srgbClr val="836967"/>
                                </a:solidFill>
                                <a:latin typeface="Cambria Math" panose="02040503050406030204" pitchFamily="18" charset="0"/>
                              </a:rPr>
                            </m:ctrlPr>
                          </m:mPr>
                          <m:mr>
                            <m:e>
                              <m:r>
                                <a:rPr lang="en-GB" altLang="zh-CN" sz="2000" i="1" dirty="0" smtClean="0">
                                  <a:latin typeface="Cambria Math" panose="02040503050406030204" pitchFamily="18" charset="0"/>
                                </a:rPr>
                                <m:t>𝑥</m:t>
                              </m:r>
                            </m:e>
                          </m:mr>
                          <m:mr>
                            <m:e>
                              <m:r>
                                <a:rPr lang="en-GB" altLang="zh-CN" sz="2000" i="1" dirty="0" smtClean="0">
                                  <a:latin typeface="Cambria Math" panose="02040503050406030204" pitchFamily="18" charset="0"/>
                                </a:rPr>
                                <m:t>𝑦</m:t>
                              </m:r>
                            </m:e>
                          </m:mr>
                          <m:mr>
                            <m:e>
                              <m:r>
                                <a:rPr lang="en-GB" altLang="zh-CN" sz="2000" i="0" dirty="0" smtClean="0">
                                  <a:latin typeface="Cambria Math" panose="02040503050406030204" pitchFamily="18" charset="0"/>
                                </a:rPr>
                                <m:t>1</m:t>
                              </m:r>
                            </m:e>
                          </m:mr>
                        </m:m>
                      </m:e>
                    </m:d>
                  </m:oMath>
                </a14:m>
                <a:endParaRPr lang="en-GB" altLang="zh-CN" sz="2000" dirty="0">
                  <a:latin typeface="Grotesque" panose="020B0604020202020204" pitchFamily="34" charset="0"/>
                </a:endParaRPr>
              </a:p>
              <a:p>
                <a:pPr>
                  <a:buFont typeface="Wingdings" panose="05000000000000000000" pitchFamily="2" charset="2"/>
                  <a:buChar char="Ø"/>
                </a:pPr>
                <a:r>
                  <a:rPr lang="zh-CN" altLang="en-US" sz="2000" dirty="0"/>
                  <a:t>这种用</a:t>
                </a:r>
                <a:r>
                  <a:rPr lang="en-US" altLang="zh-CN" sz="2000" dirty="0"/>
                  <a:t>n+1 </a:t>
                </a:r>
                <a:r>
                  <a:rPr lang="zh-CN" altLang="en-US" sz="2000" dirty="0"/>
                  <a:t>维向量表示</a:t>
                </a:r>
                <a:r>
                  <a:rPr lang="en-US" altLang="zh-CN" sz="2000" dirty="0"/>
                  <a:t>n</a:t>
                </a:r>
                <a:r>
                  <a:rPr lang="zh-CN" altLang="en-US" sz="2000" dirty="0"/>
                  <a:t>维向量的方法叫做 </a:t>
                </a:r>
                <a:r>
                  <a:rPr lang="zh-CN" altLang="en-US" sz="2000" b="1" i="1" dirty="0"/>
                  <a:t>齐次坐标表示法</a:t>
                </a:r>
                <a:endParaRPr lang="en-GB" altLang="zh-CN" sz="2000" b="1" i="1" dirty="0"/>
              </a:p>
              <a:p>
                <a:pPr>
                  <a:buFont typeface="Wingdings" panose="05000000000000000000" pitchFamily="2" charset="2"/>
                  <a:buChar char="Ø"/>
                </a:pPr>
                <a:r>
                  <a:rPr lang="zh-CN" altLang="en-US" sz="2000" dirty="0"/>
                  <a:t>二维图像中点的坐标（</a:t>
                </a:r>
                <a:r>
                  <a:rPr lang="en-US" altLang="zh-CN" sz="2000" dirty="0"/>
                  <a:t>x</a:t>
                </a:r>
                <a:r>
                  <a:rPr lang="en-GB" altLang="zh-CN" sz="2000" dirty="0"/>
                  <a:t>,y</a:t>
                </a:r>
                <a:r>
                  <a:rPr lang="zh-CN" altLang="en-US" sz="2000" dirty="0"/>
                  <a:t>）通常可以表示为齐次坐标（</a:t>
                </a:r>
                <a:r>
                  <a:rPr lang="en-US" altLang="zh-CN" sz="2000" dirty="0"/>
                  <a:t>Hx, Hy, H</a:t>
                </a:r>
                <a:r>
                  <a:rPr lang="zh-CN" altLang="en-US" sz="2000" dirty="0"/>
                  <a:t>）的形式</a:t>
                </a:r>
                <a:endParaRPr lang="en-GB" altLang="zh-CN" sz="2000" dirty="0"/>
              </a:p>
              <a:p>
                <a:pPr lvl="1">
                  <a:buFont typeface="Wingdings" panose="05000000000000000000" pitchFamily="2" charset="2"/>
                  <a:buChar char="q"/>
                </a:pPr>
                <a:r>
                  <a:rPr lang="en-US" altLang="zh-CN" sz="1800" dirty="0"/>
                  <a:t>H</a:t>
                </a:r>
                <a:r>
                  <a:rPr lang="zh-CN" altLang="en-US" sz="1800" dirty="0"/>
                  <a:t>表示非零任意实数</a:t>
                </a:r>
                <a:endParaRPr lang="en-GB" altLang="zh-CN" sz="1800" dirty="0"/>
              </a:p>
              <a:p>
                <a:pPr lvl="1">
                  <a:buFont typeface="Wingdings" panose="05000000000000000000" pitchFamily="2" charset="2"/>
                  <a:buChar char="q"/>
                </a:pPr>
                <a:r>
                  <a:rPr lang="en-US" altLang="zh-CN" sz="1800" dirty="0"/>
                  <a:t>H=1</a:t>
                </a:r>
                <a:r>
                  <a:rPr lang="zh-CN" altLang="en-US" sz="1800" dirty="0"/>
                  <a:t>时，（</a:t>
                </a:r>
                <a:r>
                  <a:rPr lang="en-US" altLang="zh-CN" sz="1800" dirty="0"/>
                  <a:t>x,y,1</a:t>
                </a:r>
                <a:r>
                  <a:rPr lang="zh-CN" altLang="en-US" sz="1800" dirty="0"/>
                  <a:t>）称为（</a:t>
                </a:r>
                <a:r>
                  <a:rPr lang="en-US" altLang="zh-CN" sz="1800" dirty="0"/>
                  <a:t>x, y</a:t>
                </a:r>
                <a:r>
                  <a:rPr lang="zh-CN" altLang="en-US" sz="1800" dirty="0"/>
                  <a:t>）的规范化齐次坐标</a:t>
                </a:r>
                <a:endParaRPr lang="en-GB" altLang="zh-CN" sz="1800" dirty="0"/>
              </a:p>
              <a:p>
                <a:pPr lvl="1">
                  <a:buFont typeface="Wingdings" panose="05000000000000000000" pitchFamily="2" charset="2"/>
                  <a:buChar char="q"/>
                </a:pPr>
                <a:r>
                  <a:rPr lang="zh-CN" altLang="en-US" sz="1800" dirty="0"/>
                  <a:t>规范化齐次坐标的前两项时相应的二维点坐标，没有变化，仅仅在原坐标中增加了</a:t>
                </a:r>
                <a:r>
                  <a:rPr lang="en-US" altLang="zh-CN" sz="1800" dirty="0"/>
                  <a:t>H=1</a:t>
                </a:r>
                <a:r>
                  <a:rPr lang="zh-CN" altLang="en-US" sz="1800" dirty="0"/>
                  <a:t>的附加坐标</a:t>
                </a:r>
                <a:endParaRPr lang="en-GB" altLang="zh-CN" sz="1800" dirty="0"/>
              </a:p>
            </p:txBody>
          </p:sp>
        </mc:Choice>
        <mc:Fallback xmlns="">
          <p:sp>
            <p:nvSpPr>
              <p:cNvPr id="3" name="内容占位符 2">
                <a:extLst>
                  <a:ext uri="{FF2B5EF4-FFF2-40B4-BE49-F238E27FC236}">
                    <a16:creationId xmlns:a16="http://schemas.microsoft.com/office/drawing/2014/main" id="{11F66BFE-A739-4446-A07F-DEAB47F98BA5}"/>
                  </a:ext>
                </a:extLst>
              </p:cNvPr>
              <p:cNvSpPr>
                <a:spLocks noGrp="1" noRot="1" noChangeAspect="1" noMove="1" noResize="1" noEditPoints="1" noAdjustHandles="1" noChangeArrowheads="1" noChangeShapeType="1" noTextEdit="1"/>
              </p:cNvSpPr>
              <p:nvPr>
                <p:ph idx="1"/>
              </p:nvPr>
            </p:nvSpPr>
            <p:spPr>
              <a:blipFill>
                <a:blip r:embed="rId3"/>
                <a:stretch>
                  <a:fillRect l="-1338" t="-1788" b="-8174"/>
                </a:stretch>
              </a:blipFill>
            </p:spPr>
            <p:txBody>
              <a:bodyPr/>
              <a:lstStyle/>
              <a:p>
                <a:r>
                  <a:rPr lang="en-GB">
                    <a:noFill/>
                  </a:rPr>
                  <a:t> </a:t>
                </a:r>
              </a:p>
            </p:txBody>
          </p:sp>
        </mc:Fallback>
      </mc:AlternateContent>
      <p:sp>
        <p:nvSpPr>
          <p:cNvPr id="4" name="灯片编号占位符 3">
            <a:extLst>
              <a:ext uri="{FF2B5EF4-FFF2-40B4-BE49-F238E27FC236}">
                <a16:creationId xmlns:a16="http://schemas.microsoft.com/office/drawing/2014/main" id="{4B95D27C-8D4C-4FF4-8715-A1974B5A8739}"/>
              </a:ext>
            </a:extLst>
          </p:cNvPr>
          <p:cNvSpPr>
            <a:spLocks noGrp="1"/>
          </p:cNvSpPr>
          <p:nvPr>
            <p:ph type="sldNum" sz="quarter" idx="12"/>
          </p:nvPr>
        </p:nvSpPr>
        <p:spPr/>
        <p:txBody>
          <a:bodyPr/>
          <a:lstStyle/>
          <a:p>
            <a:fld id="{89DB14B3-731A-4352-BC82-B1993596BD11}" type="slidenum">
              <a:rPr lang="zh-CN" altLang="en-US" smtClean="0"/>
              <a:pPr/>
              <a:t>8</a:t>
            </a:fld>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A9A6DD6-5E89-4930-AAF5-5A9D077913A3}"/>
                  </a:ext>
                </a:extLst>
              </p:cNvPr>
              <p:cNvSpPr txBox="1"/>
              <p:nvPr/>
            </p:nvSpPr>
            <p:spPr>
              <a:xfrm>
                <a:off x="1655379" y="2826181"/>
                <a:ext cx="13805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𝑃</m:t>
                      </m:r>
                      <m:r>
                        <a:rPr lang="en-GB" sz="2400" i="0">
                          <a:latin typeface="Cambria Math" panose="02040503050406030204" pitchFamily="18" charset="0"/>
                        </a:rPr>
                        <m:t>=</m:t>
                      </m:r>
                      <m:r>
                        <a:rPr lang="en-GB" sz="2400" i="1">
                          <a:latin typeface="Cambria Math" panose="02040503050406030204" pitchFamily="18" charset="0"/>
                        </a:rPr>
                        <m:t>𝑇</m:t>
                      </m:r>
                      <m:r>
                        <a:rPr lang="en-GB" sz="2400" i="0">
                          <a:latin typeface="Cambria Math" panose="02040503050406030204" pitchFamily="18" charset="0"/>
                        </a:rPr>
                        <m:t>⋅</m:t>
                      </m:r>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𝑃</m:t>
                          </m:r>
                        </m:e>
                        <m:sub>
                          <m:r>
                            <a:rPr lang="en-GB" sz="2400" i="0">
                              <a:latin typeface="Cambria Math" panose="02040503050406030204" pitchFamily="18" charset="0"/>
                            </a:rPr>
                            <m:t>0</m:t>
                          </m:r>
                        </m:sub>
                      </m:sSub>
                    </m:oMath>
                  </m:oMathPara>
                </a14:m>
                <a:endParaRPr lang="en-GB" sz="2400" dirty="0"/>
              </a:p>
            </p:txBody>
          </p:sp>
        </mc:Choice>
        <mc:Fallback xmlns="">
          <p:sp>
            <p:nvSpPr>
              <p:cNvPr id="6" name="文本框 5">
                <a:extLst>
                  <a:ext uri="{FF2B5EF4-FFF2-40B4-BE49-F238E27FC236}">
                    <a16:creationId xmlns:a16="http://schemas.microsoft.com/office/drawing/2014/main" id="{AA9A6DD6-5E89-4930-AAF5-5A9D077913A3}"/>
                  </a:ext>
                </a:extLst>
              </p:cNvPr>
              <p:cNvSpPr txBox="1">
                <a:spLocks noRot="1" noChangeAspect="1" noMove="1" noResize="1" noEditPoints="1" noAdjustHandles="1" noChangeArrowheads="1" noChangeShapeType="1" noTextEdit="1"/>
              </p:cNvSpPr>
              <p:nvPr/>
            </p:nvSpPr>
            <p:spPr>
              <a:xfrm>
                <a:off x="1655379" y="2826181"/>
                <a:ext cx="1380506" cy="369332"/>
              </a:xfrm>
              <a:prstGeom prst="rect">
                <a:avLst/>
              </a:prstGeom>
              <a:blipFill>
                <a:blip r:embed="rId4"/>
                <a:stretch>
                  <a:fillRect l="-4867" r="-1770" b="-15000"/>
                </a:stretch>
              </a:blipFill>
            </p:spPr>
            <p:txBody>
              <a:bodyPr/>
              <a:lstStyle/>
              <a:p>
                <a:r>
                  <a:rPr lang="en-GB">
                    <a:noFill/>
                  </a:rPr>
                  <a:t> </a:t>
                </a:r>
              </a:p>
            </p:txBody>
          </p:sp>
        </mc:Fallback>
      </mc:AlternateContent>
    </p:spTree>
    <p:custDataLst>
      <p:tags r:id="rId1"/>
    </p:custDataLst>
    <p:extLst>
      <p:ext uri="{BB962C8B-B14F-4D97-AF65-F5344CB8AC3E}">
        <p14:creationId xmlns:p14="http://schemas.microsoft.com/office/powerpoint/2010/main" val="397319745"/>
      </p:ext>
    </p:extLst>
  </p:cSld>
  <p:clrMapOvr>
    <a:masterClrMapping/>
  </p:clrMapOvr>
  <mc:AlternateContent xmlns:mc="http://schemas.openxmlformats.org/markup-compatibility/2006" xmlns:p14="http://schemas.microsoft.com/office/powerpoint/2010/main">
    <mc:Choice Requires="p14">
      <p:transition spd="slow" p14:dur="2000" advTm="2611"/>
    </mc:Choice>
    <mc:Fallback xmlns="">
      <p:transition spd="slow" advTm="26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9D591-0B7A-4992-A1FA-AA1F520B1B25}"/>
              </a:ext>
            </a:extLst>
          </p:cNvPr>
          <p:cNvSpPr>
            <a:spLocks noGrp="1"/>
          </p:cNvSpPr>
          <p:nvPr>
            <p:ph type="title"/>
          </p:nvPr>
        </p:nvSpPr>
        <p:spPr/>
        <p:txBody>
          <a:bodyPr/>
          <a:lstStyle/>
          <a:p>
            <a:r>
              <a:rPr lang="zh-CN" altLang="en-US" dirty="0"/>
              <a:t>使用齐次坐标进行图像几何变换</a:t>
            </a:r>
            <a:endParaRPr lang="en-GB" dirty="0"/>
          </a:p>
        </p:txBody>
      </p:sp>
      <p:sp>
        <p:nvSpPr>
          <p:cNvPr id="3" name="内容占位符 2">
            <a:extLst>
              <a:ext uri="{FF2B5EF4-FFF2-40B4-BE49-F238E27FC236}">
                <a16:creationId xmlns:a16="http://schemas.microsoft.com/office/drawing/2014/main" id="{04E109FE-B2A3-4995-838B-27E59892D255}"/>
              </a:ext>
            </a:extLst>
          </p:cNvPr>
          <p:cNvSpPr>
            <a:spLocks noGrp="1"/>
          </p:cNvSpPr>
          <p:nvPr>
            <p:ph idx="1"/>
          </p:nvPr>
        </p:nvSpPr>
        <p:spPr/>
        <p:txBody>
          <a:bodyPr/>
          <a:lstStyle/>
          <a:p>
            <a:r>
              <a:rPr lang="zh-CN" altLang="en-US" dirty="0"/>
              <a:t>图像缩放</a:t>
            </a:r>
            <a:endParaRPr lang="en-GB" dirty="0"/>
          </a:p>
        </p:txBody>
      </p:sp>
      <p:sp>
        <p:nvSpPr>
          <p:cNvPr id="4" name="灯片编号占位符 3">
            <a:extLst>
              <a:ext uri="{FF2B5EF4-FFF2-40B4-BE49-F238E27FC236}">
                <a16:creationId xmlns:a16="http://schemas.microsoft.com/office/drawing/2014/main" id="{0988FD0C-8E31-41D1-AA57-61FF85EF1FFE}"/>
              </a:ext>
            </a:extLst>
          </p:cNvPr>
          <p:cNvSpPr>
            <a:spLocks noGrp="1"/>
          </p:cNvSpPr>
          <p:nvPr>
            <p:ph type="sldNum" sz="quarter" idx="12"/>
          </p:nvPr>
        </p:nvSpPr>
        <p:spPr/>
        <p:txBody>
          <a:bodyPr/>
          <a:lstStyle/>
          <a:p>
            <a:fld id="{89DB14B3-731A-4352-BC82-B1993596BD11}" type="slidenum">
              <a:rPr lang="zh-CN" altLang="en-US" smtClean="0"/>
              <a:pPr/>
              <a:t>9</a:t>
            </a:fld>
            <a:endParaRPr lang="zh-CN" altLang="en-US" dirty="0"/>
          </a:p>
        </p:txBody>
      </p:sp>
      <p:pic>
        <p:nvPicPr>
          <p:cNvPr id="5" name="Picture 6">
            <a:extLst>
              <a:ext uri="{FF2B5EF4-FFF2-40B4-BE49-F238E27FC236}">
                <a16:creationId xmlns:a16="http://schemas.microsoft.com/office/drawing/2014/main" id="{32C7C0A4-D9D9-48FE-93AD-934CE3AB4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a:xfrm>
            <a:off x="1519868" y="2278682"/>
            <a:ext cx="2877831" cy="2160587"/>
          </a:xfrm>
          <a:prstGeom prst="rect">
            <a:avLst/>
          </a:prstGeom>
        </p:spPr>
      </p:pic>
      <p:sp>
        <p:nvSpPr>
          <p:cNvPr id="7" name="Text Box 5">
            <a:extLst>
              <a:ext uri="{FF2B5EF4-FFF2-40B4-BE49-F238E27FC236}">
                <a16:creationId xmlns:a16="http://schemas.microsoft.com/office/drawing/2014/main" id="{E85766BB-3A65-44A3-AEA3-7A596500A4C9}"/>
              </a:ext>
            </a:extLst>
          </p:cNvPr>
          <p:cNvSpPr txBox="1">
            <a:spLocks noChangeArrowheads="1"/>
          </p:cNvSpPr>
          <p:nvPr/>
        </p:nvSpPr>
        <p:spPr bwMode="auto">
          <a:xfrm>
            <a:off x="5551444" y="4069937"/>
            <a:ext cx="1368453" cy="369332"/>
          </a:xfrm>
          <a:prstGeom prst="rect">
            <a:avLst/>
          </a:prstGeom>
          <a:noFill/>
          <a:ln w="9525">
            <a:noFill/>
            <a:miter lim="800000"/>
          </a:ln>
        </p:spPr>
        <p:txBody>
          <a:bodyPr wrap="square">
            <a:spAutoFit/>
          </a:bodyPr>
          <a:lstStyle/>
          <a:p>
            <a:pPr>
              <a:spcBef>
                <a:spcPct val="50000"/>
              </a:spcBef>
            </a:pPr>
            <a:r>
              <a:rPr lang="zh-CN" altLang="en-US" b="1" dirty="0">
                <a:latin typeface="黑体" panose="02010609060101010101" pitchFamily="49" charset="-122"/>
                <a:ea typeface="黑体" panose="02010609060101010101" pitchFamily="49" charset="-122"/>
              </a:rPr>
              <a:t>等比例缩小</a:t>
            </a:r>
          </a:p>
        </p:txBody>
      </p:sp>
      <p:pic>
        <p:nvPicPr>
          <p:cNvPr id="8" name="Picture 7">
            <a:extLst>
              <a:ext uri="{FF2B5EF4-FFF2-40B4-BE49-F238E27FC236}">
                <a16:creationId xmlns:a16="http://schemas.microsoft.com/office/drawing/2014/main" id="{5BEAFBE3-5067-498B-9B57-E7F70D5018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5277804" y="2500997"/>
            <a:ext cx="1915735" cy="1438275"/>
          </a:xfrm>
          <a:prstGeom prst="rect">
            <a:avLst/>
          </a:prstGeom>
          <a:noFill/>
          <a:ln w="9525">
            <a:noFill/>
            <a:miter lim="800000"/>
            <a:headEnd/>
            <a:tailEnd/>
          </a:ln>
        </p:spPr>
      </p:pic>
      <p:pic>
        <p:nvPicPr>
          <p:cNvPr id="9" name="Picture 8">
            <a:extLst>
              <a:ext uri="{FF2B5EF4-FFF2-40B4-BE49-F238E27FC236}">
                <a16:creationId xmlns:a16="http://schemas.microsoft.com/office/drawing/2014/main" id="{DABE01D1-CEB3-45E8-87CC-32D41EB842BB}"/>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7998750" y="2567801"/>
            <a:ext cx="1139708" cy="1304090"/>
          </a:xfrm>
          <a:prstGeom prst="rect">
            <a:avLst/>
          </a:prstGeom>
          <a:noFill/>
          <a:ln w="9525">
            <a:noFill/>
            <a:miter lim="800000"/>
            <a:headEnd/>
            <a:tailEnd/>
          </a:ln>
        </p:spPr>
      </p:pic>
      <p:sp>
        <p:nvSpPr>
          <p:cNvPr id="10" name="箭头: 右 9">
            <a:extLst>
              <a:ext uri="{FF2B5EF4-FFF2-40B4-BE49-F238E27FC236}">
                <a16:creationId xmlns:a16="http://schemas.microsoft.com/office/drawing/2014/main" id="{351B97B7-0849-47E3-9E36-5CFD0FCF6859}"/>
              </a:ext>
            </a:extLst>
          </p:cNvPr>
          <p:cNvSpPr/>
          <p:nvPr/>
        </p:nvSpPr>
        <p:spPr bwMode="auto">
          <a:xfrm>
            <a:off x="7381211" y="3082686"/>
            <a:ext cx="429867" cy="34631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solidFill>
                <a:srgbClr val="000000"/>
              </a:solidFill>
              <a:effectLst/>
              <a:latin typeface="Calibri" pitchFamily="34" charset="0"/>
              <a:ea typeface="宋体" charset="-122"/>
              <a:sym typeface="Calibri" pitchFamily="34" charset="0"/>
            </a:endParaRPr>
          </a:p>
        </p:txBody>
      </p:sp>
      <p:sp>
        <p:nvSpPr>
          <p:cNvPr id="11" name="Text Box 5">
            <a:extLst>
              <a:ext uri="{FF2B5EF4-FFF2-40B4-BE49-F238E27FC236}">
                <a16:creationId xmlns:a16="http://schemas.microsoft.com/office/drawing/2014/main" id="{DDBAC5EF-0534-4B38-8ED9-0F06EF8A0A59}"/>
              </a:ext>
            </a:extLst>
          </p:cNvPr>
          <p:cNvSpPr txBox="1">
            <a:spLocks noChangeArrowheads="1"/>
          </p:cNvSpPr>
          <p:nvPr/>
        </p:nvSpPr>
        <p:spPr bwMode="auto">
          <a:xfrm>
            <a:off x="7843166" y="4069937"/>
            <a:ext cx="1724312" cy="369332"/>
          </a:xfrm>
          <a:prstGeom prst="rect">
            <a:avLst/>
          </a:prstGeom>
          <a:noFill/>
          <a:ln w="9525">
            <a:noFill/>
            <a:miter lim="800000"/>
          </a:ln>
        </p:spPr>
        <p:txBody>
          <a:bodyPr wrap="square">
            <a:spAutoFit/>
          </a:bodyPr>
          <a:lstStyle/>
          <a:p>
            <a:pPr>
              <a:spcBef>
                <a:spcPct val="50000"/>
              </a:spcBef>
            </a:pPr>
            <a:r>
              <a:rPr lang="zh-CN" altLang="en-US" b="1" dirty="0">
                <a:latin typeface="黑体" panose="02010609060101010101" pitchFamily="49" charset="-122"/>
                <a:ea typeface="黑体" panose="02010609060101010101" pitchFamily="49" charset="-122"/>
              </a:rPr>
              <a:t>非等比例缩小</a:t>
            </a:r>
          </a:p>
        </p:txBody>
      </p:sp>
      <p:sp>
        <p:nvSpPr>
          <p:cNvPr id="12" name="箭头: 右 11">
            <a:extLst>
              <a:ext uri="{FF2B5EF4-FFF2-40B4-BE49-F238E27FC236}">
                <a16:creationId xmlns:a16="http://schemas.microsoft.com/office/drawing/2014/main" id="{5E0D33A1-1C79-48AB-B35C-7528396960C4}"/>
              </a:ext>
            </a:extLst>
          </p:cNvPr>
          <p:cNvSpPr/>
          <p:nvPr/>
        </p:nvSpPr>
        <p:spPr bwMode="auto">
          <a:xfrm>
            <a:off x="4725510" y="3219846"/>
            <a:ext cx="429867" cy="34631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en-GB" sz="1800" b="0" i="0" u="none" strike="noStrike" cap="none" normalizeH="0" baseline="0">
              <a:ln>
                <a:noFill/>
              </a:ln>
              <a:solidFill>
                <a:srgbClr val="000000"/>
              </a:solidFill>
              <a:effectLst/>
              <a:latin typeface="Calibri" pitchFamily="34" charset="0"/>
              <a:ea typeface="宋体" charset="-122"/>
              <a:sym typeface="Calibri" pitchFamily="34" charset="0"/>
            </a:endParaRPr>
          </a:p>
        </p:txBody>
      </p:sp>
    </p:spTree>
    <p:custDataLst>
      <p:tags r:id="rId1"/>
    </p:custDataLst>
    <p:extLst>
      <p:ext uri="{BB962C8B-B14F-4D97-AF65-F5344CB8AC3E}">
        <p14:creationId xmlns:p14="http://schemas.microsoft.com/office/powerpoint/2010/main" val="1923902635"/>
      </p:ext>
    </p:extLst>
  </p:cSld>
  <p:clrMapOvr>
    <a:masterClrMapping/>
  </p:clrMapOvr>
  <mc:AlternateContent xmlns:mc="http://schemas.openxmlformats.org/markup-compatibility/2006" xmlns:p14="http://schemas.microsoft.com/office/powerpoint/2010/main">
    <mc:Choice Requires="p14">
      <p:transition spd="slow" p14:dur="2000" advTm="16959"/>
    </mc:Choice>
    <mc:Fallback xmlns="">
      <p:transition spd="slow" advTm="169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8.5|10.4"/>
</p:tagLst>
</file>

<file path=ppt/tags/tag2.xml><?xml version="1.0" encoding="utf-8"?>
<p:tagLst xmlns:a="http://schemas.openxmlformats.org/drawingml/2006/main" xmlns:r="http://schemas.openxmlformats.org/officeDocument/2006/relationships" xmlns:p="http://schemas.openxmlformats.org/presentationml/2006/main">
  <p:tag name="TIMING" val="|71"/>
</p:tagLst>
</file>

<file path=ppt/tags/tag3.xml><?xml version="1.0" encoding="utf-8"?>
<p:tagLst xmlns:a="http://schemas.openxmlformats.org/drawingml/2006/main" xmlns:r="http://schemas.openxmlformats.org/officeDocument/2006/relationships" xmlns:p="http://schemas.openxmlformats.org/presentationml/2006/main">
  <p:tag name="TIMING" val="|0.6|0.4|0.3|0.3"/>
</p:tagLst>
</file>

<file path=ppt/tags/tag4.xml><?xml version="1.0" encoding="utf-8"?>
<p:tagLst xmlns:a="http://schemas.openxmlformats.org/drawingml/2006/main" xmlns:r="http://schemas.openxmlformats.org/officeDocument/2006/relationships" xmlns:p="http://schemas.openxmlformats.org/presentationml/2006/main">
  <p:tag name="TIMING" val="|1.1|0.3|0.3|0.3|0.2"/>
</p:tagLst>
</file>

<file path=ppt/tags/tag5.xml><?xml version="1.0" encoding="utf-8"?>
<p:tagLst xmlns:a="http://schemas.openxmlformats.org/drawingml/2006/main" xmlns:r="http://schemas.openxmlformats.org/officeDocument/2006/relationships" xmlns:p="http://schemas.openxmlformats.org/presentationml/2006/main">
  <p:tag name="TIMING" val="|0.5|0.6|0.5|1.6|6.7"/>
</p:tagLst>
</file>

<file path=ppt/tags/tag6.xml><?xml version="1.0" encoding="utf-8"?>
<p:tagLst xmlns:a="http://schemas.openxmlformats.org/drawingml/2006/main" xmlns:r="http://schemas.openxmlformats.org/officeDocument/2006/relationships" xmlns:p="http://schemas.openxmlformats.org/presentationml/2006/main">
  <p:tag name="TIMING" val="|2.1"/>
</p:tagLst>
</file>

<file path=ppt/tags/tag7.xml><?xml version="1.0" encoding="utf-8"?>
<p:tagLst xmlns:a="http://schemas.openxmlformats.org/drawingml/2006/main" xmlns:r="http://schemas.openxmlformats.org/officeDocument/2006/relationships" xmlns:p="http://schemas.openxmlformats.org/presentationml/2006/main">
  <p:tag name="TIMING" val="|0.6"/>
</p:tagLst>
</file>

<file path=ppt/tags/tag8.xml><?xml version="1.0" encoding="utf-8"?>
<p:tagLst xmlns:a="http://schemas.openxmlformats.org/drawingml/2006/main" xmlns:r="http://schemas.openxmlformats.org/officeDocument/2006/relationships" xmlns:p="http://schemas.openxmlformats.org/presentationml/2006/main">
  <p:tag name="TIMING" val="|0.7|0.6|7.8"/>
</p:tagLst>
</file>

<file path=ppt/theme/theme1.xml><?xml version="1.0" encoding="utf-8"?>
<a:theme xmlns:a="http://schemas.openxmlformats.org/drawingml/2006/main" name="默认设计模板">
  <a:themeElements>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itchFamily="34" charset="0"/>
            <a:ea typeface="宋体" charset="-122"/>
            <a:sym typeface="Calibri"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itchFamily="34" charset="0"/>
            <a:ea typeface="宋体" charset="-122"/>
            <a:sym typeface="Calibri" pitchFamily="3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4504</Words>
  <Application>Microsoft Office PowerPoint</Application>
  <PresentationFormat>宽屏</PresentationFormat>
  <Paragraphs>267</Paragraphs>
  <Slides>24</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-apple-system</vt:lpstr>
      <vt:lpstr>SimHei</vt:lpstr>
      <vt:lpstr>STZhongsong</vt:lpstr>
      <vt:lpstr>Arial</vt:lpstr>
      <vt:lpstr>Calibri</vt:lpstr>
      <vt:lpstr>Calibri Light</vt:lpstr>
      <vt:lpstr>Cambria Math</vt:lpstr>
      <vt:lpstr>Grotesque</vt:lpstr>
      <vt:lpstr>Wingdings</vt:lpstr>
      <vt:lpstr>默认设计模板</vt:lpstr>
      <vt:lpstr>数字图像处理 Digital Image Processing</vt:lpstr>
      <vt:lpstr>课程概要</vt:lpstr>
      <vt:lpstr>Chapter 4: 图像变换   本章内容</vt:lpstr>
      <vt:lpstr>图像几何变换</vt:lpstr>
      <vt:lpstr>图像的几何变换</vt:lpstr>
      <vt:lpstr>图像变换：缩放，平移，镜像，旋转，复合变换</vt:lpstr>
      <vt:lpstr>图像变换：齐次坐标</vt:lpstr>
      <vt:lpstr>图像变换：齐次坐标</vt:lpstr>
      <vt:lpstr>使用齐次坐标进行图像几何变换</vt:lpstr>
      <vt:lpstr>使用齐次坐标进行图像几何变换</vt:lpstr>
      <vt:lpstr>使用齐次坐标进行图像几何变换</vt:lpstr>
      <vt:lpstr>使用齐次坐标进行图像几何变换</vt:lpstr>
      <vt:lpstr>使用齐次坐标进行图像几何变换</vt:lpstr>
      <vt:lpstr>使用齐次坐标进行图像几何变换</vt:lpstr>
      <vt:lpstr>使用齐次坐标进行图像几何变换</vt:lpstr>
      <vt:lpstr>图像几何变换-复合变换</vt:lpstr>
      <vt:lpstr>复合变换</vt:lpstr>
      <vt:lpstr>图像仿射变换</vt:lpstr>
      <vt:lpstr>例子 与 实践</vt:lpstr>
      <vt:lpstr>例子 与 实践</vt:lpstr>
      <vt:lpstr>例子 与 实践</vt:lpstr>
      <vt:lpstr>小结</vt:lpstr>
      <vt:lpstr>小结</vt:lpstr>
      <vt:lpstr>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刘 亚男</cp:lastModifiedBy>
  <cp:revision>650</cp:revision>
  <cp:lastPrinted>2017-09-30T00:43:24Z</cp:lastPrinted>
  <dcterms:created xsi:type="dcterms:W3CDTF">2013-12-03T13:35:00Z</dcterms:created>
  <dcterms:modified xsi:type="dcterms:W3CDTF">2021-11-28T16:56:06Z</dcterms:modified>
</cp:coreProperties>
</file>