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7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6" r:id="rId13"/>
    <p:sldId id="292" r:id="rId14"/>
    <p:sldId id="293" r:id="rId15"/>
    <p:sldId id="29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74"/>
  </p:normalViewPr>
  <p:slideViewPr>
    <p:cSldViewPr snapToGrid="0">
      <p:cViewPr varScale="1">
        <p:scale>
          <a:sx n="124" d="100"/>
          <a:sy n="124" d="100"/>
        </p:scale>
        <p:origin x="6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6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0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02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70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51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7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27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66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57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52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1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3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1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94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70318" y="2111118"/>
            <a:ext cx="9507300" cy="1546500"/>
          </a:xfrm>
          <a:prstGeom prst="rect">
            <a:avLst/>
          </a:prstGeom>
        </p:spPr>
        <p:txBody>
          <a:bodyPr lIns="111775" tIns="111775" rIns="111775" bIns="111775" anchor="b" anchorCtr="0"/>
          <a:lstStyle>
            <a:lvl1pPr lvl="0">
              <a:spcBef>
                <a:spcPts val="0"/>
              </a:spcBef>
              <a:buSzPct val="100000"/>
              <a:defRPr sz="5900"/>
            </a:lvl1pPr>
            <a:lvl2pPr lvl="1" algn="ctr">
              <a:spcBef>
                <a:spcPts val="0"/>
              </a:spcBef>
              <a:buSzPct val="100000"/>
              <a:defRPr sz="5900"/>
            </a:lvl2pPr>
            <a:lvl3pPr lvl="2" algn="ctr">
              <a:spcBef>
                <a:spcPts val="0"/>
              </a:spcBef>
              <a:buSzPct val="100000"/>
              <a:defRPr sz="5900"/>
            </a:lvl3pPr>
            <a:lvl4pPr lvl="3" algn="ctr">
              <a:spcBef>
                <a:spcPts val="0"/>
              </a:spcBef>
              <a:buSzPct val="100000"/>
              <a:defRPr sz="5900"/>
            </a:lvl4pPr>
            <a:lvl5pPr lvl="4" algn="ctr">
              <a:spcBef>
                <a:spcPts val="0"/>
              </a:spcBef>
              <a:buSzPct val="100000"/>
              <a:defRPr sz="5900"/>
            </a:lvl5pPr>
            <a:lvl6pPr lvl="5" algn="ctr">
              <a:spcBef>
                <a:spcPts val="0"/>
              </a:spcBef>
              <a:buSzPct val="100000"/>
              <a:defRPr sz="5900"/>
            </a:lvl6pPr>
            <a:lvl7pPr lvl="6" algn="ctr">
              <a:spcBef>
                <a:spcPts val="0"/>
              </a:spcBef>
              <a:buSzPct val="100000"/>
              <a:defRPr sz="5900"/>
            </a:lvl7pPr>
            <a:lvl8pPr lvl="7" algn="ctr">
              <a:spcBef>
                <a:spcPts val="0"/>
              </a:spcBef>
              <a:buSzPct val="100000"/>
              <a:defRPr sz="5900"/>
            </a:lvl8pPr>
            <a:lvl9pPr lvl="8" algn="ctr">
              <a:spcBef>
                <a:spcPts val="0"/>
              </a:spcBef>
              <a:buSzPct val="100000"/>
              <a:defRPr sz="5900"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188937" cy="595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33543" y="3786731"/>
            <a:ext cx="9444000" cy="1046400"/>
          </a:xfrm>
          <a:prstGeom prst="rect">
            <a:avLst/>
          </a:prstGeom>
        </p:spPr>
        <p:txBody>
          <a:bodyPr lIns="111775" tIns="111775" rIns="111775" bIns="11177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300"/>
          </a:xfrm>
          <a:prstGeom prst="rect">
            <a:avLst/>
          </a:prstGeom>
        </p:spPr>
        <p:txBody>
          <a:bodyPr lIns="111775" tIns="111775" rIns="111775" bIns="11177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195500"/>
          </a:xfrm>
          <a:prstGeom prst="rect">
            <a:avLst/>
          </a:prstGeom>
        </p:spPr>
        <p:txBody>
          <a:bodyPr lIns="111775" tIns="111775" rIns="111775" bIns="1117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6368" y="1600200"/>
            <a:ext cx="5325900" cy="4195500"/>
          </a:xfrm>
          <a:prstGeom prst="rect">
            <a:avLst/>
          </a:prstGeom>
        </p:spPr>
        <p:txBody>
          <a:bodyPr lIns="111775" tIns="111775" rIns="111775" bIns="1117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300"/>
          </a:xfrm>
          <a:prstGeom prst="rect">
            <a:avLst/>
          </a:prstGeom>
        </p:spPr>
        <p:txBody>
          <a:bodyPr lIns="111775" tIns="111775" rIns="111775" bIns="11177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5221753"/>
            <a:ext cx="10972800" cy="692700"/>
          </a:xfrm>
          <a:prstGeom prst="rect">
            <a:avLst/>
          </a:prstGeom>
        </p:spPr>
        <p:txBody>
          <a:bodyPr lIns="111775" tIns="111775" rIns="111775" bIns="111775" anchor="t" anchorCtr="0"/>
          <a:lstStyle>
            <a:lvl1pPr lvl="0" algn="ctr">
              <a:spcBef>
                <a:spcPts val="400"/>
              </a:spcBef>
              <a:buSzPct val="100000"/>
              <a:buNone/>
              <a:defRPr sz="21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11775" tIns="111775" rIns="111775" bIns="111775" anchor="b" anchorCtr="0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11775" tIns="111775" rIns="111775" bIns="11177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900"/>
              <a:t>‹#›</a:t>
            </a:fld>
            <a:endParaRPr lang="en-US" sz="19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111775" tIns="111775" rIns="111775" bIns="1117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111775" tIns="111775" rIns="111775" bIns="11177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6940" y="-12703"/>
            <a:ext cx="12225866" cy="6883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lIns="111775" tIns="111775" rIns="111775" bIns="11177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4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111775" tIns="111775" rIns="111775" bIns="111775" anchor="t" anchorCtr="0"/>
          <a:lstStyle>
            <a:lvl1pPr lvl="0">
              <a:spcBef>
                <a:spcPts val="800"/>
              </a:spcBef>
              <a:buClr>
                <a:schemeClr val="dk1"/>
              </a:buClr>
              <a:buSzPct val="100000"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700"/>
              </a:spcBef>
              <a:buClr>
                <a:schemeClr val="dk1"/>
              </a:buClr>
              <a:buSzPct val="100000"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700"/>
              </a:spcBef>
              <a:buClr>
                <a:schemeClr val="dk1"/>
              </a:buClr>
              <a:buSzPct val="100000"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400"/>
              </a:spcBef>
              <a:buClr>
                <a:schemeClr val="dk1"/>
              </a:buClr>
              <a:buSzPct val="100000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tmt/tmt-0.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llet.cs.umass.edu/topics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343598" y="2209592"/>
            <a:ext cx="10848402" cy="15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/>
            <a:r>
              <a:rPr lang="en-US" sz="3000" b="0"/>
              <a:t>Assignment </a:t>
            </a:r>
            <a:r>
              <a:rPr lang="en-US" sz="3000" b="0" dirty="0"/>
              <a:t>4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Machine Learning-Powered Automatic Service Categorization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MALLET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>
                <a:solidFill>
                  <a:schemeClr val="tx1"/>
                </a:solidFill>
              </a:rPr>
              <a:t>Data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format</a:t>
            </a: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One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.txt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file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each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document</a:t>
            </a:r>
          </a:p>
          <a:p>
            <a:pPr indent="-228600"/>
            <a:r>
              <a:rPr lang="en-US" altLang="zh-CN" sz="2400" dirty="0">
                <a:solidFill>
                  <a:schemeClr val="tx1"/>
                </a:solidFill>
              </a:rPr>
              <a:t>Topics</a:t>
            </a:r>
          </a:p>
          <a:p>
            <a:pPr lvl="1" indent="-228600"/>
            <a:r>
              <a:rPr lang="en-US" altLang="zh-CN" sz="2000" dirty="0" err="1">
                <a:solidFill>
                  <a:schemeClr val="tx1"/>
                </a:solidFill>
              </a:rPr>
              <a:t>tutorial_keys.txt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This file contains a "key" consisting of the top k words for each topic.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1EC01-8801-2547-9E69-76E03B2F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6379"/>
            <a:ext cx="10375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MALLET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>
                <a:solidFill>
                  <a:schemeClr val="tx1"/>
                </a:solidFill>
              </a:rPr>
              <a:t>Composition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of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documents</a:t>
            </a:r>
          </a:p>
          <a:p>
            <a:pPr lvl="1" indent="-228600"/>
            <a:r>
              <a:rPr lang="en-US" altLang="zh-CN" sz="2000" dirty="0" err="1">
                <a:solidFill>
                  <a:schemeClr val="tx1"/>
                </a:solidFill>
              </a:rPr>
              <a:t>tutorial_composition.txt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62FBF-23D1-8F41-BA95-C824C7BF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92" y="2588629"/>
            <a:ext cx="843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Clarification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sz="2400" dirty="0"/>
              <a:t>You can use any LDA package to implement the requirement,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sz="2400" dirty="0"/>
              <a:t>even implement it yourself.</a:t>
            </a:r>
          </a:p>
          <a:p>
            <a:pPr lvl="0" indent="-228600"/>
            <a:r>
              <a:rPr lang="en-US" sz="2400" dirty="0"/>
              <a:t>You don't need to provide the topic name for each group. Naming like "topic 1, topic 2" is also acceptable.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1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5B11E-B03E-7646-8333-54494999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90" y="1287908"/>
            <a:ext cx="3759200" cy="407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167E8B-A0BC-C045-A84E-784ADBD7A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243" y="1555185"/>
            <a:ext cx="5055672" cy="26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2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EEA99-822F-394A-B792-45665083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56" y="1397286"/>
            <a:ext cx="5028344" cy="40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741459" y="24668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sz="7200" dirty="0"/>
              <a:t>Q</a:t>
            </a:r>
            <a:r>
              <a:rPr lang="zh-CN" altLang="en-US" sz="7200" dirty="0"/>
              <a:t> </a:t>
            </a:r>
            <a:r>
              <a:rPr lang="en-US" altLang="zh-CN" sz="7200" dirty="0"/>
              <a:t>&amp;</a:t>
            </a:r>
            <a:r>
              <a:rPr lang="zh-CN" altLang="en-US" sz="7200" dirty="0"/>
              <a:t> </a:t>
            </a:r>
            <a:r>
              <a:rPr lang="en-US" altLang="zh-CN" sz="7200" dirty="0"/>
              <a:t>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0278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556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/>
              <a:t>Assignment Requirements</a:t>
            </a:r>
          </a:p>
          <a:p>
            <a:pPr lvl="0" indent="-228600"/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</a:p>
          <a:p>
            <a:pPr lvl="0" indent="-228600"/>
            <a:r>
              <a:rPr lang="en-US" altLang="zh-CN" sz="2400" dirty="0"/>
              <a:t>Install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Practice</a:t>
            </a:r>
            <a:r>
              <a:rPr lang="zh-CN" altLang="en-US" sz="2400" dirty="0"/>
              <a:t> </a:t>
            </a:r>
            <a:r>
              <a:rPr lang="en-US" altLang="zh-CN" sz="2400" dirty="0"/>
              <a:t>LDA</a:t>
            </a:r>
          </a:p>
          <a:p>
            <a:pPr lvl="1" indent="-228600"/>
            <a:r>
              <a:rPr lang="en-US" altLang="zh-CN" sz="2000" dirty="0"/>
              <a:t>TMT</a:t>
            </a:r>
          </a:p>
          <a:p>
            <a:pPr lvl="1" indent="-228600"/>
            <a:r>
              <a:rPr lang="en-US" altLang="zh-CN" sz="2000" dirty="0"/>
              <a:t>MALLET</a:t>
            </a:r>
          </a:p>
          <a:p>
            <a:pPr indent="-228600"/>
            <a:r>
              <a:rPr lang="en-US" altLang="zh-CN" sz="2400" dirty="0"/>
              <a:t>Clarification</a:t>
            </a:r>
          </a:p>
          <a:p>
            <a:pPr indent="-228600"/>
            <a:r>
              <a:rPr lang="en-US" altLang="zh-CN" sz="2400" dirty="0"/>
              <a:t>Web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</a:p>
          <a:p>
            <a:pPr indent="-228600"/>
            <a:r>
              <a:rPr lang="en-US" altLang="zh-CN" sz="2400" dirty="0"/>
              <a:t>Q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5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Assignment Requirements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sz="2000" dirty="0"/>
              <a:t>Download the paper abstracts from Canvas and store them in DB. Make sure to store at least paper title, abstract, authors, publication date, publication channel, </a:t>
            </a:r>
            <a:r>
              <a:rPr lang="en-US" sz="2000" dirty="0" err="1"/>
              <a:t>etc</a:t>
            </a:r>
            <a:r>
              <a:rPr lang="en-US" sz="2000" dirty="0"/>
              <a:t> the metadata you used in your previous assignments.</a:t>
            </a:r>
          </a:p>
          <a:p>
            <a:pPr lvl="0" indent="-228600"/>
            <a:r>
              <a:rPr lang="en-US" sz="2000" dirty="0"/>
              <a:t>Develop an LDA-based categorization algorithm</a:t>
            </a:r>
            <a:r>
              <a:rPr lang="en-US" altLang="zh-CN" sz="2000" dirty="0"/>
              <a:t>.</a:t>
            </a:r>
          </a:p>
          <a:p>
            <a:pPr lvl="0" indent="-228600"/>
            <a:r>
              <a:rPr lang="en-US" sz="2000" dirty="0"/>
              <a:t>Apply LDA to categorize APIs, based on their descriptions</a:t>
            </a:r>
            <a:r>
              <a:rPr lang="en-US" altLang="zh-CN" sz="2000" dirty="0"/>
              <a:t>.</a:t>
            </a:r>
          </a:p>
          <a:p>
            <a:pPr lvl="0" indent="-228600"/>
            <a:r>
              <a:rPr lang="en-US" sz="2000" dirty="0"/>
              <a:t>Develop a simple web app to show your results</a:t>
            </a:r>
            <a:r>
              <a:rPr lang="en-US" altLang="zh-CN" sz="2000" dirty="0"/>
              <a:t>.</a:t>
            </a:r>
          </a:p>
          <a:p>
            <a:pPr lvl="1" indent="-228600"/>
            <a:r>
              <a:rPr lang="en-US" sz="1800" dirty="0"/>
              <a:t>When you show the list of APIs contained in a category, when clicking on an API, show its metadata.</a:t>
            </a:r>
            <a:endParaRPr lang="en-US" altLang="zh-CN" sz="1800" dirty="0"/>
          </a:p>
          <a:p>
            <a:pPr lvl="0" indent="-228600"/>
            <a:r>
              <a:rPr lang="en-US" sz="2000" dirty="0"/>
              <a:t>Make your LDA-based service categorization as a web service</a:t>
            </a:r>
            <a:r>
              <a:rPr lang="en-US" altLang="zh-C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7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60762"/>
            <a:ext cx="671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Download</a:t>
            </a:r>
            <a:r>
              <a:rPr lang="zh-CN" altLang="en-US" sz="2000" dirty="0"/>
              <a:t> </a:t>
            </a:r>
            <a:r>
              <a:rPr lang="en-US" sz="2000" dirty="0" err="1"/>
              <a:t>dblp_abstract_dataset.xml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Canvas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XML</a:t>
            </a:r>
            <a:r>
              <a:rPr lang="zh-CN" altLang="en-US" sz="2000" dirty="0"/>
              <a:t> </a:t>
            </a:r>
            <a:r>
              <a:rPr lang="en-US" altLang="zh-CN" sz="2000" dirty="0"/>
              <a:t>format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S</a:t>
            </a:r>
            <a:r>
              <a:rPr lang="en-US" sz="2000" dirty="0"/>
              <a:t>tore metadata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MySQL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BF449-D0AB-0049-9757-52E73574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1258"/>
            <a:ext cx="8102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6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TMT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5125872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sz="2400" dirty="0"/>
              <a:t>Use the Stanford Topic Modeling Toolbox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err="1">
                <a:hlinkClick r:id="rId3"/>
              </a:rPr>
              <a:t>nlp.stanford.edu</a:t>
            </a:r>
            <a:r>
              <a:rPr lang="en-US" altLang="zh-CN" sz="2400" dirty="0">
                <a:hlinkClick r:id="rId3"/>
              </a:rPr>
              <a:t>/software/</a:t>
            </a:r>
            <a:r>
              <a:rPr lang="en-US" altLang="zh-CN" sz="2400" dirty="0" err="1">
                <a:hlinkClick r:id="rId3"/>
              </a:rPr>
              <a:t>tmt</a:t>
            </a:r>
            <a:r>
              <a:rPr lang="en-US" altLang="zh-CN" sz="2400" dirty="0">
                <a:hlinkClick r:id="rId3"/>
              </a:rPr>
              <a:t>/tmt-0.4/</a:t>
            </a:r>
            <a:endParaRPr lang="en-US" sz="2400" dirty="0"/>
          </a:p>
          <a:p>
            <a:pPr lvl="0" indent="-228600"/>
            <a:r>
              <a:rPr lang="en-US" altLang="zh-CN" sz="2400" b="1" dirty="0">
                <a:solidFill>
                  <a:srgbClr val="FF0000"/>
                </a:solidFill>
              </a:rPr>
              <a:t>JAVA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Download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environment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variables(Windows)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home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path(</a:t>
            </a:r>
            <a:r>
              <a:rPr lang="en-US" altLang="zh-CN" sz="2000" dirty="0" err="1">
                <a:solidFill>
                  <a:schemeClr val="tx1"/>
                </a:solidFill>
              </a:rPr>
              <a:t>MacOS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use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VM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35" y="1978077"/>
            <a:ext cx="5817953" cy="33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TMT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5125872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/>
              <a:t>Jar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API</a:t>
            </a:r>
          </a:p>
          <a:p>
            <a:pPr lvl="0" indent="-228600"/>
            <a:endParaRPr lang="en-US" sz="2400" dirty="0">
              <a:solidFill>
                <a:schemeClr val="tx1"/>
              </a:solidFill>
            </a:endParaRPr>
          </a:p>
          <a:p>
            <a:pPr lvl="0" indent="-228600"/>
            <a:endParaRPr lang="en-US" sz="2400" dirty="0">
              <a:solidFill>
                <a:schemeClr val="tx1"/>
              </a:solidFill>
            </a:endParaRPr>
          </a:p>
          <a:p>
            <a:pPr lvl="0" indent="-228600"/>
            <a:endParaRPr lang="en-US" sz="2400" dirty="0">
              <a:solidFill>
                <a:schemeClr val="tx1"/>
              </a:solidFill>
            </a:endParaRPr>
          </a:p>
          <a:p>
            <a:pPr lvl="0" indent="-228600"/>
            <a:r>
              <a:rPr lang="en-US" altLang="zh-CN" sz="2000" dirty="0">
                <a:solidFill>
                  <a:schemeClr val="tx1"/>
                </a:solidFill>
              </a:rPr>
              <a:t>Input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file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example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93" y="1563602"/>
            <a:ext cx="4800600" cy="196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345" y="4114628"/>
            <a:ext cx="9499665" cy="14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TMT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80334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/>
              <a:t>Output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example</a:t>
            </a:r>
          </a:p>
          <a:p>
            <a:pPr lvl="0" indent="-228600"/>
            <a:endParaRPr lang="en-US" altLang="zh-CN" sz="2400" dirty="0"/>
          </a:p>
          <a:p>
            <a:pPr lvl="0" indent="-228600"/>
            <a:endParaRPr lang="en-US" altLang="zh-CN" sz="2400" dirty="0"/>
          </a:p>
          <a:p>
            <a:pPr lvl="0" indent="-228600"/>
            <a:endParaRPr lang="en-US" altLang="zh-CN" sz="2400" dirty="0"/>
          </a:p>
          <a:p>
            <a:pPr lvl="0" indent="-228600"/>
            <a:endParaRPr lang="en-US" altLang="zh-CN" sz="2400" dirty="0"/>
          </a:p>
          <a:p>
            <a:pPr lvl="0" indent="-228600"/>
            <a:endParaRPr lang="en-US" altLang="zh-CN" sz="2400" dirty="0"/>
          </a:p>
          <a:p>
            <a:pPr lvl="0" indent="-228600"/>
            <a:r>
              <a:rPr lang="en-US" sz="2400" dirty="0" err="1"/>
              <a:t>summary.txt</a:t>
            </a:r>
            <a:endParaRPr lang="en-US" sz="2400" dirty="0"/>
          </a:p>
          <a:p>
            <a:pPr lvl="1" indent="-228600"/>
            <a:r>
              <a:rPr lang="en-US" sz="2000" dirty="0"/>
              <a:t>Human readable summary of the topic model, with top-20 terms per topic and how many words instances of each have occurred.</a:t>
            </a: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057883"/>
            <a:ext cx="10033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MALLET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sz="2400" dirty="0">
                <a:solidFill>
                  <a:schemeClr val="tx1"/>
                </a:solidFill>
              </a:rPr>
              <a:t>MALLET is a Java-based package for statistical natural language processing, document classification, clustering, topic modeling, information extraction, and other machine learning applications to text.</a:t>
            </a:r>
          </a:p>
          <a:p>
            <a:pPr lvl="0" indent="-228600"/>
            <a:r>
              <a:rPr lang="en-US" sz="24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2400" dirty="0" err="1">
                <a:solidFill>
                  <a:schemeClr val="tx1"/>
                </a:solidFill>
                <a:hlinkClick r:id="rId3"/>
              </a:rPr>
              <a:t>mallet.cs.umass.edu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/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82" y="3636379"/>
            <a:ext cx="3162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MALLET</a:t>
            </a:r>
            <a:endParaRPr lang="en-US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8199" y="1690825"/>
            <a:ext cx="10617485" cy="3891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/>
            <a:r>
              <a:rPr lang="en-US" altLang="zh-CN" sz="2400" dirty="0">
                <a:solidFill>
                  <a:schemeClr val="tx1"/>
                </a:solidFill>
              </a:rPr>
              <a:t>Download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install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MALLET</a:t>
            </a:r>
          </a:p>
          <a:p>
            <a:pPr lvl="0" indent="-228600"/>
            <a:r>
              <a:rPr lang="en-US" altLang="zh-CN" sz="2400" dirty="0">
                <a:solidFill>
                  <a:schemeClr val="tx1"/>
                </a:solidFill>
              </a:rPr>
              <a:t>Follow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instruction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http://mallet.cs.umass.edu/topics.php</a:t>
            </a:r>
            <a:endParaRPr lang="en-US" sz="2400" dirty="0">
              <a:solidFill>
                <a:schemeClr val="tx1"/>
              </a:solidFill>
            </a:endParaRPr>
          </a:p>
          <a:p>
            <a:pPr lvl="0" indent="-228600"/>
            <a:r>
              <a:rPr lang="en-US" altLang="zh-CN" sz="2400" dirty="0">
                <a:solidFill>
                  <a:schemeClr val="tx1"/>
                </a:solidFill>
              </a:rPr>
              <a:t>Import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data</a:t>
            </a: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./bin/mallet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import-</a:t>
            </a:r>
            <a:r>
              <a:rPr lang="en-US" altLang="zh-CN" sz="2000" dirty="0" err="1">
                <a:solidFill>
                  <a:schemeClr val="tx1"/>
                </a:solidFill>
              </a:rPr>
              <a:t>dir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--input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sample-data/abstract </a:t>
            </a:r>
            <a:r>
              <a:rPr lang="mr-IN" altLang="zh-CN" sz="2000" dirty="0">
                <a:solidFill>
                  <a:schemeClr val="tx1"/>
                </a:solidFill>
              </a:rPr>
              <a:t>--</a:t>
            </a:r>
            <a:r>
              <a:rPr lang="en-US" altLang="zh-CN" sz="2000" dirty="0">
                <a:solidFill>
                  <a:schemeClr val="tx1"/>
                </a:solidFill>
              </a:rPr>
              <a:t>output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tutorial.mallet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mr-IN" altLang="zh-CN" sz="2000" dirty="0">
                <a:solidFill>
                  <a:schemeClr val="tx1"/>
                </a:solidFill>
              </a:rPr>
              <a:t>--</a:t>
            </a:r>
            <a:r>
              <a:rPr lang="en-US" altLang="zh-CN" sz="2000" dirty="0">
                <a:solidFill>
                  <a:schemeClr val="tx1"/>
                </a:solidFill>
              </a:rPr>
              <a:t>keep-sequence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--remove-</a:t>
            </a:r>
            <a:r>
              <a:rPr lang="en-US" altLang="zh-CN" sz="2000" dirty="0" err="1">
                <a:solidFill>
                  <a:schemeClr val="tx1"/>
                </a:solidFill>
              </a:rPr>
              <a:t>stopwords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indent="-228600"/>
            <a:r>
              <a:rPr lang="en-US" altLang="zh-CN" sz="2400" dirty="0">
                <a:solidFill>
                  <a:schemeClr val="tx1"/>
                </a:solidFill>
              </a:rPr>
              <a:t>Train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model</a:t>
            </a:r>
          </a:p>
          <a:p>
            <a:pPr lvl="1" indent="-228600"/>
            <a:r>
              <a:rPr lang="en-US" altLang="zh-CN" sz="2000" dirty="0">
                <a:solidFill>
                  <a:schemeClr val="tx1"/>
                </a:solidFill>
              </a:rPr>
              <a:t>./bin/mallet train-topics --input </a:t>
            </a:r>
            <a:r>
              <a:rPr lang="en-US" altLang="zh-CN" sz="2000" dirty="0" err="1">
                <a:solidFill>
                  <a:schemeClr val="tx1"/>
                </a:solidFill>
              </a:rPr>
              <a:t>tutorial.mallet</a:t>
            </a:r>
            <a:r>
              <a:rPr lang="en-US" altLang="zh-CN" sz="2000" dirty="0">
                <a:solidFill>
                  <a:schemeClr val="tx1"/>
                </a:solidFill>
              </a:rPr>
              <a:t> --</a:t>
            </a:r>
            <a:r>
              <a:rPr lang="en-US" altLang="zh-CN" sz="2000" dirty="0" err="1">
                <a:solidFill>
                  <a:schemeClr val="tx1"/>
                </a:solidFill>
              </a:rPr>
              <a:t>num</a:t>
            </a:r>
            <a:r>
              <a:rPr lang="en-US" altLang="zh-CN" sz="2000" dirty="0">
                <a:solidFill>
                  <a:schemeClr val="tx1"/>
                </a:solidFill>
              </a:rPr>
              <a:t>-topics 50 --output-state topic-</a:t>
            </a:r>
            <a:r>
              <a:rPr lang="en-US" altLang="zh-CN" sz="2000" dirty="0" err="1">
                <a:solidFill>
                  <a:schemeClr val="tx1"/>
                </a:solidFill>
              </a:rPr>
              <a:t>state.gz</a:t>
            </a:r>
            <a:r>
              <a:rPr lang="en-US" altLang="zh-CN" sz="2000" dirty="0">
                <a:solidFill>
                  <a:schemeClr val="tx1"/>
                </a:solidFill>
              </a:rPr>
              <a:t> --output-topic-keys </a:t>
            </a:r>
            <a:r>
              <a:rPr lang="en-US" altLang="zh-CN" sz="2000" dirty="0" err="1">
                <a:solidFill>
                  <a:schemeClr val="tx1"/>
                </a:solidFill>
              </a:rPr>
              <a:t>tutorial_keys.txt</a:t>
            </a:r>
            <a:r>
              <a:rPr lang="en-US" altLang="zh-CN" sz="2000" dirty="0">
                <a:solidFill>
                  <a:schemeClr val="tx1"/>
                </a:solidFill>
              </a:rPr>
              <a:t> --output-doc-topics </a:t>
            </a:r>
            <a:r>
              <a:rPr lang="en-US" altLang="zh-CN" sz="2000" dirty="0" err="1">
                <a:solidFill>
                  <a:schemeClr val="tx1"/>
                </a:solidFill>
              </a:rPr>
              <a:t>tutorial_composition.txt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1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475</Words>
  <Application>Microsoft Macintosh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simple-light</vt:lpstr>
      <vt:lpstr>Assignment 4  Machine Learning-Powered Automatic Service Categorization</vt:lpstr>
      <vt:lpstr>Overview</vt:lpstr>
      <vt:lpstr>Assignment Requirements</vt:lpstr>
      <vt:lpstr>Assignment Data</vt:lpstr>
      <vt:lpstr>Install and Practice LDA - TMT</vt:lpstr>
      <vt:lpstr>Install and Practice LDA - TMT</vt:lpstr>
      <vt:lpstr>Install and Practice LDA - TMT</vt:lpstr>
      <vt:lpstr>Install and Practice LDA - MALLET</vt:lpstr>
      <vt:lpstr>Install and Practice LDA - MALLET</vt:lpstr>
      <vt:lpstr>Install and Practice LDA - MALLET</vt:lpstr>
      <vt:lpstr>Install and Practice LDA - MALLET</vt:lpstr>
      <vt:lpstr>Clarification</vt:lpstr>
      <vt:lpstr>Web application</vt:lpstr>
      <vt:lpstr>Web application</vt:lpstr>
      <vt:lpstr>Q &amp; 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Recitation 4 Introduction to play framework</dc:title>
  <cp:lastModifiedBy>Zheyu Li</cp:lastModifiedBy>
  <cp:revision>71</cp:revision>
  <dcterms:modified xsi:type="dcterms:W3CDTF">2020-02-25T14:48:15Z</dcterms:modified>
</cp:coreProperties>
</file>