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71EC735A-1492-4CFF-B209-7546B6FFD7A9}"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EC735A-1492-4CFF-B209-7546B6FFD7A9}"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EC735A-1492-4CFF-B209-7546B6FFD7A9}"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EC735A-1492-4CFF-B209-7546B6FFD7A9}"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71EC735A-1492-4CFF-B209-7546B6FFD7A9}"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1EC735A-1492-4CFF-B209-7546B6FFD7A9}"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71EC735A-1492-4CFF-B209-7546B6FFD7A9}"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71EC735A-1492-4CFF-B209-7546B6FFD7A9}"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71EC735A-1492-4CFF-B209-7546B6FFD7A9}"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71EC735A-1492-4CFF-B209-7546B6FFD7A9}"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45CC18-BADC-4B6B-AA6D-3C2F2434AE75}" type="datetimeFigureOut">
              <a:rPr lang="id-ID" smtClean="0"/>
              <a:pPr/>
              <a:t>06/09/2016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71EC735A-1492-4CFF-B209-7546B6FFD7A9}"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945CC18-BADC-4B6B-AA6D-3C2F2434AE75}" type="datetimeFigureOut">
              <a:rPr lang="id-ID" smtClean="0"/>
              <a:pPr/>
              <a:t>06/09/2016</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1EC735A-1492-4CFF-B209-7546B6FFD7A9}"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id-ID" dirty="0" smtClean="0"/>
              <a:t>Akuntansi Keu dan Standar Akuntansi</a:t>
            </a:r>
            <a:endParaRPr lang="id-ID" dirty="0"/>
          </a:p>
        </p:txBody>
      </p:sp>
      <p:sp>
        <p:nvSpPr>
          <p:cNvPr id="5" name="Content Placeholder 4"/>
          <p:cNvSpPr>
            <a:spLocks noGrp="1"/>
          </p:cNvSpPr>
          <p:nvPr>
            <p:ph idx="1"/>
          </p:nvPr>
        </p:nvSpPr>
        <p:spPr/>
        <p:txBody>
          <a:bodyPr/>
          <a:lstStyle/>
          <a:p>
            <a:endParaRPr lang="id-ID"/>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SAK</a:t>
            </a:r>
            <a:endParaRPr lang="id-ID" dirty="0"/>
          </a:p>
        </p:txBody>
      </p:sp>
      <p:sp>
        <p:nvSpPr>
          <p:cNvPr id="3" name="Content Placeholder 2"/>
          <p:cNvSpPr>
            <a:spLocks noGrp="1"/>
          </p:cNvSpPr>
          <p:nvPr>
            <p:ph idx="1"/>
          </p:nvPr>
        </p:nvSpPr>
        <p:spPr/>
        <p:txBody>
          <a:bodyPr>
            <a:normAutofit fontScale="85000" lnSpcReduction="10000"/>
          </a:bodyPr>
          <a:lstStyle/>
          <a:p>
            <a:pPr algn="just">
              <a:buNone/>
            </a:pPr>
            <a:r>
              <a:rPr lang="id-ID" dirty="0" smtClean="0"/>
              <a:t>IFRS sebagai standar internasional memiliki tiga ciri utama sbb:</a:t>
            </a:r>
          </a:p>
          <a:p>
            <a:pPr marL="514350" indent="-514350" algn="just">
              <a:buAutoNum type="arabicPeriod"/>
            </a:pPr>
            <a:r>
              <a:rPr lang="id-ID" i="1" dirty="0" smtClean="0"/>
              <a:t>Principles Based</a:t>
            </a:r>
            <a:r>
              <a:rPr lang="id-ID" dirty="0" smtClean="0"/>
              <a:t>; hanya mengatur hal2 pokok dalam standar sedangkan prosedur dan kebijakan detail diserahkan kepada pemakai. Keunggulan pendekatan ini akan menghindari dibuatnya perjanjian atau transaksi mengikuti aturan dalam konsep pengakuan</a:t>
            </a:r>
          </a:p>
          <a:p>
            <a:pPr marL="514350" indent="-514350" algn="just">
              <a:buAutoNum type="arabicPeriod"/>
            </a:pPr>
            <a:r>
              <a:rPr lang="id-ID" dirty="0" smtClean="0"/>
              <a:t>Nilai Wajar; meningkatkan relevansi informasi akuntansi untuk pengambilan keputusan</a:t>
            </a:r>
          </a:p>
          <a:p>
            <a:pPr marL="514350" indent="-514350" algn="just">
              <a:buAutoNum type="arabicPeriod"/>
            </a:pPr>
            <a:r>
              <a:rPr lang="id-ID" dirty="0" smtClean="0"/>
              <a:t>Pengungkapan; diperlukan agar pengguna lap keu dapat mempertimbangkan informasi yang relevan dan perlu diketahui terkait dengan apa yang dicantumkan dalam lap keu dan kejadian penting yang terkait dengan item tsb</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Standar Ak Keu Entitas Tanpa Akuntabilitas Publik</a:t>
            </a:r>
            <a:endParaRPr lang="id-ID" dirty="0"/>
          </a:p>
        </p:txBody>
      </p:sp>
      <p:sp>
        <p:nvSpPr>
          <p:cNvPr id="3" name="Content Placeholder 2"/>
          <p:cNvSpPr>
            <a:spLocks noGrp="1"/>
          </p:cNvSpPr>
          <p:nvPr>
            <p:ph idx="1"/>
          </p:nvPr>
        </p:nvSpPr>
        <p:spPr/>
        <p:txBody>
          <a:bodyPr>
            <a:normAutofit fontScale="92500" lnSpcReduction="10000"/>
          </a:bodyPr>
          <a:lstStyle/>
          <a:p>
            <a:pPr algn="just">
              <a:buNone/>
            </a:pPr>
            <a:r>
              <a:rPr lang="id-ID" dirty="0" smtClean="0"/>
              <a:t>SAK-ETAP digunakan untuk entitas yang tidak memiliki akuntabilitas publik signifikan dalam menyusun lap keu untuk tujuan umum. </a:t>
            </a:r>
          </a:p>
          <a:p>
            <a:pPr algn="just">
              <a:buNone/>
            </a:pPr>
            <a:r>
              <a:rPr lang="id-ID" dirty="0" smtClean="0"/>
              <a:t>Dalam praktek sbb:</a:t>
            </a:r>
          </a:p>
          <a:p>
            <a:pPr marL="514350" indent="-514350" algn="just">
              <a:buAutoNum type="alphaLcPeriod"/>
            </a:pPr>
            <a:r>
              <a:rPr lang="id-ID" dirty="0" smtClean="0"/>
              <a:t>Tidak ada laporan laba rugi komprehensif</a:t>
            </a:r>
          </a:p>
          <a:p>
            <a:pPr marL="514350" indent="-514350" algn="just">
              <a:buAutoNum type="alphaLcPeriod"/>
            </a:pPr>
            <a:r>
              <a:rPr lang="id-ID" dirty="0" smtClean="0"/>
              <a:t>Penilaian untuk aset tetap, aset takberwujud, dan properti investasi setelah tanggal perolehan hanya menggunakan harga perolehan, tidak ada pilihan menggunakan nilai wajar</a:t>
            </a:r>
          </a:p>
          <a:p>
            <a:pPr marL="514350" indent="-514350" algn="just">
              <a:buAutoNum type="alphaLcPeriod"/>
            </a:pPr>
            <a:r>
              <a:rPr lang="id-ID" dirty="0" smtClean="0"/>
              <a:t>Tidak ada pengakuan liabilitas dan aset pajak tangguhan, beban pajak diukur sebesar jumlah pajak menurut ketentuan pajak</a:t>
            </a:r>
            <a:endParaRPr lang="id-ID"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Standar Akuntansi Syariah</a:t>
            </a:r>
            <a:endParaRPr lang="id-ID" dirty="0"/>
          </a:p>
        </p:txBody>
      </p:sp>
      <p:sp>
        <p:nvSpPr>
          <p:cNvPr id="3" name="Content Placeholder 2"/>
          <p:cNvSpPr>
            <a:spLocks noGrp="1"/>
          </p:cNvSpPr>
          <p:nvPr>
            <p:ph idx="1"/>
          </p:nvPr>
        </p:nvSpPr>
        <p:spPr/>
        <p:txBody>
          <a:bodyPr/>
          <a:lstStyle/>
          <a:p>
            <a:pPr algn="just">
              <a:buNone/>
            </a:pPr>
            <a:r>
              <a:rPr lang="id-ID" dirty="0" smtClean="0"/>
              <a:t>SAK Syariah adalah standar yang digunakan untuk entitas yang memiliki transaksi syariah. Transaksi syariah terdiri dari kerangka konseptual penyusunan dan pengungkapan laporan standar penyajian lap keu dan standar khusus syariah seperti: </a:t>
            </a:r>
            <a:r>
              <a:rPr lang="id-ID" i="1" dirty="0" smtClean="0"/>
              <a:t>mudharabah, murabahah, salam, ijarah dan istishna</a:t>
            </a:r>
            <a:endParaRPr lang="id-ID"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Standar Akuntansi Pemerintahan</a:t>
            </a:r>
            <a:endParaRPr lang="id-ID" dirty="0"/>
          </a:p>
        </p:txBody>
      </p:sp>
      <p:sp>
        <p:nvSpPr>
          <p:cNvPr id="3" name="Content Placeholder 2"/>
          <p:cNvSpPr>
            <a:spLocks noGrp="1"/>
          </p:cNvSpPr>
          <p:nvPr>
            <p:ph idx="1"/>
          </p:nvPr>
        </p:nvSpPr>
        <p:spPr/>
        <p:txBody>
          <a:bodyPr>
            <a:normAutofit/>
          </a:bodyPr>
          <a:lstStyle/>
          <a:p>
            <a:pPr algn="just">
              <a:buNone/>
            </a:pPr>
            <a:r>
              <a:rPr lang="id-ID" dirty="0" smtClean="0"/>
              <a:t>SAP adalah standar yg digunakan untuk menyusun lap keu instansi pemerintahan baik pusat maupun daerah. </a:t>
            </a:r>
          </a:p>
          <a:p>
            <a:pPr algn="just">
              <a:buNone/>
            </a:pPr>
            <a:r>
              <a:rPr lang="id-ID" dirty="0" smtClean="0"/>
              <a:t>SAP berbasis akrual ditetapkan dalam Peraturan Pemerintah No. 71 Tahun 2010. </a:t>
            </a:r>
          </a:p>
          <a:p>
            <a:pPr algn="just">
              <a:buNone/>
            </a:pPr>
            <a:r>
              <a:rPr lang="id-ID" dirty="0" smtClean="0"/>
              <a:t>Peraturan Pemerintah ini sudah berlaku namun instansi pemerintah masih diperkenankan menggunakan Peraturan Pemerintah No. 24 Tahun 2005 SAP berbasis kas menuju akrual sampai dengan tahun anggaran 2014</a:t>
            </a:r>
            <a:endParaRPr lang="id-ID"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Kerangka Dasar penyajian dan Penyusunan Lap Keu</a:t>
            </a:r>
            <a:endParaRPr lang="id-ID" dirty="0"/>
          </a:p>
        </p:txBody>
      </p:sp>
      <p:sp>
        <p:nvSpPr>
          <p:cNvPr id="3" name="Content Placeholder 2"/>
          <p:cNvSpPr>
            <a:spLocks noGrp="1"/>
          </p:cNvSpPr>
          <p:nvPr>
            <p:ph idx="1"/>
          </p:nvPr>
        </p:nvSpPr>
        <p:spPr/>
        <p:txBody>
          <a:bodyPr>
            <a:normAutofit/>
          </a:bodyPr>
          <a:lstStyle/>
          <a:p>
            <a:pPr algn="just">
              <a:buNone/>
            </a:pPr>
            <a:r>
              <a:rPr lang="id-ID" dirty="0" smtClean="0"/>
              <a:t>Kerangka Konseptual ditujukan untuk:</a:t>
            </a:r>
          </a:p>
          <a:p>
            <a:pPr marL="514350" indent="-514350" algn="just">
              <a:buAutoNum type="arabicPeriod"/>
            </a:pPr>
            <a:r>
              <a:rPr lang="id-ID" dirty="0" smtClean="0"/>
              <a:t>Penyusun standar akuntansi keu dalam pelaksanaan tugasnya</a:t>
            </a:r>
          </a:p>
          <a:p>
            <a:pPr marL="514350" indent="-514350" algn="just">
              <a:buAutoNum type="arabicPeriod"/>
            </a:pPr>
            <a:r>
              <a:rPr lang="id-ID" dirty="0" smtClean="0"/>
              <a:t>Penyusun lap keu untuk menanggulangi masalah akuntansi yang belum diatur dalam SAK</a:t>
            </a:r>
          </a:p>
          <a:p>
            <a:pPr marL="514350" indent="-514350" algn="just">
              <a:buAutoNum type="arabicPeriod"/>
            </a:pPr>
            <a:r>
              <a:rPr lang="id-ID" dirty="0" smtClean="0"/>
              <a:t>Auditor dalam memberikan pendapat mengenai apakah lap keu disusun sesuai dengan prinsip akuntansi yang berlaku</a:t>
            </a:r>
          </a:p>
          <a:p>
            <a:pPr marL="514350" indent="-514350" algn="just">
              <a:buAutoNum type="arabicPeriod"/>
            </a:pPr>
            <a:r>
              <a:rPr lang="id-ID" dirty="0" smtClean="0"/>
              <a:t>Para pemakai dalam menafsirkan informasi yang disajikan dalam lap keu</a:t>
            </a:r>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Lanjutan</a:t>
            </a:r>
            <a:endParaRPr lang="id-ID" dirty="0"/>
          </a:p>
        </p:txBody>
      </p:sp>
      <p:sp>
        <p:nvSpPr>
          <p:cNvPr id="3" name="Content Placeholder 2"/>
          <p:cNvSpPr>
            <a:spLocks noGrp="1"/>
          </p:cNvSpPr>
          <p:nvPr>
            <p:ph idx="1"/>
          </p:nvPr>
        </p:nvSpPr>
        <p:spPr/>
        <p:txBody>
          <a:bodyPr/>
          <a:lstStyle/>
          <a:p>
            <a:pPr>
              <a:buNone/>
            </a:pPr>
            <a:r>
              <a:rPr lang="id-ID" dirty="0" smtClean="0"/>
              <a:t>Kerangka konseptual menurut PSAK terdiri atas:</a:t>
            </a:r>
          </a:p>
          <a:p>
            <a:pPr marL="514350" indent="-514350">
              <a:buAutoNum type="arabicPeriod"/>
            </a:pPr>
            <a:r>
              <a:rPr lang="id-ID" dirty="0" smtClean="0"/>
              <a:t>Pengguna Lap Keuangan</a:t>
            </a:r>
          </a:p>
          <a:p>
            <a:pPr marL="514350" indent="-514350">
              <a:buAutoNum type="arabicPeriod"/>
            </a:pPr>
            <a:r>
              <a:rPr lang="id-ID" dirty="0" smtClean="0"/>
              <a:t>Tujuan Lap keu</a:t>
            </a:r>
          </a:p>
          <a:p>
            <a:pPr marL="514350" indent="-514350">
              <a:buAutoNum type="arabicPeriod"/>
            </a:pPr>
            <a:r>
              <a:rPr lang="id-ID" dirty="0" smtClean="0"/>
              <a:t>Asumsi Dasar</a:t>
            </a:r>
          </a:p>
          <a:p>
            <a:pPr marL="514350" indent="-514350">
              <a:buAutoNum type="arabicPeriod"/>
            </a:pPr>
            <a:r>
              <a:rPr lang="id-ID" dirty="0" smtClean="0"/>
              <a:t>Karakteristik Kualitatif</a:t>
            </a:r>
          </a:p>
          <a:p>
            <a:pPr marL="514350" indent="-514350">
              <a:buAutoNum type="arabicPeriod"/>
            </a:pPr>
            <a:r>
              <a:rPr lang="id-ID" dirty="0" smtClean="0"/>
              <a:t>Konsep pengakuan dan pengukuran lap keu</a:t>
            </a:r>
          </a:p>
          <a:p>
            <a:pPr marL="514350" indent="-514350">
              <a:buAutoNum type="arabicPeriod"/>
            </a:pPr>
            <a:r>
              <a:rPr lang="id-ID" dirty="0" smtClean="0"/>
              <a:t>Konsep pemeliharaan modal</a:t>
            </a:r>
            <a:endParaRPr lang="id-ID"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Pengguna dan Tujuan Lap Keu</a:t>
            </a:r>
            <a:endParaRPr lang="id-ID" dirty="0"/>
          </a:p>
        </p:txBody>
      </p:sp>
      <p:sp>
        <p:nvSpPr>
          <p:cNvPr id="3" name="Content Placeholder 2"/>
          <p:cNvSpPr>
            <a:spLocks noGrp="1"/>
          </p:cNvSpPr>
          <p:nvPr>
            <p:ph idx="1"/>
          </p:nvPr>
        </p:nvSpPr>
        <p:spPr/>
        <p:txBody>
          <a:bodyPr>
            <a:normAutofit fontScale="85000" lnSpcReduction="20000"/>
          </a:bodyPr>
          <a:lstStyle/>
          <a:p>
            <a:pPr algn="just">
              <a:buNone/>
            </a:pPr>
            <a:r>
              <a:rPr lang="id-ID" dirty="0" smtClean="0"/>
              <a:t>Pengguna menggunakan lap keu untuk memenuhi kebutuhan informasi yang berbeda diantaraanya:</a:t>
            </a:r>
          </a:p>
          <a:p>
            <a:pPr marL="514350" indent="-514350" algn="just">
              <a:buAutoNum type="arabicPeriod"/>
            </a:pPr>
            <a:r>
              <a:rPr lang="id-ID" dirty="0" smtClean="0"/>
              <a:t>Investor, menilai entitas dan kemampuan entitas membayar deviden di masa mendatang</a:t>
            </a:r>
          </a:p>
          <a:p>
            <a:pPr marL="514350" indent="-514350" algn="just">
              <a:buAutoNum type="arabicPeriod"/>
            </a:pPr>
            <a:r>
              <a:rPr lang="id-ID" dirty="0" smtClean="0"/>
              <a:t>Karyawan, kemamuan memberikan balas jasa, manfaat pensiun dan kesempatan kerja</a:t>
            </a:r>
          </a:p>
          <a:p>
            <a:pPr marL="514350" indent="-514350" algn="just">
              <a:buAutoNum type="arabicPeriod"/>
            </a:pPr>
            <a:r>
              <a:rPr lang="id-ID" dirty="0" smtClean="0"/>
              <a:t>Pemberi jaminan, kemampuan membayar utang</a:t>
            </a:r>
          </a:p>
          <a:p>
            <a:pPr marL="514350" indent="-514350" algn="just">
              <a:buAutoNum type="arabicPeriod"/>
            </a:pPr>
            <a:r>
              <a:rPr lang="id-ID" dirty="0" smtClean="0"/>
              <a:t>Pemasok dan kreditur, kemampuuan entitas membayar liabilitasnya pada saat jatuh tempo</a:t>
            </a:r>
          </a:p>
          <a:p>
            <a:pPr marL="514350" indent="-514350" algn="just">
              <a:buAutoNum type="arabicPeriod"/>
            </a:pPr>
            <a:r>
              <a:rPr lang="id-ID" dirty="0" smtClean="0"/>
              <a:t>Pelanggan, kemampuan entitas menjamin kelangsungan hidupnya</a:t>
            </a:r>
          </a:p>
          <a:p>
            <a:pPr marL="514350" indent="-514350" algn="just">
              <a:buAutoNum type="arabicPeriod"/>
            </a:pPr>
            <a:r>
              <a:rPr lang="id-ID" dirty="0" smtClean="0"/>
              <a:t>Pemerintah, menilai bagaimana alokasi sumber daya</a:t>
            </a:r>
          </a:p>
          <a:p>
            <a:pPr marL="514350" indent="-514350" algn="just">
              <a:buAutoNum type="arabicPeriod"/>
            </a:pPr>
            <a:r>
              <a:rPr lang="id-ID" dirty="0" smtClean="0"/>
              <a:t>Masyarakat, menilai tren dan perkembangan kemakmuran entitas</a:t>
            </a: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Asumsi</a:t>
            </a:r>
            <a:endParaRPr lang="id-ID" dirty="0"/>
          </a:p>
        </p:txBody>
      </p:sp>
      <p:sp>
        <p:nvSpPr>
          <p:cNvPr id="3" name="Content Placeholder 2"/>
          <p:cNvSpPr>
            <a:spLocks noGrp="1"/>
          </p:cNvSpPr>
          <p:nvPr>
            <p:ph idx="1"/>
          </p:nvPr>
        </p:nvSpPr>
        <p:spPr/>
        <p:txBody>
          <a:bodyPr>
            <a:normAutofit/>
          </a:bodyPr>
          <a:lstStyle/>
          <a:p>
            <a:pPr algn="just">
              <a:buNone/>
            </a:pPr>
            <a:r>
              <a:rPr lang="id-ID" dirty="0" smtClean="0"/>
              <a:t>Asumsi dalam penyusunan lap keu digunakan sebagai konsep dasar yang melandasi penyusunan lap keu. </a:t>
            </a:r>
          </a:p>
          <a:p>
            <a:pPr algn="just">
              <a:buNone/>
            </a:pPr>
            <a:r>
              <a:rPr lang="id-ID" dirty="0" smtClean="0"/>
              <a:t>Basis akrual merupakan asu</a:t>
            </a:r>
            <a:r>
              <a:rPr lang="en-US" dirty="0" smtClean="0"/>
              <a:t>m</a:t>
            </a:r>
            <a:r>
              <a:rPr lang="id-ID" dirty="0" smtClean="0"/>
              <a:t>si yang mendasari penyusunan lap keu. Berdasarkan konsep akrual, pengaruh transaksi dan peristiwa lain diakui pada saat terjadinya. Konsep ini lebih mencerminkan substansi ekonomi suatu transaksi. </a:t>
            </a:r>
            <a:endParaRPr lang="id-ID"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Karakteritik Kualitatif</a:t>
            </a:r>
            <a:endParaRPr lang="id-ID" dirty="0"/>
          </a:p>
        </p:txBody>
      </p:sp>
      <p:sp>
        <p:nvSpPr>
          <p:cNvPr id="3" name="Content Placeholder 2"/>
          <p:cNvSpPr>
            <a:spLocks noGrp="1"/>
          </p:cNvSpPr>
          <p:nvPr>
            <p:ph idx="1"/>
          </p:nvPr>
        </p:nvSpPr>
        <p:spPr/>
        <p:txBody>
          <a:bodyPr/>
          <a:lstStyle/>
          <a:p>
            <a:pPr>
              <a:buNone/>
            </a:pPr>
            <a:r>
              <a:rPr lang="id-ID" dirty="0" smtClean="0"/>
              <a:t>Menurut PSAK ada empat karakteristik kualitatif pokok yaitu:</a:t>
            </a:r>
          </a:p>
          <a:p>
            <a:pPr marL="514350" indent="-514350">
              <a:buAutoNum type="arabicPeriod"/>
            </a:pPr>
            <a:r>
              <a:rPr lang="id-ID" dirty="0" smtClean="0"/>
              <a:t>Dapat dipahami</a:t>
            </a:r>
          </a:p>
          <a:p>
            <a:pPr marL="514350" indent="-514350">
              <a:buAutoNum type="arabicPeriod"/>
            </a:pPr>
            <a:r>
              <a:rPr lang="id-ID" dirty="0" smtClean="0"/>
              <a:t>Relevan</a:t>
            </a:r>
          </a:p>
          <a:p>
            <a:pPr marL="514350" indent="-514350">
              <a:buAutoNum type="arabicPeriod"/>
            </a:pPr>
            <a:r>
              <a:rPr lang="id-ID" dirty="0" smtClean="0"/>
              <a:t>Keandalan</a:t>
            </a:r>
          </a:p>
          <a:p>
            <a:pPr marL="514350" indent="-514350">
              <a:buAutoNum type="arabicPeriod"/>
            </a:pPr>
            <a:r>
              <a:rPr lang="id-ID" dirty="0" smtClean="0"/>
              <a:t>Dapat dibandingkan</a:t>
            </a:r>
            <a:endParaRPr lang="id-ID"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Unsur Lap Keu</a:t>
            </a:r>
            <a:endParaRPr lang="id-ID" dirty="0"/>
          </a:p>
        </p:txBody>
      </p:sp>
      <p:sp>
        <p:nvSpPr>
          <p:cNvPr id="3" name="Content Placeholder 2"/>
          <p:cNvSpPr>
            <a:spLocks noGrp="1"/>
          </p:cNvSpPr>
          <p:nvPr>
            <p:ph idx="1"/>
          </p:nvPr>
        </p:nvSpPr>
        <p:spPr/>
        <p:txBody>
          <a:bodyPr>
            <a:normAutofit/>
          </a:bodyPr>
          <a:lstStyle/>
          <a:p>
            <a:pPr marL="514350" indent="-514350">
              <a:buAutoNum type="arabicPeriod"/>
            </a:pPr>
            <a:r>
              <a:rPr lang="id-ID" dirty="0" smtClean="0"/>
              <a:t>Posisi keuangan. Unsur yang terdapat adalah:</a:t>
            </a:r>
          </a:p>
          <a:p>
            <a:pPr marL="514350" indent="-514350">
              <a:buNone/>
            </a:pPr>
            <a:r>
              <a:rPr lang="id-ID" dirty="0"/>
              <a:t>	</a:t>
            </a:r>
            <a:r>
              <a:rPr lang="id-ID" dirty="0" smtClean="0"/>
              <a:t>- Aset</a:t>
            </a:r>
          </a:p>
          <a:p>
            <a:pPr marL="514350" indent="-514350">
              <a:buNone/>
            </a:pPr>
            <a:r>
              <a:rPr lang="id-ID" dirty="0"/>
              <a:t>	</a:t>
            </a:r>
            <a:r>
              <a:rPr lang="id-ID" dirty="0" smtClean="0"/>
              <a:t>- Liabilitas</a:t>
            </a:r>
          </a:p>
          <a:p>
            <a:pPr marL="514350" indent="-514350">
              <a:buNone/>
            </a:pPr>
            <a:r>
              <a:rPr lang="id-ID" dirty="0"/>
              <a:t>	</a:t>
            </a:r>
            <a:r>
              <a:rPr lang="id-ID" dirty="0" smtClean="0"/>
              <a:t>- Ekuitas</a:t>
            </a:r>
          </a:p>
          <a:p>
            <a:pPr marL="514350" indent="-514350">
              <a:buAutoNum type="arabicPeriod" startAt="2"/>
            </a:pPr>
            <a:r>
              <a:rPr lang="id-ID" dirty="0" smtClean="0"/>
              <a:t>Kinerja. Digunakan sebagai ukuran kinerja dan dasar bagi ukuran kinerja invetasi. </a:t>
            </a:r>
            <a:endParaRPr lang="id-ID" dirty="0"/>
          </a:p>
          <a:p>
            <a:pPr marL="514350" indent="-514350">
              <a:buNone/>
            </a:pPr>
            <a:r>
              <a:rPr lang="id-ID" dirty="0" smtClean="0"/>
              <a:t>	- pendapatan</a:t>
            </a:r>
          </a:p>
          <a:p>
            <a:pPr marL="514350" indent="-514350">
              <a:buNone/>
            </a:pPr>
            <a:r>
              <a:rPr lang="id-ID" dirty="0"/>
              <a:t>	</a:t>
            </a:r>
            <a:r>
              <a:rPr lang="id-ID" dirty="0" smtClean="0"/>
              <a:t>- beban</a:t>
            </a:r>
            <a:endParaRPr lang="id-ID"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Akuntansi dan Lap Keu sbg Bahasa Bisnis</a:t>
            </a:r>
            <a:endParaRPr lang="id-ID" dirty="0"/>
          </a:p>
        </p:txBody>
      </p:sp>
      <p:sp>
        <p:nvSpPr>
          <p:cNvPr id="3" name="Content Placeholder 2"/>
          <p:cNvSpPr>
            <a:spLocks noGrp="1"/>
          </p:cNvSpPr>
          <p:nvPr>
            <p:ph idx="1"/>
          </p:nvPr>
        </p:nvSpPr>
        <p:spPr>
          <a:xfrm>
            <a:off x="500034" y="1500174"/>
            <a:ext cx="8229600" cy="4525963"/>
          </a:xfrm>
        </p:spPr>
        <p:txBody>
          <a:bodyPr>
            <a:normAutofit/>
          </a:bodyPr>
          <a:lstStyle/>
          <a:p>
            <a:pPr algn="just">
              <a:buNone/>
            </a:pPr>
            <a:r>
              <a:rPr lang="id-ID" dirty="0" smtClean="0"/>
              <a:t>Akuntansi memegang peranan penting dalam entitas karena akuntansi adalah bahasa bisnis.</a:t>
            </a:r>
          </a:p>
          <a:p>
            <a:pPr algn="just">
              <a:buNone/>
            </a:pPr>
            <a:r>
              <a:rPr lang="id-ID" dirty="0" smtClean="0"/>
              <a:t>Akuntansi menghasilkan informasi yang menjelaskan kinerja keuangan </a:t>
            </a:r>
            <a:r>
              <a:rPr lang="id-ID" smtClean="0"/>
              <a:t>entitas dalam </a:t>
            </a:r>
            <a:r>
              <a:rPr lang="id-ID" dirty="0" smtClean="0"/>
              <a:t>suatu periode tertentu dan kondisi keuangan entitas pada tanggal tertentu. </a:t>
            </a:r>
          </a:p>
          <a:p>
            <a:pPr algn="just">
              <a:buNone/>
            </a:pPr>
            <a:r>
              <a:rPr lang="id-ID" dirty="0" smtClean="0"/>
              <a:t>Inf akuntansi tsb digunakan oleh para pemakai agar dapat membantu dalam membuat prediksi kinerja masa mendatang. </a:t>
            </a:r>
            <a:endParaRPr lang="id-ID" dirty="0"/>
          </a:p>
          <a:p>
            <a:pPr>
              <a:buNone/>
            </a:pPr>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Pengakuan Unsur Lap Keu</a:t>
            </a:r>
            <a:endParaRPr lang="id-ID" dirty="0"/>
          </a:p>
        </p:txBody>
      </p:sp>
      <p:sp>
        <p:nvSpPr>
          <p:cNvPr id="3" name="Content Placeholder 2"/>
          <p:cNvSpPr>
            <a:spLocks noGrp="1"/>
          </p:cNvSpPr>
          <p:nvPr>
            <p:ph idx="1"/>
          </p:nvPr>
        </p:nvSpPr>
        <p:spPr/>
        <p:txBody>
          <a:bodyPr/>
          <a:lstStyle/>
          <a:p>
            <a:pPr algn="just">
              <a:buNone/>
            </a:pPr>
            <a:r>
              <a:rPr lang="id-ID" dirty="0" smtClean="0"/>
              <a:t>Pos yang memenuhi definisi suatu unsur lap keu harus diakui jika:</a:t>
            </a:r>
          </a:p>
          <a:p>
            <a:pPr marL="514350" indent="-514350" algn="just">
              <a:buAutoNum type="alphaLcPeriod"/>
            </a:pPr>
            <a:r>
              <a:rPr lang="id-ID" dirty="0" smtClean="0"/>
              <a:t>Ada kemungkinan bahwa manfaat ekonomi yang berkaitan dengan pos tersebut akan mengalir dari atau ke dalam entitas, dan</a:t>
            </a:r>
          </a:p>
          <a:p>
            <a:pPr marL="514350" indent="-514350" algn="just">
              <a:buAutoNum type="alphaLcPeriod"/>
            </a:pPr>
            <a:r>
              <a:rPr lang="id-ID" dirty="0" smtClean="0"/>
              <a:t>Pos tersebut mempunyai nilai atau biaya yang dapat diukur dengan andal</a:t>
            </a:r>
            <a:endParaRPr lang="id-ID"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Pengukuran Unsur Lap Keu</a:t>
            </a:r>
            <a:endParaRPr lang="id-ID" dirty="0"/>
          </a:p>
        </p:txBody>
      </p:sp>
      <p:sp>
        <p:nvSpPr>
          <p:cNvPr id="3" name="Content Placeholder 2"/>
          <p:cNvSpPr>
            <a:spLocks noGrp="1"/>
          </p:cNvSpPr>
          <p:nvPr>
            <p:ph idx="1"/>
          </p:nvPr>
        </p:nvSpPr>
        <p:spPr/>
        <p:txBody>
          <a:bodyPr>
            <a:normAutofit fontScale="92500" lnSpcReduction="10000"/>
          </a:bodyPr>
          <a:lstStyle/>
          <a:p>
            <a:pPr algn="just">
              <a:buNone/>
            </a:pPr>
            <a:r>
              <a:rPr lang="id-ID" dirty="0" smtClean="0"/>
              <a:t>Berbagai dasar pengukuran adalah:</a:t>
            </a:r>
          </a:p>
          <a:p>
            <a:pPr marL="514350" indent="-514350" algn="just">
              <a:buAutoNum type="alphaLcPeriod"/>
            </a:pPr>
            <a:r>
              <a:rPr lang="id-ID" dirty="0" smtClean="0"/>
              <a:t>Biaya Historis (</a:t>
            </a:r>
            <a:r>
              <a:rPr lang="id-ID" i="1" dirty="0" smtClean="0"/>
              <a:t>historical cost</a:t>
            </a:r>
            <a:r>
              <a:rPr lang="id-ID" dirty="0" smtClean="0"/>
              <a:t>): adalah biaya perolehan pada tanggal transaksi</a:t>
            </a:r>
          </a:p>
          <a:p>
            <a:pPr marL="514350" indent="-514350" algn="just">
              <a:buAutoNum type="alphaLcPeriod"/>
            </a:pPr>
            <a:r>
              <a:rPr lang="id-ID" dirty="0" smtClean="0"/>
              <a:t>Biaya </a:t>
            </a:r>
            <a:r>
              <a:rPr lang="id-ID" i="1" dirty="0" smtClean="0"/>
              <a:t>Kini(current cost</a:t>
            </a:r>
            <a:r>
              <a:rPr lang="id-ID" dirty="0" smtClean="0"/>
              <a:t>): adalah biaya yang seharusnya diperoleh saat ini atau pada saat pengukuran</a:t>
            </a:r>
          </a:p>
          <a:p>
            <a:pPr marL="514350" indent="-514350" algn="just">
              <a:buAutoNum type="alphaLcPeriod"/>
            </a:pPr>
            <a:r>
              <a:rPr lang="id-ID" dirty="0" smtClean="0"/>
              <a:t>Nilai Realisasi/penyelesaian: nilai yang dapat diperoleh dengan menjuual aset dalam pelepasan normal</a:t>
            </a:r>
          </a:p>
          <a:p>
            <a:pPr marL="514350" indent="-514350" algn="just">
              <a:buAutoNum type="alphaLcPeriod"/>
            </a:pPr>
            <a:r>
              <a:rPr lang="id-ID" dirty="0" smtClean="0"/>
              <a:t>Nilai kini: adalah arus kas masuk neto dimasa depan yang didiskontokan ke biaya kini dari pos yang diharapkan dapat memberikan hasil dalam pelaksanaan usaha normal</a:t>
            </a:r>
            <a:endParaRPr lang="id-ID"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Pemeliharaan Modal</a:t>
            </a:r>
            <a:endParaRPr lang="id-ID" dirty="0"/>
          </a:p>
        </p:txBody>
      </p:sp>
      <p:sp>
        <p:nvSpPr>
          <p:cNvPr id="3" name="Content Placeholder 2"/>
          <p:cNvSpPr>
            <a:spLocks noGrp="1"/>
          </p:cNvSpPr>
          <p:nvPr>
            <p:ph idx="1"/>
          </p:nvPr>
        </p:nvSpPr>
        <p:spPr/>
        <p:txBody>
          <a:bodyPr>
            <a:normAutofit fontScale="85000" lnSpcReduction="20000"/>
          </a:bodyPr>
          <a:lstStyle/>
          <a:p>
            <a:pPr algn="just">
              <a:buNone/>
            </a:pPr>
            <a:r>
              <a:rPr lang="id-ID" dirty="0" smtClean="0"/>
              <a:t>Dua konsep pemeliharaann modal ini menciptakan dua konsep laba sbb:</a:t>
            </a:r>
          </a:p>
          <a:p>
            <a:pPr marL="514350" indent="-514350" algn="just">
              <a:buAutoNum type="arabicPeriod"/>
            </a:pPr>
            <a:r>
              <a:rPr lang="id-ID" dirty="0" smtClean="0"/>
              <a:t>Pemeliharaan modal keuangan: laba hanya diperoleh melebihi jumlah finansial dari aset neto pada awal periode, setelah memasukkan kembali setiap distribusi kepada, dan mengeluarkan setiap kontribusi dari, para pemilik selama satu periode. Pemeliharaan modal keuangan dapat diukur baik dalam satuan moneter nominal atau dalam satuan daya beli yang konstan</a:t>
            </a:r>
          </a:p>
          <a:p>
            <a:pPr marL="514350" indent="-514350" algn="just">
              <a:buAutoNum type="arabicPeriod"/>
            </a:pPr>
            <a:r>
              <a:rPr lang="id-ID" dirty="0" smtClean="0"/>
              <a:t>Pemeliharaan modal fisik: laba hanya diperoleh jika kapasitas produktif fisik pada akhir periode melebihi kapasitas produktif fisik pada awal periode, setelah memasukkan kembali setiap distribusi kepada, dan mengeluarkan setiap kontribusi dari, para pemilik selama suatu periode</a:t>
            </a:r>
            <a:endParaRPr lang="id-ID"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Tantangan Akuntansi di Masa Mendatang</a:t>
            </a:r>
            <a:endParaRPr lang="id-ID" dirty="0"/>
          </a:p>
        </p:txBody>
      </p:sp>
      <p:sp>
        <p:nvSpPr>
          <p:cNvPr id="3" name="Content Placeholder 2"/>
          <p:cNvSpPr>
            <a:spLocks noGrp="1"/>
          </p:cNvSpPr>
          <p:nvPr>
            <p:ph idx="1"/>
          </p:nvPr>
        </p:nvSpPr>
        <p:spPr/>
        <p:txBody>
          <a:bodyPr>
            <a:normAutofit fontScale="92500"/>
          </a:bodyPr>
          <a:lstStyle/>
          <a:p>
            <a:pPr algn="just">
              <a:buNone/>
            </a:pPr>
            <a:r>
              <a:rPr lang="id-ID" dirty="0" smtClean="0"/>
              <a:t>Penggunaan IFRS sebagai standar internasional memunculkan tantangan akuntansi di masa mendatang. Pengukuran dengan menggunakan nilai wajar dalam lap keu akan menyebabkan banyak angka dalam lap keu yang tidak berasal dari proses pencatatan akntansi.</a:t>
            </a:r>
          </a:p>
          <a:p>
            <a:pPr algn="just">
              <a:buNone/>
            </a:pPr>
            <a:r>
              <a:rPr lang="id-ID" dirty="0" smtClean="0"/>
              <a:t>Akuntansi menyediakan informasi historis, padahal pengguna laporan keu membutuhkan informasi untuk memprediksi apa yang terjadi di masa mendatang. Beberapa konsep penilaian menggunakan arus kas masa depan dan laba masa depan sebagai dasar menilai harga pasar saham entitas. </a:t>
            </a:r>
            <a:endParaRPr lang="id-ID"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Konsep Akuntansi</a:t>
            </a:r>
            <a:endParaRPr lang="id-ID" dirty="0"/>
          </a:p>
        </p:txBody>
      </p:sp>
      <p:sp>
        <p:nvSpPr>
          <p:cNvPr id="3" name="Content Placeholder 2"/>
          <p:cNvSpPr>
            <a:spLocks noGrp="1"/>
          </p:cNvSpPr>
          <p:nvPr>
            <p:ph idx="1"/>
          </p:nvPr>
        </p:nvSpPr>
        <p:spPr/>
        <p:txBody>
          <a:bodyPr/>
          <a:lstStyle/>
          <a:p>
            <a:pPr marL="514350" indent="-514350">
              <a:buAutoNum type="arabicPeriod"/>
            </a:pPr>
            <a:r>
              <a:rPr lang="id-ID" dirty="0" smtClean="0"/>
              <a:t>Pengakuan</a:t>
            </a:r>
          </a:p>
          <a:p>
            <a:pPr marL="514350" indent="-514350">
              <a:buAutoNum type="arabicPeriod"/>
            </a:pPr>
            <a:r>
              <a:rPr lang="id-ID" dirty="0" smtClean="0"/>
              <a:t>Pengukuran</a:t>
            </a:r>
          </a:p>
          <a:p>
            <a:pPr marL="514350" indent="-514350">
              <a:buAutoNum type="arabicPeriod"/>
            </a:pPr>
            <a:r>
              <a:rPr lang="id-ID" dirty="0" smtClean="0"/>
              <a:t>Penyajian</a:t>
            </a:r>
          </a:p>
          <a:p>
            <a:pPr marL="514350" indent="-514350">
              <a:buAutoNum type="arabicPeriod"/>
            </a:pPr>
            <a:r>
              <a:rPr lang="id-ID" dirty="0" smtClean="0"/>
              <a:t>Pelaporan</a:t>
            </a:r>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Lanjutan</a:t>
            </a:r>
            <a:endParaRPr lang="id-ID" dirty="0"/>
          </a:p>
        </p:txBody>
      </p:sp>
      <p:sp>
        <p:nvSpPr>
          <p:cNvPr id="3" name="Content Placeholder 2"/>
          <p:cNvSpPr>
            <a:spLocks noGrp="1"/>
          </p:cNvSpPr>
          <p:nvPr>
            <p:ph idx="1"/>
          </p:nvPr>
        </p:nvSpPr>
        <p:spPr/>
        <p:txBody>
          <a:bodyPr>
            <a:normAutofit lnSpcReduction="10000"/>
          </a:bodyPr>
          <a:lstStyle/>
          <a:p>
            <a:pPr algn="just">
              <a:buNone/>
            </a:pPr>
            <a:r>
              <a:rPr lang="id-ID" dirty="0" smtClean="0"/>
              <a:t>Empat hal penting dalam akuntansi:</a:t>
            </a:r>
          </a:p>
          <a:p>
            <a:pPr marL="514350" indent="-514350" algn="just">
              <a:buAutoNum type="arabicPeriod"/>
            </a:pPr>
            <a:r>
              <a:rPr lang="id-ID" dirty="0" smtClean="0"/>
              <a:t>Input (masukan); peristiwa bisnis yang bersifat keuangan. Semua transaksi dicatat dan dibukukan ketika ada bukti yang menyertainya. </a:t>
            </a:r>
          </a:p>
          <a:p>
            <a:pPr marL="514350" indent="-514350" algn="just">
              <a:buAutoNum type="arabicPeriod"/>
            </a:pPr>
            <a:r>
              <a:rPr lang="id-ID" dirty="0" smtClean="0"/>
              <a:t>Proses, merupakan kegiatan untuk merangkum transaksi menjadi laporan</a:t>
            </a:r>
          </a:p>
          <a:p>
            <a:pPr marL="514350" indent="-514350" algn="just">
              <a:buAutoNum type="arabicPeriod"/>
            </a:pPr>
            <a:r>
              <a:rPr lang="id-ID" dirty="0" smtClean="0"/>
              <a:t>Output (keluaran); informasi keuangan dalam bentuk lap keuangan menurut Standar Akuntansi keuangan</a:t>
            </a:r>
          </a:p>
          <a:p>
            <a:pPr marL="514350" indent="-514350" algn="just">
              <a:buAutoNum type="arabicPeriod"/>
            </a:pPr>
            <a:r>
              <a:rPr lang="id-ID" dirty="0" smtClean="0"/>
              <a:t>Pengguna informasi keuangan, adalah pihak yang memakai lap keu untuk pengambilan kepts</a:t>
            </a: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Akuntansi Keu</a:t>
            </a:r>
            <a:endParaRPr lang="id-ID" dirty="0"/>
          </a:p>
        </p:txBody>
      </p:sp>
      <p:sp>
        <p:nvSpPr>
          <p:cNvPr id="3" name="Content Placeholder 2"/>
          <p:cNvSpPr>
            <a:spLocks noGrp="1"/>
          </p:cNvSpPr>
          <p:nvPr>
            <p:ph idx="1"/>
          </p:nvPr>
        </p:nvSpPr>
        <p:spPr/>
        <p:txBody>
          <a:bodyPr>
            <a:normAutofit/>
          </a:bodyPr>
          <a:lstStyle/>
          <a:p>
            <a:pPr algn="just">
              <a:buNone/>
            </a:pPr>
            <a:r>
              <a:rPr lang="id-ID" dirty="0" smtClean="0"/>
              <a:t>Tujuan laporan keuangan:</a:t>
            </a:r>
          </a:p>
          <a:p>
            <a:pPr marL="514350" indent="-514350" algn="just">
              <a:buAutoNum type="arabicPeriod"/>
            </a:pPr>
            <a:r>
              <a:rPr lang="id-ID" dirty="0" smtClean="0"/>
              <a:t>Memberikan informasi yang menyangkut posisi keuangan, kinerja serta perubahan posisi keuangan suatu entitas yang bermanfaat bagi sejumlah besar pemakai dalam pengambilan kptsn ekonomi</a:t>
            </a:r>
          </a:p>
          <a:p>
            <a:pPr marL="514350" indent="-514350" algn="just">
              <a:buAutoNum type="arabicPeriod"/>
            </a:pPr>
            <a:r>
              <a:rPr lang="id-ID" dirty="0" smtClean="0"/>
              <a:t>Menunjukkan apa yang telah dilakukan manajemen</a:t>
            </a:r>
          </a:p>
          <a:p>
            <a:pPr marL="514350" indent="-514350" algn="just">
              <a:buAutoNum type="arabicPeriod"/>
            </a:pPr>
            <a:r>
              <a:rPr lang="id-ID" dirty="0" smtClean="0"/>
              <a:t>Memenuhi kebutuhan bersama sebagian besar pemakai</a:t>
            </a:r>
          </a:p>
          <a:p>
            <a:pPr marL="514350" indent="-514350" algn="just">
              <a:buAutoNum type="arabicPeriod"/>
            </a:pPr>
            <a:r>
              <a:rPr lang="id-ID" dirty="0" smtClean="0"/>
              <a:t>Menyediakan pengaruh keuangan dari kejadian di masa lalu</a:t>
            </a:r>
            <a:endParaRPr lang="id-ID"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Akuntsi Keu vs Akuntsi Manajemen</a:t>
            </a:r>
            <a:endParaRPr lang="id-ID" dirty="0"/>
          </a:p>
        </p:txBody>
      </p:sp>
      <p:graphicFrame>
        <p:nvGraphicFramePr>
          <p:cNvPr id="4" name="Content Placeholder 3"/>
          <p:cNvGraphicFramePr>
            <a:graphicFrameLocks noGrp="1"/>
          </p:cNvGraphicFramePr>
          <p:nvPr>
            <p:ph idx="1"/>
          </p:nvPr>
        </p:nvGraphicFramePr>
        <p:xfrm>
          <a:off x="457200" y="1935163"/>
          <a:ext cx="8229600" cy="21234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id-ID" dirty="0" smtClean="0"/>
                        <a:t>Akuntansi Keuangan</a:t>
                      </a:r>
                      <a:endParaRPr lang="id-ID" dirty="0"/>
                    </a:p>
                  </a:txBody>
                  <a:tcPr/>
                </a:tc>
                <a:tc>
                  <a:txBody>
                    <a:bodyPr/>
                    <a:lstStyle/>
                    <a:p>
                      <a:r>
                        <a:rPr lang="id-ID" dirty="0" smtClean="0"/>
                        <a:t>Akuntansi</a:t>
                      </a:r>
                      <a:r>
                        <a:rPr lang="id-ID" baseline="0" dirty="0" smtClean="0"/>
                        <a:t> Manajemen</a:t>
                      </a:r>
                      <a:endParaRPr lang="id-ID" dirty="0"/>
                    </a:p>
                  </a:txBody>
                  <a:tcPr/>
                </a:tc>
              </a:tr>
              <a:tr h="370840">
                <a:tc>
                  <a:txBody>
                    <a:bodyPr/>
                    <a:lstStyle/>
                    <a:p>
                      <a:r>
                        <a:rPr lang="id-ID" dirty="0" smtClean="0"/>
                        <a:t>Pengguna informasi ekstern</a:t>
                      </a:r>
                      <a:endParaRPr lang="id-ID" dirty="0"/>
                    </a:p>
                  </a:txBody>
                  <a:tcPr/>
                </a:tc>
                <a:tc>
                  <a:txBody>
                    <a:bodyPr/>
                    <a:lstStyle/>
                    <a:p>
                      <a:r>
                        <a:rPr lang="id-ID" dirty="0" smtClean="0"/>
                        <a:t>Pengguna Informasi</a:t>
                      </a:r>
                      <a:r>
                        <a:rPr lang="id-ID" baseline="0" dirty="0" smtClean="0"/>
                        <a:t> intern</a:t>
                      </a:r>
                      <a:endParaRPr lang="id-ID" dirty="0"/>
                    </a:p>
                  </a:txBody>
                  <a:tcPr/>
                </a:tc>
              </a:tr>
              <a:tr h="370840">
                <a:tc>
                  <a:txBody>
                    <a:bodyPr/>
                    <a:lstStyle/>
                    <a:p>
                      <a:r>
                        <a:rPr lang="id-ID" dirty="0" smtClean="0"/>
                        <a:t>Laporan memenuhi standar</a:t>
                      </a:r>
                      <a:endParaRPr lang="id-ID" dirty="0"/>
                    </a:p>
                  </a:txBody>
                  <a:tcPr/>
                </a:tc>
                <a:tc>
                  <a:txBody>
                    <a:bodyPr/>
                    <a:lstStyle/>
                    <a:p>
                      <a:r>
                        <a:rPr lang="id-ID" dirty="0" smtClean="0"/>
                        <a:t>Laporan tidak memenuhi</a:t>
                      </a:r>
                      <a:r>
                        <a:rPr lang="id-ID" baseline="0" dirty="0" smtClean="0"/>
                        <a:t> standar</a:t>
                      </a:r>
                      <a:endParaRPr lang="id-ID" dirty="0"/>
                    </a:p>
                  </a:txBody>
                  <a:tcPr/>
                </a:tc>
              </a:tr>
              <a:tr h="370840">
                <a:tc>
                  <a:txBody>
                    <a:bodyPr/>
                    <a:lstStyle/>
                    <a:p>
                      <a:r>
                        <a:rPr lang="id-ID" dirty="0" smtClean="0"/>
                        <a:t>Berorientasi pada keputusan</a:t>
                      </a:r>
                      <a:r>
                        <a:rPr lang="id-ID" baseline="0" dirty="0" smtClean="0"/>
                        <a:t> manajemen</a:t>
                      </a:r>
                      <a:endParaRPr lang="id-ID" dirty="0"/>
                    </a:p>
                  </a:txBody>
                  <a:tcPr/>
                </a:tc>
                <a:tc>
                  <a:txBody>
                    <a:bodyPr/>
                    <a:lstStyle/>
                    <a:p>
                      <a:r>
                        <a:rPr lang="id-ID" dirty="0" smtClean="0"/>
                        <a:t>Berorientasi pada kebutuhan</a:t>
                      </a:r>
                      <a:r>
                        <a:rPr lang="id-ID" baseline="0" dirty="0" smtClean="0"/>
                        <a:t> ekstern</a:t>
                      </a:r>
                      <a:endParaRPr lang="id-ID" dirty="0"/>
                    </a:p>
                  </a:txBody>
                  <a:tcPr/>
                </a:tc>
              </a:tr>
              <a:tr h="370840">
                <a:tc>
                  <a:txBody>
                    <a:bodyPr/>
                    <a:lstStyle/>
                    <a:p>
                      <a:r>
                        <a:rPr lang="id-ID" dirty="0" smtClean="0"/>
                        <a:t>Data masa lalu/historis</a:t>
                      </a:r>
                      <a:endParaRPr lang="id-ID" dirty="0"/>
                    </a:p>
                  </a:txBody>
                  <a:tcPr/>
                </a:tc>
                <a:tc>
                  <a:txBody>
                    <a:bodyPr/>
                    <a:lstStyle/>
                    <a:p>
                      <a:r>
                        <a:rPr lang="id-ID" dirty="0" smtClean="0"/>
                        <a:t>Data masa depan</a:t>
                      </a:r>
                      <a:endParaRPr lang="id-ID"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PSAK 1</a:t>
            </a:r>
            <a:endParaRPr lang="id-ID" dirty="0"/>
          </a:p>
        </p:txBody>
      </p:sp>
      <p:sp>
        <p:nvSpPr>
          <p:cNvPr id="3" name="Content Placeholder 2"/>
          <p:cNvSpPr>
            <a:spLocks noGrp="1"/>
          </p:cNvSpPr>
          <p:nvPr>
            <p:ph idx="1"/>
          </p:nvPr>
        </p:nvSpPr>
        <p:spPr/>
        <p:txBody>
          <a:bodyPr>
            <a:normAutofit fontScale="92500" lnSpcReduction="20000"/>
          </a:bodyPr>
          <a:lstStyle/>
          <a:p>
            <a:pPr marL="514350" indent="-514350" algn="just">
              <a:buAutoNum type="arabicPeriod"/>
            </a:pPr>
            <a:r>
              <a:rPr lang="id-ID" dirty="0" smtClean="0"/>
              <a:t>Laporan Posisi Keuangan: daftar yang sistematis dari aset, utang </a:t>
            </a:r>
            <a:r>
              <a:rPr lang="id-ID" smtClean="0"/>
              <a:t>dan ekuitas pada </a:t>
            </a:r>
            <a:r>
              <a:rPr lang="id-ID" dirty="0" smtClean="0"/>
              <a:t>tanggal ttt.</a:t>
            </a:r>
          </a:p>
          <a:p>
            <a:pPr marL="514350" indent="-514350" algn="just">
              <a:buAutoNum type="arabicPeriod"/>
            </a:pPr>
            <a:r>
              <a:rPr lang="id-ID" dirty="0" smtClean="0"/>
              <a:t>Laporan Laba Rugi Komprehensif: ikhtisar mengenai pendapatan dan beban suatu entitas untuk periode tertentu, sehingga dapat diketahui laba yang diperoleh dan rugi yang dialami</a:t>
            </a:r>
          </a:p>
          <a:p>
            <a:pPr marL="514350" indent="-514350" algn="just">
              <a:buAutoNum type="arabicPeriod"/>
            </a:pPr>
            <a:r>
              <a:rPr lang="id-ID" dirty="0" smtClean="0"/>
              <a:t>Laporan Arus Kas: pemakai laporan keuangan dapat mengevaluasi perubahan aset neto entitas</a:t>
            </a:r>
          </a:p>
          <a:p>
            <a:pPr marL="514350" indent="-514350" algn="just">
              <a:buAutoNum type="arabicPeriod"/>
            </a:pPr>
            <a:r>
              <a:rPr lang="id-ID" dirty="0" smtClean="0"/>
              <a:t>Laporan Perubahan Ekuitas: laporan yang menunjukkan perubahan ekuitas untuk periode ttt</a:t>
            </a:r>
          </a:p>
          <a:p>
            <a:pPr marL="514350" indent="-514350" algn="just">
              <a:buAutoNum type="arabicPeriod"/>
            </a:pPr>
            <a:r>
              <a:rPr lang="id-ID" dirty="0" smtClean="0"/>
              <a:t>Catatan Atas Lap Keuangan: laporan yang berisi informasi tambahan atas apa yang disajikan dalam empat laporan diatas</a:t>
            </a:r>
            <a:endParaRPr lang="id-ID"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Standar Akuntansi Keuangan</a:t>
            </a:r>
            <a:endParaRPr lang="id-ID" dirty="0"/>
          </a:p>
        </p:txBody>
      </p:sp>
      <p:sp>
        <p:nvSpPr>
          <p:cNvPr id="3" name="Content Placeholder 2"/>
          <p:cNvSpPr>
            <a:spLocks noGrp="1"/>
          </p:cNvSpPr>
          <p:nvPr>
            <p:ph idx="1"/>
          </p:nvPr>
        </p:nvSpPr>
        <p:spPr/>
        <p:txBody>
          <a:bodyPr>
            <a:normAutofit/>
          </a:bodyPr>
          <a:lstStyle/>
          <a:p>
            <a:pPr algn="just">
              <a:buNone/>
            </a:pPr>
            <a:r>
              <a:rPr lang="id-ID" dirty="0" smtClean="0"/>
              <a:t>Lap Keu untuk tujuan umum dibuat untuk memenuhi kebutuhan sebagian besar pengguna laporan keuangan. Pengguna laporan keu beragam dengan memiliki kebutuhan yang berbeda </a:t>
            </a:r>
          </a:p>
          <a:p>
            <a:pPr algn="just">
              <a:buNone/>
            </a:pPr>
            <a:r>
              <a:rPr lang="id-ID" dirty="0" smtClean="0"/>
              <a:t>Standar berfungsi memberikan acuan dan pedoman dalam penyusunan lap keu sehingga lap keu antar entitas menjadi lebih seragam. Manajemen lebih mudah menyusun lap keu karena pedoman memberikan ketentuan cara penyusunan tersebut</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Lanjutan</a:t>
            </a:r>
            <a:endParaRPr lang="id-ID" dirty="0"/>
          </a:p>
        </p:txBody>
      </p:sp>
      <p:sp>
        <p:nvSpPr>
          <p:cNvPr id="3" name="Content Placeholder 2"/>
          <p:cNvSpPr>
            <a:spLocks noGrp="1"/>
          </p:cNvSpPr>
          <p:nvPr>
            <p:ph idx="1"/>
          </p:nvPr>
        </p:nvSpPr>
        <p:spPr/>
        <p:txBody>
          <a:bodyPr>
            <a:normAutofit lnSpcReduction="10000"/>
          </a:bodyPr>
          <a:lstStyle/>
          <a:p>
            <a:pPr algn="just">
              <a:buNone/>
            </a:pPr>
            <a:r>
              <a:rPr lang="id-ID" dirty="0" smtClean="0"/>
              <a:t>Standar akuntansi berisikan pedoman penyusunan lap keu. Standar akuntansi terdiri atas kerangka konseptual penyusunan lap keu dan pernyataan standar akuntansi.</a:t>
            </a:r>
          </a:p>
          <a:p>
            <a:pPr marL="514350" indent="-514350" algn="just">
              <a:buAutoNum type="arabicPeriod"/>
            </a:pPr>
            <a:r>
              <a:rPr lang="id-ID" dirty="0" smtClean="0"/>
              <a:t>Kerangka konseptual berisikan tujuan, komponen lap, karakteristik kualitatif dan asumsi dalam penyusunan lap keu</a:t>
            </a:r>
          </a:p>
          <a:p>
            <a:pPr marL="514350" indent="-514350" algn="just">
              <a:buAutoNum type="arabicPeriod"/>
            </a:pPr>
            <a:r>
              <a:rPr lang="id-ID" dirty="0" smtClean="0"/>
              <a:t>Pernyataan standar akuntansi keu berisikan pedoman untuk penyusunan lap keu, pengaturan transaksi/kejadian, dan komponen tertentu dalam lap keu</a:t>
            </a:r>
            <a:endParaRPr lang="id-ID"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Lanjutan</a:t>
            </a:r>
            <a:endParaRPr lang="id-ID" dirty="0"/>
          </a:p>
        </p:txBody>
      </p:sp>
      <p:sp>
        <p:nvSpPr>
          <p:cNvPr id="3" name="Content Placeholder 2"/>
          <p:cNvSpPr>
            <a:spLocks noGrp="1"/>
          </p:cNvSpPr>
          <p:nvPr>
            <p:ph idx="1"/>
          </p:nvPr>
        </p:nvSpPr>
        <p:spPr/>
        <p:txBody>
          <a:bodyPr/>
          <a:lstStyle/>
          <a:p>
            <a:pPr algn="just">
              <a:buNone/>
            </a:pPr>
            <a:r>
              <a:rPr lang="id-ID" dirty="0" smtClean="0"/>
              <a:t>Saat ini dua standar akuntansi yang banyak dijadikan referensi dan diadopsi di dunia yaitu:</a:t>
            </a:r>
          </a:p>
          <a:p>
            <a:pPr marL="514350" indent="-514350" algn="just">
              <a:buAutoNum type="alphaLcPeriod"/>
            </a:pPr>
            <a:r>
              <a:rPr lang="id-ID" i="1" dirty="0" smtClean="0"/>
              <a:t>International Financial Reporting Standards (IFRS)</a:t>
            </a:r>
          </a:p>
          <a:p>
            <a:pPr marL="514350" indent="-514350" algn="just">
              <a:buAutoNum type="alphaLcPeriod"/>
            </a:pPr>
            <a:r>
              <a:rPr lang="id-ID" i="1" dirty="0" smtClean="0"/>
              <a:t>US Generally Accepted Accounting Principles (US-GAAP</a:t>
            </a:r>
            <a:r>
              <a:rPr lang="id-ID" dirty="0" smtClean="0"/>
              <a:t>)</a:t>
            </a:r>
            <a:endParaRPr lang="id-ID"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384</TotalTime>
  <Words>1272</Words>
  <Application>Microsoft Office PowerPoint</Application>
  <PresentationFormat>On-screen Show (4:3)</PresentationFormat>
  <Paragraphs>124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Akuntansi Keu dan Standar Akuntansi</vt:lpstr>
      <vt:lpstr>Akuntansi dan Lap Keu sbg Bahasa Bisnis</vt:lpstr>
      <vt:lpstr>Lanjutan</vt:lpstr>
      <vt:lpstr>Akuntansi Keu</vt:lpstr>
      <vt:lpstr>Akuntsi Keu vs Akuntsi Manajemen</vt:lpstr>
      <vt:lpstr>PSAK 1</vt:lpstr>
      <vt:lpstr>Standar Akuntansi Keuangan</vt:lpstr>
      <vt:lpstr>Lanjutan</vt:lpstr>
      <vt:lpstr>Lanjutan</vt:lpstr>
      <vt:lpstr>SAK</vt:lpstr>
      <vt:lpstr>Standar Ak Keu Entitas Tanpa Akuntabilitas Publik</vt:lpstr>
      <vt:lpstr>Standar Akuntansi Syariah</vt:lpstr>
      <vt:lpstr>Standar Akuntansi Pemerintahan</vt:lpstr>
      <vt:lpstr>Kerangka Dasar penyajian dan Penyusunan Lap Keu</vt:lpstr>
      <vt:lpstr>Lanjutan</vt:lpstr>
      <vt:lpstr>Pengguna dan Tujuan Lap Keu</vt:lpstr>
      <vt:lpstr>Asumsi</vt:lpstr>
      <vt:lpstr>Karakteritik Kualitatif</vt:lpstr>
      <vt:lpstr>Unsur Lap Keu</vt:lpstr>
      <vt:lpstr>Pengakuan Unsur Lap Keu</vt:lpstr>
      <vt:lpstr>Pengukuran Unsur Lap Keu</vt:lpstr>
      <vt:lpstr>Konsep Pemeliharaan Modal</vt:lpstr>
      <vt:lpstr>Tantangan Akuntansi di Masa Mendatang</vt:lpstr>
      <vt:lpstr>Konsep Akuntansi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Akuntansi Keu dan Standar Akuntansi</dc:title>
  <dc:creator>BBM</dc:creator>
  <cp:lastModifiedBy>Hairul</cp:lastModifiedBy>
  <cp:revision>24</cp:revision>
  <dcterms:created xsi:type="dcterms:W3CDTF">2012-09-16T20:44:25Z</dcterms:created>
  <dcterms:modified xsi:type="dcterms:W3CDTF">2016-09-06T02:44:27Z</dcterms:modified>
</cp:coreProperties>
</file>