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59" r:id="rId6"/>
    <p:sldId id="260" r:id="rId7"/>
    <p:sldId id="277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-2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78AC-3512-4945-AAFB-A23469E22F41}" type="datetimeFigureOut">
              <a:rPr lang="id-ID" smtClean="0"/>
              <a:t>11/09/2017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11294-537A-4201-89FD-8E5C5BA646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923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A130B35-74CF-4174-BD7B-BAEF4F5F6ABC}" type="slidenum">
              <a:rPr lang="en-US" smtClean="0">
                <a:latin typeface="Verdana" pitchFamily="34" charset="0"/>
                <a:ea typeface="MS PGothic" pitchFamily="34" charset="-128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latin typeface="Verdana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6B2FF40-A835-4BBD-AEE2-BEF3905C70C3}" type="slidenum">
              <a:rPr lang="id-ID" smtClean="0">
                <a:latin typeface="Verdana" pitchFamily="34" charset="0"/>
                <a:ea typeface="MS PGothic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id-ID" smtClean="0"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70E1531-68BC-4974-91DC-C7087A782C06}" type="slidenum">
              <a:rPr lang="id-ID" smtClean="0">
                <a:latin typeface="Verdana" pitchFamily="34" charset="0"/>
                <a:ea typeface="MS PGothic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id-ID" smtClean="0"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E5D3AA4-367A-4C76-8163-3237BD87C4BE}" type="slidenum">
              <a:rPr lang="id-ID" smtClean="0">
                <a:latin typeface="Verdana" pitchFamily="34" charset="0"/>
                <a:ea typeface="MS PGothic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id-ID" smtClean="0"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A084E9-650E-498F-9709-28352EE25E5F}" type="slidenum">
              <a:rPr lang="id-ID" smtClean="0">
                <a:latin typeface="Verdana" pitchFamily="34" charset="0"/>
                <a:ea typeface="MS PGothic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id-ID" smtClean="0"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27C8406-50EA-4299-982C-204538CA9D9F}" type="slidenum">
              <a:rPr lang="id-ID" smtClean="0">
                <a:latin typeface="Verdana" pitchFamily="34" charset="0"/>
                <a:ea typeface="MS PGothic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id-ID" smtClean="0"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994C45F-61E5-45C0-95E2-787C4892FD51}" type="slidenum">
              <a:rPr lang="id-ID" smtClean="0">
                <a:latin typeface="Verdana" pitchFamily="34" charset="0"/>
                <a:ea typeface="MS PGothic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id-ID" smtClean="0"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6C457A-09CF-4347-AB79-EB98A61F6063}" type="slidenum">
              <a:rPr lang="id-ID" smtClean="0">
                <a:latin typeface="Verdana" pitchFamily="34" charset="0"/>
                <a:ea typeface="MS PGothic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id-ID" smtClean="0"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8082035-1685-4A2C-9FBF-A853A26EE73E}" type="slidenum">
              <a:rPr lang="id-ID" smtClean="0">
                <a:latin typeface="Verdana" pitchFamily="34" charset="0"/>
                <a:ea typeface="MS PGothic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id-ID" smtClean="0"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E60D633-E9C6-4B47-B3F7-C35BFF7E034C}" type="slidenum">
              <a:rPr lang="id-ID" smtClean="0">
                <a:latin typeface="Verdana" pitchFamily="34" charset="0"/>
                <a:ea typeface="MS PGothic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id-ID" smtClean="0"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B289268-93A1-4DB1-95B8-0C36F5D06291}" type="slidenum">
              <a:rPr lang="id-ID" smtClean="0">
                <a:latin typeface="Verdana" pitchFamily="34" charset="0"/>
                <a:ea typeface="MS PGothic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id-ID" smtClean="0"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501" indent="-27557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309" indent="-22046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233" indent="-22046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157" indent="-22046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080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004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6928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7851" indent="-22046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1388708-43B1-45A9-9BC0-EC7B79889864}" type="slidenum">
              <a:rPr lang="id-ID" smtClean="0">
                <a:latin typeface="Verdana" pitchFamily="34" charset="0"/>
                <a:ea typeface="MS PGothic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id-ID" smtClean="0"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joko1967@yahoo.co.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554" y="2791967"/>
            <a:ext cx="8144134" cy="936859"/>
          </a:xfrm>
        </p:spPr>
        <p:txBody>
          <a:bodyPr/>
          <a:lstStyle/>
          <a:p>
            <a:pPr algn="ctr"/>
            <a:r>
              <a:rPr lang="id-ID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ASSALAMU’ALAIKUM WR.WB</a:t>
            </a:r>
            <a:endParaRPr lang="id-ID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415" y="4608995"/>
            <a:ext cx="8144134" cy="111768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d-ID" sz="4400" dirty="0" smtClean="0"/>
              <a:t>MATA KULIAH KEPEMIMPINAN</a:t>
            </a:r>
          </a:p>
          <a:p>
            <a:pPr algn="ctr"/>
            <a:r>
              <a:rPr lang="id-ID" sz="4400" dirty="0" smtClean="0"/>
              <a:t>PERTEMUAN 1</a:t>
            </a:r>
            <a:endParaRPr lang="id-ID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07424" y="2568505"/>
            <a:ext cx="3084576" cy="168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3200" dirty="0" smtClean="0"/>
              <a:t>FAKULTAS </a:t>
            </a:r>
            <a:r>
              <a:rPr lang="id-ID" sz="2300" b="1" dirty="0" smtClean="0"/>
              <a:t>EKONOMI DAN BISNIS</a:t>
            </a:r>
            <a:r>
              <a:rPr lang="id-ID" sz="3200" dirty="0" smtClean="0"/>
              <a:t>  UMJ</a:t>
            </a:r>
            <a:endParaRPr lang="id-ID" sz="3200" dirty="0"/>
          </a:p>
        </p:txBody>
      </p:sp>
      <p:sp>
        <p:nvSpPr>
          <p:cNvPr id="6" name="Rectangle 5"/>
          <p:cNvSpPr/>
          <p:nvPr/>
        </p:nvSpPr>
        <p:spPr>
          <a:xfrm>
            <a:off x="243840" y="282679"/>
            <a:ext cx="11801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AE" sz="8000" dirty="0"/>
              <a:t>بِسْمِ اللّهِ الرَّحْمَنِ الرَّحِيْمِ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08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17412" name="Picture 2" descr="Secaraetimologis leadership berasaldarikata “to lead” (memimpi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0"/>
            <a:ext cx="1069822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04576" y="601272"/>
            <a:ext cx="148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23100782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1843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18436" name="Picture 2" descr="Pemimpin = leader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0"/>
            <a:ext cx="107088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04576" y="601272"/>
            <a:ext cx="148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20531742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19460" name="Picture 2" descr="Kepemimpinan  =  leadership &lt;/li&gt;&lt;/li&gt;&lt;/ul&gt;&lt;li&gt;DEFINISI PEMIMPIN (Leader)&lt;br /&gt;SarosdanButchatsky(1996), &quot;leadership is de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045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04576" y="601272"/>
            <a:ext cx="148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11869251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20484" name="Picture 2" descr="KartiniKartono (1994 : 33) Pemimpinadalahseorangpribadi yang memilikikecakapandankelebihankhususnyakecakapandankelebihandi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5" y="0"/>
            <a:ext cx="107257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04576" y="601272"/>
            <a:ext cx="148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9991918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21508" name="Picture 2" descr="DEFINISI KEPEMIMPINAN&lt;br /&gt;George R. Terry (1998 : 17) Kepemimpinanadalahhubungan yang adadalamdiriseseorangataupemimpin,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" y="0"/>
            <a:ext cx="107003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04576" y="601272"/>
            <a:ext cx="148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6603245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22532" name="Picture 2" descr="Rauch &amp; Behling (1984) Kepemimpinanadalahprosesmempengaruhiaktifitas-aktifitassebuahkelompok yang diorganisasikearahpencap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10704576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04576" y="601272"/>
            <a:ext cx="148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16149008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23556" name="Picture 2" descr="Definisi kepemimpinan berimplikasi. &lt;br /&gt;Kepemimpinanadalahfenomenaantarapemimpin, pengikutdansituasi&lt;br /&gt;Kepemimpinanad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04576" cy="695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04576" y="601272"/>
            <a:ext cx="148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27634827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25604" name="Picture 2" descr="PEMIMPIN FORMAL DAN INFORMAL&lt;br /&g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8019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04576" y="601272"/>
            <a:ext cx="148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26801406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24580" name="Picture 2" descr="BEDA PEMIMPIN DAN PIMPINAN&lt;br /&gt;DalamBahasaInggerispemimpin = leader sedangkanpimpinan = manager, eksekutifatau administra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23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04576" y="601272"/>
            <a:ext cx="148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17824853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dirty="0">
                <a:latin typeface="Algerian" panose="04020705040A02060702" pitchFamily="82" charset="0"/>
              </a:rPr>
              <a:t>TERIMAKASIH </a:t>
            </a:r>
            <a:r>
              <a:rPr lang="id-ID" sz="6000" dirty="0">
                <a:latin typeface="Algerian" panose="04020705040A02060702" pitchFamily="82" charset="0"/>
                <a:sym typeface="Wingdings" panose="05000000000000000000" pitchFamily="2" charset="2"/>
              </a:rPr>
              <a:t></a:t>
            </a:r>
            <a:endParaRPr lang="id-ID" sz="6000" dirty="0"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6080" y="613464"/>
            <a:ext cx="1645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1074" y="5559551"/>
            <a:ext cx="8144134" cy="93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WASSALAMU’ALAIKUM WR.WB</a:t>
            </a:r>
            <a:endParaRPr lang="id-ID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5776" y="2828544"/>
            <a:ext cx="73883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AE" sz="13800" b="1" dirty="0"/>
              <a:t>اَلْحَمْدُلِلّهِ</a:t>
            </a:r>
            <a:endParaRPr lang="id-ID" sz="13800" dirty="0"/>
          </a:p>
        </p:txBody>
      </p:sp>
    </p:spTree>
    <p:extLst>
      <p:ext uri="{BB962C8B-B14F-4D97-AF65-F5344CB8AC3E}">
        <p14:creationId xmlns:p14="http://schemas.microsoft.com/office/powerpoint/2010/main" val="25700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JOKO HANANTO,ST. MM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3035983"/>
            <a:ext cx="4406446" cy="320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 algn="ctr">
              <a:defRPr/>
            </a:pPr>
            <a:r>
              <a:rPr lang="id-ID" sz="4000" b="1" dirty="0">
                <a:solidFill>
                  <a:schemeClr val="bg1"/>
                </a:solidFill>
              </a:rPr>
              <a:t>HP / WA : </a:t>
            </a:r>
            <a:endParaRPr lang="en-US" sz="4000" b="1" dirty="0">
              <a:solidFill>
                <a:schemeClr val="bg1"/>
              </a:solidFill>
            </a:endParaRPr>
          </a:p>
          <a:p>
            <a:pPr marL="342900" lvl="1" indent="-342900" algn="ctr">
              <a:defRPr/>
            </a:pPr>
            <a:r>
              <a:rPr lang="id-ID" sz="4000" b="1" dirty="0">
                <a:solidFill>
                  <a:schemeClr val="bg1"/>
                </a:solidFill>
              </a:rPr>
              <a:t> </a:t>
            </a:r>
            <a:r>
              <a:rPr lang="id-ID" sz="4800" b="1" dirty="0" smtClean="0">
                <a:solidFill>
                  <a:schemeClr val="bg1"/>
                </a:solidFill>
              </a:rPr>
              <a:t>08998350667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49184" y="3035983"/>
            <a:ext cx="4242816" cy="3203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>
                <a:solidFill>
                  <a:schemeClr val="bg1"/>
                </a:solidFill>
              </a:rPr>
              <a:t>Email : </a:t>
            </a:r>
            <a:r>
              <a:rPr lang="id-ID" sz="2800" b="1" dirty="0">
                <a:solidFill>
                  <a:schemeClr val="bg1"/>
                </a:solidFill>
                <a:hlinkClick r:id="rId2"/>
              </a:rPr>
              <a:t>joko1967@yahoo.co.id</a:t>
            </a:r>
            <a:endParaRPr lang="id-ID" sz="28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936480" y="1934720"/>
            <a:ext cx="0" cy="1057862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36471" y="1934720"/>
            <a:ext cx="0" cy="1057862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546080" y="613464"/>
            <a:ext cx="1645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  <p:pic>
        <p:nvPicPr>
          <p:cNvPr id="1028" name="Picture 4" descr="D:\BlackBerry MMC\DIRKOM\BUMIDA COMPRO-2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47" y="1934720"/>
            <a:ext cx="3542737" cy="487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5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46080" y="613464"/>
            <a:ext cx="1645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13464"/>
            <a:ext cx="10424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0" b="1" dirty="0"/>
              <a:t>Kontrak Perkuliahaan</a:t>
            </a:r>
            <a:endParaRPr lang="id-ID" sz="8000" dirty="0"/>
          </a:p>
        </p:txBody>
      </p:sp>
      <p:sp>
        <p:nvSpPr>
          <p:cNvPr id="5" name="Rectangle 4"/>
          <p:cNvSpPr/>
          <p:nvPr/>
        </p:nvSpPr>
        <p:spPr>
          <a:xfrm>
            <a:off x="438410" y="2090792"/>
            <a:ext cx="1128595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+mj-lt"/>
              <a:buAutoNum type="arabicPeriod"/>
              <a:defRPr/>
            </a:pPr>
            <a:r>
              <a:rPr lang="id-ID" sz="4400" b="1" dirty="0">
                <a:latin typeface="Arial" pitchFamily="34" charset="0"/>
              </a:rPr>
              <a:t>Kehadiran minimal 75%</a:t>
            </a:r>
            <a:r>
              <a:rPr lang="en-US" sz="4400" b="1" dirty="0">
                <a:latin typeface="Arial" pitchFamily="34" charset="0"/>
              </a:rPr>
              <a:t> ( </a:t>
            </a:r>
            <a:r>
              <a:rPr lang="id-ID" sz="4400" b="1" dirty="0" smtClean="0">
                <a:latin typeface="Arial" pitchFamily="34" charset="0"/>
              </a:rPr>
              <a:t>kecuali ada surat</a:t>
            </a:r>
            <a:r>
              <a:rPr lang="en-US" sz="4400" b="1" dirty="0" smtClean="0">
                <a:latin typeface="Arial" pitchFamily="34" charset="0"/>
              </a:rPr>
              <a:t> </a:t>
            </a:r>
            <a:r>
              <a:rPr lang="en-US" sz="4400" b="1" dirty="0" err="1">
                <a:latin typeface="Arial" pitchFamily="34" charset="0"/>
              </a:rPr>
              <a:t>sakit</a:t>
            </a:r>
            <a:r>
              <a:rPr lang="en-US" sz="4400" b="1" dirty="0">
                <a:latin typeface="Arial" pitchFamily="34" charset="0"/>
              </a:rPr>
              <a:t>  &amp; </a:t>
            </a:r>
            <a:r>
              <a:rPr lang="id-ID" sz="4400" b="1" dirty="0" smtClean="0">
                <a:latin typeface="Arial" pitchFamily="34" charset="0"/>
              </a:rPr>
              <a:t>surat </a:t>
            </a:r>
            <a:r>
              <a:rPr lang="en-US" sz="4400" b="1" dirty="0" err="1" smtClean="0">
                <a:latin typeface="Arial" pitchFamily="34" charset="0"/>
              </a:rPr>
              <a:t>tugas</a:t>
            </a:r>
            <a:r>
              <a:rPr lang="en-US" sz="4400" b="1" dirty="0" smtClean="0">
                <a:latin typeface="Arial" pitchFamily="34" charset="0"/>
              </a:rPr>
              <a:t> </a:t>
            </a:r>
            <a:r>
              <a:rPr lang="en-US" sz="4400" b="1" dirty="0" err="1">
                <a:latin typeface="Arial" pitchFamily="34" charset="0"/>
              </a:rPr>
              <a:t>resmi</a:t>
            </a:r>
            <a:r>
              <a:rPr lang="en-US" sz="4400" b="1" dirty="0">
                <a:latin typeface="Arial" pitchFamily="34" charset="0"/>
              </a:rPr>
              <a:t> </a:t>
            </a:r>
            <a:r>
              <a:rPr lang="en-US" sz="4400" b="1" dirty="0" err="1">
                <a:latin typeface="Arial" pitchFamily="34" charset="0"/>
              </a:rPr>
              <a:t>dari</a:t>
            </a:r>
            <a:r>
              <a:rPr lang="en-US" sz="4400" b="1" dirty="0">
                <a:latin typeface="Arial" pitchFamily="34" charset="0"/>
              </a:rPr>
              <a:t> </a:t>
            </a:r>
            <a:r>
              <a:rPr lang="en-US" sz="4400" b="1" dirty="0" err="1">
                <a:latin typeface="Arial" pitchFamily="34" charset="0"/>
              </a:rPr>
              <a:t>kampus</a:t>
            </a:r>
            <a:r>
              <a:rPr lang="en-US" sz="4400" b="1" dirty="0">
                <a:latin typeface="Arial" pitchFamily="34" charset="0"/>
              </a:rPr>
              <a:t>)</a:t>
            </a:r>
            <a:r>
              <a:rPr lang="id-ID" sz="4400" b="1" dirty="0">
                <a:latin typeface="Arial" pitchFamily="34" charset="0"/>
              </a:rPr>
              <a:t>, dibawah 75% maka nilai TIDAK KELUAR</a:t>
            </a:r>
            <a:endParaRPr lang="en-US" sz="4400" b="1" dirty="0">
              <a:latin typeface="Arial" pitchFamily="34" charset="0"/>
            </a:endParaRPr>
          </a:p>
          <a:p>
            <a:pPr lvl="1" indent="-457200">
              <a:buFont typeface="+mj-lt"/>
              <a:buAutoNum type="arabicPeriod"/>
              <a:defRPr/>
            </a:pPr>
            <a:r>
              <a:rPr lang="id-ID" sz="4400" b="1" dirty="0">
                <a:latin typeface="Arial" pitchFamily="34" charset="0"/>
              </a:rPr>
              <a:t>Keterlambatan max 15 </a:t>
            </a:r>
            <a:r>
              <a:rPr lang="id-ID" sz="4400" b="1" dirty="0" smtClean="0">
                <a:latin typeface="Arial" pitchFamily="34" charset="0"/>
              </a:rPr>
              <a:t>menit</a:t>
            </a:r>
          </a:p>
          <a:p>
            <a:pPr lvl="1" indent="-457200">
              <a:buFont typeface="+mj-lt"/>
              <a:buAutoNum type="arabicPeriod"/>
              <a:defRPr/>
            </a:pPr>
            <a:r>
              <a:rPr lang="id-ID" sz="4400" b="1" dirty="0" smtClean="0">
                <a:latin typeface="Arial" pitchFamily="34" charset="0"/>
              </a:rPr>
              <a:t>Tidak memakai  : Kaos Oblong, Celana robek, sandal</a:t>
            </a:r>
          </a:p>
          <a:p>
            <a:pPr lvl="1" indent="-457200">
              <a:buFont typeface="+mj-lt"/>
              <a:buAutoNum type="arabicPeriod"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28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46080" y="613464"/>
            <a:ext cx="1645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788829"/>
            <a:ext cx="10424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4800" b="1" dirty="0" smtClean="0"/>
              <a:t>Lanjutan...Kontrak </a:t>
            </a:r>
            <a:r>
              <a:rPr lang="id-ID" sz="4800" b="1" dirty="0"/>
              <a:t>Perkuliahaan</a:t>
            </a:r>
            <a:endParaRPr lang="id-ID" sz="4800" dirty="0"/>
          </a:p>
        </p:txBody>
      </p:sp>
      <p:sp>
        <p:nvSpPr>
          <p:cNvPr id="6" name="Rectangle 5"/>
          <p:cNvSpPr/>
          <p:nvPr/>
        </p:nvSpPr>
        <p:spPr>
          <a:xfrm>
            <a:off x="438410" y="2090792"/>
            <a:ext cx="112859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+mj-lt"/>
              <a:buAutoNum type="arabicPeriod"/>
              <a:defRPr/>
            </a:pPr>
            <a:r>
              <a:rPr lang="id-ID" sz="100" b="1" dirty="0">
                <a:latin typeface="Arial" pitchFamily="34" charset="0"/>
              </a:rPr>
              <a:t>Kehadiran minimal 75%</a:t>
            </a:r>
            <a:r>
              <a:rPr lang="en-US" sz="100" b="1" dirty="0">
                <a:latin typeface="Arial" pitchFamily="34" charset="0"/>
              </a:rPr>
              <a:t> ( </a:t>
            </a:r>
            <a:r>
              <a:rPr lang="en-US" sz="100" b="1" dirty="0" err="1">
                <a:latin typeface="Arial" pitchFamily="34" charset="0"/>
              </a:rPr>
              <a:t>kecuali</a:t>
            </a:r>
            <a:r>
              <a:rPr lang="en-US" sz="100" b="1" dirty="0">
                <a:latin typeface="Arial" pitchFamily="34" charset="0"/>
              </a:rPr>
              <a:t> </a:t>
            </a:r>
            <a:r>
              <a:rPr lang="en-US" sz="100" b="1" dirty="0" err="1">
                <a:latin typeface="Arial" pitchFamily="34" charset="0"/>
              </a:rPr>
              <a:t>sakit</a:t>
            </a:r>
            <a:r>
              <a:rPr lang="en-US" sz="100" b="1" dirty="0">
                <a:latin typeface="Arial" pitchFamily="34" charset="0"/>
              </a:rPr>
              <a:t>  </a:t>
            </a:r>
            <a:r>
              <a:rPr lang="id-ID" sz="100" b="1" dirty="0" smtClean="0">
                <a:latin typeface="Arial" pitchFamily="34" charset="0"/>
              </a:rPr>
              <a:t>ax 15 menit</a:t>
            </a:r>
          </a:p>
          <a:p>
            <a:pPr lvl="1" indent="-457200">
              <a:buFont typeface="+mj-lt"/>
              <a:buAutoNum type="arabicPeriod"/>
              <a:defRPr/>
            </a:pPr>
            <a:r>
              <a:rPr lang="id-ID" sz="100" b="1" dirty="0" smtClean="0">
                <a:latin typeface="Arial" pitchFamily="34" charset="0"/>
              </a:rPr>
              <a:t>jjj</a:t>
            </a:r>
            <a:endParaRPr lang="en-US" sz="100" b="1" dirty="0" smtClean="0">
              <a:latin typeface="Arial" pitchFamily="34" charset="0"/>
            </a:endParaRPr>
          </a:p>
          <a:p>
            <a:pPr lvl="1" indent="-457200">
              <a:buFont typeface="+mj-lt"/>
              <a:buAutoNum type="arabicPeriod"/>
              <a:defRPr/>
            </a:pPr>
            <a:r>
              <a:rPr lang="id-ID" sz="100" b="1" dirty="0" smtClean="0">
                <a:latin typeface="Arial" pitchFamily="34" charset="0"/>
              </a:rPr>
              <a:t>Tidak</a:t>
            </a:r>
          </a:p>
          <a:p>
            <a:pPr lvl="1" indent="-457200">
              <a:buFont typeface="+mj-lt"/>
              <a:buAutoNum type="arabicPeriod"/>
              <a:defRPr/>
            </a:pPr>
            <a:r>
              <a:rPr lang="id-ID" sz="3600" b="1" dirty="0" smtClean="0">
                <a:latin typeface="Arial" pitchFamily="34" charset="0"/>
              </a:rPr>
              <a:t>Saat meninggalkan kelas merapikan bangku dan membuang sampah pada tempatnya diluar ruangan</a:t>
            </a:r>
          </a:p>
          <a:p>
            <a:pPr lvl="1" indent="-457200">
              <a:buFont typeface="+mj-lt"/>
              <a:buAutoNum type="arabicPeriod"/>
              <a:defRPr/>
            </a:pPr>
            <a:r>
              <a:rPr lang="id-ID" sz="3600" b="1" dirty="0" smtClean="0">
                <a:latin typeface="Arial" pitchFamily="34" charset="0"/>
              </a:rPr>
              <a:t>Penilain Mencakup </a:t>
            </a:r>
          </a:p>
          <a:p>
            <a:pPr marL="742950" lvl="1" indent="-742950">
              <a:buAutoNum type="alphaLcPeriod"/>
              <a:defRPr/>
            </a:pPr>
            <a:r>
              <a:rPr lang="id-ID" sz="3600" b="1" dirty="0" smtClean="0">
                <a:latin typeface="Arial" pitchFamily="34" charset="0"/>
              </a:rPr>
              <a:t>Tugas, keaktifan, quiz ( 30 % ) Dibagi 2</a:t>
            </a:r>
          </a:p>
          <a:p>
            <a:pPr marL="742950" lvl="1" indent="-742950">
              <a:buAutoNum type="alphaLcPeriod"/>
              <a:defRPr/>
            </a:pPr>
            <a:r>
              <a:rPr lang="id-ID" sz="3600" b="1" dirty="0" smtClean="0">
                <a:latin typeface="Arial" pitchFamily="34" charset="0"/>
              </a:rPr>
              <a:t>UTS ( 30 % )</a:t>
            </a:r>
          </a:p>
          <a:p>
            <a:pPr marL="742950" lvl="1" indent="-742950">
              <a:buAutoNum type="alphaLcPeriod"/>
              <a:defRPr/>
            </a:pPr>
            <a:r>
              <a:rPr lang="id-ID" sz="3600" b="1" dirty="0" smtClean="0">
                <a:latin typeface="Arial" pitchFamily="34" charset="0"/>
              </a:rPr>
              <a:t>UAS ( 40 % )</a:t>
            </a:r>
          </a:p>
          <a:p>
            <a:pPr lvl="1" indent="-457200">
              <a:buFont typeface="+mj-lt"/>
              <a:buAutoNum type="arabicPeriod"/>
              <a:defRPr/>
            </a:pP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1791222" y="6284729"/>
            <a:ext cx="9697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id-ID" sz="2800" b="1" dirty="0" smtClean="0">
                <a:latin typeface="Arial" pitchFamily="34" charset="0"/>
              </a:rPr>
              <a:t>Catatan : ( </a:t>
            </a:r>
            <a:r>
              <a:rPr lang="id-ID" sz="2800" b="1" dirty="0">
                <a:latin typeface="Arial" pitchFamily="34" charset="0"/>
              </a:rPr>
              <a:t>quiz dan keaktifan hanya saat pertemuan )</a:t>
            </a:r>
          </a:p>
        </p:txBody>
      </p:sp>
    </p:spTree>
    <p:extLst>
      <p:ext uri="{BB962C8B-B14F-4D97-AF65-F5344CB8AC3E}">
        <p14:creationId xmlns:p14="http://schemas.microsoft.com/office/powerpoint/2010/main" val="5789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MATERI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42" y="1984803"/>
            <a:ext cx="10688718" cy="3806397"/>
          </a:xfrm>
        </p:spPr>
        <p:txBody>
          <a:bodyPr>
            <a:noAutofit/>
          </a:bodyPr>
          <a:lstStyle/>
          <a:p>
            <a:pPr lvl="0"/>
            <a:r>
              <a:rPr lang="id-ID" sz="1600" b="1" dirty="0"/>
              <a:t>Pengantar Kepemimpinan</a:t>
            </a:r>
          </a:p>
          <a:p>
            <a:pPr lvl="0"/>
            <a:r>
              <a:rPr lang="id-ID" sz="1600" b="1" dirty="0"/>
              <a:t>Kepemimpinan dan Kemanusiaan</a:t>
            </a:r>
          </a:p>
          <a:p>
            <a:pPr lvl="0"/>
            <a:r>
              <a:rPr lang="id-ID" sz="1600" b="1" dirty="0"/>
              <a:t>Profesi dan Ilmu Kepemimpinan</a:t>
            </a:r>
          </a:p>
          <a:p>
            <a:pPr lvl="0"/>
            <a:r>
              <a:rPr lang="id-ID" sz="1600" b="1" dirty="0"/>
              <a:t>Mempengaruhi</a:t>
            </a:r>
          </a:p>
          <a:p>
            <a:pPr lvl="0"/>
            <a:r>
              <a:rPr lang="id-ID" sz="1600" b="1" dirty="0"/>
              <a:t>Kekuasaan dan Politik Organisasi</a:t>
            </a:r>
          </a:p>
          <a:p>
            <a:pPr lvl="0"/>
            <a:r>
              <a:rPr lang="id-ID" sz="1600" b="1" dirty="0"/>
              <a:t>Gaya Kepemimpinan</a:t>
            </a:r>
          </a:p>
          <a:p>
            <a:pPr lvl="0"/>
            <a:r>
              <a:rPr lang="id-ID" sz="1600" b="1" dirty="0"/>
              <a:t>Kepengikutan</a:t>
            </a:r>
          </a:p>
          <a:p>
            <a:pPr lvl="0"/>
            <a:r>
              <a:rPr lang="id-ID" sz="1600" b="1" dirty="0"/>
              <a:t>Wanita dan Kepemimpinan</a:t>
            </a:r>
          </a:p>
          <a:p>
            <a:pPr lvl="0"/>
            <a:r>
              <a:rPr lang="id-ID" sz="1600" b="1" dirty="0"/>
              <a:t>Kepemimpinan Bisnis, Pendidikan, Militer</a:t>
            </a:r>
          </a:p>
          <a:p>
            <a:pPr lvl="0"/>
            <a:r>
              <a:rPr lang="id-ID" sz="1600" b="1" dirty="0"/>
              <a:t>Pembuatan Keputusan</a:t>
            </a:r>
          </a:p>
          <a:p>
            <a:pPr lvl="0"/>
            <a:r>
              <a:rPr lang="id-ID" sz="1600" b="1" dirty="0"/>
              <a:t>Variabel-variabel terkait Kepemimpinan</a:t>
            </a:r>
          </a:p>
          <a:p>
            <a:pPr lvl="0"/>
            <a:r>
              <a:rPr lang="id-ID" sz="1600" b="1" dirty="0"/>
              <a:t>Pemimpin Kredibel dan Visioner di Alam Reformasi Era Global</a:t>
            </a:r>
          </a:p>
          <a:p>
            <a:pPr lvl="0"/>
            <a:r>
              <a:rPr lang="id-ID" sz="1600" b="1" dirty="0"/>
              <a:t>Sikap Mental yang Perlu Dihindari</a:t>
            </a:r>
          </a:p>
          <a:p>
            <a:pPr lvl="0"/>
            <a:r>
              <a:rPr lang="id-ID" sz="1600" b="1" dirty="0"/>
              <a:t>Kepemimpian Nabi Muhammad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46080" y="613464"/>
            <a:ext cx="1645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13835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139" y="753228"/>
            <a:ext cx="7840224" cy="1080938"/>
          </a:xfrm>
        </p:spPr>
        <p:txBody>
          <a:bodyPr>
            <a:normAutofit/>
          </a:bodyPr>
          <a:lstStyle/>
          <a:p>
            <a:pPr algn="ctr"/>
            <a:r>
              <a:rPr lang="id-ID" sz="6600" dirty="0" smtClean="0"/>
              <a:t>REFERENSI</a:t>
            </a:r>
            <a:endParaRPr lang="id-ID" sz="6600" dirty="0"/>
          </a:p>
        </p:txBody>
      </p:sp>
      <p:sp>
        <p:nvSpPr>
          <p:cNvPr id="4" name="Rectangle 3"/>
          <p:cNvSpPr/>
          <p:nvPr/>
        </p:nvSpPr>
        <p:spPr>
          <a:xfrm>
            <a:off x="10546080" y="613464"/>
            <a:ext cx="1645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97717"/>
              </p:ext>
            </p:extLst>
          </p:nvPr>
        </p:nvGraphicFramePr>
        <p:xfrm>
          <a:off x="729806" y="2279904"/>
          <a:ext cx="11096434" cy="39502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096434"/>
              </a:tblGrid>
              <a:tr h="1318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3200" dirty="0" smtClean="0">
                          <a:effectLst/>
                          <a:latin typeface="Tahoma"/>
                          <a:ea typeface="Times New Roman"/>
                        </a:rPr>
                        <a:t>*</a:t>
                      </a:r>
                      <a:r>
                        <a:rPr lang="id-ID" sz="3200" baseline="0" dirty="0" smtClean="0">
                          <a:effectLst/>
                          <a:latin typeface="Tahoma"/>
                          <a:ea typeface="Times New Roman"/>
                        </a:rPr>
                        <a:t> </a:t>
                      </a:r>
                      <a:r>
                        <a:rPr lang="id-ID" sz="3200" dirty="0" smtClean="0">
                          <a:effectLst/>
                          <a:latin typeface="Tahoma"/>
                          <a:ea typeface="Times New Roman"/>
                        </a:rPr>
                        <a:t>Kepimpinan </a:t>
                      </a:r>
                      <a:r>
                        <a:rPr lang="id-ID" sz="3200" dirty="0">
                          <a:effectLst/>
                          <a:latin typeface="Tahoma"/>
                          <a:ea typeface="Times New Roman"/>
                        </a:rPr>
                        <a:t>( Teori, Psikologi, Perilaku Organisasi, Aplikasi dan Penelitian ) Dr.Wirawan,MSL,Sp.A,M.M, M.Si</a:t>
                      </a:r>
                      <a:endParaRPr lang="id-ID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13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3200" dirty="0" smtClean="0">
                          <a:effectLst/>
                          <a:latin typeface="Tahoma"/>
                          <a:ea typeface="Times New Roman"/>
                        </a:rPr>
                        <a:t>* Kepemimpinan</a:t>
                      </a:r>
                      <a:r>
                        <a:rPr lang="id-ID" sz="3200" dirty="0">
                          <a:effectLst/>
                          <a:latin typeface="Tahoma"/>
                          <a:ea typeface="Times New Roman"/>
                        </a:rPr>
                        <a:t>, Drs.Beni Ahmad Saebani,M.Si &amp; Ii Sumantri M.Ag</a:t>
                      </a:r>
                      <a:endParaRPr lang="id-ID" sz="3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3200" dirty="0">
                          <a:effectLst/>
                          <a:latin typeface="Tahoma"/>
                          <a:ea typeface="Times New Roman"/>
                        </a:rPr>
                        <a:t>Pemimpinan kredibel, Pemimpin Visioner, jansen H. Sinamo, Agus Santoso.</a:t>
                      </a:r>
                      <a:endParaRPr lang="id-ID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8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5" name="Rectangle 3"/>
          <p:cNvSpPr>
            <a:spLocks noGrp="1" noChangeArrowheads="1"/>
          </p:cNvSpPr>
          <p:nvPr>
            <p:ph type="title"/>
          </p:nvPr>
        </p:nvSpPr>
        <p:spPr>
          <a:xfrm>
            <a:off x="231648" y="719328"/>
            <a:ext cx="9979152" cy="1121664"/>
          </a:xfrm>
          <a:solidFill>
            <a:srgbClr val="969696"/>
          </a:solidFill>
        </p:spPr>
        <p:txBody>
          <a:bodyPr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/>
              <a:t>Bila</a:t>
            </a:r>
            <a:r>
              <a:rPr lang="en-US" b="1" dirty="0" smtClean="0"/>
              <a:t> </a:t>
            </a:r>
            <a:r>
              <a:rPr lang="en-US" b="1" dirty="0" err="1" smtClean="0"/>
              <a:t>Anda</a:t>
            </a:r>
            <a:r>
              <a:rPr lang="en-US" b="1" dirty="0" smtClean="0"/>
              <a:t> </a:t>
            </a:r>
            <a:r>
              <a:rPr lang="en-US" b="1" dirty="0" err="1" smtClean="0"/>
              <a:t>mendengar</a:t>
            </a:r>
            <a:r>
              <a:rPr lang="en-US" b="1" dirty="0" smtClean="0"/>
              <a:t> </a:t>
            </a:r>
            <a:r>
              <a:rPr lang="en-US" b="1" dirty="0" err="1" smtClean="0"/>
              <a:t>istilah</a:t>
            </a:r>
            <a:r>
              <a:rPr lang="en-US" b="1" dirty="0" smtClean="0"/>
              <a:t> </a:t>
            </a:r>
            <a:r>
              <a:rPr lang="en-US" b="1" dirty="0" err="1" smtClean="0"/>
              <a:t>kepemimpinan</a:t>
            </a:r>
            <a:r>
              <a:rPr lang="en-US" b="1" dirty="0" smtClean="0"/>
              <a:t>, </a:t>
            </a:r>
            <a:r>
              <a:rPr lang="en-US" b="1" dirty="0" err="1" smtClean="0"/>
              <a:t>coba</a:t>
            </a:r>
            <a:r>
              <a:rPr lang="en-US" b="1" dirty="0" smtClean="0"/>
              <a:t> </a:t>
            </a:r>
            <a:r>
              <a:rPr lang="en-US" b="1" dirty="0" err="1" smtClean="0"/>
              <a:t>jelaskan</a:t>
            </a:r>
            <a:r>
              <a:rPr lang="en-US" b="1" dirty="0" smtClean="0"/>
              <a:t> kata </a:t>
            </a:r>
            <a:r>
              <a:rPr lang="en-US" b="1" dirty="0" err="1" smtClean="0"/>
              <a:t>apa</a:t>
            </a:r>
            <a:r>
              <a:rPr lang="en-US" b="1" dirty="0" smtClean="0"/>
              <a:t> yang </a:t>
            </a:r>
            <a:r>
              <a:rPr lang="en-US" b="1" dirty="0" err="1" smtClean="0"/>
              <a:t>muncul</a:t>
            </a:r>
            <a:r>
              <a:rPr lang="en-US" b="1" dirty="0" smtClean="0"/>
              <a:t> di </a:t>
            </a:r>
            <a:r>
              <a:rPr lang="en-US" b="1" dirty="0" err="1" smtClean="0"/>
              <a:t>benak</a:t>
            </a:r>
            <a:r>
              <a:rPr lang="en-US" b="1" dirty="0" smtClean="0"/>
              <a:t> </a:t>
            </a:r>
            <a:r>
              <a:rPr lang="en-US" b="1" dirty="0" err="1" smtClean="0"/>
              <a:t>Anda</a:t>
            </a:r>
            <a:r>
              <a:rPr lang="en-US" b="1" dirty="0" smtClean="0"/>
              <a:t>?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" y="6243638"/>
            <a:ext cx="2844800" cy="457200"/>
          </a:xfrm>
        </p:spPr>
        <p:txBody>
          <a:bodyPr/>
          <a:lstStyle/>
          <a:p>
            <a:pPr algn="l">
              <a:defRPr/>
            </a:pPr>
            <a:fld id="{6A0FF8F2-E2AA-4FCB-9649-D1BD8D74D6C5}" type="slidenum">
              <a:rPr lang="en-US"/>
              <a:pPr algn="l">
                <a:defRPr/>
              </a:pPr>
              <a:t>7</a:t>
            </a:fld>
            <a:endParaRPr lang="en-US" dirty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08000" y="2438400"/>
            <a:ext cx="3149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502400" y="4648200"/>
            <a:ext cx="3149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8636000" y="3505200"/>
            <a:ext cx="3149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320800" y="3810000"/>
            <a:ext cx="3149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4572000" y="3505200"/>
            <a:ext cx="3149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3759200" y="5486400"/>
            <a:ext cx="3149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470400" y="2209800"/>
            <a:ext cx="3149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0" y="5105400"/>
            <a:ext cx="3149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9042400" y="5486400"/>
            <a:ext cx="3149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8026400" y="2057400"/>
            <a:ext cx="3149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546080" y="613464"/>
            <a:ext cx="1645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5979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14340" name="Picture 5" descr="PENGERTIAN KEPEMIMPINAN&lt;br /&gt;&lt;ul&gt;&lt;li&gt;Kepemimpinanmerupakansalahsatufenomena yang paling mudahdiobservasi, tetapimenjadisal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099" y="0"/>
            <a:ext cx="10742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04576" y="601272"/>
            <a:ext cx="148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34165842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15364" name="Picture 2" descr="Study tentangfenomenakepemimpinansangatmenarikparaahlisejakdahulu, adalebih 350 definisitentangkepemimpinan (TriantoroSafa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0704576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04576" y="601272"/>
            <a:ext cx="1487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FAKULTAS </a:t>
            </a:r>
            <a:r>
              <a:rPr lang="id-ID" b="1" dirty="0"/>
              <a:t>EKONOMI DAN BISNIS</a:t>
            </a:r>
            <a:r>
              <a:rPr lang="id-ID" sz="2400" dirty="0"/>
              <a:t>  UMJ</a:t>
            </a:r>
          </a:p>
        </p:txBody>
      </p:sp>
    </p:spTree>
    <p:extLst>
      <p:ext uri="{BB962C8B-B14F-4D97-AF65-F5344CB8AC3E}">
        <p14:creationId xmlns:p14="http://schemas.microsoft.com/office/powerpoint/2010/main" val="13796905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573</TotalTime>
  <Words>346</Words>
  <Application>Microsoft Office PowerPoint</Application>
  <PresentationFormat>Custom</PresentationFormat>
  <Paragraphs>77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Berlin</vt:lpstr>
      <vt:lpstr>ASSALAMU’ALAIKUM WR.WB</vt:lpstr>
      <vt:lpstr>JOKO HANANTO,ST. MM</vt:lpstr>
      <vt:lpstr>PowerPoint Presentation</vt:lpstr>
      <vt:lpstr>PowerPoint Presentation</vt:lpstr>
      <vt:lpstr>MATERI PERKULIAHAN</vt:lpstr>
      <vt:lpstr>REFERENSI</vt:lpstr>
      <vt:lpstr>Bila Anda mendengar istilah kepemimpinan, coba jelaskan kata apa yang muncul di benak Anda?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ENTREPREUNER MUSLIM</dc:title>
  <dc:creator>ASUS</dc:creator>
  <cp:lastModifiedBy>USER</cp:lastModifiedBy>
  <cp:revision>29</cp:revision>
  <dcterms:created xsi:type="dcterms:W3CDTF">2016-10-16T12:52:04Z</dcterms:created>
  <dcterms:modified xsi:type="dcterms:W3CDTF">2017-09-11T02:04:06Z</dcterms:modified>
</cp:coreProperties>
</file>