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7" name="Straight Connector 6"/>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cxnSp>
        <p:nvCxnSpPr>
          <p:cNvPr id="10" name="Straight Connector 9"/>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8" name="Straight Connector 7"/>
          <p:cNvCxnSpPr/>
          <p:nvPr userDrawn="1"/>
        </p:nvCxnSpPr>
        <p:spPr>
          <a:xfrm>
            <a:off x="10795" y="615696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0795" y="605282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Investigation of Housing Price to District Amenities in Central London</a:t>
            </a:r>
            <a:endParaRPr lang="en-US" dirty="0"/>
          </a:p>
        </p:txBody>
      </p:sp>
      <p:sp>
        <p:nvSpPr>
          <p:cNvPr id="3" name="Subtitle 2"/>
          <p:cNvSpPr>
            <a:spLocks noGrp="1"/>
          </p:cNvSpPr>
          <p:nvPr>
            <p:ph type="subTitle" idx="1"/>
          </p:nvPr>
        </p:nvSpPr>
        <p:spPr/>
        <p:txBody>
          <a:bodyPr/>
          <a:lstStyle/>
          <a:p>
            <a:r>
              <a:rPr lang="en-GB" altLang="en-US"/>
              <a:t>Author: Yan Bin Pan</a:t>
            </a:r>
            <a:endParaRPr lang="en-GB" altLang="en-US"/>
          </a:p>
          <a:p>
            <a:endParaRPr lang="en-GB" altLang="en-US"/>
          </a:p>
          <a:p>
            <a:r>
              <a:rPr lang="en-GB" altLang="en-US"/>
              <a:t>23 Aug 2020</a:t>
            </a:r>
            <a:endParaRPr lang="en-GB" altLang="en-US"/>
          </a:p>
        </p:txBody>
      </p:sp>
      <p:cxnSp>
        <p:nvCxnSpPr>
          <p:cNvPr id="5" name="Straight Connector 4"/>
          <p:cNvCxnSpPr/>
          <p:nvPr/>
        </p:nvCxnSpPr>
        <p:spPr>
          <a:xfrm>
            <a:off x="10795" y="6418580"/>
            <a:ext cx="12192000" cy="0"/>
          </a:xfrm>
          <a:prstGeom prst="line">
            <a:avLst/>
          </a:prstGeom>
          <a:ln w="5715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795" y="6522720"/>
            <a:ext cx="12192000" cy="0"/>
          </a:xfrm>
          <a:prstGeom prst="line">
            <a:avLst/>
          </a:prstGeom>
          <a:ln w="57150" cmpd="sng">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000">
                <a:sym typeface="+mn-ea"/>
              </a:rPr>
              <a:t>Medium Valued Neighbourhoods Predictions</a:t>
            </a:r>
            <a:endParaRPr lang="en-GB" altLang="en-US" sz="4000">
              <a:sym typeface="+mn-ea"/>
            </a:endParaRPr>
          </a:p>
        </p:txBody>
      </p:sp>
      <p:sp>
        <p:nvSpPr>
          <p:cNvPr id="3" name="Content Placeholder 2"/>
          <p:cNvSpPr>
            <a:spLocks noGrp="1"/>
          </p:cNvSpPr>
          <p:nvPr>
            <p:ph sz="half" idx="1"/>
          </p:nvPr>
        </p:nvSpPr>
        <p:spPr>
          <a:xfrm>
            <a:off x="609600" y="1600200"/>
            <a:ext cx="10687050" cy="4526280"/>
          </a:xfrm>
        </p:spPr>
        <p:txBody>
          <a:bodyPr/>
          <a:p>
            <a:r>
              <a:rPr lang="en-GB" altLang="en-US" sz="2000"/>
              <a:t>Good agreement is found between the model and the market price data. Few exceptions point at higher value.</a:t>
            </a:r>
            <a:endParaRPr lang="en-GB" altLang="en-US" sz="20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8" name="Content Placeholder 5" descr="MediumValued"/>
          <p:cNvPicPr>
            <a:picLocks noChangeAspect="1"/>
          </p:cNvPicPr>
          <p:nvPr>
            <p:ph sz="half" idx="2"/>
          </p:nvPr>
        </p:nvPicPr>
        <p:blipFill>
          <a:blip r:embed="rId1"/>
          <a:stretch>
            <a:fillRect/>
          </a:stretch>
        </p:blipFill>
        <p:spPr>
          <a:xfrm>
            <a:off x="2120265" y="2379980"/>
            <a:ext cx="8672195" cy="36074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Low Valued Neighbourhoods Predictions</a:t>
            </a:r>
            <a:endParaRPr lang="en-GB" altLang="en-US"/>
          </a:p>
        </p:txBody>
      </p:sp>
      <p:sp>
        <p:nvSpPr>
          <p:cNvPr id="3" name="Content Placeholder 2"/>
          <p:cNvSpPr>
            <a:spLocks noGrp="1"/>
          </p:cNvSpPr>
          <p:nvPr>
            <p:ph sz="half" idx="1"/>
          </p:nvPr>
        </p:nvSpPr>
        <p:spPr>
          <a:xfrm>
            <a:off x="609600" y="1600200"/>
            <a:ext cx="10629265" cy="4526280"/>
          </a:xfrm>
        </p:spPr>
        <p:txBody>
          <a:bodyPr/>
          <a:p>
            <a:r>
              <a:rPr lang="en-GB" altLang="en-US" sz="2000"/>
              <a:t>Model shows that most neighbourhoods in this category are undervalued and should actually have higher value.</a:t>
            </a:r>
            <a:endParaRPr lang="en-GB" altLang="en-US" sz="2000"/>
          </a:p>
        </p:txBody>
      </p:sp>
      <p:pic>
        <p:nvPicPr>
          <p:cNvPr id="6" name="Content Placeholder 5" descr="LowValued"/>
          <p:cNvPicPr>
            <a:picLocks noChangeAspect="1"/>
          </p:cNvPicPr>
          <p:nvPr>
            <p:ph sz="half" idx="2"/>
          </p:nvPr>
        </p:nvPicPr>
        <p:blipFill>
          <a:blip r:embed="rId1"/>
          <a:stretch>
            <a:fillRect/>
          </a:stretch>
        </p:blipFill>
        <p:spPr>
          <a:xfrm>
            <a:off x="2396490" y="2402840"/>
            <a:ext cx="8250555" cy="3603625"/>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 and Future Work</a:t>
            </a:r>
            <a:endParaRPr lang="en-GB" altLang="en-US"/>
          </a:p>
        </p:txBody>
      </p:sp>
      <p:sp>
        <p:nvSpPr>
          <p:cNvPr id="3" name="Content Placeholder 2"/>
          <p:cNvSpPr>
            <a:spLocks noGrp="1"/>
          </p:cNvSpPr>
          <p:nvPr>
            <p:ph sz="half" idx="1"/>
          </p:nvPr>
        </p:nvSpPr>
        <p:spPr/>
        <p:txBody>
          <a:bodyPr/>
          <a:p>
            <a:r>
              <a:rPr lang="en-GB" altLang="en-US" sz="2000"/>
              <a:t>The model seems to be able to accurately predict the value of very high valued properties.</a:t>
            </a:r>
            <a:endParaRPr lang="en-GB" altLang="en-US" sz="2000"/>
          </a:p>
          <a:p>
            <a:endParaRPr lang="en-GB" altLang="en-US" sz="2000"/>
          </a:p>
          <a:p>
            <a:r>
              <a:rPr lang="en-GB" altLang="en-US" sz="2000"/>
              <a:t>Most Low valued neighbourhoods present characteristics that are very similar to medium valued properties and some go all the way to very high valued neighbourhoods.</a:t>
            </a:r>
            <a:endParaRPr lang="en-GB" altLang="en-US" sz="2000"/>
          </a:p>
          <a:p>
            <a:r>
              <a:rPr lang="en-GB" altLang="en-US" sz="2000"/>
              <a:t>Most High valued properties are overvalued compared to the amenitites they offer</a:t>
            </a:r>
            <a:endParaRPr lang="en-GB" altLang="en-US" sz="2000"/>
          </a:p>
          <a:p>
            <a:endParaRPr lang="en-GB" altLang="en-US" sz="2000"/>
          </a:p>
        </p:txBody>
      </p:sp>
      <p:sp>
        <p:nvSpPr>
          <p:cNvPr id="4" name="Content Placeholder 3"/>
          <p:cNvSpPr>
            <a:spLocks noGrp="1"/>
          </p:cNvSpPr>
          <p:nvPr>
            <p:ph sz="half" idx="2"/>
          </p:nvPr>
        </p:nvSpPr>
        <p:spPr/>
        <p:txBody>
          <a:bodyPr/>
          <a:p>
            <a:r>
              <a:rPr lang="en-GB" altLang="en-US" sz="2000"/>
              <a:t>Future work will consider including metrics such as TFL and public transport access.</a:t>
            </a:r>
            <a:endParaRPr lang="en-GB" altLang="en-US" sz="2000"/>
          </a:p>
          <a:p>
            <a:r>
              <a:rPr lang="en-GB" altLang="en-US" sz="2000"/>
              <a:t>Distance to high street venues.</a:t>
            </a:r>
            <a:endParaRPr lang="en-GB" altLang="en-US" sz="20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Project Aims</a:t>
            </a:r>
            <a:endParaRPr lang="en-GB" altLang="en-US"/>
          </a:p>
        </p:txBody>
      </p:sp>
      <p:sp>
        <p:nvSpPr>
          <p:cNvPr id="3" name="Content Placeholder 2"/>
          <p:cNvSpPr>
            <a:spLocks noGrp="1"/>
          </p:cNvSpPr>
          <p:nvPr>
            <p:ph idx="1"/>
          </p:nvPr>
        </p:nvSpPr>
        <p:spPr/>
        <p:txBody>
          <a:bodyPr/>
          <a:p>
            <a:r>
              <a:rPr lang="en-GB" altLang="en-US"/>
              <a:t>The project aims to investigate the correlation between housing price in each neighbourhood in London with local amenities density and type. </a:t>
            </a:r>
            <a:endParaRPr lang="en-GB" altLang="en-US"/>
          </a:p>
          <a:p>
            <a:endParaRPr lang="en-GB" altLang="en-US"/>
          </a:p>
          <a:p>
            <a:r>
              <a:rPr lang="en-GB" altLang="en-US"/>
              <a:t>The methodology developed would be able to identify overvalued and undervalued neighbourhoods in London based on amenties similary between different class of neighbourhoods</a:t>
            </a:r>
            <a:endParaRPr lang="en-GB" alt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sources</a:t>
            </a:r>
            <a:endParaRPr lang="en-GB" altLang="en-US"/>
          </a:p>
        </p:txBody>
      </p:sp>
      <p:sp>
        <p:nvSpPr>
          <p:cNvPr id="3" name="Content Placeholder 2"/>
          <p:cNvSpPr>
            <a:spLocks noGrp="1"/>
          </p:cNvSpPr>
          <p:nvPr>
            <p:ph idx="1"/>
          </p:nvPr>
        </p:nvSpPr>
        <p:spPr/>
        <p:txBody>
          <a:bodyPr/>
          <a:p>
            <a:pPr>
              <a:buFont typeface="Arial" panose="020B0604020202020204" pitchFamily="34" charset="0"/>
              <a:buChar char="•"/>
            </a:pPr>
            <a:r>
              <a:rPr lang="en-GB" altLang="en-US" sz="2000"/>
              <a:t>Location data of local amenities in London is obtained from the Foursquare API sandbox. This will be used to retrieve data regarding the most frequent and popular amenities by type for each neighbourhood and use this data to train the machine learning algorithm.</a:t>
            </a:r>
            <a:endParaRPr lang="en-GB" altLang="en-US" sz="2000"/>
          </a:p>
          <a:p>
            <a:pPr>
              <a:buFont typeface="Arial" panose="020B0604020202020204" pitchFamily="34" charset="0"/>
              <a:buChar char="•"/>
            </a:pPr>
            <a:r>
              <a:rPr lang="en-GB" altLang="en-US" sz="2000"/>
              <a:t>Housing Data index will be scraped from the London Datastore and other sources affiliated regarding housing price data and district boundaries coordinates. </a:t>
            </a:r>
            <a:endParaRPr lang="en-GB" altLang="en-US" sz="2000"/>
          </a:p>
          <a:p>
            <a:pPr>
              <a:buFont typeface="Arial" panose="020B0604020202020204" pitchFamily="34" charset="0"/>
              <a:buChar char="•"/>
            </a:pPr>
            <a:r>
              <a:rPr lang="en-GB" altLang="en-US" sz="2000"/>
              <a:t>Price data is web-scraped from Foxton public available data in London and used to assign market value price data to each of the neighbourhoods in London. </a:t>
            </a:r>
            <a:endParaRPr lang="en-GB" altLang="en-US" sz="2000"/>
          </a:p>
          <a:p>
            <a:pPr>
              <a:buFont typeface="Arial" panose="020B0604020202020204" pitchFamily="34" charset="0"/>
              <a:buChar char="•"/>
            </a:pPr>
            <a:r>
              <a:rPr lang="en-GB" altLang="en-US" sz="2000"/>
              <a:t>London postcodes and neighbourhood data has been web-scraped from the wikipedia page, this will be used to identify and categorise each neighbourhood in London.</a:t>
            </a:r>
            <a:endParaRPr lang="en-GB" alt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Engineering</a:t>
            </a:r>
            <a:endParaRPr lang="en-GB" altLang="en-US"/>
          </a:p>
        </p:txBody>
      </p:sp>
      <p:sp>
        <p:nvSpPr>
          <p:cNvPr id="3" name="Content Placeholder 2"/>
          <p:cNvSpPr>
            <a:spLocks noGrp="1"/>
          </p:cNvSpPr>
          <p:nvPr>
            <p:ph idx="1"/>
          </p:nvPr>
        </p:nvSpPr>
        <p:spPr/>
        <p:txBody>
          <a:bodyPr/>
          <a:p>
            <a:r>
              <a:rPr lang="en-GB" altLang="en-US"/>
              <a:t>The data extracted from the different data sources have been cleaned and formatted as to include the following information per neighbourhood</a:t>
            </a:r>
            <a:endParaRPr lang="en-GB" altLang="en-US"/>
          </a:p>
          <a:p>
            <a:pPr lvl="1"/>
            <a:r>
              <a:rPr lang="en-GB" altLang="en-US"/>
              <a:t>Coordinates</a:t>
            </a:r>
            <a:endParaRPr lang="en-GB" altLang="en-US"/>
          </a:p>
          <a:p>
            <a:pPr lvl="1"/>
            <a:r>
              <a:rPr lang="en-GB" altLang="en-US"/>
              <a:t>Postcodes</a:t>
            </a:r>
            <a:endParaRPr lang="en-GB" altLang="en-US"/>
          </a:p>
          <a:p>
            <a:pPr lvl="1"/>
            <a:r>
              <a:rPr lang="en-GB" altLang="en-US"/>
              <a:t>Market median price </a:t>
            </a:r>
            <a:endParaRPr lang="en-GB" altLang="en-US"/>
          </a:p>
          <a:p>
            <a:pPr lvl="1"/>
            <a:r>
              <a:rPr lang="en-GB" altLang="en-US"/>
              <a:t>Top 10 local amentities</a:t>
            </a:r>
            <a:endParaRPr lang="en-GB" altLang="en-US"/>
          </a:p>
          <a:p>
            <a:pPr lvl="1"/>
            <a:r>
              <a:rPr lang="en-GB" altLang="en-US"/>
              <a:t>Estimation of market based price category</a:t>
            </a:r>
            <a:endParaRPr lang="en-GB" alt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Methodology</a:t>
            </a:r>
            <a:endParaRPr lang="en-GB" altLang="en-US"/>
          </a:p>
        </p:txBody>
      </p:sp>
      <p:sp>
        <p:nvSpPr>
          <p:cNvPr id="3" name="Content Placeholder 2"/>
          <p:cNvSpPr>
            <a:spLocks noGrp="1"/>
          </p:cNvSpPr>
          <p:nvPr>
            <p:ph idx="1"/>
          </p:nvPr>
        </p:nvSpPr>
        <p:spPr/>
        <p:txBody>
          <a:bodyPr/>
          <a:p>
            <a:r>
              <a:rPr lang="en-GB" altLang="en-US" sz="2400"/>
              <a:t>Divide our original dataframe now containing information of market price category and amenity based price category into 4 subsets defined by the market based price category.</a:t>
            </a:r>
            <a:endParaRPr lang="en-GB" altLang="en-US" sz="2400"/>
          </a:p>
          <a:p>
            <a:r>
              <a:rPr lang="en-GB" altLang="en-US" sz="2400"/>
              <a:t>For each subset dataframe I would extract the 75% percentile amenity based cluster label for each neighbourhood.</a:t>
            </a:r>
            <a:endParaRPr lang="en-GB" altLang="en-US" sz="2400"/>
          </a:p>
          <a:p>
            <a:r>
              <a:rPr lang="en-GB" altLang="en-US" sz="2400"/>
              <a:t>A comparison between the extracted labels and the market based price category would then be carried out.</a:t>
            </a:r>
            <a:endParaRPr lang="en-GB" altLang="en-US" sz="2400"/>
          </a:p>
          <a:p>
            <a:r>
              <a:rPr lang="en-GB" altLang="en-US" sz="2400"/>
              <a:t>The code would then plot to identify any discrepancy between the predicted amenity based value and the current market based price value</a:t>
            </a:r>
            <a:endParaRPr lang="en-GB" altLang="en-US" sz="24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Understanding</a:t>
            </a:r>
            <a:endParaRPr lang="en-GB" altLang="en-US"/>
          </a:p>
        </p:txBody>
      </p:sp>
      <p:pic>
        <p:nvPicPr>
          <p:cNvPr id="5" name="Content Placeholder 4" descr="distribution"/>
          <p:cNvPicPr>
            <a:picLocks noChangeAspect="1"/>
          </p:cNvPicPr>
          <p:nvPr>
            <p:ph sz="half" idx="1"/>
          </p:nvPr>
        </p:nvPicPr>
        <p:blipFill>
          <a:blip r:embed="rId1"/>
          <a:stretch>
            <a:fillRect/>
          </a:stretch>
        </p:blipFill>
        <p:spPr>
          <a:xfrm>
            <a:off x="609600" y="3274060"/>
            <a:ext cx="5376545" cy="238950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descr="category_distr"/>
          <p:cNvPicPr>
            <a:picLocks noChangeAspect="1"/>
          </p:cNvPicPr>
          <p:nvPr>
            <p:ph sz="half" idx="2"/>
          </p:nvPr>
        </p:nvPicPr>
        <p:blipFill>
          <a:blip r:embed="rId2"/>
          <a:stretch>
            <a:fillRect/>
          </a:stretch>
        </p:blipFill>
        <p:spPr>
          <a:xfrm>
            <a:off x="6205855" y="3267075"/>
            <a:ext cx="5376545" cy="2402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6" name="Content Placeholder 5" descr="top_bottom"/>
          <p:cNvPicPr>
            <a:picLocks noChangeAspect="1"/>
          </p:cNvPicPr>
          <p:nvPr>
            <p:ph sz="half" idx="1"/>
          </p:nvPr>
        </p:nvPicPr>
        <p:blipFill>
          <a:blip r:embed="rId1"/>
          <a:stretch>
            <a:fillRect/>
          </a:stretch>
        </p:blipFill>
        <p:spPr>
          <a:xfrm>
            <a:off x="3785235" y="1996440"/>
            <a:ext cx="8124190" cy="354838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000"/>
              <a:t>Very High Valued Neighbourhoods Predictions</a:t>
            </a:r>
            <a:endParaRPr lang="en-GB" altLang="en-US" sz="4000"/>
          </a:p>
        </p:txBody>
      </p:sp>
      <p:sp>
        <p:nvSpPr>
          <p:cNvPr id="3" name="Content Placeholder 2"/>
          <p:cNvSpPr>
            <a:spLocks noGrp="1"/>
          </p:cNvSpPr>
          <p:nvPr>
            <p:ph sz="half" idx="1"/>
          </p:nvPr>
        </p:nvSpPr>
        <p:spPr>
          <a:xfrm>
            <a:off x="609600" y="1600200"/>
            <a:ext cx="9590405" cy="598170"/>
          </a:xfrm>
        </p:spPr>
        <p:txBody>
          <a:bodyPr/>
          <a:p>
            <a:r>
              <a:rPr lang="en-GB" altLang="en-US" sz="2400"/>
              <a:t>Perfect agreement between market and model predictions</a:t>
            </a:r>
            <a:endParaRPr lang="en-GB" altLang="en-US" sz="2400"/>
          </a:p>
        </p:txBody>
      </p:sp>
      <p:pic>
        <p:nvPicPr>
          <p:cNvPr id="6" name="Content Placeholder 5" descr="VeryHighValued"/>
          <p:cNvPicPr>
            <a:picLocks noChangeAspect="1"/>
          </p:cNvPicPr>
          <p:nvPr>
            <p:ph sz="half" idx="2"/>
          </p:nvPr>
        </p:nvPicPr>
        <p:blipFill>
          <a:blip r:embed="rId1"/>
          <a:stretch>
            <a:fillRect/>
          </a:stretch>
        </p:blipFill>
        <p:spPr>
          <a:xfrm>
            <a:off x="1704340" y="2198370"/>
            <a:ext cx="9231630" cy="378206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600">
                <a:sym typeface="+mn-ea"/>
              </a:rPr>
              <a:t>High Valued Neighbourhoods Predictions</a:t>
            </a:r>
            <a:endParaRPr lang="en-GB" altLang="en-US" sz="3600"/>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7" name="Content Placeholder 5" descr="HighValued"/>
          <p:cNvPicPr>
            <a:picLocks noChangeAspect="1"/>
          </p:cNvPicPr>
          <p:nvPr>
            <p:ph sz="half" idx="1"/>
          </p:nvPr>
        </p:nvPicPr>
        <p:blipFill>
          <a:blip r:embed="rId1"/>
          <a:stretch>
            <a:fillRect/>
          </a:stretch>
        </p:blipFill>
        <p:spPr>
          <a:xfrm>
            <a:off x="1868170" y="2073275"/>
            <a:ext cx="8747760" cy="3944620"/>
          </a:xfrm>
          <a:prstGeom prst="rect">
            <a:avLst/>
          </a:prstGeom>
          <a:noFill/>
          <a:ln w="9525">
            <a:noFill/>
          </a:ln>
        </p:spPr>
      </p:pic>
      <p:sp>
        <p:nvSpPr>
          <p:cNvPr id="8" name="Content Placeholder 7"/>
          <p:cNvSpPr/>
          <p:nvPr>
            <p:ph sz="half" idx="2"/>
          </p:nvPr>
        </p:nvSpPr>
        <p:spPr>
          <a:xfrm>
            <a:off x="1403350" y="1288415"/>
            <a:ext cx="9740265" cy="785495"/>
          </a:xfrm>
        </p:spPr>
        <p:txBody>
          <a:bodyPr/>
          <a:p>
            <a:r>
              <a:rPr lang="en-GB" altLang="en-US" sz="2400"/>
              <a:t>Most high valued postcodes are overpriced according to the model.</a:t>
            </a:r>
            <a:endParaRPr lang="en-GB" alt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2959</Words>
  <Application>WPS Presentation</Application>
  <PresentationFormat>Widescreen</PresentationFormat>
  <Paragraphs>86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Housing Price to District Amenities in Central London</dc:title>
  <dc:creator>Yan Bin Pan</dc:creator>
  <cp:lastModifiedBy>Yan Bin Pan</cp:lastModifiedBy>
  <cp:revision>1</cp:revision>
  <dcterms:created xsi:type="dcterms:W3CDTF">2020-08-23T15:37:58Z</dcterms:created>
  <dcterms:modified xsi:type="dcterms:W3CDTF">2020-08-23T15:37:58Z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2057-11.2.0.9635</vt:lpwstr>
  </property>
</Properties>
</file>