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9"/>
  </p:notesMasterIdLst>
  <p:handoutMasterIdLst>
    <p:handoutMasterId r:id="rId40"/>
  </p:handoutMasterIdLst>
  <p:sldIdLst>
    <p:sldId id="256" r:id="rId2"/>
    <p:sldId id="269" r:id="rId3"/>
    <p:sldId id="275" r:id="rId4"/>
    <p:sldId id="270" r:id="rId5"/>
    <p:sldId id="273" r:id="rId6"/>
    <p:sldId id="274" r:id="rId7"/>
    <p:sldId id="408" r:id="rId8"/>
    <p:sldId id="409" r:id="rId9"/>
    <p:sldId id="410" r:id="rId10"/>
    <p:sldId id="412" r:id="rId11"/>
    <p:sldId id="411" r:id="rId12"/>
    <p:sldId id="430" r:id="rId13"/>
    <p:sldId id="431" r:id="rId14"/>
    <p:sldId id="413" r:id="rId15"/>
    <p:sldId id="414" r:id="rId16"/>
    <p:sldId id="415" r:id="rId17"/>
    <p:sldId id="417" r:id="rId18"/>
    <p:sldId id="418" r:id="rId19"/>
    <p:sldId id="419" r:id="rId20"/>
    <p:sldId id="420" r:id="rId21"/>
    <p:sldId id="421" r:id="rId22"/>
    <p:sldId id="422" r:id="rId23"/>
    <p:sldId id="423" r:id="rId24"/>
    <p:sldId id="429" r:id="rId25"/>
    <p:sldId id="437" r:id="rId26"/>
    <p:sldId id="433" r:id="rId27"/>
    <p:sldId id="434" r:id="rId28"/>
    <p:sldId id="435" r:id="rId29"/>
    <p:sldId id="438" r:id="rId30"/>
    <p:sldId id="436" r:id="rId31"/>
    <p:sldId id="425" r:id="rId32"/>
    <p:sldId id="427" r:id="rId33"/>
    <p:sldId id="426" r:id="rId34"/>
    <p:sldId id="428" r:id="rId35"/>
    <p:sldId id="424" r:id="rId36"/>
    <p:sldId id="432" r:id="rId37"/>
    <p:sldId id="261" r:id="rId38"/>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9D9D6"/>
    <a:srgbClr val="000000"/>
    <a:srgbClr val="0C2340"/>
    <a:srgbClr val="FF0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9" d="100"/>
          <a:sy n="79" d="100"/>
        </p:scale>
        <p:origin x="-3942"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D3AEA6-DA4A-478A-AB4D-BF89F36E3FA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333267EB-98C8-4782-9638-E35FEBE561B8}">
      <dgm:prSet/>
      <dgm:spPr/>
      <dgm:t>
        <a:bodyPr/>
        <a:lstStyle/>
        <a:p>
          <a:r>
            <a:rPr lang="en-AU" dirty="0" smtClean="0"/>
            <a:t>Review of HCI</a:t>
          </a:r>
          <a:endParaRPr lang="en-AU" dirty="0"/>
        </a:p>
      </dgm:t>
    </dgm:pt>
    <dgm:pt modelId="{564ADAA8-C411-4D47-860E-875D65F44633}" type="parTrans" cxnId="{75F61025-82A0-419A-9105-2CCD2DE71554}">
      <dgm:prSet/>
      <dgm:spPr/>
      <dgm:t>
        <a:bodyPr/>
        <a:lstStyle/>
        <a:p>
          <a:endParaRPr lang="en-AU"/>
        </a:p>
      </dgm:t>
    </dgm:pt>
    <dgm:pt modelId="{8F26C91A-4EFC-49F3-8722-6961E0C6D3FC}" type="sibTrans" cxnId="{75F61025-82A0-419A-9105-2CCD2DE71554}">
      <dgm:prSet/>
      <dgm:spPr/>
      <dgm:t>
        <a:bodyPr/>
        <a:lstStyle/>
        <a:p>
          <a:endParaRPr lang="en-AU"/>
        </a:p>
      </dgm:t>
    </dgm:pt>
    <dgm:pt modelId="{549F29C1-23B7-4E3F-97D9-0B7799A8C99E}">
      <dgm:prSet/>
      <dgm:spPr/>
      <dgm:t>
        <a:bodyPr/>
        <a:lstStyle/>
        <a:p>
          <a:r>
            <a:rPr lang="en-AU" dirty="0" smtClean="0"/>
            <a:t>User-</a:t>
          </a:r>
          <a:r>
            <a:rPr lang="en-AU" dirty="0" err="1" smtClean="0"/>
            <a:t>Centered</a:t>
          </a:r>
          <a:r>
            <a:rPr lang="en-AU" dirty="0" smtClean="0"/>
            <a:t> Design</a:t>
          </a:r>
          <a:endParaRPr lang="en-AU" dirty="0"/>
        </a:p>
      </dgm:t>
    </dgm:pt>
    <dgm:pt modelId="{CF4F681D-5044-4D4E-8E02-123AC21CB800}" type="parTrans" cxnId="{48CC35A3-17BF-405A-925B-E7E44BC8BC91}">
      <dgm:prSet/>
      <dgm:spPr/>
      <dgm:t>
        <a:bodyPr/>
        <a:lstStyle/>
        <a:p>
          <a:endParaRPr lang="en-AU"/>
        </a:p>
      </dgm:t>
    </dgm:pt>
    <dgm:pt modelId="{A7A9CB6A-7BC4-4743-8824-581E910E1D99}" type="sibTrans" cxnId="{48CC35A3-17BF-405A-925B-E7E44BC8BC91}">
      <dgm:prSet/>
      <dgm:spPr/>
      <dgm:t>
        <a:bodyPr/>
        <a:lstStyle/>
        <a:p>
          <a:endParaRPr lang="en-AU"/>
        </a:p>
      </dgm:t>
    </dgm:pt>
    <dgm:pt modelId="{6434C588-F591-40B9-A5AD-E2034C3A75E8}">
      <dgm:prSet/>
      <dgm:spPr/>
      <dgm:t>
        <a:bodyPr/>
        <a:lstStyle/>
        <a:p>
          <a:r>
            <a:rPr lang="en-AU" smtClean="0"/>
            <a:t>Understanding Potential Users</a:t>
          </a:r>
          <a:endParaRPr lang="en-AU" dirty="0"/>
        </a:p>
      </dgm:t>
    </dgm:pt>
    <dgm:pt modelId="{3424356C-92C1-40AB-808F-2134C7FC2775}" type="parTrans" cxnId="{3792C2B0-1B57-4828-86CB-A89DF66169DD}">
      <dgm:prSet/>
      <dgm:spPr/>
      <dgm:t>
        <a:bodyPr/>
        <a:lstStyle/>
        <a:p>
          <a:endParaRPr lang="en-AU"/>
        </a:p>
      </dgm:t>
    </dgm:pt>
    <dgm:pt modelId="{69C860DC-C522-4840-B13D-7F85A95C064A}" type="sibTrans" cxnId="{3792C2B0-1B57-4828-86CB-A89DF66169DD}">
      <dgm:prSet/>
      <dgm:spPr/>
      <dgm:t>
        <a:bodyPr/>
        <a:lstStyle/>
        <a:p>
          <a:endParaRPr lang="en-AU"/>
        </a:p>
      </dgm:t>
    </dgm:pt>
    <dgm:pt modelId="{92634608-E50F-4771-B9AD-FB43D0ECA1FC}">
      <dgm:prSet/>
      <dgm:spPr/>
      <dgm:t>
        <a:bodyPr/>
        <a:lstStyle/>
        <a:p>
          <a:r>
            <a:rPr lang="en-AU" dirty="0" smtClean="0"/>
            <a:t>The ‘Human’</a:t>
          </a:r>
          <a:endParaRPr lang="en-AU" dirty="0"/>
        </a:p>
      </dgm:t>
    </dgm:pt>
    <dgm:pt modelId="{EBCDD4C7-E0FE-467D-9E86-60D4AE3E6117}" type="parTrans" cxnId="{11C86E14-1A25-4EED-8715-97B9C0AD6A55}">
      <dgm:prSet/>
      <dgm:spPr/>
      <dgm:t>
        <a:bodyPr/>
        <a:lstStyle/>
        <a:p>
          <a:endParaRPr lang="en-AU"/>
        </a:p>
      </dgm:t>
    </dgm:pt>
    <dgm:pt modelId="{A9301216-9B11-4EDE-88BB-53276CB2A8EB}" type="sibTrans" cxnId="{11C86E14-1A25-4EED-8715-97B9C0AD6A55}">
      <dgm:prSet/>
      <dgm:spPr/>
      <dgm:t>
        <a:bodyPr/>
        <a:lstStyle/>
        <a:p>
          <a:endParaRPr lang="en-AU"/>
        </a:p>
      </dgm:t>
    </dgm:pt>
    <dgm:pt modelId="{1E88918F-802A-431C-A51B-A21367A4371E}">
      <dgm:prSet/>
      <dgm:spPr/>
      <dgm:t>
        <a:bodyPr/>
        <a:lstStyle/>
        <a:p>
          <a:r>
            <a:rPr lang="en-AU" dirty="0" smtClean="0"/>
            <a:t>Human Cognitive Architecture</a:t>
          </a:r>
          <a:endParaRPr lang="en-AU" dirty="0"/>
        </a:p>
      </dgm:t>
    </dgm:pt>
    <dgm:pt modelId="{4E296684-448E-43B5-B752-A324BA108EB8}" type="parTrans" cxnId="{9BEB8ECF-BAB6-4312-A9F4-18C0E0475921}">
      <dgm:prSet/>
      <dgm:spPr/>
      <dgm:t>
        <a:bodyPr/>
        <a:lstStyle/>
        <a:p>
          <a:endParaRPr lang="en-AU"/>
        </a:p>
      </dgm:t>
    </dgm:pt>
    <dgm:pt modelId="{117134D5-84D5-4134-8A39-EDAA6479309A}" type="sibTrans" cxnId="{9BEB8ECF-BAB6-4312-A9F4-18C0E0475921}">
      <dgm:prSet/>
      <dgm:spPr/>
      <dgm:t>
        <a:bodyPr/>
        <a:lstStyle/>
        <a:p>
          <a:endParaRPr lang="en-AU"/>
        </a:p>
      </dgm:t>
    </dgm:pt>
    <dgm:pt modelId="{48F78614-F1EB-4D6C-9861-21EE13E4B42A}">
      <dgm:prSet/>
      <dgm:spPr/>
      <dgm:t>
        <a:bodyPr/>
        <a:lstStyle/>
        <a:p>
          <a:r>
            <a:rPr lang="en-AU" dirty="0" smtClean="0"/>
            <a:t>Cognitive Load Theory</a:t>
          </a:r>
          <a:endParaRPr lang="en-AU" dirty="0"/>
        </a:p>
      </dgm:t>
    </dgm:pt>
    <dgm:pt modelId="{6E29953D-68AF-4E33-B3D5-B0831BF1BF09}" type="parTrans" cxnId="{C071B811-B1BD-455C-A0FB-9638F0FE721B}">
      <dgm:prSet/>
      <dgm:spPr/>
      <dgm:t>
        <a:bodyPr/>
        <a:lstStyle/>
        <a:p>
          <a:endParaRPr lang="en-AU"/>
        </a:p>
      </dgm:t>
    </dgm:pt>
    <dgm:pt modelId="{019F7857-1F6C-452C-B87D-446896DDA573}" type="sibTrans" cxnId="{C071B811-B1BD-455C-A0FB-9638F0FE721B}">
      <dgm:prSet/>
      <dgm:spPr/>
      <dgm:t>
        <a:bodyPr/>
        <a:lstStyle/>
        <a:p>
          <a:endParaRPr lang="en-AU"/>
        </a:p>
      </dgm:t>
    </dgm:pt>
    <dgm:pt modelId="{C7895075-CDDD-43F7-B4FA-5A5A09899AA8}">
      <dgm:prSet/>
      <dgm:spPr/>
      <dgm:t>
        <a:bodyPr/>
        <a:lstStyle/>
        <a:p>
          <a:r>
            <a:rPr lang="en-AU" dirty="0" smtClean="0"/>
            <a:t>International Standard ISO 9241-210</a:t>
          </a:r>
          <a:endParaRPr lang="en-AU" dirty="0"/>
        </a:p>
      </dgm:t>
    </dgm:pt>
    <dgm:pt modelId="{AD8DD9F8-F0F3-4B02-BEB3-7DB5D4FB4ADA}" type="parTrans" cxnId="{3B6600E2-ABC0-478F-BFF2-3907E5553F78}">
      <dgm:prSet/>
      <dgm:spPr/>
      <dgm:t>
        <a:bodyPr/>
        <a:lstStyle/>
        <a:p>
          <a:endParaRPr lang="en-AU"/>
        </a:p>
      </dgm:t>
    </dgm:pt>
    <dgm:pt modelId="{08FF707F-D59A-47CA-B1BB-FF24F663B1CB}" type="sibTrans" cxnId="{3B6600E2-ABC0-478F-BFF2-3907E5553F78}">
      <dgm:prSet/>
      <dgm:spPr/>
      <dgm:t>
        <a:bodyPr/>
        <a:lstStyle/>
        <a:p>
          <a:endParaRPr lang="en-AU"/>
        </a:p>
      </dgm:t>
    </dgm:pt>
    <dgm:pt modelId="{73D88E33-412E-4139-970D-F85715EF8754}" type="pres">
      <dgm:prSet presAssocID="{22D3AEA6-DA4A-478A-AB4D-BF89F36E3FAD}" presName="linear" presStyleCnt="0">
        <dgm:presLayoutVars>
          <dgm:dir/>
          <dgm:animLvl val="lvl"/>
          <dgm:resizeHandles val="exact"/>
        </dgm:presLayoutVars>
      </dgm:prSet>
      <dgm:spPr/>
      <dgm:t>
        <a:bodyPr/>
        <a:lstStyle/>
        <a:p>
          <a:endParaRPr lang="en-AU"/>
        </a:p>
      </dgm:t>
    </dgm:pt>
    <dgm:pt modelId="{B337ABDB-2063-49B9-81EB-21E9263E9344}" type="pres">
      <dgm:prSet presAssocID="{333267EB-98C8-4782-9638-E35FEBE561B8}" presName="parentLin" presStyleCnt="0"/>
      <dgm:spPr/>
    </dgm:pt>
    <dgm:pt modelId="{8FB43600-8AF9-4A8C-82EC-70B64614319A}" type="pres">
      <dgm:prSet presAssocID="{333267EB-98C8-4782-9638-E35FEBE561B8}" presName="parentLeftMargin" presStyleLbl="node1" presStyleIdx="0" presStyleCnt="3"/>
      <dgm:spPr/>
    </dgm:pt>
    <dgm:pt modelId="{E13D06DE-6D5D-4EB4-B562-B97DA1589542}" type="pres">
      <dgm:prSet presAssocID="{333267EB-98C8-4782-9638-E35FEBE561B8}" presName="parentText" presStyleLbl="node1" presStyleIdx="0" presStyleCnt="3">
        <dgm:presLayoutVars>
          <dgm:chMax val="0"/>
          <dgm:bulletEnabled val="1"/>
        </dgm:presLayoutVars>
      </dgm:prSet>
      <dgm:spPr/>
      <dgm:t>
        <a:bodyPr/>
        <a:lstStyle/>
        <a:p>
          <a:endParaRPr lang="en-AU"/>
        </a:p>
      </dgm:t>
    </dgm:pt>
    <dgm:pt modelId="{D4AB984D-58C3-48B0-83AF-9AE7C52A96C7}" type="pres">
      <dgm:prSet presAssocID="{333267EB-98C8-4782-9638-E35FEBE561B8}" presName="negativeSpace" presStyleCnt="0"/>
      <dgm:spPr/>
    </dgm:pt>
    <dgm:pt modelId="{6FF99EF9-DC67-44A3-A6EA-DED5E4781844}" type="pres">
      <dgm:prSet presAssocID="{333267EB-98C8-4782-9638-E35FEBE561B8}" presName="childText" presStyleLbl="conFgAcc1" presStyleIdx="0" presStyleCnt="3">
        <dgm:presLayoutVars>
          <dgm:bulletEnabled val="1"/>
        </dgm:presLayoutVars>
      </dgm:prSet>
      <dgm:spPr/>
    </dgm:pt>
    <dgm:pt modelId="{E865D108-9BDD-46F1-B4CB-40C36E9A2F37}" type="pres">
      <dgm:prSet presAssocID="{8F26C91A-4EFC-49F3-8722-6961E0C6D3FC}" presName="spaceBetweenRectangles" presStyleCnt="0"/>
      <dgm:spPr/>
    </dgm:pt>
    <dgm:pt modelId="{9E2E0593-4C57-46EB-9582-758512771FC1}" type="pres">
      <dgm:prSet presAssocID="{6434C588-F591-40B9-A5AD-E2034C3A75E8}" presName="parentLin" presStyleCnt="0"/>
      <dgm:spPr/>
    </dgm:pt>
    <dgm:pt modelId="{31B28F25-479E-4C4C-A230-47CC617F73FB}" type="pres">
      <dgm:prSet presAssocID="{6434C588-F591-40B9-A5AD-E2034C3A75E8}" presName="parentLeftMargin" presStyleLbl="node1" presStyleIdx="0" presStyleCnt="3"/>
      <dgm:spPr/>
      <dgm:t>
        <a:bodyPr/>
        <a:lstStyle/>
        <a:p>
          <a:endParaRPr lang="en-AU"/>
        </a:p>
      </dgm:t>
    </dgm:pt>
    <dgm:pt modelId="{1DDF8CCD-04E3-49CD-9D42-87522809AF55}" type="pres">
      <dgm:prSet presAssocID="{6434C588-F591-40B9-A5AD-E2034C3A75E8}" presName="parentText" presStyleLbl="node1" presStyleIdx="1" presStyleCnt="3">
        <dgm:presLayoutVars>
          <dgm:chMax val="0"/>
          <dgm:bulletEnabled val="1"/>
        </dgm:presLayoutVars>
      </dgm:prSet>
      <dgm:spPr/>
      <dgm:t>
        <a:bodyPr/>
        <a:lstStyle/>
        <a:p>
          <a:endParaRPr lang="en-AU"/>
        </a:p>
      </dgm:t>
    </dgm:pt>
    <dgm:pt modelId="{1CE106AA-8F22-4280-8DEC-98695B54C39A}" type="pres">
      <dgm:prSet presAssocID="{6434C588-F591-40B9-A5AD-E2034C3A75E8}" presName="negativeSpace" presStyleCnt="0"/>
      <dgm:spPr/>
    </dgm:pt>
    <dgm:pt modelId="{F0380665-A5CE-497E-B82D-5DFBB7A31B7D}" type="pres">
      <dgm:prSet presAssocID="{6434C588-F591-40B9-A5AD-E2034C3A75E8}" presName="childText" presStyleLbl="conFgAcc1" presStyleIdx="1" presStyleCnt="3">
        <dgm:presLayoutVars>
          <dgm:bulletEnabled val="1"/>
        </dgm:presLayoutVars>
      </dgm:prSet>
      <dgm:spPr/>
      <dgm:t>
        <a:bodyPr/>
        <a:lstStyle/>
        <a:p>
          <a:endParaRPr lang="en-AU"/>
        </a:p>
      </dgm:t>
    </dgm:pt>
    <dgm:pt modelId="{05A66F47-19A9-4CDD-A8DC-089BC68BCC6E}" type="pres">
      <dgm:prSet presAssocID="{69C860DC-C522-4840-B13D-7F85A95C064A}" presName="spaceBetweenRectangles" presStyleCnt="0"/>
      <dgm:spPr/>
    </dgm:pt>
    <dgm:pt modelId="{0D655891-3C6B-4A23-A4C5-39EF35E85D2F}" type="pres">
      <dgm:prSet presAssocID="{549F29C1-23B7-4E3F-97D9-0B7799A8C99E}" presName="parentLin" presStyleCnt="0"/>
      <dgm:spPr/>
    </dgm:pt>
    <dgm:pt modelId="{8A037261-51D2-40B0-9AD4-8B9B7FCFE05D}" type="pres">
      <dgm:prSet presAssocID="{549F29C1-23B7-4E3F-97D9-0B7799A8C99E}" presName="parentLeftMargin" presStyleLbl="node1" presStyleIdx="1" presStyleCnt="3"/>
      <dgm:spPr/>
    </dgm:pt>
    <dgm:pt modelId="{9A2678EE-0C20-4600-B03D-FEDEE8DA0234}" type="pres">
      <dgm:prSet presAssocID="{549F29C1-23B7-4E3F-97D9-0B7799A8C99E}" presName="parentText" presStyleLbl="node1" presStyleIdx="2" presStyleCnt="3">
        <dgm:presLayoutVars>
          <dgm:chMax val="0"/>
          <dgm:bulletEnabled val="1"/>
        </dgm:presLayoutVars>
      </dgm:prSet>
      <dgm:spPr/>
    </dgm:pt>
    <dgm:pt modelId="{006F18E9-82EF-4D57-A87E-6226CE10C28B}" type="pres">
      <dgm:prSet presAssocID="{549F29C1-23B7-4E3F-97D9-0B7799A8C99E}" presName="negativeSpace" presStyleCnt="0"/>
      <dgm:spPr/>
    </dgm:pt>
    <dgm:pt modelId="{286856CD-CE1D-46B7-B6AF-33BC05A5AC34}" type="pres">
      <dgm:prSet presAssocID="{549F29C1-23B7-4E3F-97D9-0B7799A8C99E}" presName="childText" presStyleLbl="conFgAcc1" presStyleIdx="2" presStyleCnt="3">
        <dgm:presLayoutVars>
          <dgm:bulletEnabled val="1"/>
        </dgm:presLayoutVars>
      </dgm:prSet>
      <dgm:spPr/>
      <dgm:t>
        <a:bodyPr/>
        <a:lstStyle/>
        <a:p>
          <a:endParaRPr lang="en-AU"/>
        </a:p>
      </dgm:t>
    </dgm:pt>
  </dgm:ptLst>
  <dgm:cxnLst>
    <dgm:cxn modelId="{5C8C45A9-FAFF-4303-9D60-A0DACFEC7859}" type="presOf" srcId="{549F29C1-23B7-4E3F-97D9-0B7799A8C99E}" destId="{8A037261-51D2-40B0-9AD4-8B9B7FCFE05D}" srcOrd="0" destOrd="0" presId="urn:microsoft.com/office/officeart/2005/8/layout/list1"/>
    <dgm:cxn modelId="{3792C2B0-1B57-4828-86CB-A89DF66169DD}" srcId="{22D3AEA6-DA4A-478A-AB4D-BF89F36E3FAD}" destId="{6434C588-F591-40B9-A5AD-E2034C3A75E8}" srcOrd="1" destOrd="0" parTransId="{3424356C-92C1-40AB-808F-2134C7FC2775}" sibTransId="{69C860DC-C522-4840-B13D-7F85A95C064A}"/>
    <dgm:cxn modelId="{E6068CAF-D5F4-4D26-ABBF-9CC616004F01}" type="presOf" srcId="{549F29C1-23B7-4E3F-97D9-0B7799A8C99E}" destId="{9A2678EE-0C20-4600-B03D-FEDEE8DA0234}" srcOrd="1" destOrd="0" presId="urn:microsoft.com/office/officeart/2005/8/layout/list1"/>
    <dgm:cxn modelId="{A81222DF-2B83-4D60-854D-D0FC971329EE}" type="presOf" srcId="{6434C588-F591-40B9-A5AD-E2034C3A75E8}" destId="{1DDF8CCD-04E3-49CD-9D42-87522809AF55}" srcOrd="1" destOrd="0" presId="urn:microsoft.com/office/officeart/2005/8/layout/list1"/>
    <dgm:cxn modelId="{E82237F9-804C-4AB7-AB2B-E1F69BEF1C75}" type="presOf" srcId="{6434C588-F591-40B9-A5AD-E2034C3A75E8}" destId="{31B28F25-479E-4C4C-A230-47CC617F73FB}" srcOrd="0" destOrd="0" presId="urn:microsoft.com/office/officeart/2005/8/layout/list1"/>
    <dgm:cxn modelId="{2EE5D510-1F57-4831-914B-44C623CBB394}" type="presOf" srcId="{48F78614-F1EB-4D6C-9861-21EE13E4B42A}" destId="{F0380665-A5CE-497E-B82D-5DFBB7A31B7D}" srcOrd="0" destOrd="2" presId="urn:microsoft.com/office/officeart/2005/8/layout/list1"/>
    <dgm:cxn modelId="{48CC35A3-17BF-405A-925B-E7E44BC8BC91}" srcId="{22D3AEA6-DA4A-478A-AB4D-BF89F36E3FAD}" destId="{549F29C1-23B7-4E3F-97D9-0B7799A8C99E}" srcOrd="2" destOrd="0" parTransId="{CF4F681D-5044-4D4E-8E02-123AC21CB800}" sibTransId="{A7A9CB6A-7BC4-4743-8824-581E910E1D99}"/>
    <dgm:cxn modelId="{11C86E14-1A25-4EED-8715-97B9C0AD6A55}" srcId="{6434C588-F591-40B9-A5AD-E2034C3A75E8}" destId="{92634608-E50F-4771-B9AD-FB43D0ECA1FC}" srcOrd="0" destOrd="0" parTransId="{EBCDD4C7-E0FE-467D-9E86-60D4AE3E6117}" sibTransId="{A9301216-9B11-4EDE-88BB-53276CB2A8EB}"/>
    <dgm:cxn modelId="{92D27064-21A7-41C5-B0EC-E527AF05F4DB}" type="presOf" srcId="{333267EB-98C8-4782-9638-E35FEBE561B8}" destId="{8FB43600-8AF9-4A8C-82EC-70B64614319A}" srcOrd="0" destOrd="0" presId="urn:microsoft.com/office/officeart/2005/8/layout/list1"/>
    <dgm:cxn modelId="{3B6600E2-ABC0-478F-BFF2-3907E5553F78}" srcId="{549F29C1-23B7-4E3F-97D9-0B7799A8C99E}" destId="{C7895075-CDDD-43F7-B4FA-5A5A09899AA8}" srcOrd="0" destOrd="0" parTransId="{AD8DD9F8-F0F3-4B02-BEB3-7DB5D4FB4ADA}" sibTransId="{08FF707F-D59A-47CA-B1BB-FF24F663B1CB}"/>
    <dgm:cxn modelId="{75F61025-82A0-419A-9105-2CCD2DE71554}" srcId="{22D3AEA6-DA4A-478A-AB4D-BF89F36E3FAD}" destId="{333267EB-98C8-4782-9638-E35FEBE561B8}" srcOrd="0" destOrd="0" parTransId="{564ADAA8-C411-4D47-860E-875D65F44633}" sibTransId="{8F26C91A-4EFC-49F3-8722-6961E0C6D3FC}"/>
    <dgm:cxn modelId="{F4133E45-185C-4C55-A0AE-900B43E0A6E8}" type="presOf" srcId="{1E88918F-802A-431C-A51B-A21367A4371E}" destId="{F0380665-A5CE-497E-B82D-5DFBB7A31B7D}" srcOrd="0" destOrd="1" presId="urn:microsoft.com/office/officeart/2005/8/layout/list1"/>
    <dgm:cxn modelId="{9FB660D0-E39D-4D85-A143-7E1A40ED5EEA}" type="presOf" srcId="{C7895075-CDDD-43F7-B4FA-5A5A09899AA8}" destId="{286856CD-CE1D-46B7-B6AF-33BC05A5AC34}" srcOrd="0" destOrd="0" presId="urn:microsoft.com/office/officeart/2005/8/layout/list1"/>
    <dgm:cxn modelId="{FE3E7872-3688-43D6-91E0-23BE9844C850}" type="presOf" srcId="{22D3AEA6-DA4A-478A-AB4D-BF89F36E3FAD}" destId="{73D88E33-412E-4139-970D-F85715EF8754}" srcOrd="0" destOrd="0" presId="urn:microsoft.com/office/officeart/2005/8/layout/list1"/>
    <dgm:cxn modelId="{C071B811-B1BD-455C-A0FB-9638F0FE721B}" srcId="{6434C588-F591-40B9-A5AD-E2034C3A75E8}" destId="{48F78614-F1EB-4D6C-9861-21EE13E4B42A}" srcOrd="2" destOrd="0" parTransId="{6E29953D-68AF-4E33-B3D5-B0831BF1BF09}" sibTransId="{019F7857-1F6C-452C-B87D-446896DDA573}"/>
    <dgm:cxn modelId="{7C51FECA-1EBF-4262-A4DC-E3F4DBD5CFCB}" type="presOf" srcId="{92634608-E50F-4771-B9AD-FB43D0ECA1FC}" destId="{F0380665-A5CE-497E-B82D-5DFBB7A31B7D}" srcOrd="0" destOrd="0" presId="urn:microsoft.com/office/officeart/2005/8/layout/list1"/>
    <dgm:cxn modelId="{31B1D23A-0C4C-4D9F-9245-8B06E0D6BBAD}" type="presOf" srcId="{333267EB-98C8-4782-9638-E35FEBE561B8}" destId="{E13D06DE-6D5D-4EB4-B562-B97DA1589542}" srcOrd="1" destOrd="0" presId="urn:microsoft.com/office/officeart/2005/8/layout/list1"/>
    <dgm:cxn modelId="{9BEB8ECF-BAB6-4312-A9F4-18C0E0475921}" srcId="{6434C588-F591-40B9-A5AD-E2034C3A75E8}" destId="{1E88918F-802A-431C-A51B-A21367A4371E}" srcOrd="1" destOrd="0" parTransId="{4E296684-448E-43B5-B752-A324BA108EB8}" sibTransId="{117134D5-84D5-4134-8A39-EDAA6479309A}"/>
    <dgm:cxn modelId="{FBC9956F-3B16-499B-BB01-4ACD281E038A}" type="presParOf" srcId="{73D88E33-412E-4139-970D-F85715EF8754}" destId="{B337ABDB-2063-49B9-81EB-21E9263E9344}" srcOrd="0" destOrd="0" presId="urn:microsoft.com/office/officeart/2005/8/layout/list1"/>
    <dgm:cxn modelId="{0AC6B235-BAD5-447D-8278-D5E6847424F5}" type="presParOf" srcId="{B337ABDB-2063-49B9-81EB-21E9263E9344}" destId="{8FB43600-8AF9-4A8C-82EC-70B64614319A}" srcOrd="0" destOrd="0" presId="urn:microsoft.com/office/officeart/2005/8/layout/list1"/>
    <dgm:cxn modelId="{30A833EA-4FE4-4690-9C41-B99907E4E678}" type="presParOf" srcId="{B337ABDB-2063-49B9-81EB-21E9263E9344}" destId="{E13D06DE-6D5D-4EB4-B562-B97DA1589542}" srcOrd="1" destOrd="0" presId="urn:microsoft.com/office/officeart/2005/8/layout/list1"/>
    <dgm:cxn modelId="{1B3DD925-2B48-4D33-9C35-52F6F86D7E2B}" type="presParOf" srcId="{73D88E33-412E-4139-970D-F85715EF8754}" destId="{D4AB984D-58C3-48B0-83AF-9AE7C52A96C7}" srcOrd="1" destOrd="0" presId="urn:microsoft.com/office/officeart/2005/8/layout/list1"/>
    <dgm:cxn modelId="{61814A96-A0A0-49CF-B5EF-FBCEACF2E564}" type="presParOf" srcId="{73D88E33-412E-4139-970D-F85715EF8754}" destId="{6FF99EF9-DC67-44A3-A6EA-DED5E4781844}" srcOrd="2" destOrd="0" presId="urn:microsoft.com/office/officeart/2005/8/layout/list1"/>
    <dgm:cxn modelId="{4A4F2B12-3B28-4BF0-A089-A35327E77FA2}" type="presParOf" srcId="{73D88E33-412E-4139-970D-F85715EF8754}" destId="{E865D108-9BDD-46F1-B4CB-40C36E9A2F37}" srcOrd="3" destOrd="0" presId="urn:microsoft.com/office/officeart/2005/8/layout/list1"/>
    <dgm:cxn modelId="{0B20FB9F-0DEB-415A-8CAE-E323D1CEC85C}" type="presParOf" srcId="{73D88E33-412E-4139-970D-F85715EF8754}" destId="{9E2E0593-4C57-46EB-9582-758512771FC1}" srcOrd="4" destOrd="0" presId="urn:microsoft.com/office/officeart/2005/8/layout/list1"/>
    <dgm:cxn modelId="{39EF88C4-FACF-4E9B-A6AE-AD63D259CA62}" type="presParOf" srcId="{9E2E0593-4C57-46EB-9582-758512771FC1}" destId="{31B28F25-479E-4C4C-A230-47CC617F73FB}" srcOrd="0" destOrd="0" presId="urn:microsoft.com/office/officeart/2005/8/layout/list1"/>
    <dgm:cxn modelId="{D1DAC00D-859C-4240-8494-5F833747104B}" type="presParOf" srcId="{9E2E0593-4C57-46EB-9582-758512771FC1}" destId="{1DDF8CCD-04E3-49CD-9D42-87522809AF55}" srcOrd="1" destOrd="0" presId="urn:microsoft.com/office/officeart/2005/8/layout/list1"/>
    <dgm:cxn modelId="{58DB0EA4-A0B4-4AD4-B9B6-C9B2B2B568D4}" type="presParOf" srcId="{73D88E33-412E-4139-970D-F85715EF8754}" destId="{1CE106AA-8F22-4280-8DEC-98695B54C39A}" srcOrd="5" destOrd="0" presId="urn:microsoft.com/office/officeart/2005/8/layout/list1"/>
    <dgm:cxn modelId="{31774921-E276-4DA9-9661-25BC791A5908}" type="presParOf" srcId="{73D88E33-412E-4139-970D-F85715EF8754}" destId="{F0380665-A5CE-497E-B82D-5DFBB7A31B7D}" srcOrd="6" destOrd="0" presId="urn:microsoft.com/office/officeart/2005/8/layout/list1"/>
    <dgm:cxn modelId="{390E1ACC-4090-44CA-9C0A-721C0E11978D}" type="presParOf" srcId="{73D88E33-412E-4139-970D-F85715EF8754}" destId="{05A66F47-19A9-4CDD-A8DC-089BC68BCC6E}" srcOrd="7" destOrd="0" presId="urn:microsoft.com/office/officeart/2005/8/layout/list1"/>
    <dgm:cxn modelId="{5950B8B5-4DF0-4673-986F-F1ED2D36C726}" type="presParOf" srcId="{73D88E33-412E-4139-970D-F85715EF8754}" destId="{0D655891-3C6B-4A23-A4C5-39EF35E85D2F}" srcOrd="8" destOrd="0" presId="urn:microsoft.com/office/officeart/2005/8/layout/list1"/>
    <dgm:cxn modelId="{D089D978-CF01-4CDF-831A-81686CE56BE2}" type="presParOf" srcId="{0D655891-3C6B-4A23-A4C5-39EF35E85D2F}" destId="{8A037261-51D2-40B0-9AD4-8B9B7FCFE05D}" srcOrd="0" destOrd="0" presId="urn:microsoft.com/office/officeart/2005/8/layout/list1"/>
    <dgm:cxn modelId="{E023AC1E-3F17-481F-B232-7CD23A9BEF6A}" type="presParOf" srcId="{0D655891-3C6B-4A23-A4C5-39EF35E85D2F}" destId="{9A2678EE-0C20-4600-B03D-FEDEE8DA0234}" srcOrd="1" destOrd="0" presId="urn:microsoft.com/office/officeart/2005/8/layout/list1"/>
    <dgm:cxn modelId="{A57B1D88-EAC3-4652-A8DA-1BCAC9096726}" type="presParOf" srcId="{73D88E33-412E-4139-970D-F85715EF8754}" destId="{006F18E9-82EF-4D57-A87E-6226CE10C28B}" srcOrd="9" destOrd="0" presId="urn:microsoft.com/office/officeart/2005/8/layout/list1"/>
    <dgm:cxn modelId="{1E091AF0-8768-457F-BF5A-62A54230179F}" type="presParOf" srcId="{73D88E33-412E-4139-970D-F85715EF8754}" destId="{286856CD-CE1D-46B7-B6AF-33BC05A5AC3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E21B23-A530-4395-BAC6-9A50EF14E921}"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AU"/>
        </a:p>
      </dgm:t>
    </dgm:pt>
    <dgm:pt modelId="{D1F2F624-A017-44AA-B8D9-F9206EA98E1F}">
      <dgm:prSet phldrT="[Text]"/>
      <dgm:spPr/>
      <dgm:t>
        <a:bodyPr/>
        <a:lstStyle/>
        <a:p>
          <a:r>
            <a:rPr lang="en-AU" dirty="0" smtClean="0"/>
            <a:t>Expertise</a:t>
          </a:r>
          <a:endParaRPr lang="en-AU" dirty="0"/>
        </a:p>
      </dgm:t>
    </dgm:pt>
    <dgm:pt modelId="{5406A6F2-AFFC-448C-95D7-01E17EA9619E}" type="parTrans" cxnId="{54AD01D7-EDB1-41FF-AF5D-D704E49DAB11}">
      <dgm:prSet/>
      <dgm:spPr/>
      <dgm:t>
        <a:bodyPr/>
        <a:lstStyle/>
        <a:p>
          <a:endParaRPr lang="en-AU"/>
        </a:p>
      </dgm:t>
    </dgm:pt>
    <dgm:pt modelId="{535EFE6F-9E2A-4383-A142-2692E44D4117}" type="sibTrans" cxnId="{54AD01D7-EDB1-41FF-AF5D-D704E49DAB11}">
      <dgm:prSet/>
      <dgm:spPr/>
      <dgm:t>
        <a:bodyPr/>
        <a:lstStyle/>
        <a:p>
          <a:endParaRPr lang="en-AU"/>
        </a:p>
      </dgm:t>
    </dgm:pt>
    <dgm:pt modelId="{7F63D86B-6019-42A6-B571-B96CA8863667}">
      <dgm:prSet phldrT="[Text]"/>
      <dgm:spPr/>
      <dgm:t>
        <a:bodyPr/>
        <a:lstStyle/>
        <a:p>
          <a:r>
            <a:rPr lang="en-AU" dirty="0" smtClean="0"/>
            <a:t>Participation</a:t>
          </a:r>
          <a:endParaRPr lang="en-AU" dirty="0"/>
        </a:p>
      </dgm:t>
    </dgm:pt>
    <dgm:pt modelId="{071570A2-C24E-4182-8753-1F8D3E25ACA3}" type="parTrans" cxnId="{169D2406-FC26-45BC-834E-D722B947BADD}">
      <dgm:prSet/>
      <dgm:spPr/>
      <dgm:t>
        <a:bodyPr/>
        <a:lstStyle/>
        <a:p>
          <a:endParaRPr lang="en-AU"/>
        </a:p>
      </dgm:t>
    </dgm:pt>
    <dgm:pt modelId="{EE80E527-AB34-450E-9C1C-C3A5BEC602A6}" type="sibTrans" cxnId="{169D2406-FC26-45BC-834E-D722B947BADD}">
      <dgm:prSet/>
      <dgm:spPr/>
      <dgm:t>
        <a:bodyPr/>
        <a:lstStyle/>
        <a:p>
          <a:endParaRPr lang="en-AU"/>
        </a:p>
      </dgm:t>
    </dgm:pt>
    <dgm:pt modelId="{95FF0DE7-7CD8-4BD8-844F-341F3ED7F6A8}" type="pres">
      <dgm:prSet presAssocID="{74E21B23-A530-4395-BAC6-9A50EF14E921}" presName="compositeShape" presStyleCnt="0">
        <dgm:presLayoutVars>
          <dgm:chMax val="2"/>
          <dgm:dir/>
          <dgm:resizeHandles val="exact"/>
        </dgm:presLayoutVars>
      </dgm:prSet>
      <dgm:spPr/>
    </dgm:pt>
    <dgm:pt modelId="{3267D85E-22D2-4C8E-8284-A1F56403E2A3}" type="pres">
      <dgm:prSet presAssocID="{D1F2F624-A017-44AA-B8D9-F9206EA98E1F}" presName="upArrow" presStyleLbl="node1" presStyleIdx="0" presStyleCnt="2"/>
      <dgm:spPr/>
    </dgm:pt>
    <dgm:pt modelId="{D1A2FDF5-34AB-4BA5-AA76-B0742B4EDB83}" type="pres">
      <dgm:prSet presAssocID="{D1F2F624-A017-44AA-B8D9-F9206EA98E1F}" presName="upArrowText" presStyleLbl="revTx" presStyleIdx="0" presStyleCnt="2">
        <dgm:presLayoutVars>
          <dgm:chMax val="0"/>
          <dgm:bulletEnabled val="1"/>
        </dgm:presLayoutVars>
      </dgm:prSet>
      <dgm:spPr/>
    </dgm:pt>
    <dgm:pt modelId="{7CB3E243-C0A2-4659-B128-D05F6351B8BD}" type="pres">
      <dgm:prSet presAssocID="{7F63D86B-6019-42A6-B571-B96CA8863667}" presName="downArrow" presStyleLbl="node1" presStyleIdx="1" presStyleCnt="2"/>
      <dgm:spPr/>
    </dgm:pt>
    <dgm:pt modelId="{A2D15ACD-42DF-4279-90EB-92ED92D7FA19}" type="pres">
      <dgm:prSet presAssocID="{7F63D86B-6019-42A6-B571-B96CA8863667}" presName="downArrowText" presStyleLbl="revTx" presStyleIdx="1" presStyleCnt="2">
        <dgm:presLayoutVars>
          <dgm:chMax val="0"/>
          <dgm:bulletEnabled val="1"/>
        </dgm:presLayoutVars>
      </dgm:prSet>
      <dgm:spPr/>
      <dgm:t>
        <a:bodyPr/>
        <a:lstStyle/>
        <a:p>
          <a:endParaRPr lang="en-AU"/>
        </a:p>
      </dgm:t>
    </dgm:pt>
  </dgm:ptLst>
  <dgm:cxnLst>
    <dgm:cxn modelId="{12CF71ED-FB82-47BB-B357-545E99606E26}" type="presOf" srcId="{D1F2F624-A017-44AA-B8D9-F9206EA98E1F}" destId="{D1A2FDF5-34AB-4BA5-AA76-B0742B4EDB83}" srcOrd="0" destOrd="0" presId="urn:microsoft.com/office/officeart/2005/8/layout/arrow4"/>
    <dgm:cxn modelId="{169D2406-FC26-45BC-834E-D722B947BADD}" srcId="{74E21B23-A530-4395-BAC6-9A50EF14E921}" destId="{7F63D86B-6019-42A6-B571-B96CA8863667}" srcOrd="1" destOrd="0" parTransId="{071570A2-C24E-4182-8753-1F8D3E25ACA3}" sibTransId="{EE80E527-AB34-450E-9C1C-C3A5BEC602A6}"/>
    <dgm:cxn modelId="{DFC67491-9BCF-4883-A23B-5DFE16A10B02}" type="presOf" srcId="{7F63D86B-6019-42A6-B571-B96CA8863667}" destId="{A2D15ACD-42DF-4279-90EB-92ED92D7FA19}" srcOrd="0" destOrd="0" presId="urn:microsoft.com/office/officeart/2005/8/layout/arrow4"/>
    <dgm:cxn modelId="{694372B8-C799-4B31-AABC-D65482170D53}" type="presOf" srcId="{74E21B23-A530-4395-BAC6-9A50EF14E921}" destId="{95FF0DE7-7CD8-4BD8-844F-341F3ED7F6A8}" srcOrd="0" destOrd="0" presId="urn:microsoft.com/office/officeart/2005/8/layout/arrow4"/>
    <dgm:cxn modelId="{54AD01D7-EDB1-41FF-AF5D-D704E49DAB11}" srcId="{74E21B23-A530-4395-BAC6-9A50EF14E921}" destId="{D1F2F624-A017-44AA-B8D9-F9206EA98E1F}" srcOrd="0" destOrd="0" parTransId="{5406A6F2-AFFC-448C-95D7-01E17EA9619E}" sibTransId="{535EFE6F-9E2A-4383-A142-2692E44D4117}"/>
    <dgm:cxn modelId="{BD75E657-460A-45F3-9523-0354CE6F4043}" type="presParOf" srcId="{95FF0DE7-7CD8-4BD8-844F-341F3ED7F6A8}" destId="{3267D85E-22D2-4C8E-8284-A1F56403E2A3}" srcOrd="0" destOrd="0" presId="urn:microsoft.com/office/officeart/2005/8/layout/arrow4"/>
    <dgm:cxn modelId="{B6D97B63-1DCE-4C1E-B347-7D2D9F787F41}" type="presParOf" srcId="{95FF0DE7-7CD8-4BD8-844F-341F3ED7F6A8}" destId="{D1A2FDF5-34AB-4BA5-AA76-B0742B4EDB83}" srcOrd="1" destOrd="0" presId="urn:microsoft.com/office/officeart/2005/8/layout/arrow4"/>
    <dgm:cxn modelId="{17E91290-AA27-4DB8-825F-B06C30F4FA75}" type="presParOf" srcId="{95FF0DE7-7CD8-4BD8-844F-341F3ED7F6A8}" destId="{7CB3E243-C0A2-4659-B128-D05F6351B8BD}" srcOrd="2" destOrd="0" presId="urn:microsoft.com/office/officeart/2005/8/layout/arrow4"/>
    <dgm:cxn modelId="{D4EBAF58-4BE2-418F-AED4-CE8031EBB9A5}" type="presParOf" srcId="{95FF0DE7-7CD8-4BD8-844F-341F3ED7F6A8}" destId="{A2D15ACD-42DF-4279-90EB-92ED92D7FA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99EF9-DC67-44A3-A6EA-DED5E4781844}">
      <dsp:nvSpPr>
        <dsp:cNvPr id="0" name=""/>
        <dsp:cNvSpPr/>
      </dsp:nvSpPr>
      <dsp:spPr>
        <a:xfrm>
          <a:off x="0" y="347972"/>
          <a:ext cx="82296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3D06DE-6D5D-4EB4-B562-B97DA1589542}">
      <dsp:nvSpPr>
        <dsp:cNvPr id="0" name=""/>
        <dsp:cNvSpPr/>
      </dsp:nvSpPr>
      <dsp:spPr>
        <a:xfrm>
          <a:off x="411480" y="8492"/>
          <a:ext cx="576072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22350">
            <a:lnSpc>
              <a:spcPct val="90000"/>
            </a:lnSpc>
            <a:spcBef>
              <a:spcPct val="0"/>
            </a:spcBef>
            <a:spcAft>
              <a:spcPct val="35000"/>
            </a:spcAft>
          </a:pPr>
          <a:r>
            <a:rPr lang="en-AU" sz="2300" kern="1200" dirty="0" smtClean="0"/>
            <a:t>Review of HCI</a:t>
          </a:r>
          <a:endParaRPr lang="en-AU" sz="2300" kern="1200" dirty="0"/>
        </a:p>
      </dsp:txBody>
      <dsp:txXfrm>
        <a:off x="444624" y="41636"/>
        <a:ext cx="5694432" cy="612672"/>
      </dsp:txXfrm>
    </dsp:sp>
    <dsp:sp modelId="{F0380665-A5CE-497E-B82D-5DFBB7A31B7D}">
      <dsp:nvSpPr>
        <dsp:cNvPr id="0" name=""/>
        <dsp:cNvSpPr/>
      </dsp:nvSpPr>
      <dsp:spPr>
        <a:xfrm>
          <a:off x="0" y="1391252"/>
          <a:ext cx="8229600" cy="17025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79044" rIns="638708" bIns="163576" numCol="1" spcCol="1270" anchor="t" anchorCtr="0">
          <a:noAutofit/>
        </a:bodyPr>
        <a:lstStyle/>
        <a:p>
          <a:pPr marL="228600" lvl="1" indent="-228600" algn="l" defTabSz="1022350">
            <a:lnSpc>
              <a:spcPct val="90000"/>
            </a:lnSpc>
            <a:spcBef>
              <a:spcPct val="0"/>
            </a:spcBef>
            <a:spcAft>
              <a:spcPct val="15000"/>
            </a:spcAft>
            <a:buChar char="••"/>
          </a:pPr>
          <a:r>
            <a:rPr lang="en-AU" sz="2300" kern="1200" dirty="0" smtClean="0"/>
            <a:t>The ‘Human’</a:t>
          </a:r>
          <a:endParaRPr lang="en-AU" sz="2300" kern="1200" dirty="0"/>
        </a:p>
        <a:p>
          <a:pPr marL="228600" lvl="1" indent="-228600" algn="l" defTabSz="1022350">
            <a:lnSpc>
              <a:spcPct val="90000"/>
            </a:lnSpc>
            <a:spcBef>
              <a:spcPct val="0"/>
            </a:spcBef>
            <a:spcAft>
              <a:spcPct val="15000"/>
            </a:spcAft>
            <a:buChar char="••"/>
          </a:pPr>
          <a:r>
            <a:rPr lang="en-AU" sz="2300" kern="1200" dirty="0" smtClean="0"/>
            <a:t>Human Cognitive Architecture</a:t>
          </a:r>
          <a:endParaRPr lang="en-AU" sz="2300" kern="1200" dirty="0"/>
        </a:p>
        <a:p>
          <a:pPr marL="228600" lvl="1" indent="-228600" algn="l" defTabSz="1022350">
            <a:lnSpc>
              <a:spcPct val="90000"/>
            </a:lnSpc>
            <a:spcBef>
              <a:spcPct val="0"/>
            </a:spcBef>
            <a:spcAft>
              <a:spcPct val="15000"/>
            </a:spcAft>
            <a:buChar char="••"/>
          </a:pPr>
          <a:r>
            <a:rPr lang="en-AU" sz="2300" kern="1200" dirty="0" smtClean="0"/>
            <a:t>Cognitive Load Theory</a:t>
          </a:r>
          <a:endParaRPr lang="en-AU" sz="2300" kern="1200" dirty="0"/>
        </a:p>
      </dsp:txBody>
      <dsp:txXfrm>
        <a:off x="0" y="1391252"/>
        <a:ext cx="8229600" cy="1702575"/>
      </dsp:txXfrm>
    </dsp:sp>
    <dsp:sp modelId="{1DDF8CCD-04E3-49CD-9D42-87522809AF55}">
      <dsp:nvSpPr>
        <dsp:cNvPr id="0" name=""/>
        <dsp:cNvSpPr/>
      </dsp:nvSpPr>
      <dsp:spPr>
        <a:xfrm>
          <a:off x="411480" y="1051772"/>
          <a:ext cx="576072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22350">
            <a:lnSpc>
              <a:spcPct val="90000"/>
            </a:lnSpc>
            <a:spcBef>
              <a:spcPct val="0"/>
            </a:spcBef>
            <a:spcAft>
              <a:spcPct val="35000"/>
            </a:spcAft>
          </a:pPr>
          <a:r>
            <a:rPr lang="en-AU" sz="2300" kern="1200" smtClean="0"/>
            <a:t>Understanding Potential Users</a:t>
          </a:r>
          <a:endParaRPr lang="en-AU" sz="2300" kern="1200" dirty="0"/>
        </a:p>
      </dsp:txBody>
      <dsp:txXfrm>
        <a:off x="444624" y="1084916"/>
        <a:ext cx="5694432" cy="612672"/>
      </dsp:txXfrm>
    </dsp:sp>
    <dsp:sp modelId="{286856CD-CE1D-46B7-B6AF-33BC05A5AC34}">
      <dsp:nvSpPr>
        <dsp:cNvPr id="0" name=""/>
        <dsp:cNvSpPr/>
      </dsp:nvSpPr>
      <dsp:spPr>
        <a:xfrm>
          <a:off x="0" y="3557507"/>
          <a:ext cx="8229600" cy="95996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79044" rIns="638708" bIns="163576" numCol="1" spcCol="1270" anchor="t" anchorCtr="0">
          <a:noAutofit/>
        </a:bodyPr>
        <a:lstStyle/>
        <a:p>
          <a:pPr marL="228600" lvl="1" indent="-228600" algn="l" defTabSz="1022350">
            <a:lnSpc>
              <a:spcPct val="90000"/>
            </a:lnSpc>
            <a:spcBef>
              <a:spcPct val="0"/>
            </a:spcBef>
            <a:spcAft>
              <a:spcPct val="15000"/>
            </a:spcAft>
            <a:buChar char="••"/>
          </a:pPr>
          <a:r>
            <a:rPr lang="en-AU" sz="2300" kern="1200" dirty="0" smtClean="0"/>
            <a:t>International Standard ISO 9241-210</a:t>
          </a:r>
          <a:endParaRPr lang="en-AU" sz="2300" kern="1200" dirty="0"/>
        </a:p>
      </dsp:txBody>
      <dsp:txXfrm>
        <a:off x="0" y="3557507"/>
        <a:ext cx="8229600" cy="959962"/>
      </dsp:txXfrm>
    </dsp:sp>
    <dsp:sp modelId="{9A2678EE-0C20-4600-B03D-FEDEE8DA0234}">
      <dsp:nvSpPr>
        <dsp:cNvPr id="0" name=""/>
        <dsp:cNvSpPr/>
      </dsp:nvSpPr>
      <dsp:spPr>
        <a:xfrm>
          <a:off x="411480" y="3218027"/>
          <a:ext cx="576072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22350">
            <a:lnSpc>
              <a:spcPct val="90000"/>
            </a:lnSpc>
            <a:spcBef>
              <a:spcPct val="0"/>
            </a:spcBef>
            <a:spcAft>
              <a:spcPct val="35000"/>
            </a:spcAft>
          </a:pPr>
          <a:r>
            <a:rPr lang="en-AU" sz="2300" kern="1200" dirty="0" smtClean="0"/>
            <a:t>User-</a:t>
          </a:r>
          <a:r>
            <a:rPr lang="en-AU" sz="2300" kern="1200" dirty="0" err="1" smtClean="0"/>
            <a:t>Centered</a:t>
          </a:r>
          <a:r>
            <a:rPr lang="en-AU" sz="2300" kern="1200" dirty="0" smtClean="0"/>
            <a:t> Design</a:t>
          </a:r>
          <a:endParaRPr lang="en-AU" sz="2300" kern="1200" dirty="0"/>
        </a:p>
      </dsp:txBody>
      <dsp:txXfrm>
        <a:off x="444624" y="3251171"/>
        <a:ext cx="5694432"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7D85E-22D2-4C8E-8284-A1F56403E2A3}">
      <dsp:nvSpPr>
        <dsp:cNvPr id="0" name=""/>
        <dsp:cNvSpPr/>
      </dsp:nvSpPr>
      <dsp:spPr>
        <a:xfrm>
          <a:off x="4004" y="0"/>
          <a:ext cx="2402490" cy="2154936"/>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2FDF5-34AB-4BA5-AA76-B0742B4EDB83}">
      <dsp:nvSpPr>
        <dsp:cNvPr id="0" name=""/>
        <dsp:cNvSpPr/>
      </dsp:nvSpPr>
      <dsp:spPr>
        <a:xfrm>
          <a:off x="2478569" y="0"/>
          <a:ext cx="4076954" cy="2154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704" tIns="0" rIns="298704" bIns="298704" numCol="1" spcCol="1270" anchor="ctr" anchorCtr="0">
          <a:noAutofit/>
        </a:bodyPr>
        <a:lstStyle/>
        <a:p>
          <a:pPr lvl="0" algn="l" defTabSz="1866900">
            <a:lnSpc>
              <a:spcPct val="90000"/>
            </a:lnSpc>
            <a:spcBef>
              <a:spcPct val="0"/>
            </a:spcBef>
            <a:spcAft>
              <a:spcPct val="35000"/>
            </a:spcAft>
          </a:pPr>
          <a:r>
            <a:rPr lang="en-AU" sz="4200" kern="1200" dirty="0" smtClean="0"/>
            <a:t>Expertise</a:t>
          </a:r>
          <a:endParaRPr lang="en-AU" sz="4200" kern="1200" dirty="0"/>
        </a:p>
      </dsp:txBody>
      <dsp:txXfrm>
        <a:off x="2478569" y="0"/>
        <a:ext cx="4076954" cy="2154936"/>
      </dsp:txXfrm>
    </dsp:sp>
    <dsp:sp modelId="{7CB3E243-C0A2-4659-B128-D05F6351B8BD}">
      <dsp:nvSpPr>
        <dsp:cNvPr id="0" name=""/>
        <dsp:cNvSpPr/>
      </dsp:nvSpPr>
      <dsp:spPr>
        <a:xfrm>
          <a:off x="724751" y="2334514"/>
          <a:ext cx="2402490" cy="2154936"/>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D15ACD-42DF-4279-90EB-92ED92D7FA19}">
      <dsp:nvSpPr>
        <dsp:cNvPr id="0" name=""/>
        <dsp:cNvSpPr/>
      </dsp:nvSpPr>
      <dsp:spPr>
        <a:xfrm>
          <a:off x="3199316" y="2334514"/>
          <a:ext cx="4076954" cy="2154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704" tIns="0" rIns="298704" bIns="298704" numCol="1" spcCol="1270" anchor="ctr" anchorCtr="0">
          <a:noAutofit/>
        </a:bodyPr>
        <a:lstStyle/>
        <a:p>
          <a:pPr lvl="0" algn="l" defTabSz="1866900">
            <a:lnSpc>
              <a:spcPct val="90000"/>
            </a:lnSpc>
            <a:spcBef>
              <a:spcPct val="0"/>
            </a:spcBef>
            <a:spcAft>
              <a:spcPct val="35000"/>
            </a:spcAft>
          </a:pPr>
          <a:r>
            <a:rPr lang="en-AU" sz="4200" kern="1200" dirty="0" smtClean="0"/>
            <a:t>Participation</a:t>
          </a:r>
          <a:endParaRPr lang="en-AU" sz="4200" kern="1200" dirty="0"/>
        </a:p>
      </dsp:txBody>
      <dsp:txXfrm>
        <a:off x="3199316" y="2334514"/>
        <a:ext cx="4076954" cy="215493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4906" tIns="47453" rIns="94906" bIns="47453" rtlCol="0"/>
          <a:lstStyle>
            <a:lvl1pPr algn="l">
              <a:defRPr sz="1200"/>
            </a:lvl1pPr>
          </a:lstStyle>
          <a:p>
            <a:r>
              <a:rPr lang="en-US" dirty="0" smtClean="0"/>
              <a:t>Human-Computer Interaction</a:t>
            </a:r>
            <a:endParaRPr lang="en-US" dirty="0"/>
          </a:p>
        </p:txBody>
      </p:sp>
      <p:sp>
        <p:nvSpPr>
          <p:cNvPr id="3" name="Date Placeholder 2"/>
          <p:cNvSpPr>
            <a:spLocks noGrp="1"/>
          </p:cNvSpPr>
          <p:nvPr>
            <p:ph type="dt" sz="quarter" idx="1"/>
          </p:nvPr>
        </p:nvSpPr>
        <p:spPr>
          <a:xfrm>
            <a:off x="4020725" y="0"/>
            <a:ext cx="3076917" cy="511731"/>
          </a:xfrm>
          <a:prstGeom prst="rect">
            <a:avLst/>
          </a:prstGeom>
        </p:spPr>
        <p:txBody>
          <a:bodyPr vert="horz" lIns="94906" tIns="47453" rIns="94906" bIns="47453" rtlCol="0"/>
          <a:lstStyle>
            <a:lvl1pPr algn="r">
              <a:defRPr sz="1200"/>
            </a:lvl1pPr>
          </a:lstStyle>
          <a:p>
            <a:fld id="{A60C01F8-7A96-1A42-A5C1-A6293913991B}" type="datetime1">
              <a:rPr lang="en-AU" smtClean="0"/>
              <a:t>1/08/2016</a:t>
            </a:fld>
            <a:endParaRPr lang="en-US"/>
          </a:p>
        </p:txBody>
      </p:sp>
      <p:sp>
        <p:nvSpPr>
          <p:cNvPr id="4" name="Footer Placeholder 3"/>
          <p:cNvSpPr>
            <a:spLocks noGrp="1"/>
          </p:cNvSpPr>
          <p:nvPr>
            <p:ph type="ftr" sz="quarter" idx="2"/>
          </p:nvPr>
        </p:nvSpPr>
        <p:spPr>
          <a:xfrm>
            <a:off x="0" y="9721243"/>
            <a:ext cx="3076917" cy="511731"/>
          </a:xfrm>
          <a:prstGeom prst="rect">
            <a:avLst/>
          </a:prstGeom>
        </p:spPr>
        <p:txBody>
          <a:bodyPr vert="horz" lIns="94906" tIns="47453" rIns="94906" bIns="47453" rtlCol="0" anchor="b"/>
          <a:lstStyle>
            <a:lvl1pPr algn="l">
              <a:defRPr sz="1200"/>
            </a:lvl1pPr>
          </a:lstStyle>
          <a:p>
            <a:endParaRPr lang="en-US"/>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4906" tIns="47453" rIns="94906" bIns="47453" rtlCol="0" anchor="b"/>
          <a:lstStyle>
            <a:lvl1pPr algn="r">
              <a:defRPr sz="1200"/>
            </a:lvl1pPr>
          </a:lstStyle>
          <a:p>
            <a:fld id="{B03F6A53-947D-664F-86C6-7EA2E2AF7512}" type="slidenum">
              <a:rPr lang="en-US" smtClean="0"/>
              <a:t>‹#›</a:t>
            </a:fld>
            <a:endParaRPr lang="en-US"/>
          </a:p>
        </p:txBody>
      </p:sp>
    </p:spTree>
    <p:extLst>
      <p:ext uri="{BB962C8B-B14F-4D97-AF65-F5344CB8AC3E}">
        <p14:creationId xmlns:p14="http://schemas.microsoft.com/office/powerpoint/2010/main" val="317498666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4906" tIns="47453" rIns="94906" bIns="47453" rtlCol="0"/>
          <a:lstStyle>
            <a:lvl1pPr algn="l">
              <a:defRPr sz="1200"/>
            </a:lvl1pPr>
          </a:lstStyle>
          <a:p>
            <a:r>
              <a:rPr lang="en-US" smtClean="0"/>
              <a:t>Systems Analysis</a:t>
            </a:r>
            <a:endParaRPr lang="en-US"/>
          </a:p>
        </p:txBody>
      </p:sp>
      <p:sp>
        <p:nvSpPr>
          <p:cNvPr id="3" name="Date Placeholder 2"/>
          <p:cNvSpPr>
            <a:spLocks noGrp="1"/>
          </p:cNvSpPr>
          <p:nvPr>
            <p:ph type="dt" idx="1"/>
          </p:nvPr>
        </p:nvSpPr>
        <p:spPr>
          <a:xfrm>
            <a:off x="4020725" y="0"/>
            <a:ext cx="3076917" cy="511731"/>
          </a:xfrm>
          <a:prstGeom prst="rect">
            <a:avLst/>
          </a:prstGeom>
        </p:spPr>
        <p:txBody>
          <a:bodyPr vert="horz" lIns="94906" tIns="47453" rIns="94906" bIns="47453" rtlCol="0"/>
          <a:lstStyle>
            <a:lvl1pPr algn="r">
              <a:defRPr sz="1200"/>
            </a:lvl1pPr>
          </a:lstStyle>
          <a:p>
            <a:fld id="{290F5882-1633-C84E-BDD4-8A584B4C4483}" type="datetime1">
              <a:rPr lang="en-AU" smtClean="0"/>
              <a:t>1/08/2016</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906" tIns="47453" rIns="94906" bIns="47453"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4906" tIns="47453" rIns="94906" bIns="47453"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721243"/>
            <a:ext cx="3076917" cy="511731"/>
          </a:xfrm>
          <a:prstGeom prst="rect">
            <a:avLst/>
          </a:prstGeom>
        </p:spPr>
        <p:txBody>
          <a:bodyPr vert="horz" lIns="94906" tIns="47453" rIns="94906" bIns="47453" rtlCol="0" anchor="b"/>
          <a:lstStyle>
            <a:lvl1pPr algn="l">
              <a:defRPr sz="1200"/>
            </a:lvl1pPr>
          </a:lstStyle>
          <a:p>
            <a:endParaRPr lang="en-US"/>
          </a:p>
        </p:txBody>
      </p:sp>
      <p:sp>
        <p:nvSpPr>
          <p:cNvPr id="7" name="Slide Number Placeholder 6"/>
          <p:cNvSpPr>
            <a:spLocks noGrp="1"/>
          </p:cNvSpPr>
          <p:nvPr>
            <p:ph type="sldNum" sz="quarter" idx="5"/>
          </p:nvPr>
        </p:nvSpPr>
        <p:spPr>
          <a:xfrm>
            <a:off x="4020725" y="9721243"/>
            <a:ext cx="3076917" cy="511731"/>
          </a:xfrm>
          <a:prstGeom prst="rect">
            <a:avLst/>
          </a:prstGeom>
        </p:spPr>
        <p:txBody>
          <a:bodyPr vert="horz" lIns="94906" tIns="47453" rIns="94906" bIns="47453" rtlCol="0" anchor="b"/>
          <a:lstStyle>
            <a:lvl1pPr algn="r">
              <a:defRPr sz="1200"/>
            </a:lvl1pPr>
          </a:lstStyle>
          <a:p>
            <a:fld id="{4FDA4F87-D5C2-4945-AFCA-8B793D25881C}" type="slidenum">
              <a:rPr lang="en-US" smtClean="0"/>
              <a:t>‹#›</a:t>
            </a:fld>
            <a:endParaRPr lang="en-US"/>
          </a:p>
        </p:txBody>
      </p:sp>
    </p:spTree>
    <p:extLst>
      <p:ext uri="{BB962C8B-B14F-4D97-AF65-F5344CB8AC3E}">
        <p14:creationId xmlns:p14="http://schemas.microsoft.com/office/powerpoint/2010/main" val="1965098906"/>
      </p:ext>
    </p:extLst>
  </p:cSld>
  <p:clrMap bg1="lt1" tx1="dk1" bg2="lt2" tx2="dk2" accent1="accent1" accent2="accent2" accent3="accent3" accent4="accent4" accent5="accent5" accent6="accent6" hlink="hlink" folHlink="folHlink"/>
  <p:hf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A4F87-D5C2-4945-AFCA-8B793D25881C}" type="slidenum">
              <a:rPr lang="en-US" smtClean="0"/>
              <a:t>1</a:t>
            </a:fld>
            <a:endParaRPr lang="en-US" dirty="0"/>
          </a:p>
        </p:txBody>
      </p:sp>
      <p:sp>
        <p:nvSpPr>
          <p:cNvPr id="5" name="Header Placeholder 4"/>
          <p:cNvSpPr>
            <a:spLocks noGrp="1"/>
          </p:cNvSpPr>
          <p:nvPr>
            <p:ph type="hdr" sz="quarter" idx="11"/>
          </p:nvPr>
        </p:nvSpPr>
        <p:spPr/>
        <p:txBody>
          <a:bodyPr/>
          <a:lstStyle/>
          <a:p>
            <a:r>
              <a:rPr lang="en-US" smtClean="0"/>
              <a:t>Systems Analysis</a:t>
            </a:r>
            <a:endParaRPr lang="en-US"/>
          </a:p>
        </p:txBody>
      </p:sp>
    </p:spTree>
    <p:extLst>
      <p:ext uri="{BB962C8B-B14F-4D97-AF65-F5344CB8AC3E}">
        <p14:creationId xmlns:p14="http://schemas.microsoft.com/office/powerpoint/2010/main" val="420623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smtClean="0"/>
              <a:t>Systems Analysis</a:t>
            </a:r>
            <a:endParaRPr lang="en-US" dirty="0"/>
          </a:p>
        </p:txBody>
      </p:sp>
      <p:sp>
        <p:nvSpPr>
          <p:cNvPr id="5" name="Slide Number Placeholder 4"/>
          <p:cNvSpPr>
            <a:spLocks noGrp="1"/>
          </p:cNvSpPr>
          <p:nvPr>
            <p:ph type="sldNum" sz="quarter" idx="11"/>
          </p:nvPr>
        </p:nvSpPr>
        <p:spPr/>
        <p:txBody>
          <a:bodyPr/>
          <a:lstStyle/>
          <a:p>
            <a:fld id="{4222103E-0E61-794C-8EFF-06A14507F18A}" type="slidenum">
              <a:rPr lang="en-US" smtClean="0"/>
              <a:pPr/>
              <a:t>2</a:t>
            </a:fld>
            <a:endParaRPr lang="en-US" dirty="0"/>
          </a:p>
        </p:txBody>
      </p:sp>
    </p:spTree>
    <p:extLst>
      <p:ext uri="{BB962C8B-B14F-4D97-AF65-F5344CB8AC3E}">
        <p14:creationId xmlns:p14="http://schemas.microsoft.com/office/powerpoint/2010/main" val="108125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smtClean="0"/>
              <a:t>Systems Analysis</a:t>
            </a:r>
            <a:endParaRPr lang="en-US" dirty="0"/>
          </a:p>
        </p:txBody>
      </p:sp>
      <p:sp>
        <p:nvSpPr>
          <p:cNvPr id="5" name="Slide Number Placeholder 4"/>
          <p:cNvSpPr>
            <a:spLocks noGrp="1"/>
          </p:cNvSpPr>
          <p:nvPr>
            <p:ph type="sldNum" sz="quarter" idx="11"/>
          </p:nvPr>
        </p:nvSpPr>
        <p:spPr/>
        <p:txBody>
          <a:bodyPr/>
          <a:lstStyle/>
          <a:p>
            <a:fld id="{4222103E-0E61-794C-8EFF-06A14507F18A}" type="slidenum">
              <a:rPr lang="en-US" smtClean="0"/>
              <a:pPr/>
              <a:t>6</a:t>
            </a:fld>
            <a:endParaRPr lang="en-US" dirty="0"/>
          </a:p>
        </p:txBody>
      </p:sp>
    </p:spTree>
    <p:extLst>
      <p:ext uri="{BB962C8B-B14F-4D97-AF65-F5344CB8AC3E}">
        <p14:creationId xmlns:p14="http://schemas.microsoft.com/office/powerpoint/2010/main" val="2695869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FFA931-91B2-1C47-BAFA-81CF42D57174}" type="slidenum">
              <a:rPr lang="en-GB"/>
              <a:pPr/>
              <a:t>31</a:t>
            </a:fld>
            <a:endParaRPr lang="en-GB"/>
          </a:p>
        </p:txBody>
      </p:sp>
      <p:sp>
        <p:nvSpPr>
          <p:cNvPr id="87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7043" name="Rectangle 3"/>
          <p:cNvSpPr>
            <a:spLocks noGrp="1" noChangeArrowheads="1"/>
          </p:cNvSpPr>
          <p:nvPr>
            <p:ph type="body" idx="1"/>
          </p:nvPr>
        </p:nvSpPr>
        <p:spPr/>
        <p:txBody>
          <a:bodyPr/>
          <a:lstStyle/>
          <a:p>
            <a:endParaRPr lang="en-GB"/>
          </a:p>
          <a:p>
            <a:endParaRPr lang="en-GB"/>
          </a:p>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D41236-7F8D-814A-ABB1-103FC913B67B}" type="slidenum">
              <a:rPr lang="en-GB"/>
              <a:pPr/>
              <a:t>32</a:t>
            </a:fld>
            <a:endParaRPr lang="en-GB"/>
          </a:p>
        </p:txBody>
      </p:sp>
      <p:sp>
        <p:nvSpPr>
          <p:cNvPr id="250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0883" name="Rectangle 3"/>
          <p:cNvSpPr>
            <a:spLocks noGrp="1" noChangeArrowheads="1"/>
          </p:cNvSpPr>
          <p:nvPr>
            <p:ph type="body" idx="1"/>
          </p:nvPr>
        </p:nvSpPr>
        <p:spPr/>
        <p:txBody>
          <a:bodyPr/>
          <a:lstStyle/>
          <a:p>
            <a:endParaRPr lang="en-GB"/>
          </a:p>
          <a:p>
            <a:endParaRPr lang="en-GB"/>
          </a:p>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FFA931-91B2-1C47-BAFA-81CF42D57174}" type="slidenum">
              <a:rPr lang="en-GB"/>
              <a:pPr/>
              <a:t>33</a:t>
            </a:fld>
            <a:endParaRPr lang="en-GB"/>
          </a:p>
        </p:txBody>
      </p:sp>
      <p:sp>
        <p:nvSpPr>
          <p:cNvPr id="87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7043" name="Rectangle 3"/>
          <p:cNvSpPr>
            <a:spLocks noGrp="1" noChangeArrowheads="1"/>
          </p:cNvSpPr>
          <p:nvPr>
            <p:ph type="body" idx="1"/>
          </p:nvPr>
        </p:nvSpPr>
        <p:spPr/>
        <p:txBody>
          <a:bodyPr/>
          <a:lstStyle/>
          <a:p>
            <a:endParaRPr lang="en-GB"/>
          </a:p>
          <a:p>
            <a:endParaRPr lang="en-GB"/>
          </a:p>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D2C541-367B-EB40-94E9-33131ADA278F}" type="slidenum">
              <a:rPr lang="en-GB"/>
              <a:pPr/>
              <a:t>34</a:t>
            </a:fld>
            <a:endParaRPr lang="en-GB"/>
          </a:p>
        </p:txBody>
      </p:sp>
      <p:sp>
        <p:nvSpPr>
          <p:cNvPr id="2344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34499" name="Rectangle 3"/>
          <p:cNvSpPr>
            <a:spLocks noGrp="1" noChangeArrowheads="1"/>
          </p:cNvSpPr>
          <p:nvPr>
            <p:ph type="body" idx="1"/>
          </p:nvPr>
        </p:nvSpPr>
        <p:spPr/>
        <p:txBody>
          <a:bodyPr/>
          <a:lstStyle/>
          <a:p>
            <a:endParaRPr lang="en-GB"/>
          </a:p>
          <a:p>
            <a:endParaRPr lang="en-GB"/>
          </a:p>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18"/>
            <a:ext cx="9144000" cy="6849564"/>
          </a:xfrm>
          <a:prstGeom prst="rect">
            <a:avLst/>
          </a:prstGeom>
        </p:spPr>
      </p:pic>
      <p:sp>
        <p:nvSpPr>
          <p:cNvPr id="2" name="Title 1"/>
          <p:cNvSpPr>
            <a:spLocks noGrp="1"/>
          </p:cNvSpPr>
          <p:nvPr>
            <p:ph type="ctrTitle"/>
          </p:nvPr>
        </p:nvSpPr>
        <p:spPr>
          <a:xfrm>
            <a:off x="355920" y="3274273"/>
            <a:ext cx="6347825" cy="2148899"/>
          </a:xfrm>
        </p:spPr>
        <p:txBody>
          <a:bodyPr lIns="0" tIns="0" anchor="b">
            <a:noAutofit/>
          </a:bodyPr>
          <a:lstStyle>
            <a:lvl1pPr algn="l">
              <a:lnSpc>
                <a:spcPct val="80000"/>
              </a:lnSpc>
              <a:defRPr sz="6600">
                <a:solidFill>
                  <a:srgbClr val="FFFFFF"/>
                </a:solidFill>
                <a:latin typeface="+mj-lt"/>
              </a:defRPr>
            </a:lvl1pPr>
          </a:lstStyle>
          <a:p>
            <a:r>
              <a:rPr lang="en-AU" dirty="0" smtClean="0"/>
              <a:t>Click to edit Master title style</a:t>
            </a:r>
            <a:endParaRPr lang="en-US" dirty="0"/>
          </a:p>
        </p:txBody>
      </p:sp>
      <p:sp>
        <p:nvSpPr>
          <p:cNvPr id="3" name="Subtitle 2"/>
          <p:cNvSpPr>
            <a:spLocks noGrp="1"/>
          </p:cNvSpPr>
          <p:nvPr>
            <p:ph type="subTitle" idx="1" hasCustomPrompt="1"/>
          </p:nvPr>
        </p:nvSpPr>
        <p:spPr>
          <a:xfrm>
            <a:off x="355920" y="5653142"/>
            <a:ext cx="6347825" cy="565927"/>
          </a:xfrm>
        </p:spPr>
        <p:txBody>
          <a:bodyPr lIns="0" tIns="0" anchor="t">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CLICK TO EDIT MASTER SUBTITLE STYLE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7636" y="5233479"/>
            <a:ext cx="1425278" cy="1172812"/>
          </a:xfrm>
          <a:prstGeom prst="rect">
            <a:avLst/>
          </a:prstGeom>
        </p:spPr>
      </p:pic>
    </p:spTree>
    <p:extLst>
      <p:ext uri="{BB962C8B-B14F-4D97-AF65-F5344CB8AC3E}">
        <p14:creationId xmlns:p14="http://schemas.microsoft.com/office/powerpoint/2010/main" val="1353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292970" y="2375396"/>
            <a:ext cx="5691188" cy="2267483"/>
          </a:xfrm>
        </p:spPr>
        <p:txBody>
          <a:bodyPr lIns="0" tIns="0"/>
          <a:lstStyle>
            <a:lvl1pPr marL="0" indent="0">
              <a:lnSpc>
                <a:spcPct val="80000"/>
              </a:lnSpc>
              <a:buNone/>
              <a:defRPr sz="6000">
                <a:solidFill>
                  <a:srgbClr val="FFFFFF"/>
                </a:solidFill>
                <a:latin typeface="+mj-lt"/>
              </a:defRPr>
            </a:lvl1pPr>
          </a:lstStyle>
          <a:p>
            <a:pPr lvl="0"/>
            <a:r>
              <a:rPr lang="en-AU" dirty="0" smtClean="0"/>
              <a:t>Click to edit Master text styles</a:t>
            </a:r>
          </a:p>
        </p:txBody>
      </p:sp>
      <p:sp>
        <p:nvSpPr>
          <p:cNvPr id="13" name="Content Placeholder 11"/>
          <p:cNvSpPr>
            <a:spLocks noGrp="1"/>
          </p:cNvSpPr>
          <p:nvPr>
            <p:ph sz="quarter" idx="14" hasCustomPrompt="1"/>
          </p:nvPr>
        </p:nvSpPr>
        <p:spPr>
          <a:xfrm>
            <a:off x="292970" y="4642879"/>
            <a:ext cx="5623504" cy="1690507"/>
          </a:xfrm>
        </p:spPr>
        <p:txBody>
          <a:bodyPr lIns="0" tIns="0">
            <a:normAutofit/>
          </a:bodyPr>
          <a:lstStyle>
            <a:lvl1pPr marL="0" indent="0">
              <a:buNone/>
              <a:defRPr sz="1600" cap="all">
                <a:solidFill>
                  <a:srgbClr val="FFFFFF"/>
                </a:solidFill>
                <a:latin typeface="+mn-lt"/>
              </a:defRPr>
            </a:lvl1pPr>
          </a:lstStyle>
          <a:p>
            <a:pPr lvl="0"/>
            <a:r>
              <a:rPr lang="en-AU" dirty="0" err="1" smtClean="0"/>
              <a:t>subheadinG</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1258" y="5244840"/>
            <a:ext cx="1425278" cy="1172812"/>
          </a:xfrm>
          <a:prstGeom prst="rect">
            <a:avLst/>
          </a:prstGeom>
        </p:spPr>
      </p:pic>
    </p:spTree>
    <p:extLst>
      <p:ext uri="{BB962C8B-B14F-4D97-AF65-F5344CB8AC3E}">
        <p14:creationId xmlns:p14="http://schemas.microsoft.com/office/powerpoint/2010/main" val="292669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7" name="Content Placeholder 2"/>
          <p:cNvSpPr>
            <a:spLocks noGrp="1"/>
          </p:cNvSpPr>
          <p:nvPr>
            <p:ph sz="half" idx="1"/>
          </p:nvPr>
        </p:nvSpPr>
        <p:spPr>
          <a:xfrm>
            <a:off x="457200" y="1772188"/>
            <a:ext cx="7279974" cy="448954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Tree>
    <p:extLst>
      <p:ext uri="{BB962C8B-B14F-4D97-AF65-F5344CB8AC3E}">
        <p14:creationId xmlns:p14="http://schemas.microsoft.com/office/powerpoint/2010/main" val="256208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Click to edit Master title style</a:t>
            </a:r>
            <a:endParaRPr lang="en-US" dirty="0"/>
          </a:p>
        </p:txBody>
      </p:sp>
      <p:sp>
        <p:nvSpPr>
          <p:cNvPr id="3" name="Content Placeholder 2"/>
          <p:cNvSpPr>
            <a:spLocks noGrp="1"/>
          </p:cNvSpPr>
          <p:nvPr>
            <p:ph sz="half" idx="1"/>
          </p:nvPr>
        </p:nvSpPr>
        <p:spPr>
          <a:xfrm>
            <a:off x="457200" y="2480831"/>
            <a:ext cx="3427384"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8" name="Content Placeholder 2"/>
          <p:cNvSpPr>
            <a:spLocks noGrp="1"/>
          </p:cNvSpPr>
          <p:nvPr>
            <p:ph sz="half" idx="13"/>
          </p:nvPr>
        </p:nvSpPr>
        <p:spPr>
          <a:xfrm>
            <a:off x="4091428" y="2480831"/>
            <a:ext cx="3645747"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Tree>
    <p:extLst>
      <p:ext uri="{BB962C8B-B14F-4D97-AF65-F5344CB8AC3E}">
        <p14:creationId xmlns:p14="http://schemas.microsoft.com/office/powerpoint/2010/main" val="85035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314293"/>
            <a:ext cx="3427384" cy="851523"/>
          </a:xfrm>
        </p:spPr>
        <p:txBody>
          <a:bodyPr anchor="t">
            <a:normAutofit/>
          </a:bodyPr>
          <a:lstStyle>
            <a:lvl1pPr marL="0" indent="0">
              <a:buNone/>
              <a:defRPr sz="1400" b="1">
                <a:solidFill>
                  <a:srgbClr val="E10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MASTER TEXT STYLES</a:t>
            </a:r>
          </a:p>
        </p:txBody>
      </p:sp>
      <p:sp>
        <p:nvSpPr>
          <p:cNvPr id="5" name="Text Placeholder 4"/>
          <p:cNvSpPr>
            <a:spLocks noGrp="1"/>
          </p:cNvSpPr>
          <p:nvPr>
            <p:ph type="body" sz="quarter" idx="3" hasCustomPrompt="1"/>
          </p:nvPr>
        </p:nvSpPr>
        <p:spPr>
          <a:xfrm>
            <a:off x="4091428" y="1314293"/>
            <a:ext cx="3645747" cy="851523"/>
          </a:xfrm>
        </p:spPr>
        <p:txBody>
          <a:bodyPr anchor="t">
            <a:normAutofit/>
          </a:bodyPr>
          <a:lstStyle>
            <a:lvl1pPr marL="0" indent="0">
              <a:buNone/>
              <a:defRPr sz="1400" b="1">
                <a:solidFill>
                  <a:srgbClr val="E10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MASTER TEXT STYLES</a:t>
            </a:r>
          </a:p>
        </p:txBody>
      </p:sp>
      <p:sp>
        <p:nvSpPr>
          <p:cNvPr id="10" name="Title 1"/>
          <p:cNvSpPr>
            <a:spLocks noGrp="1"/>
          </p:cNvSpPr>
          <p:nvPr>
            <p:ph type="title"/>
          </p:nvPr>
        </p:nvSpPr>
        <p:spPr>
          <a:xfrm>
            <a:off x="457200" y="410996"/>
            <a:ext cx="7279974" cy="846793"/>
          </a:xfrm>
        </p:spPr>
        <p:txBody>
          <a:bodyPr/>
          <a:lstStyle/>
          <a:p>
            <a:r>
              <a:rPr lang="en-AU" dirty="0" smtClean="0"/>
              <a:t>Click to edit Master title style</a:t>
            </a:r>
            <a:endParaRPr lang="en-US" dirty="0"/>
          </a:p>
        </p:txBody>
      </p:sp>
      <p:sp>
        <p:nvSpPr>
          <p:cNvPr id="11" name="Content Placeholder 2"/>
          <p:cNvSpPr>
            <a:spLocks noGrp="1"/>
          </p:cNvSpPr>
          <p:nvPr>
            <p:ph sz="half" idx="13"/>
          </p:nvPr>
        </p:nvSpPr>
        <p:spPr>
          <a:xfrm>
            <a:off x="457200" y="2480831"/>
            <a:ext cx="3427384"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12" name="Content Placeholder 2"/>
          <p:cNvSpPr>
            <a:spLocks noGrp="1"/>
          </p:cNvSpPr>
          <p:nvPr>
            <p:ph sz="half" idx="14"/>
          </p:nvPr>
        </p:nvSpPr>
        <p:spPr>
          <a:xfrm>
            <a:off x="4091428" y="2480831"/>
            <a:ext cx="3645747"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Tree>
    <p:extLst>
      <p:ext uri="{BB962C8B-B14F-4D97-AF65-F5344CB8AC3E}">
        <p14:creationId xmlns:p14="http://schemas.microsoft.com/office/powerpoint/2010/main" val="223487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21165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0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0"/>
            </a:lvl1pPr>
          </a:lstStyle>
          <a:p>
            <a:r>
              <a:rPr lang="en-AU"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436301"/>
            <a:ext cx="5486400" cy="655443"/>
          </a:xfrm>
        </p:spPr>
        <p:txBody>
          <a:bodyPr>
            <a:normAutofit/>
          </a:bodyPr>
          <a:lstStyle>
            <a:lvl1pPr marL="0" indent="0">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smtClean="0"/>
              <a:t>Click to edit Master text styles</a:t>
            </a:r>
          </a:p>
        </p:txBody>
      </p:sp>
    </p:spTree>
    <p:extLst>
      <p:ext uri="{BB962C8B-B14F-4D97-AF65-F5344CB8AC3E}">
        <p14:creationId xmlns:p14="http://schemas.microsoft.com/office/powerpoint/2010/main" val="1044173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5E722E2-D127-B74F-8695-04F9A6ED882C}" type="datetimeFigureOut">
              <a:rPr lang="en-US" smtClean="0"/>
              <a:pPr/>
              <a:t>8/1/2016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36E3577-9C9F-7841-9C5A-78692B33F8A2}" type="slidenum">
              <a:rPr lang="en-US" smtClean="0"/>
              <a:pPr/>
              <a:t>‹#›</a:t>
            </a:fld>
            <a:endParaRPr lang="en-US"/>
          </a:p>
        </p:txBody>
      </p:sp>
    </p:spTree>
    <p:extLst>
      <p:ext uri="{BB962C8B-B14F-4D97-AF65-F5344CB8AC3E}">
        <p14:creationId xmlns:p14="http://schemas.microsoft.com/office/powerpoint/2010/main" val="37890667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10996"/>
            <a:ext cx="7279974" cy="846793"/>
          </a:xfrm>
          <a:prstGeom prst="rect">
            <a:avLst/>
          </a:prstGeom>
        </p:spPr>
        <p:txBody>
          <a:bodyPr vert="horz" lIns="0" tIns="0" rIns="91440" bIns="45720" rtlCol="0" anchor="t">
            <a:normAutofit/>
          </a:bodyPr>
          <a:lstStyle/>
          <a:p>
            <a:r>
              <a:rPr lang="en-AU" dirty="0" smtClean="0"/>
              <a:t>Click to edit Master title style</a:t>
            </a:r>
            <a:endParaRPr lang="en-US" dirty="0"/>
          </a:p>
        </p:txBody>
      </p:sp>
      <p:sp>
        <p:nvSpPr>
          <p:cNvPr id="3" name="Text Placeholder 2"/>
          <p:cNvSpPr>
            <a:spLocks noGrp="1"/>
          </p:cNvSpPr>
          <p:nvPr>
            <p:ph type="body" idx="1"/>
          </p:nvPr>
        </p:nvSpPr>
        <p:spPr>
          <a:xfrm>
            <a:off x="457200" y="2464873"/>
            <a:ext cx="7279974" cy="3668409"/>
          </a:xfrm>
          <a:prstGeom prst="rect">
            <a:avLst/>
          </a:prstGeom>
        </p:spPr>
        <p:txBody>
          <a:bodyPr vert="horz" lIns="0" tIns="0" rIns="91440" bIns="45720" rtlCol="0">
            <a:normAutofit/>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cxnSp>
        <p:nvCxnSpPr>
          <p:cNvPr id="9" name="Straight Connector 8"/>
          <p:cNvCxnSpPr/>
          <p:nvPr userDrawn="1"/>
        </p:nvCxnSpPr>
        <p:spPr>
          <a:xfrm>
            <a:off x="457200" y="6421235"/>
            <a:ext cx="7536078"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descr="UOW_Primary_RGB_Dark Blue.pdf"/>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113947" y="6079153"/>
            <a:ext cx="650057" cy="554057"/>
          </a:xfrm>
          <a:prstGeom prst="rect">
            <a:avLst/>
          </a:prstGeom>
        </p:spPr>
      </p:pic>
    </p:spTree>
    <p:extLst>
      <p:ext uri="{BB962C8B-B14F-4D97-AF65-F5344CB8AC3E}">
        <p14:creationId xmlns:p14="http://schemas.microsoft.com/office/powerpoint/2010/main" val="360339228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4" r:id="rId6"/>
    <p:sldLayoutId id="2147483655" r:id="rId7"/>
    <p:sldLayoutId id="2147483657" r:id="rId8"/>
    <p:sldLayoutId id="2147483661" r:id="rId9"/>
  </p:sldLayoutIdLst>
  <p:hf hdr="0" dt="0"/>
  <p:txStyles>
    <p:titleStyle>
      <a:lvl1pPr algn="l" defTabSz="457200" rtl="0" eaLnBrk="1" latinLnBrk="0" hangingPunct="1">
        <a:spcBef>
          <a:spcPct val="0"/>
        </a:spcBef>
        <a:buNone/>
        <a:defRPr sz="36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1600" kern="1200">
          <a:solidFill>
            <a:srgbClr val="0C2340"/>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rgbClr val="0C2340"/>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rgbClr val="0C2340"/>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0C2340"/>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0C234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www.ted.com/talks/david_kelley_on_human_centered_design?language=e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316712" y="2916922"/>
            <a:ext cx="6446719" cy="2486839"/>
          </a:xfrm>
        </p:spPr>
        <p:txBody>
          <a:bodyPr lIns="0" tIns="0">
            <a:noAutofit/>
          </a:bodyPr>
          <a:lstStyle/>
          <a:p>
            <a:pPr algn="l">
              <a:lnSpc>
                <a:spcPct val="80000"/>
              </a:lnSpc>
            </a:pPr>
            <a:r>
              <a:rPr lang="en-US" sz="6600" spc="-150" dirty="0" smtClean="0">
                <a:solidFill>
                  <a:schemeClr val="bg1"/>
                </a:solidFill>
                <a:latin typeface="Times New Roman"/>
                <a:cs typeface="Times New Roman"/>
              </a:rPr>
              <a:t>User Centered Design– </a:t>
            </a:r>
            <a:r>
              <a:rPr lang="en-US" sz="6600" spc="-150" dirty="0" smtClean="0">
                <a:solidFill>
                  <a:schemeClr val="bg1"/>
                </a:solidFill>
                <a:latin typeface="Times New Roman"/>
                <a:cs typeface="Times New Roman"/>
              </a:rPr>
              <a:t>CSIT226/CSIT826</a:t>
            </a:r>
            <a:endParaRPr lang="en-US" sz="6600" spc="-150" dirty="0">
              <a:solidFill>
                <a:schemeClr val="bg1"/>
              </a:solidFill>
              <a:latin typeface="Times New Roman"/>
              <a:cs typeface="Times New Roman"/>
            </a:endParaRPr>
          </a:p>
        </p:txBody>
      </p:sp>
      <p:sp>
        <p:nvSpPr>
          <p:cNvPr id="8" name="Subtitle 2"/>
          <p:cNvSpPr>
            <a:spLocks noGrp="1"/>
          </p:cNvSpPr>
          <p:nvPr>
            <p:ph type="subTitle" idx="1"/>
          </p:nvPr>
        </p:nvSpPr>
        <p:spPr>
          <a:xfrm>
            <a:off x="302944" y="5512972"/>
            <a:ext cx="6400800" cy="1065520"/>
          </a:xfrm>
        </p:spPr>
        <p:txBody>
          <a:bodyPr lIns="0" tIns="0">
            <a:normAutofit/>
          </a:bodyPr>
          <a:lstStyle/>
          <a:p>
            <a:pPr algn="l"/>
            <a:r>
              <a:rPr lang="en-US" sz="1600" dirty="0" smtClean="0">
                <a:solidFill>
                  <a:schemeClr val="bg2"/>
                </a:solidFill>
                <a:latin typeface="Montserrat"/>
                <a:cs typeface="Montserrat"/>
              </a:rPr>
              <a:t>CSIT226/CSIT826</a:t>
            </a:r>
            <a:endParaRPr lang="en-US" sz="1600" dirty="0">
              <a:solidFill>
                <a:schemeClr val="bg2"/>
              </a:solidFill>
              <a:latin typeface="Montserrat"/>
              <a:cs typeface="Montserrat"/>
            </a:endParaRPr>
          </a:p>
        </p:txBody>
      </p:sp>
    </p:spTree>
    <p:extLst>
      <p:ext uri="{BB962C8B-B14F-4D97-AF65-F5344CB8AC3E}">
        <p14:creationId xmlns:p14="http://schemas.microsoft.com/office/powerpoint/2010/main" val="548853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Key </a:t>
            </a:r>
            <a:r>
              <a:rPr lang="en-US" dirty="0" smtClean="0"/>
              <a:t>Terms</a:t>
            </a:r>
            <a:endParaRPr lang="en-US" dirty="0"/>
          </a:p>
        </p:txBody>
      </p:sp>
      <p:sp>
        <p:nvSpPr>
          <p:cNvPr id="3" name="Content Placeholder 2"/>
          <p:cNvSpPr>
            <a:spLocks noGrp="1"/>
          </p:cNvSpPr>
          <p:nvPr>
            <p:ph idx="1"/>
          </p:nvPr>
        </p:nvSpPr>
        <p:spPr/>
        <p:txBody>
          <a:bodyPr>
            <a:normAutofit/>
          </a:bodyPr>
          <a:lstStyle/>
          <a:p>
            <a:r>
              <a:rPr lang="en-US" dirty="0" smtClean="0"/>
              <a:t>Domain</a:t>
            </a:r>
          </a:p>
          <a:p>
            <a:pPr lvl="1"/>
            <a:r>
              <a:rPr lang="en-US" dirty="0" smtClean="0"/>
              <a:t>The area of work under study (e.g., graphic design)</a:t>
            </a:r>
          </a:p>
          <a:p>
            <a:r>
              <a:rPr lang="en-US" dirty="0" smtClean="0"/>
              <a:t>Goal</a:t>
            </a:r>
          </a:p>
          <a:p>
            <a:pPr lvl="1"/>
            <a:r>
              <a:rPr lang="en-US" dirty="0" smtClean="0"/>
              <a:t>What you want to achieve (e.g., create a solid blue square)</a:t>
            </a:r>
          </a:p>
          <a:p>
            <a:r>
              <a:rPr lang="en-US" dirty="0" smtClean="0"/>
              <a:t>Task</a:t>
            </a:r>
          </a:p>
          <a:p>
            <a:pPr lvl="1"/>
            <a:r>
              <a:rPr lang="en-US" dirty="0" smtClean="0"/>
              <a:t>How you go about doing it? Ultimately in terms of operations or actions (e.g., select fill tool)</a:t>
            </a:r>
          </a:p>
          <a:p>
            <a:endParaRPr lang="en-AU" dirty="0" smtClean="0"/>
          </a:p>
          <a:p>
            <a:r>
              <a:rPr lang="en-AU" dirty="0"/>
              <a:t>C</a:t>
            </a:r>
            <a:r>
              <a:rPr lang="en-AU" dirty="0" smtClean="0"/>
              <a:t>onceptual Model: “…</a:t>
            </a:r>
            <a:r>
              <a:rPr lang="en-AU" dirty="0"/>
              <a:t>a high-level description of how a system is organized and operates” (Johnson and Henderson, 2002, p26)</a:t>
            </a:r>
          </a:p>
          <a:p>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3633AE12-A227-5B45-A7FF-0DC224B9CF19}" type="slidenum">
              <a:rPr lang="en-US" smtClean="0"/>
              <a:pPr/>
              <a:t>10</a:t>
            </a:fld>
            <a:endParaRPr lang="en-US"/>
          </a:p>
        </p:txBody>
      </p:sp>
    </p:spTree>
    <p:extLst>
      <p:ext uri="{BB962C8B-B14F-4D97-AF65-F5344CB8AC3E}">
        <p14:creationId xmlns:p14="http://schemas.microsoft.com/office/powerpoint/2010/main" val="497418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AU" dirty="0" smtClean="0"/>
              <a:t>Understanding Potential Users</a:t>
            </a:r>
            <a:endParaRPr lang="en-AU" dirty="0"/>
          </a:p>
        </p:txBody>
      </p:sp>
      <p:sp>
        <p:nvSpPr>
          <p:cNvPr id="5" name="Content Placeholder 4"/>
          <p:cNvSpPr>
            <a:spLocks noGrp="1"/>
          </p:cNvSpPr>
          <p:nvPr>
            <p:ph sz="quarter" idx="14"/>
          </p:nvPr>
        </p:nvSpPr>
        <p:spPr/>
        <p:txBody>
          <a:bodyPr/>
          <a:lstStyle/>
          <a:p>
            <a:endParaRPr lang="en-AU"/>
          </a:p>
        </p:txBody>
      </p:sp>
    </p:spTree>
    <p:extLst>
      <p:ext uri="{BB962C8B-B14F-4D97-AF65-F5344CB8AC3E}">
        <p14:creationId xmlns:p14="http://schemas.microsoft.com/office/powerpoint/2010/main" val="2925398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The ‘Human’ </a:t>
            </a:r>
            <a:r>
              <a:rPr lang="en-AU" dirty="0"/>
              <a:t>(Dix et al., 2004) </a:t>
            </a:r>
          </a:p>
        </p:txBody>
      </p:sp>
      <p:sp>
        <p:nvSpPr>
          <p:cNvPr id="5" name="Content Placeholder 4"/>
          <p:cNvSpPr>
            <a:spLocks noGrp="1"/>
          </p:cNvSpPr>
          <p:nvPr>
            <p:ph sz="half" idx="1"/>
          </p:nvPr>
        </p:nvSpPr>
        <p:spPr/>
        <p:txBody>
          <a:bodyPr>
            <a:normAutofit lnSpcReduction="10000"/>
          </a:bodyPr>
          <a:lstStyle/>
          <a:p>
            <a:r>
              <a:rPr lang="en-AU" dirty="0" smtClean="0"/>
              <a:t>Consider…</a:t>
            </a:r>
          </a:p>
          <a:p>
            <a:pPr lvl="1"/>
            <a:r>
              <a:rPr lang="en-AU" dirty="0" smtClean="0"/>
              <a:t>Information input/output (</a:t>
            </a:r>
            <a:r>
              <a:rPr lang="en-AU" dirty="0" err="1" smtClean="0"/>
              <a:t>i</a:t>
            </a:r>
            <a:r>
              <a:rPr lang="en-AU" dirty="0" smtClean="0"/>
              <a:t>/o)</a:t>
            </a:r>
          </a:p>
          <a:p>
            <a:pPr lvl="2"/>
            <a:r>
              <a:rPr lang="en-AU" dirty="0" smtClean="0"/>
              <a:t>Visual</a:t>
            </a:r>
          </a:p>
          <a:p>
            <a:pPr lvl="2"/>
            <a:r>
              <a:rPr lang="en-AU" dirty="0" smtClean="0"/>
              <a:t>Haptic</a:t>
            </a:r>
          </a:p>
          <a:p>
            <a:pPr lvl="2"/>
            <a:r>
              <a:rPr lang="en-AU" dirty="0" smtClean="0"/>
              <a:t>Auditory</a:t>
            </a:r>
          </a:p>
          <a:p>
            <a:pPr lvl="2"/>
            <a:r>
              <a:rPr lang="en-AU" dirty="0" smtClean="0"/>
              <a:t>Movement</a:t>
            </a:r>
          </a:p>
          <a:p>
            <a:pPr lvl="1"/>
            <a:r>
              <a:rPr lang="en-AU" dirty="0" smtClean="0"/>
              <a:t>Information storage (human memory)</a:t>
            </a:r>
          </a:p>
          <a:p>
            <a:pPr lvl="2"/>
            <a:r>
              <a:rPr lang="en-AU" dirty="0" smtClean="0"/>
              <a:t>Sensory</a:t>
            </a:r>
          </a:p>
          <a:p>
            <a:pPr lvl="2"/>
            <a:r>
              <a:rPr lang="en-AU" dirty="0" smtClean="0"/>
              <a:t>Short-term (working)</a:t>
            </a:r>
          </a:p>
          <a:p>
            <a:pPr lvl="2"/>
            <a:r>
              <a:rPr lang="en-AU" dirty="0" smtClean="0"/>
              <a:t>Long-term</a:t>
            </a:r>
          </a:p>
          <a:p>
            <a:pPr lvl="1"/>
            <a:r>
              <a:rPr lang="en-AU" dirty="0" smtClean="0"/>
              <a:t>Information processing</a:t>
            </a:r>
          </a:p>
          <a:p>
            <a:pPr lvl="2"/>
            <a:r>
              <a:rPr lang="en-AU" dirty="0" smtClean="0"/>
              <a:t>Reasoning</a:t>
            </a:r>
          </a:p>
          <a:p>
            <a:pPr lvl="2"/>
            <a:r>
              <a:rPr lang="en-AU" dirty="0" smtClean="0"/>
              <a:t>Skill level</a:t>
            </a:r>
          </a:p>
          <a:p>
            <a:pPr lvl="2"/>
            <a:r>
              <a:rPr lang="en-AU" dirty="0" smtClean="0"/>
              <a:t>Problem Solving</a:t>
            </a:r>
          </a:p>
          <a:p>
            <a:r>
              <a:rPr lang="en-AU" dirty="0" smtClean="0"/>
              <a:t>Everyone is different</a:t>
            </a:r>
            <a:endParaRPr lang="en-AU" dirty="0"/>
          </a:p>
          <a:p>
            <a:pPr lvl="1"/>
            <a:endParaRPr lang="en-AU" dirty="0" smtClean="0"/>
          </a:p>
          <a:p>
            <a:pPr lvl="2"/>
            <a:endParaRPr lang="en-AU" dirty="0" smtClean="0"/>
          </a:p>
        </p:txBody>
      </p:sp>
    </p:spTree>
    <p:extLst>
      <p:ext uri="{BB962C8B-B14F-4D97-AF65-F5344CB8AC3E}">
        <p14:creationId xmlns:p14="http://schemas.microsoft.com/office/powerpoint/2010/main" val="1446106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Human i/o (Dix et al., 2004) </a:t>
            </a:r>
            <a:endParaRPr lang="en-AU" dirty="0"/>
          </a:p>
        </p:txBody>
      </p:sp>
      <p:sp>
        <p:nvSpPr>
          <p:cNvPr id="3" name="Content Placeholder 2"/>
          <p:cNvSpPr>
            <a:spLocks noGrp="1"/>
          </p:cNvSpPr>
          <p:nvPr>
            <p:ph sz="half" idx="1"/>
          </p:nvPr>
        </p:nvSpPr>
        <p:spPr/>
        <p:txBody>
          <a:bodyPr/>
          <a:lstStyle/>
          <a:p>
            <a:r>
              <a:rPr lang="en-AU" dirty="0" smtClean="0"/>
              <a:t>Vision (visual)</a:t>
            </a:r>
          </a:p>
          <a:p>
            <a:pPr lvl="1"/>
            <a:r>
              <a:rPr lang="en-AU" dirty="0" smtClean="0"/>
              <a:t>2 stage process (reception and interpretation of stimulus)</a:t>
            </a:r>
          </a:p>
          <a:p>
            <a:pPr lvl="1"/>
            <a:r>
              <a:rPr lang="en-AU" dirty="0" smtClean="0"/>
              <a:t>Context aids in resolving ambiguity</a:t>
            </a:r>
          </a:p>
          <a:p>
            <a:pPr lvl="1"/>
            <a:r>
              <a:rPr lang="en-AU" dirty="0" smtClean="0"/>
              <a:t>Reading</a:t>
            </a:r>
          </a:p>
          <a:p>
            <a:r>
              <a:rPr lang="en-AU" dirty="0" smtClean="0"/>
              <a:t>Touch (haptic)</a:t>
            </a:r>
          </a:p>
          <a:p>
            <a:pPr lvl="1"/>
            <a:r>
              <a:rPr lang="en-AU" dirty="0" smtClean="0"/>
              <a:t>Instant feedback about the environment</a:t>
            </a:r>
          </a:p>
          <a:p>
            <a:r>
              <a:rPr lang="en-AU" dirty="0" smtClean="0"/>
              <a:t>Hearing (auditory)</a:t>
            </a:r>
          </a:p>
          <a:p>
            <a:pPr lvl="1"/>
            <a:r>
              <a:rPr lang="en-AU" dirty="0" smtClean="0"/>
              <a:t>Environmental information and spatial awareness</a:t>
            </a:r>
          </a:p>
          <a:p>
            <a:pPr lvl="1"/>
            <a:r>
              <a:rPr lang="en-AU" dirty="0" smtClean="0"/>
              <a:t>Filtering</a:t>
            </a:r>
          </a:p>
          <a:p>
            <a:r>
              <a:rPr lang="en-AU" dirty="0" smtClean="0"/>
              <a:t>Movement</a:t>
            </a:r>
          </a:p>
          <a:p>
            <a:pPr lvl="1"/>
            <a:r>
              <a:rPr lang="en-AU" dirty="0" smtClean="0"/>
              <a:t>Response to stimulus (reaction time and movement time)</a:t>
            </a:r>
          </a:p>
          <a:p>
            <a:pPr lvl="1"/>
            <a:r>
              <a:rPr lang="en-AU" dirty="0" smtClean="0"/>
              <a:t>Individual attribute (depending on visual, haptic and auditory)</a:t>
            </a:r>
          </a:p>
          <a:p>
            <a:pPr lvl="1"/>
            <a:endParaRPr lang="en-AU" dirty="0"/>
          </a:p>
        </p:txBody>
      </p:sp>
    </p:spTree>
    <p:extLst>
      <p:ext uri="{BB962C8B-B14F-4D97-AF65-F5344CB8AC3E}">
        <p14:creationId xmlns:p14="http://schemas.microsoft.com/office/powerpoint/2010/main" val="22502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p:cNvSpPr>
            <a:spLocks noGrp="1"/>
          </p:cNvSpPr>
          <p:nvPr>
            <p:ph type="title"/>
          </p:nvPr>
        </p:nvSpPr>
        <p:spPr/>
        <p:txBody>
          <a:bodyPr/>
          <a:lstStyle/>
          <a:p>
            <a:r>
              <a:rPr lang="en-AU" dirty="0" smtClean="0"/>
              <a:t>Human Cognitive Architecture</a:t>
            </a:r>
            <a:endParaRPr lang="en-AU" dirty="0"/>
          </a:p>
        </p:txBody>
      </p:sp>
      <p:sp>
        <p:nvSpPr>
          <p:cNvPr id="4" name="Subtitle 3"/>
          <p:cNvSpPr>
            <a:spLocks noGrp="1"/>
          </p:cNvSpPr>
          <p:nvPr>
            <p:ph idx="1"/>
          </p:nvPr>
        </p:nvSpPr>
        <p:spPr/>
        <p:txBody>
          <a:bodyPr>
            <a:normAutofit/>
          </a:bodyPr>
          <a:lstStyle/>
          <a:p>
            <a:r>
              <a:rPr lang="fi-FI" dirty="0" smtClean="0"/>
              <a:t>Sweller </a:t>
            </a:r>
            <a:r>
              <a:rPr lang="fi-FI" dirty="0" smtClean="0"/>
              <a:t>(2003) defines human cognitive architecture as the way cognitive structures are organized and interrelated. </a:t>
            </a:r>
          </a:p>
          <a:p>
            <a:r>
              <a:rPr lang="fi-FI" dirty="0" smtClean="0"/>
              <a:t>Information </a:t>
            </a:r>
            <a:r>
              <a:rPr lang="fi-FI" dirty="0" smtClean="0"/>
              <a:t>is being stored and processed by short-term memory and long-term memory so as to be able to retrieve it for subsequent use.</a:t>
            </a:r>
            <a:endParaRPr lang="en-AU" dirty="0"/>
          </a:p>
        </p:txBody>
      </p:sp>
    </p:spTree>
    <p:extLst>
      <p:ext uri="{BB962C8B-B14F-4D97-AF65-F5344CB8AC3E}">
        <p14:creationId xmlns:p14="http://schemas.microsoft.com/office/powerpoint/2010/main" val="1959998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AU" smtClean="0"/>
              <a:t>Human Cognitive Architecture</a:t>
            </a:r>
            <a:endParaRPr lang="en-AU"/>
          </a:p>
        </p:txBody>
      </p:sp>
      <p:pic>
        <p:nvPicPr>
          <p:cNvPr id="5123" name="Picture 2" descr="Human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989138"/>
            <a:ext cx="802640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195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470" y="0"/>
            <a:ext cx="921547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747587" y="2150876"/>
            <a:ext cx="2071702"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solidFill>
                <a:schemeClr val="tx1"/>
              </a:solidFill>
            </a:endParaRPr>
          </a:p>
        </p:txBody>
      </p:sp>
      <p:sp>
        <p:nvSpPr>
          <p:cNvPr id="46" name="Rectangle 45"/>
          <p:cNvSpPr/>
          <p:nvPr/>
        </p:nvSpPr>
        <p:spPr>
          <a:xfrm>
            <a:off x="747587" y="3079570"/>
            <a:ext cx="2071702"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solidFill>
                <a:schemeClr val="bg1"/>
              </a:solidFill>
            </a:endParaRPr>
          </a:p>
        </p:txBody>
      </p:sp>
      <p:sp>
        <p:nvSpPr>
          <p:cNvPr id="47" name="Rectangle 46"/>
          <p:cNvSpPr/>
          <p:nvPr/>
        </p:nvSpPr>
        <p:spPr>
          <a:xfrm>
            <a:off x="711868" y="4079702"/>
            <a:ext cx="2143140"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solidFill>
                <a:schemeClr val="bg1"/>
              </a:solidFill>
            </a:endParaRPr>
          </a:p>
        </p:txBody>
      </p:sp>
      <p:sp>
        <p:nvSpPr>
          <p:cNvPr id="48" name="Rectangle 47"/>
          <p:cNvSpPr/>
          <p:nvPr/>
        </p:nvSpPr>
        <p:spPr>
          <a:xfrm>
            <a:off x="747587" y="5207220"/>
            <a:ext cx="2071702" cy="857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solidFill>
                <a:schemeClr val="bg1"/>
              </a:solidFill>
            </a:endParaRPr>
          </a:p>
        </p:txBody>
      </p:sp>
      <p:sp>
        <p:nvSpPr>
          <p:cNvPr id="2" name="Rectangle 1"/>
          <p:cNvSpPr/>
          <p:nvPr/>
        </p:nvSpPr>
        <p:spPr>
          <a:xfrm>
            <a:off x="557212" y="142852"/>
            <a:ext cx="8439430" cy="6358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solidFill>
                <a:schemeClr val="bg1"/>
              </a:solidFill>
            </a:endParaRPr>
          </a:p>
        </p:txBody>
      </p:sp>
      <p:sp>
        <p:nvSpPr>
          <p:cNvPr id="6" name="Rectangle 5"/>
          <p:cNvSpPr/>
          <p:nvPr/>
        </p:nvSpPr>
        <p:spPr>
          <a:xfrm>
            <a:off x="642910" y="642918"/>
            <a:ext cx="2357454" cy="56292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Rectangle 6"/>
          <p:cNvSpPr/>
          <p:nvPr/>
        </p:nvSpPr>
        <p:spPr>
          <a:xfrm>
            <a:off x="6643702" y="642918"/>
            <a:ext cx="2286016" cy="5572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latin typeface="Arial" panose="020B0604020202020204" pitchFamily="34" charset="0"/>
              <a:cs typeface="Arial" panose="020B0604020202020204" pitchFamily="34" charset="0"/>
            </a:endParaRPr>
          </a:p>
        </p:txBody>
      </p:sp>
      <p:sp>
        <p:nvSpPr>
          <p:cNvPr id="8" name="Rectangle 7"/>
          <p:cNvSpPr/>
          <p:nvPr/>
        </p:nvSpPr>
        <p:spPr>
          <a:xfrm>
            <a:off x="3428992" y="642918"/>
            <a:ext cx="2500330" cy="53578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latin typeface="Arial" panose="020B0604020202020204" pitchFamily="34" charset="0"/>
              <a:cs typeface="Arial" panose="020B0604020202020204" pitchFamily="34" charset="0"/>
            </a:endParaRPr>
          </a:p>
        </p:txBody>
      </p:sp>
      <p:sp>
        <p:nvSpPr>
          <p:cNvPr id="22" name="TextBox 21"/>
          <p:cNvSpPr txBox="1"/>
          <p:nvPr/>
        </p:nvSpPr>
        <p:spPr>
          <a:xfrm>
            <a:off x="6607034" y="620349"/>
            <a:ext cx="2357454" cy="584776"/>
          </a:xfrm>
          <a:prstGeom prst="rect">
            <a:avLst/>
          </a:prstGeom>
          <a:noFill/>
        </p:spPr>
        <p:txBody>
          <a:bodyPr wrap="square" rtlCol="0">
            <a:spAutoFit/>
          </a:bodyPr>
          <a:lstStyle/>
          <a:p>
            <a:pPr algn="ctr"/>
            <a:r>
              <a:rPr lang="en-AU" sz="1600" dirty="0" smtClean="0"/>
              <a:t> LONG TERM MEMORY</a:t>
            </a:r>
            <a:endParaRPr lang="en-AU" sz="1600" dirty="0"/>
          </a:p>
        </p:txBody>
      </p:sp>
      <p:sp>
        <p:nvSpPr>
          <p:cNvPr id="23" name="TextBox 22"/>
          <p:cNvSpPr txBox="1"/>
          <p:nvPr/>
        </p:nvSpPr>
        <p:spPr>
          <a:xfrm>
            <a:off x="1285852" y="214290"/>
            <a:ext cx="7387686" cy="369332"/>
          </a:xfrm>
          <a:prstGeom prst="rect">
            <a:avLst/>
          </a:prstGeom>
          <a:noFill/>
        </p:spPr>
        <p:txBody>
          <a:bodyPr wrap="square" rtlCol="0">
            <a:spAutoFit/>
          </a:bodyPr>
          <a:lstStyle/>
          <a:p>
            <a:r>
              <a:rPr lang="en-AU" dirty="0" smtClean="0"/>
              <a:t>Layered Integrated Instruction Model of Information Processing</a:t>
            </a:r>
            <a:endParaRPr lang="en-AU" dirty="0"/>
          </a:p>
        </p:txBody>
      </p:sp>
      <p:cxnSp>
        <p:nvCxnSpPr>
          <p:cNvPr id="97" name="Straight Arrow Connector 96"/>
          <p:cNvCxnSpPr/>
          <p:nvPr/>
        </p:nvCxnSpPr>
        <p:spPr>
          <a:xfrm>
            <a:off x="3000364" y="2714620"/>
            <a:ext cx="428596"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642910" y="620349"/>
            <a:ext cx="2416922" cy="338554"/>
          </a:xfrm>
          <a:prstGeom prst="rect">
            <a:avLst/>
          </a:prstGeom>
          <a:noFill/>
        </p:spPr>
        <p:txBody>
          <a:bodyPr wrap="square" rtlCol="0">
            <a:spAutoFit/>
          </a:bodyPr>
          <a:lstStyle/>
          <a:p>
            <a:pPr algn="ctr"/>
            <a:r>
              <a:rPr lang="en-AU" sz="1600" dirty="0" smtClean="0"/>
              <a:t>SENSORY REGISTER</a:t>
            </a:r>
            <a:endParaRPr lang="en-AU" sz="1600" dirty="0"/>
          </a:p>
        </p:txBody>
      </p:sp>
      <p:sp>
        <p:nvSpPr>
          <p:cNvPr id="25" name="TextBox 24"/>
          <p:cNvSpPr txBox="1"/>
          <p:nvPr/>
        </p:nvSpPr>
        <p:spPr>
          <a:xfrm>
            <a:off x="3520176" y="620349"/>
            <a:ext cx="2286016" cy="338554"/>
          </a:xfrm>
          <a:prstGeom prst="rect">
            <a:avLst/>
          </a:prstGeom>
          <a:noFill/>
        </p:spPr>
        <p:txBody>
          <a:bodyPr wrap="square" rtlCol="0">
            <a:spAutoFit/>
          </a:bodyPr>
          <a:lstStyle/>
          <a:p>
            <a:pPr algn="ctr"/>
            <a:r>
              <a:rPr lang="en-AU" sz="1600" dirty="0" smtClean="0"/>
              <a:t>WORKING MEMORY</a:t>
            </a:r>
            <a:endParaRPr lang="en-AU" sz="1600" dirty="0"/>
          </a:p>
        </p:txBody>
      </p:sp>
      <p:cxnSp>
        <p:nvCxnSpPr>
          <p:cNvPr id="29" name="Straight Connector 28"/>
          <p:cNvCxnSpPr/>
          <p:nvPr/>
        </p:nvCxnSpPr>
        <p:spPr>
          <a:xfrm>
            <a:off x="2428860" y="4614894"/>
            <a:ext cx="785818" cy="0"/>
          </a:xfrm>
          <a:prstGeom prst="line">
            <a:avLst/>
          </a:prstGeom>
          <a:ln>
            <a:solidFill>
              <a:schemeClr val="accent1">
                <a:lumMod val="75000"/>
              </a:schemeClr>
            </a:solidFill>
          </a:ln>
        </p:spPr>
        <p:style>
          <a:lnRef idx="3">
            <a:schemeClr val="accent4"/>
          </a:lnRef>
          <a:fillRef idx="0">
            <a:schemeClr val="accent4"/>
          </a:fillRef>
          <a:effectRef idx="2">
            <a:schemeClr val="accent4"/>
          </a:effectRef>
          <a:fontRef idx="minor">
            <a:schemeClr val="tx1"/>
          </a:fontRef>
        </p:style>
      </p:cxnSp>
      <p:sp>
        <p:nvSpPr>
          <p:cNvPr id="62" name="Rectangle 61"/>
          <p:cNvSpPr/>
          <p:nvPr/>
        </p:nvSpPr>
        <p:spPr>
          <a:xfrm>
            <a:off x="3686732" y="4716794"/>
            <a:ext cx="2071702" cy="857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solidFill>
                <a:schemeClr val="tx1"/>
              </a:solidFill>
            </a:endParaRPr>
          </a:p>
        </p:txBody>
      </p:sp>
      <p:sp>
        <p:nvSpPr>
          <p:cNvPr id="53" name="Rectangle 52"/>
          <p:cNvSpPr/>
          <p:nvPr/>
        </p:nvSpPr>
        <p:spPr>
          <a:xfrm>
            <a:off x="722055" y="4216728"/>
            <a:ext cx="2143140"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solidFill>
                <a:schemeClr val="bg1"/>
              </a:solidFill>
            </a:endParaRPr>
          </a:p>
        </p:txBody>
      </p:sp>
      <p:sp>
        <p:nvSpPr>
          <p:cNvPr id="89" name="TextBox 88"/>
          <p:cNvSpPr txBox="1"/>
          <p:nvPr/>
        </p:nvSpPr>
        <p:spPr>
          <a:xfrm>
            <a:off x="5795932" y="2913444"/>
            <a:ext cx="1143008" cy="276999"/>
          </a:xfrm>
          <a:prstGeom prst="rect">
            <a:avLst/>
          </a:prstGeom>
          <a:noFill/>
        </p:spPr>
        <p:txBody>
          <a:bodyPr wrap="square" rtlCol="0">
            <a:spAutoFit/>
          </a:bodyPr>
          <a:lstStyle/>
          <a:p>
            <a:r>
              <a:rPr lang="en-AU" sz="1200" b="1" dirty="0" smtClean="0"/>
              <a:t> </a:t>
            </a:r>
            <a:r>
              <a:rPr lang="en-AU" sz="1000" b="1" dirty="0" smtClean="0"/>
              <a:t>RETRIEVAL</a:t>
            </a:r>
            <a:endParaRPr lang="en-AU" sz="1000" b="1" dirty="0"/>
          </a:p>
        </p:txBody>
      </p:sp>
      <p:sp>
        <p:nvSpPr>
          <p:cNvPr id="51" name="Rectangle 50"/>
          <p:cNvSpPr/>
          <p:nvPr/>
        </p:nvSpPr>
        <p:spPr>
          <a:xfrm>
            <a:off x="757774" y="2216464"/>
            <a:ext cx="2071702"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solidFill>
                <a:schemeClr val="tx1"/>
              </a:solidFill>
            </a:endParaRPr>
          </a:p>
        </p:txBody>
      </p:sp>
      <p:sp>
        <p:nvSpPr>
          <p:cNvPr id="54" name="Rectangle 53"/>
          <p:cNvSpPr/>
          <p:nvPr/>
        </p:nvSpPr>
        <p:spPr>
          <a:xfrm>
            <a:off x="757774" y="5216860"/>
            <a:ext cx="2071702" cy="857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solidFill>
                <a:schemeClr val="bg1"/>
              </a:solidFill>
            </a:endParaRPr>
          </a:p>
        </p:txBody>
      </p:sp>
      <p:sp>
        <p:nvSpPr>
          <p:cNvPr id="55" name="Rectangle 54"/>
          <p:cNvSpPr/>
          <p:nvPr/>
        </p:nvSpPr>
        <p:spPr>
          <a:xfrm>
            <a:off x="3686732" y="1348948"/>
            <a:ext cx="2071702"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solidFill>
                <a:schemeClr val="tx1"/>
              </a:solidFill>
            </a:endParaRPr>
          </a:p>
        </p:txBody>
      </p:sp>
      <p:sp>
        <p:nvSpPr>
          <p:cNvPr id="61" name="Rectangle 60"/>
          <p:cNvSpPr/>
          <p:nvPr/>
        </p:nvSpPr>
        <p:spPr>
          <a:xfrm>
            <a:off x="3686732" y="3513396"/>
            <a:ext cx="2071702" cy="835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solidFill>
                <a:schemeClr val="tx1"/>
              </a:solidFill>
            </a:endParaRPr>
          </a:p>
        </p:txBody>
      </p:sp>
      <p:sp>
        <p:nvSpPr>
          <p:cNvPr id="60" name="Rectangle 59"/>
          <p:cNvSpPr/>
          <p:nvPr/>
        </p:nvSpPr>
        <p:spPr>
          <a:xfrm>
            <a:off x="3651013" y="2431172"/>
            <a:ext cx="2143140"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solidFill>
                <a:schemeClr val="tx1"/>
              </a:solidFill>
            </a:endParaRPr>
          </a:p>
        </p:txBody>
      </p:sp>
      <p:sp>
        <p:nvSpPr>
          <p:cNvPr id="63" name="Rectangle 62"/>
          <p:cNvSpPr/>
          <p:nvPr/>
        </p:nvSpPr>
        <p:spPr>
          <a:xfrm>
            <a:off x="6794285" y="3780690"/>
            <a:ext cx="2071702"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solidFill>
                <a:schemeClr val="tx1"/>
              </a:solidFill>
            </a:endParaRPr>
          </a:p>
        </p:txBody>
      </p:sp>
      <p:sp>
        <p:nvSpPr>
          <p:cNvPr id="52" name="Rectangle 51"/>
          <p:cNvSpPr/>
          <p:nvPr/>
        </p:nvSpPr>
        <p:spPr>
          <a:xfrm>
            <a:off x="757774" y="3216596"/>
            <a:ext cx="2071702"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solidFill>
                <a:schemeClr val="bg1"/>
              </a:solidFill>
            </a:endParaRPr>
          </a:p>
        </p:txBody>
      </p:sp>
      <p:sp>
        <p:nvSpPr>
          <p:cNvPr id="50" name="Rectangle 49"/>
          <p:cNvSpPr/>
          <p:nvPr/>
        </p:nvSpPr>
        <p:spPr>
          <a:xfrm>
            <a:off x="757774" y="1144894"/>
            <a:ext cx="2071702" cy="7858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solidFill>
                <a:schemeClr val="bg1"/>
              </a:solidFill>
            </a:endParaRPr>
          </a:p>
        </p:txBody>
      </p:sp>
      <p:cxnSp>
        <p:nvCxnSpPr>
          <p:cNvPr id="31" name="Straight Arrow Connector 30"/>
          <p:cNvCxnSpPr/>
          <p:nvPr/>
        </p:nvCxnSpPr>
        <p:spPr>
          <a:xfrm rot="5400000">
            <a:off x="2928926" y="4900646"/>
            <a:ext cx="571504" cy="1588"/>
          </a:xfrm>
          <a:prstGeom prst="straightConnector1">
            <a:avLst/>
          </a:prstGeom>
          <a:ln>
            <a:solidFill>
              <a:schemeClr val="accent1">
                <a:lumMod val="75000"/>
              </a:schemeClr>
            </a:solidFill>
            <a:tailEnd type="arrow"/>
          </a:ln>
        </p:spPr>
        <p:style>
          <a:lnRef idx="3">
            <a:schemeClr val="accent4"/>
          </a:lnRef>
          <a:fillRef idx="0">
            <a:schemeClr val="accent4"/>
          </a:fillRef>
          <a:effectRef idx="2">
            <a:schemeClr val="accent4"/>
          </a:effectRef>
          <a:fontRef idx="minor">
            <a:schemeClr val="tx1"/>
          </a:fontRef>
        </p:style>
      </p:cxnSp>
      <p:sp>
        <p:nvSpPr>
          <p:cNvPr id="34" name="TextBox 33"/>
          <p:cNvSpPr txBox="1"/>
          <p:nvPr/>
        </p:nvSpPr>
        <p:spPr>
          <a:xfrm>
            <a:off x="2796728" y="5073585"/>
            <a:ext cx="1008112" cy="230832"/>
          </a:xfrm>
          <a:prstGeom prst="rect">
            <a:avLst/>
          </a:prstGeom>
          <a:noFill/>
          <a:effectLst>
            <a:softEdge rad="127000"/>
          </a:effectLst>
        </p:spPr>
        <p:txBody>
          <a:bodyPr wrap="square" rtlCol="0">
            <a:spAutoFit/>
          </a:bodyPr>
          <a:lstStyle/>
          <a:p>
            <a:r>
              <a:rPr lang="en-AU" sz="900" b="1" dirty="0" smtClean="0">
                <a:cs typeface="Times New Roman" pitchFamily="18" charset="0"/>
              </a:rPr>
              <a:t>Lost Information</a:t>
            </a:r>
            <a:endParaRPr lang="en-AU" sz="900" b="1" dirty="0">
              <a:cs typeface="Times New Roman" pitchFamily="18" charset="0"/>
            </a:endParaRPr>
          </a:p>
        </p:txBody>
      </p:sp>
      <p:sp>
        <p:nvSpPr>
          <p:cNvPr id="64" name="Rectangle 63"/>
          <p:cNvSpPr/>
          <p:nvPr/>
        </p:nvSpPr>
        <p:spPr>
          <a:xfrm>
            <a:off x="6794285" y="2530525"/>
            <a:ext cx="2071702"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solidFill>
                <a:schemeClr val="tx1"/>
              </a:solidFill>
            </a:endParaRPr>
          </a:p>
        </p:txBody>
      </p:sp>
      <p:sp>
        <p:nvSpPr>
          <p:cNvPr id="65" name="Rectangle 64"/>
          <p:cNvSpPr/>
          <p:nvPr/>
        </p:nvSpPr>
        <p:spPr>
          <a:xfrm>
            <a:off x="6794285" y="1280360"/>
            <a:ext cx="2071702"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solidFill>
                <a:schemeClr val="tx1"/>
              </a:solidFill>
            </a:endParaRPr>
          </a:p>
        </p:txBody>
      </p:sp>
      <p:sp>
        <p:nvSpPr>
          <p:cNvPr id="35" name="Rectangle 34"/>
          <p:cNvSpPr/>
          <p:nvPr/>
        </p:nvSpPr>
        <p:spPr>
          <a:xfrm>
            <a:off x="750067" y="1153244"/>
            <a:ext cx="2071702" cy="7858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latin typeface="Arial" panose="020B0604020202020204" pitchFamily="34" charset="0"/>
                <a:cs typeface="Arial" panose="020B0604020202020204" pitchFamily="34" charset="0"/>
              </a:rPr>
              <a:t>when you initially view new information, it be briefly represented within your sensory register.</a:t>
            </a:r>
            <a:endParaRPr lang="en-AU" sz="1000" dirty="0">
              <a:solidFill>
                <a:schemeClr val="bg1"/>
              </a:solidFill>
              <a:latin typeface="Arial" panose="020B0604020202020204" pitchFamily="34" charset="0"/>
              <a:cs typeface="Arial" panose="020B0604020202020204" pitchFamily="34" charset="0"/>
            </a:endParaRPr>
          </a:p>
        </p:txBody>
      </p:sp>
      <p:sp>
        <p:nvSpPr>
          <p:cNvPr id="36" name="Rectangle 35"/>
          <p:cNvSpPr/>
          <p:nvPr/>
        </p:nvSpPr>
        <p:spPr>
          <a:xfrm>
            <a:off x="750067" y="2224814"/>
            <a:ext cx="2071702"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latin typeface="Arial" panose="020B0604020202020204" pitchFamily="34" charset="0"/>
                <a:cs typeface="Arial" panose="020B0604020202020204" pitchFamily="34" charset="0"/>
              </a:rPr>
              <a:t>If you are paying attention  to this new information, it will go into your Working Memory.</a:t>
            </a:r>
            <a:endParaRPr lang="en-AU" sz="1000" dirty="0">
              <a:solidFill>
                <a:schemeClr val="tx1"/>
              </a:solidFill>
              <a:latin typeface="Arial" panose="020B0604020202020204" pitchFamily="34" charset="0"/>
              <a:cs typeface="Arial" panose="020B0604020202020204" pitchFamily="34" charset="0"/>
            </a:endParaRPr>
          </a:p>
        </p:txBody>
      </p:sp>
      <p:sp>
        <p:nvSpPr>
          <p:cNvPr id="37" name="Rectangle 36"/>
          <p:cNvSpPr/>
          <p:nvPr/>
        </p:nvSpPr>
        <p:spPr>
          <a:xfrm>
            <a:off x="750067" y="3224946"/>
            <a:ext cx="2071702"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latin typeface="Arial" panose="020B0604020202020204" pitchFamily="34" charset="0"/>
                <a:cs typeface="Arial" panose="020B0604020202020204" pitchFamily="34" charset="0"/>
              </a:rPr>
              <a:t>The more effort you put into paying attention at this stage, the better the chance you will remember it later.</a:t>
            </a:r>
            <a:endParaRPr lang="en-AU" sz="1000" dirty="0">
              <a:solidFill>
                <a:schemeClr val="bg1"/>
              </a:solidFill>
              <a:latin typeface="Arial" panose="020B0604020202020204" pitchFamily="34" charset="0"/>
              <a:cs typeface="Arial" panose="020B0604020202020204" pitchFamily="34" charset="0"/>
            </a:endParaRPr>
          </a:p>
        </p:txBody>
      </p:sp>
      <p:sp>
        <p:nvSpPr>
          <p:cNvPr id="38" name="Rectangle 37"/>
          <p:cNvSpPr/>
          <p:nvPr/>
        </p:nvSpPr>
        <p:spPr>
          <a:xfrm>
            <a:off x="714348" y="4225078"/>
            <a:ext cx="2143140"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latin typeface="Arial" panose="020B0604020202020204" pitchFamily="34" charset="0"/>
                <a:cs typeface="Arial" panose="020B0604020202020204" pitchFamily="34" charset="0"/>
              </a:rPr>
              <a:t>However, if little effort is put into attending at this stage, the information maybe lost.</a:t>
            </a:r>
            <a:endParaRPr lang="en-AU" sz="1000" dirty="0">
              <a:solidFill>
                <a:schemeClr val="bg1"/>
              </a:solidFill>
              <a:latin typeface="Arial" panose="020B0604020202020204" pitchFamily="34" charset="0"/>
              <a:cs typeface="Arial" panose="020B0604020202020204" pitchFamily="34" charset="0"/>
            </a:endParaRPr>
          </a:p>
        </p:txBody>
      </p:sp>
      <p:sp>
        <p:nvSpPr>
          <p:cNvPr id="39" name="Rectangle 38"/>
          <p:cNvSpPr/>
          <p:nvPr/>
        </p:nvSpPr>
        <p:spPr>
          <a:xfrm>
            <a:off x="750067" y="5225210"/>
            <a:ext cx="2071702" cy="857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latin typeface="Arial" panose="020B0604020202020204" pitchFamily="34" charset="0"/>
                <a:cs typeface="Arial" panose="020B0604020202020204" pitchFamily="34" charset="0"/>
              </a:rPr>
              <a:t>Also, if you are trying to attend to many ideas at the same time. information maybe lost.</a:t>
            </a:r>
            <a:endParaRPr lang="en-AU" sz="1000" dirty="0">
              <a:solidFill>
                <a:schemeClr val="bg1"/>
              </a:solidFill>
              <a:latin typeface="Arial" panose="020B0604020202020204" pitchFamily="34" charset="0"/>
              <a:cs typeface="Arial" panose="020B0604020202020204" pitchFamily="34" charset="0"/>
            </a:endParaRPr>
          </a:p>
        </p:txBody>
      </p:sp>
      <p:cxnSp>
        <p:nvCxnSpPr>
          <p:cNvPr id="41" name="Straight Arrow Connector 40"/>
          <p:cNvCxnSpPr/>
          <p:nvPr/>
        </p:nvCxnSpPr>
        <p:spPr>
          <a:xfrm>
            <a:off x="96462" y="1714488"/>
            <a:ext cx="428596"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3" name="TextBox 42"/>
          <p:cNvSpPr txBox="1"/>
          <p:nvPr/>
        </p:nvSpPr>
        <p:spPr>
          <a:xfrm>
            <a:off x="-55393" y="1396586"/>
            <a:ext cx="783338" cy="292388"/>
          </a:xfrm>
          <a:prstGeom prst="rect">
            <a:avLst/>
          </a:prstGeom>
          <a:noFill/>
        </p:spPr>
        <p:txBody>
          <a:bodyPr wrap="square" rtlCol="0">
            <a:spAutoFit/>
          </a:bodyPr>
          <a:lstStyle/>
          <a:p>
            <a:r>
              <a:rPr lang="en-AU" sz="1300" b="1" dirty="0" smtClean="0">
                <a:cs typeface="Times New Roman" pitchFamily="18" charset="0"/>
              </a:rPr>
              <a:t>INPUT</a:t>
            </a:r>
            <a:endParaRPr lang="en-AU" sz="1300" b="1" dirty="0">
              <a:cs typeface="Times New Roman" pitchFamily="18" charset="0"/>
            </a:endParaRPr>
          </a:p>
        </p:txBody>
      </p:sp>
      <p:cxnSp>
        <p:nvCxnSpPr>
          <p:cNvPr id="49" name="Straight Arrow Connector 48"/>
          <p:cNvCxnSpPr/>
          <p:nvPr/>
        </p:nvCxnSpPr>
        <p:spPr>
          <a:xfrm rot="5400000">
            <a:off x="2932491" y="5893611"/>
            <a:ext cx="500066" cy="1588"/>
          </a:xfrm>
          <a:prstGeom prst="straightConnector1">
            <a:avLst/>
          </a:prstGeom>
          <a:ln>
            <a:solidFill>
              <a:schemeClr val="accent1">
                <a:lumMod val="75000"/>
              </a:schemeClr>
            </a:solidFill>
            <a:tailEnd type="arrow"/>
          </a:ln>
        </p:spPr>
        <p:style>
          <a:lnRef idx="3">
            <a:schemeClr val="accent4"/>
          </a:lnRef>
          <a:fillRef idx="0">
            <a:schemeClr val="accent4"/>
          </a:fillRef>
          <a:effectRef idx="2">
            <a:schemeClr val="accent4"/>
          </a:effectRef>
          <a:fontRef idx="minor">
            <a:schemeClr val="tx1"/>
          </a:fontRef>
        </p:style>
      </p:cxnSp>
      <p:sp>
        <p:nvSpPr>
          <p:cNvPr id="56" name="Rectangle 55"/>
          <p:cNvSpPr/>
          <p:nvPr/>
        </p:nvSpPr>
        <p:spPr>
          <a:xfrm>
            <a:off x="3679025" y="1357298"/>
            <a:ext cx="2071702"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latin typeface="Arial" panose="020B0604020202020204" pitchFamily="34" charset="0"/>
                <a:cs typeface="Arial" panose="020B0604020202020204" pitchFamily="34" charset="0"/>
              </a:rPr>
              <a:t>Working Memory holds information for a limited period of time (Perhaps only up to       15-20 seconds).</a:t>
            </a:r>
            <a:endParaRPr lang="en-AU" sz="1000" dirty="0">
              <a:solidFill>
                <a:schemeClr val="tx1"/>
              </a:solidFill>
              <a:latin typeface="Arial" panose="020B0604020202020204" pitchFamily="34" charset="0"/>
              <a:cs typeface="Arial" panose="020B0604020202020204" pitchFamily="34" charset="0"/>
            </a:endParaRPr>
          </a:p>
        </p:txBody>
      </p:sp>
      <p:sp>
        <p:nvSpPr>
          <p:cNvPr id="57" name="Rectangle 56"/>
          <p:cNvSpPr/>
          <p:nvPr/>
        </p:nvSpPr>
        <p:spPr>
          <a:xfrm>
            <a:off x="3643306" y="2439522"/>
            <a:ext cx="2143140"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latin typeface="Arial" panose="020B0604020202020204" pitchFamily="34" charset="0"/>
                <a:cs typeface="Arial" panose="020B0604020202020204" pitchFamily="34" charset="0"/>
              </a:rPr>
              <a:t>Working Memory is also very limited. It only holds between 5-9 items of new information at any time.</a:t>
            </a:r>
            <a:endParaRPr lang="en-AU" sz="1000" dirty="0">
              <a:solidFill>
                <a:schemeClr val="tx1"/>
              </a:solidFill>
              <a:latin typeface="Arial" panose="020B0604020202020204" pitchFamily="34" charset="0"/>
              <a:cs typeface="Arial" panose="020B0604020202020204" pitchFamily="34" charset="0"/>
            </a:endParaRPr>
          </a:p>
        </p:txBody>
      </p:sp>
      <p:sp>
        <p:nvSpPr>
          <p:cNvPr id="58" name="Rectangle 57"/>
          <p:cNvSpPr/>
          <p:nvPr/>
        </p:nvSpPr>
        <p:spPr>
          <a:xfrm>
            <a:off x="3679025" y="3521746"/>
            <a:ext cx="2071702" cy="835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latin typeface="Arial" panose="020B0604020202020204" pitchFamily="34" charset="0"/>
                <a:cs typeface="Arial" panose="020B0604020202020204" pitchFamily="34" charset="0"/>
              </a:rPr>
              <a:t>If new information is going to be remembered, it must be linked with retrieved information from long term memory.</a:t>
            </a:r>
            <a:endParaRPr lang="en-AU" sz="1000" dirty="0">
              <a:solidFill>
                <a:schemeClr val="tx1"/>
              </a:solidFill>
              <a:latin typeface="Arial" panose="020B0604020202020204" pitchFamily="34" charset="0"/>
              <a:cs typeface="Arial" panose="020B0604020202020204" pitchFamily="34" charset="0"/>
            </a:endParaRPr>
          </a:p>
        </p:txBody>
      </p:sp>
      <p:sp>
        <p:nvSpPr>
          <p:cNvPr id="59" name="Rectangle 58"/>
          <p:cNvSpPr/>
          <p:nvPr/>
        </p:nvSpPr>
        <p:spPr>
          <a:xfrm>
            <a:off x="3679025" y="4725144"/>
            <a:ext cx="2071702" cy="857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latin typeface="Arial" panose="020B0604020202020204" pitchFamily="34" charset="0"/>
                <a:cs typeface="Arial" panose="020B0604020202020204" pitchFamily="34" charset="0"/>
              </a:rPr>
              <a:t>If new information is actively processed and made meaningful, then it can be encoded into long term memory. This is called the information construction.</a:t>
            </a:r>
            <a:endParaRPr lang="en-AU" sz="1000" dirty="0">
              <a:solidFill>
                <a:schemeClr val="tx1"/>
              </a:solidFill>
              <a:latin typeface="Arial" panose="020B0604020202020204" pitchFamily="34" charset="0"/>
              <a:cs typeface="Arial" panose="020B0604020202020204" pitchFamily="34" charset="0"/>
            </a:endParaRPr>
          </a:p>
        </p:txBody>
      </p:sp>
      <p:cxnSp>
        <p:nvCxnSpPr>
          <p:cNvPr id="70" name="Straight Arrow Connector 69"/>
          <p:cNvCxnSpPr/>
          <p:nvPr/>
        </p:nvCxnSpPr>
        <p:spPr>
          <a:xfrm flipH="1">
            <a:off x="4642644" y="6000768"/>
            <a:ext cx="794" cy="5008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6" name="TextBox 75"/>
          <p:cNvSpPr txBox="1"/>
          <p:nvPr/>
        </p:nvSpPr>
        <p:spPr>
          <a:xfrm>
            <a:off x="4207680" y="6493696"/>
            <a:ext cx="1285884" cy="292388"/>
          </a:xfrm>
          <a:prstGeom prst="rect">
            <a:avLst/>
          </a:prstGeom>
          <a:noFill/>
        </p:spPr>
        <p:txBody>
          <a:bodyPr wrap="square" rtlCol="0">
            <a:spAutoFit/>
          </a:bodyPr>
          <a:lstStyle/>
          <a:p>
            <a:r>
              <a:rPr lang="en-AU" sz="1300" b="1" dirty="0" smtClean="0">
                <a:cs typeface="Times New Roman" pitchFamily="18" charset="0"/>
              </a:rPr>
              <a:t>OUTPUT</a:t>
            </a:r>
            <a:endParaRPr lang="en-AU" sz="1300" b="1" dirty="0">
              <a:cs typeface="Times New Roman" pitchFamily="18" charset="0"/>
            </a:endParaRPr>
          </a:p>
        </p:txBody>
      </p:sp>
      <p:cxnSp>
        <p:nvCxnSpPr>
          <p:cNvPr id="77" name="Straight Arrow Connector 76"/>
          <p:cNvCxnSpPr/>
          <p:nvPr/>
        </p:nvCxnSpPr>
        <p:spPr>
          <a:xfrm>
            <a:off x="5929322" y="2224032"/>
            <a:ext cx="71438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8" name="TextBox 77"/>
          <p:cNvSpPr txBox="1"/>
          <p:nvPr/>
        </p:nvSpPr>
        <p:spPr>
          <a:xfrm>
            <a:off x="5857884" y="1785926"/>
            <a:ext cx="928694" cy="400110"/>
          </a:xfrm>
          <a:prstGeom prst="rect">
            <a:avLst/>
          </a:prstGeom>
          <a:noFill/>
        </p:spPr>
        <p:txBody>
          <a:bodyPr wrap="square" rtlCol="0">
            <a:spAutoFit/>
          </a:bodyPr>
          <a:lstStyle/>
          <a:p>
            <a:endParaRPr lang="en-AU" sz="1000" dirty="0" smtClean="0"/>
          </a:p>
          <a:p>
            <a:r>
              <a:rPr lang="en-AU" sz="1000" b="1" dirty="0" smtClean="0"/>
              <a:t>ENCODING</a:t>
            </a:r>
            <a:endParaRPr lang="en-AU" sz="1000" b="1" dirty="0"/>
          </a:p>
        </p:txBody>
      </p:sp>
      <p:sp>
        <p:nvSpPr>
          <p:cNvPr id="81" name="Rectangle 80"/>
          <p:cNvSpPr/>
          <p:nvPr/>
        </p:nvSpPr>
        <p:spPr>
          <a:xfrm>
            <a:off x="6786578" y="3789040"/>
            <a:ext cx="2071702"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latin typeface="Arial" panose="020B0604020202020204" pitchFamily="34" charset="0"/>
                <a:cs typeface="Arial" panose="020B0604020202020204" pitchFamily="34" charset="0"/>
              </a:rPr>
              <a:t>When information is retrieved from long term memory for future use, it is called the reconstruction process. </a:t>
            </a:r>
            <a:endParaRPr lang="en-AU" sz="1000" dirty="0">
              <a:solidFill>
                <a:schemeClr val="tx1"/>
              </a:solidFill>
              <a:latin typeface="Arial" panose="020B0604020202020204" pitchFamily="34" charset="0"/>
              <a:cs typeface="Arial" panose="020B0604020202020204" pitchFamily="34" charset="0"/>
            </a:endParaRPr>
          </a:p>
        </p:txBody>
      </p:sp>
      <p:sp>
        <p:nvSpPr>
          <p:cNvPr id="82" name="Rectangle 81"/>
          <p:cNvSpPr/>
          <p:nvPr/>
        </p:nvSpPr>
        <p:spPr>
          <a:xfrm>
            <a:off x="6786578" y="2538875"/>
            <a:ext cx="2071702"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latin typeface="Arial" panose="020B0604020202020204" pitchFamily="34" charset="0"/>
                <a:cs typeface="Arial" panose="020B0604020202020204" pitchFamily="34" charset="0"/>
              </a:rPr>
              <a:t>Infromation can be retrieved from long term memory  to go back  into working memory.</a:t>
            </a:r>
            <a:endParaRPr lang="en-AU" sz="1000" dirty="0">
              <a:solidFill>
                <a:schemeClr val="tx1"/>
              </a:solidFill>
              <a:latin typeface="Arial" panose="020B0604020202020204" pitchFamily="34" charset="0"/>
              <a:cs typeface="Arial" panose="020B0604020202020204" pitchFamily="34" charset="0"/>
            </a:endParaRPr>
          </a:p>
        </p:txBody>
      </p:sp>
      <p:sp>
        <p:nvSpPr>
          <p:cNvPr id="83" name="Rectangle 82"/>
          <p:cNvSpPr/>
          <p:nvPr/>
        </p:nvSpPr>
        <p:spPr>
          <a:xfrm>
            <a:off x="6786578" y="1288710"/>
            <a:ext cx="2071702"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rPr>
              <a:t>Long Term Memory has a huge storage capacity where information is held permanently.</a:t>
            </a:r>
            <a:endParaRPr lang="en-AU" sz="1000" dirty="0">
              <a:solidFill>
                <a:schemeClr val="tx1"/>
              </a:solidFill>
            </a:endParaRPr>
          </a:p>
        </p:txBody>
      </p:sp>
      <p:cxnSp>
        <p:nvCxnSpPr>
          <p:cNvPr id="84" name="Straight Arrow Connector 83"/>
          <p:cNvCxnSpPr/>
          <p:nvPr/>
        </p:nvCxnSpPr>
        <p:spPr>
          <a:xfrm flipH="1" flipV="1">
            <a:off x="5929322" y="3190443"/>
            <a:ext cx="714380" cy="2583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6" name="Straight Connector 95"/>
          <p:cNvCxnSpPr/>
          <p:nvPr/>
        </p:nvCxnSpPr>
        <p:spPr>
          <a:xfrm rot="10800000">
            <a:off x="2825334" y="5643578"/>
            <a:ext cx="357190" cy="0"/>
          </a:xfrm>
          <a:prstGeom prst="line">
            <a:avLst/>
          </a:prstGeom>
          <a:ln>
            <a:solidFill>
              <a:schemeClr val="accent1">
                <a:lumMod val="75000"/>
              </a:schemeClr>
            </a:solidFill>
          </a:ln>
        </p:spPr>
        <p:style>
          <a:lnRef idx="3">
            <a:schemeClr val="accent4"/>
          </a:lnRef>
          <a:fillRef idx="0">
            <a:schemeClr val="accent4"/>
          </a:fillRef>
          <a:effectRef idx="2">
            <a:schemeClr val="accent4"/>
          </a:effectRef>
          <a:fontRef idx="minor">
            <a:schemeClr val="tx1"/>
          </a:fontRef>
        </p:style>
      </p:cxnSp>
      <p:sp>
        <p:nvSpPr>
          <p:cNvPr id="40" name="TextBox 39"/>
          <p:cNvSpPr txBox="1"/>
          <p:nvPr/>
        </p:nvSpPr>
        <p:spPr>
          <a:xfrm>
            <a:off x="2796728" y="6041384"/>
            <a:ext cx="1008112" cy="230832"/>
          </a:xfrm>
          <a:prstGeom prst="rect">
            <a:avLst/>
          </a:prstGeom>
          <a:noFill/>
          <a:effectLst>
            <a:softEdge rad="127000"/>
          </a:effectLst>
        </p:spPr>
        <p:txBody>
          <a:bodyPr wrap="square" rtlCol="0">
            <a:spAutoFit/>
          </a:bodyPr>
          <a:lstStyle/>
          <a:p>
            <a:r>
              <a:rPr lang="en-AU" sz="900" b="1" dirty="0" smtClean="0">
                <a:cs typeface="Times New Roman" pitchFamily="18" charset="0"/>
              </a:rPr>
              <a:t>Lost Information</a:t>
            </a:r>
            <a:endParaRPr lang="en-AU" sz="900" b="1" dirty="0">
              <a:cs typeface="Times New Roman" pitchFamily="18" charset="0"/>
            </a:endParaRPr>
          </a:p>
        </p:txBody>
      </p:sp>
    </p:spTree>
    <p:extLst>
      <p:ext uri="{BB962C8B-B14F-4D97-AF65-F5344CB8AC3E}">
        <p14:creationId xmlns:p14="http://schemas.microsoft.com/office/powerpoint/2010/main" val="19345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8"/>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3" presetClass="emph" presetSubtype="2" fill="hold" grpId="1" nodeType="clickEffect">
                                  <p:stCondLst>
                                    <p:cond delay="0"/>
                                  </p:stCondLst>
                                  <p:childTnLst>
                                    <p:animClr clrSpc="rgb" dir="cw">
                                      <p:cBhvr override="childStyle">
                                        <p:cTn id="72" dur="500" fill="hold"/>
                                        <p:tgtEl>
                                          <p:spTgt spid="83"/>
                                        </p:tgtEl>
                                        <p:attrNameLst>
                                          <p:attrName>style.color</p:attrName>
                                        </p:attrNameLst>
                                      </p:cBhvr>
                                      <p:to>
                                        <a:srgbClr val="999999"/>
                                      </p:to>
                                    </p:animClr>
                                  </p:childTnLst>
                                </p:cTn>
                              </p:par>
                              <p:par>
                                <p:cTn id="73" presetID="1" presetClass="entr" presetSubtype="0"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 presetClass="emph" presetSubtype="2" fill="hold" grpId="1" nodeType="clickEffect">
                                  <p:stCondLst>
                                    <p:cond delay="0"/>
                                  </p:stCondLst>
                                  <p:childTnLst>
                                    <p:animClr clrSpc="rgb" dir="cw">
                                      <p:cBhvr override="childStyle">
                                        <p:cTn id="82" dur="500" fill="hold"/>
                                        <p:tgtEl>
                                          <p:spTgt spid="82"/>
                                        </p:tgtEl>
                                        <p:attrNameLst>
                                          <p:attrName>style.color</p:attrName>
                                        </p:attrNameLst>
                                      </p:cBhvr>
                                      <p:to>
                                        <a:srgbClr val="999999"/>
                                      </p:to>
                                    </p:animClr>
                                  </p:childTnLst>
                                </p:cTn>
                              </p:par>
                              <p:par>
                                <p:cTn id="83" presetID="1" presetClass="entr" presetSubtype="0" fill="hold" grpId="0" nodeType="withEffect">
                                  <p:stCondLst>
                                    <p:cond delay="0"/>
                                  </p:stCondLst>
                                  <p:childTnLst>
                                    <p:set>
                                      <p:cBhvr>
                                        <p:cTn id="8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34" grpId="0"/>
      <p:bldP spid="35" grpId="0" animBg="1"/>
      <p:bldP spid="35" grpId="1" animBg="1"/>
      <p:bldP spid="36" grpId="0" animBg="1"/>
      <p:bldP spid="36" grpId="1" animBg="1"/>
      <p:bldP spid="37" grpId="0" animBg="1"/>
      <p:bldP spid="37" grpId="1" animBg="1"/>
      <p:bldP spid="38" grpId="0" animBg="1"/>
      <p:bldP spid="38" grpId="1" animBg="1"/>
      <p:bldP spid="39" grpId="0" animBg="1"/>
      <p:bldP spid="56" grpId="0" animBg="1"/>
      <p:bldP spid="57" grpId="0" animBg="1"/>
      <p:bldP spid="58" grpId="0" animBg="1"/>
      <p:bldP spid="59" grpId="0" animBg="1"/>
      <p:bldP spid="78" grpId="0"/>
      <p:bldP spid="81" grpId="0" animBg="1"/>
      <p:bldP spid="82" grpId="0" animBg="1"/>
      <p:bldP spid="82" grpId="1" animBg="1"/>
      <p:bldP spid="83" grpId="0" animBg="1"/>
      <p:bldP spid="83" grpId="1" animBg="1"/>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en-AU" smtClean="0"/>
              <a:t>Overview of the Problem</a:t>
            </a:r>
          </a:p>
        </p:txBody>
      </p:sp>
      <p:sp>
        <p:nvSpPr>
          <p:cNvPr id="30723" name="Rectangle 5"/>
          <p:cNvSpPr>
            <a:spLocks noGrp="1" noRot="1" noChangeArrowheads="1"/>
          </p:cNvSpPr>
          <p:nvPr>
            <p:ph type="body" sz="half" idx="4294967295"/>
          </p:nvPr>
        </p:nvSpPr>
        <p:spPr>
          <a:xfrm>
            <a:off x="5334000" y="1285875"/>
            <a:ext cx="3810000" cy="4572000"/>
          </a:xfrm>
        </p:spPr>
        <p:txBody>
          <a:bodyPr>
            <a:normAutofit lnSpcReduction="10000"/>
          </a:bodyPr>
          <a:lstStyle/>
          <a:p>
            <a:pPr>
              <a:buFontTx/>
              <a:buNone/>
            </a:pPr>
            <a:r>
              <a:rPr lang="en-AU" sz="2400" dirty="0" smtClean="0"/>
              <a:t>Line AB is parallel to line DC</a:t>
            </a:r>
          </a:p>
          <a:p>
            <a:pPr>
              <a:buFontTx/>
              <a:buNone/>
            </a:pPr>
            <a:r>
              <a:rPr lang="en-AU" sz="2400" dirty="0" smtClean="0"/>
              <a:t>Angle BCD=110</a:t>
            </a:r>
          </a:p>
          <a:p>
            <a:pPr>
              <a:buFontTx/>
              <a:buNone/>
            </a:pPr>
            <a:r>
              <a:rPr lang="en-AU" sz="2400" dirty="0" smtClean="0"/>
              <a:t>Angle BFE=50</a:t>
            </a:r>
          </a:p>
          <a:p>
            <a:pPr>
              <a:buFontTx/>
              <a:buNone/>
            </a:pPr>
            <a:r>
              <a:rPr lang="en-AU" sz="2400" dirty="0" smtClean="0"/>
              <a:t>Solution:</a:t>
            </a:r>
          </a:p>
          <a:p>
            <a:pPr>
              <a:buFontTx/>
              <a:buNone/>
            </a:pPr>
            <a:r>
              <a:rPr lang="en-AU" sz="2400" dirty="0" smtClean="0"/>
              <a:t>Angle FBE=180-110=70 </a:t>
            </a:r>
          </a:p>
          <a:p>
            <a:pPr>
              <a:buFontTx/>
              <a:buNone/>
            </a:pPr>
            <a:r>
              <a:rPr lang="en-AU" sz="2400" dirty="0" smtClean="0"/>
              <a:t>(Co-interior angles between parallel lines sum to 180)</a:t>
            </a:r>
          </a:p>
          <a:p>
            <a:pPr>
              <a:buFontTx/>
              <a:buNone/>
            </a:pPr>
            <a:r>
              <a:rPr lang="en-AU" sz="2400" dirty="0" smtClean="0"/>
              <a:t>Angle BEF=180-50-70=60 (Angles in a triangle sum to 180) </a:t>
            </a:r>
          </a:p>
        </p:txBody>
      </p:sp>
      <p:pic>
        <p:nvPicPr>
          <p:cNvPr id="30724" name="Picture 6" descr="A7-P136"/>
          <p:cNvPicPr>
            <a:picLocks noChangeAspect="1" noChangeArrowheads="1"/>
          </p:cNvPicPr>
          <p:nvPr/>
        </p:nvPicPr>
        <p:blipFill>
          <a:blip r:embed="rId2" cstate="print"/>
          <a:srcRect/>
          <a:stretch>
            <a:fillRect/>
          </a:stretch>
        </p:blipFill>
        <p:spPr bwMode="auto">
          <a:xfrm>
            <a:off x="179388" y="1581150"/>
            <a:ext cx="4305300" cy="2352675"/>
          </a:xfrm>
          <a:prstGeom prst="rect">
            <a:avLst/>
          </a:prstGeom>
          <a:noFill/>
          <a:ln w="9525">
            <a:noFill/>
            <a:miter lim="800000"/>
            <a:headEnd/>
            <a:tailEnd/>
          </a:ln>
        </p:spPr>
      </p:pic>
      <p:sp>
        <p:nvSpPr>
          <p:cNvPr id="59399" name="Rectangle 7"/>
          <p:cNvSpPr>
            <a:spLocks noChangeArrowheads="1"/>
          </p:cNvSpPr>
          <p:nvPr/>
        </p:nvSpPr>
        <p:spPr bwMode="auto">
          <a:xfrm>
            <a:off x="179388" y="4076700"/>
            <a:ext cx="4321175" cy="1800225"/>
          </a:xfrm>
          <a:prstGeom prst="rect">
            <a:avLst/>
          </a:prstGeom>
          <a:solidFill>
            <a:srgbClr val="333399"/>
          </a:solidFill>
          <a:ln w="9525">
            <a:solidFill>
              <a:schemeClr val="tx1"/>
            </a:solidFill>
            <a:miter lim="800000"/>
            <a:headEnd/>
            <a:tailEnd/>
          </a:ln>
          <a:effectLst/>
          <a:scene3d>
            <a:camera prst="orthographicFront"/>
            <a:lightRig rig="threePt" dir="t"/>
          </a:scene3d>
          <a:sp3d>
            <a:bevelT/>
          </a:sp3d>
        </p:spPr>
        <p:txBody>
          <a:bodyPr anchor="ctr"/>
          <a:lstStyle/>
          <a:p>
            <a:pPr algn="ctr">
              <a:defRPr/>
            </a:pPr>
            <a:r>
              <a:rPr lang="en-AU" dirty="0">
                <a:solidFill>
                  <a:schemeClr val="bg1"/>
                </a:solidFill>
                <a:latin typeface="+mn-lt"/>
                <a:ea typeface="+mn-ea"/>
              </a:rPr>
              <a:t>In the above diagram find the value of angle BEF when </a:t>
            </a:r>
          </a:p>
        </p:txBody>
      </p:sp>
      <p:sp>
        <p:nvSpPr>
          <p:cNvPr id="59400" name="Rectangle 8"/>
          <p:cNvSpPr>
            <a:spLocks noChangeArrowheads="1"/>
          </p:cNvSpPr>
          <p:nvPr/>
        </p:nvSpPr>
        <p:spPr bwMode="auto">
          <a:xfrm rot="984514">
            <a:off x="611188" y="2781300"/>
            <a:ext cx="7775575" cy="1079500"/>
          </a:xfrm>
          <a:prstGeom prst="rect">
            <a:avLst/>
          </a:prstGeom>
          <a:gradFill rotWithShape="1">
            <a:gsLst>
              <a:gs pos="0">
                <a:schemeClr val="tx1">
                  <a:alpha val="50999"/>
                </a:schemeClr>
              </a:gs>
              <a:gs pos="100000">
                <a:schemeClr val="tx1">
                  <a:gamma/>
                  <a:tint val="0"/>
                  <a:invGamma/>
                  <a:alpha val="49001"/>
                </a:schemeClr>
              </a:gs>
            </a:gsLst>
            <a:lin ang="5400000" scaled="1"/>
          </a:gradFill>
          <a:ln w="76200">
            <a:solidFill>
              <a:srgbClr val="FF0000"/>
            </a:solidFill>
            <a:prstDash val="lgDashDotDot"/>
            <a:miter lim="800000"/>
            <a:headEnd/>
            <a:tailEnd/>
          </a:ln>
          <a:effectLst/>
        </p:spPr>
        <p:txBody>
          <a:bodyPr wrap="none" anchor="ctr"/>
          <a:lstStyle/>
          <a:p>
            <a:pPr algn="ctr">
              <a:defRPr/>
            </a:pPr>
            <a:r>
              <a:rPr lang="en-AU" sz="6000">
                <a:solidFill>
                  <a:srgbClr val="FF0000"/>
                </a:solidFill>
                <a:latin typeface="Stencil" charset="0"/>
                <a:ea typeface="+mn-ea"/>
              </a:rPr>
              <a:t>Cognitive LOAD</a:t>
            </a:r>
          </a:p>
        </p:txBody>
      </p:sp>
    </p:spTree>
    <p:extLst>
      <p:ext uri="{BB962C8B-B14F-4D97-AF65-F5344CB8AC3E}">
        <p14:creationId xmlns:p14="http://schemas.microsoft.com/office/powerpoint/2010/main" val="2095865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descr="A7-P136"/>
          <p:cNvPicPr>
            <a:picLocks noChangeAspect="1" noChangeArrowheads="1"/>
          </p:cNvPicPr>
          <p:nvPr/>
        </p:nvPicPr>
        <p:blipFill>
          <a:blip r:embed="rId2" cstate="print"/>
          <a:srcRect/>
          <a:stretch>
            <a:fillRect/>
          </a:stretch>
        </p:blipFill>
        <p:spPr bwMode="auto">
          <a:xfrm>
            <a:off x="228600" y="1219200"/>
            <a:ext cx="8785225" cy="4800600"/>
          </a:xfrm>
          <a:prstGeom prst="rect">
            <a:avLst/>
          </a:prstGeom>
          <a:noFill/>
          <a:ln w="9525">
            <a:noFill/>
            <a:miter lim="800000"/>
            <a:headEnd/>
            <a:tailEnd/>
          </a:ln>
        </p:spPr>
      </p:pic>
      <p:sp>
        <p:nvSpPr>
          <p:cNvPr id="31747" name="Rectangle 2"/>
          <p:cNvSpPr>
            <a:spLocks noGrp="1" noRot="1" noChangeArrowheads="1"/>
          </p:cNvSpPr>
          <p:nvPr>
            <p:ph type="title"/>
          </p:nvPr>
        </p:nvSpPr>
        <p:spPr/>
        <p:txBody>
          <a:bodyPr>
            <a:normAutofit/>
          </a:bodyPr>
          <a:lstStyle/>
          <a:p>
            <a:r>
              <a:rPr lang="en-AU" smtClean="0"/>
              <a:t>CLT Way (Value of angle BEF )</a:t>
            </a:r>
          </a:p>
        </p:txBody>
      </p:sp>
      <p:sp>
        <p:nvSpPr>
          <p:cNvPr id="7" name="TextBox 6"/>
          <p:cNvSpPr txBox="1"/>
          <p:nvPr/>
        </p:nvSpPr>
        <p:spPr>
          <a:xfrm>
            <a:off x="5334000" y="4800600"/>
            <a:ext cx="798513" cy="461963"/>
          </a:xfrm>
          <a:prstGeom prst="rect">
            <a:avLst/>
          </a:prstGeom>
          <a:noFill/>
        </p:spPr>
        <p:txBody>
          <a:bodyPr wrap="none">
            <a:spAutoFit/>
          </a:bodyPr>
          <a:lstStyle/>
          <a:p>
            <a:r>
              <a:rPr lang="en-AU">
                <a:latin typeface="Arial" charset="0"/>
              </a:rPr>
              <a:t>110</a:t>
            </a:r>
            <a:r>
              <a:rPr lang="en-AU"/>
              <a:t>°</a:t>
            </a:r>
          </a:p>
        </p:txBody>
      </p:sp>
      <p:sp>
        <p:nvSpPr>
          <p:cNvPr id="8" name="TextBox 7"/>
          <p:cNvSpPr txBox="1"/>
          <p:nvPr/>
        </p:nvSpPr>
        <p:spPr>
          <a:xfrm>
            <a:off x="4572000" y="1828800"/>
            <a:ext cx="650875" cy="461963"/>
          </a:xfrm>
          <a:prstGeom prst="rect">
            <a:avLst/>
          </a:prstGeom>
          <a:noFill/>
        </p:spPr>
        <p:txBody>
          <a:bodyPr wrap="none">
            <a:spAutoFit/>
          </a:bodyPr>
          <a:lstStyle/>
          <a:p>
            <a:r>
              <a:rPr lang="en-AU">
                <a:latin typeface="Arial" charset="0"/>
              </a:rPr>
              <a:t>50</a:t>
            </a:r>
            <a:r>
              <a:rPr lang="en-AU"/>
              <a:t>°</a:t>
            </a:r>
          </a:p>
        </p:txBody>
      </p:sp>
      <p:sp>
        <p:nvSpPr>
          <p:cNvPr id="9" name="TextBox 8"/>
          <p:cNvSpPr txBox="1">
            <a:spLocks noChangeArrowheads="1"/>
          </p:cNvSpPr>
          <p:nvPr/>
        </p:nvSpPr>
        <p:spPr bwMode="auto">
          <a:xfrm>
            <a:off x="3962400" y="1143000"/>
            <a:ext cx="3841750" cy="646113"/>
          </a:xfrm>
          <a:prstGeom prst="rect">
            <a:avLst/>
          </a:prstGeom>
          <a:noFill/>
          <a:ln w="9525">
            <a:noFill/>
            <a:miter lim="800000"/>
            <a:headEnd/>
            <a:tailEnd/>
          </a:ln>
        </p:spPr>
        <p:txBody>
          <a:bodyPr wrap="none">
            <a:spAutoFit/>
          </a:bodyPr>
          <a:lstStyle/>
          <a:p>
            <a:pPr>
              <a:buFont typeface="Arial" charset="0"/>
              <a:buNone/>
            </a:pPr>
            <a:r>
              <a:rPr lang="en-AU">
                <a:latin typeface="Arial" charset="0"/>
                <a:cs typeface="Arial" charset="0"/>
              </a:rPr>
              <a:t>Angle FBE=180-110=70 </a:t>
            </a:r>
          </a:p>
          <a:p>
            <a:pPr>
              <a:buFont typeface="Arial" charset="0"/>
              <a:buNone/>
            </a:pPr>
            <a:r>
              <a:rPr lang="en-AU" sz="1200">
                <a:latin typeface="Arial" charset="0"/>
                <a:cs typeface="Arial" charset="0"/>
              </a:rPr>
              <a:t>(Co-interior angles between parallel lines sum to 180)</a:t>
            </a:r>
            <a:endParaRPr lang="en-AU">
              <a:latin typeface="Arial" charset="0"/>
              <a:cs typeface="Arial" charset="0"/>
            </a:endParaRPr>
          </a:p>
        </p:txBody>
      </p:sp>
      <p:sp>
        <p:nvSpPr>
          <p:cNvPr id="10" name="TextBox 9"/>
          <p:cNvSpPr txBox="1"/>
          <p:nvPr/>
        </p:nvSpPr>
        <p:spPr>
          <a:xfrm>
            <a:off x="7010400" y="1828800"/>
            <a:ext cx="650875" cy="461963"/>
          </a:xfrm>
          <a:prstGeom prst="rect">
            <a:avLst/>
          </a:prstGeom>
          <a:noFill/>
        </p:spPr>
        <p:txBody>
          <a:bodyPr wrap="none">
            <a:spAutoFit/>
          </a:bodyPr>
          <a:lstStyle/>
          <a:p>
            <a:r>
              <a:rPr lang="en-AU">
                <a:latin typeface="Arial" charset="0"/>
              </a:rPr>
              <a:t>70</a:t>
            </a:r>
            <a:r>
              <a:rPr lang="en-AU"/>
              <a:t>°</a:t>
            </a:r>
          </a:p>
        </p:txBody>
      </p:sp>
      <p:sp>
        <p:nvSpPr>
          <p:cNvPr id="11" name="Rectangle 10"/>
          <p:cNvSpPr>
            <a:spLocks noChangeArrowheads="1"/>
          </p:cNvSpPr>
          <p:nvPr/>
        </p:nvSpPr>
        <p:spPr bwMode="auto">
          <a:xfrm>
            <a:off x="2895600" y="3013075"/>
            <a:ext cx="4572000" cy="646113"/>
          </a:xfrm>
          <a:prstGeom prst="rect">
            <a:avLst/>
          </a:prstGeom>
          <a:noFill/>
          <a:ln w="9525">
            <a:noFill/>
            <a:miter lim="800000"/>
            <a:headEnd/>
            <a:tailEnd/>
          </a:ln>
        </p:spPr>
        <p:txBody>
          <a:bodyPr>
            <a:spAutoFit/>
          </a:bodyPr>
          <a:lstStyle/>
          <a:p>
            <a:pPr>
              <a:buFont typeface="Arial" charset="0"/>
              <a:buNone/>
            </a:pPr>
            <a:r>
              <a:rPr lang="en-AU">
                <a:latin typeface="Arial" charset="0"/>
                <a:cs typeface="Arial" charset="0"/>
              </a:rPr>
              <a:t>Angle BEF=180-50-70=60 </a:t>
            </a:r>
          </a:p>
          <a:p>
            <a:pPr>
              <a:buFont typeface="Arial" charset="0"/>
              <a:buNone/>
            </a:pPr>
            <a:r>
              <a:rPr lang="en-AU" sz="1200">
                <a:latin typeface="Arial" charset="0"/>
                <a:cs typeface="Arial" charset="0"/>
              </a:rPr>
              <a:t>(Angles in a triangle sum to 180) </a:t>
            </a:r>
          </a:p>
        </p:txBody>
      </p:sp>
      <p:sp>
        <p:nvSpPr>
          <p:cNvPr id="12" name="TextBox 11"/>
          <p:cNvSpPr txBox="1"/>
          <p:nvPr/>
        </p:nvSpPr>
        <p:spPr>
          <a:xfrm>
            <a:off x="6553200" y="2738438"/>
            <a:ext cx="650875" cy="461962"/>
          </a:xfrm>
          <a:prstGeom prst="rect">
            <a:avLst/>
          </a:prstGeom>
          <a:noFill/>
        </p:spPr>
        <p:txBody>
          <a:bodyPr wrap="none">
            <a:spAutoFit/>
          </a:bodyPr>
          <a:lstStyle/>
          <a:p>
            <a:r>
              <a:rPr lang="en-AU" b="1">
                <a:solidFill>
                  <a:srgbClr val="FF0000"/>
                </a:solidFill>
                <a:latin typeface="Arial" charset="0"/>
              </a:rPr>
              <a:t>60</a:t>
            </a:r>
            <a:r>
              <a:rPr lang="en-AU" b="1">
                <a:solidFill>
                  <a:srgbClr val="FF0000"/>
                </a:solidFill>
              </a:rPr>
              <a:t>°</a:t>
            </a:r>
          </a:p>
        </p:txBody>
      </p:sp>
    </p:spTree>
    <p:extLst>
      <p:ext uri="{BB962C8B-B14F-4D97-AF65-F5344CB8AC3E}">
        <p14:creationId xmlns:p14="http://schemas.microsoft.com/office/powerpoint/2010/main" val="1367125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2"/>
          <p:cNvSpPr>
            <a:spLocks noGrp="1"/>
          </p:cNvSpPr>
          <p:nvPr>
            <p:ph type="title"/>
          </p:nvPr>
        </p:nvSpPr>
        <p:spPr/>
        <p:txBody>
          <a:bodyPr/>
          <a:lstStyle/>
          <a:p>
            <a:r>
              <a:rPr lang="en-AU" smtClean="0"/>
              <a:t>Cognitive Load Theory</a:t>
            </a:r>
            <a:endParaRPr lang="en-AU"/>
          </a:p>
        </p:txBody>
      </p:sp>
      <p:sp>
        <p:nvSpPr>
          <p:cNvPr id="6147" name="Content Placeholder 3"/>
          <p:cNvSpPr>
            <a:spLocks noGrp="1"/>
          </p:cNvSpPr>
          <p:nvPr>
            <p:ph idx="1"/>
          </p:nvPr>
        </p:nvSpPr>
        <p:spPr/>
        <p:txBody>
          <a:bodyPr/>
          <a:lstStyle/>
          <a:p>
            <a:r>
              <a:rPr lang="en-AU" smtClean="0"/>
              <a:t>Cognitive Load Theory is </a:t>
            </a:r>
          </a:p>
          <a:p>
            <a:pPr lvl="1"/>
            <a:r>
              <a:rPr lang="en-AU" smtClean="0"/>
              <a:t>a universal set of learning principles that are proven to result in efficient instructional environments as a consequence of leveraging human cognitive learning processes (Clark et al., 2006)</a:t>
            </a:r>
            <a:endParaRPr lang="en-AU" dirty="0"/>
          </a:p>
        </p:txBody>
      </p:sp>
    </p:spTree>
    <p:extLst>
      <p:ext uri="{BB962C8B-B14F-4D97-AF65-F5344CB8AC3E}">
        <p14:creationId xmlns:p14="http://schemas.microsoft.com/office/powerpoint/2010/main" val="3642829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3"/>
          </p:nvPr>
        </p:nvSpPr>
        <p:spPr/>
        <p:txBody>
          <a:bodyPr>
            <a:normAutofit/>
          </a:bodyPr>
          <a:lstStyle/>
          <a:p>
            <a:r>
              <a:rPr lang="en-US" sz="4600" dirty="0" smtClean="0"/>
              <a:t>Dr. Mark Freeman</a:t>
            </a:r>
          </a:p>
        </p:txBody>
      </p:sp>
      <p:sp>
        <p:nvSpPr>
          <p:cNvPr id="5" name="Content Placeholder 4"/>
          <p:cNvSpPr>
            <a:spLocks noGrp="1"/>
          </p:cNvSpPr>
          <p:nvPr>
            <p:ph sz="quarter" idx="14"/>
          </p:nvPr>
        </p:nvSpPr>
        <p:spPr>
          <a:xfrm>
            <a:off x="292969" y="4642879"/>
            <a:ext cx="6253109" cy="1690507"/>
          </a:xfrm>
        </p:spPr>
        <p:txBody>
          <a:bodyPr/>
          <a:lstStyle/>
          <a:p>
            <a:r>
              <a:rPr lang="en-US" dirty="0"/>
              <a:t>School of Computing and Information Technology</a:t>
            </a:r>
          </a:p>
          <a:p>
            <a:r>
              <a:rPr lang="en-US" dirty="0"/>
              <a:t>Faculty of Engineering and Information Sciences</a:t>
            </a:r>
          </a:p>
          <a:p>
            <a:endParaRPr lang="en-AU" dirty="0"/>
          </a:p>
        </p:txBody>
      </p:sp>
      <p:sp>
        <p:nvSpPr>
          <p:cNvPr id="4" name="TextBox 3"/>
          <p:cNvSpPr txBox="1"/>
          <p:nvPr/>
        </p:nvSpPr>
        <p:spPr>
          <a:xfrm>
            <a:off x="3072190" y="171752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5444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AU" smtClean="0"/>
              <a:t>Cognitive Load Theory</a:t>
            </a:r>
            <a:endParaRPr lang="en-AU" dirty="0"/>
          </a:p>
        </p:txBody>
      </p:sp>
      <p:sp>
        <p:nvSpPr>
          <p:cNvPr id="4" name="TextBox 24"/>
          <p:cNvSpPr txBox="1">
            <a:spLocks noChangeArrowheads="1"/>
          </p:cNvSpPr>
          <p:nvPr/>
        </p:nvSpPr>
        <p:spPr bwMode="auto">
          <a:xfrm>
            <a:off x="5073448" y="6135805"/>
            <a:ext cx="1789529" cy="369332"/>
          </a:xfrm>
          <a:prstGeom prst="rect">
            <a:avLst/>
          </a:prstGeom>
          <a:noFill/>
          <a:ln w="9525">
            <a:noFill/>
            <a:miter lim="800000"/>
            <a:headEnd/>
            <a:tailEnd/>
          </a:ln>
        </p:spPr>
        <p:txBody>
          <a:bodyPr wrap="none">
            <a:spAutoFit/>
          </a:bodyPr>
          <a:lstStyle/>
          <a:p>
            <a:r>
              <a:rPr lang="en-AU" dirty="0" smtClean="0">
                <a:latin typeface="+mn-lt"/>
              </a:rPr>
              <a:t>(</a:t>
            </a:r>
            <a:r>
              <a:rPr lang="en-AU" dirty="0" err="1" smtClean="0">
                <a:latin typeface="+mn-lt"/>
              </a:rPr>
              <a:t>Paas</a:t>
            </a:r>
            <a:r>
              <a:rPr lang="en-AU" dirty="0" smtClean="0">
                <a:latin typeface="+mn-lt"/>
              </a:rPr>
              <a:t> et al. 2004)</a:t>
            </a:r>
            <a:endParaRPr lang="en-AU" dirty="0">
              <a:latin typeface="+mn-lt"/>
            </a:endParaRPr>
          </a:p>
        </p:txBody>
      </p:sp>
      <p:sp>
        <p:nvSpPr>
          <p:cNvPr id="5" name="Rectangle 4"/>
          <p:cNvSpPr/>
          <p:nvPr/>
        </p:nvSpPr>
        <p:spPr>
          <a:xfrm>
            <a:off x="2841172" y="1516246"/>
            <a:ext cx="2895600" cy="7402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Free Capacity</a:t>
            </a:r>
            <a:endParaRPr lang="en-AU" dirty="0">
              <a:solidFill>
                <a:schemeClr val="tx1"/>
              </a:solidFill>
            </a:endParaRPr>
          </a:p>
        </p:txBody>
      </p:sp>
      <p:sp>
        <p:nvSpPr>
          <p:cNvPr id="6" name="Rectangle 5"/>
          <p:cNvSpPr/>
          <p:nvPr/>
        </p:nvSpPr>
        <p:spPr>
          <a:xfrm>
            <a:off x="2841172" y="2256474"/>
            <a:ext cx="2895600" cy="12083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Germane Load (GL)</a:t>
            </a:r>
          </a:p>
          <a:p>
            <a:pPr algn="ctr"/>
            <a:r>
              <a:rPr lang="en-AU" dirty="0" smtClean="0">
                <a:solidFill>
                  <a:schemeClr val="tx1"/>
                </a:solidFill>
              </a:rPr>
              <a:t>(Increasable by instructional design)</a:t>
            </a:r>
            <a:endParaRPr lang="en-AU" dirty="0">
              <a:solidFill>
                <a:schemeClr val="tx1"/>
              </a:solidFill>
            </a:endParaRPr>
          </a:p>
        </p:txBody>
      </p:sp>
      <p:sp>
        <p:nvSpPr>
          <p:cNvPr id="7" name="Rectangle 6"/>
          <p:cNvSpPr/>
          <p:nvPr/>
        </p:nvSpPr>
        <p:spPr>
          <a:xfrm>
            <a:off x="2841172" y="3464788"/>
            <a:ext cx="2895600" cy="12083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Extraneous Load (ECL)</a:t>
            </a:r>
          </a:p>
          <a:p>
            <a:pPr algn="ctr"/>
            <a:r>
              <a:rPr lang="en-AU" dirty="0" smtClean="0">
                <a:solidFill>
                  <a:schemeClr val="tx1"/>
                </a:solidFill>
              </a:rPr>
              <a:t>(Reducible by instructional design)</a:t>
            </a:r>
            <a:endParaRPr lang="en-AU" dirty="0">
              <a:solidFill>
                <a:schemeClr val="tx1"/>
              </a:solidFill>
            </a:endParaRPr>
          </a:p>
        </p:txBody>
      </p:sp>
      <p:sp>
        <p:nvSpPr>
          <p:cNvPr id="8" name="Rectangle 7"/>
          <p:cNvSpPr/>
          <p:nvPr/>
        </p:nvSpPr>
        <p:spPr>
          <a:xfrm>
            <a:off x="2841172" y="4673102"/>
            <a:ext cx="2895600" cy="12083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Intrinsic Load (ICL)</a:t>
            </a:r>
          </a:p>
          <a:p>
            <a:pPr algn="ctr"/>
            <a:r>
              <a:rPr lang="en-AU" dirty="0" smtClean="0">
                <a:solidFill>
                  <a:schemeClr val="tx1"/>
                </a:solidFill>
              </a:rPr>
              <a:t>(Irreducible by instructional design?)</a:t>
            </a:r>
            <a:endParaRPr lang="en-AU" dirty="0">
              <a:solidFill>
                <a:schemeClr val="tx1"/>
              </a:solidFill>
            </a:endParaRPr>
          </a:p>
        </p:txBody>
      </p:sp>
      <p:sp>
        <p:nvSpPr>
          <p:cNvPr id="9" name="Left Brace 8"/>
          <p:cNvSpPr/>
          <p:nvPr/>
        </p:nvSpPr>
        <p:spPr>
          <a:xfrm>
            <a:off x="2558142" y="1516246"/>
            <a:ext cx="250372" cy="436517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AU"/>
          </a:p>
        </p:txBody>
      </p:sp>
      <p:sp>
        <p:nvSpPr>
          <p:cNvPr id="10" name="Right Brace 9"/>
          <p:cNvSpPr/>
          <p:nvPr/>
        </p:nvSpPr>
        <p:spPr>
          <a:xfrm>
            <a:off x="5769430" y="2256474"/>
            <a:ext cx="272142" cy="362494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AU"/>
          </a:p>
        </p:txBody>
      </p:sp>
      <p:sp>
        <p:nvSpPr>
          <p:cNvPr id="11" name="TextBox 10"/>
          <p:cNvSpPr txBox="1"/>
          <p:nvPr/>
        </p:nvSpPr>
        <p:spPr>
          <a:xfrm>
            <a:off x="1415143" y="3105559"/>
            <a:ext cx="1142999" cy="1200329"/>
          </a:xfrm>
          <a:prstGeom prst="rect">
            <a:avLst/>
          </a:prstGeom>
          <a:noFill/>
        </p:spPr>
        <p:txBody>
          <a:bodyPr wrap="square" rtlCol="0">
            <a:spAutoFit/>
          </a:bodyPr>
          <a:lstStyle/>
          <a:p>
            <a:pPr algn="ctr"/>
            <a:r>
              <a:rPr lang="en-AU" dirty="0" smtClean="0"/>
              <a:t>Total Working Memory Capacity</a:t>
            </a:r>
            <a:endParaRPr lang="en-AU" dirty="0"/>
          </a:p>
        </p:txBody>
      </p:sp>
      <p:sp>
        <p:nvSpPr>
          <p:cNvPr id="12" name="TextBox 11"/>
          <p:cNvSpPr txBox="1"/>
          <p:nvPr/>
        </p:nvSpPr>
        <p:spPr>
          <a:xfrm>
            <a:off x="6041572" y="3608258"/>
            <a:ext cx="1142999" cy="923330"/>
          </a:xfrm>
          <a:prstGeom prst="rect">
            <a:avLst/>
          </a:prstGeom>
          <a:noFill/>
        </p:spPr>
        <p:txBody>
          <a:bodyPr wrap="square" rtlCol="0">
            <a:spAutoFit/>
          </a:bodyPr>
          <a:lstStyle/>
          <a:p>
            <a:pPr algn="ctr"/>
            <a:r>
              <a:rPr lang="en-AU" dirty="0" smtClean="0"/>
              <a:t>Total Cognitive Load</a:t>
            </a:r>
            <a:endParaRPr lang="en-AU" dirty="0"/>
          </a:p>
        </p:txBody>
      </p:sp>
      <p:sp>
        <p:nvSpPr>
          <p:cNvPr id="14" name="Rectangle 13"/>
          <p:cNvSpPr/>
          <p:nvPr/>
        </p:nvSpPr>
        <p:spPr>
          <a:xfrm>
            <a:off x="2841172" y="1516246"/>
            <a:ext cx="2895600" cy="436517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239857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Design methods (novice users)</a:t>
            </a:r>
            <a:endParaRPr lang="en-AU" dirty="0"/>
          </a:p>
        </p:txBody>
      </p:sp>
      <p:sp>
        <p:nvSpPr>
          <p:cNvPr id="3" name="Content Placeholder 2"/>
          <p:cNvSpPr>
            <a:spLocks noGrp="1"/>
          </p:cNvSpPr>
          <p:nvPr>
            <p:ph idx="1"/>
          </p:nvPr>
        </p:nvSpPr>
        <p:spPr/>
        <p:txBody>
          <a:bodyPr>
            <a:normAutofit/>
          </a:bodyPr>
          <a:lstStyle/>
          <a:p>
            <a:r>
              <a:rPr lang="en-AU" dirty="0" smtClean="0"/>
              <a:t>Training-wheels </a:t>
            </a:r>
            <a:r>
              <a:rPr lang="en-AU" dirty="0" smtClean="0"/>
              <a:t>method/scaffolding</a:t>
            </a:r>
          </a:p>
          <a:p>
            <a:pPr lvl="1"/>
            <a:r>
              <a:rPr lang="en-AU" dirty="0" smtClean="0"/>
              <a:t>Fundamental functions made initially available</a:t>
            </a:r>
          </a:p>
          <a:p>
            <a:pPr lvl="1"/>
            <a:r>
              <a:rPr lang="en-AU" dirty="0" smtClean="0"/>
              <a:t>Extended with increased expertise</a:t>
            </a:r>
          </a:p>
          <a:p>
            <a:r>
              <a:rPr lang="en-AU" dirty="0" smtClean="0"/>
              <a:t>Case-sensitive method</a:t>
            </a:r>
          </a:p>
          <a:p>
            <a:pPr lvl="1"/>
            <a:r>
              <a:rPr lang="en-AU" dirty="0" smtClean="0"/>
              <a:t>Hides functions not available with certain tasks</a:t>
            </a:r>
          </a:p>
          <a:p>
            <a:endParaRPr lang="en-AU" dirty="0" smtClean="0"/>
          </a:p>
          <a:p>
            <a:r>
              <a:rPr lang="en-AU" dirty="0" smtClean="0"/>
              <a:t>ICL supported by these concepts</a:t>
            </a:r>
          </a:p>
          <a:p>
            <a:r>
              <a:rPr lang="en-AU" dirty="0" smtClean="0"/>
              <a:t>Limit ECL – Focus only on the system elements needed to achieve task</a:t>
            </a:r>
          </a:p>
          <a:p>
            <a:pPr lvl="1"/>
            <a:endParaRPr lang="en-AU" dirty="0"/>
          </a:p>
        </p:txBody>
      </p:sp>
    </p:spTree>
    <p:extLst>
      <p:ext uri="{BB962C8B-B14F-4D97-AF65-F5344CB8AC3E}">
        <p14:creationId xmlns:p14="http://schemas.microsoft.com/office/powerpoint/2010/main" val="1732559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Major Cognitive </a:t>
            </a:r>
            <a:r>
              <a:rPr lang="en-AU" dirty="0" smtClean="0"/>
              <a:t>Load Effects</a:t>
            </a:r>
            <a:endParaRPr lang="en-AU" dirty="0"/>
          </a:p>
        </p:txBody>
      </p:sp>
      <p:sp>
        <p:nvSpPr>
          <p:cNvPr id="3" name="Content Placeholder 2"/>
          <p:cNvSpPr>
            <a:spLocks noGrp="1"/>
          </p:cNvSpPr>
          <p:nvPr>
            <p:ph idx="1"/>
          </p:nvPr>
        </p:nvSpPr>
        <p:spPr/>
        <p:txBody>
          <a:bodyPr>
            <a:normAutofit/>
          </a:bodyPr>
          <a:lstStyle/>
          <a:p>
            <a:r>
              <a:rPr lang="en-AU" dirty="0" smtClean="0"/>
              <a:t>Split-Attention</a:t>
            </a:r>
          </a:p>
          <a:p>
            <a:pPr lvl="1"/>
            <a:r>
              <a:rPr lang="en-US" dirty="0" smtClean="0"/>
              <a:t>the unnecessary splitting of </a:t>
            </a:r>
            <a:r>
              <a:rPr lang="en-US" dirty="0"/>
              <a:t>a </a:t>
            </a:r>
            <a:r>
              <a:rPr lang="en-US" dirty="0" smtClean="0"/>
              <a:t>attention </a:t>
            </a:r>
            <a:r>
              <a:rPr lang="en-US" dirty="0" smtClean="0"/>
              <a:t>when trying to understand </a:t>
            </a:r>
            <a:r>
              <a:rPr lang="en-US" dirty="0" smtClean="0"/>
              <a:t>material </a:t>
            </a:r>
            <a:r>
              <a:rPr lang="en-US" dirty="0" smtClean="0"/>
              <a:t>across multiple sources</a:t>
            </a:r>
            <a:endParaRPr lang="en-AU" dirty="0" smtClean="0"/>
          </a:p>
          <a:p>
            <a:r>
              <a:rPr lang="en-AU" dirty="0" smtClean="0"/>
              <a:t>Redundancy Effect</a:t>
            </a:r>
          </a:p>
          <a:p>
            <a:pPr lvl="1"/>
            <a:r>
              <a:rPr lang="en-US" dirty="0" smtClean="0"/>
              <a:t>the presentation of information in a format with </a:t>
            </a:r>
            <a:r>
              <a:rPr lang="en-US" b="1" dirty="0" smtClean="0"/>
              <a:t>both</a:t>
            </a:r>
            <a:r>
              <a:rPr lang="en-US" dirty="0" smtClean="0"/>
              <a:t> diagrams and accompanying text (information may be unnecessary or redundant)</a:t>
            </a:r>
            <a:endParaRPr lang="en-AU" dirty="0" smtClean="0"/>
          </a:p>
          <a:p>
            <a:r>
              <a:rPr lang="en-AU" dirty="0" smtClean="0"/>
              <a:t>Element Interactivity</a:t>
            </a:r>
          </a:p>
          <a:p>
            <a:pPr lvl="1"/>
            <a:r>
              <a:rPr lang="en-US" dirty="0" smtClean="0"/>
              <a:t>instructional content is composed of component parts or ‘elements’; these elements may be said to </a:t>
            </a:r>
            <a:r>
              <a:rPr lang="en-US" i="1" dirty="0" smtClean="0"/>
              <a:t>interact</a:t>
            </a:r>
            <a:r>
              <a:rPr lang="en-US" dirty="0" smtClean="0"/>
              <a:t> if there is a relationship between them</a:t>
            </a:r>
            <a:endParaRPr lang="en-AU" dirty="0"/>
          </a:p>
        </p:txBody>
      </p:sp>
    </p:spTree>
    <p:extLst>
      <p:ext uri="{BB962C8B-B14F-4D97-AF65-F5344CB8AC3E}">
        <p14:creationId xmlns:p14="http://schemas.microsoft.com/office/powerpoint/2010/main" val="3328556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Split-attention</a:t>
            </a:r>
            <a:endParaRPr lang="en-US" dirty="0"/>
          </a:p>
        </p:txBody>
      </p:sp>
      <p:pic>
        <p:nvPicPr>
          <p:cNvPr id="4" name="Picture 3"/>
          <p:cNvPicPr>
            <a:picLocks noChangeAspect="1"/>
          </p:cNvPicPr>
          <p:nvPr/>
        </p:nvPicPr>
        <p:blipFill>
          <a:blip r:embed="rId2"/>
          <a:stretch>
            <a:fillRect/>
          </a:stretch>
        </p:blipFill>
        <p:spPr>
          <a:xfrm>
            <a:off x="294281" y="1837266"/>
            <a:ext cx="3733438" cy="3634702"/>
          </a:xfrm>
          <a:prstGeom prst="rect">
            <a:avLst/>
          </a:prstGeom>
        </p:spPr>
      </p:pic>
      <p:pic>
        <p:nvPicPr>
          <p:cNvPr id="5" name="Picture 4" descr="brain par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6707" y="2352949"/>
            <a:ext cx="5080000" cy="2882900"/>
          </a:xfrm>
          <a:prstGeom prst="rect">
            <a:avLst/>
          </a:prstGeom>
        </p:spPr>
      </p:pic>
    </p:spTree>
    <p:extLst>
      <p:ext uri="{BB962C8B-B14F-4D97-AF65-F5344CB8AC3E}">
        <p14:creationId xmlns:p14="http://schemas.microsoft.com/office/powerpoint/2010/main" val="4146613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AU" dirty="0" smtClean="0"/>
              <a:t>User-</a:t>
            </a:r>
            <a:r>
              <a:rPr lang="en-AU" dirty="0" err="1" smtClean="0"/>
              <a:t>Centered</a:t>
            </a:r>
            <a:r>
              <a:rPr lang="en-AU" dirty="0" smtClean="0"/>
              <a:t> Design</a:t>
            </a:r>
            <a:endParaRPr lang="en-AU" dirty="0"/>
          </a:p>
        </p:txBody>
      </p:sp>
      <p:sp>
        <p:nvSpPr>
          <p:cNvPr id="5" name="Content Placeholder 4"/>
          <p:cNvSpPr>
            <a:spLocks noGrp="1"/>
          </p:cNvSpPr>
          <p:nvPr>
            <p:ph sz="quarter" idx="14"/>
          </p:nvPr>
        </p:nvSpPr>
        <p:spPr/>
        <p:txBody>
          <a:bodyPr/>
          <a:lstStyle/>
          <a:p>
            <a:endParaRPr lang="en-AU"/>
          </a:p>
        </p:txBody>
      </p:sp>
    </p:spTree>
    <p:extLst>
      <p:ext uri="{BB962C8B-B14F-4D97-AF65-F5344CB8AC3E}">
        <p14:creationId xmlns:p14="http://schemas.microsoft.com/office/powerpoint/2010/main" val="2854104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Conflict in Views</a:t>
            </a:r>
            <a:endParaRPr lang="en-AU"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2355857894"/>
              </p:ext>
            </p:extLst>
          </p:nvPr>
        </p:nvGraphicFramePr>
        <p:xfrm>
          <a:off x="457200" y="1771650"/>
          <a:ext cx="7280275" cy="448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8088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International Standard ISO 9241-210</a:t>
            </a:r>
            <a:endParaRPr lang="en-AU" dirty="0"/>
          </a:p>
        </p:txBody>
      </p:sp>
      <p:sp>
        <p:nvSpPr>
          <p:cNvPr id="5" name="Content Placeholder 4"/>
          <p:cNvSpPr>
            <a:spLocks noGrp="1"/>
          </p:cNvSpPr>
          <p:nvPr>
            <p:ph sz="half" idx="1"/>
          </p:nvPr>
        </p:nvSpPr>
        <p:spPr/>
        <p:txBody>
          <a:bodyPr/>
          <a:lstStyle/>
          <a:p>
            <a:r>
              <a:rPr lang="en-AU" b="1" dirty="0"/>
              <a:t>Ergonomics of </a:t>
            </a:r>
            <a:r>
              <a:rPr lang="en-AU" b="1" dirty="0" smtClean="0"/>
              <a:t>human–system interaction — </a:t>
            </a:r>
            <a:br>
              <a:rPr lang="en-AU" b="1" dirty="0" smtClean="0"/>
            </a:br>
            <a:r>
              <a:rPr lang="en-AU" dirty="0" smtClean="0"/>
              <a:t>Part 210: </a:t>
            </a:r>
            <a:r>
              <a:rPr lang="en-AU" b="1" dirty="0" smtClean="0"/>
              <a:t>Human-centred </a:t>
            </a:r>
            <a:r>
              <a:rPr lang="en-AU" b="1" dirty="0"/>
              <a:t>design for </a:t>
            </a:r>
            <a:r>
              <a:rPr lang="en-AU" b="1" dirty="0" smtClean="0"/>
              <a:t>interactive systems</a:t>
            </a:r>
          </a:p>
          <a:p>
            <a:endParaRPr lang="en-AU" b="1" dirty="0"/>
          </a:p>
          <a:p>
            <a:r>
              <a:rPr lang="en-AU" b="1" i="1" dirty="0" smtClean="0"/>
              <a:t>“</a:t>
            </a:r>
            <a:r>
              <a:rPr lang="en-AU" i="1" dirty="0"/>
              <a:t>Human-centred design is an approach to interactive systems development that aims to make systems </a:t>
            </a:r>
            <a:r>
              <a:rPr lang="en-AU" i="1" dirty="0" smtClean="0"/>
              <a:t>usable and </a:t>
            </a:r>
            <a:r>
              <a:rPr lang="en-AU" i="1" dirty="0"/>
              <a:t>useful by focusing on the users, their needs and requirements, and by applying </a:t>
            </a:r>
            <a:r>
              <a:rPr lang="en-AU" i="1" dirty="0" smtClean="0"/>
              <a:t>human factors/ergonomics</a:t>
            </a:r>
            <a:r>
              <a:rPr lang="en-AU" i="1" dirty="0"/>
              <a:t>, and usability knowledge and techniques. This approach enhances effectiveness </a:t>
            </a:r>
            <a:r>
              <a:rPr lang="en-AU" i="1" dirty="0" smtClean="0"/>
              <a:t>and efficiency</a:t>
            </a:r>
            <a:r>
              <a:rPr lang="en-AU" i="1" dirty="0"/>
              <a:t>, improves human well-being, user satisfaction, accessibility and sustainability; and </a:t>
            </a:r>
            <a:r>
              <a:rPr lang="en-AU" i="1" dirty="0" smtClean="0"/>
              <a:t>counteracts possible </a:t>
            </a:r>
            <a:r>
              <a:rPr lang="en-AU" i="1" dirty="0"/>
              <a:t>adverse effects of use on human health, safety and performance</a:t>
            </a:r>
            <a:r>
              <a:rPr lang="en-AU" i="1" dirty="0" smtClean="0"/>
              <a:t>.”</a:t>
            </a:r>
            <a:endParaRPr lang="en-AU" i="1" dirty="0"/>
          </a:p>
        </p:txBody>
      </p:sp>
    </p:spTree>
    <p:extLst>
      <p:ext uri="{BB962C8B-B14F-4D97-AF65-F5344CB8AC3E}">
        <p14:creationId xmlns:p14="http://schemas.microsoft.com/office/powerpoint/2010/main" val="2501127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Rationale for Human-Centered Design</a:t>
            </a:r>
            <a:endParaRPr lang="en-AU" dirty="0"/>
          </a:p>
        </p:txBody>
      </p:sp>
      <p:sp>
        <p:nvSpPr>
          <p:cNvPr id="3" name="Content Placeholder 2"/>
          <p:cNvSpPr>
            <a:spLocks noGrp="1"/>
          </p:cNvSpPr>
          <p:nvPr>
            <p:ph sz="half" idx="1"/>
          </p:nvPr>
        </p:nvSpPr>
        <p:spPr/>
        <p:txBody>
          <a:bodyPr/>
          <a:lstStyle/>
          <a:p>
            <a:r>
              <a:rPr lang="en-AU" smtClean="0"/>
              <a:t>Quality Improvement</a:t>
            </a:r>
          </a:p>
          <a:p>
            <a:pPr lvl="1"/>
            <a:r>
              <a:rPr lang="en-AU" smtClean="0"/>
              <a:t>increasing the productivity of users and the operational efficiency of organisations;</a:t>
            </a:r>
          </a:p>
          <a:p>
            <a:pPr lvl="1"/>
            <a:r>
              <a:rPr lang="en-AU" smtClean="0"/>
              <a:t>being easier to understand and use, thus reducing training and support costs;</a:t>
            </a:r>
          </a:p>
          <a:p>
            <a:pPr lvl="1"/>
            <a:r>
              <a:rPr lang="en-AU" smtClean="0"/>
              <a:t>increasing usability for people with a wider range of capabilities and thus increasing accessibility;</a:t>
            </a:r>
          </a:p>
          <a:p>
            <a:pPr lvl="1"/>
            <a:r>
              <a:rPr lang="en-AU" smtClean="0"/>
              <a:t>improving user experience;</a:t>
            </a:r>
          </a:p>
          <a:p>
            <a:pPr lvl="1"/>
            <a:r>
              <a:rPr lang="en-AU" smtClean="0"/>
              <a:t>reducing discomfort and stress;</a:t>
            </a:r>
          </a:p>
          <a:p>
            <a:pPr lvl="1"/>
            <a:r>
              <a:rPr lang="en-AU" smtClean="0"/>
              <a:t>providing a competitive advantage, for example by improving brand image;</a:t>
            </a:r>
          </a:p>
          <a:p>
            <a:pPr lvl="1"/>
            <a:r>
              <a:rPr lang="en-AU" smtClean="0"/>
              <a:t>contributing towards sustainability objectives.</a:t>
            </a:r>
            <a:endParaRPr lang="en-AU" dirty="0"/>
          </a:p>
        </p:txBody>
      </p:sp>
    </p:spTree>
    <p:extLst>
      <p:ext uri="{BB962C8B-B14F-4D97-AF65-F5344CB8AC3E}">
        <p14:creationId xmlns:p14="http://schemas.microsoft.com/office/powerpoint/2010/main" val="4171056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Principles of Human-</a:t>
            </a:r>
            <a:r>
              <a:rPr lang="en-AU" dirty="0" err="1" smtClean="0"/>
              <a:t>Centered</a:t>
            </a:r>
            <a:r>
              <a:rPr lang="en-AU" dirty="0" smtClean="0"/>
              <a:t> Design (ISO)</a:t>
            </a:r>
            <a:endParaRPr lang="en-AU" dirty="0"/>
          </a:p>
        </p:txBody>
      </p:sp>
      <p:sp>
        <p:nvSpPr>
          <p:cNvPr id="3" name="Content Placeholder 2"/>
          <p:cNvSpPr>
            <a:spLocks noGrp="1"/>
          </p:cNvSpPr>
          <p:nvPr>
            <p:ph sz="half" idx="1"/>
          </p:nvPr>
        </p:nvSpPr>
        <p:spPr/>
        <p:txBody>
          <a:bodyPr/>
          <a:lstStyle/>
          <a:p>
            <a:r>
              <a:rPr lang="en-AU" smtClean="0"/>
              <a:t>Whatever the design process and allocation of responsibilities and roles adopted, a human-centred approach should follow the principles listed below (and described in the standard in sections 4.2 to 4.7):</a:t>
            </a:r>
          </a:p>
          <a:p>
            <a:pPr lvl="1"/>
            <a:r>
              <a:rPr lang="en-AU" smtClean="0"/>
              <a:t>the design is based upon an explicit understanding of users, tasks and environments (see 4.2);</a:t>
            </a:r>
          </a:p>
          <a:p>
            <a:pPr lvl="1"/>
            <a:r>
              <a:rPr lang="en-AU" smtClean="0"/>
              <a:t>users are involved throughout design and development (see 4.3);</a:t>
            </a:r>
          </a:p>
          <a:p>
            <a:pPr lvl="1"/>
            <a:r>
              <a:rPr lang="en-AU" smtClean="0"/>
              <a:t>the design is driven and refined by user-centred evaluation (see 4.4);</a:t>
            </a:r>
          </a:p>
          <a:p>
            <a:pPr lvl="1"/>
            <a:r>
              <a:rPr lang="en-AU" smtClean="0"/>
              <a:t>the process is iterative (see 4.5);</a:t>
            </a:r>
          </a:p>
          <a:p>
            <a:pPr lvl="1"/>
            <a:r>
              <a:rPr lang="en-AU" smtClean="0"/>
              <a:t>the design addresses the whole user experience (see 4.6);</a:t>
            </a:r>
          </a:p>
          <a:p>
            <a:pPr lvl="1"/>
            <a:r>
              <a:rPr lang="en-AU" smtClean="0"/>
              <a:t>the design team includes multidisciplinary skills and perspectives (see 4.7).</a:t>
            </a:r>
            <a:endParaRPr lang="en-AU" dirty="0"/>
          </a:p>
        </p:txBody>
      </p:sp>
    </p:spTree>
    <p:extLst>
      <p:ext uri="{BB962C8B-B14F-4D97-AF65-F5344CB8AC3E}">
        <p14:creationId xmlns:p14="http://schemas.microsoft.com/office/powerpoint/2010/main" val="974375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Human-</a:t>
            </a:r>
            <a:r>
              <a:rPr lang="en-AU" dirty="0" err="1" smtClean="0"/>
              <a:t>Centered</a:t>
            </a:r>
            <a:r>
              <a:rPr lang="en-AU" dirty="0" smtClean="0"/>
              <a:t> Design Activities</a:t>
            </a:r>
            <a:endParaRPr lang="en-AU" dirty="0"/>
          </a:p>
        </p:txBody>
      </p:sp>
      <p:sp>
        <p:nvSpPr>
          <p:cNvPr id="3" name="Content Placeholder 2"/>
          <p:cNvSpPr>
            <a:spLocks noGrp="1"/>
          </p:cNvSpPr>
          <p:nvPr>
            <p:ph sz="half" idx="1"/>
          </p:nvPr>
        </p:nvSpPr>
        <p:spPr/>
        <p:txBody>
          <a:bodyPr/>
          <a:lstStyle/>
          <a:p>
            <a:pPr>
              <a:buFont typeface="+mj-lt"/>
              <a:buAutoNum type="alphaLcParenR"/>
            </a:pPr>
            <a:r>
              <a:rPr lang="en-AU" dirty="0" smtClean="0"/>
              <a:t>understanding </a:t>
            </a:r>
            <a:r>
              <a:rPr lang="en-AU" dirty="0"/>
              <a:t>and specifying the context of </a:t>
            </a:r>
            <a:r>
              <a:rPr lang="en-AU" dirty="0" smtClean="0"/>
              <a:t>use</a:t>
            </a:r>
            <a:endParaRPr lang="en-AU" dirty="0"/>
          </a:p>
          <a:p>
            <a:pPr>
              <a:buFont typeface="+mj-lt"/>
              <a:buAutoNum type="alphaLcParenR"/>
            </a:pPr>
            <a:r>
              <a:rPr lang="en-AU" dirty="0" smtClean="0"/>
              <a:t>specifying </a:t>
            </a:r>
            <a:r>
              <a:rPr lang="en-AU" dirty="0"/>
              <a:t>the user </a:t>
            </a:r>
            <a:r>
              <a:rPr lang="en-AU" dirty="0" smtClean="0"/>
              <a:t>requirements</a:t>
            </a:r>
          </a:p>
          <a:p>
            <a:pPr>
              <a:buFont typeface="+mj-lt"/>
              <a:buAutoNum type="alphaLcParenR"/>
            </a:pPr>
            <a:r>
              <a:rPr lang="en-AU" dirty="0" smtClean="0"/>
              <a:t>producing </a:t>
            </a:r>
            <a:r>
              <a:rPr lang="en-AU" dirty="0"/>
              <a:t>design </a:t>
            </a:r>
            <a:r>
              <a:rPr lang="en-AU" dirty="0" smtClean="0"/>
              <a:t>solutions</a:t>
            </a:r>
          </a:p>
          <a:p>
            <a:pPr>
              <a:buFont typeface="+mj-lt"/>
              <a:buAutoNum type="alphaLcParenR"/>
            </a:pPr>
            <a:r>
              <a:rPr lang="en-AU" dirty="0" smtClean="0"/>
              <a:t>evaluating </a:t>
            </a:r>
            <a:r>
              <a:rPr lang="en-AU" dirty="0"/>
              <a:t>the </a:t>
            </a:r>
            <a:r>
              <a:rPr lang="en-AU" dirty="0" smtClean="0"/>
              <a:t>design</a:t>
            </a:r>
            <a:endParaRPr lang="en-AU" dirty="0"/>
          </a:p>
        </p:txBody>
      </p:sp>
    </p:spTree>
    <p:extLst>
      <p:ext uri="{BB962C8B-B14F-4D97-AF65-F5344CB8AC3E}">
        <p14:creationId xmlns:p14="http://schemas.microsoft.com/office/powerpoint/2010/main" val="389696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This Week</a:t>
            </a:r>
            <a:endParaRPr lang="en-AU"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27618548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5681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019" y="59822"/>
            <a:ext cx="8033047" cy="5983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1580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Grp="1" noChangeArrowheads="1"/>
          </p:cNvSpPr>
          <p:nvPr>
            <p:ph type="title"/>
          </p:nvPr>
        </p:nvSpPr>
        <p:spPr/>
        <p:txBody>
          <a:bodyPr/>
          <a:lstStyle/>
          <a:p>
            <a:r>
              <a:rPr lang="en-GB" dirty="0" smtClean="0"/>
              <a:t>User-</a:t>
            </a:r>
            <a:r>
              <a:rPr lang="en-GB" dirty="0" err="1" smtClean="0"/>
              <a:t>Centered</a:t>
            </a:r>
            <a:r>
              <a:rPr lang="en-GB" dirty="0" smtClean="0"/>
              <a:t> Design</a:t>
            </a:r>
            <a:endParaRPr lang="en-GB" dirty="0"/>
          </a:p>
        </p:txBody>
      </p:sp>
      <p:sp>
        <p:nvSpPr>
          <p:cNvPr id="86019" name="Rectangle 3"/>
          <p:cNvSpPr>
            <a:spLocks noGrp="1" noChangeArrowheads="1"/>
          </p:cNvSpPr>
          <p:nvPr>
            <p:ph type="body" idx="1"/>
          </p:nvPr>
        </p:nvSpPr>
        <p:spPr/>
        <p:txBody>
          <a:bodyPr/>
          <a:lstStyle/>
          <a:p>
            <a:r>
              <a:rPr lang="en-GB" dirty="0" smtClean="0"/>
              <a:t>"development proceeds with the user as the </a:t>
            </a:r>
            <a:r>
              <a:rPr lang="en-GB" dirty="0" err="1" smtClean="0"/>
              <a:t>center</a:t>
            </a:r>
            <a:r>
              <a:rPr lang="en-GB" dirty="0" smtClean="0"/>
              <a:t> of focus." (Rubin, 2008) </a:t>
            </a:r>
          </a:p>
          <a:p>
            <a:r>
              <a:rPr lang="en-GB" dirty="0" smtClean="0"/>
              <a:t>Rubin depicts the User-</a:t>
            </a:r>
            <a:r>
              <a:rPr lang="en-GB" dirty="0" err="1" smtClean="0"/>
              <a:t>Centered</a:t>
            </a:r>
            <a:r>
              <a:rPr lang="en-GB" dirty="0" smtClean="0"/>
              <a:t> Design Process as follows:</a:t>
            </a:r>
          </a:p>
          <a:p>
            <a:pPr lvl="1"/>
            <a:r>
              <a:rPr lang="en-GB" dirty="0" smtClean="0"/>
              <a:t>The users are in the </a:t>
            </a:r>
            <a:r>
              <a:rPr lang="en-GB" dirty="0" err="1" smtClean="0"/>
              <a:t>center</a:t>
            </a:r>
            <a:r>
              <a:rPr lang="en-GB" dirty="0" smtClean="0"/>
              <a:t> of a double circle</a:t>
            </a:r>
          </a:p>
          <a:p>
            <a:pPr lvl="1"/>
            <a:r>
              <a:rPr lang="en-GB" dirty="0" smtClean="0"/>
              <a:t>The inner ring contains: Context; Objectives; Environment and Goals</a:t>
            </a:r>
          </a:p>
          <a:p>
            <a:pPr lvl="1"/>
            <a:r>
              <a:rPr lang="en-GB" dirty="0" smtClean="0"/>
              <a:t>The outer ring contains: Task Detail; Task Content; Task Organization and Task Flow</a:t>
            </a:r>
            <a:endParaRPr lang="en-GB" dirty="0"/>
          </a:p>
        </p:txBody>
      </p:sp>
    </p:spTree>
    <p:extLst>
      <p:ext uri="{BB962C8B-B14F-4D97-AF65-F5344CB8AC3E}">
        <p14:creationId xmlns:p14="http://schemas.microsoft.com/office/powerpoint/2010/main" val="33960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Oval 4"/>
          <p:cNvSpPr>
            <a:spLocks noChangeArrowheads="1"/>
          </p:cNvSpPr>
          <p:nvPr/>
        </p:nvSpPr>
        <p:spPr bwMode="auto">
          <a:xfrm>
            <a:off x="1295400" y="192088"/>
            <a:ext cx="6731000" cy="6500812"/>
          </a:xfrm>
          <a:prstGeom prst="ellipse">
            <a:avLst/>
          </a:prstGeom>
          <a:solidFill>
            <a:schemeClr val="accent1"/>
          </a:solidFill>
          <a:ln w="9525">
            <a:solidFill>
              <a:schemeClr val="tx1"/>
            </a:solidFill>
            <a:round/>
            <a:headEnd/>
            <a:tailEnd/>
          </a:ln>
          <a:effectLst/>
          <a:extLst/>
        </p:spPr>
        <p:txBody>
          <a:bodyPr wrap="none" anchor="ctr"/>
          <a:lstStyle/>
          <a:p>
            <a:pPr algn="ctr"/>
            <a:endParaRPr lang="en-GB" sz="1000"/>
          </a:p>
        </p:txBody>
      </p:sp>
      <p:sp>
        <p:nvSpPr>
          <p:cNvPr id="249861" name="Oval 5"/>
          <p:cNvSpPr>
            <a:spLocks noChangeArrowheads="1"/>
          </p:cNvSpPr>
          <p:nvPr/>
        </p:nvSpPr>
        <p:spPr bwMode="auto">
          <a:xfrm>
            <a:off x="3105150" y="1939925"/>
            <a:ext cx="3109913" cy="3003550"/>
          </a:xfrm>
          <a:prstGeom prst="ellipse">
            <a:avLst/>
          </a:prstGeom>
          <a:solidFill>
            <a:schemeClr val="accent2"/>
          </a:solidFill>
          <a:ln w="9525">
            <a:solidFill>
              <a:schemeClr val="tx1"/>
            </a:solidFill>
            <a:round/>
            <a:headEnd/>
            <a:tailEnd/>
          </a:ln>
          <a:effectLst/>
          <a:extLst/>
        </p:spPr>
        <p:txBody>
          <a:bodyPr wrap="none" anchor="ctr"/>
          <a:lstStyle/>
          <a:p>
            <a:endParaRPr lang="en-AU"/>
          </a:p>
        </p:txBody>
      </p:sp>
      <p:sp>
        <p:nvSpPr>
          <p:cNvPr id="249862" name="Rectangle 6"/>
          <p:cNvSpPr>
            <a:spLocks noChangeArrowheads="1"/>
          </p:cNvSpPr>
          <p:nvPr/>
        </p:nvSpPr>
        <p:spPr bwMode="auto">
          <a:xfrm>
            <a:off x="3594100" y="2374900"/>
            <a:ext cx="2182857"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266700" indent="-266700" algn="ctr">
              <a:spcAft>
                <a:spcPct val="25000"/>
              </a:spcAft>
            </a:pPr>
            <a:r>
              <a:rPr lang="en-GB" sz="3200" dirty="0">
                <a:solidFill>
                  <a:schemeClr val="bg1"/>
                </a:solidFill>
              </a:rPr>
              <a:t>User</a:t>
            </a:r>
          </a:p>
          <a:p>
            <a:pPr marL="266700" indent="-266700">
              <a:spcAft>
                <a:spcPct val="25000"/>
              </a:spcAft>
              <a:buFontTx/>
              <a:buChar char="•"/>
            </a:pPr>
            <a:r>
              <a:rPr lang="en-GB" sz="2000" dirty="0">
                <a:solidFill>
                  <a:schemeClr val="bg1"/>
                </a:solidFill>
              </a:rPr>
              <a:t>Context</a:t>
            </a:r>
          </a:p>
          <a:p>
            <a:pPr marL="266700" indent="-266700">
              <a:spcAft>
                <a:spcPct val="25000"/>
              </a:spcAft>
              <a:buFontTx/>
              <a:buChar char="•"/>
            </a:pPr>
            <a:r>
              <a:rPr lang="en-GB" sz="2000" dirty="0">
                <a:solidFill>
                  <a:schemeClr val="bg1"/>
                </a:solidFill>
              </a:rPr>
              <a:t>Objectives</a:t>
            </a:r>
          </a:p>
          <a:p>
            <a:pPr marL="266700" indent="-266700">
              <a:spcAft>
                <a:spcPct val="25000"/>
              </a:spcAft>
              <a:buFontTx/>
              <a:buChar char="•"/>
            </a:pPr>
            <a:r>
              <a:rPr lang="en-GB" sz="2000" dirty="0">
                <a:solidFill>
                  <a:schemeClr val="bg1"/>
                </a:solidFill>
              </a:rPr>
              <a:t>Environment</a:t>
            </a:r>
          </a:p>
          <a:p>
            <a:pPr marL="266700" indent="-266700">
              <a:spcAft>
                <a:spcPct val="25000"/>
              </a:spcAft>
              <a:buFontTx/>
              <a:buChar char="•"/>
            </a:pPr>
            <a:r>
              <a:rPr lang="en-GB" sz="2000" dirty="0">
                <a:solidFill>
                  <a:schemeClr val="bg1"/>
                </a:solidFill>
              </a:rPr>
              <a:t>Goals</a:t>
            </a:r>
          </a:p>
        </p:txBody>
      </p:sp>
      <p:sp>
        <p:nvSpPr>
          <p:cNvPr id="249863" name="Rectangle 7"/>
          <p:cNvSpPr>
            <a:spLocks noChangeArrowheads="1"/>
          </p:cNvSpPr>
          <p:nvPr/>
        </p:nvSpPr>
        <p:spPr bwMode="auto">
          <a:xfrm>
            <a:off x="3889375" y="833438"/>
            <a:ext cx="15744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2000" dirty="0">
                <a:solidFill>
                  <a:schemeClr val="bg1"/>
                </a:solidFill>
              </a:rPr>
              <a:t>Task Detail</a:t>
            </a:r>
          </a:p>
        </p:txBody>
      </p:sp>
      <p:sp>
        <p:nvSpPr>
          <p:cNvPr id="249864" name="Rectangle 8"/>
          <p:cNvSpPr>
            <a:spLocks noChangeArrowheads="1"/>
          </p:cNvSpPr>
          <p:nvPr/>
        </p:nvSpPr>
        <p:spPr bwMode="auto">
          <a:xfrm>
            <a:off x="6203950" y="3282950"/>
            <a:ext cx="18560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2000">
                <a:solidFill>
                  <a:schemeClr val="bg1"/>
                </a:solidFill>
              </a:rPr>
              <a:t>Task Content</a:t>
            </a:r>
          </a:p>
        </p:txBody>
      </p:sp>
      <p:sp>
        <p:nvSpPr>
          <p:cNvPr id="249865" name="Rectangle 9"/>
          <p:cNvSpPr>
            <a:spLocks noChangeArrowheads="1"/>
          </p:cNvSpPr>
          <p:nvPr/>
        </p:nvSpPr>
        <p:spPr bwMode="auto">
          <a:xfrm>
            <a:off x="3462338" y="5287963"/>
            <a:ext cx="24657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2000">
                <a:solidFill>
                  <a:schemeClr val="bg1"/>
                </a:solidFill>
              </a:rPr>
              <a:t>Task Organisation</a:t>
            </a:r>
          </a:p>
        </p:txBody>
      </p:sp>
      <p:sp>
        <p:nvSpPr>
          <p:cNvPr id="249866" name="Rectangle 10"/>
          <p:cNvSpPr>
            <a:spLocks noChangeArrowheads="1"/>
          </p:cNvSpPr>
          <p:nvPr/>
        </p:nvSpPr>
        <p:spPr bwMode="auto">
          <a:xfrm>
            <a:off x="1450975" y="3282950"/>
            <a:ext cx="142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2000">
                <a:solidFill>
                  <a:schemeClr val="bg1"/>
                </a:solidFill>
              </a:rPr>
              <a:t>Task Flow</a:t>
            </a:r>
          </a:p>
        </p:txBody>
      </p:sp>
    </p:spTree>
    <p:extLst>
      <p:ext uri="{BB962C8B-B14F-4D97-AF65-F5344CB8AC3E}">
        <p14:creationId xmlns:p14="http://schemas.microsoft.com/office/powerpoint/2010/main" val="1373749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Grp="1" noChangeArrowheads="1"/>
          </p:cNvSpPr>
          <p:nvPr>
            <p:ph type="title"/>
          </p:nvPr>
        </p:nvSpPr>
        <p:spPr/>
        <p:txBody>
          <a:bodyPr/>
          <a:lstStyle/>
          <a:p>
            <a:r>
              <a:rPr lang="en-GB" dirty="0" smtClean="0"/>
              <a:t>User-</a:t>
            </a:r>
            <a:r>
              <a:rPr lang="en-GB" dirty="0" err="1" smtClean="0"/>
              <a:t>Centered</a:t>
            </a:r>
            <a:r>
              <a:rPr lang="en-GB" dirty="0" smtClean="0"/>
              <a:t> Design</a:t>
            </a:r>
            <a:endParaRPr lang="en-GB" dirty="0"/>
          </a:p>
        </p:txBody>
      </p:sp>
      <p:sp>
        <p:nvSpPr>
          <p:cNvPr id="86019" name="Rectangle 3"/>
          <p:cNvSpPr>
            <a:spLocks noGrp="1" noChangeArrowheads="1"/>
          </p:cNvSpPr>
          <p:nvPr>
            <p:ph type="body" idx="1"/>
          </p:nvPr>
        </p:nvSpPr>
        <p:spPr/>
        <p:txBody>
          <a:bodyPr>
            <a:normAutofit/>
          </a:bodyPr>
          <a:lstStyle/>
          <a:p>
            <a:r>
              <a:rPr lang="en-GB" b="1" dirty="0" smtClean="0"/>
              <a:t>User-</a:t>
            </a:r>
            <a:r>
              <a:rPr lang="en-GB" b="1" dirty="0" err="1" smtClean="0"/>
              <a:t>Centered</a:t>
            </a:r>
            <a:r>
              <a:rPr lang="en-GB" b="1" dirty="0" smtClean="0"/>
              <a:t> Design (UCD</a:t>
            </a:r>
            <a:r>
              <a:rPr lang="en-GB" dirty="0" smtClean="0"/>
              <a:t>) is a user interface design process that focuses on usability goals, user characteristics, environment, tasks, and workflow in the design of an interface. </a:t>
            </a:r>
          </a:p>
          <a:p>
            <a:r>
              <a:rPr lang="en-GB" dirty="0" smtClean="0"/>
              <a:t>UCD follows a series of well-defined methods and techniques for analysis, design, and evaluation of mainstream hardware, software, and web interfaces. </a:t>
            </a:r>
          </a:p>
          <a:p>
            <a:r>
              <a:rPr lang="en-GB" dirty="0" smtClean="0"/>
              <a:t>The UCD process is an iterative process, where design and evaluation steps are built in from the first stage of projects, through implementation.</a:t>
            </a:r>
            <a:endParaRPr lang="en-GB" dirty="0"/>
          </a:p>
        </p:txBody>
      </p:sp>
    </p:spTree>
    <p:extLst>
      <p:ext uri="{BB962C8B-B14F-4D97-AF65-F5344CB8AC3E}">
        <p14:creationId xmlns:p14="http://schemas.microsoft.com/office/powerpoint/2010/main" val="457755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title"/>
          </p:nvPr>
        </p:nvSpPr>
        <p:spPr/>
        <p:txBody>
          <a:bodyPr>
            <a:normAutofit fontScale="90000"/>
          </a:bodyPr>
          <a:lstStyle/>
          <a:p>
            <a:r>
              <a:rPr lang="en-GB" dirty="0" smtClean="0"/>
              <a:t>User-</a:t>
            </a:r>
            <a:r>
              <a:rPr lang="en-GB" dirty="0" err="1" smtClean="0"/>
              <a:t>Centered</a:t>
            </a:r>
            <a:r>
              <a:rPr lang="en-GB" dirty="0" smtClean="0"/>
              <a:t> </a:t>
            </a:r>
            <a:r>
              <a:rPr lang="en-GB" dirty="0" smtClean="0"/>
              <a:t>Design </a:t>
            </a:r>
            <a:r>
              <a:rPr lang="en-GB" dirty="0" smtClean="0"/>
              <a:t>Principles (Rubin, 2008)</a:t>
            </a:r>
            <a:endParaRPr lang="en-GB" dirty="0"/>
          </a:p>
        </p:txBody>
      </p:sp>
      <p:sp>
        <p:nvSpPr>
          <p:cNvPr id="233474" name="Rectangle 2"/>
          <p:cNvSpPr>
            <a:spLocks noGrp="1" noChangeArrowheads="1"/>
          </p:cNvSpPr>
          <p:nvPr>
            <p:ph type="body" idx="1"/>
          </p:nvPr>
        </p:nvSpPr>
        <p:spPr/>
        <p:txBody>
          <a:bodyPr>
            <a:normAutofit/>
          </a:bodyPr>
          <a:lstStyle/>
          <a:p>
            <a:r>
              <a:rPr lang="en-GB" smtClean="0"/>
              <a:t>Early focus on users and tasks </a:t>
            </a:r>
          </a:p>
          <a:p>
            <a:pPr lvl="1"/>
            <a:r>
              <a:rPr lang="en-GB" smtClean="0"/>
              <a:t>Structured and systematic information gathering (consistent across the board) </a:t>
            </a:r>
          </a:p>
          <a:p>
            <a:pPr lvl="1"/>
            <a:r>
              <a:rPr lang="en-GB" smtClean="0"/>
              <a:t>Designers trained by experts before conducting data collection sessions </a:t>
            </a:r>
          </a:p>
          <a:p>
            <a:r>
              <a:rPr lang="en-GB" smtClean="0"/>
              <a:t>Empirical Measurement and testing of product usage </a:t>
            </a:r>
          </a:p>
          <a:p>
            <a:pPr lvl="1"/>
            <a:r>
              <a:rPr lang="en-GB" smtClean="0"/>
              <a:t>Focus on ease of learning and ease of use </a:t>
            </a:r>
          </a:p>
          <a:p>
            <a:pPr lvl="1"/>
            <a:r>
              <a:rPr lang="en-GB" smtClean="0"/>
              <a:t>Testing of prototypes with actual users </a:t>
            </a:r>
          </a:p>
          <a:p>
            <a:r>
              <a:rPr lang="en-GB" smtClean="0"/>
              <a:t>Iterative Design </a:t>
            </a:r>
          </a:p>
          <a:p>
            <a:pPr lvl="1"/>
            <a:r>
              <a:rPr lang="en-GB" smtClean="0"/>
              <a:t>Product designed, modified and tested repeatedly. </a:t>
            </a:r>
          </a:p>
          <a:p>
            <a:pPr lvl="1"/>
            <a:r>
              <a:rPr lang="en-GB" smtClean="0"/>
              <a:t>Allow for the complete overhaul and rethinking of design by early testing of conceptual models and design ideas. </a:t>
            </a:r>
            <a:endParaRPr lang="en-GB"/>
          </a:p>
        </p:txBody>
      </p:sp>
    </p:spTree>
    <p:extLst>
      <p:ext uri="{BB962C8B-B14F-4D97-AF65-F5344CB8AC3E}">
        <p14:creationId xmlns:p14="http://schemas.microsoft.com/office/powerpoint/2010/main" val="3705437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sz="quarter" idx="13"/>
          </p:nvPr>
        </p:nvSpPr>
        <p:spPr>
          <a:xfrm>
            <a:off x="292968" y="2375396"/>
            <a:ext cx="7509341" cy="2267483"/>
          </a:xfrm>
        </p:spPr>
        <p:txBody>
          <a:bodyPr>
            <a:normAutofit/>
          </a:bodyPr>
          <a:lstStyle/>
          <a:p>
            <a:r>
              <a:rPr lang="en-AU" dirty="0"/>
              <a:t>TED Talk: David Kelly</a:t>
            </a:r>
            <a:br>
              <a:rPr lang="en-AU" dirty="0"/>
            </a:br>
            <a:r>
              <a:rPr lang="en-AU" dirty="0" smtClean="0"/>
              <a:t>Human-</a:t>
            </a:r>
            <a:r>
              <a:rPr lang="en-AU" dirty="0" err="1" smtClean="0"/>
              <a:t>Centered</a:t>
            </a:r>
            <a:r>
              <a:rPr lang="en-AU" dirty="0" smtClean="0"/>
              <a:t> Design</a:t>
            </a:r>
            <a:endParaRPr lang="en-AU" dirty="0"/>
          </a:p>
        </p:txBody>
      </p:sp>
      <p:sp>
        <p:nvSpPr>
          <p:cNvPr id="2" name="Content Placeholder 1"/>
          <p:cNvSpPr>
            <a:spLocks noGrp="1"/>
          </p:cNvSpPr>
          <p:nvPr>
            <p:ph sz="quarter" idx="14"/>
          </p:nvPr>
        </p:nvSpPr>
        <p:spPr/>
        <p:txBody>
          <a:bodyPr/>
          <a:lstStyle/>
          <a:p>
            <a:r>
              <a:rPr lang="en-AU" dirty="0">
                <a:solidFill>
                  <a:schemeClr val="accent2"/>
                </a:solidFill>
                <a:hlinkClick r:id="rId2"/>
              </a:rPr>
              <a:t>http://</a:t>
            </a:r>
            <a:r>
              <a:rPr lang="en-AU" dirty="0" smtClean="0">
                <a:solidFill>
                  <a:schemeClr val="accent2"/>
                </a:solidFill>
                <a:hlinkClick r:id="rId2"/>
              </a:rPr>
              <a:t>www.ted.com/talks/david_kelley_on_human_centered_design?language=en</a:t>
            </a:r>
            <a:endParaRPr lang="en-AU" dirty="0">
              <a:solidFill>
                <a:schemeClr val="accent2"/>
              </a:solidFill>
            </a:endParaRPr>
          </a:p>
        </p:txBody>
      </p:sp>
    </p:spTree>
    <p:extLst>
      <p:ext uri="{BB962C8B-B14F-4D97-AF65-F5344CB8AC3E}">
        <p14:creationId xmlns:p14="http://schemas.microsoft.com/office/powerpoint/2010/main" val="2517714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sz="half" idx="1"/>
          </p:nvPr>
        </p:nvSpPr>
        <p:spPr/>
        <p:txBody>
          <a:bodyPr/>
          <a:lstStyle/>
          <a:p>
            <a:r>
              <a:rPr lang="en-AU" dirty="0" smtClean="0"/>
              <a:t>Dix, A., Finlay, J., </a:t>
            </a:r>
            <a:r>
              <a:rPr lang="en-AU" dirty="0" err="1" smtClean="0"/>
              <a:t>Abowd</a:t>
            </a:r>
            <a:r>
              <a:rPr lang="en-AU" dirty="0" smtClean="0"/>
              <a:t>, G. and Beale, R. 2004. </a:t>
            </a:r>
            <a:r>
              <a:rPr lang="en-AU" i="1" dirty="0" smtClean="0"/>
              <a:t>Human Computer Interaction, 3</a:t>
            </a:r>
            <a:r>
              <a:rPr lang="en-AU" i="1" baseline="30000" dirty="0" smtClean="0"/>
              <a:t>rd</a:t>
            </a:r>
            <a:r>
              <a:rPr lang="en-AU" i="1" dirty="0" smtClean="0"/>
              <a:t> Ed.</a:t>
            </a:r>
            <a:r>
              <a:rPr lang="en-AU" dirty="0" smtClean="0"/>
              <a:t>, Pearson.</a:t>
            </a:r>
          </a:p>
          <a:p>
            <a:r>
              <a:rPr lang="en-AU" dirty="0" smtClean="0"/>
              <a:t>Johnson</a:t>
            </a:r>
            <a:r>
              <a:rPr lang="en-AU" dirty="0"/>
              <a:t>, J. and Henderson, A., 2002. Conceptual models: begin by designing what to design. </a:t>
            </a:r>
            <a:r>
              <a:rPr lang="en-AU" i="1" dirty="0"/>
              <a:t>interactions</a:t>
            </a:r>
            <a:r>
              <a:rPr lang="en-AU" dirty="0"/>
              <a:t>, </a:t>
            </a:r>
            <a:r>
              <a:rPr lang="en-AU" i="1" dirty="0"/>
              <a:t>9</a:t>
            </a:r>
            <a:r>
              <a:rPr lang="en-AU" dirty="0"/>
              <a:t>(1), pp.25-32</a:t>
            </a:r>
            <a:r>
              <a:rPr lang="en-AU" dirty="0" smtClean="0"/>
              <a:t>.</a:t>
            </a:r>
          </a:p>
          <a:p>
            <a:r>
              <a:rPr lang="en-AU" dirty="0"/>
              <a:t>Rubin, J</a:t>
            </a:r>
            <a:r>
              <a:rPr lang="en-AU" dirty="0" smtClean="0"/>
              <a:t>., </a:t>
            </a:r>
            <a:r>
              <a:rPr lang="en-AU" dirty="0"/>
              <a:t>2008. </a:t>
            </a:r>
            <a:r>
              <a:rPr lang="en-AU" i="1" dirty="0"/>
              <a:t>Handbook of usability testing: how to plan, design and conduct effective </a:t>
            </a:r>
            <a:r>
              <a:rPr lang="en-AU" i="1" dirty="0" smtClean="0"/>
              <a:t>tests, 2</a:t>
            </a:r>
            <a:r>
              <a:rPr lang="en-AU" i="1" baseline="30000" dirty="0" smtClean="0"/>
              <a:t>nd</a:t>
            </a:r>
            <a:r>
              <a:rPr lang="en-AU" i="1" dirty="0" smtClean="0"/>
              <a:t> Ed</a:t>
            </a:r>
            <a:r>
              <a:rPr lang="en-AU" dirty="0" smtClean="0"/>
              <a:t>., Wiley.</a:t>
            </a:r>
          </a:p>
          <a:p>
            <a:endParaRPr lang="en-AU" dirty="0"/>
          </a:p>
          <a:p>
            <a:r>
              <a:rPr lang="en-AU" dirty="0"/>
              <a:t>https://www.w3.org/WAI/redesign/ucd</a:t>
            </a:r>
          </a:p>
        </p:txBody>
      </p:sp>
    </p:spTree>
    <p:extLst>
      <p:ext uri="{BB962C8B-B14F-4D97-AF65-F5344CB8AC3E}">
        <p14:creationId xmlns:p14="http://schemas.microsoft.com/office/powerpoint/2010/main" val="2867071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877" y="2686074"/>
            <a:ext cx="7772400" cy="1470025"/>
          </a:xfrm>
        </p:spPr>
        <p:txBody>
          <a:bodyPr>
            <a:noAutofit/>
          </a:bodyPr>
          <a:lstStyle/>
          <a:p>
            <a:pPr>
              <a:lnSpc>
                <a:spcPct val="80000"/>
              </a:lnSpc>
            </a:pPr>
            <a:r>
              <a:rPr lang="en-US" spc="-150" dirty="0" smtClean="0">
                <a:solidFill>
                  <a:schemeClr val="bg1"/>
                </a:solidFill>
                <a:latin typeface="Times New Roman"/>
                <a:cs typeface="Times New Roman"/>
              </a:rPr>
              <a:t>Questions</a:t>
            </a:r>
            <a:endParaRPr lang="en-US" spc="-150" dirty="0">
              <a:solidFill>
                <a:schemeClr val="bg1"/>
              </a:solidFill>
              <a:latin typeface="Times New Roman"/>
              <a:cs typeface="Times New Roman"/>
            </a:endParaRPr>
          </a:p>
        </p:txBody>
      </p:sp>
    </p:spTree>
    <p:extLst>
      <p:ext uri="{BB962C8B-B14F-4D97-AF65-F5344CB8AC3E}">
        <p14:creationId xmlns:p14="http://schemas.microsoft.com/office/powerpoint/2010/main" val="2357175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57453952"/>
              </p:ext>
            </p:extLst>
          </p:nvPr>
        </p:nvGraphicFramePr>
        <p:xfrm>
          <a:off x="0" y="169132"/>
          <a:ext cx="9144000" cy="6452383"/>
        </p:xfrm>
        <a:graphic>
          <a:graphicData uri="http://schemas.openxmlformats.org/drawingml/2006/table">
            <a:tbl>
              <a:tblPr firstRow="1" bandRow="1">
                <a:tableStyleId>{5C22544A-7EE6-4342-B048-85BDC9FD1C3A}</a:tableStyleId>
              </a:tblPr>
              <a:tblGrid>
                <a:gridCol w="967563"/>
                <a:gridCol w="5128437"/>
                <a:gridCol w="3048000"/>
              </a:tblGrid>
              <a:tr h="430224">
                <a:tc>
                  <a:txBody>
                    <a:bodyPr/>
                    <a:lstStyle/>
                    <a:p>
                      <a:endParaRPr lang="en-AU" dirty="0">
                        <a:latin typeface="+mn-lt"/>
                      </a:endParaRPr>
                    </a:p>
                  </a:txBody>
                  <a:tcPr/>
                </a:tc>
                <a:tc>
                  <a:txBody>
                    <a:bodyPr/>
                    <a:lstStyle/>
                    <a:p>
                      <a:r>
                        <a:rPr lang="en-AU" dirty="0" smtClean="0"/>
                        <a:t>Topic</a:t>
                      </a:r>
                      <a:endParaRPr lang="en-AU" b="0" dirty="0">
                        <a:latin typeface="+mn-lt"/>
                      </a:endParaRPr>
                    </a:p>
                  </a:txBody>
                  <a:tcPr/>
                </a:tc>
                <a:tc>
                  <a:txBody>
                    <a:bodyPr/>
                    <a:lstStyle/>
                    <a:p>
                      <a:r>
                        <a:rPr lang="en-AU" dirty="0" smtClean="0"/>
                        <a:t>Reading</a:t>
                      </a:r>
                      <a:endParaRPr lang="en-AU" b="0" dirty="0">
                        <a:latin typeface="+mn-lt"/>
                      </a:endParaRPr>
                    </a:p>
                  </a:txBody>
                  <a:tcPr/>
                </a:tc>
              </a:tr>
              <a:tr h="430224">
                <a:tc>
                  <a:txBody>
                    <a:bodyPr/>
                    <a:lstStyle/>
                    <a:p>
                      <a:pPr algn="ctr">
                        <a:lnSpc>
                          <a:spcPct val="115000"/>
                        </a:lnSpc>
                        <a:spcAft>
                          <a:spcPts val="0"/>
                        </a:spcAft>
                      </a:pPr>
                      <a:r>
                        <a:rPr lang="en-AU" sz="1600" dirty="0">
                          <a:solidFill>
                            <a:schemeClr val="bg1"/>
                          </a:solidFill>
                          <a:effectLst/>
                        </a:rPr>
                        <a:t>1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Subject Overview and Introduction </a:t>
                      </a:r>
                      <a:r>
                        <a:rPr lang="en-AU" sz="1600" dirty="0" smtClean="0">
                          <a:solidFill>
                            <a:schemeClr val="bg1"/>
                          </a:solidFill>
                          <a:effectLst/>
                        </a:rPr>
                        <a:t>to HCI</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 1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r>
              <a:tr h="430224">
                <a:tc>
                  <a:txBody>
                    <a:bodyPr/>
                    <a:lstStyle/>
                    <a:p>
                      <a:pPr algn="ctr">
                        <a:lnSpc>
                          <a:spcPct val="115000"/>
                        </a:lnSpc>
                        <a:spcAft>
                          <a:spcPts val="0"/>
                        </a:spcAft>
                      </a:pPr>
                      <a:r>
                        <a:rPr lang="en-AU" sz="1600" dirty="0">
                          <a:solidFill>
                            <a:schemeClr val="bg1"/>
                          </a:solidFill>
                          <a:effectLst/>
                        </a:rPr>
                        <a:t>2 </a:t>
                      </a:r>
                      <a:endParaRPr lang="en-AU" sz="1600" dirty="0">
                        <a:solidFill>
                          <a:schemeClr val="bg1"/>
                        </a:solidFill>
                        <a:effectLst/>
                        <a:latin typeface="+mn-lt"/>
                        <a:ea typeface="Times New Roman"/>
                        <a:cs typeface="Times New Roman"/>
                      </a:endParaRPr>
                    </a:p>
                  </a:txBody>
                  <a:tcPr marL="68580" marR="68580" marT="0" marB="0" anchor="ctr">
                    <a:solidFill>
                      <a:srgbClr val="FF0000"/>
                    </a:solidFill>
                  </a:tcPr>
                </a:tc>
                <a:tc>
                  <a:txBody>
                    <a:bodyPr/>
                    <a:lstStyle/>
                    <a:p>
                      <a:pPr>
                        <a:lnSpc>
                          <a:spcPct val="115000"/>
                        </a:lnSpc>
                        <a:spcAft>
                          <a:spcPts val="0"/>
                        </a:spcAft>
                      </a:pPr>
                      <a:r>
                        <a:rPr lang="en-AU" sz="1600" dirty="0" smtClean="0">
                          <a:solidFill>
                            <a:schemeClr val="bg1"/>
                          </a:solidFill>
                          <a:effectLst/>
                        </a:rPr>
                        <a:t>User-Centred</a:t>
                      </a:r>
                      <a:r>
                        <a:rPr lang="en-AU" sz="1600" baseline="0" dirty="0" smtClean="0">
                          <a:solidFill>
                            <a:schemeClr val="bg1"/>
                          </a:solidFill>
                          <a:effectLst/>
                        </a:rPr>
                        <a:t> Design</a:t>
                      </a:r>
                      <a:endParaRPr lang="en-AU" sz="1600" dirty="0">
                        <a:solidFill>
                          <a:schemeClr val="bg1"/>
                        </a:solidFill>
                        <a:effectLst/>
                        <a:latin typeface="+mn-lt"/>
                        <a:ea typeface="Times New Roman"/>
                        <a:cs typeface="Times New Roman"/>
                      </a:endParaRPr>
                    </a:p>
                  </a:txBody>
                  <a:tcPr marL="68580" marR="68580" marT="0" marB="0" anchor="ctr">
                    <a:solidFill>
                      <a:srgbClr val="FF0000"/>
                    </a:solidFill>
                  </a:tcPr>
                </a:tc>
                <a:tc>
                  <a:txBody>
                    <a:bodyPr/>
                    <a:lstStyle/>
                    <a:p>
                      <a:pPr>
                        <a:lnSpc>
                          <a:spcPct val="115000"/>
                        </a:lnSpc>
                        <a:spcAft>
                          <a:spcPts val="0"/>
                        </a:spcAft>
                      </a:pPr>
                      <a:r>
                        <a:rPr lang="en-AU" sz="1600" dirty="0" smtClean="0">
                          <a:solidFill>
                            <a:schemeClr val="bg1"/>
                          </a:solidFill>
                          <a:effectLst/>
                        </a:rPr>
                        <a:t>Chapter 2</a:t>
                      </a:r>
                      <a:endParaRPr lang="en-AU" sz="1600" dirty="0">
                        <a:solidFill>
                          <a:schemeClr val="bg1"/>
                        </a:solidFill>
                        <a:effectLst/>
                        <a:latin typeface="+mn-lt"/>
                        <a:ea typeface="Times New Roman"/>
                        <a:cs typeface="Times New Roman"/>
                      </a:endParaRPr>
                    </a:p>
                  </a:txBody>
                  <a:tcPr marL="68580" marR="68580" marT="0" marB="0" anchor="ctr">
                    <a:solidFill>
                      <a:srgbClr val="FF0000"/>
                    </a:solidFill>
                  </a:tcPr>
                </a:tc>
              </a:tr>
              <a:tr h="467647">
                <a:tc>
                  <a:txBody>
                    <a:bodyPr/>
                    <a:lstStyle/>
                    <a:p>
                      <a:pPr algn="ctr">
                        <a:lnSpc>
                          <a:spcPct val="115000"/>
                        </a:lnSpc>
                        <a:spcAft>
                          <a:spcPts val="0"/>
                        </a:spcAft>
                      </a:pPr>
                      <a:r>
                        <a:rPr lang="en-AU" sz="1600" dirty="0">
                          <a:effectLst/>
                        </a:rPr>
                        <a:t>3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solidFill>
                            <a:srgbClr val="000000"/>
                          </a:solidFill>
                          <a:effectLst/>
                          <a:latin typeface="+mn-lt"/>
                          <a:ea typeface="Times New Roman"/>
                          <a:cs typeface="Times New Roman"/>
                        </a:rPr>
                        <a:t>User Interaction</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effectLst/>
                        </a:rPr>
                        <a:t>Chapters </a:t>
                      </a:r>
                      <a:r>
                        <a:rPr lang="en-AU" sz="1600" dirty="0" smtClean="0">
                          <a:effectLst/>
                        </a:rPr>
                        <a:t>3 &amp; 4</a:t>
                      </a:r>
                      <a:endParaRPr lang="en-AU" sz="1600" dirty="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4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solidFill>
                            <a:srgbClr val="000000"/>
                          </a:solidFill>
                          <a:effectLst/>
                          <a:latin typeface="+mn-lt"/>
                          <a:ea typeface="Times New Roman"/>
                          <a:cs typeface="Times New Roman"/>
                        </a:rPr>
                        <a:t>User Interfaces</a:t>
                      </a:r>
                    </a:p>
                  </a:txBody>
                  <a:tcPr marL="68580" marR="68580" marT="0" marB="0" anchor="ctr"/>
                </a:tc>
                <a:tc>
                  <a:txBody>
                    <a:bodyPr/>
                    <a:lstStyle/>
                    <a:p>
                      <a:pPr>
                        <a:lnSpc>
                          <a:spcPct val="115000"/>
                        </a:lnSpc>
                        <a:spcAft>
                          <a:spcPts val="0"/>
                        </a:spcAft>
                      </a:pPr>
                      <a:r>
                        <a:rPr lang="en-AU" sz="1600" dirty="0" smtClean="0">
                          <a:effectLst/>
                        </a:rPr>
                        <a:t>Chapters</a:t>
                      </a:r>
                      <a:r>
                        <a:rPr lang="en-AU" sz="1600" baseline="0" dirty="0" smtClean="0">
                          <a:effectLst/>
                        </a:rPr>
                        <a:t> 5 &amp; 6</a:t>
                      </a:r>
                      <a:r>
                        <a:rPr lang="en-AU" sz="1600" dirty="0" smtClean="0">
                          <a:effectLst/>
                        </a:rPr>
                        <a:t> </a:t>
                      </a:r>
                      <a:endParaRPr lang="en-AU" sz="1600" dirty="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5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solidFill>
                            <a:srgbClr val="000000"/>
                          </a:solidFill>
                          <a:effectLst/>
                          <a:latin typeface="+mn-lt"/>
                          <a:ea typeface="Times New Roman"/>
                          <a:cs typeface="Times New Roman"/>
                        </a:rPr>
                        <a:t>Information Presentation and Navigation</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smtClean="0">
                          <a:effectLst/>
                        </a:rPr>
                        <a:t>No Readings </a:t>
                      </a:r>
                      <a:endParaRPr lang="en-AU" sz="1600" dirty="0" smtClean="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6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solidFill>
                            <a:srgbClr val="000000"/>
                          </a:solidFill>
                          <a:effectLst/>
                          <a:latin typeface="+mn-lt"/>
                          <a:ea typeface="Times New Roman"/>
                          <a:cs typeface="Times New Roman"/>
                        </a:rPr>
                        <a:t>Accessibility and</a:t>
                      </a:r>
                      <a:r>
                        <a:rPr lang="en-AU" sz="1600" baseline="0" dirty="0" smtClean="0">
                          <a:solidFill>
                            <a:srgbClr val="000000"/>
                          </a:solidFill>
                          <a:effectLst/>
                          <a:latin typeface="+mn-lt"/>
                          <a:ea typeface="Times New Roman"/>
                          <a:cs typeface="Times New Roman"/>
                        </a:rPr>
                        <a:t> Special Issues in HCI</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smtClean="0">
                          <a:effectLst/>
                        </a:rPr>
                        <a:t>No Readings </a:t>
                      </a:r>
                      <a:endParaRPr lang="en-AU" sz="1600" dirty="0" smtClean="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7</a:t>
                      </a:r>
                      <a:r>
                        <a:rPr lang="en-AU" sz="1600" dirty="0" smtClean="0">
                          <a:effectLst/>
                        </a:rPr>
                        <a:t>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solidFill>
                            <a:srgbClr val="000000"/>
                          </a:solidFill>
                          <a:effectLst/>
                          <a:latin typeface="+mn-lt"/>
                          <a:ea typeface="Times New Roman"/>
                          <a:cs typeface="Times New Roman"/>
                        </a:rPr>
                        <a:t>Interaction Design</a:t>
                      </a:r>
                      <a:r>
                        <a:rPr lang="en-AU" sz="1600" baseline="0" dirty="0" smtClean="0">
                          <a:solidFill>
                            <a:srgbClr val="000000"/>
                          </a:solidFill>
                          <a:effectLst/>
                          <a:latin typeface="+mn-lt"/>
                          <a:ea typeface="Times New Roman"/>
                          <a:cs typeface="Times New Roman"/>
                        </a:rPr>
                        <a:t> and Development I: Data Gathering and Analysis</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smtClean="0">
                          <a:effectLst/>
                        </a:rPr>
                        <a:t>Chapters</a:t>
                      </a:r>
                      <a:r>
                        <a:rPr lang="en-AU" sz="1600" baseline="0" dirty="0" smtClean="0">
                          <a:effectLst/>
                        </a:rPr>
                        <a:t> 7 &amp; 8</a:t>
                      </a:r>
                      <a:endParaRPr lang="en-AU" sz="1600" dirty="0" smtClean="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8</a:t>
                      </a:r>
                      <a:r>
                        <a:rPr lang="en-AU" sz="1600" dirty="0" smtClean="0">
                          <a:effectLst/>
                        </a:rPr>
                        <a:t>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smtClean="0">
                          <a:solidFill>
                            <a:srgbClr val="000000"/>
                          </a:solidFill>
                          <a:effectLst/>
                          <a:latin typeface="+mn-lt"/>
                          <a:ea typeface="Times New Roman"/>
                          <a:cs typeface="Times New Roman"/>
                        </a:rPr>
                        <a:t>Interaction Design</a:t>
                      </a:r>
                      <a:r>
                        <a:rPr lang="en-AU" sz="1600" baseline="0" dirty="0" smtClean="0">
                          <a:solidFill>
                            <a:srgbClr val="000000"/>
                          </a:solidFill>
                          <a:effectLst/>
                          <a:latin typeface="+mn-lt"/>
                          <a:ea typeface="Times New Roman"/>
                          <a:cs typeface="Times New Roman"/>
                        </a:rPr>
                        <a:t> and Development II: Requirements and Modelling</a:t>
                      </a:r>
                      <a:endParaRPr lang="en-AU" sz="1600" dirty="0" smtClean="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effectLst/>
                        </a:rPr>
                        <a:t>Chapters</a:t>
                      </a:r>
                      <a:r>
                        <a:rPr lang="en-AU" sz="1600" baseline="0" dirty="0" smtClean="0">
                          <a:effectLst/>
                        </a:rPr>
                        <a:t> 9 &amp; 10</a:t>
                      </a:r>
                      <a:endParaRPr lang="en-AU" sz="1600" dirty="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9</a:t>
                      </a:r>
                      <a:r>
                        <a:rPr lang="en-AU" sz="1600" dirty="0" smtClean="0">
                          <a:effectLst/>
                        </a:rPr>
                        <a:t>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smtClean="0">
                          <a:solidFill>
                            <a:srgbClr val="000000"/>
                          </a:solidFill>
                          <a:effectLst/>
                          <a:latin typeface="+mn-lt"/>
                          <a:ea typeface="Times New Roman"/>
                          <a:cs typeface="Times New Roman"/>
                        </a:rPr>
                        <a:t>Interaction Design</a:t>
                      </a:r>
                      <a:r>
                        <a:rPr lang="en-AU" sz="1600" baseline="0" dirty="0" smtClean="0">
                          <a:solidFill>
                            <a:srgbClr val="000000"/>
                          </a:solidFill>
                          <a:effectLst/>
                          <a:latin typeface="+mn-lt"/>
                          <a:ea typeface="Times New Roman"/>
                          <a:cs typeface="Times New Roman"/>
                        </a:rPr>
                        <a:t> and Development III: Prototyping</a:t>
                      </a:r>
                      <a:endParaRPr lang="en-AU" sz="1600" dirty="0" smtClean="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smtClean="0">
                          <a:solidFill>
                            <a:srgbClr val="000000"/>
                          </a:solidFill>
                          <a:effectLst/>
                          <a:latin typeface="+mn-lt"/>
                          <a:ea typeface="Times New Roman"/>
                          <a:cs typeface="Times New Roman"/>
                        </a:rPr>
                        <a:t>Chapters</a:t>
                      </a:r>
                      <a:r>
                        <a:rPr lang="en-AU" sz="1600" baseline="0" dirty="0" smtClean="0">
                          <a:solidFill>
                            <a:srgbClr val="000000"/>
                          </a:solidFill>
                          <a:effectLst/>
                          <a:latin typeface="+mn-lt"/>
                          <a:ea typeface="Times New Roman"/>
                          <a:cs typeface="Times New Roman"/>
                        </a:rPr>
                        <a:t> 11 &amp; 12</a:t>
                      </a:r>
                      <a:endParaRPr lang="en-AU" sz="1600" dirty="0" smtClean="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10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solidFill>
                            <a:srgbClr val="000000"/>
                          </a:solidFill>
                          <a:effectLst/>
                          <a:latin typeface="+mn-lt"/>
                          <a:ea typeface="Times New Roman"/>
                          <a:cs typeface="Times New Roman"/>
                        </a:rPr>
                        <a:t>No Classes: Public Holiday</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smtClean="0">
                          <a:effectLst/>
                        </a:rPr>
                        <a:t>No Readings </a:t>
                      </a:r>
                      <a:endParaRPr lang="en-AU" sz="1600" dirty="0" smtClean="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11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solidFill>
                            <a:srgbClr val="000000"/>
                          </a:solidFill>
                          <a:effectLst/>
                          <a:latin typeface="+mn-lt"/>
                          <a:ea typeface="Times New Roman"/>
                          <a:cs typeface="Times New Roman"/>
                        </a:rPr>
                        <a:t>Usability</a:t>
                      </a:r>
                      <a:r>
                        <a:rPr lang="en-AU" sz="1600" baseline="0" dirty="0" smtClean="0">
                          <a:solidFill>
                            <a:srgbClr val="000000"/>
                          </a:solidFill>
                          <a:effectLst/>
                          <a:latin typeface="+mn-lt"/>
                          <a:ea typeface="Times New Roman"/>
                          <a:cs typeface="Times New Roman"/>
                        </a:rPr>
                        <a:t> Evaluation Methods I</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effectLst/>
                        </a:rPr>
                        <a:t>Chapter</a:t>
                      </a:r>
                      <a:r>
                        <a:rPr lang="en-AU" sz="1600" baseline="0" dirty="0" smtClean="0">
                          <a:effectLst/>
                        </a:rPr>
                        <a:t> 13</a:t>
                      </a:r>
                      <a:r>
                        <a:rPr lang="en-AU" sz="1600" dirty="0" smtClean="0">
                          <a:effectLst/>
                        </a:rPr>
                        <a:t> </a:t>
                      </a:r>
                      <a:endParaRPr lang="en-AU" sz="1600" dirty="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12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smtClean="0">
                          <a:solidFill>
                            <a:srgbClr val="000000"/>
                          </a:solidFill>
                          <a:effectLst/>
                          <a:latin typeface="+mn-lt"/>
                          <a:ea typeface="Times New Roman"/>
                          <a:cs typeface="Times New Roman"/>
                        </a:rPr>
                        <a:t>Usability</a:t>
                      </a:r>
                      <a:r>
                        <a:rPr lang="en-AU" sz="1600" baseline="0" dirty="0" smtClean="0">
                          <a:solidFill>
                            <a:srgbClr val="000000"/>
                          </a:solidFill>
                          <a:effectLst/>
                          <a:latin typeface="+mn-lt"/>
                          <a:ea typeface="Times New Roman"/>
                          <a:cs typeface="Times New Roman"/>
                        </a:rPr>
                        <a:t> Evaluation Methods I</a:t>
                      </a:r>
                      <a:r>
                        <a:rPr lang="en-AU" sz="1600" baseline="0" dirty="0">
                          <a:solidFill>
                            <a:srgbClr val="000000"/>
                          </a:solidFill>
                          <a:effectLst/>
                          <a:latin typeface="+mn-lt"/>
                          <a:ea typeface="Times New Roman"/>
                          <a:cs typeface="Times New Roman"/>
                        </a:rPr>
                        <a:t>I</a:t>
                      </a:r>
                      <a:endParaRPr lang="en-AU" sz="1600" dirty="0" smtClean="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effectLst/>
                        </a:rPr>
                        <a:t>Chapters </a:t>
                      </a:r>
                      <a:r>
                        <a:rPr lang="en-AU" sz="1600" dirty="0">
                          <a:effectLst/>
                        </a:rPr>
                        <a:t>14 </a:t>
                      </a:r>
                      <a:r>
                        <a:rPr lang="en-AU" sz="1600" dirty="0" smtClean="0">
                          <a:effectLst/>
                        </a:rPr>
                        <a:t>&amp; 15</a:t>
                      </a:r>
                      <a:endParaRPr lang="en-AU" sz="1600" dirty="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13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solidFill>
                            <a:srgbClr val="000000"/>
                          </a:solidFill>
                          <a:effectLst/>
                          <a:latin typeface="+mn-lt"/>
                          <a:ea typeface="Times New Roman"/>
                          <a:cs typeface="Times New Roman"/>
                        </a:rPr>
                        <a:t>Future HCI &amp; Subject Revision</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effectLst/>
                        </a:rPr>
                        <a:t>No Readings </a:t>
                      </a:r>
                      <a:endParaRPr lang="en-AU" sz="1600" dirty="0">
                        <a:solidFill>
                          <a:srgbClr val="000000"/>
                        </a:solidFill>
                        <a:effectLst/>
                        <a:latin typeface="+mn-lt"/>
                        <a:ea typeface="Times New Roma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240248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Subject </a:t>
            </a:r>
            <a:r>
              <a:rPr lang="en-AU" b="1" dirty="0" smtClean="0"/>
              <a:t>Description</a:t>
            </a:r>
            <a:endParaRPr lang="en-AU" dirty="0"/>
          </a:p>
        </p:txBody>
      </p:sp>
      <p:sp>
        <p:nvSpPr>
          <p:cNvPr id="3" name="Content Placeholder 2"/>
          <p:cNvSpPr>
            <a:spLocks noGrp="1"/>
          </p:cNvSpPr>
          <p:nvPr>
            <p:ph sz="half" idx="1"/>
          </p:nvPr>
        </p:nvSpPr>
        <p:spPr>
          <a:xfrm>
            <a:off x="457199" y="1435108"/>
            <a:ext cx="8169293" cy="4849674"/>
          </a:xfrm>
        </p:spPr>
        <p:txBody>
          <a:bodyPr>
            <a:normAutofit fontScale="92500"/>
          </a:bodyPr>
          <a:lstStyle/>
          <a:p>
            <a:pPr marL="0" indent="0">
              <a:buNone/>
            </a:pPr>
            <a:r>
              <a:rPr lang="en-AU" sz="2400" dirty="0"/>
              <a:t>The subject provides students with an understanding of Human Computer Interaction (HCI) principles and practices, and how to apply them in the context of developing usable interactive computer applications and systems. The subject also emphasises the importance of taking into account contextual, organisational, and social factors in the design of computer systems. Students will be taken through the analysis, design, development, and evaluation of user interfaces. They will acquire hands-on design skills through an interaction design project. The subject will cover topics including user-centred design, the development process, prototyping, usability testing, measuring and evaluating the user experience and accessibility.</a:t>
            </a:r>
          </a:p>
        </p:txBody>
      </p:sp>
    </p:spTree>
    <p:extLst>
      <p:ext uri="{BB962C8B-B14F-4D97-AF65-F5344CB8AC3E}">
        <p14:creationId xmlns:p14="http://schemas.microsoft.com/office/powerpoint/2010/main" val="4185324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Subject Learning </a:t>
            </a:r>
            <a:r>
              <a:rPr lang="en-AU" b="1" dirty="0" smtClean="0"/>
              <a:t>Outcomes (SLOs)</a:t>
            </a:r>
            <a:endParaRPr lang="en-AU" dirty="0"/>
          </a:p>
        </p:txBody>
      </p:sp>
      <p:sp>
        <p:nvSpPr>
          <p:cNvPr id="3" name="Content Placeholder 2"/>
          <p:cNvSpPr>
            <a:spLocks noGrp="1"/>
          </p:cNvSpPr>
          <p:nvPr>
            <p:ph sz="half" idx="1"/>
          </p:nvPr>
        </p:nvSpPr>
        <p:spPr>
          <a:xfrm>
            <a:off x="457199" y="1436400"/>
            <a:ext cx="8136305" cy="4519764"/>
          </a:xfrm>
        </p:spPr>
        <p:txBody>
          <a:bodyPr>
            <a:normAutofit lnSpcReduction="10000"/>
          </a:bodyPr>
          <a:lstStyle/>
          <a:p>
            <a:pPr marL="0" indent="0">
              <a:buNone/>
            </a:pPr>
            <a:r>
              <a:rPr lang="en-AU" sz="2400" dirty="0"/>
              <a:t>On successful completion of this subject, students will be able to</a:t>
            </a:r>
            <a:r>
              <a:rPr lang="en-AU" sz="2400" dirty="0" smtClean="0"/>
              <a:t>:</a:t>
            </a:r>
          </a:p>
          <a:p>
            <a:pPr lvl="1">
              <a:buFont typeface="+mj-lt"/>
              <a:buAutoNum type="arabicPeriod"/>
            </a:pPr>
            <a:r>
              <a:rPr lang="en-AU" sz="2400" dirty="0" smtClean="0">
                <a:solidFill>
                  <a:srgbClr val="FF0000"/>
                </a:solidFill>
              </a:rPr>
              <a:t>Identify </a:t>
            </a:r>
            <a:r>
              <a:rPr lang="en-AU" sz="2400" dirty="0">
                <a:solidFill>
                  <a:srgbClr val="FF0000"/>
                </a:solidFill>
              </a:rPr>
              <a:t>and describe HCI principles and design issues</a:t>
            </a:r>
            <a:r>
              <a:rPr lang="en-AU" sz="2400" dirty="0" smtClean="0">
                <a:solidFill>
                  <a:srgbClr val="FF0000"/>
                </a:solidFill>
              </a:rPr>
              <a:t>.</a:t>
            </a:r>
          </a:p>
          <a:p>
            <a:pPr lvl="1">
              <a:buFont typeface="+mj-lt"/>
              <a:buAutoNum type="arabicPeriod"/>
            </a:pPr>
            <a:r>
              <a:rPr lang="en-AU" sz="2400" dirty="0" smtClean="0"/>
              <a:t>Discuss </a:t>
            </a:r>
            <a:r>
              <a:rPr lang="en-AU" sz="2400" dirty="0"/>
              <a:t>and justify HCI solutions based on design principles</a:t>
            </a:r>
            <a:r>
              <a:rPr lang="en-AU" sz="2400" dirty="0" smtClean="0"/>
              <a:t>.</a:t>
            </a:r>
          </a:p>
          <a:p>
            <a:pPr lvl="1">
              <a:buFont typeface="+mj-lt"/>
              <a:buAutoNum type="arabicPeriod"/>
            </a:pPr>
            <a:r>
              <a:rPr lang="en-AU" sz="2400" dirty="0" smtClean="0">
                <a:solidFill>
                  <a:srgbClr val="FF0000"/>
                </a:solidFill>
              </a:rPr>
              <a:t>Demonstrate </a:t>
            </a:r>
            <a:r>
              <a:rPr lang="en-AU" sz="2400" dirty="0">
                <a:solidFill>
                  <a:srgbClr val="FF0000"/>
                </a:solidFill>
              </a:rPr>
              <a:t>an understanding of the HCI design process</a:t>
            </a:r>
            <a:r>
              <a:rPr lang="en-AU" sz="2400" dirty="0" smtClean="0">
                <a:solidFill>
                  <a:srgbClr val="FF0000"/>
                </a:solidFill>
              </a:rPr>
              <a:t>.</a:t>
            </a:r>
          </a:p>
          <a:p>
            <a:pPr lvl="1">
              <a:buFont typeface="+mj-lt"/>
              <a:buAutoNum type="arabicPeriod"/>
            </a:pPr>
            <a:r>
              <a:rPr lang="en-AU" sz="2400" dirty="0" smtClean="0"/>
              <a:t>Acquire </a:t>
            </a:r>
            <a:r>
              <a:rPr lang="en-AU" sz="2400" dirty="0"/>
              <a:t>skills to design and implement user-centred design</a:t>
            </a:r>
            <a:r>
              <a:rPr lang="en-AU" sz="2400" dirty="0" smtClean="0"/>
              <a:t>.</a:t>
            </a:r>
          </a:p>
          <a:p>
            <a:pPr lvl="1">
              <a:buFont typeface="+mj-lt"/>
              <a:buAutoNum type="arabicPeriod"/>
            </a:pPr>
            <a:r>
              <a:rPr lang="en-AU" sz="2400" dirty="0" smtClean="0"/>
              <a:t>Select </a:t>
            </a:r>
            <a:r>
              <a:rPr lang="en-AU" sz="2400" dirty="0"/>
              <a:t>and use suitable methods of measuring and evaluating the user experience.</a:t>
            </a:r>
          </a:p>
          <a:p>
            <a:endParaRPr lang="en-AU" dirty="0"/>
          </a:p>
        </p:txBody>
      </p:sp>
    </p:spTree>
    <p:extLst>
      <p:ext uri="{BB962C8B-B14F-4D97-AF65-F5344CB8AC3E}">
        <p14:creationId xmlns:p14="http://schemas.microsoft.com/office/powerpoint/2010/main" val="2255514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Components to Consider</a:t>
            </a:r>
            <a:endParaRPr lang="en-AU" dirty="0"/>
          </a:p>
        </p:txBody>
      </p:sp>
      <p:sp>
        <p:nvSpPr>
          <p:cNvPr id="3" name="Content Placeholder 2"/>
          <p:cNvSpPr>
            <a:spLocks noGrp="1"/>
          </p:cNvSpPr>
          <p:nvPr>
            <p:ph idx="1"/>
          </p:nvPr>
        </p:nvSpPr>
        <p:spPr/>
        <p:txBody>
          <a:bodyPr>
            <a:normAutofit/>
          </a:bodyPr>
          <a:lstStyle/>
          <a:p>
            <a:r>
              <a:rPr lang="en-US" dirty="0"/>
              <a:t>Human </a:t>
            </a:r>
          </a:p>
          <a:p>
            <a:pPr lvl="1"/>
            <a:r>
              <a:rPr lang="en-US" dirty="0" smtClean="0"/>
              <a:t>End</a:t>
            </a:r>
            <a:r>
              <a:rPr lang="en-US" dirty="0"/>
              <a:t>-user of program </a:t>
            </a:r>
          </a:p>
          <a:p>
            <a:pPr lvl="1"/>
            <a:r>
              <a:rPr lang="en-US" dirty="0" smtClean="0"/>
              <a:t>Others </a:t>
            </a:r>
            <a:r>
              <a:rPr lang="en-US" dirty="0"/>
              <a:t>(friends, </a:t>
            </a:r>
            <a:r>
              <a:rPr lang="en-US" dirty="0" smtClean="0"/>
              <a:t>collaborators</a:t>
            </a:r>
            <a:r>
              <a:rPr lang="en-US" dirty="0"/>
              <a:t>, coworkers) </a:t>
            </a:r>
          </a:p>
          <a:p>
            <a:r>
              <a:rPr lang="en-US" dirty="0"/>
              <a:t>Computer </a:t>
            </a:r>
          </a:p>
          <a:p>
            <a:pPr lvl="1"/>
            <a:r>
              <a:rPr lang="en-US" dirty="0" smtClean="0"/>
              <a:t>Machine </a:t>
            </a:r>
            <a:r>
              <a:rPr lang="en-US" dirty="0"/>
              <a:t>program runs </a:t>
            </a:r>
            <a:r>
              <a:rPr lang="en-US" dirty="0" smtClean="0"/>
              <a:t>on</a:t>
            </a:r>
          </a:p>
          <a:p>
            <a:pPr lvl="1"/>
            <a:r>
              <a:rPr lang="en-US" dirty="0" smtClean="0"/>
              <a:t>Often (clients &amp; servers) </a:t>
            </a:r>
            <a:endParaRPr lang="en-US" dirty="0"/>
          </a:p>
          <a:p>
            <a:r>
              <a:rPr lang="en-US" dirty="0"/>
              <a:t>Interaction </a:t>
            </a:r>
          </a:p>
          <a:p>
            <a:pPr lvl="1"/>
            <a:r>
              <a:rPr lang="en-US" dirty="0" smtClean="0"/>
              <a:t>User </a:t>
            </a:r>
            <a:r>
              <a:rPr lang="en-US" dirty="0"/>
              <a:t>tells the computer </a:t>
            </a:r>
            <a:r>
              <a:rPr lang="en-US" dirty="0" smtClean="0"/>
              <a:t>what </a:t>
            </a:r>
            <a:r>
              <a:rPr lang="en-US" dirty="0"/>
              <a:t>they want </a:t>
            </a:r>
          </a:p>
          <a:p>
            <a:pPr lvl="1"/>
            <a:r>
              <a:rPr lang="en-US" dirty="0" smtClean="0"/>
              <a:t>Computer </a:t>
            </a:r>
            <a:r>
              <a:rPr lang="en-US" dirty="0"/>
              <a:t>communicates results </a:t>
            </a:r>
          </a:p>
          <a:p>
            <a:endParaRPr lang="en-AU" dirty="0"/>
          </a:p>
        </p:txBody>
      </p:sp>
    </p:spTree>
    <p:extLst>
      <p:ext uri="{BB962C8B-B14F-4D97-AF65-F5344CB8AC3E}">
        <p14:creationId xmlns:p14="http://schemas.microsoft.com/office/powerpoint/2010/main" val="22593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User Interfaces</a:t>
            </a:r>
            <a:endParaRPr lang="en-AU" dirty="0"/>
          </a:p>
        </p:txBody>
      </p:sp>
      <p:sp>
        <p:nvSpPr>
          <p:cNvPr id="3" name="Content Placeholder 2"/>
          <p:cNvSpPr>
            <a:spLocks noGrp="1"/>
          </p:cNvSpPr>
          <p:nvPr>
            <p:ph idx="1"/>
          </p:nvPr>
        </p:nvSpPr>
        <p:spPr/>
        <p:txBody>
          <a:bodyPr>
            <a:normAutofit/>
          </a:bodyPr>
          <a:lstStyle/>
          <a:p>
            <a:r>
              <a:rPr lang="en-US" dirty="0"/>
              <a:t>Part of application that allows </a:t>
            </a:r>
          </a:p>
          <a:p>
            <a:pPr lvl="1"/>
            <a:r>
              <a:rPr lang="en-US" dirty="0" smtClean="0"/>
              <a:t>People </a:t>
            </a:r>
            <a:r>
              <a:rPr lang="en-US" dirty="0"/>
              <a:t>to interact with computer </a:t>
            </a:r>
          </a:p>
          <a:p>
            <a:pPr lvl="1"/>
            <a:r>
              <a:rPr lang="en-US" dirty="0" smtClean="0"/>
              <a:t>Computer </a:t>
            </a:r>
            <a:r>
              <a:rPr lang="en-US" dirty="0"/>
              <a:t>to communicate results </a:t>
            </a:r>
          </a:p>
          <a:p>
            <a:r>
              <a:rPr lang="en-US" dirty="0"/>
              <a:t>Can include hardware design </a:t>
            </a:r>
          </a:p>
          <a:p>
            <a:pPr lvl="1"/>
            <a:r>
              <a:rPr lang="en-US" dirty="0" smtClean="0"/>
              <a:t>Buttons, sliders</a:t>
            </a:r>
            <a:r>
              <a:rPr lang="en-US" dirty="0"/>
              <a:t>,</a:t>
            </a:r>
            <a:r>
              <a:rPr lang="en-US" dirty="0" smtClean="0"/>
              <a:t> </a:t>
            </a:r>
            <a:r>
              <a:rPr lang="en-US" dirty="0"/>
              <a:t>sensors </a:t>
            </a:r>
          </a:p>
          <a:p>
            <a:endParaRPr lang="en-US" dirty="0" smtClean="0"/>
          </a:p>
          <a:p>
            <a:r>
              <a:rPr lang="en-US" dirty="0" smtClean="0"/>
              <a:t>HCI </a:t>
            </a:r>
            <a:r>
              <a:rPr lang="en-US" dirty="0"/>
              <a:t>= </a:t>
            </a:r>
            <a:r>
              <a:rPr lang="en-US" dirty="0" smtClean="0"/>
              <a:t>design</a:t>
            </a:r>
            <a:r>
              <a:rPr lang="en-US" dirty="0"/>
              <a:t>, prototyping, implementation &amp; evaluation of UIs </a:t>
            </a:r>
          </a:p>
          <a:p>
            <a:endParaRPr lang="en-AU" dirty="0"/>
          </a:p>
        </p:txBody>
      </p:sp>
    </p:spTree>
    <p:extLst>
      <p:ext uri="{BB962C8B-B14F-4D97-AF65-F5344CB8AC3E}">
        <p14:creationId xmlns:p14="http://schemas.microsoft.com/office/powerpoint/2010/main" val="2625057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ACM SIGCHI Traditional Model</a:t>
            </a:r>
            <a:endParaRPr lang="en-AU" dirty="0"/>
          </a:p>
        </p:txBody>
      </p:sp>
      <p:pic>
        <p:nvPicPr>
          <p:cNvPr id="4" name="Content Placeholder 3"/>
          <p:cNvPicPr>
            <a:picLocks noGrp="1" noChangeAspect="1"/>
          </p:cNvPicPr>
          <p:nvPr>
            <p:ph idx="1"/>
          </p:nvPr>
        </p:nvPicPr>
        <p:blipFill>
          <a:blip r:embed="rId2"/>
          <a:srcRect l="-15709" r="-15709"/>
          <a:stretch>
            <a:fillRect/>
          </a:stretch>
        </p:blipFill>
        <p:spPr/>
      </p:pic>
    </p:spTree>
    <p:extLst>
      <p:ext uri="{BB962C8B-B14F-4D97-AF65-F5344CB8AC3E}">
        <p14:creationId xmlns:p14="http://schemas.microsoft.com/office/powerpoint/2010/main" val="717908653"/>
      </p:ext>
    </p:extLst>
  </p:cSld>
  <p:clrMapOvr>
    <a:masterClrMapping/>
  </p:clrMapOvr>
</p:sld>
</file>

<file path=ppt/theme/theme1.xml><?xml version="1.0" encoding="utf-8"?>
<a:theme xmlns:a="http://schemas.openxmlformats.org/drawingml/2006/main" name="Office Theme">
  <a:themeElements>
    <a:clrScheme name="2016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2709</TotalTime>
  <Words>1801</Words>
  <Application>Microsoft Office PowerPoint</Application>
  <PresentationFormat>On-screen Show (4:3)</PresentationFormat>
  <Paragraphs>281</Paragraphs>
  <Slides>37</Slides>
  <Notes>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User Centered Design– CSIT226/CSIT826</vt:lpstr>
      <vt:lpstr>PowerPoint Presentation</vt:lpstr>
      <vt:lpstr>This Week</vt:lpstr>
      <vt:lpstr>PowerPoint Presentation</vt:lpstr>
      <vt:lpstr>Subject Description</vt:lpstr>
      <vt:lpstr>Subject Learning Outcomes (SLOs)</vt:lpstr>
      <vt:lpstr>Components to Consider</vt:lpstr>
      <vt:lpstr>User Interfaces</vt:lpstr>
      <vt:lpstr>ACM SIGCHI Traditional Model</vt:lpstr>
      <vt:lpstr>More Key Terms</vt:lpstr>
      <vt:lpstr>PowerPoint Presentation</vt:lpstr>
      <vt:lpstr>The ‘Human’ (Dix et al., 2004) </vt:lpstr>
      <vt:lpstr>Human i/o (Dix et al., 2004) </vt:lpstr>
      <vt:lpstr>Human Cognitive Architecture</vt:lpstr>
      <vt:lpstr>Human Cognitive Architecture</vt:lpstr>
      <vt:lpstr>PowerPoint Presentation</vt:lpstr>
      <vt:lpstr>Overview of the Problem</vt:lpstr>
      <vt:lpstr>CLT Way (Value of angle BEF )</vt:lpstr>
      <vt:lpstr>Cognitive Load Theory</vt:lpstr>
      <vt:lpstr>Cognitive Load Theory</vt:lpstr>
      <vt:lpstr>Design methods (novice users)</vt:lpstr>
      <vt:lpstr>Major Cognitive Load Effects</vt:lpstr>
      <vt:lpstr>Split-attention</vt:lpstr>
      <vt:lpstr>PowerPoint Presentation</vt:lpstr>
      <vt:lpstr>Conflict in Views</vt:lpstr>
      <vt:lpstr>International Standard ISO 9241-210</vt:lpstr>
      <vt:lpstr>Rationale for Human-Centered Design</vt:lpstr>
      <vt:lpstr>Principles of Human-Centered Design (ISO)</vt:lpstr>
      <vt:lpstr>Human-Centered Design Activities</vt:lpstr>
      <vt:lpstr>PowerPoint Presentation</vt:lpstr>
      <vt:lpstr>User-Centered Design</vt:lpstr>
      <vt:lpstr>PowerPoint Presentation</vt:lpstr>
      <vt:lpstr>User-Centered Design</vt:lpstr>
      <vt:lpstr>User-Centered Design Principles (Rubin, 2008)</vt:lpstr>
      <vt:lpstr>PowerPoint Presentation</vt:lpstr>
      <vt:lpstr>References</vt:lpstr>
      <vt:lpstr>Questions</vt:lpstr>
    </vt:vector>
  </TitlesOfParts>
  <Company>UOW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CSIT226/CSIT826  Introductory Lecture</dc:title>
  <dc:creator>Mark Freeman</dc:creator>
  <cp:lastModifiedBy>Mark Freeman</cp:lastModifiedBy>
  <cp:revision>125</cp:revision>
  <cp:lastPrinted>2016-07-25T02:55:52Z</cp:lastPrinted>
  <dcterms:created xsi:type="dcterms:W3CDTF">2016-01-22T04:47:59Z</dcterms:created>
  <dcterms:modified xsi:type="dcterms:W3CDTF">2016-08-01T04:43:46Z</dcterms:modified>
</cp:coreProperties>
</file>