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handoutMasterIdLst>
    <p:handoutMasterId r:id="rId28"/>
  </p:handoutMasterIdLst>
  <p:sldIdLst>
    <p:sldId id="256" r:id="rId2"/>
    <p:sldId id="269" r:id="rId3"/>
    <p:sldId id="275" r:id="rId4"/>
    <p:sldId id="270" r:id="rId5"/>
    <p:sldId id="273" r:id="rId6"/>
    <p:sldId id="274" r:id="rId7"/>
    <p:sldId id="550" r:id="rId8"/>
    <p:sldId id="549" r:id="rId9"/>
    <p:sldId id="544" r:id="rId10"/>
    <p:sldId id="551" r:id="rId11"/>
    <p:sldId id="552" r:id="rId12"/>
    <p:sldId id="553" r:id="rId13"/>
    <p:sldId id="554" r:id="rId14"/>
    <p:sldId id="556" r:id="rId15"/>
    <p:sldId id="555" r:id="rId16"/>
    <p:sldId id="565" r:id="rId17"/>
    <p:sldId id="564" r:id="rId18"/>
    <p:sldId id="557" r:id="rId19"/>
    <p:sldId id="559" r:id="rId20"/>
    <p:sldId id="560" r:id="rId21"/>
    <p:sldId id="561" r:id="rId22"/>
    <p:sldId id="562" r:id="rId23"/>
    <p:sldId id="563" r:id="rId24"/>
    <p:sldId id="558" r:id="rId25"/>
    <p:sldId id="261" r:id="rId2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D9D6"/>
    <a:srgbClr val="000000"/>
    <a:srgbClr val="0C2340"/>
    <a:srgbClr val="FF0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29" autoAdjust="0"/>
  </p:normalViewPr>
  <p:slideViewPr>
    <p:cSldViewPr snapToGrid="0" snapToObjects="1">
      <p:cViewPr varScale="1">
        <p:scale>
          <a:sx n="96" d="100"/>
          <a:sy n="96" d="100"/>
        </p:scale>
        <p:origin x="-2064"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9" d="100"/>
          <a:sy n="79" d="100"/>
        </p:scale>
        <p:origin x="-3942"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D3AEA6-DA4A-478A-AB4D-BF89F36E3FA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549F29C1-23B7-4E3F-97D9-0B7799A8C99E}">
      <dgm:prSet/>
      <dgm:spPr/>
      <dgm:t>
        <a:bodyPr/>
        <a:lstStyle/>
        <a:p>
          <a:r>
            <a:rPr lang="en-AU" dirty="0" smtClean="0"/>
            <a:t>Guest Presentation</a:t>
          </a:r>
          <a:endParaRPr lang="en-AU" dirty="0"/>
        </a:p>
      </dgm:t>
    </dgm:pt>
    <dgm:pt modelId="{CF4F681D-5044-4D4E-8E02-123AC21CB800}" type="parTrans" cxnId="{48CC35A3-17BF-405A-925B-E7E44BC8BC91}">
      <dgm:prSet/>
      <dgm:spPr/>
      <dgm:t>
        <a:bodyPr/>
        <a:lstStyle/>
        <a:p>
          <a:endParaRPr lang="en-AU"/>
        </a:p>
      </dgm:t>
    </dgm:pt>
    <dgm:pt modelId="{A7A9CB6A-7BC4-4743-8824-581E910E1D99}" type="sibTrans" cxnId="{48CC35A3-17BF-405A-925B-E7E44BC8BC91}">
      <dgm:prSet/>
      <dgm:spPr/>
      <dgm:t>
        <a:bodyPr/>
        <a:lstStyle/>
        <a:p>
          <a:endParaRPr lang="en-AU"/>
        </a:p>
      </dgm:t>
    </dgm:pt>
    <dgm:pt modelId="{11618F6C-4C8E-446E-83C3-C61AE7555CA0}">
      <dgm:prSet/>
      <dgm:spPr/>
      <dgm:t>
        <a:bodyPr/>
        <a:lstStyle/>
        <a:p>
          <a:r>
            <a:rPr lang="en-AU" dirty="0" smtClean="0"/>
            <a:t>Professionals Australia</a:t>
          </a:r>
          <a:endParaRPr lang="en-AU" dirty="0"/>
        </a:p>
      </dgm:t>
    </dgm:pt>
    <dgm:pt modelId="{63EA2127-85D4-4A94-8673-BF7E39E3A2D9}" type="parTrans" cxnId="{F5662341-BC69-4B05-B546-13250429F524}">
      <dgm:prSet/>
      <dgm:spPr/>
      <dgm:t>
        <a:bodyPr/>
        <a:lstStyle/>
        <a:p>
          <a:endParaRPr lang="en-AU"/>
        </a:p>
      </dgm:t>
    </dgm:pt>
    <dgm:pt modelId="{8D743975-6348-45E5-9D65-94DC0AF361A3}" type="sibTrans" cxnId="{F5662341-BC69-4B05-B546-13250429F524}">
      <dgm:prSet/>
      <dgm:spPr/>
      <dgm:t>
        <a:bodyPr/>
        <a:lstStyle/>
        <a:p>
          <a:endParaRPr lang="en-AU"/>
        </a:p>
      </dgm:t>
    </dgm:pt>
    <dgm:pt modelId="{AF37DCEF-AF96-438A-B38C-3394766FA269}">
      <dgm:prSet/>
      <dgm:spPr/>
      <dgm:t>
        <a:bodyPr/>
        <a:lstStyle/>
        <a:p>
          <a:r>
            <a:rPr lang="en-AU" dirty="0" smtClean="0"/>
            <a:t>Principles</a:t>
          </a:r>
          <a:endParaRPr lang="en-AU" dirty="0"/>
        </a:p>
      </dgm:t>
    </dgm:pt>
    <dgm:pt modelId="{99D2EAFA-E94E-4143-AE7A-08A66D47CCA6}" type="parTrans" cxnId="{156DD984-14D9-4080-9A26-1985DDAE70CA}">
      <dgm:prSet/>
      <dgm:spPr/>
      <dgm:t>
        <a:bodyPr/>
        <a:lstStyle/>
        <a:p>
          <a:endParaRPr lang="en-AU"/>
        </a:p>
      </dgm:t>
    </dgm:pt>
    <dgm:pt modelId="{0EDE6940-D330-4E4C-8634-1B4CD1AB1E78}" type="sibTrans" cxnId="{156DD984-14D9-4080-9A26-1985DDAE70CA}">
      <dgm:prSet/>
      <dgm:spPr/>
      <dgm:t>
        <a:bodyPr/>
        <a:lstStyle/>
        <a:p>
          <a:endParaRPr lang="en-AU"/>
        </a:p>
      </dgm:t>
    </dgm:pt>
    <dgm:pt modelId="{037FB6E6-F733-4632-87AF-B5618AEBA117}">
      <dgm:prSet/>
      <dgm:spPr/>
      <dgm:t>
        <a:bodyPr/>
        <a:lstStyle/>
        <a:p>
          <a:r>
            <a:rPr lang="en-AU" dirty="0" smtClean="0"/>
            <a:t>Patterns</a:t>
          </a:r>
          <a:endParaRPr lang="en-AU" dirty="0"/>
        </a:p>
      </dgm:t>
    </dgm:pt>
    <dgm:pt modelId="{BD1CA717-8250-4A3D-AE73-689F8911193D}" type="parTrans" cxnId="{63B66F48-4C00-4A12-B02A-F8BF33234EE3}">
      <dgm:prSet/>
      <dgm:spPr/>
      <dgm:t>
        <a:bodyPr/>
        <a:lstStyle/>
        <a:p>
          <a:endParaRPr lang="en-AU"/>
        </a:p>
      </dgm:t>
    </dgm:pt>
    <dgm:pt modelId="{78A14063-BA48-474D-904B-BE2EF1E5EE1D}" type="sibTrans" cxnId="{63B66F48-4C00-4A12-B02A-F8BF33234EE3}">
      <dgm:prSet/>
      <dgm:spPr/>
      <dgm:t>
        <a:bodyPr/>
        <a:lstStyle/>
        <a:p>
          <a:endParaRPr lang="en-AU"/>
        </a:p>
      </dgm:t>
    </dgm:pt>
    <dgm:pt modelId="{D305390A-9887-4C0B-A804-DC50034EFD63}">
      <dgm:prSet/>
      <dgm:spPr/>
      <dgm:t>
        <a:bodyPr/>
        <a:lstStyle/>
        <a:p>
          <a:r>
            <a:rPr lang="en-AU" dirty="0" smtClean="0"/>
            <a:t>Sequences</a:t>
          </a:r>
          <a:endParaRPr lang="en-AU" dirty="0"/>
        </a:p>
      </dgm:t>
    </dgm:pt>
    <dgm:pt modelId="{F5F475D6-788B-479C-A562-72F23DD980BF}" type="parTrans" cxnId="{78CBF3B6-562B-4197-9799-B6AC88DC9BFA}">
      <dgm:prSet/>
      <dgm:spPr/>
      <dgm:t>
        <a:bodyPr/>
        <a:lstStyle/>
        <a:p>
          <a:endParaRPr lang="en-AU"/>
        </a:p>
      </dgm:t>
    </dgm:pt>
    <dgm:pt modelId="{1B895253-3447-4331-BFF2-8BDD1B97AAD6}" type="sibTrans" cxnId="{78CBF3B6-562B-4197-9799-B6AC88DC9BFA}">
      <dgm:prSet/>
      <dgm:spPr/>
      <dgm:t>
        <a:bodyPr/>
        <a:lstStyle/>
        <a:p>
          <a:endParaRPr lang="en-AU"/>
        </a:p>
      </dgm:t>
    </dgm:pt>
    <dgm:pt modelId="{73D88E33-412E-4139-970D-F85715EF8754}" type="pres">
      <dgm:prSet presAssocID="{22D3AEA6-DA4A-478A-AB4D-BF89F36E3FAD}" presName="linear" presStyleCnt="0">
        <dgm:presLayoutVars>
          <dgm:dir/>
          <dgm:animLvl val="lvl"/>
          <dgm:resizeHandles val="exact"/>
        </dgm:presLayoutVars>
      </dgm:prSet>
      <dgm:spPr/>
      <dgm:t>
        <a:bodyPr/>
        <a:lstStyle/>
        <a:p>
          <a:endParaRPr lang="en-AU"/>
        </a:p>
      </dgm:t>
    </dgm:pt>
    <dgm:pt modelId="{0D655891-3C6B-4A23-A4C5-39EF35E85D2F}" type="pres">
      <dgm:prSet presAssocID="{549F29C1-23B7-4E3F-97D9-0B7799A8C99E}" presName="parentLin" presStyleCnt="0"/>
      <dgm:spPr/>
    </dgm:pt>
    <dgm:pt modelId="{8A037261-51D2-40B0-9AD4-8B9B7FCFE05D}" type="pres">
      <dgm:prSet presAssocID="{549F29C1-23B7-4E3F-97D9-0B7799A8C99E}" presName="parentLeftMargin" presStyleLbl="node1" presStyleIdx="0" presStyleCnt="4"/>
      <dgm:spPr/>
      <dgm:t>
        <a:bodyPr/>
        <a:lstStyle/>
        <a:p>
          <a:endParaRPr lang="en-AU"/>
        </a:p>
      </dgm:t>
    </dgm:pt>
    <dgm:pt modelId="{9A2678EE-0C20-4600-B03D-FEDEE8DA0234}" type="pres">
      <dgm:prSet presAssocID="{549F29C1-23B7-4E3F-97D9-0B7799A8C99E}" presName="parentText" presStyleLbl="node1" presStyleIdx="0" presStyleCnt="4">
        <dgm:presLayoutVars>
          <dgm:chMax val="0"/>
          <dgm:bulletEnabled val="1"/>
        </dgm:presLayoutVars>
      </dgm:prSet>
      <dgm:spPr/>
      <dgm:t>
        <a:bodyPr/>
        <a:lstStyle/>
        <a:p>
          <a:endParaRPr lang="en-AU"/>
        </a:p>
      </dgm:t>
    </dgm:pt>
    <dgm:pt modelId="{006F18E9-82EF-4D57-A87E-6226CE10C28B}" type="pres">
      <dgm:prSet presAssocID="{549F29C1-23B7-4E3F-97D9-0B7799A8C99E}" presName="negativeSpace" presStyleCnt="0"/>
      <dgm:spPr/>
    </dgm:pt>
    <dgm:pt modelId="{286856CD-CE1D-46B7-B6AF-33BC05A5AC34}" type="pres">
      <dgm:prSet presAssocID="{549F29C1-23B7-4E3F-97D9-0B7799A8C99E}" presName="childText" presStyleLbl="conFgAcc1" presStyleIdx="0" presStyleCnt="4">
        <dgm:presLayoutVars>
          <dgm:bulletEnabled val="1"/>
        </dgm:presLayoutVars>
      </dgm:prSet>
      <dgm:spPr/>
      <dgm:t>
        <a:bodyPr/>
        <a:lstStyle/>
        <a:p>
          <a:endParaRPr lang="en-AU"/>
        </a:p>
      </dgm:t>
    </dgm:pt>
    <dgm:pt modelId="{B698B98D-D266-4C3C-8F84-6CD596C03AC4}" type="pres">
      <dgm:prSet presAssocID="{A7A9CB6A-7BC4-4743-8824-581E910E1D99}" presName="spaceBetweenRectangles" presStyleCnt="0"/>
      <dgm:spPr/>
    </dgm:pt>
    <dgm:pt modelId="{4FF72EB9-3EAF-44F1-B24F-CD453EC6A112}" type="pres">
      <dgm:prSet presAssocID="{AF37DCEF-AF96-438A-B38C-3394766FA269}" presName="parentLin" presStyleCnt="0"/>
      <dgm:spPr/>
    </dgm:pt>
    <dgm:pt modelId="{8BFE2DC1-70ED-4A24-9712-B3A5DC9C7B2A}" type="pres">
      <dgm:prSet presAssocID="{AF37DCEF-AF96-438A-B38C-3394766FA269}" presName="parentLeftMargin" presStyleLbl="node1" presStyleIdx="0" presStyleCnt="4"/>
      <dgm:spPr/>
      <dgm:t>
        <a:bodyPr/>
        <a:lstStyle/>
        <a:p>
          <a:endParaRPr lang="en-AU"/>
        </a:p>
      </dgm:t>
    </dgm:pt>
    <dgm:pt modelId="{BA75593B-6B4F-4877-804C-C96C7E48C3B9}" type="pres">
      <dgm:prSet presAssocID="{AF37DCEF-AF96-438A-B38C-3394766FA269}" presName="parentText" presStyleLbl="node1" presStyleIdx="1" presStyleCnt="4">
        <dgm:presLayoutVars>
          <dgm:chMax val="0"/>
          <dgm:bulletEnabled val="1"/>
        </dgm:presLayoutVars>
      </dgm:prSet>
      <dgm:spPr/>
      <dgm:t>
        <a:bodyPr/>
        <a:lstStyle/>
        <a:p>
          <a:endParaRPr lang="en-AU"/>
        </a:p>
      </dgm:t>
    </dgm:pt>
    <dgm:pt modelId="{3ADDD9F8-4395-4AE5-B3F8-69521AFD9B22}" type="pres">
      <dgm:prSet presAssocID="{AF37DCEF-AF96-438A-B38C-3394766FA269}" presName="negativeSpace" presStyleCnt="0"/>
      <dgm:spPr/>
    </dgm:pt>
    <dgm:pt modelId="{8F97661B-4558-473F-8E42-40F7E7CCE53A}" type="pres">
      <dgm:prSet presAssocID="{AF37DCEF-AF96-438A-B38C-3394766FA269}" presName="childText" presStyleLbl="conFgAcc1" presStyleIdx="1" presStyleCnt="4">
        <dgm:presLayoutVars>
          <dgm:bulletEnabled val="1"/>
        </dgm:presLayoutVars>
      </dgm:prSet>
      <dgm:spPr/>
    </dgm:pt>
    <dgm:pt modelId="{5DD459CD-F88C-4AFF-B440-378541E9BA26}" type="pres">
      <dgm:prSet presAssocID="{0EDE6940-D330-4E4C-8634-1B4CD1AB1E78}" presName="spaceBetweenRectangles" presStyleCnt="0"/>
      <dgm:spPr/>
    </dgm:pt>
    <dgm:pt modelId="{C37741AC-46EA-476C-9344-61DEBF216116}" type="pres">
      <dgm:prSet presAssocID="{037FB6E6-F733-4632-87AF-B5618AEBA117}" presName="parentLin" presStyleCnt="0"/>
      <dgm:spPr/>
    </dgm:pt>
    <dgm:pt modelId="{CDB2C466-8CE7-4929-A131-52DBFEA5814E}" type="pres">
      <dgm:prSet presAssocID="{037FB6E6-F733-4632-87AF-B5618AEBA117}" presName="parentLeftMargin" presStyleLbl="node1" presStyleIdx="1" presStyleCnt="4"/>
      <dgm:spPr/>
      <dgm:t>
        <a:bodyPr/>
        <a:lstStyle/>
        <a:p>
          <a:endParaRPr lang="en-AU"/>
        </a:p>
      </dgm:t>
    </dgm:pt>
    <dgm:pt modelId="{1D732177-8AFC-4872-8E0D-382CBB82933F}" type="pres">
      <dgm:prSet presAssocID="{037FB6E6-F733-4632-87AF-B5618AEBA117}" presName="parentText" presStyleLbl="node1" presStyleIdx="2" presStyleCnt="4">
        <dgm:presLayoutVars>
          <dgm:chMax val="0"/>
          <dgm:bulletEnabled val="1"/>
        </dgm:presLayoutVars>
      </dgm:prSet>
      <dgm:spPr/>
      <dgm:t>
        <a:bodyPr/>
        <a:lstStyle/>
        <a:p>
          <a:endParaRPr lang="en-AU"/>
        </a:p>
      </dgm:t>
    </dgm:pt>
    <dgm:pt modelId="{159E3C5D-3879-4983-84F3-75B9ADD2EC26}" type="pres">
      <dgm:prSet presAssocID="{037FB6E6-F733-4632-87AF-B5618AEBA117}" presName="negativeSpace" presStyleCnt="0"/>
      <dgm:spPr/>
    </dgm:pt>
    <dgm:pt modelId="{BAAD6106-096B-439E-AE5F-68DCF87AADF4}" type="pres">
      <dgm:prSet presAssocID="{037FB6E6-F733-4632-87AF-B5618AEBA117}" presName="childText" presStyleLbl="conFgAcc1" presStyleIdx="2" presStyleCnt="4">
        <dgm:presLayoutVars>
          <dgm:bulletEnabled val="1"/>
        </dgm:presLayoutVars>
      </dgm:prSet>
      <dgm:spPr/>
    </dgm:pt>
    <dgm:pt modelId="{9BC206CF-05BB-493D-B758-5CEC1577A5FB}" type="pres">
      <dgm:prSet presAssocID="{78A14063-BA48-474D-904B-BE2EF1E5EE1D}" presName="spaceBetweenRectangles" presStyleCnt="0"/>
      <dgm:spPr/>
    </dgm:pt>
    <dgm:pt modelId="{89397299-AC62-4FA9-9C76-08AE05855DB7}" type="pres">
      <dgm:prSet presAssocID="{D305390A-9887-4C0B-A804-DC50034EFD63}" presName="parentLin" presStyleCnt="0"/>
      <dgm:spPr/>
    </dgm:pt>
    <dgm:pt modelId="{8CE02581-E6A1-4012-9756-BC4EF8B3D92E}" type="pres">
      <dgm:prSet presAssocID="{D305390A-9887-4C0B-A804-DC50034EFD63}" presName="parentLeftMargin" presStyleLbl="node1" presStyleIdx="2" presStyleCnt="4"/>
      <dgm:spPr/>
      <dgm:t>
        <a:bodyPr/>
        <a:lstStyle/>
        <a:p>
          <a:endParaRPr lang="en-AU"/>
        </a:p>
      </dgm:t>
    </dgm:pt>
    <dgm:pt modelId="{860A9D0A-1C1E-46FF-AFB9-408B846FF35D}" type="pres">
      <dgm:prSet presAssocID="{D305390A-9887-4C0B-A804-DC50034EFD63}" presName="parentText" presStyleLbl="node1" presStyleIdx="3" presStyleCnt="4">
        <dgm:presLayoutVars>
          <dgm:chMax val="0"/>
          <dgm:bulletEnabled val="1"/>
        </dgm:presLayoutVars>
      </dgm:prSet>
      <dgm:spPr/>
      <dgm:t>
        <a:bodyPr/>
        <a:lstStyle/>
        <a:p>
          <a:endParaRPr lang="en-AU"/>
        </a:p>
      </dgm:t>
    </dgm:pt>
    <dgm:pt modelId="{8CABCEEC-671E-4940-AD21-18CE41CEC020}" type="pres">
      <dgm:prSet presAssocID="{D305390A-9887-4C0B-A804-DC50034EFD63}" presName="negativeSpace" presStyleCnt="0"/>
      <dgm:spPr/>
    </dgm:pt>
    <dgm:pt modelId="{C7EF345F-C496-4BEF-BD06-44472CE3A2D4}" type="pres">
      <dgm:prSet presAssocID="{D305390A-9887-4C0B-A804-DC50034EFD63}" presName="childText" presStyleLbl="conFgAcc1" presStyleIdx="3" presStyleCnt="4">
        <dgm:presLayoutVars>
          <dgm:bulletEnabled val="1"/>
        </dgm:presLayoutVars>
      </dgm:prSet>
      <dgm:spPr/>
    </dgm:pt>
  </dgm:ptLst>
  <dgm:cxnLst>
    <dgm:cxn modelId="{C7721F51-B56E-4508-A27B-9AC3D7A4C233}" type="presOf" srcId="{AF37DCEF-AF96-438A-B38C-3394766FA269}" destId="{8BFE2DC1-70ED-4A24-9712-B3A5DC9C7B2A}" srcOrd="0" destOrd="0" presId="urn:microsoft.com/office/officeart/2005/8/layout/list1"/>
    <dgm:cxn modelId="{63B66F48-4C00-4A12-B02A-F8BF33234EE3}" srcId="{22D3AEA6-DA4A-478A-AB4D-BF89F36E3FAD}" destId="{037FB6E6-F733-4632-87AF-B5618AEBA117}" srcOrd="2" destOrd="0" parTransId="{BD1CA717-8250-4A3D-AE73-689F8911193D}" sibTransId="{78A14063-BA48-474D-904B-BE2EF1E5EE1D}"/>
    <dgm:cxn modelId="{4063014F-0030-4341-9168-AFE074DB2EE6}" type="presOf" srcId="{AF37DCEF-AF96-438A-B38C-3394766FA269}" destId="{BA75593B-6B4F-4877-804C-C96C7E48C3B9}" srcOrd="1" destOrd="0" presId="urn:microsoft.com/office/officeart/2005/8/layout/list1"/>
    <dgm:cxn modelId="{E51D7698-B55B-4AE6-937E-FD0125AE8910}" type="presOf" srcId="{D305390A-9887-4C0B-A804-DC50034EFD63}" destId="{860A9D0A-1C1E-46FF-AFB9-408B846FF35D}" srcOrd="1" destOrd="0" presId="urn:microsoft.com/office/officeart/2005/8/layout/list1"/>
    <dgm:cxn modelId="{156DD984-14D9-4080-9A26-1985DDAE70CA}" srcId="{22D3AEA6-DA4A-478A-AB4D-BF89F36E3FAD}" destId="{AF37DCEF-AF96-438A-B38C-3394766FA269}" srcOrd="1" destOrd="0" parTransId="{99D2EAFA-E94E-4143-AE7A-08A66D47CCA6}" sibTransId="{0EDE6940-D330-4E4C-8634-1B4CD1AB1E78}"/>
    <dgm:cxn modelId="{E6068CAF-D5F4-4D26-ABBF-9CC616004F01}" type="presOf" srcId="{549F29C1-23B7-4E3F-97D9-0B7799A8C99E}" destId="{9A2678EE-0C20-4600-B03D-FEDEE8DA0234}" srcOrd="1" destOrd="0" presId="urn:microsoft.com/office/officeart/2005/8/layout/list1"/>
    <dgm:cxn modelId="{8C43E5F9-65F1-4C15-9E2B-7921E44A194E}" type="presOf" srcId="{037FB6E6-F733-4632-87AF-B5618AEBA117}" destId="{CDB2C466-8CE7-4929-A131-52DBFEA5814E}" srcOrd="0" destOrd="0" presId="urn:microsoft.com/office/officeart/2005/8/layout/list1"/>
    <dgm:cxn modelId="{78CBF3B6-562B-4197-9799-B6AC88DC9BFA}" srcId="{22D3AEA6-DA4A-478A-AB4D-BF89F36E3FAD}" destId="{D305390A-9887-4C0B-A804-DC50034EFD63}" srcOrd="3" destOrd="0" parTransId="{F5F475D6-788B-479C-A562-72F23DD980BF}" sibTransId="{1B895253-3447-4331-BFF2-8BDD1B97AAD6}"/>
    <dgm:cxn modelId="{FE3E7872-3688-43D6-91E0-23BE9844C850}" type="presOf" srcId="{22D3AEA6-DA4A-478A-AB4D-BF89F36E3FAD}" destId="{73D88E33-412E-4139-970D-F85715EF8754}" srcOrd="0" destOrd="0" presId="urn:microsoft.com/office/officeart/2005/8/layout/list1"/>
    <dgm:cxn modelId="{5C8C45A9-FAFF-4303-9D60-A0DACFEC7859}" type="presOf" srcId="{549F29C1-23B7-4E3F-97D9-0B7799A8C99E}" destId="{8A037261-51D2-40B0-9AD4-8B9B7FCFE05D}" srcOrd="0" destOrd="0" presId="urn:microsoft.com/office/officeart/2005/8/layout/list1"/>
    <dgm:cxn modelId="{36FEDF97-CB0A-4A2B-983E-4904130997B8}" type="presOf" srcId="{11618F6C-4C8E-446E-83C3-C61AE7555CA0}" destId="{286856CD-CE1D-46B7-B6AF-33BC05A5AC34}" srcOrd="0" destOrd="0" presId="urn:microsoft.com/office/officeart/2005/8/layout/list1"/>
    <dgm:cxn modelId="{F5662341-BC69-4B05-B546-13250429F524}" srcId="{549F29C1-23B7-4E3F-97D9-0B7799A8C99E}" destId="{11618F6C-4C8E-446E-83C3-C61AE7555CA0}" srcOrd="0" destOrd="0" parTransId="{63EA2127-85D4-4A94-8673-BF7E39E3A2D9}" sibTransId="{8D743975-6348-45E5-9D65-94DC0AF361A3}"/>
    <dgm:cxn modelId="{420A5910-9125-4BAC-9A1D-169FFBB47B9A}" type="presOf" srcId="{037FB6E6-F733-4632-87AF-B5618AEBA117}" destId="{1D732177-8AFC-4872-8E0D-382CBB82933F}" srcOrd="1" destOrd="0" presId="urn:microsoft.com/office/officeart/2005/8/layout/list1"/>
    <dgm:cxn modelId="{26123FE0-055D-48E6-8C06-C5E1F5FFCA12}" type="presOf" srcId="{D305390A-9887-4C0B-A804-DC50034EFD63}" destId="{8CE02581-E6A1-4012-9756-BC4EF8B3D92E}" srcOrd="0" destOrd="0" presId="urn:microsoft.com/office/officeart/2005/8/layout/list1"/>
    <dgm:cxn modelId="{48CC35A3-17BF-405A-925B-E7E44BC8BC91}" srcId="{22D3AEA6-DA4A-478A-AB4D-BF89F36E3FAD}" destId="{549F29C1-23B7-4E3F-97D9-0B7799A8C99E}" srcOrd="0" destOrd="0" parTransId="{CF4F681D-5044-4D4E-8E02-123AC21CB800}" sibTransId="{A7A9CB6A-7BC4-4743-8824-581E910E1D99}"/>
    <dgm:cxn modelId="{5950B8B5-4DF0-4673-986F-F1ED2D36C726}" type="presParOf" srcId="{73D88E33-412E-4139-970D-F85715EF8754}" destId="{0D655891-3C6B-4A23-A4C5-39EF35E85D2F}" srcOrd="0" destOrd="0" presId="urn:microsoft.com/office/officeart/2005/8/layout/list1"/>
    <dgm:cxn modelId="{D089D978-CF01-4CDF-831A-81686CE56BE2}" type="presParOf" srcId="{0D655891-3C6B-4A23-A4C5-39EF35E85D2F}" destId="{8A037261-51D2-40B0-9AD4-8B9B7FCFE05D}" srcOrd="0" destOrd="0" presId="urn:microsoft.com/office/officeart/2005/8/layout/list1"/>
    <dgm:cxn modelId="{E023AC1E-3F17-481F-B232-7CD23A9BEF6A}" type="presParOf" srcId="{0D655891-3C6B-4A23-A4C5-39EF35E85D2F}" destId="{9A2678EE-0C20-4600-B03D-FEDEE8DA0234}" srcOrd="1" destOrd="0" presId="urn:microsoft.com/office/officeart/2005/8/layout/list1"/>
    <dgm:cxn modelId="{A57B1D88-EAC3-4652-A8DA-1BCAC9096726}" type="presParOf" srcId="{73D88E33-412E-4139-970D-F85715EF8754}" destId="{006F18E9-82EF-4D57-A87E-6226CE10C28B}" srcOrd="1" destOrd="0" presId="urn:microsoft.com/office/officeart/2005/8/layout/list1"/>
    <dgm:cxn modelId="{1E091AF0-8768-457F-BF5A-62A54230179F}" type="presParOf" srcId="{73D88E33-412E-4139-970D-F85715EF8754}" destId="{286856CD-CE1D-46B7-B6AF-33BC05A5AC34}" srcOrd="2" destOrd="0" presId="urn:microsoft.com/office/officeart/2005/8/layout/list1"/>
    <dgm:cxn modelId="{862790B4-FD8C-4A29-BF61-F5D01EBCC8D3}" type="presParOf" srcId="{73D88E33-412E-4139-970D-F85715EF8754}" destId="{B698B98D-D266-4C3C-8F84-6CD596C03AC4}" srcOrd="3" destOrd="0" presId="urn:microsoft.com/office/officeart/2005/8/layout/list1"/>
    <dgm:cxn modelId="{6B66582D-9396-4F5F-BD81-D49248A21AF8}" type="presParOf" srcId="{73D88E33-412E-4139-970D-F85715EF8754}" destId="{4FF72EB9-3EAF-44F1-B24F-CD453EC6A112}" srcOrd="4" destOrd="0" presId="urn:microsoft.com/office/officeart/2005/8/layout/list1"/>
    <dgm:cxn modelId="{4419CB5B-CFED-42A8-82F8-FC1FCA6F0214}" type="presParOf" srcId="{4FF72EB9-3EAF-44F1-B24F-CD453EC6A112}" destId="{8BFE2DC1-70ED-4A24-9712-B3A5DC9C7B2A}" srcOrd="0" destOrd="0" presId="urn:microsoft.com/office/officeart/2005/8/layout/list1"/>
    <dgm:cxn modelId="{C036DE71-3446-4F5A-B4D6-30AAE448FDCF}" type="presParOf" srcId="{4FF72EB9-3EAF-44F1-B24F-CD453EC6A112}" destId="{BA75593B-6B4F-4877-804C-C96C7E48C3B9}" srcOrd="1" destOrd="0" presId="urn:microsoft.com/office/officeart/2005/8/layout/list1"/>
    <dgm:cxn modelId="{445133C4-B0E9-41D9-B33D-60E706EB6AF8}" type="presParOf" srcId="{73D88E33-412E-4139-970D-F85715EF8754}" destId="{3ADDD9F8-4395-4AE5-B3F8-69521AFD9B22}" srcOrd="5" destOrd="0" presId="urn:microsoft.com/office/officeart/2005/8/layout/list1"/>
    <dgm:cxn modelId="{BC9F4A6B-BDBE-4774-A477-9A0C66BD718F}" type="presParOf" srcId="{73D88E33-412E-4139-970D-F85715EF8754}" destId="{8F97661B-4558-473F-8E42-40F7E7CCE53A}" srcOrd="6" destOrd="0" presId="urn:microsoft.com/office/officeart/2005/8/layout/list1"/>
    <dgm:cxn modelId="{ACF191D6-D2A5-426D-98FD-AF59D2AB980B}" type="presParOf" srcId="{73D88E33-412E-4139-970D-F85715EF8754}" destId="{5DD459CD-F88C-4AFF-B440-378541E9BA26}" srcOrd="7" destOrd="0" presId="urn:microsoft.com/office/officeart/2005/8/layout/list1"/>
    <dgm:cxn modelId="{80E8652F-AC80-485B-9FCD-79A0CC111C0E}" type="presParOf" srcId="{73D88E33-412E-4139-970D-F85715EF8754}" destId="{C37741AC-46EA-476C-9344-61DEBF216116}" srcOrd="8" destOrd="0" presId="urn:microsoft.com/office/officeart/2005/8/layout/list1"/>
    <dgm:cxn modelId="{083B4128-32E1-46A4-BDAC-1FCC67D20A2E}" type="presParOf" srcId="{C37741AC-46EA-476C-9344-61DEBF216116}" destId="{CDB2C466-8CE7-4929-A131-52DBFEA5814E}" srcOrd="0" destOrd="0" presId="urn:microsoft.com/office/officeart/2005/8/layout/list1"/>
    <dgm:cxn modelId="{47B737A6-6CAD-475F-8ED6-6AD23BFA0750}" type="presParOf" srcId="{C37741AC-46EA-476C-9344-61DEBF216116}" destId="{1D732177-8AFC-4872-8E0D-382CBB82933F}" srcOrd="1" destOrd="0" presId="urn:microsoft.com/office/officeart/2005/8/layout/list1"/>
    <dgm:cxn modelId="{59A886D0-584B-412C-8F0F-F9B3BA9F3DD0}" type="presParOf" srcId="{73D88E33-412E-4139-970D-F85715EF8754}" destId="{159E3C5D-3879-4983-84F3-75B9ADD2EC26}" srcOrd="9" destOrd="0" presId="urn:microsoft.com/office/officeart/2005/8/layout/list1"/>
    <dgm:cxn modelId="{5CCC4071-4AC0-4995-B00C-231DCE3BEC75}" type="presParOf" srcId="{73D88E33-412E-4139-970D-F85715EF8754}" destId="{BAAD6106-096B-439E-AE5F-68DCF87AADF4}" srcOrd="10" destOrd="0" presId="urn:microsoft.com/office/officeart/2005/8/layout/list1"/>
    <dgm:cxn modelId="{24C282A1-DE49-47DA-9C5A-6756785EE9F5}" type="presParOf" srcId="{73D88E33-412E-4139-970D-F85715EF8754}" destId="{9BC206CF-05BB-493D-B758-5CEC1577A5FB}" srcOrd="11" destOrd="0" presId="urn:microsoft.com/office/officeart/2005/8/layout/list1"/>
    <dgm:cxn modelId="{BAA38E75-FA33-47A9-95E8-8BF26CFFF38D}" type="presParOf" srcId="{73D88E33-412E-4139-970D-F85715EF8754}" destId="{89397299-AC62-4FA9-9C76-08AE05855DB7}" srcOrd="12" destOrd="0" presId="urn:microsoft.com/office/officeart/2005/8/layout/list1"/>
    <dgm:cxn modelId="{A64144DA-5E18-4758-A7FF-902AF67FD30D}" type="presParOf" srcId="{89397299-AC62-4FA9-9C76-08AE05855DB7}" destId="{8CE02581-E6A1-4012-9756-BC4EF8B3D92E}" srcOrd="0" destOrd="0" presId="urn:microsoft.com/office/officeart/2005/8/layout/list1"/>
    <dgm:cxn modelId="{934AE9D0-45BE-4AB0-8395-4F3C14375FF1}" type="presParOf" srcId="{89397299-AC62-4FA9-9C76-08AE05855DB7}" destId="{860A9D0A-1C1E-46FF-AFB9-408B846FF35D}" srcOrd="1" destOrd="0" presId="urn:microsoft.com/office/officeart/2005/8/layout/list1"/>
    <dgm:cxn modelId="{F3755892-3BAD-4B32-AB5C-0CF5F546B5FB}" type="presParOf" srcId="{73D88E33-412E-4139-970D-F85715EF8754}" destId="{8CABCEEC-671E-4940-AD21-18CE41CEC020}" srcOrd="13" destOrd="0" presId="urn:microsoft.com/office/officeart/2005/8/layout/list1"/>
    <dgm:cxn modelId="{519A8EBC-3F4A-41F1-9E60-6B781F23AF3D}" type="presParOf" srcId="{73D88E33-412E-4139-970D-F85715EF8754}" destId="{C7EF345F-C496-4BEF-BD06-44472CE3A2D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856CD-CE1D-46B7-B6AF-33BC05A5AC34}">
      <dsp:nvSpPr>
        <dsp:cNvPr id="0" name=""/>
        <dsp:cNvSpPr/>
      </dsp:nvSpPr>
      <dsp:spPr>
        <a:xfrm>
          <a:off x="0" y="387820"/>
          <a:ext cx="8229600" cy="95996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163576" numCol="1" spcCol="1270" anchor="t" anchorCtr="0">
          <a:noAutofit/>
        </a:bodyPr>
        <a:lstStyle/>
        <a:p>
          <a:pPr marL="228600" lvl="1" indent="-228600" algn="l" defTabSz="1022350">
            <a:lnSpc>
              <a:spcPct val="90000"/>
            </a:lnSpc>
            <a:spcBef>
              <a:spcPct val="0"/>
            </a:spcBef>
            <a:spcAft>
              <a:spcPct val="15000"/>
            </a:spcAft>
            <a:buChar char="••"/>
          </a:pPr>
          <a:r>
            <a:rPr lang="en-AU" sz="2300" kern="1200" dirty="0" smtClean="0"/>
            <a:t>Professionals Australia</a:t>
          </a:r>
          <a:endParaRPr lang="en-AU" sz="2300" kern="1200" dirty="0"/>
        </a:p>
      </dsp:txBody>
      <dsp:txXfrm>
        <a:off x="0" y="387820"/>
        <a:ext cx="8229600" cy="959962"/>
      </dsp:txXfrm>
    </dsp:sp>
    <dsp:sp modelId="{9A2678EE-0C20-4600-B03D-FEDEE8DA0234}">
      <dsp:nvSpPr>
        <dsp:cNvPr id="0" name=""/>
        <dsp:cNvSpPr/>
      </dsp:nvSpPr>
      <dsp:spPr>
        <a:xfrm>
          <a:off x="411480" y="48340"/>
          <a:ext cx="576072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22350">
            <a:lnSpc>
              <a:spcPct val="90000"/>
            </a:lnSpc>
            <a:spcBef>
              <a:spcPct val="0"/>
            </a:spcBef>
            <a:spcAft>
              <a:spcPct val="35000"/>
            </a:spcAft>
          </a:pPr>
          <a:r>
            <a:rPr lang="en-AU" sz="2300" kern="1200" dirty="0" smtClean="0"/>
            <a:t>Guest Presentation</a:t>
          </a:r>
          <a:endParaRPr lang="en-AU" sz="2300" kern="1200" dirty="0"/>
        </a:p>
      </dsp:txBody>
      <dsp:txXfrm>
        <a:off x="444624" y="81484"/>
        <a:ext cx="5694432" cy="612672"/>
      </dsp:txXfrm>
    </dsp:sp>
    <dsp:sp modelId="{8F97661B-4558-473F-8E42-40F7E7CCE53A}">
      <dsp:nvSpPr>
        <dsp:cNvPr id="0" name=""/>
        <dsp:cNvSpPr/>
      </dsp:nvSpPr>
      <dsp:spPr>
        <a:xfrm>
          <a:off x="0" y="1811462"/>
          <a:ext cx="82296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75593B-6B4F-4877-804C-C96C7E48C3B9}">
      <dsp:nvSpPr>
        <dsp:cNvPr id="0" name=""/>
        <dsp:cNvSpPr/>
      </dsp:nvSpPr>
      <dsp:spPr>
        <a:xfrm>
          <a:off x="411480" y="1471982"/>
          <a:ext cx="576072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22350">
            <a:lnSpc>
              <a:spcPct val="90000"/>
            </a:lnSpc>
            <a:spcBef>
              <a:spcPct val="0"/>
            </a:spcBef>
            <a:spcAft>
              <a:spcPct val="35000"/>
            </a:spcAft>
          </a:pPr>
          <a:r>
            <a:rPr lang="en-AU" sz="2300" kern="1200" dirty="0" smtClean="0"/>
            <a:t>Principles</a:t>
          </a:r>
          <a:endParaRPr lang="en-AU" sz="2300" kern="1200" dirty="0"/>
        </a:p>
      </dsp:txBody>
      <dsp:txXfrm>
        <a:off x="444624" y="1505126"/>
        <a:ext cx="5694432" cy="612672"/>
      </dsp:txXfrm>
    </dsp:sp>
    <dsp:sp modelId="{BAAD6106-096B-439E-AE5F-68DCF87AADF4}">
      <dsp:nvSpPr>
        <dsp:cNvPr id="0" name=""/>
        <dsp:cNvSpPr/>
      </dsp:nvSpPr>
      <dsp:spPr>
        <a:xfrm>
          <a:off x="0" y="2854742"/>
          <a:ext cx="82296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732177-8AFC-4872-8E0D-382CBB82933F}">
      <dsp:nvSpPr>
        <dsp:cNvPr id="0" name=""/>
        <dsp:cNvSpPr/>
      </dsp:nvSpPr>
      <dsp:spPr>
        <a:xfrm>
          <a:off x="411480" y="2515262"/>
          <a:ext cx="576072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22350">
            <a:lnSpc>
              <a:spcPct val="90000"/>
            </a:lnSpc>
            <a:spcBef>
              <a:spcPct val="0"/>
            </a:spcBef>
            <a:spcAft>
              <a:spcPct val="35000"/>
            </a:spcAft>
          </a:pPr>
          <a:r>
            <a:rPr lang="en-AU" sz="2300" kern="1200" dirty="0" smtClean="0"/>
            <a:t>Patterns</a:t>
          </a:r>
          <a:endParaRPr lang="en-AU" sz="2300" kern="1200" dirty="0"/>
        </a:p>
      </dsp:txBody>
      <dsp:txXfrm>
        <a:off x="444624" y="2548406"/>
        <a:ext cx="5694432" cy="612672"/>
      </dsp:txXfrm>
    </dsp:sp>
    <dsp:sp modelId="{C7EF345F-C496-4BEF-BD06-44472CE3A2D4}">
      <dsp:nvSpPr>
        <dsp:cNvPr id="0" name=""/>
        <dsp:cNvSpPr/>
      </dsp:nvSpPr>
      <dsp:spPr>
        <a:xfrm>
          <a:off x="0" y="3898022"/>
          <a:ext cx="82296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0A9D0A-1C1E-46FF-AFB9-408B846FF35D}">
      <dsp:nvSpPr>
        <dsp:cNvPr id="0" name=""/>
        <dsp:cNvSpPr/>
      </dsp:nvSpPr>
      <dsp:spPr>
        <a:xfrm>
          <a:off x="411480" y="3558542"/>
          <a:ext cx="576072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22350">
            <a:lnSpc>
              <a:spcPct val="90000"/>
            </a:lnSpc>
            <a:spcBef>
              <a:spcPct val="0"/>
            </a:spcBef>
            <a:spcAft>
              <a:spcPct val="35000"/>
            </a:spcAft>
          </a:pPr>
          <a:r>
            <a:rPr lang="en-AU" sz="2300" kern="1200" dirty="0" smtClean="0"/>
            <a:t>Sequences</a:t>
          </a:r>
          <a:endParaRPr lang="en-AU" sz="2300" kern="1200" dirty="0"/>
        </a:p>
      </dsp:txBody>
      <dsp:txXfrm>
        <a:off x="444624" y="3591686"/>
        <a:ext cx="569443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dirty="0" smtClean="0"/>
              <a:t>Human-Computer Interaction</a:t>
            </a:r>
            <a:endParaRPr lang="en-US" dirty="0"/>
          </a:p>
        </p:txBody>
      </p:sp>
      <p:sp>
        <p:nvSpPr>
          <p:cNvPr id="3" name="Date Placeholder 2"/>
          <p:cNvSpPr>
            <a:spLocks noGrp="1"/>
          </p:cNvSpPr>
          <p:nvPr>
            <p:ph type="dt" sz="quarter" idx="1"/>
          </p:nvPr>
        </p:nvSpPr>
        <p:spPr>
          <a:xfrm>
            <a:off x="4020725" y="0"/>
            <a:ext cx="3076917" cy="511731"/>
          </a:xfrm>
          <a:prstGeom prst="rect">
            <a:avLst/>
          </a:prstGeom>
        </p:spPr>
        <p:txBody>
          <a:bodyPr vert="horz" lIns="94906" tIns="47453" rIns="94906" bIns="47453" rtlCol="0"/>
          <a:lstStyle>
            <a:lvl1pPr algn="r">
              <a:defRPr sz="1200"/>
            </a:lvl1pPr>
          </a:lstStyle>
          <a:p>
            <a:fld id="{A60C01F8-7A96-1A42-A5C1-A6293913991B}" type="datetime1">
              <a:rPr lang="en-AU" smtClean="0"/>
              <a:t>15/08/2016</a:t>
            </a:fld>
            <a:endParaRPr lang="en-US"/>
          </a:p>
        </p:txBody>
      </p:sp>
      <p:sp>
        <p:nvSpPr>
          <p:cNvPr id="4" name="Footer Placeholder 3"/>
          <p:cNvSpPr>
            <a:spLocks noGrp="1"/>
          </p:cNvSpPr>
          <p:nvPr>
            <p:ph type="ftr" sz="quarter" idx="2"/>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4906" tIns="47453" rIns="94906" bIns="47453" rtlCol="0" anchor="b"/>
          <a:lstStyle>
            <a:lvl1pPr algn="r">
              <a:defRPr sz="1200"/>
            </a:lvl1pPr>
          </a:lstStyle>
          <a:p>
            <a:fld id="{B03F6A53-947D-664F-86C6-7EA2E2AF7512}" type="slidenum">
              <a:rPr lang="en-US" smtClean="0"/>
              <a:t>‹#›</a:t>
            </a:fld>
            <a:endParaRPr lang="en-US"/>
          </a:p>
        </p:txBody>
      </p:sp>
    </p:spTree>
    <p:extLst>
      <p:ext uri="{BB962C8B-B14F-4D97-AF65-F5344CB8AC3E}">
        <p14:creationId xmlns:p14="http://schemas.microsoft.com/office/powerpoint/2010/main" val="317498666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smtClean="0"/>
              <a:t>Systems Analysis</a:t>
            </a:r>
            <a:endParaRPr lang="en-US"/>
          </a:p>
        </p:txBody>
      </p:sp>
      <p:sp>
        <p:nvSpPr>
          <p:cNvPr id="3" name="Date Placeholder 2"/>
          <p:cNvSpPr>
            <a:spLocks noGrp="1"/>
          </p:cNvSpPr>
          <p:nvPr>
            <p:ph type="dt" idx="1"/>
          </p:nvPr>
        </p:nvSpPr>
        <p:spPr>
          <a:xfrm>
            <a:off x="4020725" y="0"/>
            <a:ext cx="3076917" cy="511731"/>
          </a:xfrm>
          <a:prstGeom prst="rect">
            <a:avLst/>
          </a:prstGeom>
        </p:spPr>
        <p:txBody>
          <a:bodyPr vert="horz" lIns="94906" tIns="47453" rIns="94906" bIns="47453" rtlCol="0"/>
          <a:lstStyle>
            <a:lvl1pPr algn="r">
              <a:defRPr sz="1200"/>
            </a:lvl1pPr>
          </a:lstStyle>
          <a:p>
            <a:fld id="{290F5882-1633-C84E-BDD4-8A584B4C4483}" type="datetime1">
              <a:rPr lang="en-AU" smtClean="0"/>
              <a:t>15/08/2016</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906" tIns="47453" rIns="94906" bIns="47453"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4906" tIns="47453" rIns="94906" bIns="47453"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7" name="Slide Number Placeholder 6"/>
          <p:cNvSpPr>
            <a:spLocks noGrp="1"/>
          </p:cNvSpPr>
          <p:nvPr>
            <p:ph type="sldNum" sz="quarter" idx="5"/>
          </p:nvPr>
        </p:nvSpPr>
        <p:spPr>
          <a:xfrm>
            <a:off x="4020725" y="9721243"/>
            <a:ext cx="3076917" cy="511731"/>
          </a:xfrm>
          <a:prstGeom prst="rect">
            <a:avLst/>
          </a:prstGeom>
        </p:spPr>
        <p:txBody>
          <a:bodyPr vert="horz" lIns="94906" tIns="47453" rIns="94906" bIns="47453" rtlCol="0" anchor="b"/>
          <a:lstStyle>
            <a:lvl1pPr algn="r">
              <a:defRPr sz="1200"/>
            </a:lvl1pPr>
          </a:lstStyle>
          <a:p>
            <a:fld id="{4FDA4F87-D5C2-4945-AFCA-8B793D25881C}" type="slidenum">
              <a:rPr lang="en-US" smtClean="0"/>
              <a:t>‹#›</a:t>
            </a:fld>
            <a:endParaRPr lang="en-US"/>
          </a:p>
        </p:txBody>
      </p:sp>
    </p:spTree>
    <p:extLst>
      <p:ext uri="{BB962C8B-B14F-4D97-AF65-F5344CB8AC3E}">
        <p14:creationId xmlns:p14="http://schemas.microsoft.com/office/powerpoint/2010/main" val="1965098906"/>
      </p:ext>
    </p:extLst>
  </p:cSld>
  <p:clrMap bg1="lt1" tx1="dk1" bg2="lt2" tx2="dk2" accent1="accent1" accent2="accent2" accent3="accent3" accent4="accent4" accent5="accent5" accent6="accent6" hlink="hlink" folHlink="folHlink"/>
  <p:hf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A4F87-D5C2-4945-AFCA-8B793D25881C}" type="slidenum">
              <a:rPr lang="en-US" smtClean="0"/>
              <a:t>1</a:t>
            </a:fld>
            <a:endParaRPr lang="en-US" dirty="0"/>
          </a:p>
        </p:txBody>
      </p:sp>
      <p:sp>
        <p:nvSpPr>
          <p:cNvPr id="5" name="Header Placeholder 4"/>
          <p:cNvSpPr>
            <a:spLocks noGrp="1"/>
          </p:cNvSpPr>
          <p:nvPr>
            <p:ph type="hdr" sz="quarter" idx="11"/>
          </p:nvPr>
        </p:nvSpPr>
        <p:spPr/>
        <p:txBody>
          <a:bodyPr/>
          <a:lstStyle/>
          <a:p>
            <a:r>
              <a:rPr lang="en-US" smtClean="0"/>
              <a:t>Systems Analysis</a:t>
            </a:r>
            <a:endParaRPr lang="en-US"/>
          </a:p>
        </p:txBody>
      </p:sp>
    </p:spTree>
    <p:extLst>
      <p:ext uri="{BB962C8B-B14F-4D97-AF65-F5344CB8AC3E}">
        <p14:creationId xmlns:p14="http://schemas.microsoft.com/office/powerpoint/2010/main" val="420623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smtClean="0"/>
              <a:t>Systems Analysis</a:t>
            </a:r>
            <a:endParaRPr lang="en-US" dirty="0"/>
          </a:p>
        </p:txBody>
      </p:sp>
      <p:sp>
        <p:nvSpPr>
          <p:cNvPr id="5" name="Slide Number Placeholder 4"/>
          <p:cNvSpPr>
            <a:spLocks noGrp="1"/>
          </p:cNvSpPr>
          <p:nvPr>
            <p:ph type="sldNum" sz="quarter" idx="11"/>
          </p:nvPr>
        </p:nvSpPr>
        <p:spPr/>
        <p:txBody>
          <a:bodyPr/>
          <a:lstStyle/>
          <a:p>
            <a:fld id="{4222103E-0E61-794C-8EFF-06A14507F18A}" type="slidenum">
              <a:rPr lang="en-US" smtClean="0"/>
              <a:pPr/>
              <a:t>2</a:t>
            </a:fld>
            <a:endParaRPr lang="en-US" dirty="0"/>
          </a:p>
        </p:txBody>
      </p:sp>
    </p:spTree>
    <p:extLst>
      <p:ext uri="{BB962C8B-B14F-4D97-AF65-F5344CB8AC3E}">
        <p14:creationId xmlns:p14="http://schemas.microsoft.com/office/powerpoint/2010/main" val="108125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smtClean="0"/>
              <a:t>Systems Analysis</a:t>
            </a:r>
            <a:endParaRPr lang="en-US" dirty="0"/>
          </a:p>
        </p:txBody>
      </p:sp>
      <p:sp>
        <p:nvSpPr>
          <p:cNvPr id="5" name="Slide Number Placeholder 4"/>
          <p:cNvSpPr>
            <a:spLocks noGrp="1"/>
          </p:cNvSpPr>
          <p:nvPr>
            <p:ph type="sldNum" sz="quarter" idx="11"/>
          </p:nvPr>
        </p:nvSpPr>
        <p:spPr/>
        <p:txBody>
          <a:bodyPr/>
          <a:lstStyle/>
          <a:p>
            <a:fld id="{4222103E-0E61-794C-8EFF-06A14507F18A}" type="slidenum">
              <a:rPr lang="en-US" smtClean="0"/>
              <a:pPr/>
              <a:t>6</a:t>
            </a:fld>
            <a:endParaRPr lang="en-US" dirty="0"/>
          </a:p>
        </p:txBody>
      </p:sp>
    </p:spTree>
    <p:extLst>
      <p:ext uri="{BB962C8B-B14F-4D97-AF65-F5344CB8AC3E}">
        <p14:creationId xmlns:p14="http://schemas.microsoft.com/office/powerpoint/2010/main" val="2695869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18"/>
            <a:ext cx="9144000" cy="6849564"/>
          </a:xfrm>
          <a:prstGeom prst="rect">
            <a:avLst/>
          </a:prstGeom>
        </p:spPr>
      </p:pic>
      <p:sp>
        <p:nvSpPr>
          <p:cNvPr id="2" name="Title 1"/>
          <p:cNvSpPr>
            <a:spLocks noGrp="1"/>
          </p:cNvSpPr>
          <p:nvPr>
            <p:ph type="ctrTitle"/>
          </p:nvPr>
        </p:nvSpPr>
        <p:spPr>
          <a:xfrm>
            <a:off x="355920" y="3274273"/>
            <a:ext cx="6347825" cy="2148899"/>
          </a:xfrm>
        </p:spPr>
        <p:txBody>
          <a:bodyPr lIns="0" tIns="0" anchor="b">
            <a:noAutofit/>
          </a:bodyPr>
          <a:lstStyle>
            <a:lvl1pPr algn="l">
              <a:lnSpc>
                <a:spcPct val="80000"/>
              </a:lnSpc>
              <a:defRPr sz="6600">
                <a:solidFill>
                  <a:srgbClr val="FFFFFF"/>
                </a:solidFill>
                <a:latin typeface="+mj-lt"/>
              </a:defRPr>
            </a:lvl1pPr>
          </a:lstStyle>
          <a:p>
            <a:r>
              <a:rPr lang="en-AU" dirty="0" smtClean="0"/>
              <a:t>Click to edit Master title style</a:t>
            </a:r>
            <a:endParaRPr lang="en-US" dirty="0"/>
          </a:p>
        </p:txBody>
      </p:sp>
      <p:sp>
        <p:nvSpPr>
          <p:cNvPr id="3" name="Subtitle 2"/>
          <p:cNvSpPr>
            <a:spLocks noGrp="1"/>
          </p:cNvSpPr>
          <p:nvPr>
            <p:ph type="subTitle" idx="1" hasCustomPrompt="1"/>
          </p:nvPr>
        </p:nvSpPr>
        <p:spPr>
          <a:xfrm>
            <a:off x="355920" y="5653142"/>
            <a:ext cx="6347825" cy="565927"/>
          </a:xfrm>
        </p:spPr>
        <p:txBody>
          <a:bodyPr lIns="0" tIns="0" anchor="t">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CLICK TO EDIT MASTER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7636" y="5233479"/>
            <a:ext cx="1425278" cy="1172812"/>
          </a:xfrm>
          <a:prstGeom prst="rect">
            <a:avLst/>
          </a:prstGeom>
        </p:spPr>
      </p:pic>
    </p:spTree>
    <p:extLst>
      <p:ext uri="{BB962C8B-B14F-4D97-AF65-F5344CB8AC3E}">
        <p14:creationId xmlns:p14="http://schemas.microsoft.com/office/powerpoint/2010/main" val="1353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292970" y="2375396"/>
            <a:ext cx="5691188" cy="2267483"/>
          </a:xfrm>
        </p:spPr>
        <p:txBody>
          <a:bodyPr lIns="0" tIns="0"/>
          <a:lstStyle>
            <a:lvl1pPr marL="0" indent="0">
              <a:lnSpc>
                <a:spcPct val="80000"/>
              </a:lnSpc>
              <a:buNone/>
              <a:defRPr sz="6000">
                <a:solidFill>
                  <a:srgbClr val="FFFFFF"/>
                </a:solidFill>
                <a:latin typeface="+mj-lt"/>
              </a:defRPr>
            </a:lvl1pPr>
          </a:lstStyle>
          <a:p>
            <a:pPr lvl="0"/>
            <a:r>
              <a:rPr lang="en-AU" dirty="0" smtClean="0"/>
              <a:t>Click to edit Master text styles</a:t>
            </a:r>
          </a:p>
        </p:txBody>
      </p:sp>
      <p:sp>
        <p:nvSpPr>
          <p:cNvPr id="13" name="Content Placeholder 11"/>
          <p:cNvSpPr>
            <a:spLocks noGrp="1"/>
          </p:cNvSpPr>
          <p:nvPr>
            <p:ph sz="quarter" idx="14" hasCustomPrompt="1"/>
          </p:nvPr>
        </p:nvSpPr>
        <p:spPr>
          <a:xfrm>
            <a:off x="292970" y="4642879"/>
            <a:ext cx="5623504" cy="1690507"/>
          </a:xfrm>
        </p:spPr>
        <p:txBody>
          <a:bodyPr lIns="0" tIns="0">
            <a:normAutofit/>
          </a:bodyPr>
          <a:lstStyle>
            <a:lvl1pPr marL="0" indent="0">
              <a:buNone/>
              <a:defRPr sz="1600" cap="all">
                <a:solidFill>
                  <a:srgbClr val="FFFFFF"/>
                </a:solidFill>
                <a:latin typeface="+mn-lt"/>
              </a:defRPr>
            </a:lvl1pPr>
          </a:lstStyle>
          <a:p>
            <a:pPr lvl="0"/>
            <a:r>
              <a:rPr lang="en-AU" dirty="0" err="1" smtClean="0"/>
              <a:t>subheadinG</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1258" y="5244840"/>
            <a:ext cx="1425278" cy="1172812"/>
          </a:xfrm>
          <a:prstGeom prst="rect">
            <a:avLst/>
          </a:prstGeom>
        </p:spPr>
      </p:pic>
    </p:spTree>
    <p:extLst>
      <p:ext uri="{BB962C8B-B14F-4D97-AF65-F5344CB8AC3E}">
        <p14:creationId xmlns:p14="http://schemas.microsoft.com/office/powerpoint/2010/main" val="292669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7" name="Content Placeholder 2"/>
          <p:cNvSpPr>
            <a:spLocks noGrp="1"/>
          </p:cNvSpPr>
          <p:nvPr>
            <p:ph sz="half" idx="1"/>
          </p:nvPr>
        </p:nvSpPr>
        <p:spPr>
          <a:xfrm>
            <a:off x="457200" y="1772188"/>
            <a:ext cx="7279974" cy="448954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Tree>
    <p:extLst>
      <p:ext uri="{BB962C8B-B14F-4D97-AF65-F5344CB8AC3E}">
        <p14:creationId xmlns:p14="http://schemas.microsoft.com/office/powerpoint/2010/main" val="25620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Click to edit Master title style</a:t>
            </a:r>
            <a:endParaRPr lang="en-US" dirty="0"/>
          </a:p>
        </p:txBody>
      </p:sp>
      <p:sp>
        <p:nvSpPr>
          <p:cNvPr id="3" name="Content Placeholder 2"/>
          <p:cNvSpPr>
            <a:spLocks noGrp="1"/>
          </p:cNvSpPr>
          <p:nvPr>
            <p:ph sz="half" idx="1"/>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8" name="Content Placeholder 2"/>
          <p:cNvSpPr>
            <a:spLocks noGrp="1"/>
          </p:cNvSpPr>
          <p:nvPr>
            <p:ph sz="half" idx="13"/>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Tree>
    <p:extLst>
      <p:ext uri="{BB962C8B-B14F-4D97-AF65-F5344CB8AC3E}">
        <p14:creationId xmlns:p14="http://schemas.microsoft.com/office/powerpoint/2010/main" val="85035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314293"/>
            <a:ext cx="3427384"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p>
        </p:txBody>
      </p:sp>
      <p:sp>
        <p:nvSpPr>
          <p:cNvPr id="5" name="Text Placeholder 4"/>
          <p:cNvSpPr>
            <a:spLocks noGrp="1"/>
          </p:cNvSpPr>
          <p:nvPr>
            <p:ph type="body" sz="quarter" idx="3" hasCustomPrompt="1"/>
          </p:nvPr>
        </p:nvSpPr>
        <p:spPr>
          <a:xfrm>
            <a:off x="4091428" y="1314293"/>
            <a:ext cx="3645747"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p>
        </p:txBody>
      </p:sp>
      <p:sp>
        <p:nvSpPr>
          <p:cNvPr id="10" name="Title 1"/>
          <p:cNvSpPr>
            <a:spLocks noGrp="1"/>
          </p:cNvSpPr>
          <p:nvPr>
            <p:ph type="title"/>
          </p:nvPr>
        </p:nvSpPr>
        <p:spPr>
          <a:xfrm>
            <a:off x="457200" y="410996"/>
            <a:ext cx="7279974" cy="846793"/>
          </a:xfrm>
        </p:spPr>
        <p:txBody>
          <a:bodyPr/>
          <a:lstStyle/>
          <a:p>
            <a:r>
              <a:rPr lang="en-AU" dirty="0" smtClean="0"/>
              <a:t>Click to edit Master title style</a:t>
            </a:r>
            <a:endParaRPr lang="en-US" dirty="0"/>
          </a:p>
        </p:txBody>
      </p:sp>
      <p:sp>
        <p:nvSpPr>
          <p:cNvPr id="11" name="Content Placeholder 2"/>
          <p:cNvSpPr>
            <a:spLocks noGrp="1"/>
          </p:cNvSpPr>
          <p:nvPr>
            <p:ph sz="half" idx="13"/>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2" name="Content Placeholder 2"/>
          <p:cNvSpPr>
            <a:spLocks noGrp="1"/>
          </p:cNvSpPr>
          <p:nvPr>
            <p:ph sz="half" idx="14"/>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Tree>
    <p:extLst>
      <p:ext uri="{BB962C8B-B14F-4D97-AF65-F5344CB8AC3E}">
        <p14:creationId xmlns:p14="http://schemas.microsoft.com/office/powerpoint/2010/main" val="223487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21165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0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0"/>
            </a:lvl1pPr>
          </a:lstStyle>
          <a:p>
            <a:r>
              <a:rPr lang="en-AU"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436301"/>
            <a:ext cx="5486400" cy="655443"/>
          </a:xfrm>
        </p:spPr>
        <p:txBody>
          <a:bodyPr>
            <a:normAutofit/>
          </a:bodyPr>
          <a:lstStyle>
            <a:lvl1pPr marL="0" indent="0">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smtClean="0"/>
              <a:t>Click to edit Master text styles</a:t>
            </a:r>
          </a:p>
        </p:txBody>
      </p:sp>
    </p:spTree>
    <p:extLst>
      <p:ext uri="{BB962C8B-B14F-4D97-AF65-F5344CB8AC3E}">
        <p14:creationId xmlns:p14="http://schemas.microsoft.com/office/powerpoint/2010/main" val="104417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10996"/>
            <a:ext cx="7279974" cy="846793"/>
          </a:xfrm>
          <a:prstGeom prst="rect">
            <a:avLst/>
          </a:prstGeom>
        </p:spPr>
        <p:txBody>
          <a:bodyPr vert="horz" lIns="0" tIns="0" rIns="91440" bIns="45720" rtlCol="0" anchor="t">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457200" y="2464873"/>
            <a:ext cx="7279974" cy="3668409"/>
          </a:xfrm>
          <a:prstGeom prst="rect">
            <a:avLst/>
          </a:prstGeom>
        </p:spPr>
        <p:txBody>
          <a:bodyPr vert="horz" lIns="0" tIns="0" rIns="91440" bIns="45720" rtlCol="0">
            <a:norm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cxnSp>
        <p:nvCxnSpPr>
          <p:cNvPr id="9" name="Straight Connector 8"/>
          <p:cNvCxnSpPr/>
          <p:nvPr userDrawn="1"/>
        </p:nvCxnSpPr>
        <p:spPr>
          <a:xfrm>
            <a:off x="457200" y="6421235"/>
            <a:ext cx="7536078"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descr="UOW_Primary_RGB_Dark Blue.pd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113947" y="6079153"/>
            <a:ext cx="650057" cy="554057"/>
          </a:xfrm>
          <a:prstGeom prst="rect">
            <a:avLst/>
          </a:prstGeom>
        </p:spPr>
      </p:pic>
    </p:spTree>
    <p:extLst>
      <p:ext uri="{BB962C8B-B14F-4D97-AF65-F5344CB8AC3E}">
        <p14:creationId xmlns:p14="http://schemas.microsoft.com/office/powerpoint/2010/main" val="360339228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7" r:id="rId8"/>
  </p:sldLayoutIdLst>
  <p:hf hdr="0" dt="0"/>
  <p:txStyles>
    <p:titleStyle>
      <a:lvl1pPr algn="l" defTabSz="4572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1600" kern="1200">
          <a:solidFill>
            <a:srgbClr val="0C2340"/>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rgbClr val="0C2340"/>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rgbClr val="0C2340"/>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0C2340"/>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0C23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designinginterfaces.com/patterns/"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316712" y="2916922"/>
            <a:ext cx="6446719" cy="2486839"/>
          </a:xfrm>
        </p:spPr>
        <p:txBody>
          <a:bodyPr lIns="0" tIns="0">
            <a:noAutofit/>
          </a:bodyPr>
          <a:lstStyle/>
          <a:p>
            <a:r>
              <a:rPr lang="en-US" spc="-150" dirty="0">
                <a:solidFill>
                  <a:schemeClr val="bg1"/>
                </a:solidFill>
                <a:cs typeface="Times New Roman"/>
              </a:rPr>
              <a:t>User </a:t>
            </a:r>
            <a:r>
              <a:rPr lang="en-US" spc="-150" dirty="0" smtClean="0">
                <a:solidFill>
                  <a:schemeClr val="bg1"/>
                </a:solidFill>
                <a:cs typeface="Times New Roman"/>
              </a:rPr>
              <a:t>Interfaces – </a:t>
            </a:r>
            <a:r>
              <a:rPr lang="en-US" spc="-150" dirty="0">
                <a:solidFill>
                  <a:schemeClr val="bg1"/>
                </a:solidFill>
                <a:cs typeface="Times New Roman"/>
              </a:rPr>
              <a:t>CSIT226/CSIT826</a:t>
            </a:r>
            <a:endParaRPr lang="en-US" sz="6600" spc="-150" dirty="0">
              <a:solidFill>
                <a:schemeClr val="bg1"/>
              </a:solidFill>
              <a:latin typeface="Times New Roman"/>
              <a:cs typeface="Times New Roman"/>
            </a:endParaRPr>
          </a:p>
        </p:txBody>
      </p:sp>
      <p:sp>
        <p:nvSpPr>
          <p:cNvPr id="8" name="Subtitle 2"/>
          <p:cNvSpPr>
            <a:spLocks noGrp="1"/>
          </p:cNvSpPr>
          <p:nvPr>
            <p:ph type="subTitle" idx="1"/>
          </p:nvPr>
        </p:nvSpPr>
        <p:spPr>
          <a:xfrm>
            <a:off x="302944" y="5512972"/>
            <a:ext cx="6400800" cy="1065520"/>
          </a:xfrm>
        </p:spPr>
        <p:txBody>
          <a:bodyPr lIns="0" tIns="0">
            <a:normAutofit/>
          </a:bodyPr>
          <a:lstStyle/>
          <a:p>
            <a:pPr algn="l"/>
            <a:r>
              <a:rPr lang="en-US" sz="1600" dirty="0" smtClean="0">
                <a:solidFill>
                  <a:schemeClr val="bg2"/>
                </a:solidFill>
                <a:latin typeface="Montserrat"/>
                <a:cs typeface="Montserrat"/>
              </a:rPr>
              <a:t>CSIT226/CSIT826</a:t>
            </a:r>
            <a:endParaRPr lang="en-US" sz="1600" dirty="0">
              <a:solidFill>
                <a:schemeClr val="bg2"/>
              </a:solidFill>
              <a:latin typeface="Montserrat"/>
              <a:cs typeface="Montserrat"/>
            </a:endParaRPr>
          </a:p>
        </p:txBody>
      </p:sp>
    </p:spTree>
    <p:extLst>
      <p:ext uri="{BB962C8B-B14F-4D97-AF65-F5344CB8AC3E}">
        <p14:creationId xmlns:p14="http://schemas.microsoft.com/office/powerpoint/2010/main" val="548853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AU" dirty="0" smtClean="0"/>
              <a:t>How do we design effective interfaces?</a:t>
            </a:r>
            <a:endParaRPr lang="en-AU" dirty="0"/>
          </a:p>
        </p:txBody>
      </p:sp>
      <p:sp>
        <p:nvSpPr>
          <p:cNvPr id="5" name="Content Placeholder 4"/>
          <p:cNvSpPr>
            <a:spLocks noGrp="1"/>
          </p:cNvSpPr>
          <p:nvPr>
            <p:ph sz="quarter" idx="14"/>
          </p:nvPr>
        </p:nvSpPr>
        <p:spPr/>
        <p:txBody>
          <a:bodyPr/>
          <a:lstStyle/>
          <a:p>
            <a:endParaRPr lang="en-AU"/>
          </a:p>
        </p:txBody>
      </p:sp>
    </p:spTree>
    <p:extLst>
      <p:ext uri="{BB962C8B-B14F-4D97-AF65-F5344CB8AC3E}">
        <p14:creationId xmlns:p14="http://schemas.microsoft.com/office/powerpoint/2010/main" val="303338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Importance</a:t>
            </a:r>
            <a:endParaRPr lang="en-AU" dirty="0"/>
          </a:p>
        </p:txBody>
      </p:sp>
      <p:sp>
        <p:nvSpPr>
          <p:cNvPr id="5" name="Content Placeholder 4"/>
          <p:cNvSpPr>
            <a:spLocks noGrp="1"/>
          </p:cNvSpPr>
          <p:nvPr>
            <p:ph sz="half" idx="1"/>
          </p:nvPr>
        </p:nvSpPr>
        <p:spPr/>
        <p:txBody>
          <a:bodyPr/>
          <a:lstStyle/>
          <a:p>
            <a:r>
              <a:rPr lang="en-AU" dirty="0" smtClean="0"/>
              <a:t>Users typically judge a system by its interface</a:t>
            </a:r>
          </a:p>
          <a:p>
            <a:pPr lvl="1"/>
            <a:r>
              <a:rPr lang="en-AU" dirty="0" smtClean="0"/>
              <a:t>But, most important feature should be its functionality</a:t>
            </a:r>
          </a:p>
          <a:p>
            <a:r>
              <a:rPr lang="en-AU" dirty="0" smtClean="0"/>
              <a:t>Poor interfaces are a common cause of errors</a:t>
            </a:r>
          </a:p>
          <a:p>
            <a:r>
              <a:rPr lang="en-AU" dirty="0" smtClean="0"/>
              <a:t>Poor interfaces are a common reason for systems not being used (or not used to their full potential)</a:t>
            </a:r>
          </a:p>
          <a:p>
            <a:endParaRPr lang="en-AU" dirty="0"/>
          </a:p>
          <a:p>
            <a:r>
              <a:rPr lang="en-AU" dirty="0" smtClean="0"/>
              <a:t>Business Legacy</a:t>
            </a:r>
          </a:p>
          <a:p>
            <a:pPr lvl="1"/>
            <a:r>
              <a:rPr lang="en-AU" dirty="0" smtClean="0"/>
              <a:t>Command line </a:t>
            </a:r>
            <a:r>
              <a:rPr lang="en-AU" dirty="0" smtClean="0">
                <a:sym typeface="Wingdings" panose="05000000000000000000" pitchFamily="2" charset="2"/>
              </a:rPr>
              <a:t> graphical interfaces</a:t>
            </a:r>
          </a:p>
          <a:p>
            <a:pPr lvl="2"/>
            <a:r>
              <a:rPr lang="en-AU" dirty="0" smtClean="0">
                <a:sym typeface="Wingdings" panose="05000000000000000000" pitchFamily="2" charset="2"/>
              </a:rPr>
              <a:t>WIMP (Windows, Icons, Menus and Pointing)</a:t>
            </a:r>
          </a:p>
          <a:p>
            <a:pPr lvl="2"/>
            <a:endParaRPr lang="en-AU" dirty="0">
              <a:sym typeface="Wingdings" panose="05000000000000000000" pitchFamily="2" charset="2"/>
            </a:endParaRPr>
          </a:p>
          <a:p>
            <a:r>
              <a:rPr lang="en-AU" dirty="0" smtClean="0">
                <a:sym typeface="Wingdings" panose="05000000000000000000" pitchFamily="2" charset="2"/>
              </a:rPr>
              <a:t>Remember: A UI designer must take into consideration, the user, the goals and the context of use</a:t>
            </a:r>
            <a:endParaRPr lang="en-AU" dirty="0"/>
          </a:p>
        </p:txBody>
      </p:sp>
    </p:spTree>
    <p:extLst>
      <p:ext uri="{BB962C8B-B14F-4D97-AF65-F5344CB8AC3E}">
        <p14:creationId xmlns:p14="http://schemas.microsoft.com/office/powerpoint/2010/main" val="216384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 Principles</a:t>
            </a:r>
            <a:endParaRPr lang="en-AU" dirty="0"/>
          </a:p>
        </p:txBody>
      </p:sp>
      <p:sp>
        <p:nvSpPr>
          <p:cNvPr id="3" name="Content Placeholder 2"/>
          <p:cNvSpPr>
            <a:spLocks noGrp="1"/>
          </p:cNvSpPr>
          <p:nvPr>
            <p:ph sz="half" idx="1"/>
          </p:nvPr>
        </p:nvSpPr>
        <p:spPr/>
        <p:txBody>
          <a:bodyPr/>
          <a:lstStyle/>
          <a:p>
            <a:r>
              <a:rPr lang="en-AU" dirty="0" smtClean="0"/>
              <a:t>Familiarity</a:t>
            </a:r>
          </a:p>
          <a:p>
            <a:r>
              <a:rPr lang="en-AU" dirty="0" smtClean="0"/>
              <a:t>Consistency</a:t>
            </a:r>
          </a:p>
          <a:p>
            <a:r>
              <a:rPr lang="en-AU" dirty="0" smtClean="0"/>
              <a:t>Predictability</a:t>
            </a:r>
          </a:p>
          <a:p>
            <a:r>
              <a:rPr lang="en-AU" dirty="0" smtClean="0"/>
              <a:t>Recoverability</a:t>
            </a:r>
          </a:p>
          <a:p>
            <a:r>
              <a:rPr lang="en-AU" dirty="0" smtClean="0"/>
              <a:t>Guidance</a:t>
            </a:r>
          </a:p>
          <a:p>
            <a:r>
              <a:rPr lang="en-AU" dirty="0" smtClean="0"/>
              <a:t>Diversity</a:t>
            </a:r>
          </a:p>
        </p:txBody>
      </p:sp>
    </p:spTree>
    <p:extLst>
      <p:ext uri="{BB962C8B-B14F-4D97-AF65-F5344CB8AC3E}">
        <p14:creationId xmlns:p14="http://schemas.microsoft.com/office/powerpoint/2010/main" val="387401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UI Basics</a:t>
            </a:r>
            <a:endParaRPr lang="en-AU" dirty="0"/>
          </a:p>
        </p:txBody>
      </p:sp>
      <p:sp>
        <p:nvSpPr>
          <p:cNvPr id="3" name="Content Placeholder 2"/>
          <p:cNvSpPr>
            <a:spLocks noGrp="1"/>
          </p:cNvSpPr>
          <p:nvPr>
            <p:ph sz="half" idx="1"/>
          </p:nvPr>
        </p:nvSpPr>
        <p:spPr/>
        <p:txBody>
          <a:bodyPr/>
          <a:lstStyle/>
          <a:p>
            <a:r>
              <a:rPr lang="en-AU" dirty="0" smtClean="0"/>
              <a:t>There are really only two problems that need to be addressed when designing an interface</a:t>
            </a:r>
          </a:p>
          <a:p>
            <a:pPr lvl="1"/>
            <a:r>
              <a:rPr lang="en-AU" dirty="0" smtClean="0"/>
              <a:t>How should the user enter information into the system?</a:t>
            </a:r>
          </a:p>
          <a:p>
            <a:pPr lvl="1"/>
            <a:r>
              <a:rPr lang="en-AU" dirty="0" smtClean="0"/>
              <a:t>How should information be presented from the system to the user?</a:t>
            </a:r>
          </a:p>
          <a:p>
            <a:pPr lvl="1"/>
            <a:endParaRPr lang="en-AU" dirty="0"/>
          </a:p>
          <a:p>
            <a:r>
              <a:rPr lang="en-AU" dirty="0" smtClean="0"/>
              <a:t>Different system have different requirements so use different frameworks or user interface metaphors</a:t>
            </a:r>
            <a:endParaRPr lang="en-AU" dirty="0"/>
          </a:p>
        </p:txBody>
      </p:sp>
    </p:spTree>
    <p:extLst>
      <p:ext uri="{BB962C8B-B14F-4D97-AF65-F5344CB8AC3E}">
        <p14:creationId xmlns:p14="http://schemas.microsoft.com/office/powerpoint/2010/main" val="193502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Execution/Evaluation Action Cycle (EEC)</a:t>
            </a:r>
            <a:br>
              <a:rPr lang="en-AU" dirty="0" smtClean="0"/>
            </a:br>
            <a:r>
              <a:rPr lang="en-AU" sz="1800" b="1" dirty="0" smtClean="0">
                <a:solidFill>
                  <a:srgbClr val="FF0000"/>
                </a:solidFill>
                <a:latin typeface="+mn-lt"/>
              </a:rPr>
              <a:t>SEVEN STAGES OF ACTION</a:t>
            </a:r>
            <a:endParaRPr lang="en-AU" b="1" dirty="0"/>
          </a:p>
        </p:txBody>
      </p:sp>
      <p:cxnSp>
        <p:nvCxnSpPr>
          <p:cNvPr id="5" name="Straight Connector 4"/>
          <p:cNvCxnSpPr/>
          <p:nvPr/>
        </p:nvCxnSpPr>
        <p:spPr>
          <a:xfrm>
            <a:off x="1103243" y="4641565"/>
            <a:ext cx="6633931"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3971271" y="5108704"/>
            <a:ext cx="897875" cy="369332"/>
          </a:xfrm>
          <a:prstGeom prst="rect">
            <a:avLst/>
          </a:prstGeom>
          <a:noFill/>
        </p:spPr>
        <p:txBody>
          <a:bodyPr wrap="none" rtlCol="0">
            <a:spAutoFit/>
          </a:bodyPr>
          <a:lstStyle/>
          <a:p>
            <a:r>
              <a:rPr lang="en-AU" b="1" dirty="0" smtClean="0"/>
              <a:t>World</a:t>
            </a:r>
            <a:endParaRPr lang="en-AU" b="1" dirty="0"/>
          </a:p>
        </p:txBody>
      </p:sp>
      <p:sp>
        <p:nvSpPr>
          <p:cNvPr id="7" name="TextBox 6"/>
          <p:cNvSpPr txBox="1"/>
          <p:nvPr/>
        </p:nvSpPr>
        <p:spPr>
          <a:xfrm>
            <a:off x="2585007" y="1777512"/>
            <a:ext cx="3248646" cy="646331"/>
          </a:xfrm>
          <a:prstGeom prst="rect">
            <a:avLst/>
          </a:prstGeom>
          <a:noFill/>
        </p:spPr>
        <p:txBody>
          <a:bodyPr wrap="none" rtlCol="0">
            <a:spAutoFit/>
          </a:bodyPr>
          <a:lstStyle/>
          <a:p>
            <a:pPr algn="ctr"/>
            <a:r>
              <a:rPr lang="en-AU" b="1" dirty="0" smtClean="0"/>
              <a:t>Goals (user or data driven)</a:t>
            </a:r>
          </a:p>
          <a:p>
            <a:pPr algn="ctr"/>
            <a:r>
              <a:rPr lang="en-AU" dirty="0" smtClean="0"/>
              <a:t>what we want to happen</a:t>
            </a:r>
            <a:endParaRPr lang="en-AU" dirty="0"/>
          </a:p>
        </p:txBody>
      </p:sp>
      <p:sp>
        <p:nvSpPr>
          <p:cNvPr id="8" name="TextBox 7"/>
          <p:cNvSpPr txBox="1"/>
          <p:nvPr/>
        </p:nvSpPr>
        <p:spPr>
          <a:xfrm>
            <a:off x="1103243" y="1777512"/>
            <a:ext cx="1331455" cy="369332"/>
          </a:xfrm>
          <a:prstGeom prst="rect">
            <a:avLst/>
          </a:prstGeom>
          <a:noFill/>
        </p:spPr>
        <p:txBody>
          <a:bodyPr wrap="none" rtlCol="0">
            <a:spAutoFit/>
          </a:bodyPr>
          <a:lstStyle/>
          <a:p>
            <a:r>
              <a:rPr lang="en-AU" dirty="0" smtClean="0">
                <a:solidFill>
                  <a:schemeClr val="accent1"/>
                </a:solidFill>
              </a:rPr>
              <a:t>Execution</a:t>
            </a:r>
            <a:endParaRPr lang="en-AU" dirty="0">
              <a:solidFill>
                <a:schemeClr val="accent1"/>
              </a:solidFill>
            </a:endParaRPr>
          </a:p>
        </p:txBody>
      </p:sp>
      <p:sp>
        <p:nvSpPr>
          <p:cNvPr id="9" name="TextBox 8"/>
          <p:cNvSpPr txBox="1"/>
          <p:nvPr/>
        </p:nvSpPr>
        <p:spPr>
          <a:xfrm>
            <a:off x="6405718" y="1777512"/>
            <a:ext cx="1397883" cy="369332"/>
          </a:xfrm>
          <a:prstGeom prst="rect">
            <a:avLst/>
          </a:prstGeom>
          <a:noFill/>
        </p:spPr>
        <p:txBody>
          <a:bodyPr wrap="none" rtlCol="0">
            <a:spAutoFit/>
          </a:bodyPr>
          <a:lstStyle/>
          <a:p>
            <a:r>
              <a:rPr lang="en-AU" dirty="0" smtClean="0">
                <a:solidFill>
                  <a:schemeClr val="accent1"/>
                </a:solidFill>
              </a:rPr>
              <a:t>Evaluation</a:t>
            </a:r>
            <a:endParaRPr lang="en-AU" dirty="0">
              <a:solidFill>
                <a:schemeClr val="accent1"/>
              </a:solidFill>
            </a:endParaRPr>
          </a:p>
        </p:txBody>
      </p:sp>
      <p:sp>
        <p:nvSpPr>
          <p:cNvPr id="10" name="TextBox 9"/>
          <p:cNvSpPr txBox="1"/>
          <p:nvPr/>
        </p:nvSpPr>
        <p:spPr>
          <a:xfrm>
            <a:off x="1103243" y="3379295"/>
            <a:ext cx="2275175" cy="923330"/>
          </a:xfrm>
          <a:prstGeom prst="rect">
            <a:avLst/>
          </a:prstGeom>
          <a:noFill/>
        </p:spPr>
        <p:txBody>
          <a:bodyPr wrap="none" rtlCol="0">
            <a:spAutoFit/>
          </a:bodyPr>
          <a:lstStyle/>
          <a:p>
            <a:pPr algn="ctr"/>
            <a:r>
              <a:rPr lang="en-AU" dirty="0" smtClean="0"/>
              <a:t>Forming intention</a:t>
            </a:r>
          </a:p>
          <a:p>
            <a:pPr algn="ctr"/>
            <a:r>
              <a:rPr lang="en-AU" dirty="0" smtClean="0"/>
              <a:t>Specifying action</a:t>
            </a:r>
          </a:p>
          <a:p>
            <a:pPr algn="ctr"/>
            <a:r>
              <a:rPr lang="en-AU" dirty="0" smtClean="0"/>
              <a:t>Executing action</a:t>
            </a:r>
            <a:endParaRPr lang="en-AU" dirty="0"/>
          </a:p>
        </p:txBody>
      </p:sp>
      <p:sp>
        <p:nvSpPr>
          <p:cNvPr id="11" name="TextBox 10"/>
          <p:cNvSpPr txBox="1"/>
          <p:nvPr/>
        </p:nvSpPr>
        <p:spPr>
          <a:xfrm>
            <a:off x="4733593" y="3409112"/>
            <a:ext cx="3070008" cy="923330"/>
          </a:xfrm>
          <a:prstGeom prst="rect">
            <a:avLst/>
          </a:prstGeom>
          <a:noFill/>
        </p:spPr>
        <p:txBody>
          <a:bodyPr wrap="none" rtlCol="0">
            <a:spAutoFit/>
          </a:bodyPr>
          <a:lstStyle/>
          <a:p>
            <a:pPr algn="ctr"/>
            <a:r>
              <a:rPr lang="en-AU" dirty="0" smtClean="0"/>
              <a:t>Evaluating interpretation</a:t>
            </a:r>
          </a:p>
          <a:p>
            <a:pPr algn="ctr"/>
            <a:r>
              <a:rPr lang="en-AU" dirty="0" smtClean="0"/>
              <a:t>Interpreting perception</a:t>
            </a:r>
          </a:p>
          <a:p>
            <a:pPr algn="ctr"/>
            <a:r>
              <a:rPr lang="en-AU" dirty="0" smtClean="0"/>
              <a:t>Perceiving world state</a:t>
            </a:r>
            <a:endParaRPr lang="en-AU" dirty="0"/>
          </a:p>
        </p:txBody>
      </p:sp>
      <p:cxnSp>
        <p:nvCxnSpPr>
          <p:cNvPr id="13" name="Straight Arrow Connector 12"/>
          <p:cNvCxnSpPr>
            <a:endCxn id="10" idx="0"/>
          </p:cNvCxnSpPr>
          <p:nvPr/>
        </p:nvCxnSpPr>
        <p:spPr>
          <a:xfrm flipH="1">
            <a:off x="2240831" y="2504661"/>
            <a:ext cx="810482" cy="87463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1" idx="0"/>
          </p:cNvCxnSpPr>
          <p:nvPr/>
        </p:nvCxnSpPr>
        <p:spPr>
          <a:xfrm flipH="1" flipV="1">
            <a:off x="5347252" y="2504661"/>
            <a:ext cx="921345" cy="90445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0" idx="2"/>
          </p:cNvCxnSpPr>
          <p:nvPr/>
        </p:nvCxnSpPr>
        <p:spPr>
          <a:xfrm>
            <a:off x="2240831" y="4302625"/>
            <a:ext cx="0" cy="99074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endCxn id="11" idx="2"/>
          </p:cNvCxnSpPr>
          <p:nvPr/>
        </p:nvCxnSpPr>
        <p:spPr>
          <a:xfrm flipV="1">
            <a:off x="6268597" y="4332442"/>
            <a:ext cx="0" cy="77626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6811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Interaction Styles</a:t>
            </a:r>
            <a:endParaRPr lang="en-AU" dirty="0"/>
          </a:p>
        </p:txBody>
      </p:sp>
      <p:sp>
        <p:nvSpPr>
          <p:cNvPr id="3" name="Content Placeholder 2"/>
          <p:cNvSpPr>
            <a:spLocks noGrp="1"/>
          </p:cNvSpPr>
          <p:nvPr>
            <p:ph sz="half" idx="1"/>
          </p:nvPr>
        </p:nvSpPr>
        <p:spPr/>
        <p:txBody>
          <a:bodyPr/>
          <a:lstStyle/>
          <a:p>
            <a:r>
              <a:rPr lang="en-GB" altLang="en-US" dirty="0" smtClean="0"/>
              <a:t>Command language</a:t>
            </a:r>
          </a:p>
          <a:p>
            <a:r>
              <a:rPr lang="en-GB" altLang="en-US" dirty="0"/>
              <a:t>Menu selection</a:t>
            </a:r>
          </a:p>
          <a:p>
            <a:r>
              <a:rPr lang="en-GB" altLang="en-US" dirty="0" smtClean="0"/>
              <a:t>Form </a:t>
            </a:r>
            <a:r>
              <a:rPr lang="en-GB" altLang="en-US" dirty="0"/>
              <a:t>fill-in</a:t>
            </a:r>
          </a:p>
          <a:p>
            <a:r>
              <a:rPr lang="en-GB" altLang="en-US" dirty="0" smtClean="0"/>
              <a:t>Direct </a:t>
            </a:r>
            <a:r>
              <a:rPr lang="en-GB" altLang="en-US" dirty="0"/>
              <a:t>manipulation</a:t>
            </a:r>
          </a:p>
          <a:p>
            <a:endParaRPr lang="en-GB" altLang="en-US" dirty="0"/>
          </a:p>
          <a:p>
            <a:r>
              <a:rPr lang="en-GB" altLang="en-US" dirty="0"/>
              <a:t>Anthropomorphic </a:t>
            </a:r>
            <a:r>
              <a:rPr lang="en-GB" altLang="en-US" dirty="0" smtClean="0"/>
              <a:t>(Natural language)</a:t>
            </a:r>
            <a:endParaRPr lang="en-GB" altLang="en-US" dirty="0"/>
          </a:p>
        </p:txBody>
      </p:sp>
    </p:spTree>
    <p:extLst>
      <p:ext uri="{BB962C8B-B14F-4D97-AF65-F5344CB8AC3E}">
        <p14:creationId xmlns:p14="http://schemas.microsoft.com/office/powerpoint/2010/main" val="3208456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The Patterns (basic – single view)</a:t>
            </a:r>
            <a:br>
              <a:rPr lang="en-AU" dirty="0" smtClean="0"/>
            </a:br>
            <a:r>
              <a:rPr lang="en-AU" sz="1800" b="1" dirty="0" smtClean="0">
                <a:solidFill>
                  <a:schemeClr val="accent2"/>
                </a:solidFill>
                <a:latin typeface="+mn-lt"/>
              </a:rPr>
              <a:t>(TIDWELL, 2006)</a:t>
            </a:r>
            <a:endParaRPr lang="en-AU" dirty="0"/>
          </a:p>
        </p:txBody>
      </p:sp>
      <p:sp>
        <p:nvSpPr>
          <p:cNvPr id="3" name="Content Placeholder 2"/>
          <p:cNvSpPr>
            <a:spLocks noGrp="1"/>
          </p:cNvSpPr>
          <p:nvPr>
            <p:ph sz="half" idx="1"/>
          </p:nvPr>
        </p:nvSpPr>
        <p:spPr/>
        <p:txBody>
          <a:bodyPr/>
          <a:lstStyle/>
          <a:p>
            <a:pPr marL="0" indent="0">
              <a:buNone/>
            </a:pPr>
            <a:r>
              <a:rPr lang="en-AU" dirty="0" smtClean="0"/>
              <a:t>Physical Presentation</a:t>
            </a:r>
          </a:p>
          <a:p>
            <a:r>
              <a:rPr lang="en-AU" dirty="0" smtClean="0"/>
              <a:t>Two-Panel Selector</a:t>
            </a:r>
          </a:p>
          <a:p>
            <a:r>
              <a:rPr lang="en-AU" dirty="0" smtClean="0"/>
              <a:t>Canvas Plus Palette</a:t>
            </a:r>
          </a:p>
          <a:p>
            <a:r>
              <a:rPr lang="en-AU" dirty="0" smtClean="0"/>
              <a:t>One-Window Drilldown</a:t>
            </a:r>
          </a:p>
          <a:p>
            <a:r>
              <a:rPr lang="en-AU" dirty="0" smtClean="0"/>
              <a:t>Alternative Views</a:t>
            </a:r>
          </a:p>
          <a:p>
            <a:endParaRPr lang="en-AU" dirty="0"/>
          </a:p>
          <a:p>
            <a:pPr marL="0" indent="0">
              <a:buNone/>
            </a:pPr>
            <a:r>
              <a:rPr lang="en-AU" dirty="0" smtClean="0"/>
              <a:t>Abstract Concepts</a:t>
            </a:r>
          </a:p>
          <a:p>
            <a:r>
              <a:rPr lang="en-AU" dirty="0" smtClean="0"/>
              <a:t>Wizard</a:t>
            </a:r>
          </a:p>
          <a:p>
            <a:r>
              <a:rPr lang="en-AU" dirty="0" smtClean="0"/>
              <a:t>Extras on Demand</a:t>
            </a:r>
          </a:p>
          <a:p>
            <a:r>
              <a:rPr lang="en-AU" dirty="0" smtClean="0"/>
              <a:t>Intriguing Branches</a:t>
            </a:r>
          </a:p>
          <a:p>
            <a:r>
              <a:rPr lang="en-AU" dirty="0" smtClean="0"/>
              <a:t>Multi-level help</a:t>
            </a:r>
          </a:p>
          <a:p>
            <a:endParaRPr lang="en-AU" dirty="0"/>
          </a:p>
          <a:p>
            <a:endParaRPr lang="en-AU" dirty="0" smtClean="0"/>
          </a:p>
        </p:txBody>
      </p:sp>
    </p:spTree>
    <p:extLst>
      <p:ext uri="{BB962C8B-B14F-4D97-AF65-F5344CB8AC3E}">
        <p14:creationId xmlns:p14="http://schemas.microsoft.com/office/powerpoint/2010/main" val="1855407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Multiple Windows vs Tiled Panes</a:t>
            </a:r>
            <a:endParaRPr lang="en-AU"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58027" y="2243514"/>
            <a:ext cx="4166705" cy="28858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74" y="2212169"/>
            <a:ext cx="4429690" cy="2961762"/>
          </a:xfrm>
          <a:prstGeom prst="rect">
            <a:avLst/>
          </a:prstGeom>
        </p:spPr>
      </p:pic>
    </p:spTree>
    <p:extLst>
      <p:ext uri="{BB962C8B-B14F-4D97-AF65-F5344CB8AC3E}">
        <p14:creationId xmlns:p14="http://schemas.microsoft.com/office/powerpoint/2010/main" val="347229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Layered Framework (</a:t>
            </a:r>
            <a:r>
              <a:rPr lang="en-AU" dirty="0" err="1" smtClean="0"/>
              <a:t>Parush</a:t>
            </a:r>
            <a:r>
              <a:rPr lang="en-AU" dirty="0" smtClean="0"/>
              <a:t>, 2015)</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50398"/>
            <a:ext cx="6887817" cy="5395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338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AU" dirty="0"/>
              <a:t>The framework, from the bottom up, consists of five layers</a:t>
            </a:r>
            <a:r>
              <a:rPr lang="en-AU" dirty="0" smtClean="0"/>
              <a:t>:</a:t>
            </a:r>
            <a:endParaRPr lang="en-AU" dirty="0"/>
          </a:p>
        </p:txBody>
      </p:sp>
      <p:sp>
        <p:nvSpPr>
          <p:cNvPr id="4" name="Content Placeholder 3"/>
          <p:cNvSpPr>
            <a:spLocks noGrp="1"/>
          </p:cNvSpPr>
          <p:nvPr>
            <p:ph sz="half" idx="1"/>
          </p:nvPr>
        </p:nvSpPr>
        <p:spPr/>
        <p:txBody>
          <a:bodyPr>
            <a:normAutofit fontScale="92500" lnSpcReduction="10000"/>
          </a:bodyPr>
          <a:lstStyle/>
          <a:p>
            <a:pPr>
              <a:buFont typeface="+mj-lt"/>
              <a:buAutoNum type="arabicPeriod"/>
            </a:pPr>
            <a:r>
              <a:rPr lang="en-AU" dirty="0" smtClean="0"/>
              <a:t>The </a:t>
            </a:r>
            <a:r>
              <a:rPr lang="en-AU" b="1" dirty="0"/>
              <a:t>function</a:t>
            </a:r>
            <a:r>
              <a:rPr lang="en-AU" dirty="0"/>
              <a:t> level consists of functional chunks—groups of tasks and objects </a:t>
            </a:r>
            <a:r>
              <a:rPr lang="en-AU" dirty="0" smtClean="0"/>
              <a:t>and their </a:t>
            </a:r>
            <a:r>
              <a:rPr lang="en-AU" dirty="0"/>
              <a:t>associated parameters that the user uses to accomplish goals.</a:t>
            </a:r>
          </a:p>
          <a:p>
            <a:pPr>
              <a:buFont typeface="+mj-lt"/>
              <a:buAutoNum type="arabicPeriod"/>
            </a:pPr>
            <a:r>
              <a:rPr lang="en-AU" dirty="0" smtClean="0"/>
              <a:t>The </a:t>
            </a:r>
            <a:r>
              <a:rPr lang="en-AU" b="1" dirty="0"/>
              <a:t>configuration</a:t>
            </a:r>
            <a:r>
              <a:rPr lang="en-AU" dirty="0"/>
              <a:t> level consists of the conceptual model </a:t>
            </a:r>
            <a:r>
              <a:rPr lang="en-AU" dirty="0" smtClean="0"/>
              <a:t>elements—the metaphorical </a:t>
            </a:r>
            <a:r>
              <a:rPr lang="en-AU" dirty="0"/>
              <a:t>“places” the user must visit to perform each set of functions </a:t>
            </a:r>
            <a:r>
              <a:rPr lang="en-AU" dirty="0" smtClean="0"/>
              <a:t>and the </a:t>
            </a:r>
            <a:r>
              <a:rPr lang="en-AU" dirty="0"/>
              <a:t>links between the “places.”</a:t>
            </a:r>
          </a:p>
          <a:p>
            <a:pPr>
              <a:buFont typeface="+mj-lt"/>
              <a:buAutoNum type="arabicPeriod"/>
            </a:pPr>
            <a:r>
              <a:rPr lang="en-AU" dirty="0" smtClean="0"/>
              <a:t>The </a:t>
            </a:r>
            <a:r>
              <a:rPr lang="en-AU" b="1" dirty="0"/>
              <a:t>navigation and policy </a:t>
            </a:r>
            <a:r>
              <a:rPr lang="en-AU" dirty="0"/>
              <a:t>level depicts the navigation and navigation </a:t>
            </a:r>
            <a:r>
              <a:rPr lang="en-AU" dirty="0" smtClean="0"/>
              <a:t>rules—the “routes</a:t>
            </a:r>
            <a:r>
              <a:rPr lang="en-AU" dirty="0"/>
              <a:t>” the user takes between “places,” the physical elements containing one </a:t>
            </a:r>
            <a:r>
              <a:rPr lang="en-AU" dirty="0" smtClean="0"/>
              <a:t>or more </a:t>
            </a:r>
            <a:r>
              <a:rPr lang="en-AU" dirty="0"/>
              <a:t>conceptual “places,” and the policy governing the interrelations among </a:t>
            </a:r>
            <a:r>
              <a:rPr lang="en-AU" dirty="0" smtClean="0"/>
              <a:t>the physical </a:t>
            </a:r>
            <a:r>
              <a:rPr lang="en-AU" dirty="0"/>
              <a:t>elements.</a:t>
            </a:r>
          </a:p>
          <a:p>
            <a:pPr>
              <a:buFont typeface="+mj-lt"/>
              <a:buAutoNum type="arabicPeriod"/>
            </a:pPr>
            <a:r>
              <a:rPr lang="en-AU" dirty="0" smtClean="0"/>
              <a:t>The </a:t>
            </a:r>
            <a:r>
              <a:rPr lang="en-AU" b="1" dirty="0"/>
              <a:t>form</a:t>
            </a:r>
            <a:r>
              <a:rPr lang="en-AU" dirty="0"/>
              <a:t> level consists of detailed conceptual elements serving as the </a:t>
            </a:r>
            <a:r>
              <a:rPr lang="en-AU" dirty="0" smtClean="0"/>
              <a:t>transition from </a:t>
            </a:r>
            <a:r>
              <a:rPr lang="en-AU" dirty="0"/>
              <a:t>conceptual to detailed design.</a:t>
            </a:r>
          </a:p>
          <a:p>
            <a:pPr>
              <a:buFont typeface="+mj-lt"/>
              <a:buAutoNum type="arabicPeriod"/>
            </a:pPr>
            <a:r>
              <a:rPr lang="en-AU" dirty="0" smtClean="0"/>
              <a:t>The </a:t>
            </a:r>
            <a:r>
              <a:rPr lang="en-AU" b="1" dirty="0"/>
              <a:t>details</a:t>
            </a:r>
            <a:r>
              <a:rPr lang="en-AU" dirty="0"/>
              <a:t> level consists of user interface elements—detailed look and feel </a:t>
            </a:r>
            <a:r>
              <a:rPr lang="en-AU" dirty="0" smtClean="0"/>
              <a:t>of each </a:t>
            </a:r>
            <a:r>
              <a:rPr lang="en-AU" dirty="0"/>
              <a:t>UI element at each place the user visits to perform tasks.</a:t>
            </a:r>
            <a:endParaRPr lang="en-AU" dirty="0"/>
          </a:p>
        </p:txBody>
      </p:sp>
    </p:spTree>
    <p:extLst>
      <p:ext uri="{BB962C8B-B14F-4D97-AF65-F5344CB8AC3E}">
        <p14:creationId xmlns:p14="http://schemas.microsoft.com/office/powerpoint/2010/main" val="108155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3"/>
          </p:nvPr>
        </p:nvSpPr>
        <p:spPr/>
        <p:txBody>
          <a:bodyPr>
            <a:normAutofit/>
          </a:bodyPr>
          <a:lstStyle/>
          <a:p>
            <a:r>
              <a:rPr lang="en-US" sz="4600" dirty="0" smtClean="0"/>
              <a:t>Dr. Mark Freeman</a:t>
            </a:r>
          </a:p>
        </p:txBody>
      </p:sp>
      <p:sp>
        <p:nvSpPr>
          <p:cNvPr id="5" name="Content Placeholder 4"/>
          <p:cNvSpPr>
            <a:spLocks noGrp="1"/>
          </p:cNvSpPr>
          <p:nvPr>
            <p:ph sz="quarter" idx="14"/>
          </p:nvPr>
        </p:nvSpPr>
        <p:spPr>
          <a:xfrm>
            <a:off x="292969" y="4642879"/>
            <a:ext cx="6253109" cy="1690507"/>
          </a:xfrm>
        </p:spPr>
        <p:txBody>
          <a:bodyPr/>
          <a:lstStyle/>
          <a:p>
            <a:r>
              <a:rPr lang="en-US" dirty="0"/>
              <a:t>School of Computing and Information Technology</a:t>
            </a:r>
          </a:p>
          <a:p>
            <a:r>
              <a:rPr lang="en-US" dirty="0"/>
              <a:t>Faculty of Engineering and Information Sciences</a:t>
            </a:r>
          </a:p>
          <a:p>
            <a:endParaRPr lang="en-AU" dirty="0"/>
          </a:p>
        </p:txBody>
      </p:sp>
      <p:sp>
        <p:nvSpPr>
          <p:cNvPr id="4" name="TextBox 3"/>
          <p:cNvSpPr txBox="1"/>
          <p:nvPr/>
        </p:nvSpPr>
        <p:spPr>
          <a:xfrm>
            <a:off x="3072190" y="171752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5444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Interaction Sequences</a:t>
            </a:r>
            <a:endParaRPr lang="en-AU" dirty="0"/>
          </a:p>
        </p:txBody>
      </p:sp>
      <p:sp>
        <p:nvSpPr>
          <p:cNvPr id="3" name="Content Placeholder 2"/>
          <p:cNvSpPr>
            <a:spLocks noGrp="1"/>
          </p:cNvSpPr>
          <p:nvPr>
            <p:ph sz="half" idx="1"/>
          </p:nvPr>
        </p:nvSpPr>
        <p:spPr/>
        <p:txBody>
          <a:bodyPr/>
          <a:lstStyle/>
          <a:p>
            <a:r>
              <a:rPr lang="en-AU" dirty="0" smtClean="0"/>
              <a:t>Single Sequence</a:t>
            </a:r>
          </a:p>
          <a:p>
            <a:endParaRPr lang="en-AU" dirty="0"/>
          </a:p>
          <a:p>
            <a:endParaRPr lang="en-AU" dirty="0" smtClean="0"/>
          </a:p>
          <a:p>
            <a:endParaRPr lang="en-AU" dirty="0"/>
          </a:p>
          <a:p>
            <a:r>
              <a:rPr lang="en-AU" dirty="0" smtClean="0"/>
              <a:t>Hierarchy sequence</a:t>
            </a:r>
            <a:endParaRPr lang="en-AU" dirty="0"/>
          </a:p>
        </p:txBody>
      </p:sp>
      <p:sp>
        <p:nvSpPr>
          <p:cNvPr id="4" name="Rectangle 3"/>
          <p:cNvSpPr/>
          <p:nvPr/>
        </p:nvSpPr>
        <p:spPr>
          <a:xfrm>
            <a:off x="785191" y="2232991"/>
            <a:ext cx="1441174" cy="7156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5" name="Rectangle 4"/>
          <p:cNvSpPr/>
          <p:nvPr/>
        </p:nvSpPr>
        <p:spPr>
          <a:xfrm>
            <a:off x="2765287" y="2232991"/>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6" name="Rectangle 5"/>
          <p:cNvSpPr/>
          <p:nvPr/>
        </p:nvSpPr>
        <p:spPr>
          <a:xfrm>
            <a:off x="4745383" y="2232991"/>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7" name="Rectangle 6"/>
          <p:cNvSpPr/>
          <p:nvPr/>
        </p:nvSpPr>
        <p:spPr>
          <a:xfrm>
            <a:off x="6725478" y="2232991"/>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cxnSp>
        <p:nvCxnSpPr>
          <p:cNvPr id="9" name="Straight Arrow Connector 8"/>
          <p:cNvCxnSpPr>
            <a:stCxn id="4" idx="3"/>
            <a:endCxn id="5" idx="1"/>
          </p:cNvCxnSpPr>
          <p:nvPr/>
        </p:nvCxnSpPr>
        <p:spPr>
          <a:xfrm>
            <a:off x="2226365" y="2590800"/>
            <a:ext cx="538922" cy="0"/>
          </a:xfrm>
          <a:prstGeom prst="straightConnector1">
            <a:avLst/>
          </a:prstGeom>
          <a:ln>
            <a:headEnd type="triangle" w="med" len="med"/>
            <a:tailEnd type="triangle" w="med" len="med"/>
          </a:ln>
          <a:effectLst/>
        </p:spPr>
        <p:style>
          <a:lnRef idx="2">
            <a:schemeClr val="accent5"/>
          </a:lnRef>
          <a:fillRef idx="0">
            <a:schemeClr val="accent5"/>
          </a:fillRef>
          <a:effectRef idx="1">
            <a:schemeClr val="accent5"/>
          </a:effectRef>
          <a:fontRef idx="minor">
            <a:schemeClr val="tx1"/>
          </a:fontRef>
        </p:style>
      </p:cxnSp>
      <p:cxnSp>
        <p:nvCxnSpPr>
          <p:cNvPr id="11" name="Straight Arrow Connector 10"/>
          <p:cNvCxnSpPr>
            <a:stCxn id="5" idx="3"/>
            <a:endCxn id="6" idx="1"/>
          </p:cNvCxnSpPr>
          <p:nvPr/>
        </p:nvCxnSpPr>
        <p:spPr>
          <a:xfrm>
            <a:off x="4206461" y="2590800"/>
            <a:ext cx="538922" cy="0"/>
          </a:xfrm>
          <a:prstGeom prst="straightConnector1">
            <a:avLst/>
          </a:prstGeom>
          <a:ln>
            <a:headEnd type="triangle" w="med" len="med"/>
            <a:tailEnd type="triangle" w="med" len="med"/>
          </a:ln>
          <a:effectLst/>
        </p:spPr>
        <p:style>
          <a:lnRef idx="2">
            <a:schemeClr val="accent5"/>
          </a:lnRef>
          <a:fillRef idx="0">
            <a:schemeClr val="accent5"/>
          </a:fillRef>
          <a:effectRef idx="1">
            <a:schemeClr val="accent5"/>
          </a:effectRef>
          <a:fontRef idx="minor">
            <a:schemeClr val="tx1"/>
          </a:fontRef>
        </p:style>
      </p:cxnSp>
      <p:cxnSp>
        <p:nvCxnSpPr>
          <p:cNvPr id="13" name="Straight Arrow Connector 12"/>
          <p:cNvCxnSpPr>
            <a:stCxn id="6" idx="3"/>
            <a:endCxn id="7" idx="1"/>
          </p:cNvCxnSpPr>
          <p:nvPr/>
        </p:nvCxnSpPr>
        <p:spPr>
          <a:xfrm>
            <a:off x="6186557" y="2590800"/>
            <a:ext cx="538921" cy="0"/>
          </a:xfrm>
          <a:prstGeom prst="straightConnector1">
            <a:avLst/>
          </a:prstGeom>
          <a:ln>
            <a:headEnd type="triangle" w="med" len="med"/>
            <a:tailEnd type="triangle" w="med" len="med"/>
          </a:ln>
          <a:effectLst/>
        </p:spPr>
        <p:style>
          <a:lnRef idx="2">
            <a:schemeClr val="accent5"/>
          </a:lnRef>
          <a:fillRef idx="0">
            <a:schemeClr val="accent5"/>
          </a:fillRef>
          <a:effectRef idx="1">
            <a:schemeClr val="accent5"/>
          </a:effectRef>
          <a:fontRef idx="minor">
            <a:schemeClr val="tx1"/>
          </a:fontRef>
        </p:style>
      </p:cxnSp>
      <p:sp>
        <p:nvSpPr>
          <p:cNvPr id="15" name="Rectangle 14"/>
          <p:cNvSpPr/>
          <p:nvPr/>
        </p:nvSpPr>
        <p:spPr>
          <a:xfrm>
            <a:off x="2765287" y="4601816"/>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7" name="Rectangle 16"/>
          <p:cNvSpPr/>
          <p:nvPr/>
        </p:nvSpPr>
        <p:spPr>
          <a:xfrm>
            <a:off x="3755335" y="3478695"/>
            <a:ext cx="1441174" cy="7156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a:solidFill>
                <a:schemeClr val="accent1"/>
              </a:solidFill>
            </a:endParaRPr>
          </a:p>
        </p:txBody>
      </p:sp>
      <p:sp>
        <p:nvSpPr>
          <p:cNvPr id="36" name="Rectangle 35"/>
          <p:cNvSpPr/>
          <p:nvPr/>
        </p:nvSpPr>
        <p:spPr>
          <a:xfrm>
            <a:off x="4745383" y="4601815"/>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37" name="Rectangle 36"/>
          <p:cNvSpPr/>
          <p:nvPr/>
        </p:nvSpPr>
        <p:spPr>
          <a:xfrm>
            <a:off x="785191" y="5652052"/>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38" name="Rectangle 37"/>
          <p:cNvSpPr/>
          <p:nvPr/>
        </p:nvSpPr>
        <p:spPr>
          <a:xfrm>
            <a:off x="2765287" y="5652052"/>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cxnSp>
        <p:nvCxnSpPr>
          <p:cNvPr id="40" name="Elbow Connector 39"/>
          <p:cNvCxnSpPr>
            <a:stCxn id="17" idx="2"/>
            <a:endCxn id="15" idx="0"/>
          </p:cNvCxnSpPr>
          <p:nvPr/>
        </p:nvCxnSpPr>
        <p:spPr>
          <a:xfrm rot="5400000">
            <a:off x="3777147" y="3903040"/>
            <a:ext cx="407503" cy="990048"/>
          </a:xfrm>
          <a:prstGeom prst="bentConnector3">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7" idx="2"/>
            <a:endCxn id="36" idx="0"/>
          </p:cNvCxnSpPr>
          <p:nvPr/>
        </p:nvCxnSpPr>
        <p:spPr>
          <a:xfrm rot="16200000" flipH="1">
            <a:off x="4767195" y="3903040"/>
            <a:ext cx="407502" cy="990048"/>
          </a:xfrm>
          <a:prstGeom prst="bentConnector3">
            <a:avLst>
              <a:gd name="adj1" fmla="val 50000"/>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5" idx="2"/>
            <a:endCxn id="38" idx="0"/>
          </p:cNvCxnSpPr>
          <p:nvPr/>
        </p:nvCxnSpPr>
        <p:spPr>
          <a:xfrm>
            <a:off x="3485874" y="5317434"/>
            <a:ext cx="0" cy="334618"/>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6" name="Elbow Connector 45"/>
          <p:cNvCxnSpPr>
            <a:stCxn id="15" idx="2"/>
            <a:endCxn id="37" idx="0"/>
          </p:cNvCxnSpPr>
          <p:nvPr/>
        </p:nvCxnSpPr>
        <p:spPr>
          <a:xfrm rot="5400000">
            <a:off x="2328517" y="4494695"/>
            <a:ext cx="334618" cy="1980096"/>
          </a:xfrm>
          <a:prstGeom prst="bentConnector3">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4745382" y="5637143"/>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49" name="Rectangle 48"/>
          <p:cNvSpPr/>
          <p:nvPr/>
        </p:nvSpPr>
        <p:spPr>
          <a:xfrm>
            <a:off x="6725478" y="5637143"/>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cxnSp>
        <p:nvCxnSpPr>
          <p:cNvPr id="50" name="Straight Arrow Connector 49"/>
          <p:cNvCxnSpPr>
            <a:stCxn id="36" idx="2"/>
            <a:endCxn id="49" idx="0"/>
          </p:cNvCxnSpPr>
          <p:nvPr/>
        </p:nvCxnSpPr>
        <p:spPr>
          <a:xfrm rot="16200000" flipH="1">
            <a:off x="6296162" y="4487240"/>
            <a:ext cx="319710" cy="1980095"/>
          </a:xfrm>
          <a:prstGeom prst="bentConnector3">
            <a:avLst>
              <a:gd name="adj1" fmla="val 50000"/>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36" idx="2"/>
            <a:endCxn id="48" idx="0"/>
          </p:cNvCxnSpPr>
          <p:nvPr/>
        </p:nvCxnSpPr>
        <p:spPr>
          <a:xfrm rot="5400000">
            <a:off x="5306115" y="5477288"/>
            <a:ext cx="319710" cy="1"/>
          </a:xfrm>
          <a:prstGeom prst="bentConnector3">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182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Interaction Sequences</a:t>
            </a:r>
            <a:endParaRPr lang="en-AU" dirty="0"/>
          </a:p>
        </p:txBody>
      </p:sp>
      <p:sp>
        <p:nvSpPr>
          <p:cNvPr id="4" name="Content Placeholder 3"/>
          <p:cNvSpPr>
            <a:spLocks noGrp="1"/>
          </p:cNvSpPr>
          <p:nvPr>
            <p:ph sz="half" idx="1"/>
          </p:nvPr>
        </p:nvSpPr>
        <p:spPr>
          <a:xfrm>
            <a:off x="457200" y="1771200"/>
            <a:ext cx="3427384" cy="3085523"/>
          </a:xfrm>
        </p:spPr>
        <p:txBody>
          <a:bodyPr/>
          <a:lstStyle/>
          <a:p>
            <a:r>
              <a:rPr lang="en-AU" dirty="0" smtClean="0"/>
              <a:t>Hub and spokes</a:t>
            </a:r>
            <a:endParaRPr lang="en-AU" dirty="0"/>
          </a:p>
        </p:txBody>
      </p:sp>
      <p:sp>
        <p:nvSpPr>
          <p:cNvPr id="5" name="Content Placeholder 4"/>
          <p:cNvSpPr>
            <a:spLocks noGrp="1"/>
          </p:cNvSpPr>
          <p:nvPr>
            <p:ph sz="half" idx="13"/>
          </p:nvPr>
        </p:nvSpPr>
        <p:spPr>
          <a:xfrm>
            <a:off x="4091428" y="1771200"/>
            <a:ext cx="3645747" cy="3085523"/>
          </a:xfrm>
        </p:spPr>
        <p:txBody>
          <a:bodyPr/>
          <a:lstStyle/>
          <a:p>
            <a:r>
              <a:rPr lang="en-AU" dirty="0" smtClean="0"/>
              <a:t>Matrix</a:t>
            </a:r>
            <a:endParaRPr lang="en-AU" dirty="0"/>
          </a:p>
        </p:txBody>
      </p:sp>
      <p:sp>
        <p:nvSpPr>
          <p:cNvPr id="6" name="Rectangle 5"/>
          <p:cNvSpPr/>
          <p:nvPr/>
        </p:nvSpPr>
        <p:spPr>
          <a:xfrm>
            <a:off x="329372" y="4591876"/>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7" name="Rectangle 6"/>
          <p:cNvSpPr/>
          <p:nvPr/>
        </p:nvSpPr>
        <p:spPr>
          <a:xfrm>
            <a:off x="1319420" y="3468756"/>
            <a:ext cx="1441174" cy="7156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8" name="Rectangle 7"/>
          <p:cNvSpPr/>
          <p:nvPr/>
        </p:nvSpPr>
        <p:spPr>
          <a:xfrm>
            <a:off x="2309468" y="4591875"/>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cxnSp>
        <p:nvCxnSpPr>
          <p:cNvPr id="9" name="Elbow Connector 8"/>
          <p:cNvCxnSpPr>
            <a:stCxn id="7" idx="2"/>
            <a:endCxn id="6" idx="0"/>
          </p:cNvCxnSpPr>
          <p:nvPr/>
        </p:nvCxnSpPr>
        <p:spPr>
          <a:xfrm rot="5400000">
            <a:off x="1341232" y="3893101"/>
            <a:ext cx="407502" cy="990048"/>
          </a:xfrm>
          <a:prstGeom prst="bentConnector3">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41"/>
          <p:cNvCxnSpPr>
            <a:stCxn id="7" idx="2"/>
            <a:endCxn id="8" idx="0"/>
          </p:cNvCxnSpPr>
          <p:nvPr/>
        </p:nvCxnSpPr>
        <p:spPr>
          <a:xfrm rot="16200000" flipH="1">
            <a:off x="2331281" y="3893100"/>
            <a:ext cx="407501" cy="990048"/>
          </a:xfrm>
          <a:prstGeom prst="bentConnector3">
            <a:avLst>
              <a:gd name="adj1" fmla="val 50000"/>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29372" y="2428459"/>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2" name="Rectangle 11"/>
          <p:cNvSpPr/>
          <p:nvPr/>
        </p:nvSpPr>
        <p:spPr>
          <a:xfrm>
            <a:off x="2309468" y="2428458"/>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cxnSp>
        <p:nvCxnSpPr>
          <p:cNvPr id="13" name="Elbow Connector 12"/>
          <p:cNvCxnSpPr>
            <a:stCxn id="7" idx="0"/>
            <a:endCxn id="11" idx="2"/>
          </p:cNvCxnSpPr>
          <p:nvPr/>
        </p:nvCxnSpPr>
        <p:spPr>
          <a:xfrm rot="16200000" flipV="1">
            <a:off x="1382644" y="2811393"/>
            <a:ext cx="324679" cy="990048"/>
          </a:xfrm>
          <a:prstGeom prst="bentConnector3">
            <a:avLst>
              <a:gd name="adj1" fmla="val 50000"/>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41"/>
          <p:cNvCxnSpPr>
            <a:stCxn id="7" idx="0"/>
            <a:endCxn id="12" idx="2"/>
          </p:cNvCxnSpPr>
          <p:nvPr/>
        </p:nvCxnSpPr>
        <p:spPr>
          <a:xfrm rot="5400000" flipH="1" flipV="1">
            <a:off x="2372691" y="2811392"/>
            <a:ext cx="324680" cy="990048"/>
          </a:xfrm>
          <a:prstGeom prst="bentConnector3">
            <a:avLst>
              <a:gd name="adj1" fmla="val 50000"/>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4454526" y="2428458"/>
            <a:ext cx="202372" cy="7156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20" name="Rectangle 19"/>
          <p:cNvSpPr/>
          <p:nvPr/>
        </p:nvSpPr>
        <p:spPr>
          <a:xfrm>
            <a:off x="4454526" y="3465440"/>
            <a:ext cx="202372" cy="7156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21" name="Rectangle 20"/>
          <p:cNvSpPr/>
          <p:nvPr/>
        </p:nvSpPr>
        <p:spPr>
          <a:xfrm>
            <a:off x="4463224" y="4591875"/>
            <a:ext cx="202372" cy="7156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22" name="Rectangle 21"/>
          <p:cNvSpPr/>
          <p:nvPr/>
        </p:nvSpPr>
        <p:spPr>
          <a:xfrm>
            <a:off x="5036491" y="2428459"/>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3" name="Rectangle 22"/>
          <p:cNvSpPr/>
          <p:nvPr/>
        </p:nvSpPr>
        <p:spPr>
          <a:xfrm>
            <a:off x="7016587" y="2428458"/>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4" name="Rectangle 23"/>
          <p:cNvSpPr/>
          <p:nvPr/>
        </p:nvSpPr>
        <p:spPr>
          <a:xfrm>
            <a:off x="5036491" y="3468757"/>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5" name="Rectangle 24"/>
          <p:cNvSpPr/>
          <p:nvPr/>
        </p:nvSpPr>
        <p:spPr>
          <a:xfrm>
            <a:off x="7016587" y="3468756"/>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6" name="Rectangle 25"/>
          <p:cNvSpPr/>
          <p:nvPr/>
        </p:nvSpPr>
        <p:spPr>
          <a:xfrm>
            <a:off x="5036491" y="4591876"/>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7" name="Rectangle 26"/>
          <p:cNvSpPr/>
          <p:nvPr/>
        </p:nvSpPr>
        <p:spPr>
          <a:xfrm>
            <a:off x="7016587" y="4591875"/>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8" name="Rectangle 27"/>
          <p:cNvSpPr/>
          <p:nvPr/>
        </p:nvSpPr>
        <p:spPr>
          <a:xfrm>
            <a:off x="5036491" y="2070650"/>
            <a:ext cx="1441174" cy="18553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29" name="Rectangle 28"/>
          <p:cNvSpPr/>
          <p:nvPr/>
        </p:nvSpPr>
        <p:spPr>
          <a:xfrm>
            <a:off x="7016587" y="2070649"/>
            <a:ext cx="1441174" cy="18553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cxnSp>
        <p:nvCxnSpPr>
          <p:cNvPr id="31" name="Straight Arrow Connector 30"/>
          <p:cNvCxnSpPr>
            <a:stCxn id="19" idx="3"/>
            <a:endCxn id="22" idx="1"/>
          </p:cNvCxnSpPr>
          <p:nvPr/>
        </p:nvCxnSpPr>
        <p:spPr>
          <a:xfrm>
            <a:off x="4656898" y="2786267"/>
            <a:ext cx="379593"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8" idx="2"/>
            <a:endCxn id="22" idx="0"/>
          </p:cNvCxnSpPr>
          <p:nvPr/>
        </p:nvCxnSpPr>
        <p:spPr>
          <a:xfrm>
            <a:off x="5757078" y="2256183"/>
            <a:ext cx="0" cy="1722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9" idx="2"/>
            <a:endCxn id="23" idx="0"/>
          </p:cNvCxnSpPr>
          <p:nvPr/>
        </p:nvCxnSpPr>
        <p:spPr>
          <a:xfrm>
            <a:off x="7737174" y="2256182"/>
            <a:ext cx="0" cy="1722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0" idx="3"/>
            <a:endCxn id="24" idx="1"/>
          </p:cNvCxnSpPr>
          <p:nvPr/>
        </p:nvCxnSpPr>
        <p:spPr>
          <a:xfrm>
            <a:off x="4656898" y="3823249"/>
            <a:ext cx="379593" cy="3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1" idx="3"/>
            <a:endCxn id="26" idx="1"/>
          </p:cNvCxnSpPr>
          <p:nvPr/>
        </p:nvCxnSpPr>
        <p:spPr>
          <a:xfrm>
            <a:off x="4665596" y="4949684"/>
            <a:ext cx="37089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2" idx="2"/>
            <a:endCxn id="24" idx="0"/>
          </p:cNvCxnSpPr>
          <p:nvPr/>
        </p:nvCxnSpPr>
        <p:spPr>
          <a:xfrm>
            <a:off x="5757078" y="3144077"/>
            <a:ext cx="0" cy="32468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4" idx="2"/>
            <a:endCxn id="26" idx="0"/>
          </p:cNvCxnSpPr>
          <p:nvPr/>
        </p:nvCxnSpPr>
        <p:spPr>
          <a:xfrm>
            <a:off x="5757078" y="4184375"/>
            <a:ext cx="0" cy="407501"/>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3" idx="2"/>
            <a:endCxn id="25" idx="0"/>
          </p:cNvCxnSpPr>
          <p:nvPr/>
        </p:nvCxnSpPr>
        <p:spPr>
          <a:xfrm>
            <a:off x="7737174" y="3144076"/>
            <a:ext cx="0" cy="32468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2" idx="3"/>
            <a:endCxn id="23" idx="1"/>
          </p:cNvCxnSpPr>
          <p:nvPr/>
        </p:nvCxnSpPr>
        <p:spPr>
          <a:xfrm flipV="1">
            <a:off x="6477665" y="2786267"/>
            <a:ext cx="538922" cy="1"/>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24" idx="3"/>
            <a:endCxn id="25" idx="1"/>
          </p:cNvCxnSpPr>
          <p:nvPr/>
        </p:nvCxnSpPr>
        <p:spPr>
          <a:xfrm flipV="1">
            <a:off x="6477665" y="3826565"/>
            <a:ext cx="538922" cy="1"/>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26" idx="3"/>
            <a:endCxn id="27" idx="1"/>
          </p:cNvCxnSpPr>
          <p:nvPr/>
        </p:nvCxnSpPr>
        <p:spPr>
          <a:xfrm flipV="1">
            <a:off x="6477665" y="4949684"/>
            <a:ext cx="538922" cy="1"/>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25" idx="2"/>
            <a:endCxn id="27" idx="0"/>
          </p:cNvCxnSpPr>
          <p:nvPr/>
        </p:nvCxnSpPr>
        <p:spPr>
          <a:xfrm>
            <a:off x="7737174" y="4184374"/>
            <a:ext cx="0" cy="407501"/>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232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Interaction Sequences</a:t>
            </a:r>
            <a:endParaRPr lang="en-AU" dirty="0"/>
          </a:p>
        </p:txBody>
      </p:sp>
      <p:sp>
        <p:nvSpPr>
          <p:cNvPr id="6" name="Content Placeholder 5"/>
          <p:cNvSpPr>
            <a:spLocks noGrp="1"/>
          </p:cNvSpPr>
          <p:nvPr>
            <p:ph sz="half" idx="1"/>
          </p:nvPr>
        </p:nvSpPr>
        <p:spPr/>
        <p:txBody>
          <a:bodyPr/>
          <a:lstStyle/>
          <a:p>
            <a:r>
              <a:rPr lang="en-AU" dirty="0" smtClean="0"/>
              <a:t>Network</a:t>
            </a:r>
            <a:endParaRPr lang="en-AU" dirty="0"/>
          </a:p>
        </p:txBody>
      </p:sp>
      <p:sp>
        <p:nvSpPr>
          <p:cNvPr id="7" name="Rectangle 6"/>
          <p:cNvSpPr/>
          <p:nvPr/>
        </p:nvSpPr>
        <p:spPr>
          <a:xfrm>
            <a:off x="658192" y="3326295"/>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8" name="Rectangle 7"/>
          <p:cNvSpPr/>
          <p:nvPr/>
        </p:nvSpPr>
        <p:spPr>
          <a:xfrm>
            <a:off x="658192" y="4353339"/>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9" name="Rectangle 8"/>
          <p:cNvSpPr/>
          <p:nvPr/>
        </p:nvSpPr>
        <p:spPr>
          <a:xfrm>
            <a:off x="6465958" y="3326295"/>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0" name="Rectangle 9"/>
          <p:cNvSpPr/>
          <p:nvPr/>
        </p:nvSpPr>
        <p:spPr>
          <a:xfrm>
            <a:off x="6465958" y="4353339"/>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1" name="Rectangle 10"/>
          <p:cNvSpPr/>
          <p:nvPr/>
        </p:nvSpPr>
        <p:spPr>
          <a:xfrm>
            <a:off x="4507947" y="2378764"/>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2" name="Rectangle 11"/>
          <p:cNvSpPr/>
          <p:nvPr/>
        </p:nvSpPr>
        <p:spPr>
          <a:xfrm>
            <a:off x="2493617" y="2378764"/>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3" name="Rectangle 12"/>
          <p:cNvSpPr/>
          <p:nvPr/>
        </p:nvSpPr>
        <p:spPr>
          <a:xfrm>
            <a:off x="4507947" y="5274364"/>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4" name="Rectangle 13"/>
          <p:cNvSpPr/>
          <p:nvPr/>
        </p:nvSpPr>
        <p:spPr>
          <a:xfrm>
            <a:off x="2493617" y="5274364"/>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cxnSp>
        <p:nvCxnSpPr>
          <p:cNvPr id="16" name="Straight Arrow Connector 15"/>
          <p:cNvCxnSpPr>
            <a:stCxn id="7" idx="0"/>
            <a:endCxn id="12" idx="1"/>
          </p:cNvCxnSpPr>
          <p:nvPr/>
        </p:nvCxnSpPr>
        <p:spPr>
          <a:xfrm flipV="1">
            <a:off x="1378779" y="2736573"/>
            <a:ext cx="1114838" cy="58972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2" idx="3"/>
            <a:endCxn id="11" idx="1"/>
          </p:cNvCxnSpPr>
          <p:nvPr/>
        </p:nvCxnSpPr>
        <p:spPr>
          <a:xfrm>
            <a:off x="3934791" y="2736573"/>
            <a:ext cx="573156"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1" idx="3"/>
            <a:endCxn id="9" idx="0"/>
          </p:cNvCxnSpPr>
          <p:nvPr/>
        </p:nvCxnSpPr>
        <p:spPr>
          <a:xfrm>
            <a:off x="5949121" y="2736573"/>
            <a:ext cx="1237424" cy="58972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2"/>
            <a:endCxn id="10" idx="0"/>
          </p:cNvCxnSpPr>
          <p:nvPr/>
        </p:nvCxnSpPr>
        <p:spPr>
          <a:xfrm>
            <a:off x="7186545" y="4041913"/>
            <a:ext cx="0" cy="31142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2"/>
            <a:endCxn id="13" idx="3"/>
          </p:cNvCxnSpPr>
          <p:nvPr/>
        </p:nvCxnSpPr>
        <p:spPr>
          <a:xfrm flipH="1">
            <a:off x="5949121" y="5068957"/>
            <a:ext cx="1237424" cy="56321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1"/>
            <a:endCxn id="14" idx="3"/>
          </p:cNvCxnSpPr>
          <p:nvPr/>
        </p:nvCxnSpPr>
        <p:spPr>
          <a:xfrm flipH="1">
            <a:off x="3934791" y="5632173"/>
            <a:ext cx="573156"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4" idx="1"/>
            <a:endCxn id="8" idx="2"/>
          </p:cNvCxnSpPr>
          <p:nvPr/>
        </p:nvCxnSpPr>
        <p:spPr>
          <a:xfrm flipH="1" flipV="1">
            <a:off x="1378779" y="5068957"/>
            <a:ext cx="1114838" cy="56321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8" idx="0"/>
            <a:endCxn id="7" idx="2"/>
          </p:cNvCxnSpPr>
          <p:nvPr/>
        </p:nvCxnSpPr>
        <p:spPr>
          <a:xfrm flipV="1">
            <a:off x="1378779" y="4041913"/>
            <a:ext cx="0" cy="31142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3"/>
            <a:endCxn id="12" idx="2"/>
          </p:cNvCxnSpPr>
          <p:nvPr/>
        </p:nvCxnSpPr>
        <p:spPr>
          <a:xfrm flipV="1">
            <a:off x="2099366" y="3094382"/>
            <a:ext cx="1114838" cy="58972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7" idx="3"/>
            <a:endCxn id="11" idx="2"/>
          </p:cNvCxnSpPr>
          <p:nvPr/>
        </p:nvCxnSpPr>
        <p:spPr>
          <a:xfrm flipV="1">
            <a:off x="2099366" y="3094382"/>
            <a:ext cx="3129168" cy="58972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7" idx="3"/>
            <a:endCxn id="9" idx="1"/>
          </p:cNvCxnSpPr>
          <p:nvPr/>
        </p:nvCxnSpPr>
        <p:spPr>
          <a:xfrm>
            <a:off x="2099366" y="3684104"/>
            <a:ext cx="4366592"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7" idx="3"/>
            <a:endCxn id="10" idx="1"/>
          </p:cNvCxnSpPr>
          <p:nvPr/>
        </p:nvCxnSpPr>
        <p:spPr>
          <a:xfrm>
            <a:off x="2099366" y="3684104"/>
            <a:ext cx="4366592" cy="1027044"/>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7" idx="3"/>
            <a:endCxn id="13" idx="0"/>
          </p:cNvCxnSpPr>
          <p:nvPr/>
        </p:nvCxnSpPr>
        <p:spPr>
          <a:xfrm>
            <a:off x="2099366" y="3684104"/>
            <a:ext cx="3129168" cy="159026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7" idx="3"/>
            <a:endCxn id="14" idx="0"/>
          </p:cNvCxnSpPr>
          <p:nvPr/>
        </p:nvCxnSpPr>
        <p:spPr>
          <a:xfrm>
            <a:off x="2099366" y="3684104"/>
            <a:ext cx="1114838" cy="159026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8" idx="3"/>
            <a:endCxn id="12" idx="2"/>
          </p:cNvCxnSpPr>
          <p:nvPr/>
        </p:nvCxnSpPr>
        <p:spPr>
          <a:xfrm flipV="1">
            <a:off x="2099366" y="3094382"/>
            <a:ext cx="1114838" cy="161676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8" idx="3"/>
            <a:endCxn id="11" idx="2"/>
          </p:cNvCxnSpPr>
          <p:nvPr/>
        </p:nvCxnSpPr>
        <p:spPr>
          <a:xfrm flipV="1">
            <a:off x="2099366" y="3094382"/>
            <a:ext cx="3129168" cy="161676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8" idx="3"/>
            <a:endCxn id="14" idx="0"/>
          </p:cNvCxnSpPr>
          <p:nvPr/>
        </p:nvCxnSpPr>
        <p:spPr>
          <a:xfrm>
            <a:off x="2099366" y="4711148"/>
            <a:ext cx="1114838" cy="56321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8" idx="3"/>
            <a:endCxn id="13" idx="0"/>
          </p:cNvCxnSpPr>
          <p:nvPr/>
        </p:nvCxnSpPr>
        <p:spPr>
          <a:xfrm>
            <a:off x="2099366" y="4711148"/>
            <a:ext cx="3129168" cy="56321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8" idx="3"/>
            <a:endCxn id="9" idx="1"/>
          </p:cNvCxnSpPr>
          <p:nvPr/>
        </p:nvCxnSpPr>
        <p:spPr>
          <a:xfrm flipV="1">
            <a:off x="2099366" y="3684104"/>
            <a:ext cx="4366592" cy="1027044"/>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8" idx="3"/>
            <a:endCxn id="10" idx="1"/>
          </p:cNvCxnSpPr>
          <p:nvPr/>
        </p:nvCxnSpPr>
        <p:spPr>
          <a:xfrm>
            <a:off x="2099366" y="4711148"/>
            <a:ext cx="4366592"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2" idx="2"/>
            <a:endCxn id="14" idx="0"/>
          </p:cNvCxnSpPr>
          <p:nvPr/>
        </p:nvCxnSpPr>
        <p:spPr>
          <a:xfrm>
            <a:off x="3214204" y="3094382"/>
            <a:ext cx="0" cy="217998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11" idx="2"/>
            <a:endCxn id="13" idx="0"/>
          </p:cNvCxnSpPr>
          <p:nvPr/>
        </p:nvCxnSpPr>
        <p:spPr>
          <a:xfrm>
            <a:off x="5228534" y="3094382"/>
            <a:ext cx="0" cy="217998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11" idx="2"/>
            <a:endCxn id="14" idx="0"/>
          </p:cNvCxnSpPr>
          <p:nvPr/>
        </p:nvCxnSpPr>
        <p:spPr>
          <a:xfrm flipH="1">
            <a:off x="3214204" y="3094382"/>
            <a:ext cx="2014330" cy="217998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12" idx="2"/>
            <a:endCxn id="13" idx="0"/>
          </p:cNvCxnSpPr>
          <p:nvPr/>
        </p:nvCxnSpPr>
        <p:spPr>
          <a:xfrm>
            <a:off x="3214204" y="3094382"/>
            <a:ext cx="2014330" cy="217998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11" idx="2"/>
            <a:endCxn id="9" idx="1"/>
          </p:cNvCxnSpPr>
          <p:nvPr/>
        </p:nvCxnSpPr>
        <p:spPr>
          <a:xfrm>
            <a:off x="5228534" y="3094382"/>
            <a:ext cx="1237424" cy="58972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12" idx="2"/>
            <a:endCxn id="9" idx="1"/>
          </p:cNvCxnSpPr>
          <p:nvPr/>
        </p:nvCxnSpPr>
        <p:spPr>
          <a:xfrm>
            <a:off x="3214204" y="3094382"/>
            <a:ext cx="3251754" cy="58972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12" idx="2"/>
            <a:endCxn id="10" idx="1"/>
          </p:cNvCxnSpPr>
          <p:nvPr/>
        </p:nvCxnSpPr>
        <p:spPr>
          <a:xfrm>
            <a:off x="3214204" y="3094382"/>
            <a:ext cx="3251754" cy="161676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11" idx="2"/>
            <a:endCxn id="10" idx="1"/>
          </p:cNvCxnSpPr>
          <p:nvPr/>
        </p:nvCxnSpPr>
        <p:spPr>
          <a:xfrm>
            <a:off x="5228534" y="3094382"/>
            <a:ext cx="1237424" cy="161676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9" idx="1"/>
            <a:endCxn id="13" idx="0"/>
          </p:cNvCxnSpPr>
          <p:nvPr/>
        </p:nvCxnSpPr>
        <p:spPr>
          <a:xfrm flipH="1">
            <a:off x="5228534" y="3684104"/>
            <a:ext cx="1237424" cy="159026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10" idx="1"/>
            <a:endCxn id="13" idx="0"/>
          </p:cNvCxnSpPr>
          <p:nvPr/>
        </p:nvCxnSpPr>
        <p:spPr>
          <a:xfrm flipH="1">
            <a:off x="5228534" y="4711148"/>
            <a:ext cx="1237424" cy="56321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10" idx="1"/>
            <a:endCxn id="14" idx="0"/>
          </p:cNvCxnSpPr>
          <p:nvPr/>
        </p:nvCxnSpPr>
        <p:spPr>
          <a:xfrm flipH="1">
            <a:off x="3214204" y="4711148"/>
            <a:ext cx="3251754" cy="56321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4" idx="0"/>
            <a:endCxn id="9" idx="1"/>
          </p:cNvCxnSpPr>
          <p:nvPr/>
        </p:nvCxnSpPr>
        <p:spPr>
          <a:xfrm flipV="1">
            <a:off x="3214204" y="3684104"/>
            <a:ext cx="3251754" cy="159026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78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Designing Interfaces – More Patterns</a:t>
            </a:r>
            <a:endParaRPr lang="en-AU" dirty="0"/>
          </a:p>
        </p:txBody>
      </p:sp>
      <p:sp>
        <p:nvSpPr>
          <p:cNvPr id="3" name="Content Placeholder 2"/>
          <p:cNvSpPr>
            <a:spLocks noGrp="1"/>
          </p:cNvSpPr>
          <p:nvPr>
            <p:ph sz="half" idx="1"/>
          </p:nvPr>
        </p:nvSpPr>
        <p:spPr/>
        <p:txBody>
          <a:bodyPr/>
          <a:lstStyle/>
          <a:p>
            <a:r>
              <a:rPr lang="en-AU" dirty="0" smtClean="0"/>
              <a:t>“patterns </a:t>
            </a:r>
            <a:r>
              <a:rPr lang="en-AU" dirty="0"/>
              <a:t>are structural and </a:t>
            </a:r>
            <a:r>
              <a:rPr lang="en-AU" dirty="0" err="1"/>
              <a:t>behavioral</a:t>
            </a:r>
            <a:r>
              <a:rPr lang="en-AU" dirty="0"/>
              <a:t> features that improve the “habitability” of something—a user interface, a web site, an object-oriented program, or even a building. They make things easier to understand or more beautiful; they make tools more useful and </a:t>
            </a:r>
            <a:r>
              <a:rPr lang="en-AU" dirty="0" smtClean="0"/>
              <a:t>usable.” (Tidwell, 2006)</a:t>
            </a:r>
            <a:endParaRPr lang="en-AU" dirty="0" smtClean="0">
              <a:hlinkClick r:id="rId2"/>
            </a:endParaRPr>
          </a:p>
          <a:p>
            <a:endParaRPr lang="en-AU" dirty="0">
              <a:hlinkClick r:id="rId2"/>
            </a:endParaRPr>
          </a:p>
          <a:p>
            <a:r>
              <a:rPr lang="en-AU" dirty="0" smtClean="0">
                <a:hlinkClick r:id="rId2"/>
              </a:rPr>
              <a:t>http</a:t>
            </a:r>
            <a:r>
              <a:rPr lang="en-AU" dirty="0">
                <a:hlinkClick r:id="rId2"/>
              </a:rPr>
              <a:t>://designinginterfaces.com/patterns</a:t>
            </a:r>
            <a:r>
              <a:rPr lang="en-AU" dirty="0" smtClean="0">
                <a:hlinkClick r:id="rId2"/>
              </a:rPr>
              <a:t>/</a:t>
            </a:r>
            <a:endParaRPr lang="en-AU" dirty="0" smtClean="0"/>
          </a:p>
          <a:p>
            <a:endParaRPr lang="en-AU" dirty="0"/>
          </a:p>
        </p:txBody>
      </p:sp>
    </p:spTree>
    <p:extLst>
      <p:ext uri="{BB962C8B-B14F-4D97-AF65-F5344CB8AC3E}">
        <p14:creationId xmlns:p14="http://schemas.microsoft.com/office/powerpoint/2010/main" val="853174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smtClean="0"/>
              <a:t>References</a:t>
            </a:r>
            <a:endParaRPr lang="en-AU" dirty="0"/>
          </a:p>
        </p:txBody>
      </p:sp>
      <p:sp>
        <p:nvSpPr>
          <p:cNvPr id="4" name="Content Placeholder 3"/>
          <p:cNvSpPr>
            <a:spLocks noGrp="1"/>
          </p:cNvSpPr>
          <p:nvPr>
            <p:ph sz="half" idx="1"/>
          </p:nvPr>
        </p:nvSpPr>
        <p:spPr/>
        <p:txBody>
          <a:bodyPr/>
          <a:lstStyle/>
          <a:p>
            <a:r>
              <a:rPr lang="en-AU" dirty="0" err="1" smtClean="0"/>
              <a:t>Parush</a:t>
            </a:r>
            <a:r>
              <a:rPr lang="en-AU" dirty="0" smtClean="0"/>
              <a:t>, A. (2015). Conceptual design for interactive systems : designing for performance and user experience, Massachusetts : Morgan Kaufmann.</a:t>
            </a:r>
          </a:p>
          <a:p>
            <a:r>
              <a:rPr lang="en-AU" dirty="0"/>
              <a:t>Tidwell, J. (</a:t>
            </a:r>
            <a:r>
              <a:rPr lang="en-AU" dirty="0" smtClean="0"/>
              <a:t>2006). </a:t>
            </a:r>
            <a:r>
              <a:rPr lang="en-AU" i="1" dirty="0"/>
              <a:t>Designing </a:t>
            </a:r>
            <a:r>
              <a:rPr lang="en-AU" i="1" dirty="0" smtClean="0"/>
              <a:t>interfaces</a:t>
            </a:r>
            <a:r>
              <a:rPr lang="en-AU" dirty="0" smtClean="0"/>
              <a:t>, </a:t>
            </a:r>
            <a:r>
              <a:rPr lang="en-AU" dirty="0"/>
              <a:t>CA : </a:t>
            </a:r>
            <a:r>
              <a:rPr lang="en-AU" dirty="0" smtClean="0"/>
              <a:t>O'Reilly</a:t>
            </a:r>
            <a:r>
              <a:rPr lang="en-AU" dirty="0"/>
              <a:t>.</a:t>
            </a:r>
            <a:endParaRPr lang="en-AU" dirty="0"/>
          </a:p>
          <a:p>
            <a:endParaRPr lang="en-AU" dirty="0" smtClean="0"/>
          </a:p>
          <a:p>
            <a:endParaRPr lang="en-AU" b="1" dirty="0" smtClean="0"/>
          </a:p>
          <a:p>
            <a:endParaRPr lang="en-AU" dirty="0"/>
          </a:p>
        </p:txBody>
      </p:sp>
    </p:spTree>
    <p:extLst>
      <p:ext uri="{BB962C8B-B14F-4D97-AF65-F5344CB8AC3E}">
        <p14:creationId xmlns:p14="http://schemas.microsoft.com/office/powerpoint/2010/main" val="1131740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877" y="2686074"/>
            <a:ext cx="7772400" cy="1470025"/>
          </a:xfrm>
        </p:spPr>
        <p:txBody>
          <a:bodyPr>
            <a:noAutofit/>
          </a:bodyPr>
          <a:lstStyle/>
          <a:p>
            <a:pPr>
              <a:lnSpc>
                <a:spcPct val="80000"/>
              </a:lnSpc>
            </a:pPr>
            <a:r>
              <a:rPr lang="en-US" spc="-150" dirty="0" smtClean="0">
                <a:solidFill>
                  <a:schemeClr val="bg1"/>
                </a:solidFill>
                <a:latin typeface="Times New Roman"/>
                <a:cs typeface="Times New Roman"/>
              </a:rPr>
              <a:t>Questions</a:t>
            </a:r>
            <a:endParaRPr lang="en-US" spc="-150" dirty="0">
              <a:solidFill>
                <a:schemeClr val="bg1"/>
              </a:solidFill>
              <a:latin typeface="Times New Roman"/>
              <a:cs typeface="Times New Roman"/>
            </a:endParaRPr>
          </a:p>
        </p:txBody>
      </p:sp>
    </p:spTree>
    <p:extLst>
      <p:ext uri="{BB962C8B-B14F-4D97-AF65-F5344CB8AC3E}">
        <p14:creationId xmlns:p14="http://schemas.microsoft.com/office/powerpoint/2010/main" val="2357175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This Week</a:t>
            </a:r>
            <a:endParaRPr lang="en-AU"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01607464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5681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2898924253"/>
              </p:ext>
            </p:extLst>
          </p:nvPr>
        </p:nvGraphicFramePr>
        <p:xfrm>
          <a:off x="0" y="169132"/>
          <a:ext cx="9144000" cy="6452383"/>
        </p:xfrm>
        <a:graphic>
          <a:graphicData uri="http://schemas.openxmlformats.org/drawingml/2006/table">
            <a:tbl>
              <a:tblPr firstRow="1" bandRow="1">
                <a:tableStyleId>{5C22544A-7EE6-4342-B048-85BDC9FD1C3A}</a:tableStyleId>
              </a:tblPr>
              <a:tblGrid>
                <a:gridCol w="967563"/>
                <a:gridCol w="5128437"/>
                <a:gridCol w="3048000"/>
              </a:tblGrid>
              <a:tr h="430224">
                <a:tc>
                  <a:txBody>
                    <a:bodyPr/>
                    <a:lstStyle/>
                    <a:p>
                      <a:endParaRPr lang="en-AU" dirty="0">
                        <a:latin typeface="+mn-lt"/>
                      </a:endParaRPr>
                    </a:p>
                  </a:txBody>
                  <a:tcPr/>
                </a:tc>
                <a:tc>
                  <a:txBody>
                    <a:bodyPr/>
                    <a:lstStyle/>
                    <a:p>
                      <a:r>
                        <a:rPr lang="en-AU" dirty="0" smtClean="0"/>
                        <a:t>Topic</a:t>
                      </a:r>
                      <a:endParaRPr lang="en-AU" b="0" dirty="0">
                        <a:latin typeface="+mn-lt"/>
                      </a:endParaRPr>
                    </a:p>
                  </a:txBody>
                  <a:tcPr/>
                </a:tc>
                <a:tc>
                  <a:txBody>
                    <a:bodyPr/>
                    <a:lstStyle/>
                    <a:p>
                      <a:r>
                        <a:rPr lang="en-AU" dirty="0" smtClean="0"/>
                        <a:t>Reading</a:t>
                      </a:r>
                      <a:endParaRPr lang="en-AU" b="0" dirty="0">
                        <a:latin typeface="+mn-lt"/>
                      </a:endParaRPr>
                    </a:p>
                  </a:txBody>
                  <a:tcPr/>
                </a:tc>
              </a:tr>
              <a:tr h="430224">
                <a:tc>
                  <a:txBody>
                    <a:bodyPr/>
                    <a:lstStyle/>
                    <a:p>
                      <a:pPr algn="ctr">
                        <a:lnSpc>
                          <a:spcPct val="115000"/>
                        </a:lnSpc>
                        <a:spcAft>
                          <a:spcPts val="0"/>
                        </a:spcAft>
                      </a:pPr>
                      <a:r>
                        <a:rPr lang="en-AU" sz="1600" dirty="0">
                          <a:solidFill>
                            <a:schemeClr val="bg1"/>
                          </a:solidFill>
                          <a:effectLst/>
                        </a:rPr>
                        <a:t>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Subject Overview and Introduction </a:t>
                      </a:r>
                      <a:r>
                        <a:rPr lang="en-AU" sz="1600" dirty="0" smtClean="0">
                          <a:solidFill>
                            <a:schemeClr val="bg1"/>
                          </a:solidFill>
                          <a:effectLst/>
                        </a:rPr>
                        <a:t>to HCI</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r>
              <a:tr h="430224">
                <a:tc>
                  <a:txBody>
                    <a:bodyPr/>
                    <a:lstStyle/>
                    <a:p>
                      <a:pPr algn="ctr">
                        <a:lnSpc>
                          <a:spcPct val="115000"/>
                        </a:lnSpc>
                        <a:spcAft>
                          <a:spcPts val="0"/>
                        </a:spcAft>
                      </a:pPr>
                      <a:r>
                        <a:rPr lang="en-AU" sz="1600" dirty="0">
                          <a:solidFill>
                            <a:schemeClr val="bg1"/>
                          </a:solidFill>
                          <a:effectLst/>
                        </a:rPr>
                        <a:t>2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smtClean="0">
                          <a:solidFill>
                            <a:schemeClr val="bg1"/>
                          </a:solidFill>
                          <a:effectLst/>
                        </a:rPr>
                        <a:t>User-Centred</a:t>
                      </a:r>
                      <a:r>
                        <a:rPr lang="en-AU" sz="1600" baseline="0" dirty="0" smtClean="0">
                          <a:solidFill>
                            <a:schemeClr val="bg1"/>
                          </a:solidFill>
                          <a:effectLst/>
                        </a:rPr>
                        <a:t> Design</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smtClean="0">
                          <a:solidFill>
                            <a:schemeClr val="bg1"/>
                          </a:solidFill>
                          <a:effectLst/>
                        </a:rPr>
                        <a:t>Chapter 2</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r>
              <a:tr h="467647">
                <a:tc>
                  <a:txBody>
                    <a:bodyPr/>
                    <a:lstStyle/>
                    <a:p>
                      <a:pPr algn="ctr">
                        <a:lnSpc>
                          <a:spcPct val="115000"/>
                        </a:lnSpc>
                        <a:spcAft>
                          <a:spcPts val="0"/>
                        </a:spcAft>
                      </a:pPr>
                      <a:r>
                        <a:rPr lang="en-AU" sz="1600" dirty="0">
                          <a:solidFill>
                            <a:schemeClr val="bg1"/>
                          </a:solidFill>
                          <a:effectLst/>
                        </a:rPr>
                        <a:t>3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smtClean="0">
                          <a:solidFill>
                            <a:schemeClr val="bg1"/>
                          </a:solidFill>
                          <a:effectLst/>
                          <a:latin typeface="+mn-lt"/>
                          <a:ea typeface="Times New Roman"/>
                          <a:cs typeface="Times New Roman"/>
                        </a:rPr>
                        <a:t>User Interaction</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Chapters </a:t>
                      </a:r>
                      <a:r>
                        <a:rPr lang="en-AU" sz="1600" dirty="0" smtClean="0">
                          <a:solidFill>
                            <a:schemeClr val="bg1"/>
                          </a:solidFill>
                          <a:effectLst/>
                        </a:rPr>
                        <a:t>3 &amp; 4</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r>
              <a:tr h="430224">
                <a:tc>
                  <a:txBody>
                    <a:bodyPr/>
                    <a:lstStyle/>
                    <a:p>
                      <a:pPr algn="ctr">
                        <a:lnSpc>
                          <a:spcPct val="115000"/>
                        </a:lnSpc>
                        <a:spcAft>
                          <a:spcPts val="0"/>
                        </a:spcAft>
                      </a:pPr>
                      <a:r>
                        <a:rPr lang="en-AU" sz="1600" dirty="0">
                          <a:solidFill>
                            <a:schemeClr val="bg1"/>
                          </a:solidFill>
                          <a:effectLst/>
                        </a:rPr>
                        <a:t>4 </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tc>
                  <a:txBody>
                    <a:bodyPr/>
                    <a:lstStyle/>
                    <a:p>
                      <a:pPr>
                        <a:lnSpc>
                          <a:spcPct val="115000"/>
                        </a:lnSpc>
                        <a:spcAft>
                          <a:spcPts val="0"/>
                        </a:spcAft>
                      </a:pPr>
                      <a:r>
                        <a:rPr lang="en-AU" sz="1600" dirty="0" smtClean="0">
                          <a:solidFill>
                            <a:schemeClr val="bg1"/>
                          </a:solidFill>
                          <a:effectLst/>
                          <a:latin typeface="+mn-lt"/>
                          <a:ea typeface="Times New Roman"/>
                          <a:cs typeface="Times New Roman"/>
                        </a:rPr>
                        <a:t>User Interfaces</a:t>
                      </a:r>
                    </a:p>
                  </a:txBody>
                  <a:tcPr marL="68580" marR="68580" marT="0" marB="0" anchor="ctr">
                    <a:solidFill>
                      <a:schemeClr val="accent2"/>
                    </a:solidFill>
                  </a:tcPr>
                </a:tc>
                <a:tc>
                  <a:txBody>
                    <a:bodyPr/>
                    <a:lstStyle/>
                    <a:p>
                      <a:pPr>
                        <a:lnSpc>
                          <a:spcPct val="115000"/>
                        </a:lnSpc>
                        <a:spcAft>
                          <a:spcPts val="0"/>
                        </a:spcAft>
                      </a:pPr>
                      <a:r>
                        <a:rPr lang="en-AU" sz="1600" dirty="0" smtClean="0">
                          <a:solidFill>
                            <a:schemeClr val="bg1"/>
                          </a:solidFill>
                          <a:effectLst/>
                        </a:rPr>
                        <a:t>Chapters</a:t>
                      </a:r>
                      <a:r>
                        <a:rPr lang="en-AU" sz="1600" baseline="0" dirty="0" smtClean="0">
                          <a:solidFill>
                            <a:schemeClr val="bg1"/>
                          </a:solidFill>
                          <a:effectLst/>
                        </a:rPr>
                        <a:t> 5 &amp; 6</a:t>
                      </a:r>
                      <a:r>
                        <a:rPr lang="en-AU" sz="1600" dirty="0" smtClean="0">
                          <a:solidFill>
                            <a:schemeClr val="bg1"/>
                          </a:solidFill>
                          <a:effectLst/>
                        </a:rPr>
                        <a:t> </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tr>
              <a:tr h="430224">
                <a:tc>
                  <a:txBody>
                    <a:bodyPr/>
                    <a:lstStyle/>
                    <a:p>
                      <a:pPr algn="ctr">
                        <a:lnSpc>
                          <a:spcPct val="115000"/>
                        </a:lnSpc>
                        <a:spcAft>
                          <a:spcPts val="0"/>
                        </a:spcAft>
                      </a:pPr>
                      <a:r>
                        <a:rPr lang="en-AU" sz="1600" dirty="0">
                          <a:effectLst/>
                        </a:rPr>
                        <a:t>5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Information Presentation and Navigation</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effectLst/>
                        </a:rPr>
                        <a:t>No Readings </a:t>
                      </a:r>
                      <a:endParaRPr lang="en-AU" sz="1600" dirty="0" smtClean="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6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Accessibility and</a:t>
                      </a:r>
                      <a:r>
                        <a:rPr lang="en-AU" sz="1600" baseline="0" dirty="0" smtClean="0">
                          <a:solidFill>
                            <a:srgbClr val="000000"/>
                          </a:solidFill>
                          <a:effectLst/>
                          <a:latin typeface="+mn-lt"/>
                          <a:ea typeface="Times New Roman"/>
                          <a:cs typeface="Times New Roman"/>
                        </a:rPr>
                        <a:t> Special Issues in HCI</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effectLst/>
                        </a:rPr>
                        <a:t>No Readings </a:t>
                      </a:r>
                      <a:endParaRPr lang="en-AU" sz="1600" dirty="0" smtClean="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7</a:t>
                      </a:r>
                      <a:r>
                        <a:rPr lang="en-AU" sz="1600" dirty="0" smtClean="0">
                          <a:effectLst/>
                        </a:rPr>
                        <a:t>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Interaction Design</a:t>
                      </a:r>
                      <a:r>
                        <a:rPr lang="en-AU" sz="1600" baseline="0" dirty="0" smtClean="0">
                          <a:solidFill>
                            <a:srgbClr val="000000"/>
                          </a:solidFill>
                          <a:effectLst/>
                          <a:latin typeface="+mn-lt"/>
                          <a:ea typeface="Times New Roman"/>
                          <a:cs typeface="Times New Roman"/>
                        </a:rPr>
                        <a:t> and Development I: Data Gathering and Analysis</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effectLst/>
                        </a:rPr>
                        <a:t>Chapters</a:t>
                      </a:r>
                      <a:r>
                        <a:rPr lang="en-AU" sz="1600" baseline="0" dirty="0" smtClean="0">
                          <a:effectLst/>
                        </a:rPr>
                        <a:t> 7 &amp; 8</a:t>
                      </a:r>
                      <a:endParaRPr lang="en-AU" sz="1600" dirty="0" smtClean="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8</a:t>
                      </a:r>
                      <a:r>
                        <a:rPr lang="en-AU" sz="1600" dirty="0" smtClean="0">
                          <a:effectLst/>
                        </a:rPr>
                        <a:t>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solidFill>
                            <a:srgbClr val="000000"/>
                          </a:solidFill>
                          <a:effectLst/>
                          <a:latin typeface="+mn-lt"/>
                          <a:ea typeface="Times New Roman"/>
                          <a:cs typeface="Times New Roman"/>
                        </a:rPr>
                        <a:t>Interaction Design</a:t>
                      </a:r>
                      <a:r>
                        <a:rPr lang="en-AU" sz="1600" baseline="0" dirty="0" smtClean="0">
                          <a:solidFill>
                            <a:srgbClr val="000000"/>
                          </a:solidFill>
                          <a:effectLst/>
                          <a:latin typeface="+mn-lt"/>
                          <a:ea typeface="Times New Roman"/>
                          <a:cs typeface="Times New Roman"/>
                        </a:rPr>
                        <a:t> and Development II: Requirements and Modelling</a:t>
                      </a:r>
                      <a:endParaRPr lang="en-AU" sz="1600" dirty="0" smtClean="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effectLst/>
                        </a:rPr>
                        <a:t>Chapters</a:t>
                      </a:r>
                      <a:r>
                        <a:rPr lang="en-AU" sz="1600" baseline="0" dirty="0" smtClean="0">
                          <a:effectLst/>
                        </a:rPr>
                        <a:t> 9 &amp; 10</a:t>
                      </a:r>
                      <a:endParaRPr lang="en-AU" sz="1600" dirty="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9</a:t>
                      </a:r>
                      <a:r>
                        <a:rPr lang="en-AU" sz="1600" dirty="0" smtClean="0">
                          <a:effectLst/>
                        </a:rPr>
                        <a:t>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solidFill>
                            <a:srgbClr val="000000"/>
                          </a:solidFill>
                          <a:effectLst/>
                          <a:latin typeface="+mn-lt"/>
                          <a:ea typeface="Times New Roman"/>
                          <a:cs typeface="Times New Roman"/>
                        </a:rPr>
                        <a:t>Interaction Design</a:t>
                      </a:r>
                      <a:r>
                        <a:rPr lang="en-AU" sz="1600" baseline="0" dirty="0" smtClean="0">
                          <a:solidFill>
                            <a:srgbClr val="000000"/>
                          </a:solidFill>
                          <a:effectLst/>
                          <a:latin typeface="+mn-lt"/>
                          <a:ea typeface="Times New Roman"/>
                          <a:cs typeface="Times New Roman"/>
                        </a:rPr>
                        <a:t> and Development III: Prototyping</a:t>
                      </a:r>
                      <a:endParaRPr lang="en-AU" sz="1600" dirty="0" smtClean="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solidFill>
                            <a:srgbClr val="000000"/>
                          </a:solidFill>
                          <a:effectLst/>
                          <a:latin typeface="+mn-lt"/>
                          <a:ea typeface="Times New Roman"/>
                          <a:cs typeface="Times New Roman"/>
                        </a:rPr>
                        <a:t>Chapters</a:t>
                      </a:r>
                      <a:r>
                        <a:rPr lang="en-AU" sz="1600" baseline="0" dirty="0" smtClean="0">
                          <a:solidFill>
                            <a:srgbClr val="000000"/>
                          </a:solidFill>
                          <a:effectLst/>
                          <a:latin typeface="+mn-lt"/>
                          <a:ea typeface="Times New Roman"/>
                          <a:cs typeface="Times New Roman"/>
                        </a:rPr>
                        <a:t> 11 &amp; 12</a:t>
                      </a:r>
                      <a:endParaRPr lang="en-AU" sz="1600" dirty="0" smtClean="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10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No Classes: Public Holiday</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effectLst/>
                        </a:rPr>
                        <a:t>No Readings </a:t>
                      </a:r>
                      <a:endParaRPr lang="en-AU" sz="1600" dirty="0" smtClean="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11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Usability</a:t>
                      </a:r>
                      <a:r>
                        <a:rPr lang="en-AU" sz="1600" baseline="0" dirty="0" smtClean="0">
                          <a:solidFill>
                            <a:srgbClr val="000000"/>
                          </a:solidFill>
                          <a:effectLst/>
                          <a:latin typeface="+mn-lt"/>
                          <a:ea typeface="Times New Roman"/>
                          <a:cs typeface="Times New Roman"/>
                        </a:rPr>
                        <a:t> Evaluation Methods I</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effectLst/>
                        </a:rPr>
                        <a:t>Chapter</a:t>
                      </a:r>
                      <a:r>
                        <a:rPr lang="en-AU" sz="1600" baseline="0" dirty="0" smtClean="0">
                          <a:effectLst/>
                        </a:rPr>
                        <a:t> 13</a:t>
                      </a:r>
                      <a:r>
                        <a:rPr lang="en-AU" sz="1600" dirty="0" smtClean="0">
                          <a:effectLst/>
                        </a:rPr>
                        <a:t> </a:t>
                      </a:r>
                      <a:endParaRPr lang="en-AU" sz="1600" dirty="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12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smtClean="0">
                          <a:solidFill>
                            <a:srgbClr val="000000"/>
                          </a:solidFill>
                          <a:effectLst/>
                          <a:latin typeface="+mn-lt"/>
                          <a:ea typeface="Times New Roman"/>
                          <a:cs typeface="Times New Roman"/>
                        </a:rPr>
                        <a:t>Usability</a:t>
                      </a:r>
                      <a:r>
                        <a:rPr lang="en-AU" sz="1600" baseline="0" dirty="0" smtClean="0">
                          <a:solidFill>
                            <a:srgbClr val="000000"/>
                          </a:solidFill>
                          <a:effectLst/>
                          <a:latin typeface="+mn-lt"/>
                          <a:ea typeface="Times New Roman"/>
                          <a:cs typeface="Times New Roman"/>
                        </a:rPr>
                        <a:t> Evaluation Methods I</a:t>
                      </a:r>
                      <a:r>
                        <a:rPr lang="en-AU" sz="1600" baseline="0" dirty="0">
                          <a:solidFill>
                            <a:srgbClr val="000000"/>
                          </a:solidFill>
                          <a:effectLst/>
                          <a:latin typeface="+mn-lt"/>
                          <a:ea typeface="Times New Roman"/>
                          <a:cs typeface="Times New Roman"/>
                        </a:rPr>
                        <a:t>I</a:t>
                      </a:r>
                      <a:endParaRPr lang="en-AU" sz="1600" dirty="0" smtClean="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effectLst/>
                        </a:rPr>
                        <a:t>Chapters </a:t>
                      </a:r>
                      <a:r>
                        <a:rPr lang="en-AU" sz="1600" dirty="0">
                          <a:effectLst/>
                        </a:rPr>
                        <a:t>14 </a:t>
                      </a:r>
                      <a:r>
                        <a:rPr lang="en-AU" sz="1600" dirty="0" smtClean="0">
                          <a:effectLst/>
                        </a:rPr>
                        <a:t>&amp; 15</a:t>
                      </a:r>
                      <a:endParaRPr lang="en-AU" sz="1600" dirty="0">
                        <a:solidFill>
                          <a:srgbClr val="000000"/>
                        </a:solidFill>
                        <a:effectLst/>
                        <a:latin typeface="+mn-lt"/>
                        <a:ea typeface="Times New Roman"/>
                        <a:cs typeface="Times New Roman"/>
                      </a:endParaRPr>
                    </a:p>
                  </a:txBody>
                  <a:tcPr marL="68580" marR="68580" marT="0" marB="0" anchor="ctr"/>
                </a:tc>
              </a:tr>
              <a:tr h="430224">
                <a:tc>
                  <a:txBody>
                    <a:bodyPr/>
                    <a:lstStyle/>
                    <a:p>
                      <a:pPr algn="ctr">
                        <a:lnSpc>
                          <a:spcPct val="115000"/>
                        </a:lnSpc>
                        <a:spcAft>
                          <a:spcPts val="0"/>
                        </a:spcAft>
                      </a:pPr>
                      <a:r>
                        <a:rPr lang="en-AU" sz="1600" dirty="0">
                          <a:effectLst/>
                        </a:rPr>
                        <a:t>13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smtClean="0">
                          <a:solidFill>
                            <a:srgbClr val="000000"/>
                          </a:solidFill>
                          <a:effectLst/>
                          <a:latin typeface="+mn-lt"/>
                          <a:ea typeface="Times New Roman"/>
                          <a:cs typeface="Times New Roman"/>
                        </a:rPr>
                        <a:t>Future HCI &amp; Subject Revision</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effectLst/>
                        </a:rPr>
                        <a:t>No Readings </a:t>
                      </a:r>
                      <a:endParaRPr lang="en-AU" sz="1600" dirty="0">
                        <a:solidFill>
                          <a:srgbClr val="000000"/>
                        </a:solidFill>
                        <a:effectLst/>
                        <a:latin typeface="+mn-lt"/>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24024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a:t>
            </a:r>
            <a:r>
              <a:rPr lang="en-AU" b="1" dirty="0" smtClean="0"/>
              <a:t>Description</a:t>
            </a:r>
            <a:endParaRPr lang="en-AU" dirty="0"/>
          </a:p>
        </p:txBody>
      </p:sp>
      <p:sp>
        <p:nvSpPr>
          <p:cNvPr id="3" name="Content Placeholder 2"/>
          <p:cNvSpPr>
            <a:spLocks noGrp="1"/>
          </p:cNvSpPr>
          <p:nvPr>
            <p:ph sz="half" idx="1"/>
          </p:nvPr>
        </p:nvSpPr>
        <p:spPr>
          <a:xfrm>
            <a:off x="457199" y="1435108"/>
            <a:ext cx="8169293" cy="4849674"/>
          </a:xfrm>
        </p:spPr>
        <p:txBody>
          <a:bodyPr>
            <a:normAutofit fontScale="92500"/>
          </a:bodyPr>
          <a:lstStyle/>
          <a:p>
            <a:pPr marL="0" indent="0">
              <a:buNone/>
            </a:pPr>
            <a:r>
              <a:rPr lang="en-AU" sz="2400" dirty="0"/>
              <a:t>The subject provides students with an understanding of Human Computer Interaction (HCI) principles and practices, and how to apply them in the context of developing usable interactive computer applications and systems. The subject also emphasises the importance of taking into account contextual, organisational, and social factors in the design of computer systems. Students will be taken through the analysis, design, development, and evaluation of user interfaces. They will acquire hands-on design skills through an interaction design project. The subject will cover topics including user-centred design, the development process, prototyping, usability testing, measuring and evaluating the user experience and accessibility.</a:t>
            </a:r>
          </a:p>
        </p:txBody>
      </p:sp>
    </p:spTree>
    <p:extLst>
      <p:ext uri="{BB962C8B-B14F-4D97-AF65-F5344CB8AC3E}">
        <p14:creationId xmlns:p14="http://schemas.microsoft.com/office/powerpoint/2010/main" val="4185324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Learning </a:t>
            </a:r>
            <a:r>
              <a:rPr lang="en-AU" b="1" dirty="0" smtClean="0"/>
              <a:t>Outcomes (SLOs)</a:t>
            </a:r>
            <a:endParaRPr lang="en-AU" dirty="0"/>
          </a:p>
        </p:txBody>
      </p:sp>
      <p:sp>
        <p:nvSpPr>
          <p:cNvPr id="3" name="Content Placeholder 2"/>
          <p:cNvSpPr>
            <a:spLocks noGrp="1"/>
          </p:cNvSpPr>
          <p:nvPr>
            <p:ph sz="half" idx="1"/>
          </p:nvPr>
        </p:nvSpPr>
        <p:spPr>
          <a:xfrm>
            <a:off x="457199" y="1436400"/>
            <a:ext cx="8136305" cy="4519764"/>
          </a:xfrm>
        </p:spPr>
        <p:txBody>
          <a:bodyPr>
            <a:normAutofit lnSpcReduction="10000"/>
          </a:bodyPr>
          <a:lstStyle/>
          <a:p>
            <a:pPr marL="0" indent="0">
              <a:buNone/>
            </a:pPr>
            <a:r>
              <a:rPr lang="en-AU" sz="2400" dirty="0"/>
              <a:t>On successful completion of this subject, students will be able to</a:t>
            </a:r>
            <a:r>
              <a:rPr lang="en-AU" sz="2400" dirty="0" smtClean="0"/>
              <a:t>:</a:t>
            </a:r>
          </a:p>
          <a:p>
            <a:pPr lvl="1">
              <a:buFont typeface="+mj-lt"/>
              <a:buAutoNum type="arabicPeriod"/>
            </a:pPr>
            <a:r>
              <a:rPr lang="en-AU" sz="2400" dirty="0" smtClean="0">
                <a:solidFill>
                  <a:srgbClr val="E10600"/>
                </a:solidFill>
              </a:rPr>
              <a:t>Identify </a:t>
            </a:r>
            <a:r>
              <a:rPr lang="en-AU" sz="2400" dirty="0">
                <a:solidFill>
                  <a:srgbClr val="E10600"/>
                </a:solidFill>
              </a:rPr>
              <a:t>and describe HCI principles and design issues</a:t>
            </a:r>
            <a:r>
              <a:rPr lang="en-AU" sz="2400" dirty="0" smtClean="0">
                <a:solidFill>
                  <a:srgbClr val="E10600"/>
                </a:solidFill>
              </a:rPr>
              <a:t>.</a:t>
            </a:r>
          </a:p>
          <a:p>
            <a:pPr lvl="1">
              <a:buFont typeface="+mj-lt"/>
              <a:buAutoNum type="arabicPeriod"/>
            </a:pPr>
            <a:r>
              <a:rPr lang="en-AU" sz="2400" dirty="0" smtClean="0">
                <a:solidFill>
                  <a:srgbClr val="E10600"/>
                </a:solidFill>
              </a:rPr>
              <a:t>Discuss </a:t>
            </a:r>
            <a:r>
              <a:rPr lang="en-AU" sz="2400" dirty="0">
                <a:solidFill>
                  <a:srgbClr val="E10600"/>
                </a:solidFill>
              </a:rPr>
              <a:t>and justify HCI solutions based on design principles</a:t>
            </a:r>
            <a:r>
              <a:rPr lang="en-AU" sz="2400" dirty="0" smtClean="0">
                <a:solidFill>
                  <a:srgbClr val="E10600"/>
                </a:solidFill>
              </a:rPr>
              <a:t>.</a:t>
            </a:r>
          </a:p>
          <a:p>
            <a:pPr lvl="1">
              <a:buFont typeface="+mj-lt"/>
              <a:buAutoNum type="arabicPeriod"/>
            </a:pPr>
            <a:r>
              <a:rPr lang="en-AU" sz="2400" dirty="0" smtClean="0">
                <a:solidFill>
                  <a:srgbClr val="E10600"/>
                </a:solidFill>
              </a:rPr>
              <a:t>Demonstrate </a:t>
            </a:r>
            <a:r>
              <a:rPr lang="en-AU" sz="2400" dirty="0">
                <a:solidFill>
                  <a:srgbClr val="E10600"/>
                </a:solidFill>
              </a:rPr>
              <a:t>an understanding of the HCI design process</a:t>
            </a:r>
            <a:r>
              <a:rPr lang="en-AU" sz="2400" dirty="0" smtClean="0">
                <a:solidFill>
                  <a:srgbClr val="E10600"/>
                </a:solidFill>
              </a:rPr>
              <a:t>.</a:t>
            </a:r>
          </a:p>
          <a:p>
            <a:pPr lvl="1">
              <a:buFont typeface="+mj-lt"/>
              <a:buAutoNum type="arabicPeriod"/>
            </a:pPr>
            <a:r>
              <a:rPr lang="en-AU" sz="2400" dirty="0" smtClean="0"/>
              <a:t>Acquire </a:t>
            </a:r>
            <a:r>
              <a:rPr lang="en-AU" sz="2400" dirty="0"/>
              <a:t>skills to design and implement user-centred design</a:t>
            </a:r>
            <a:r>
              <a:rPr lang="en-AU" sz="2400" dirty="0" smtClean="0"/>
              <a:t>.</a:t>
            </a:r>
          </a:p>
          <a:p>
            <a:pPr lvl="1">
              <a:buFont typeface="+mj-lt"/>
              <a:buAutoNum type="arabicPeriod"/>
            </a:pPr>
            <a:r>
              <a:rPr lang="en-AU" sz="2400" dirty="0" smtClean="0"/>
              <a:t>Select </a:t>
            </a:r>
            <a:r>
              <a:rPr lang="en-AU" sz="2400" dirty="0"/>
              <a:t>and use suitable methods of measuring and evaluating the user experience.</a:t>
            </a:r>
          </a:p>
          <a:p>
            <a:endParaRPr lang="en-AU" dirty="0"/>
          </a:p>
        </p:txBody>
      </p:sp>
    </p:spTree>
    <p:extLst>
      <p:ext uri="{BB962C8B-B14F-4D97-AF65-F5344CB8AC3E}">
        <p14:creationId xmlns:p14="http://schemas.microsoft.com/office/powerpoint/2010/main" val="2255514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Professionals Australia – Guest Presentation</a:t>
            </a:r>
            <a:endParaRPr lang="en-AU" dirty="0"/>
          </a:p>
        </p:txBody>
      </p:sp>
      <p:sp>
        <p:nvSpPr>
          <p:cNvPr id="3" name="Content Placeholder 2"/>
          <p:cNvSpPr>
            <a:spLocks noGrp="1"/>
          </p:cNvSpPr>
          <p:nvPr>
            <p:ph sz="half" idx="1"/>
          </p:nvPr>
        </p:nvSpPr>
        <p:spPr/>
        <p:txBody>
          <a:bodyPr/>
          <a:lstStyle/>
          <a:p>
            <a:pPr lvl="0"/>
            <a:r>
              <a:rPr lang="en-US" b="1" dirty="0"/>
              <a:t>Market briefing</a:t>
            </a:r>
            <a:r>
              <a:rPr lang="en-US" dirty="0"/>
              <a:t> – we explain current market conditions and trends so that students have realistic expectations and are able to access appropriate information to make career decisions.</a:t>
            </a:r>
            <a:endParaRPr lang="en-AU" dirty="0"/>
          </a:p>
          <a:p>
            <a:pPr lvl="0"/>
            <a:r>
              <a:rPr lang="en-US" b="1" dirty="0"/>
              <a:t>Job search</a:t>
            </a:r>
            <a:r>
              <a:rPr lang="en-US" dirty="0"/>
              <a:t> – based on this information, we teach students to take a more strategic approach to job search so they can access the hidden job market that the vast majority of students fail to access. </a:t>
            </a:r>
            <a:endParaRPr lang="en-AU" dirty="0"/>
          </a:p>
          <a:p>
            <a:pPr lvl="0"/>
            <a:r>
              <a:rPr lang="en-US" b="1" dirty="0"/>
              <a:t>Continuing professional development (CPD)</a:t>
            </a:r>
            <a:r>
              <a:rPr lang="en-US" dirty="0"/>
              <a:t> – we help students understand the skills and technical competencies that they will need to succeed in the workplace and how to source training to address skill gaps.</a:t>
            </a:r>
            <a:endParaRPr lang="en-AU" dirty="0"/>
          </a:p>
          <a:p>
            <a:pPr marL="0" indent="0">
              <a:buNone/>
            </a:pPr>
            <a:endParaRPr lang="en-AU" dirty="0"/>
          </a:p>
        </p:txBody>
      </p:sp>
    </p:spTree>
    <p:extLst>
      <p:ext uri="{BB962C8B-B14F-4D97-AF65-F5344CB8AC3E}">
        <p14:creationId xmlns:p14="http://schemas.microsoft.com/office/powerpoint/2010/main" val="253983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92258" y="2373975"/>
            <a:ext cx="8509198" cy="2267483"/>
          </a:xfrm>
        </p:spPr>
        <p:txBody>
          <a:bodyPr>
            <a:normAutofit/>
          </a:bodyPr>
          <a:lstStyle/>
          <a:p>
            <a:r>
              <a:rPr lang="en-AU" dirty="0"/>
              <a:t>Skeuomorphism</a:t>
            </a:r>
          </a:p>
          <a:p>
            <a:endParaRPr lang="en-AU" dirty="0"/>
          </a:p>
        </p:txBody>
      </p:sp>
      <p:sp>
        <p:nvSpPr>
          <p:cNvPr id="5" name="Content Placeholder 4"/>
          <p:cNvSpPr>
            <a:spLocks noGrp="1"/>
          </p:cNvSpPr>
          <p:nvPr>
            <p:ph sz="quarter" idx="14"/>
          </p:nvPr>
        </p:nvSpPr>
        <p:spPr/>
        <p:txBody>
          <a:bodyPr/>
          <a:lstStyle/>
          <a:p>
            <a:endParaRPr lang="en-AU"/>
          </a:p>
        </p:txBody>
      </p:sp>
      <p:sp>
        <p:nvSpPr>
          <p:cNvPr id="6" name="Content Placeholder 3"/>
          <p:cNvSpPr txBox="1">
            <a:spLocks/>
          </p:cNvSpPr>
          <p:nvPr/>
        </p:nvSpPr>
        <p:spPr>
          <a:xfrm>
            <a:off x="292258" y="2373975"/>
            <a:ext cx="8509198" cy="2267483"/>
          </a:xfrm>
          <a:prstGeom prst="rect">
            <a:avLst/>
          </a:prstGeom>
        </p:spPr>
        <p:txBody>
          <a:bodyPr vert="horz" lIns="0" tIns="0" rIns="91440" bIns="45720" rtlCol="0">
            <a:normAutofit/>
          </a:bodyPr>
          <a:lstStyle>
            <a:lvl1pPr marL="0" indent="0" algn="l" defTabSz="457200" rtl="0" eaLnBrk="1" latinLnBrk="0" hangingPunct="1">
              <a:lnSpc>
                <a:spcPct val="80000"/>
              </a:lnSpc>
              <a:spcBef>
                <a:spcPct val="20000"/>
              </a:spcBef>
              <a:buFont typeface="Arial"/>
              <a:buNone/>
              <a:defRPr sz="6000" kern="1200">
                <a:solidFill>
                  <a:srgbClr val="FFFFFF"/>
                </a:solidFill>
                <a:latin typeface="+mj-lt"/>
                <a:ea typeface="+mn-ea"/>
                <a:cs typeface="+mn-cs"/>
              </a:defRPr>
            </a:lvl1pPr>
            <a:lvl2pPr marL="742950" indent="-285750" algn="l" defTabSz="457200" rtl="0" eaLnBrk="1" latinLnBrk="0" hangingPunct="1">
              <a:spcBef>
                <a:spcPct val="20000"/>
              </a:spcBef>
              <a:buFont typeface="Arial"/>
              <a:buChar char="–"/>
              <a:defRPr sz="1600" kern="1200">
                <a:solidFill>
                  <a:srgbClr val="0C2340"/>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rgbClr val="0C2340"/>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0C2340"/>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0C23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strike="sngStrike" dirty="0" smtClean="0"/>
              <a:t>Skeuomorphism</a:t>
            </a:r>
          </a:p>
          <a:p>
            <a:r>
              <a:rPr lang="en-AU" dirty="0" smtClean="0"/>
              <a:t>Flat Design (Minimalism)</a:t>
            </a:r>
          </a:p>
          <a:p>
            <a:endParaRPr lang="en-AU" dirty="0"/>
          </a:p>
        </p:txBody>
      </p:sp>
    </p:spTree>
    <p:extLst>
      <p:ext uri="{BB962C8B-B14F-4D97-AF65-F5344CB8AC3E}">
        <p14:creationId xmlns:p14="http://schemas.microsoft.com/office/powerpoint/2010/main" val="98324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Interaction </a:t>
            </a:r>
            <a:r>
              <a:rPr lang="en-US" dirty="0"/>
              <a:t>S</a:t>
            </a:r>
            <a:r>
              <a:rPr lang="en-US" dirty="0" smtClean="0"/>
              <a:t>tyles</a:t>
            </a:r>
            <a:endParaRPr lang="en-US" dirty="0"/>
          </a:p>
        </p:txBody>
      </p:sp>
      <p:sp>
        <p:nvSpPr>
          <p:cNvPr id="3" name="Content Placeholder 2"/>
          <p:cNvSpPr>
            <a:spLocks noGrp="1"/>
          </p:cNvSpPr>
          <p:nvPr>
            <p:ph idx="1"/>
          </p:nvPr>
        </p:nvSpPr>
        <p:spPr/>
        <p:txBody>
          <a:bodyPr>
            <a:normAutofit/>
          </a:bodyPr>
          <a:lstStyle/>
          <a:p>
            <a:r>
              <a:rPr lang="en-US" dirty="0" smtClean="0"/>
              <a:t>Command line interface</a:t>
            </a:r>
          </a:p>
          <a:p>
            <a:r>
              <a:rPr lang="en-US" dirty="0" smtClean="0"/>
              <a:t>Menus</a:t>
            </a:r>
          </a:p>
          <a:p>
            <a:r>
              <a:rPr lang="en-US" dirty="0" smtClean="0"/>
              <a:t>Natural language</a:t>
            </a:r>
          </a:p>
          <a:p>
            <a:r>
              <a:rPr lang="en-US" dirty="0" smtClean="0"/>
              <a:t>Question/answer &amp; query dialogue</a:t>
            </a:r>
          </a:p>
          <a:p>
            <a:r>
              <a:rPr lang="en-US" dirty="0" smtClean="0"/>
              <a:t>Form-fills &amp; spreadsheets</a:t>
            </a:r>
          </a:p>
          <a:p>
            <a:r>
              <a:rPr lang="en-US" dirty="0" smtClean="0"/>
              <a:t>WIMP, point &amp; click</a:t>
            </a:r>
          </a:p>
          <a:p>
            <a:r>
              <a:rPr lang="en-US" dirty="0" smtClean="0"/>
              <a:t>Handwriting </a:t>
            </a:r>
          </a:p>
          <a:p>
            <a:r>
              <a:rPr lang="en-US" dirty="0" smtClean="0"/>
              <a:t>3D interfaces, VR, augmented reality</a:t>
            </a:r>
          </a:p>
          <a:p>
            <a:r>
              <a:rPr lang="en-US" dirty="0" smtClean="0"/>
              <a:t>Touch, gesture, eye-tracking, brain-tracking, voice control</a:t>
            </a:r>
            <a:endParaRPr lang="en-US" dirty="0"/>
          </a:p>
        </p:txBody>
      </p:sp>
    </p:spTree>
    <p:extLst>
      <p:ext uri="{BB962C8B-B14F-4D97-AF65-F5344CB8AC3E}">
        <p14:creationId xmlns:p14="http://schemas.microsoft.com/office/powerpoint/2010/main" val="3808308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2016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4501</TotalTime>
  <Words>1009</Words>
  <Application>Microsoft Office PowerPoint</Application>
  <PresentationFormat>On-screen Show (4:3)</PresentationFormat>
  <Paragraphs>168</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User Interfaces – CSIT226/CSIT826</vt:lpstr>
      <vt:lpstr>PowerPoint Presentation</vt:lpstr>
      <vt:lpstr>This Week</vt:lpstr>
      <vt:lpstr>PowerPoint Presentation</vt:lpstr>
      <vt:lpstr>Subject Description</vt:lpstr>
      <vt:lpstr>Subject Learning Outcomes (SLOs)</vt:lpstr>
      <vt:lpstr>Professionals Australia – Guest Presentation</vt:lpstr>
      <vt:lpstr>PowerPoint Presentation</vt:lpstr>
      <vt:lpstr>Common Interaction Styles</vt:lpstr>
      <vt:lpstr>PowerPoint Presentation</vt:lpstr>
      <vt:lpstr>Importance</vt:lpstr>
      <vt:lpstr>Design Principles</vt:lpstr>
      <vt:lpstr>UI Basics</vt:lpstr>
      <vt:lpstr>Execution/Evaluation Action Cycle (EEC) SEVEN STAGES OF ACTION</vt:lpstr>
      <vt:lpstr>Interaction Styles</vt:lpstr>
      <vt:lpstr>The Patterns (basic – single view) (TIDWELL, 2006)</vt:lpstr>
      <vt:lpstr>Multiple Windows vs Tiled Panes</vt:lpstr>
      <vt:lpstr>Layered Framework (Parush, 2015)</vt:lpstr>
      <vt:lpstr>The framework, from the bottom up, consists of five layers:</vt:lpstr>
      <vt:lpstr>Interaction Sequences</vt:lpstr>
      <vt:lpstr>Interaction Sequences</vt:lpstr>
      <vt:lpstr>Interaction Sequences</vt:lpstr>
      <vt:lpstr>Designing Interfaces – More Patterns</vt:lpstr>
      <vt:lpstr>References</vt:lpstr>
      <vt:lpstr>Questions</vt:lpstr>
    </vt:vector>
  </TitlesOfParts>
  <Company>UOW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CSIT226/CSIT826  Introductory Lecture</dc:title>
  <dc:creator>Mark Freeman</dc:creator>
  <cp:lastModifiedBy>Mark Freeman</cp:lastModifiedBy>
  <cp:revision>187</cp:revision>
  <cp:lastPrinted>2016-08-15T05:59:06Z</cp:lastPrinted>
  <dcterms:created xsi:type="dcterms:W3CDTF">2016-01-22T04:47:59Z</dcterms:created>
  <dcterms:modified xsi:type="dcterms:W3CDTF">2016-08-15T05:59:33Z</dcterms:modified>
</cp:coreProperties>
</file>