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handoutMasterIdLst>
    <p:handoutMasterId r:id="rId48"/>
  </p:handoutMasterIdLst>
  <p:sldIdLst>
    <p:sldId id="256" r:id="rId2"/>
    <p:sldId id="269" r:id="rId3"/>
    <p:sldId id="270" r:id="rId4"/>
    <p:sldId id="273" r:id="rId5"/>
    <p:sldId id="274" r:id="rId6"/>
    <p:sldId id="670" r:id="rId7"/>
    <p:sldId id="671" r:id="rId8"/>
    <p:sldId id="674" r:id="rId9"/>
    <p:sldId id="676" r:id="rId10"/>
    <p:sldId id="677" r:id="rId11"/>
    <p:sldId id="678" r:id="rId12"/>
    <p:sldId id="672" r:id="rId13"/>
    <p:sldId id="673" r:id="rId14"/>
    <p:sldId id="679" r:id="rId15"/>
    <p:sldId id="680" r:id="rId16"/>
    <p:sldId id="683" r:id="rId17"/>
    <p:sldId id="684" r:id="rId18"/>
    <p:sldId id="566" r:id="rId19"/>
    <p:sldId id="579" r:id="rId20"/>
    <p:sldId id="580" r:id="rId21"/>
    <p:sldId id="581" r:id="rId22"/>
    <p:sldId id="583" r:id="rId23"/>
    <p:sldId id="585" r:id="rId24"/>
    <p:sldId id="586" r:id="rId25"/>
    <p:sldId id="588" r:id="rId26"/>
    <p:sldId id="592" r:id="rId27"/>
    <p:sldId id="598" r:id="rId28"/>
    <p:sldId id="669" r:id="rId29"/>
    <p:sldId id="603" r:id="rId30"/>
    <p:sldId id="604" r:id="rId31"/>
    <p:sldId id="605" r:id="rId32"/>
    <p:sldId id="606" r:id="rId33"/>
    <p:sldId id="607" r:id="rId34"/>
    <p:sldId id="613" r:id="rId35"/>
    <p:sldId id="614" r:id="rId36"/>
    <p:sldId id="616" r:id="rId37"/>
    <p:sldId id="620" r:id="rId38"/>
    <p:sldId id="621" r:id="rId39"/>
    <p:sldId id="681" r:id="rId40"/>
    <p:sldId id="682" r:id="rId41"/>
    <p:sldId id="631" r:id="rId42"/>
    <p:sldId id="666" r:id="rId43"/>
    <p:sldId id="667" r:id="rId44"/>
    <p:sldId id="558" r:id="rId45"/>
    <p:sldId id="261"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D9D6"/>
    <a:srgbClr val="000000"/>
    <a:srgbClr val="0C2340"/>
    <a:srgbClr val="FF0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0" autoAdjust="0"/>
    <p:restoredTop sz="82629" autoAdjust="0"/>
  </p:normalViewPr>
  <p:slideViewPr>
    <p:cSldViewPr snapToGrid="0" snapToObjects="1">
      <p:cViewPr>
        <p:scale>
          <a:sx n="80" d="100"/>
          <a:sy n="80" d="100"/>
        </p:scale>
        <p:origin x="-2514" y="-43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9" d="100"/>
          <a:sy n="79" d="100"/>
        </p:scale>
        <p:origin x="-3942"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dirty="0"/>
              <a:t>Human-Computer Interaction</a:t>
            </a:r>
          </a:p>
        </p:txBody>
      </p:sp>
      <p:sp>
        <p:nvSpPr>
          <p:cNvPr id="3" name="Date Placeholder 2"/>
          <p:cNvSpPr>
            <a:spLocks noGrp="1"/>
          </p:cNvSpPr>
          <p:nvPr>
            <p:ph type="dt" sz="quarter" idx="1"/>
          </p:nvPr>
        </p:nvSpPr>
        <p:spPr>
          <a:xfrm>
            <a:off x="4020725" y="0"/>
            <a:ext cx="3076917" cy="511731"/>
          </a:xfrm>
          <a:prstGeom prst="rect">
            <a:avLst/>
          </a:prstGeom>
        </p:spPr>
        <p:txBody>
          <a:bodyPr vert="horz" lIns="94906" tIns="47453" rIns="94906" bIns="47453" rtlCol="0"/>
          <a:lstStyle>
            <a:lvl1pPr algn="r">
              <a:defRPr sz="1200"/>
            </a:lvl1pPr>
          </a:lstStyle>
          <a:p>
            <a:fld id="{A60C01F8-7A96-1A42-A5C1-A6293913991B}" type="datetime1">
              <a:rPr lang="en-AU" smtClean="0"/>
              <a:t>22/08/2016</a:t>
            </a:fld>
            <a:endParaRPr lang="en-US"/>
          </a:p>
        </p:txBody>
      </p:sp>
      <p:sp>
        <p:nvSpPr>
          <p:cNvPr id="4" name="Footer Placeholder 3"/>
          <p:cNvSpPr>
            <a:spLocks noGrp="1"/>
          </p:cNvSpPr>
          <p:nvPr>
            <p:ph type="ftr" sz="quarter" idx="2"/>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4906" tIns="47453" rIns="94906" bIns="47453" rtlCol="0" anchor="b"/>
          <a:lstStyle>
            <a:lvl1pPr algn="r">
              <a:defRPr sz="1200"/>
            </a:lvl1pPr>
          </a:lstStyle>
          <a:p>
            <a:fld id="{B03F6A53-947D-664F-86C6-7EA2E2AF7512}" type="slidenum">
              <a:rPr lang="en-US" smtClean="0"/>
              <a:t>‹#›</a:t>
            </a:fld>
            <a:endParaRPr lang="en-US"/>
          </a:p>
        </p:txBody>
      </p:sp>
    </p:spTree>
    <p:extLst>
      <p:ext uri="{BB962C8B-B14F-4D97-AF65-F5344CB8AC3E}">
        <p14:creationId xmlns:p14="http://schemas.microsoft.com/office/powerpoint/2010/main" val="317498666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4906" tIns="47453" rIns="94906" bIns="47453" rtlCol="0"/>
          <a:lstStyle>
            <a:lvl1pPr algn="l">
              <a:defRPr sz="1200"/>
            </a:lvl1pPr>
          </a:lstStyle>
          <a:p>
            <a:r>
              <a:rPr lang="en-US"/>
              <a:t>Systems Analysis</a:t>
            </a:r>
          </a:p>
        </p:txBody>
      </p:sp>
      <p:sp>
        <p:nvSpPr>
          <p:cNvPr id="3" name="Date Placeholder 2"/>
          <p:cNvSpPr>
            <a:spLocks noGrp="1"/>
          </p:cNvSpPr>
          <p:nvPr>
            <p:ph type="dt" idx="1"/>
          </p:nvPr>
        </p:nvSpPr>
        <p:spPr>
          <a:xfrm>
            <a:off x="4020725" y="0"/>
            <a:ext cx="3076917" cy="511731"/>
          </a:xfrm>
          <a:prstGeom prst="rect">
            <a:avLst/>
          </a:prstGeom>
        </p:spPr>
        <p:txBody>
          <a:bodyPr vert="horz" lIns="94906" tIns="47453" rIns="94906" bIns="47453" rtlCol="0"/>
          <a:lstStyle>
            <a:lvl1pPr algn="r">
              <a:defRPr sz="1200"/>
            </a:lvl1pPr>
          </a:lstStyle>
          <a:p>
            <a:fld id="{290F5882-1633-C84E-BDD4-8A584B4C4483}" type="datetime1">
              <a:rPr lang="en-AU" smtClean="0"/>
              <a:t>22/08/2016</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906" tIns="47453" rIns="94906" bIns="47453"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906" tIns="47453" rIns="94906" bIns="47453"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243"/>
            <a:ext cx="3076917" cy="511731"/>
          </a:xfrm>
          <a:prstGeom prst="rect">
            <a:avLst/>
          </a:prstGeom>
        </p:spPr>
        <p:txBody>
          <a:bodyPr vert="horz" lIns="94906" tIns="47453" rIns="94906" bIns="47453" rtlCol="0" anchor="b"/>
          <a:lstStyle>
            <a:lvl1pPr algn="l">
              <a:defRPr sz="1200"/>
            </a:lvl1pPr>
          </a:lstStyle>
          <a:p>
            <a:endParaRPr lang="en-US"/>
          </a:p>
        </p:txBody>
      </p:sp>
      <p:sp>
        <p:nvSpPr>
          <p:cNvPr id="7" name="Slide Number Placeholder 6"/>
          <p:cNvSpPr>
            <a:spLocks noGrp="1"/>
          </p:cNvSpPr>
          <p:nvPr>
            <p:ph type="sldNum" sz="quarter" idx="5"/>
          </p:nvPr>
        </p:nvSpPr>
        <p:spPr>
          <a:xfrm>
            <a:off x="4020725" y="9721243"/>
            <a:ext cx="3076917" cy="511731"/>
          </a:xfrm>
          <a:prstGeom prst="rect">
            <a:avLst/>
          </a:prstGeom>
        </p:spPr>
        <p:txBody>
          <a:bodyPr vert="horz" lIns="94906" tIns="47453" rIns="94906" bIns="47453" rtlCol="0" anchor="b"/>
          <a:lstStyle>
            <a:lvl1pPr algn="r">
              <a:defRPr sz="1200"/>
            </a:lvl1pPr>
          </a:lstStyle>
          <a:p>
            <a:fld id="{4FDA4F87-D5C2-4945-AFCA-8B793D25881C}" type="slidenum">
              <a:rPr lang="en-US" smtClean="0"/>
              <a:t>‹#›</a:t>
            </a:fld>
            <a:endParaRPr lang="en-US"/>
          </a:p>
        </p:txBody>
      </p:sp>
    </p:spTree>
    <p:extLst>
      <p:ext uri="{BB962C8B-B14F-4D97-AF65-F5344CB8AC3E}">
        <p14:creationId xmlns:p14="http://schemas.microsoft.com/office/powerpoint/2010/main" val="1965098906"/>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A4F87-D5C2-4945-AFCA-8B793D25881C}" type="slidenum">
              <a:rPr lang="en-US" smtClean="0"/>
              <a:t>1</a:t>
            </a:fld>
            <a:endParaRPr lang="en-US" dirty="0"/>
          </a:p>
        </p:txBody>
      </p:sp>
      <p:sp>
        <p:nvSpPr>
          <p:cNvPr id="5" name="Header Placeholder 4"/>
          <p:cNvSpPr>
            <a:spLocks noGrp="1"/>
          </p:cNvSpPr>
          <p:nvPr>
            <p:ph type="hdr" sz="quarter" idx="11"/>
          </p:nvPr>
        </p:nvSpPr>
        <p:spPr/>
        <p:txBody>
          <a:bodyPr/>
          <a:lstStyle/>
          <a:p>
            <a:r>
              <a:rPr lang="en-US"/>
              <a:t>Systems Analysis</a:t>
            </a:r>
          </a:p>
        </p:txBody>
      </p:sp>
    </p:spTree>
    <p:extLst>
      <p:ext uri="{BB962C8B-B14F-4D97-AF65-F5344CB8AC3E}">
        <p14:creationId xmlns:p14="http://schemas.microsoft.com/office/powerpoint/2010/main" val="42062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952A78C-6497-D94B-8EF4-F84CFCAE73F4}" type="slidenum">
              <a:rPr lang="en-GB" sz="1200"/>
              <a:pPr eaLnBrk="1" hangingPunct="1"/>
              <a:t>24</a:t>
            </a:fld>
            <a:endParaRPr lang="en-GB" sz="1200"/>
          </a:p>
        </p:txBody>
      </p:sp>
      <p:sp>
        <p:nvSpPr>
          <p:cNvPr id="54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56F6F862-8B75-F047-9ED7-E0FDBA3D3DD9}" type="slidenum">
              <a:rPr lang="en-US" sz="1200">
                <a:latin typeface="Times" charset="0"/>
              </a:rPr>
              <a:pPr algn="r"/>
              <a:t>24</a:t>
            </a:fld>
            <a:endParaRPr lang="en-US" sz="1200">
              <a:latin typeface="Times" charset="0"/>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39578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2CFD34F-7B65-D645-8287-6AF5CD8E6258}" type="slidenum">
              <a:rPr lang="en-GB" sz="1200"/>
              <a:pPr eaLnBrk="1" hangingPunct="1"/>
              <a:t>25</a:t>
            </a:fld>
            <a:endParaRPr lang="en-GB" sz="1200"/>
          </a:p>
        </p:txBody>
      </p:sp>
      <p:sp>
        <p:nvSpPr>
          <p:cNvPr id="58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C6F3347-EB15-2048-9559-AD59445705BD}" type="slidenum">
              <a:rPr lang="en-US" sz="1200">
                <a:latin typeface="Times" charset="0"/>
              </a:rPr>
              <a:pPr algn="r"/>
              <a:t>25</a:t>
            </a:fld>
            <a:endParaRPr lang="en-US" sz="1200">
              <a:latin typeface="Times" charset="0"/>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91667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A18B77-874F-CA45-98D9-0AC193D8EC6B}" type="slidenum">
              <a:rPr lang="en-GB" sz="1200"/>
              <a:pPr eaLnBrk="1" hangingPunct="1"/>
              <a:t>26</a:t>
            </a:fld>
            <a:endParaRPr lang="en-GB" sz="1200"/>
          </a:p>
        </p:txBody>
      </p:sp>
      <p:sp>
        <p:nvSpPr>
          <p:cNvPr id="665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4BF99D38-502E-314E-83B7-8AF997CE6AD0}" type="slidenum">
              <a:rPr lang="en-US" sz="1200">
                <a:latin typeface="Times" charset="0"/>
              </a:rPr>
              <a:pPr algn="r"/>
              <a:t>26</a:t>
            </a:fld>
            <a:endParaRPr lang="en-US" sz="1200">
              <a:latin typeface="Times"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4011310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626512-6824-E74F-913B-D8233BEAF025}" type="slidenum">
              <a:rPr lang="en-GB" sz="1200"/>
              <a:pPr eaLnBrk="1" hangingPunct="1"/>
              <a:t>27</a:t>
            </a:fld>
            <a:endParaRPr lang="en-GB" sz="1200"/>
          </a:p>
        </p:txBody>
      </p:sp>
      <p:sp>
        <p:nvSpPr>
          <p:cNvPr id="7885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29577A79-5D9E-814B-93D0-FC4C81C3E3C5}" type="slidenum">
              <a:rPr lang="en-US" sz="1200">
                <a:latin typeface="Times" charset="0"/>
              </a:rPr>
              <a:pPr algn="r"/>
              <a:t>27</a:t>
            </a:fld>
            <a:endParaRPr lang="en-US" sz="1200">
              <a:latin typeface="Times" charset="0"/>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97733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31</a:t>
            </a:fld>
            <a:endParaRPr lang="en-GB"/>
          </a:p>
        </p:txBody>
      </p:sp>
    </p:spTree>
    <p:extLst>
      <p:ext uri="{BB962C8B-B14F-4D97-AF65-F5344CB8AC3E}">
        <p14:creationId xmlns:p14="http://schemas.microsoft.com/office/powerpoint/2010/main" val="3485376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32</a:t>
            </a:fld>
            <a:endParaRPr lang="en-GB"/>
          </a:p>
        </p:txBody>
      </p:sp>
    </p:spTree>
    <p:extLst>
      <p:ext uri="{BB962C8B-B14F-4D97-AF65-F5344CB8AC3E}">
        <p14:creationId xmlns:p14="http://schemas.microsoft.com/office/powerpoint/2010/main" val="3490363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35</a:t>
            </a:fld>
            <a:endParaRPr lang="en-GB"/>
          </a:p>
        </p:txBody>
      </p:sp>
    </p:spTree>
    <p:extLst>
      <p:ext uri="{BB962C8B-B14F-4D97-AF65-F5344CB8AC3E}">
        <p14:creationId xmlns:p14="http://schemas.microsoft.com/office/powerpoint/2010/main" val="1132914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165B629-1492-C344-B406-D6EC69322F98}" type="slidenum">
              <a:rPr lang="en-GB" sz="1200"/>
              <a:pPr eaLnBrk="1" hangingPunct="1"/>
              <a:t>36</a:t>
            </a:fld>
            <a:endParaRPr lang="en-GB" sz="1200"/>
          </a:p>
        </p:txBody>
      </p:sp>
      <p:sp>
        <p:nvSpPr>
          <p:cNvPr id="1085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FA8D1B0-12F8-2340-AB73-5CEE10040FF1}" type="slidenum">
              <a:rPr lang="en-US" sz="1200">
                <a:latin typeface="Times" charset="0"/>
              </a:rPr>
              <a:pPr algn="r"/>
              <a:t>36</a:t>
            </a:fld>
            <a:endParaRPr lang="en-US" sz="1200">
              <a:latin typeface="Times"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96025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9AF4035-8C1B-BC48-B1AD-444EC19EE69F}" type="slidenum">
              <a:rPr lang="en-GB" sz="1200"/>
              <a:pPr eaLnBrk="1" hangingPunct="1"/>
              <a:t>37</a:t>
            </a:fld>
            <a:endParaRPr lang="en-GB" sz="1200"/>
          </a:p>
        </p:txBody>
      </p:sp>
      <p:sp>
        <p:nvSpPr>
          <p:cNvPr id="11366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648F96A-F32F-C444-A663-8B30FC05C9B5}" type="slidenum">
              <a:rPr lang="en-US" sz="1200">
                <a:latin typeface="Times" charset="0"/>
              </a:rPr>
              <a:pPr algn="r"/>
              <a:t>37</a:t>
            </a:fld>
            <a:endParaRPr lang="en-US" sz="1200">
              <a:latin typeface="Times" charset="0"/>
            </a:endParaRPr>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312837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1D63ADB-3FAA-A74A-AE5B-B71CD39F838B}" type="slidenum">
              <a:rPr lang="en-GB" sz="1200"/>
              <a:pPr eaLnBrk="1" hangingPunct="1"/>
              <a:t>38</a:t>
            </a:fld>
            <a:endParaRPr lang="en-GB" sz="1200"/>
          </a:p>
        </p:txBody>
      </p:sp>
      <p:sp>
        <p:nvSpPr>
          <p:cNvPr id="1177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0681C9E-186B-0548-A46F-826D49C07686}" type="slidenum">
              <a:rPr lang="en-US" sz="1200">
                <a:latin typeface="Times" charset="0"/>
              </a:rPr>
              <a:pPr algn="r"/>
              <a:t>38</a:t>
            </a:fld>
            <a:endParaRPr lang="en-US" sz="1200">
              <a:latin typeface="Times" charset="0"/>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p:txBody>
      </p:sp>
    </p:spTree>
    <p:extLst>
      <p:ext uri="{BB962C8B-B14F-4D97-AF65-F5344CB8AC3E}">
        <p14:creationId xmlns:p14="http://schemas.microsoft.com/office/powerpoint/2010/main" val="340265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2</a:t>
            </a:fld>
            <a:endParaRPr lang="en-US" dirty="0"/>
          </a:p>
        </p:txBody>
      </p:sp>
    </p:spTree>
    <p:extLst>
      <p:ext uri="{BB962C8B-B14F-4D97-AF65-F5344CB8AC3E}">
        <p14:creationId xmlns:p14="http://schemas.microsoft.com/office/powerpoint/2010/main" val="1081256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41</a:t>
            </a:fld>
            <a:endParaRPr lang="en-GB"/>
          </a:p>
        </p:txBody>
      </p:sp>
    </p:spTree>
    <p:extLst>
      <p:ext uri="{BB962C8B-B14F-4D97-AF65-F5344CB8AC3E}">
        <p14:creationId xmlns:p14="http://schemas.microsoft.com/office/powerpoint/2010/main" val="3595696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6C045B1-5C93-554D-BEF0-3A3091988DF3}" type="slidenum">
              <a:rPr lang="en-GB" sz="1200"/>
              <a:pPr eaLnBrk="1" hangingPunct="1"/>
              <a:t>42</a:t>
            </a:fld>
            <a:endParaRPr lang="en-GB" sz="1200"/>
          </a:p>
        </p:txBody>
      </p:sp>
      <p:sp>
        <p:nvSpPr>
          <p:cNvPr id="19353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9E9B54BE-7B4D-6441-8CF1-362F9AE8C737}" type="slidenum">
              <a:rPr lang="en-US" sz="1200">
                <a:latin typeface="Times" charset="0"/>
              </a:rPr>
              <a:pPr algn="r"/>
              <a:t>42</a:t>
            </a:fld>
            <a:endParaRPr lang="en-US" sz="1200">
              <a:latin typeface="Times" charset="0"/>
            </a:endParaRPr>
          </a:p>
        </p:txBody>
      </p:sp>
      <p:sp>
        <p:nvSpPr>
          <p:cNvPr id="193540" name="Rectangle 2"/>
          <p:cNvSpPr>
            <a:spLocks noGrp="1" noRot="1" noChangeAspect="1" noChangeArrowheads="1" noTextEdit="1"/>
          </p:cNvSpPr>
          <p:nvPr>
            <p:ph type="sldImg"/>
          </p:nvPr>
        </p:nvSpPr>
        <p:spPr>
          <a:ln/>
        </p:spPr>
      </p:sp>
      <p:sp>
        <p:nvSpPr>
          <p:cNvPr id="19354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1556370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6B2BD26-96DD-844C-B9BF-C1690FFF9ECE}" type="slidenum">
              <a:rPr lang="en-GB" sz="1200"/>
              <a:pPr eaLnBrk="1" hangingPunct="1"/>
              <a:t>43</a:t>
            </a:fld>
            <a:endParaRPr lang="en-GB" sz="1200"/>
          </a:p>
        </p:txBody>
      </p:sp>
      <p:sp>
        <p:nvSpPr>
          <p:cNvPr id="1955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ABBD9D4C-C63B-0E40-A7FF-88B6077FDF14}" type="slidenum">
              <a:rPr lang="en-US" sz="1200">
                <a:latin typeface="Times" charset="0"/>
              </a:rPr>
              <a:pPr algn="r"/>
              <a:t>43</a:t>
            </a:fld>
            <a:endParaRPr lang="en-US" sz="1200">
              <a:latin typeface="Times" charset="0"/>
            </a:endParaRPr>
          </a:p>
        </p:txBody>
      </p:sp>
      <p:sp>
        <p:nvSpPr>
          <p:cNvPr id="195588" name="Rectangle 2"/>
          <p:cNvSpPr>
            <a:spLocks noGrp="1" noRot="1" noChangeAspect="1" noChangeArrowheads="1" noTextEdit="1"/>
          </p:cNvSpPr>
          <p:nvPr>
            <p:ph type="sldImg"/>
          </p:nvPr>
        </p:nvSpPr>
        <p:spPr>
          <a:ln/>
        </p:spPr>
      </p:sp>
      <p:sp>
        <p:nvSpPr>
          <p:cNvPr id="19558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056288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a:t>Systems Analysis</a:t>
            </a:r>
            <a:endParaRPr lang="en-US" dirty="0"/>
          </a:p>
        </p:txBody>
      </p:sp>
      <p:sp>
        <p:nvSpPr>
          <p:cNvPr id="5" name="Slide Number Placeholder 4"/>
          <p:cNvSpPr>
            <a:spLocks noGrp="1"/>
          </p:cNvSpPr>
          <p:nvPr>
            <p:ph type="sldNum" sz="quarter" idx="11"/>
          </p:nvPr>
        </p:nvSpPr>
        <p:spPr/>
        <p:txBody>
          <a:bodyPr/>
          <a:lstStyle/>
          <a:p>
            <a:fld id="{4222103E-0E61-794C-8EFF-06A14507F18A}" type="slidenum">
              <a:rPr lang="en-US" smtClean="0"/>
              <a:pPr/>
              <a:t>5</a:t>
            </a:fld>
            <a:endParaRPr lang="en-US" dirty="0"/>
          </a:p>
        </p:txBody>
      </p:sp>
    </p:spTree>
    <p:extLst>
      <p:ext uri="{BB962C8B-B14F-4D97-AF65-F5344CB8AC3E}">
        <p14:creationId xmlns:p14="http://schemas.microsoft.com/office/powerpoint/2010/main" val="2695869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Separation</a:t>
            </a:r>
            <a:r>
              <a:rPr lang="en-AU" baseline="0" dirty="0" smtClean="0"/>
              <a:t> between the UI and the business layers</a:t>
            </a:r>
            <a:endParaRPr lang="en-AU" dirty="0"/>
          </a:p>
        </p:txBody>
      </p:sp>
      <p:sp>
        <p:nvSpPr>
          <p:cNvPr id="4" name="Header Placeholder 3"/>
          <p:cNvSpPr>
            <a:spLocks noGrp="1"/>
          </p:cNvSpPr>
          <p:nvPr>
            <p:ph type="hdr" sz="quarter" idx="10"/>
          </p:nvPr>
        </p:nvSpPr>
        <p:spPr/>
        <p:txBody>
          <a:bodyPr/>
          <a:lstStyle/>
          <a:p>
            <a:r>
              <a:rPr lang="en-US" smtClean="0"/>
              <a:t>Systems Analysis</a:t>
            </a:r>
            <a:endParaRPr lang="en-US"/>
          </a:p>
        </p:txBody>
      </p:sp>
      <p:sp>
        <p:nvSpPr>
          <p:cNvPr id="5" name="Slide Number Placeholder 4"/>
          <p:cNvSpPr>
            <a:spLocks noGrp="1"/>
          </p:cNvSpPr>
          <p:nvPr>
            <p:ph type="sldNum" sz="quarter" idx="11"/>
          </p:nvPr>
        </p:nvSpPr>
        <p:spPr/>
        <p:txBody>
          <a:bodyPr/>
          <a:lstStyle/>
          <a:p>
            <a:fld id="{4FDA4F87-D5C2-4945-AFCA-8B793D25881C}" type="slidenum">
              <a:rPr lang="en-US" smtClean="0"/>
              <a:t>12</a:t>
            </a:fld>
            <a:endParaRPr lang="en-US"/>
          </a:p>
        </p:txBody>
      </p:sp>
    </p:spTree>
    <p:extLst>
      <p:ext uri="{BB962C8B-B14F-4D97-AF65-F5344CB8AC3E}">
        <p14:creationId xmlns:p14="http://schemas.microsoft.com/office/powerpoint/2010/main" val="3384863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E9B1B1-12E9-0E42-85EE-FE7B7842EA71}" type="slidenum">
              <a:rPr lang="en-GB" sz="1200"/>
              <a:pPr eaLnBrk="1" hangingPunct="1"/>
              <a:t>19</a:t>
            </a:fld>
            <a:endParaRPr lang="en-GB" sz="1200"/>
          </a:p>
        </p:txBody>
      </p:sp>
      <p:sp>
        <p:nvSpPr>
          <p:cNvPr id="3891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21EB409A-1472-BC43-89F6-C1680D7426F2}" type="slidenum">
              <a:rPr lang="en-US" sz="1200">
                <a:latin typeface="Times" charset="0"/>
              </a:rPr>
              <a:pPr algn="r"/>
              <a:t>19</a:t>
            </a:fld>
            <a:endParaRPr lang="en-US" sz="1200">
              <a:latin typeface="Times"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410705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A4E7F7-725F-0C4E-A8E2-D16260717535}" type="slidenum">
              <a:rPr lang="en-GB" sz="1200"/>
              <a:pPr eaLnBrk="1" hangingPunct="1"/>
              <a:t>20</a:t>
            </a:fld>
            <a:endParaRPr lang="en-GB" sz="1200"/>
          </a:p>
        </p:txBody>
      </p:sp>
      <p:sp>
        <p:nvSpPr>
          <p:cNvPr id="4096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8EEF7AA4-B4F2-2240-9F60-1B47EF7EE1F1}" type="slidenum">
              <a:rPr lang="en-US" sz="1200">
                <a:latin typeface="Times" charset="0"/>
              </a:rPr>
              <a:pPr algn="r"/>
              <a:t>20</a:t>
            </a:fld>
            <a:endParaRPr lang="en-US" sz="1200">
              <a:latin typeface="Times"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401997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A3C9F6-66A3-7C43-8EA5-F24ED19AF891}" type="slidenum">
              <a:rPr lang="en-GB" sz="1200"/>
              <a:pPr eaLnBrk="1" hangingPunct="1"/>
              <a:t>21</a:t>
            </a:fld>
            <a:endParaRPr lang="en-GB" sz="1200"/>
          </a:p>
        </p:txBody>
      </p:sp>
      <p:sp>
        <p:nvSpPr>
          <p:cNvPr id="450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F3AD6E6-6902-7343-A986-7C5EEEA8F8FF}" type="slidenum">
              <a:rPr lang="en-US" sz="1200">
                <a:latin typeface="Times" charset="0"/>
              </a:rPr>
              <a:pPr algn="r"/>
              <a:t>21</a:t>
            </a:fld>
            <a:endParaRPr lang="en-US" sz="1200">
              <a:latin typeface="Times" charset="0"/>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08935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3AD93A-9B07-2B4A-B6E5-05C463F254E7}" type="slidenum">
              <a:rPr lang="en-GB" sz="1200"/>
              <a:pPr eaLnBrk="1" hangingPunct="1"/>
              <a:t>22</a:t>
            </a:fld>
            <a:endParaRPr lang="en-GB" sz="1200"/>
          </a:p>
        </p:txBody>
      </p:sp>
      <p:sp>
        <p:nvSpPr>
          <p:cNvPr id="4915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0E16FFD8-3EDE-CA44-AFC1-246B6B667D43}" type="slidenum">
              <a:rPr lang="en-US" sz="1200">
                <a:latin typeface="Times" charset="0"/>
              </a:rPr>
              <a:pPr algn="r"/>
              <a:t>22</a:t>
            </a:fld>
            <a:endParaRPr lang="en-US" sz="1200">
              <a:latin typeface="Times"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3612282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CB80A5-EC79-B543-9B67-1564D18A98EA}" type="slidenum">
              <a:rPr lang="en-GB" sz="1200"/>
              <a:pPr eaLnBrk="1" hangingPunct="1"/>
              <a:t>23</a:t>
            </a:fld>
            <a:endParaRPr lang="en-GB" sz="1200"/>
          </a:p>
        </p:txBody>
      </p:sp>
      <p:sp>
        <p:nvSpPr>
          <p:cNvPr id="5222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056C4E54-FCBD-994C-8A7E-B27845D21D22}" type="slidenum">
              <a:rPr lang="en-US" sz="1200">
                <a:latin typeface="Times" charset="0"/>
              </a:rPr>
              <a:pPr algn="r"/>
              <a:t>23</a:t>
            </a:fld>
            <a:endParaRPr lang="en-US" sz="1200">
              <a:latin typeface="Times" charset="0"/>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extLst>
      <p:ext uri="{BB962C8B-B14F-4D97-AF65-F5344CB8AC3E}">
        <p14:creationId xmlns:p14="http://schemas.microsoft.com/office/powerpoint/2010/main" val="285025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pening slide">
    <p:bg>
      <p:bgPr>
        <a:solidFill>
          <a:schemeClr val="accent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8"/>
            <a:ext cx="9144000" cy="6849564"/>
          </a:xfrm>
          <a:prstGeom prst="rect">
            <a:avLst/>
          </a:prstGeom>
        </p:spPr>
      </p:pic>
      <p:sp>
        <p:nvSpPr>
          <p:cNvPr id="2" name="Title 1"/>
          <p:cNvSpPr>
            <a:spLocks noGrp="1"/>
          </p:cNvSpPr>
          <p:nvPr>
            <p:ph type="ctrTitle"/>
          </p:nvPr>
        </p:nvSpPr>
        <p:spPr>
          <a:xfrm>
            <a:off x="355920" y="3274273"/>
            <a:ext cx="6347825" cy="2148899"/>
          </a:xfrm>
        </p:spPr>
        <p:txBody>
          <a:bodyPr lIns="0" tIns="0" anchor="b">
            <a:noAutofit/>
          </a:bodyPr>
          <a:lstStyle>
            <a:lvl1pPr algn="l">
              <a:lnSpc>
                <a:spcPct val="80000"/>
              </a:lnSpc>
              <a:defRPr sz="6600">
                <a:solidFill>
                  <a:srgbClr val="FFFFFF"/>
                </a:solidFill>
                <a:latin typeface="+mj-lt"/>
              </a:defRPr>
            </a:lvl1pPr>
          </a:lstStyle>
          <a:p>
            <a:r>
              <a:rPr lang="en-AU" dirty="0"/>
              <a:t>Click to edit Master title style</a:t>
            </a:r>
            <a:endParaRPr lang="en-US" dirty="0"/>
          </a:p>
        </p:txBody>
      </p:sp>
      <p:sp>
        <p:nvSpPr>
          <p:cNvPr id="3" name="Subtitle 2"/>
          <p:cNvSpPr>
            <a:spLocks noGrp="1"/>
          </p:cNvSpPr>
          <p:nvPr>
            <p:ph type="subTitle" idx="1" hasCustomPrompt="1"/>
          </p:nvPr>
        </p:nvSpPr>
        <p:spPr>
          <a:xfrm>
            <a:off x="355920" y="5653142"/>
            <a:ext cx="6347825" cy="565927"/>
          </a:xfrm>
        </p:spPr>
        <p:txBody>
          <a:bodyPr lIns="0" tIns="0" anchor="t">
            <a:normAutofit/>
          </a:bodyPr>
          <a:lstStyle>
            <a:lvl1pPr marL="0" indent="0" algn="l">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17636" y="5233479"/>
            <a:ext cx="1425278" cy="1172812"/>
          </a:xfrm>
          <a:prstGeom prst="rect">
            <a:avLst/>
          </a:prstGeom>
        </p:spPr>
      </p:pic>
    </p:spTree>
    <p:extLst>
      <p:ext uri="{BB962C8B-B14F-4D97-AF65-F5344CB8AC3E}">
        <p14:creationId xmlns:p14="http://schemas.microsoft.com/office/powerpoint/2010/main" val="1353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292970" y="2375396"/>
            <a:ext cx="5691188" cy="2267483"/>
          </a:xfrm>
        </p:spPr>
        <p:txBody>
          <a:bodyPr lIns="0" tIns="0"/>
          <a:lstStyle>
            <a:lvl1pPr marL="0" indent="0">
              <a:lnSpc>
                <a:spcPct val="80000"/>
              </a:lnSpc>
              <a:buNone/>
              <a:defRPr sz="6000">
                <a:solidFill>
                  <a:srgbClr val="FFFFFF"/>
                </a:solidFill>
                <a:latin typeface="+mj-lt"/>
              </a:defRPr>
            </a:lvl1pPr>
          </a:lstStyle>
          <a:p>
            <a:pPr lvl="0"/>
            <a:r>
              <a:rPr lang="en-AU" dirty="0"/>
              <a:t>Click to edit Master text styles</a:t>
            </a:r>
          </a:p>
        </p:txBody>
      </p:sp>
      <p:sp>
        <p:nvSpPr>
          <p:cNvPr id="13" name="Content Placeholder 11"/>
          <p:cNvSpPr>
            <a:spLocks noGrp="1"/>
          </p:cNvSpPr>
          <p:nvPr>
            <p:ph sz="quarter" idx="14" hasCustomPrompt="1"/>
          </p:nvPr>
        </p:nvSpPr>
        <p:spPr>
          <a:xfrm>
            <a:off x="292970" y="4642879"/>
            <a:ext cx="5623504" cy="1690507"/>
          </a:xfrm>
        </p:spPr>
        <p:txBody>
          <a:bodyPr lIns="0" tIns="0">
            <a:normAutofit/>
          </a:bodyPr>
          <a:lstStyle>
            <a:lvl1pPr marL="0" indent="0">
              <a:buNone/>
              <a:defRPr sz="1600" cap="all">
                <a:solidFill>
                  <a:srgbClr val="FFFFFF"/>
                </a:solidFill>
                <a:latin typeface="+mn-lt"/>
              </a:defRPr>
            </a:lvl1pPr>
          </a:lstStyle>
          <a:p>
            <a:pPr lvl="0"/>
            <a:r>
              <a:rPr lang="en-AU" dirty="0" err="1"/>
              <a:t>subheadinG</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1258" y="5244840"/>
            <a:ext cx="1425278" cy="1172812"/>
          </a:xfrm>
          <a:prstGeom prst="rect">
            <a:avLst/>
          </a:prstGeom>
        </p:spPr>
      </p:pic>
    </p:spTree>
    <p:extLst>
      <p:ext uri="{BB962C8B-B14F-4D97-AF65-F5344CB8AC3E}">
        <p14:creationId xmlns:p14="http://schemas.microsoft.com/office/powerpoint/2010/main" val="2926691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7" name="Content Placeholder 2"/>
          <p:cNvSpPr>
            <a:spLocks noGrp="1"/>
          </p:cNvSpPr>
          <p:nvPr>
            <p:ph sz="half" idx="1"/>
          </p:nvPr>
        </p:nvSpPr>
        <p:spPr>
          <a:xfrm>
            <a:off x="457200" y="1772188"/>
            <a:ext cx="7279974" cy="4489544"/>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562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Click to edit Master title style</a:t>
            </a:r>
            <a:endParaRPr lang="en-US" dirty="0"/>
          </a:p>
        </p:txBody>
      </p:sp>
      <p:sp>
        <p:nvSpPr>
          <p:cNvPr id="3" name="Content Placeholder 2"/>
          <p:cNvSpPr>
            <a:spLocks noGrp="1"/>
          </p:cNvSpPr>
          <p:nvPr>
            <p:ph sz="half" idx="1"/>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8" name="Content Placeholder 2"/>
          <p:cNvSpPr>
            <a:spLocks noGrp="1"/>
          </p:cNvSpPr>
          <p:nvPr>
            <p:ph sz="half" idx="13"/>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85035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0" y="1314293"/>
            <a:ext cx="3427384"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5" name="Text Placeholder 4"/>
          <p:cNvSpPr>
            <a:spLocks noGrp="1"/>
          </p:cNvSpPr>
          <p:nvPr>
            <p:ph type="body" sz="quarter" idx="3" hasCustomPrompt="1"/>
          </p:nvPr>
        </p:nvSpPr>
        <p:spPr>
          <a:xfrm>
            <a:off x="4091428" y="1314293"/>
            <a:ext cx="3645747" cy="851523"/>
          </a:xfrm>
        </p:spPr>
        <p:txBody>
          <a:bodyPr anchor="t">
            <a:normAutofit/>
          </a:bodyPr>
          <a:lstStyle>
            <a:lvl1pPr marL="0" indent="0">
              <a:buNone/>
              <a:defRPr sz="1400" b="1">
                <a:solidFill>
                  <a:srgbClr val="E106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10" name="Title 1"/>
          <p:cNvSpPr>
            <a:spLocks noGrp="1"/>
          </p:cNvSpPr>
          <p:nvPr>
            <p:ph type="title"/>
          </p:nvPr>
        </p:nvSpPr>
        <p:spPr>
          <a:xfrm>
            <a:off x="457200" y="410996"/>
            <a:ext cx="7279974" cy="846793"/>
          </a:xfrm>
        </p:spPr>
        <p:txBody>
          <a:bodyPr/>
          <a:lstStyle/>
          <a:p>
            <a:r>
              <a:rPr lang="en-AU" dirty="0"/>
              <a:t>Click to edit Master title style</a:t>
            </a:r>
            <a:endParaRPr lang="en-US" dirty="0"/>
          </a:p>
        </p:txBody>
      </p:sp>
      <p:sp>
        <p:nvSpPr>
          <p:cNvPr id="11" name="Content Placeholder 2"/>
          <p:cNvSpPr>
            <a:spLocks noGrp="1"/>
          </p:cNvSpPr>
          <p:nvPr>
            <p:ph sz="half" idx="13"/>
          </p:nvPr>
        </p:nvSpPr>
        <p:spPr>
          <a:xfrm>
            <a:off x="457200" y="2480831"/>
            <a:ext cx="3427384"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12" name="Content Placeholder 2"/>
          <p:cNvSpPr>
            <a:spLocks noGrp="1"/>
          </p:cNvSpPr>
          <p:nvPr>
            <p:ph sz="half" idx="14"/>
          </p:nvPr>
        </p:nvSpPr>
        <p:spPr>
          <a:xfrm>
            <a:off x="4091428" y="2480831"/>
            <a:ext cx="3645747" cy="3085523"/>
          </a:xfrm>
        </p:spPr>
        <p:txBody>
          <a:bodyPr>
            <a:normAutofit/>
          </a:bodyPr>
          <a:lstStyle>
            <a:lvl1pPr>
              <a:defRPr sz="1800"/>
            </a:lvl1pPr>
            <a:lvl2pPr>
              <a:defRPr sz="1700"/>
            </a:lvl2pPr>
            <a:lvl3pPr>
              <a:defRPr sz="1600"/>
            </a:lvl3pPr>
            <a:lvl4pPr>
              <a:defRPr sz="1500"/>
            </a:lvl4pPr>
            <a:lvl5pPr>
              <a:defRPr sz="14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23487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21165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0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0"/>
            </a:lvl1pPr>
          </a:lstStyle>
          <a:p>
            <a:r>
              <a:rPr lang="en-AU"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436301"/>
            <a:ext cx="5486400" cy="655443"/>
          </a:xfrm>
        </p:spPr>
        <p:txBody>
          <a:bodyPr>
            <a:normAutofit/>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dirty="0"/>
              <a:t>Click to edit Master text styles</a:t>
            </a:r>
          </a:p>
        </p:txBody>
      </p:sp>
    </p:spTree>
    <p:extLst>
      <p:ext uri="{BB962C8B-B14F-4D97-AF65-F5344CB8AC3E}">
        <p14:creationId xmlns:p14="http://schemas.microsoft.com/office/powerpoint/2010/main" val="1044173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15355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10996"/>
            <a:ext cx="7279974" cy="846793"/>
          </a:xfrm>
          <a:prstGeom prst="rect">
            <a:avLst/>
          </a:prstGeom>
        </p:spPr>
        <p:txBody>
          <a:bodyPr vert="horz" lIns="0" tIns="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2464873"/>
            <a:ext cx="7279974" cy="3668409"/>
          </a:xfrm>
          <a:prstGeom prst="rect">
            <a:avLst/>
          </a:prstGeom>
        </p:spPr>
        <p:txBody>
          <a:bodyPr vert="horz" lIns="0" tIns="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cxnSp>
        <p:nvCxnSpPr>
          <p:cNvPr id="9" name="Straight Connector 8"/>
          <p:cNvCxnSpPr/>
          <p:nvPr userDrawn="1"/>
        </p:nvCxnSpPr>
        <p:spPr>
          <a:xfrm>
            <a:off x="457200" y="6421235"/>
            <a:ext cx="753607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descr="UOW_Primary_RGB_Dark Blue.pdf"/>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113947" y="6079153"/>
            <a:ext cx="650057" cy="554057"/>
          </a:xfrm>
          <a:prstGeom prst="rect">
            <a:avLst/>
          </a:prstGeom>
        </p:spPr>
      </p:pic>
    </p:spTree>
    <p:extLst>
      <p:ext uri="{BB962C8B-B14F-4D97-AF65-F5344CB8AC3E}">
        <p14:creationId xmlns:p14="http://schemas.microsoft.com/office/powerpoint/2010/main" val="360339228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7" r:id="rId8"/>
    <p:sldLayoutId id="2147483661" r:id="rId9"/>
  </p:sldLayoutIdLst>
  <p:hf hdr="0" dt="0"/>
  <p:txStyles>
    <p:titleStyle>
      <a:lvl1pPr algn="l" defTabSz="457200" rtl="0" eaLnBrk="1" latinLnBrk="0" hangingPunct="1">
        <a:spcBef>
          <a:spcPct val="0"/>
        </a:spcBef>
        <a:buNone/>
        <a:defRPr sz="36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 typeface="Arial"/>
        <a:buChar char="•"/>
        <a:defRPr sz="1600" kern="1200">
          <a:solidFill>
            <a:srgbClr val="0C2340"/>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rgbClr val="0C2340"/>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rgbClr val="0C2340"/>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0C2340"/>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0C234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developer.chrome.com/apps/app_frameworks" TargetMode="External"/><Relationship Id="rId2" Type="http://schemas.openxmlformats.org/officeDocument/2006/relationships/hyperlink" Target="https://developer.apple.com/library/mac/documentation/General/Conceptual/DevPedia-CocoaCore/MVC.html" TargetMode="External"/><Relationship Id="rId1" Type="http://schemas.openxmlformats.org/officeDocument/2006/relationships/slideLayout" Target="../slideLayouts/slideLayout3.xml"/><Relationship Id="rId4" Type="http://schemas.openxmlformats.org/officeDocument/2006/relationships/hyperlink" Target="http://alistapart.com/article/how-we-hold-our-gadget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316712" y="2916922"/>
            <a:ext cx="6446719" cy="2486839"/>
          </a:xfrm>
        </p:spPr>
        <p:txBody>
          <a:bodyPr lIns="0" tIns="0">
            <a:noAutofit/>
          </a:bodyPr>
          <a:lstStyle/>
          <a:p>
            <a:r>
              <a:rPr lang="en-US" spc="-150" dirty="0">
                <a:solidFill>
                  <a:schemeClr val="bg1"/>
                </a:solidFill>
                <a:cs typeface="Times New Roman"/>
              </a:rPr>
              <a:t>Information Presentation and </a:t>
            </a:r>
            <a:r>
              <a:rPr lang="en-US" spc="-150" dirty="0" smtClean="0">
                <a:solidFill>
                  <a:schemeClr val="bg1"/>
                </a:solidFill>
                <a:cs typeface="Times New Roman"/>
              </a:rPr>
              <a:t>Navigation -  </a:t>
            </a:r>
            <a:r>
              <a:rPr lang="en-US" spc="-150" dirty="0">
                <a:solidFill>
                  <a:schemeClr val="bg1"/>
                </a:solidFill>
                <a:cs typeface="Times New Roman"/>
              </a:rPr>
              <a:t>CSIT226/CSIT826</a:t>
            </a:r>
            <a:endParaRPr lang="en-US" sz="6600" spc="-150" dirty="0">
              <a:solidFill>
                <a:schemeClr val="bg1"/>
              </a:solidFill>
              <a:latin typeface="Times New Roman"/>
              <a:cs typeface="Times New Roman"/>
            </a:endParaRPr>
          </a:p>
        </p:txBody>
      </p:sp>
      <p:sp>
        <p:nvSpPr>
          <p:cNvPr id="8" name="Subtitle 2"/>
          <p:cNvSpPr>
            <a:spLocks noGrp="1"/>
          </p:cNvSpPr>
          <p:nvPr>
            <p:ph type="subTitle" idx="1"/>
          </p:nvPr>
        </p:nvSpPr>
        <p:spPr>
          <a:xfrm>
            <a:off x="302944" y="5512972"/>
            <a:ext cx="6400800" cy="1065520"/>
          </a:xfrm>
        </p:spPr>
        <p:txBody>
          <a:bodyPr lIns="0" tIns="0">
            <a:normAutofit/>
          </a:bodyPr>
          <a:lstStyle/>
          <a:p>
            <a:pPr algn="l"/>
            <a:r>
              <a:rPr lang="en-US" sz="1600" dirty="0">
                <a:solidFill>
                  <a:schemeClr val="bg2"/>
                </a:solidFill>
                <a:latin typeface="Montserrat"/>
                <a:cs typeface="Montserrat"/>
              </a:rPr>
              <a:t>CSIT226/CSIT826</a:t>
            </a:r>
          </a:p>
        </p:txBody>
      </p:sp>
    </p:spTree>
    <p:extLst>
      <p:ext uri="{BB962C8B-B14F-4D97-AF65-F5344CB8AC3E}">
        <p14:creationId xmlns:p14="http://schemas.microsoft.com/office/powerpoint/2010/main" val="548853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The Patterns (basic – single view)</a:t>
            </a:r>
            <a:br>
              <a:rPr lang="en-AU" dirty="0" smtClean="0"/>
            </a:br>
            <a:r>
              <a:rPr lang="en-AU" sz="1800" b="1" dirty="0" smtClean="0">
                <a:solidFill>
                  <a:schemeClr val="accent2"/>
                </a:solidFill>
                <a:latin typeface="+mn-lt"/>
              </a:rPr>
              <a:t>(TIDWELL, 2006)</a:t>
            </a:r>
            <a:endParaRPr lang="en-AU" dirty="0"/>
          </a:p>
        </p:txBody>
      </p:sp>
      <p:sp>
        <p:nvSpPr>
          <p:cNvPr id="3" name="Content Placeholder 2"/>
          <p:cNvSpPr>
            <a:spLocks noGrp="1"/>
          </p:cNvSpPr>
          <p:nvPr>
            <p:ph sz="half" idx="1"/>
          </p:nvPr>
        </p:nvSpPr>
        <p:spPr/>
        <p:txBody>
          <a:bodyPr/>
          <a:lstStyle/>
          <a:p>
            <a:pPr marL="0" indent="0">
              <a:buNone/>
            </a:pPr>
            <a:r>
              <a:rPr lang="en-AU" dirty="0" smtClean="0"/>
              <a:t>Physical Presentation</a:t>
            </a:r>
          </a:p>
          <a:p>
            <a:r>
              <a:rPr lang="en-AU" dirty="0" smtClean="0"/>
              <a:t>Two-Panel Selector</a:t>
            </a:r>
          </a:p>
          <a:p>
            <a:r>
              <a:rPr lang="en-AU" dirty="0" smtClean="0"/>
              <a:t>Canvas Plus Palette</a:t>
            </a:r>
          </a:p>
          <a:p>
            <a:r>
              <a:rPr lang="en-AU" dirty="0" smtClean="0"/>
              <a:t>One-Window Drilldown</a:t>
            </a:r>
          </a:p>
          <a:p>
            <a:r>
              <a:rPr lang="en-AU" dirty="0" smtClean="0"/>
              <a:t>Alternative Views</a:t>
            </a:r>
          </a:p>
          <a:p>
            <a:endParaRPr lang="en-AU" dirty="0"/>
          </a:p>
          <a:p>
            <a:pPr marL="0" indent="0">
              <a:buNone/>
            </a:pPr>
            <a:r>
              <a:rPr lang="en-AU" dirty="0" smtClean="0"/>
              <a:t>Abstract Concepts</a:t>
            </a:r>
          </a:p>
          <a:p>
            <a:r>
              <a:rPr lang="en-AU" dirty="0" smtClean="0"/>
              <a:t>Wizard</a:t>
            </a:r>
          </a:p>
          <a:p>
            <a:r>
              <a:rPr lang="en-AU" dirty="0" smtClean="0"/>
              <a:t>Extras on Demand</a:t>
            </a:r>
          </a:p>
          <a:p>
            <a:r>
              <a:rPr lang="en-AU" dirty="0" smtClean="0"/>
              <a:t>Intriguing Branches</a:t>
            </a:r>
          </a:p>
          <a:p>
            <a:r>
              <a:rPr lang="en-AU" dirty="0" smtClean="0"/>
              <a:t>Multi-level help</a:t>
            </a:r>
          </a:p>
          <a:p>
            <a:endParaRPr lang="en-AU" dirty="0"/>
          </a:p>
          <a:p>
            <a:endParaRPr lang="en-AU" dirty="0" smtClean="0"/>
          </a:p>
        </p:txBody>
      </p:sp>
    </p:spTree>
    <p:extLst>
      <p:ext uri="{BB962C8B-B14F-4D97-AF65-F5344CB8AC3E}">
        <p14:creationId xmlns:p14="http://schemas.microsoft.com/office/powerpoint/2010/main" val="18651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Layered Framework (</a:t>
            </a:r>
            <a:r>
              <a:rPr lang="en-AU" dirty="0" err="1" smtClean="0"/>
              <a:t>Parush</a:t>
            </a:r>
            <a:r>
              <a:rPr lang="en-AU" dirty="0" smtClean="0"/>
              <a:t>, 2015)</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50398"/>
            <a:ext cx="6887817" cy="5395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916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Model-View-Controller (MVC) Design Pattern</a:t>
            </a:r>
            <a:endParaRPr lang="en-AU" dirty="0"/>
          </a:p>
        </p:txBody>
      </p:sp>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44550" y="2859087"/>
            <a:ext cx="6505575" cy="2314575"/>
          </a:xfrm>
        </p:spPr>
      </p:pic>
      <p:sp>
        <p:nvSpPr>
          <p:cNvPr id="7" name="Oval 6"/>
          <p:cNvSpPr/>
          <p:nvPr/>
        </p:nvSpPr>
        <p:spPr>
          <a:xfrm>
            <a:off x="566057" y="3631474"/>
            <a:ext cx="2542903" cy="2151017"/>
          </a:xfrm>
          <a:prstGeom prst="ellipse">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213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Model in MVC</a:t>
            </a:r>
            <a:endParaRPr lang="en-AU" dirty="0"/>
          </a:p>
        </p:txBody>
      </p:sp>
      <p:sp>
        <p:nvSpPr>
          <p:cNvPr id="3" name="Content Placeholder 2"/>
          <p:cNvSpPr>
            <a:spLocks noGrp="1"/>
          </p:cNvSpPr>
          <p:nvPr>
            <p:ph sz="half" idx="1"/>
          </p:nvPr>
        </p:nvSpPr>
        <p:spPr/>
        <p:txBody>
          <a:bodyPr>
            <a:normAutofit/>
          </a:bodyPr>
          <a:lstStyle/>
          <a:p>
            <a:r>
              <a:rPr lang="en-AU" dirty="0" smtClean="0"/>
              <a:t>Where the application’s data objects are stored</a:t>
            </a:r>
          </a:p>
          <a:p>
            <a:r>
              <a:rPr lang="en-AU" dirty="0" smtClean="0"/>
              <a:t>Used to encapsulate </a:t>
            </a:r>
            <a:r>
              <a:rPr lang="en-AU" dirty="0"/>
              <a:t>the data </a:t>
            </a:r>
            <a:r>
              <a:rPr lang="en-AU" dirty="0" smtClean="0"/>
              <a:t>for an application</a:t>
            </a:r>
          </a:p>
          <a:p>
            <a:r>
              <a:rPr lang="en-AU" dirty="0" smtClean="0"/>
              <a:t>Define </a:t>
            </a:r>
            <a:r>
              <a:rPr lang="en-AU" dirty="0"/>
              <a:t>the logic and computation that manipulate and process </a:t>
            </a:r>
            <a:r>
              <a:rPr lang="en-AU" dirty="0" smtClean="0"/>
              <a:t>the data </a:t>
            </a:r>
          </a:p>
          <a:p>
            <a:r>
              <a:rPr lang="en-AU" dirty="0" smtClean="0"/>
              <a:t>“Ideally</a:t>
            </a:r>
            <a:r>
              <a:rPr lang="en-AU" dirty="0"/>
              <a:t>, a model object should have no explicit connection to the view objects that present its data and allow users to edit that data—it should not be concerned with user-interface and presentation issues</a:t>
            </a:r>
            <a:r>
              <a:rPr lang="en-AU" dirty="0" smtClean="0"/>
              <a:t>.” (Apple, 2015)</a:t>
            </a:r>
            <a:endParaRPr lang="en-AU" dirty="0"/>
          </a:p>
          <a:p>
            <a:r>
              <a:rPr lang="en-AU" b="1" dirty="0"/>
              <a:t>Communication</a:t>
            </a:r>
            <a:r>
              <a:rPr lang="en-AU" dirty="0"/>
              <a:t>: User actions in the view layer that create or modify data are communicated through a controller object and result in the creation or updating of a model object. When a model object changes (for example, new data is received over a network connection), it notifies a controller object, which updates the appropriate view objects</a:t>
            </a:r>
            <a:r>
              <a:rPr lang="en-AU" dirty="0" smtClean="0"/>
              <a:t>. </a:t>
            </a:r>
            <a:r>
              <a:rPr lang="en-AU" dirty="0"/>
              <a:t>(Apple, 2015</a:t>
            </a:r>
            <a:r>
              <a:rPr lang="en-AU" dirty="0" smtClean="0"/>
              <a:t>)</a:t>
            </a:r>
            <a:endParaRPr lang="en-AU"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871" y="100501"/>
            <a:ext cx="3935845" cy="1400308"/>
          </a:xfrm>
          <a:prstGeom prst="rect">
            <a:avLst/>
          </a:prstGeom>
        </p:spPr>
      </p:pic>
    </p:spTree>
    <p:extLst>
      <p:ext uri="{BB962C8B-B14F-4D97-AF65-F5344CB8AC3E}">
        <p14:creationId xmlns:p14="http://schemas.microsoft.com/office/powerpoint/2010/main" val="74358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Controller in MVC</a:t>
            </a:r>
            <a:endParaRPr lang="en-AU" dirty="0"/>
          </a:p>
        </p:txBody>
      </p:sp>
      <p:sp>
        <p:nvSpPr>
          <p:cNvPr id="3" name="Content Placeholder 2"/>
          <p:cNvSpPr>
            <a:spLocks noGrp="1"/>
          </p:cNvSpPr>
          <p:nvPr>
            <p:ph sz="half" idx="1"/>
          </p:nvPr>
        </p:nvSpPr>
        <p:spPr/>
        <p:txBody>
          <a:bodyPr>
            <a:normAutofit/>
          </a:bodyPr>
          <a:lstStyle/>
          <a:p>
            <a:r>
              <a:rPr lang="en-AU" dirty="0" smtClean="0"/>
              <a:t>A decision maker</a:t>
            </a:r>
          </a:p>
          <a:p>
            <a:r>
              <a:rPr lang="en-AU" dirty="0" smtClean="0"/>
              <a:t>Intermediary </a:t>
            </a:r>
            <a:r>
              <a:rPr lang="en-AU" dirty="0"/>
              <a:t>between one or more </a:t>
            </a:r>
            <a:r>
              <a:rPr lang="en-AU" dirty="0" smtClean="0"/>
              <a:t>application </a:t>
            </a:r>
            <a:r>
              <a:rPr lang="en-AU" dirty="0"/>
              <a:t>view </a:t>
            </a:r>
            <a:r>
              <a:rPr lang="en-AU" dirty="0" smtClean="0"/>
              <a:t>objects and model objects </a:t>
            </a:r>
          </a:p>
          <a:p>
            <a:r>
              <a:rPr lang="en-AU" dirty="0"/>
              <a:t>A</a:t>
            </a:r>
            <a:r>
              <a:rPr lang="en-AU" dirty="0" smtClean="0"/>
              <a:t> </a:t>
            </a:r>
            <a:r>
              <a:rPr lang="en-AU" dirty="0"/>
              <a:t>conduit through which </a:t>
            </a:r>
            <a:r>
              <a:rPr lang="en-AU" dirty="0" smtClean="0"/>
              <a:t>objects </a:t>
            </a:r>
            <a:r>
              <a:rPr lang="en-AU" dirty="0"/>
              <a:t>learn about </a:t>
            </a:r>
            <a:r>
              <a:rPr lang="en-AU" dirty="0" smtClean="0"/>
              <a:t>changes</a:t>
            </a:r>
          </a:p>
          <a:p>
            <a:endParaRPr lang="en-AU" b="1" dirty="0" smtClean="0"/>
          </a:p>
          <a:p>
            <a:r>
              <a:rPr lang="en-AU" b="1" dirty="0" smtClean="0"/>
              <a:t>Communication</a:t>
            </a:r>
            <a:r>
              <a:rPr lang="en-AU" dirty="0"/>
              <a:t>: A controller object interprets user actions made in view objects and communicates new or changed data to the model layer. When model objects change, a controller object communicates that new model data to the view objects so that they can display it</a:t>
            </a:r>
            <a:r>
              <a:rPr lang="en-AU" dirty="0" smtClean="0"/>
              <a:t>. (Apple, 2015)</a:t>
            </a:r>
            <a:endParaRPr lang="en-AU" dirty="0"/>
          </a:p>
          <a:p>
            <a:endParaRPr lang="en-AU"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871" y="100501"/>
            <a:ext cx="3935845" cy="1400308"/>
          </a:xfrm>
          <a:prstGeom prst="rect">
            <a:avLst/>
          </a:prstGeom>
        </p:spPr>
      </p:pic>
    </p:spTree>
    <p:extLst>
      <p:ext uri="{BB962C8B-B14F-4D97-AF65-F5344CB8AC3E}">
        <p14:creationId xmlns:p14="http://schemas.microsoft.com/office/powerpoint/2010/main" val="3869369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4000" dirty="0" smtClean="0"/>
              <a:t>View in MVC</a:t>
            </a:r>
            <a:r>
              <a:rPr lang="en-AU" dirty="0" smtClean="0"/>
              <a:t/>
            </a:r>
            <a:br>
              <a:rPr lang="en-AU" dirty="0" smtClean="0"/>
            </a:br>
            <a:r>
              <a:rPr lang="en-AU" sz="1800" b="1" dirty="0" smtClean="0">
                <a:solidFill>
                  <a:srgbClr val="FF0000"/>
                </a:solidFill>
                <a:latin typeface="+mn-lt"/>
              </a:rPr>
              <a:t>OUR FOCUS IN HCI</a:t>
            </a:r>
            <a:endParaRPr lang="en-AU" b="1" dirty="0"/>
          </a:p>
        </p:txBody>
      </p:sp>
      <p:sp>
        <p:nvSpPr>
          <p:cNvPr id="3" name="Content Placeholder 2"/>
          <p:cNvSpPr>
            <a:spLocks noGrp="1"/>
          </p:cNvSpPr>
          <p:nvPr>
            <p:ph sz="half" idx="1"/>
          </p:nvPr>
        </p:nvSpPr>
        <p:spPr/>
        <p:txBody>
          <a:bodyPr>
            <a:normAutofit/>
          </a:bodyPr>
          <a:lstStyle/>
          <a:p>
            <a:r>
              <a:rPr lang="en-AU" dirty="0" smtClean="0"/>
              <a:t>What is presented to the user</a:t>
            </a:r>
          </a:p>
          <a:p>
            <a:r>
              <a:rPr lang="en-AU" dirty="0" smtClean="0"/>
              <a:t>An </a:t>
            </a:r>
            <a:r>
              <a:rPr lang="en-AU" dirty="0"/>
              <a:t>application that users </a:t>
            </a:r>
            <a:r>
              <a:rPr lang="en-AU" dirty="0" smtClean="0"/>
              <a:t>interact with</a:t>
            </a:r>
          </a:p>
          <a:p>
            <a:r>
              <a:rPr lang="en-AU" dirty="0" smtClean="0"/>
              <a:t>Draws </a:t>
            </a:r>
            <a:r>
              <a:rPr lang="en-AU" dirty="0"/>
              <a:t>itself and can respond to user </a:t>
            </a:r>
            <a:r>
              <a:rPr lang="en-AU" dirty="0" smtClean="0"/>
              <a:t>actions</a:t>
            </a:r>
          </a:p>
          <a:p>
            <a:r>
              <a:rPr lang="en-AU" dirty="0" smtClean="0"/>
              <a:t>Display </a:t>
            </a:r>
            <a:r>
              <a:rPr lang="en-AU" dirty="0"/>
              <a:t>data from the application’s model objects and to enable the editing of that </a:t>
            </a:r>
            <a:r>
              <a:rPr lang="en-AU" dirty="0" smtClean="0"/>
              <a:t>data.</a:t>
            </a:r>
          </a:p>
          <a:p>
            <a:endParaRPr lang="en-AU" b="1" dirty="0"/>
          </a:p>
          <a:p>
            <a:r>
              <a:rPr lang="en-AU" b="1" dirty="0" smtClean="0"/>
              <a:t>Communication</a:t>
            </a:r>
            <a:r>
              <a:rPr lang="en-AU" dirty="0"/>
              <a:t>: View objects learn about changes in model data through the application’s controller objects and communicate user-initiated changes—for example, text entered in a text field—through controller objects to an application’s model objects</a:t>
            </a:r>
            <a:r>
              <a:rPr lang="en-AU" dirty="0" smtClean="0"/>
              <a:t>. (Apple, 2015)</a:t>
            </a:r>
            <a:endParaRPr lang="en-AU" dirty="0"/>
          </a:p>
          <a:p>
            <a:endParaRPr lang="en-AU"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3871" y="100501"/>
            <a:ext cx="3935845" cy="1400308"/>
          </a:xfrm>
          <a:prstGeom prst="rect">
            <a:avLst/>
          </a:prstGeom>
        </p:spPr>
      </p:pic>
    </p:spTree>
    <p:extLst>
      <p:ext uri="{BB962C8B-B14F-4D97-AF65-F5344CB8AC3E}">
        <p14:creationId xmlns:p14="http://schemas.microsoft.com/office/powerpoint/2010/main" val="3802866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lstStyle/>
          <a:p>
            <a:r>
              <a:rPr lang="en-AU" dirty="0" smtClean="0"/>
              <a:t>What is information?</a:t>
            </a:r>
            <a:endParaRPr lang="en-AU" dirty="0"/>
          </a:p>
        </p:txBody>
      </p:sp>
      <p:sp>
        <p:nvSpPr>
          <p:cNvPr id="5" name="Content Placeholder 4"/>
          <p:cNvSpPr>
            <a:spLocks noGrp="1"/>
          </p:cNvSpPr>
          <p:nvPr>
            <p:ph sz="quarter" idx="14"/>
          </p:nvPr>
        </p:nvSpPr>
        <p:spPr/>
        <p:txBody>
          <a:bodyPr/>
          <a:lstStyle/>
          <a:p>
            <a:r>
              <a:rPr lang="en-AU" dirty="0" smtClean="0"/>
              <a:t>How should It be presented on the screen</a:t>
            </a:r>
            <a:endParaRPr lang="en-AU" dirty="0"/>
          </a:p>
        </p:txBody>
      </p:sp>
    </p:spTree>
    <p:extLst>
      <p:ext uri="{BB962C8B-B14F-4D97-AF65-F5344CB8AC3E}">
        <p14:creationId xmlns:p14="http://schemas.microsoft.com/office/powerpoint/2010/main" val="1819239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AU" dirty="0" smtClean="0"/>
              <a:t>How can we visualise information?</a:t>
            </a:r>
            <a:endParaRPr lang="en-AU" dirty="0"/>
          </a:p>
        </p:txBody>
      </p:sp>
      <p:sp>
        <p:nvSpPr>
          <p:cNvPr id="3" name="Content Placeholder 2"/>
          <p:cNvSpPr>
            <a:spLocks noGrp="1"/>
          </p:cNvSpPr>
          <p:nvPr>
            <p:ph sz="quarter" idx="14"/>
          </p:nvPr>
        </p:nvSpPr>
        <p:spPr/>
        <p:txBody>
          <a:bodyPr/>
          <a:lstStyle/>
          <a:p>
            <a:endParaRPr lang="en-AU"/>
          </a:p>
        </p:txBody>
      </p:sp>
    </p:spTree>
    <p:extLst>
      <p:ext uri="{BB962C8B-B14F-4D97-AF65-F5344CB8AC3E}">
        <p14:creationId xmlns:p14="http://schemas.microsoft.com/office/powerpoint/2010/main" val="312541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397" y="1713993"/>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normAutofit/>
          </a:bodyPr>
          <a:lstStyle/>
          <a:p>
            <a:r>
              <a:rPr lang="en-AU" dirty="0"/>
              <a:t>Chapter </a:t>
            </a:r>
            <a:r>
              <a:rPr lang="en-AU" dirty="0" smtClean="0"/>
              <a:t>6 - Interfaces</a:t>
            </a:r>
            <a:endParaRPr lang="en-AU" dirty="0"/>
          </a:p>
        </p:txBody>
      </p:sp>
    </p:spTree>
    <p:extLst>
      <p:ext uri="{BB962C8B-B14F-4D97-AF65-F5344CB8AC3E}">
        <p14:creationId xmlns:p14="http://schemas.microsoft.com/office/powerpoint/2010/main" val="3713804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en-GB" dirty="0"/>
              <a:t>Research and design issues</a:t>
            </a:r>
          </a:p>
        </p:txBody>
      </p:sp>
      <p:sp>
        <p:nvSpPr>
          <p:cNvPr id="37893" name="Rectangle 4"/>
          <p:cNvSpPr>
            <a:spLocks noGrp="1" noChangeArrowheads="1"/>
          </p:cNvSpPr>
          <p:nvPr>
            <p:ph sz="half" idx="1"/>
          </p:nvPr>
        </p:nvSpPr>
        <p:spPr/>
        <p:txBody>
          <a:bodyPr/>
          <a:lstStyle/>
          <a:p>
            <a:r>
              <a:rPr lang="en-GB" dirty="0"/>
              <a:t>Window management </a:t>
            </a:r>
          </a:p>
          <a:p>
            <a:pPr lvl="1"/>
            <a:r>
              <a:rPr lang="en-GB" dirty="0"/>
              <a:t>enables users to move fluidly between different windows (and monitors) </a:t>
            </a:r>
          </a:p>
          <a:p>
            <a:r>
              <a:rPr lang="en-GB" b="1" dirty="0"/>
              <a:t>How to switch attention between windows without getting </a:t>
            </a:r>
            <a:r>
              <a:rPr lang="en-GB" b="1" dirty="0" smtClean="0"/>
              <a:t>distracted?</a:t>
            </a:r>
            <a:endParaRPr lang="en-GB" b="1" dirty="0"/>
          </a:p>
        </p:txBody>
      </p:sp>
    </p:spTree>
    <p:extLst>
      <p:ext uri="{BB962C8B-B14F-4D97-AF65-F5344CB8AC3E}">
        <p14:creationId xmlns:p14="http://schemas.microsoft.com/office/powerpoint/2010/main" val="1638067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normAutofit/>
          </a:bodyPr>
          <a:lstStyle/>
          <a:p>
            <a:r>
              <a:rPr lang="en-US" sz="4600" dirty="0"/>
              <a:t>Dr. Mark Freeman</a:t>
            </a:r>
          </a:p>
        </p:txBody>
      </p:sp>
      <p:sp>
        <p:nvSpPr>
          <p:cNvPr id="5" name="Content Placeholder 4"/>
          <p:cNvSpPr>
            <a:spLocks noGrp="1"/>
          </p:cNvSpPr>
          <p:nvPr>
            <p:ph sz="quarter" idx="14"/>
          </p:nvPr>
        </p:nvSpPr>
        <p:spPr>
          <a:xfrm>
            <a:off x="292969" y="4642879"/>
            <a:ext cx="6253109" cy="1690507"/>
          </a:xfrm>
        </p:spPr>
        <p:txBody>
          <a:bodyPr/>
          <a:lstStyle/>
          <a:p>
            <a:r>
              <a:rPr lang="en-US" dirty="0"/>
              <a:t>School of Computing and Information Technology</a:t>
            </a:r>
          </a:p>
          <a:p>
            <a:r>
              <a:rPr lang="en-US" dirty="0"/>
              <a:t>Faculty of Engineering and Information Sciences</a:t>
            </a:r>
          </a:p>
          <a:p>
            <a:endParaRPr lang="en-AU" dirty="0"/>
          </a:p>
        </p:txBody>
      </p:sp>
      <p:sp>
        <p:nvSpPr>
          <p:cNvPr id="4" name="TextBox 3"/>
          <p:cNvSpPr txBox="1"/>
          <p:nvPr/>
        </p:nvSpPr>
        <p:spPr>
          <a:xfrm>
            <a:off x="3072190" y="171752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444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GB" dirty="0"/>
              <a:t>Menus</a:t>
            </a:r>
          </a:p>
        </p:txBody>
      </p:sp>
      <p:sp>
        <p:nvSpPr>
          <p:cNvPr id="39941" name="Rectangle 3"/>
          <p:cNvSpPr>
            <a:spLocks noGrp="1" noChangeArrowheads="1"/>
          </p:cNvSpPr>
          <p:nvPr>
            <p:ph sz="half" idx="1"/>
          </p:nvPr>
        </p:nvSpPr>
        <p:spPr/>
        <p:txBody>
          <a:bodyPr/>
          <a:lstStyle/>
          <a:p>
            <a:r>
              <a:rPr lang="en-GB" dirty="0"/>
              <a:t>A number of menu interface </a:t>
            </a:r>
            <a:r>
              <a:rPr lang="en-GB" dirty="0" smtClean="0"/>
              <a:t>styles</a:t>
            </a:r>
            <a:endParaRPr lang="en-GB" dirty="0"/>
          </a:p>
          <a:p>
            <a:pPr lvl="1"/>
            <a:r>
              <a:rPr lang="en-GB" dirty="0"/>
              <a:t>flat </a:t>
            </a:r>
            <a:r>
              <a:rPr lang="en-GB" dirty="0" smtClean="0"/>
              <a:t>lists, ribbon, </a:t>
            </a:r>
            <a:r>
              <a:rPr lang="en-GB" dirty="0"/>
              <a:t>drop-down, pop-up, contextual, and </a:t>
            </a:r>
            <a:r>
              <a:rPr lang="en-GB" dirty="0" smtClean="0"/>
              <a:t>expanding, </a:t>
            </a:r>
            <a:r>
              <a:rPr lang="en-GB" dirty="0"/>
              <a:t>e.g., scrolling and cascading</a:t>
            </a:r>
          </a:p>
          <a:p>
            <a:endParaRPr lang="en-GB" dirty="0" smtClean="0"/>
          </a:p>
          <a:p>
            <a:r>
              <a:rPr lang="en-GB" dirty="0" smtClean="0"/>
              <a:t>Flat-list menus</a:t>
            </a:r>
            <a:endParaRPr lang="en-GB" dirty="0"/>
          </a:p>
          <a:p>
            <a:pPr lvl="1"/>
            <a:r>
              <a:rPr lang="en-GB" dirty="0"/>
              <a:t>good at displaying a small number of options at the same time and where the size of the display is small, e.g. </a:t>
            </a:r>
            <a:r>
              <a:rPr lang="en-GB" dirty="0" smtClean="0"/>
              <a:t>iPods</a:t>
            </a:r>
            <a:endParaRPr lang="en-GB" dirty="0"/>
          </a:p>
          <a:p>
            <a:pPr lvl="1"/>
            <a:r>
              <a:rPr lang="en-GB" dirty="0"/>
              <a:t>but have to nest the lists of options within each other, requiring several steps to get to the list with the desired option</a:t>
            </a:r>
          </a:p>
          <a:p>
            <a:pPr lvl="1"/>
            <a:r>
              <a:rPr lang="en-GB" dirty="0" smtClean="0"/>
              <a:t>moving </a:t>
            </a:r>
            <a:r>
              <a:rPr lang="en-GB" dirty="0"/>
              <a:t>through previous screens can be tedious</a:t>
            </a:r>
          </a:p>
        </p:txBody>
      </p:sp>
    </p:spTree>
    <p:extLst>
      <p:ext uri="{BB962C8B-B14F-4D97-AF65-F5344CB8AC3E}">
        <p14:creationId xmlns:p14="http://schemas.microsoft.com/office/powerpoint/2010/main" val="3863873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GB"/>
              <a:t>Expanding menus</a:t>
            </a:r>
          </a:p>
        </p:txBody>
      </p:sp>
      <p:sp>
        <p:nvSpPr>
          <p:cNvPr id="44037" name="Rectangle 3"/>
          <p:cNvSpPr>
            <a:spLocks noGrp="1" noChangeArrowheads="1"/>
          </p:cNvSpPr>
          <p:nvPr>
            <p:ph sz="half" idx="1"/>
          </p:nvPr>
        </p:nvSpPr>
        <p:spPr/>
        <p:txBody>
          <a:bodyPr/>
          <a:lstStyle/>
          <a:p>
            <a:r>
              <a:rPr lang="en-GB" dirty="0"/>
              <a:t>Enables more options to be shown on a single screen than is possible with a single flat menu </a:t>
            </a:r>
          </a:p>
          <a:p>
            <a:r>
              <a:rPr lang="en-GB" dirty="0"/>
              <a:t>More flexible navigation, allowing for selection of options to be done in the same </a:t>
            </a:r>
            <a:r>
              <a:rPr lang="en-GB" dirty="0" smtClean="0"/>
              <a:t>window</a:t>
            </a:r>
            <a:endParaRPr lang="en-GB" dirty="0"/>
          </a:p>
          <a:p>
            <a:r>
              <a:rPr lang="en-GB" dirty="0"/>
              <a:t>Most popular are cascading ones </a:t>
            </a:r>
          </a:p>
          <a:p>
            <a:pPr lvl="1"/>
            <a:r>
              <a:rPr lang="en-GB" dirty="0"/>
              <a:t>primary, secondary and even tertiary menus </a:t>
            </a:r>
          </a:p>
          <a:p>
            <a:pPr lvl="1"/>
            <a:r>
              <a:rPr lang="en-GB" dirty="0"/>
              <a:t>downside is that they require precise mouse control </a:t>
            </a:r>
          </a:p>
          <a:p>
            <a:pPr lvl="1"/>
            <a:r>
              <a:rPr lang="en-GB" dirty="0"/>
              <a:t>can result in overshooting or selecting wrong options</a:t>
            </a:r>
          </a:p>
        </p:txBody>
      </p:sp>
    </p:spTree>
    <p:extLst>
      <p:ext uri="{BB962C8B-B14F-4D97-AF65-F5344CB8AC3E}">
        <p14:creationId xmlns:p14="http://schemas.microsoft.com/office/powerpoint/2010/main" val="1485107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r>
              <a:rPr lang="en-GB"/>
              <a:t>Contextual menus</a:t>
            </a:r>
          </a:p>
        </p:txBody>
      </p:sp>
      <p:sp>
        <p:nvSpPr>
          <p:cNvPr id="48133" name="Rectangle 3"/>
          <p:cNvSpPr>
            <a:spLocks noGrp="1" noChangeArrowheads="1"/>
          </p:cNvSpPr>
          <p:nvPr>
            <p:ph sz="half" idx="1"/>
          </p:nvPr>
        </p:nvSpPr>
        <p:spPr/>
        <p:txBody>
          <a:bodyPr/>
          <a:lstStyle/>
          <a:p>
            <a:r>
              <a:rPr lang="en-GB" dirty="0"/>
              <a:t>Provide access to often-used commands that make sense in the context of a current </a:t>
            </a:r>
            <a:r>
              <a:rPr lang="en-GB" dirty="0" smtClean="0"/>
              <a:t>task</a:t>
            </a:r>
            <a:endParaRPr lang="en-GB" dirty="0"/>
          </a:p>
          <a:p>
            <a:r>
              <a:rPr lang="en-GB" dirty="0"/>
              <a:t>Appear when the user presses the Control key while clicking on an interface </a:t>
            </a:r>
            <a:r>
              <a:rPr lang="en-GB" dirty="0" smtClean="0"/>
              <a:t>element</a:t>
            </a:r>
            <a:endParaRPr lang="en-GB" dirty="0"/>
          </a:p>
          <a:p>
            <a:pPr lvl="1"/>
            <a:r>
              <a:rPr lang="en-GB" dirty="0"/>
              <a:t>e.g., clicking on a photo in a website together with holding down the Control key results in options </a:t>
            </a:r>
            <a:r>
              <a:rPr lang="ja-JP" altLang="en-GB" dirty="0"/>
              <a:t>‘</a:t>
            </a:r>
            <a:r>
              <a:rPr lang="en-GB" dirty="0"/>
              <a:t>open it in a new window,</a:t>
            </a:r>
            <a:r>
              <a:rPr lang="ja-JP" altLang="en-GB" dirty="0"/>
              <a:t>’</a:t>
            </a:r>
            <a:r>
              <a:rPr lang="en-GB" dirty="0"/>
              <a:t> </a:t>
            </a:r>
            <a:r>
              <a:rPr lang="ja-JP" altLang="en-GB" dirty="0"/>
              <a:t>‘</a:t>
            </a:r>
            <a:r>
              <a:rPr lang="en-GB" dirty="0"/>
              <a:t>save it,</a:t>
            </a:r>
            <a:r>
              <a:rPr lang="ja-JP" altLang="en-GB" dirty="0"/>
              <a:t>’</a:t>
            </a:r>
            <a:r>
              <a:rPr lang="en-GB" dirty="0"/>
              <a:t> or </a:t>
            </a:r>
            <a:r>
              <a:rPr lang="ja-JP" altLang="en-GB" dirty="0"/>
              <a:t>‘</a:t>
            </a:r>
            <a:r>
              <a:rPr lang="en-GB" dirty="0"/>
              <a:t>copy it</a:t>
            </a:r>
            <a:r>
              <a:rPr lang="ja-JP" altLang="en-GB" dirty="0"/>
              <a:t>’</a:t>
            </a:r>
            <a:r>
              <a:rPr lang="en-GB" dirty="0"/>
              <a:t> </a:t>
            </a:r>
          </a:p>
          <a:p>
            <a:r>
              <a:rPr lang="en-GB" dirty="0"/>
              <a:t>Helps overcome some of the navigation problems associated with cascading menus</a:t>
            </a:r>
          </a:p>
        </p:txBody>
      </p:sp>
    </p:spTree>
    <p:extLst>
      <p:ext uri="{BB962C8B-B14F-4D97-AF65-F5344CB8AC3E}">
        <p14:creationId xmlns:p14="http://schemas.microsoft.com/office/powerpoint/2010/main" val="4137443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GB"/>
              <a:t>Research and design issues</a:t>
            </a:r>
          </a:p>
        </p:txBody>
      </p:sp>
      <p:sp>
        <p:nvSpPr>
          <p:cNvPr id="51205" name="Rectangle 3"/>
          <p:cNvSpPr>
            <a:spLocks noGrp="1" noChangeArrowheads="1"/>
          </p:cNvSpPr>
          <p:nvPr>
            <p:ph sz="half" idx="1"/>
          </p:nvPr>
        </p:nvSpPr>
        <p:spPr/>
        <p:txBody>
          <a:bodyPr/>
          <a:lstStyle/>
          <a:p>
            <a:r>
              <a:rPr lang="en-GB" dirty="0"/>
              <a:t>What are best names/labels/phrases to use?</a:t>
            </a:r>
          </a:p>
          <a:p>
            <a:r>
              <a:rPr lang="en-GB" dirty="0"/>
              <a:t>Placement in list is </a:t>
            </a:r>
            <a:r>
              <a:rPr lang="en-GB" dirty="0" smtClean="0"/>
              <a:t>critical</a:t>
            </a:r>
            <a:endParaRPr lang="en-GB" dirty="0"/>
          </a:p>
          <a:p>
            <a:pPr lvl="1"/>
            <a:r>
              <a:rPr lang="en-GB" dirty="0"/>
              <a:t>Quit and save need to be far apart</a:t>
            </a:r>
          </a:p>
          <a:p>
            <a:pPr lvl="1"/>
            <a:endParaRPr lang="en-GB" dirty="0"/>
          </a:p>
          <a:p>
            <a:r>
              <a:rPr lang="en-GB" dirty="0"/>
              <a:t>Choice of menu to use determined by application and type of system </a:t>
            </a:r>
          </a:p>
          <a:p>
            <a:pPr lvl="1"/>
            <a:r>
              <a:rPr lang="en-GB" dirty="0"/>
              <a:t>flat menus are best for displaying a small number of options at one </a:t>
            </a:r>
            <a:r>
              <a:rPr lang="en-GB" dirty="0" smtClean="0"/>
              <a:t>time</a:t>
            </a:r>
            <a:endParaRPr lang="en-GB" dirty="0"/>
          </a:p>
          <a:p>
            <a:pPr lvl="1"/>
            <a:r>
              <a:rPr lang="en-GB" dirty="0"/>
              <a:t>expanding menus are good for showing a large number of options </a:t>
            </a:r>
          </a:p>
          <a:p>
            <a:endParaRPr lang="en-GB" dirty="0"/>
          </a:p>
          <a:p>
            <a:pPr lvl="1"/>
            <a:endParaRPr lang="en-GB" dirty="0"/>
          </a:p>
        </p:txBody>
      </p:sp>
    </p:spTree>
    <p:extLst>
      <p:ext uri="{BB962C8B-B14F-4D97-AF65-F5344CB8AC3E}">
        <p14:creationId xmlns:p14="http://schemas.microsoft.com/office/powerpoint/2010/main" val="3685278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en-GB"/>
              <a:t>Icon design</a:t>
            </a:r>
          </a:p>
        </p:txBody>
      </p:sp>
      <p:sp>
        <p:nvSpPr>
          <p:cNvPr id="53253" name="Rectangle 3"/>
          <p:cNvSpPr>
            <a:spLocks noGrp="1" noChangeArrowheads="1"/>
          </p:cNvSpPr>
          <p:nvPr>
            <p:ph sz="half" idx="1"/>
          </p:nvPr>
        </p:nvSpPr>
        <p:spPr/>
        <p:txBody>
          <a:bodyPr/>
          <a:lstStyle/>
          <a:p>
            <a:r>
              <a:rPr lang="en-GB" dirty="0"/>
              <a:t>Icons are assumed to be easier to learn and remember than </a:t>
            </a:r>
            <a:r>
              <a:rPr lang="en-GB" dirty="0" smtClean="0"/>
              <a:t>commands</a:t>
            </a:r>
            <a:endParaRPr lang="en-GB" dirty="0"/>
          </a:p>
          <a:p>
            <a:r>
              <a:rPr lang="en-GB" dirty="0"/>
              <a:t>Can be designed to be compact and variably positioned on a </a:t>
            </a:r>
            <a:r>
              <a:rPr lang="en-GB" dirty="0" smtClean="0"/>
              <a:t>screen</a:t>
            </a:r>
            <a:endParaRPr lang="en-GB" dirty="0"/>
          </a:p>
          <a:p>
            <a:r>
              <a:rPr lang="en-GB" dirty="0"/>
              <a:t>Now pervasive in every </a:t>
            </a:r>
            <a:r>
              <a:rPr lang="en-GB" dirty="0" smtClean="0"/>
              <a:t>interface</a:t>
            </a:r>
            <a:endParaRPr lang="en-GB" dirty="0"/>
          </a:p>
          <a:p>
            <a:pPr lvl="1"/>
            <a:r>
              <a:rPr lang="en-GB" dirty="0"/>
              <a:t>e.g. represent desktop objects, tools (e.g. paintbrush), applications (e.g. web browser), and operations (e.g. cut, paste, next, accept, change)</a:t>
            </a:r>
          </a:p>
        </p:txBody>
      </p:sp>
    </p:spTree>
    <p:extLst>
      <p:ext uri="{BB962C8B-B14F-4D97-AF65-F5344CB8AC3E}">
        <p14:creationId xmlns:p14="http://schemas.microsoft.com/office/powerpoint/2010/main" val="2741846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GB"/>
              <a:t>Icon forms</a:t>
            </a:r>
          </a:p>
        </p:txBody>
      </p:sp>
      <p:sp>
        <p:nvSpPr>
          <p:cNvPr id="57349" name="Rectangle 3"/>
          <p:cNvSpPr>
            <a:spLocks noGrp="1" noChangeArrowheads="1"/>
          </p:cNvSpPr>
          <p:nvPr>
            <p:ph sz="half" idx="1"/>
          </p:nvPr>
        </p:nvSpPr>
        <p:spPr/>
        <p:txBody>
          <a:bodyPr>
            <a:normAutofit/>
          </a:bodyPr>
          <a:lstStyle/>
          <a:p>
            <a:r>
              <a:rPr lang="en-GB" dirty="0"/>
              <a:t>The mapping between the representation and underlying referent can be</a:t>
            </a:r>
            <a:r>
              <a:rPr lang="en-GB" dirty="0" smtClean="0"/>
              <a:t>:</a:t>
            </a:r>
            <a:endParaRPr lang="en-GB" dirty="0"/>
          </a:p>
          <a:p>
            <a:pPr lvl="1"/>
            <a:r>
              <a:rPr lang="en-GB" dirty="0" smtClean="0"/>
              <a:t>similar </a:t>
            </a:r>
            <a:r>
              <a:rPr lang="en-GB" dirty="0"/>
              <a:t>(e.g., a picture of a file to represent the object file</a:t>
            </a:r>
            <a:r>
              <a:rPr lang="en-GB" dirty="0" smtClean="0"/>
              <a:t>)</a:t>
            </a:r>
            <a:endParaRPr lang="en-GB" dirty="0"/>
          </a:p>
          <a:p>
            <a:pPr lvl="1"/>
            <a:r>
              <a:rPr lang="en-GB" dirty="0"/>
              <a:t>analogical (e.g., a picture of a pair of scissors to represent </a:t>
            </a:r>
            <a:r>
              <a:rPr lang="ja-JP" altLang="en-GB" dirty="0"/>
              <a:t>‘</a:t>
            </a:r>
            <a:r>
              <a:rPr lang="en-GB" dirty="0"/>
              <a:t>cut</a:t>
            </a:r>
            <a:r>
              <a:rPr lang="en-GB" dirty="0" smtClean="0"/>
              <a:t>)</a:t>
            </a:r>
            <a:endParaRPr lang="en-GB" dirty="0"/>
          </a:p>
          <a:p>
            <a:pPr lvl="1"/>
            <a:r>
              <a:rPr lang="en-GB" dirty="0"/>
              <a:t>arbitrary (e.g., the use of an X to represent </a:t>
            </a:r>
            <a:r>
              <a:rPr lang="ja-JP" altLang="en-GB" dirty="0"/>
              <a:t>‘</a:t>
            </a:r>
            <a:r>
              <a:rPr lang="en-GB" dirty="0"/>
              <a:t>delete</a:t>
            </a:r>
            <a:r>
              <a:rPr lang="en-GB" dirty="0" smtClean="0"/>
              <a:t>’)</a:t>
            </a:r>
            <a:endParaRPr lang="en-GB" dirty="0"/>
          </a:p>
        </p:txBody>
      </p:sp>
    </p:spTree>
    <p:extLst>
      <p:ext uri="{BB962C8B-B14F-4D97-AF65-F5344CB8AC3E}">
        <p14:creationId xmlns:p14="http://schemas.microsoft.com/office/powerpoint/2010/main" val="3814967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r>
              <a:rPr lang="en-GB"/>
              <a:t>Activity</a:t>
            </a:r>
            <a:endParaRPr lang="en-GB" dirty="0"/>
          </a:p>
        </p:txBody>
      </p:sp>
      <p:sp>
        <p:nvSpPr>
          <p:cNvPr id="65541" name="Rectangle 3"/>
          <p:cNvSpPr>
            <a:spLocks noGrp="1" noChangeArrowheads="1"/>
          </p:cNvSpPr>
          <p:nvPr>
            <p:ph sz="half" idx="1"/>
          </p:nvPr>
        </p:nvSpPr>
        <p:spPr/>
        <p:txBody>
          <a:bodyPr/>
          <a:lstStyle/>
          <a:p>
            <a:r>
              <a:rPr lang="en-GB" dirty="0"/>
              <a:t>Sketch simple icons to represent the following operations to appear on a </a:t>
            </a:r>
            <a:r>
              <a:rPr lang="en-GB" dirty="0" smtClean="0"/>
              <a:t>phone camera application: </a:t>
            </a:r>
          </a:p>
          <a:p>
            <a:pPr lvl="1"/>
            <a:r>
              <a:rPr lang="en-GB" smtClean="0"/>
              <a:t>Use </a:t>
            </a:r>
            <a:endParaRPr lang="en-GB" dirty="0"/>
          </a:p>
          <a:p>
            <a:pPr lvl="1"/>
            <a:r>
              <a:rPr lang="en-GB" dirty="0"/>
              <a:t>Turn image 90 degrees </a:t>
            </a:r>
            <a:r>
              <a:rPr lang="en-GB" dirty="0" smtClean="0"/>
              <a:t>sideways</a:t>
            </a:r>
            <a:endParaRPr lang="en-GB" dirty="0"/>
          </a:p>
          <a:p>
            <a:pPr lvl="1"/>
            <a:r>
              <a:rPr lang="en-GB" dirty="0"/>
              <a:t>Auto-enhance the </a:t>
            </a:r>
            <a:r>
              <a:rPr lang="en-GB" dirty="0" smtClean="0"/>
              <a:t>image</a:t>
            </a:r>
            <a:endParaRPr lang="en-GB" dirty="0"/>
          </a:p>
          <a:p>
            <a:pPr lvl="1"/>
            <a:r>
              <a:rPr lang="en-GB" dirty="0"/>
              <a:t>Fix </a:t>
            </a:r>
            <a:r>
              <a:rPr lang="en-GB" dirty="0" smtClean="0"/>
              <a:t>red-eye</a:t>
            </a:r>
            <a:endParaRPr lang="en-GB" dirty="0"/>
          </a:p>
          <a:p>
            <a:pPr lvl="1"/>
            <a:r>
              <a:rPr lang="en-GB" dirty="0"/>
              <a:t>Crop the image</a:t>
            </a:r>
          </a:p>
          <a:p>
            <a:pPr lvl="1"/>
            <a:endParaRPr lang="en-GB" dirty="0"/>
          </a:p>
          <a:p>
            <a:r>
              <a:rPr lang="en-GB" dirty="0"/>
              <a:t>Show them to </a:t>
            </a:r>
            <a:r>
              <a:rPr lang="en-GB" dirty="0" smtClean="0"/>
              <a:t>the person sitting next to you and compare</a:t>
            </a:r>
            <a:endParaRPr lang="en-GB" dirty="0"/>
          </a:p>
          <a:p>
            <a:endParaRPr lang="en-GB" dirty="0"/>
          </a:p>
        </p:txBody>
      </p:sp>
    </p:spTree>
    <p:extLst>
      <p:ext uri="{BB962C8B-B14F-4D97-AF65-F5344CB8AC3E}">
        <p14:creationId xmlns:p14="http://schemas.microsoft.com/office/powerpoint/2010/main" val="3445982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p:txBody>
          <a:bodyPr>
            <a:normAutofit fontScale="90000"/>
          </a:bodyPr>
          <a:lstStyle/>
          <a:p>
            <a:r>
              <a:rPr lang="en-GB" dirty="0" smtClean="0"/>
              <a:t>Multimedia - Research </a:t>
            </a:r>
            <a:r>
              <a:rPr lang="en-GB" dirty="0"/>
              <a:t>and design issues</a:t>
            </a:r>
          </a:p>
        </p:txBody>
      </p:sp>
      <p:sp>
        <p:nvSpPr>
          <p:cNvPr id="77829" name="Rectangle 3"/>
          <p:cNvSpPr>
            <a:spLocks noGrp="1" noChangeArrowheads="1"/>
          </p:cNvSpPr>
          <p:nvPr>
            <p:ph sz="half" idx="1"/>
          </p:nvPr>
        </p:nvSpPr>
        <p:spPr/>
        <p:txBody>
          <a:bodyPr/>
          <a:lstStyle/>
          <a:p>
            <a:r>
              <a:rPr lang="en-GB" dirty="0"/>
              <a:t>How to design multimedia to help users explore, keep track of, and integrate the multiple representations </a:t>
            </a:r>
          </a:p>
          <a:p>
            <a:pPr lvl="1"/>
            <a:r>
              <a:rPr lang="en-GB" dirty="0"/>
              <a:t>provide hands-on interactivities and simulations that the user has to complete to solve a </a:t>
            </a:r>
            <a:r>
              <a:rPr lang="en-GB" dirty="0" smtClean="0"/>
              <a:t>task</a:t>
            </a:r>
            <a:endParaRPr lang="en-GB" dirty="0"/>
          </a:p>
          <a:p>
            <a:pPr lvl="1"/>
            <a:r>
              <a:rPr lang="en-GB" dirty="0"/>
              <a:t>Use </a:t>
            </a:r>
            <a:r>
              <a:rPr lang="ja-JP" altLang="en-GB" dirty="0"/>
              <a:t>‘</a:t>
            </a:r>
            <a:r>
              <a:rPr lang="en-GB" dirty="0" err="1"/>
              <a:t>dynalinking</a:t>
            </a:r>
            <a:r>
              <a:rPr lang="en-GB" dirty="0"/>
              <a:t>,</a:t>
            </a:r>
            <a:r>
              <a:rPr lang="ja-JP" altLang="en-GB" dirty="0"/>
              <a:t>’</a:t>
            </a:r>
            <a:r>
              <a:rPr lang="en-GB" dirty="0"/>
              <a:t> where information depicted in one window explicitly changes in relation to what happens in another (</a:t>
            </a:r>
            <a:r>
              <a:rPr lang="en-GB" dirty="0" err="1"/>
              <a:t>Scaife</a:t>
            </a:r>
            <a:r>
              <a:rPr lang="en-GB" dirty="0"/>
              <a:t> and Rogers, 1996).  </a:t>
            </a:r>
          </a:p>
          <a:p>
            <a:pPr lvl="1"/>
            <a:endParaRPr lang="en-GB" dirty="0"/>
          </a:p>
          <a:p>
            <a:r>
              <a:rPr lang="en-GB" dirty="0"/>
              <a:t>Several guidelines that recommend how to combine multiple media for different kinds of task </a:t>
            </a:r>
          </a:p>
        </p:txBody>
      </p:sp>
    </p:spTree>
    <p:extLst>
      <p:ext uri="{BB962C8B-B14F-4D97-AF65-F5344CB8AC3E}">
        <p14:creationId xmlns:p14="http://schemas.microsoft.com/office/powerpoint/2010/main" val="300160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Realism versus abstraction</a:t>
            </a:r>
            <a:r>
              <a:rPr lang="en-GB" dirty="0" smtClean="0"/>
              <a:t>?</a:t>
            </a:r>
            <a:endParaRPr lang="en-AU" dirty="0"/>
          </a:p>
        </p:txBody>
      </p:sp>
      <p:sp>
        <p:nvSpPr>
          <p:cNvPr id="3" name="Content Placeholder 2"/>
          <p:cNvSpPr>
            <a:spLocks noGrp="1"/>
          </p:cNvSpPr>
          <p:nvPr>
            <p:ph sz="half" idx="1"/>
          </p:nvPr>
        </p:nvSpPr>
        <p:spPr/>
        <p:txBody>
          <a:bodyPr>
            <a:normAutofit/>
          </a:bodyPr>
          <a:lstStyle/>
          <a:p>
            <a:r>
              <a:rPr lang="en-GB" dirty="0" smtClean="0"/>
              <a:t>C</a:t>
            </a:r>
            <a:r>
              <a:rPr lang="en-GB" dirty="0" smtClean="0"/>
              <a:t>hallenge </a:t>
            </a:r>
            <a:r>
              <a:rPr lang="en-GB" dirty="0"/>
              <a:t>facing interaction </a:t>
            </a:r>
            <a:r>
              <a:rPr lang="en-GB" dirty="0" smtClean="0"/>
              <a:t>designers</a:t>
            </a:r>
          </a:p>
          <a:p>
            <a:r>
              <a:rPr lang="en-GB" dirty="0" smtClean="0"/>
              <a:t>This </a:t>
            </a:r>
            <a:r>
              <a:rPr lang="en-GB" dirty="0"/>
              <a:t>means designing objects either </a:t>
            </a:r>
            <a:r>
              <a:rPr lang="en-GB" dirty="0" smtClean="0"/>
              <a:t>to:</a:t>
            </a:r>
          </a:p>
          <a:p>
            <a:pPr lvl="1"/>
            <a:r>
              <a:rPr lang="en-GB" dirty="0" smtClean="0"/>
              <a:t>(</a:t>
            </a:r>
            <a:r>
              <a:rPr lang="en-GB" dirty="0" err="1"/>
              <a:t>i</a:t>
            </a:r>
            <a:r>
              <a:rPr lang="en-GB" dirty="0"/>
              <a:t>) give the illusion of behaving and looking like real-world counterparts or </a:t>
            </a:r>
            <a:endParaRPr lang="en-GB" dirty="0" smtClean="0"/>
          </a:p>
          <a:p>
            <a:pPr lvl="1"/>
            <a:r>
              <a:rPr lang="en-GB" dirty="0" smtClean="0"/>
              <a:t>(</a:t>
            </a:r>
            <a:r>
              <a:rPr lang="en-GB" dirty="0"/>
              <a:t>ii) appear as abstractions of the objects being represented</a:t>
            </a:r>
            <a:r>
              <a:rPr lang="en-GB" dirty="0" smtClean="0"/>
              <a:t>.</a:t>
            </a:r>
          </a:p>
          <a:p>
            <a:r>
              <a:rPr lang="en-GB" dirty="0"/>
              <a:t>T</a:t>
            </a:r>
            <a:r>
              <a:rPr lang="en-GB" dirty="0" smtClean="0"/>
              <a:t>his </a:t>
            </a:r>
            <a:r>
              <a:rPr lang="en-GB" dirty="0"/>
              <a:t>concern is particularly relevant when implementing conceptual models that are deliberately based on an analogy with some aspect of the real world. For example, is it preferable to design a desktop to look like a real desktop, a virtual house to look like a real house, or a virtual terrain to look like a real terrain? Or, alternatively, is it more effective to design representations as simple abstract renditions, depicting only a few salient features</a:t>
            </a:r>
            <a:r>
              <a:rPr lang="en-GB" dirty="0" smtClean="0"/>
              <a:t>?</a:t>
            </a:r>
            <a:endParaRPr lang="en-GB" dirty="0"/>
          </a:p>
          <a:p>
            <a:endParaRPr lang="en-AU" dirty="0"/>
          </a:p>
        </p:txBody>
      </p:sp>
    </p:spTree>
    <p:extLst>
      <p:ext uri="{BB962C8B-B14F-4D97-AF65-F5344CB8AC3E}">
        <p14:creationId xmlns:p14="http://schemas.microsoft.com/office/powerpoint/2010/main" val="2290842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itle 1"/>
          <p:cNvSpPr>
            <a:spLocks noGrp="1"/>
          </p:cNvSpPr>
          <p:nvPr>
            <p:ph type="title"/>
          </p:nvPr>
        </p:nvSpPr>
        <p:spPr/>
        <p:txBody>
          <a:bodyPr>
            <a:normAutofit fontScale="90000"/>
          </a:bodyPr>
          <a:lstStyle/>
          <a:p>
            <a:r>
              <a:rPr lang="en-GB" dirty="0" smtClean="0"/>
              <a:t>Information </a:t>
            </a:r>
            <a:r>
              <a:rPr lang="en-GB" dirty="0"/>
              <a:t>visualization and dashboards</a:t>
            </a:r>
          </a:p>
        </p:txBody>
      </p:sp>
      <p:sp>
        <p:nvSpPr>
          <p:cNvPr id="89093" name="Content Placeholder 2"/>
          <p:cNvSpPr>
            <a:spLocks noGrp="1"/>
          </p:cNvSpPr>
          <p:nvPr>
            <p:ph sz="half" idx="1"/>
          </p:nvPr>
        </p:nvSpPr>
        <p:spPr/>
        <p:txBody>
          <a:bodyPr/>
          <a:lstStyle/>
          <a:p>
            <a:r>
              <a:rPr lang="en-GB" dirty="0"/>
              <a:t>Computer-generated interactive graphics of complex </a:t>
            </a:r>
            <a:r>
              <a:rPr lang="en-GB" dirty="0" smtClean="0"/>
              <a:t>data</a:t>
            </a:r>
            <a:endParaRPr lang="en-GB" dirty="0"/>
          </a:p>
          <a:p>
            <a:r>
              <a:rPr lang="en-GB" dirty="0"/>
              <a:t>Amplify human cognition, enabling users to see patterns, trends, and anomalies in the visualization (Card et al, 1999) </a:t>
            </a:r>
          </a:p>
          <a:p>
            <a:r>
              <a:rPr lang="en-GB" dirty="0"/>
              <a:t>Aim is to enhance discovery, decision-making, and explanation of phenomena</a:t>
            </a:r>
          </a:p>
          <a:p>
            <a:pPr marL="0" indent="0">
              <a:buNone/>
            </a:pPr>
            <a:endParaRPr lang="en-GB" dirty="0"/>
          </a:p>
          <a:p>
            <a:r>
              <a:rPr lang="en-GB" dirty="0"/>
              <a:t>Techniques include</a:t>
            </a:r>
            <a:r>
              <a:rPr lang="en-GB" dirty="0" smtClean="0"/>
              <a:t>:</a:t>
            </a:r>
            <a:endParaRPr lang="en-GB" dirty="0"/>
          </a:p>
          <a:p>
            <a:pPr lvl="1"/>
            <a:r>
              <a:rPr lang="en-GB" dirty="0"/>
              <a:t>3D interactive maps that can be zoomed in and out of and which present data via webs, trees, clusters, scatterplot diagrams, and interconnected nodes  </a:t>
            </a:r>
          </a:p>
        </p:txBody>
      </p:sp>
    </p:spTree>
    <p:extLst>
      <p:ext uri="{BB962C8B-B14F-4D97-AF65-F5344CB8AC3E}">
        <p14:creationId xmlns:p14="http://schemas.microsoft.com/office/powerpoint/2010/main" val="1198166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603227956"/>
              </p:ext>
            </p:extLst>
          </p:nvPr>
        </p:nvGraphicFramePr>
        <p:xfrm>
          <a:off x="0" y="169132"/>
          <a:ext cx="9144000" cy="6452383"/>
        </p:xfrm>
        <a:graphic>
          <a:graphicData uri="http://schemas.openxmlformats.org/drawingml/2006/table">
            <a:tbl>
              <a:tblPr firstRow="1" bandRow="1">
                <a:tableStyleId>{5C22544A-7EE6-4342-B048-85BDC9FD1C3A}</a:tableStyleId>
              </a:tblPr>
              <a:tblGrid>
                <a:gridCol w="967563">
                  <a:extLst>
                    <a:ext uri="{9D8B030D-6E8A-4147-A177-3AD203B41FA5}">
                      <a16:colId xmlns:a16="http://schemas.microsoft.com/office/drawing/2014/main" xmlns="" val="20000"/>
                    </a:ext>
                  </a:extLst>
                </a:gridCol>
                <a:gridCol w="5128437">
                  <a:extLst>
                    <a:ext uri="{9D8B030D-6E8A-4147-A177-3AD203B41FA5}">
                      <a16:colId xmlns:a16="http://schemas.microsoft.com/office/drawing/2014/main" xmlns="" val="20001"/>
                    </a:ext>
                  </a:extLst>
                </a:gridCol>
                <a:gridCol w="3048000">
                  <a:extLst>
                    <a:ext uri="{9D8B030D-6E8A-4147-A177-3AD203B41FA5}">
                      <a16:colId xmlns:a16="http://schemas.microsoft.com/office/drawing/2014/main" xmlns="" val="20002"/>
                    </a:ext>
                  </a:extLst>
                </a:gridCol>
              </a:tblGrid>
              <a:tr h="430224">
                <a:tc>
                  <a:txBody>
                    <a:bodyPr/>
                    <a:lstStyle/>
                    <a:p>
                      <a:endParaRPr lang="en-AU" dirty="0">
                        <a:latin typeface="+mn-lt"/>
                      </a:endParaRPr>
                    </a:p>
                  </a:txBody>
                  <a:tcPr/>
                </a:tc>
                <a:tc>
                  <a:txBody>
                    <a:bodyPr/>
                    <a:lstStyle/>
                    <a:p>
                      <a:r>
                        <a:rPr lang="en-AU" dirty="0"/>
                        <a:t>Topic</a:t>
                      </a:r>
                      <a:endParaRPr lang="en-AU" b="0" dirty="0">
                        <a:latin typeface="+mn-lt"/>
                      </a:endParaRPr>
                    </a:p>
                  </a:txBody>
                  <a:tcPr/>
                </a:tc>
                <a:tc>
                  <a:txBody>
                    <a:bodyPr/>
                    <a:lstStyle/>
                    <a:p>
                      <a:r>
                        <a:rPr lang="en-AU" dirty="0"/>
                        <a:t>Reading</a:t>
                      </a:r>
                      <a:endParaRPr lang="en-AU" b="0" dirty="0">
                        <a:latin typeface="+mn-lt"/>
                      </a:endParaRPr>
                    </a:p>
                  </a:txBody>
                  <a:tcPr/>
                </a:tc>
                <a:extLst>
                  <a:ext uri="{0D108BD9-81ED-4DB2-BD59-A6C34878D82A}">
                    <a16:rowId xmlns:a16="http://schemas.microsoft.com/office/drawing/2014/main" xmlns="" val="10000"/>
                  </a:ext>
                </a:extLst>
              </a:tr>
              <a:tr h="430224">
                <a:tc>
                  <a:txBody>
                    <a:bodyPr/>
                    <a:lstStyle/>
                    <a:p>
                      <a:pPr algn="ctr">
                        <a:lnSpc>
                          <a:spcPct val="115000"/>
                        </a:lnSpc>
                        <a:spcAft>
                          <a:spcPts val="0"/>
                        </a:spcAft>
                      </a:pPr>
                      <a:r>
                        <a:rPr lang="en-AU" sz="1600" dirty="0">
                          <a:solidFill>
                            <a:schemeClr val="bg1"/>
                          </a:solidFill>
                          <a:effectLst/>
                        </a:rPr>
                        <a:t>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Subject Overview and Introduction to HCI</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1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1"/>
                  </a:ext>
                </a:extLst>
              </a:tr>
              <a:tr h="430224">
                <a:tc>
                  <a:txBody>
                    <a:bodyPr/>
                    <a:lstStyle/>
                    <a:p>
                      <a:pPr algn="ctr">
                        <a:lnSpc>
                          <a:spcPct val="115000"/>
                        </a:lnSpc>
                        <a:spcAft>
                          <a:spcPts val="0"/>
                        </a:spcAft>
                      </a:pPr>
                      <a:r>
                        <a:rPr lang="en-AU" sz="1600" dirty="0">
                          <a:solidFill>
                            <a:schemeClr val="bg1"/>
                          </a:solidFill>
                          <a:effectLst/>
                        </a:rPr>
                        <a:t>2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User-Centred</a:t>
                      </a:r>
                      <a:r>
                        <a:rPr lang="en-AU" sz="1600" baseline="0" dirty="0">
                          <a:solidFill>
                            <a:schemeClr val="bg1"/>
                          </a:solidFill>
                          <a:effectLst/>
                        </a:rPr>
                        <a:t> Design</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 2</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2"/>
                  </a:ext>
                </a:extLst>
              </a:tr>
              <a:tr h="467647">
                <a:tc>
                  <a:txBody>
                    <a:bodyPr/>
                    <a:lstStyle/>
                    <a:p>
                      <a:pPr algn="ctr">
                        <a:lnSpc>
                          <a:spcPct val="115000"/>
                        </a:lnSpc>
                        <a:spcAft>
                          <a:spcPts val="0"/>
                        </a:spcAft>
                      </a:pPr>
                      <a:r>
                        <a:rPr lang="en-AU" sz="1600" dirty="0">
                          <a:solidFill>
                            <a:schemeClr val="bg1"/>
                          </a:solidFill>
                          <a:effectLst/>
                        </a:rPr>
                        <a:t>3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Interaction</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 3 &amp; 4</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3"/>
                  </a:ext>
                </a:extLst>
              </a:tr>
              <a:tr h="430224">
                <a:tc>
                  <a:txBody>
                    <a:bodyPr/>
                    <a:lstStyle/>
                    <a:p>
                      <a:pPr algn="ctr">
                        <a:lnSpc>
                          <a:spcPct val="115000"/>
                        </a:lnSpc>
                        <a:spcAft>
                          <a:spcPts val="0"/>
                        </a:spcAft>
                      </a:pPr>
                      <a:r>
                        <a:rPr lang="en-AU" sz="1600" dirty="0">
                          <a:solidFill>
                            <a:schemeClr val="bg1"/>
                          </a:solidFill>
                          <a:effectLst/>
                        </a:rPr>
                        <a:t>4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User Interfaces</a:t>
                      </a:r>
                    </a:p>
                  </a:txBody>
                  <a:tcPr marL="68580" marR="68580" marT="0" marB="0" anchor="ctr">
                    <a:solidFill>
                      <a:schemeClr val="bg1">
                        <a:lumMod val="65000"/>
                      </a:schemeClr>
                    </a:solidFill>
                  </a:tcPr>
                </a:tc>
                <a:tc>
                  <a:txBody>
                    <a:bodyPr/>
                    <a:lstStyle/>
                    <a:p>
                      <a:pPr>
                        <a:lnSpc>
                          <a:spcPct val="115000"/>
                        </a:lnSpc>
                        <a:spcAft>
                          <a:spcPts val="0"/>
                        </a:spcAft>
                      </a:pPr>
                      <a:r>
                        <a:rPr lang="en-AU" sz="1600" dirty="0">
                          <a:solidFill>
                            <a:schemeClr val="bg1"/>
                          </a:solidFill>
                          <a:effectLst/>
                        </a:rPr>
                        <a:t>Chapters</a:t>
                      </a:r>
                      <a:r>
                        <a:rPr lang="en-AU" sz="1600" baseline="0" dirty="0">
                          <a:solidFill>
                            <a:schemeClr val="bg1"/>
                          </a:solidFill>
                          <a:effectLst/>
                        </a:rPr>
                        <a:t> 5 &amp; 6</a:t>
                      </a:r>
                      <a:r>
                        <a:rPr lang="en-AU" sz="1600" dirty="0">
                          <a:solidFill>
                            <a:schemeClr val="bg1"/>
                          </a:solidFill>
                          <a:effectLst/>
                        </a:rPr>
                        <a:t> </a:t>
                      </a:r>
                      <a:endParaRPr lang="en-AU" sz="1600" dirty="0">
                        <a:solidFill>
                          <a:schemeClr val="bg1"/>
                        </a:solidFill>
                        <a:effectLst/>
                        <a:latin typeface="+mn-lt"/>
                        <a:ea typeface="Times New Roman"/>
                        <a:cs typeface="Times New Roman"/>
                      </a:endParaRPr>
                    </a:p>
                  </a:txBody>
                  <a:tcPr marL="68580" marR="68580" marT="0" marB="0" anchor="ctr">
                    <a:solidFill>
                      <a:schemeClr val="bg1">
                        <a:lumMod val="65000"/>
                      </a:schemeClr>
                    </a:solidFill>
                  </a:tcPr>
                </a:tc>
                <a:extLst>
                  <a:ext uri="{0D108BD9-81ED-4DB2-BD59-A6C34878D82A}">
                    <a16:rowId xmlns:a16="http://schemas.microsoft.com/office/drawing/2014/main" xmlns="" val="10004"/>
                  </a:ext>
                </a:extLst>
              </a:tr>
              <a:tr h="430224">
                <a:tc>
                  <a:txBody>
                    <a:bodyPr/>
                    <a:lstStyle/>
                    <a:p>
                      <a:pPr algn="ctr">
                        <a:lnSpc>
                          <a:spcPct val="115000"/>
                        </a:lnSpc>
                        <a:spcAft>
                          <a:spcPts val="0"/>
                        </a:spcAft>
                      </a:pPr>
                      <a:r>
                        <a:rPr lang="en-AU" sz="1600" dirty="0">
                          <a:solidFill>
                            <a:schemeClr val="bg1"/>
                          </a:solidFill>
                          <a:effectLst/>
                        </a:rPr>
                        <a:t>5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tc>
                  <a:txBody>
                    <a:bodyPr/>
                    <a:lstStyle/>
                    <a:p>
                      <a:pPr>
                        <a:lnSpc>
                          <a:spcPct val="115000"/>
                        </a:lnSpc>
                        <a:spcAft>
                          <a:spcPts val="0"/>
                        </a:spcAft>
                      </a:pPr>
                      <a:r>
                        <a:rPr lang="en-AU" sz="1600" dirty="0">
                          <a:solidFill>
                            <a:schemeClr val="bg1"/>
                          </a:solidFill>
                          <a:effectLst/>
                          <a:latin typeface="+mn-lt"/>
                          <a:ea typeface="Times New Roman"/>
                          <a:cs typeface="Times New Roman"/>
                        </a:rPr>
                        <a:t>Information Presentation and Navigation</a:t>
                      </a:r>
                    </a:p>
                  </a:txBody>
                  <a:tcPr marL="68580" marR="68580" marT="0" marB="0" anchor="ctr">
                    <a:solidFill>
                      <a:schemeClr val="accent2"/>
                    </a:solidFill>
                  </a:tcP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chemeClr val="bg1"/>
                          </a:solidFill>
                          <a:effectLst/>
                        </a:rPr>
                        <a:t>No Readings </a:t>
                      </a:r>
                      <a:endParaRPr lang="en-AU" sz="1600" dirty="0">
                        <a:solidFill>
                          <a:schemeClr val="bg1"/>
                        </a:solidFill>
                        <a:effectLst/>
                        <a:latin typeface="+mn-lt"/>
                        <a:ea typeface="Times New Roman"/>
                        <a:cs typeface="Times New Roman"/>
                      </a:endParaRPr>
                    </a:p>
                  </a:txBody>
                  <a:tcPr marL="68580" marR="68580" marT="0" marB="0" anchor="ctr">
                    <a:solidFill>
                      <a:schemeClr val="accent2"/>
                    </a:solidFill>
                  </a:tcPr>
                </a:tc>
                <a:extLst>
                  <a:ext uri="{0D108BD9-81ED-4DB2-BD59-A6C34878D82A}">
                    <a16:rowId xmlns:a16="http://schemas.microsoft.com/office/drawing/2014/main" xmlns="" val="10005"/>
                  </a:ext>
                </a:extLst>
              </a:tr>
              <a:tr h="430224">
                <a:tc>
                  <a:txBody>
                    <a:bodyPr/>
                    <a:lstStyle/>
                    <a:p>
                      <a:pPr algn="ctr">
                        <a:lnSpc>
                          <a:spcPct val="115000"/>
                        </a:lnSpc>
                        <a:spcAft>
                          <a:spcPts val="0"/>
                        </a:spcAft>
                      </a:pPr>
                      <a:r>
                        <a:rPr lang="en-AU" sz="1600" dirty="0">
                          <a:effectLst/>
                        </a:rPr>
                        <a:t>6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Accessibility and</a:t>
                      </a:r>
                      <a:r>
                        <a:rPr lang="en-AU" sz="1600" baseline="0" dirty="0">
                          <a:solidFill>
                            <a:srgbClr val="000000"/>
                          </a:solidFill>
                          <a:effectLst/>
                          <a:latin typeface="+mn-lt"/>
                          <a:ea typeface="Times New Roman"/>
                          <a:cs typeface="Times New Roman"/>
                        </a:rPr>
                        <a:t> Special Issues in HCI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6"/>
                  </a:ext>
                </a:extLst>
              </a:tr>
              <a:tr h="430224">
                <a:tc>
                  <a:txBody>
                    <a:bodyPr/>
                    <a:lstStyle/>
                    <a:p>
                      <a:pPr algn="ctr">
                        <a:lnSpc>
                          <a:spcPct val="115000"/>
                        </a:lnSpc>
                        <a:spcAft>
                          <a:spcPts val="0"/>
                        </a:spcAft>
                      </a:pPr>
                      <a:r>
                        <a:rPr lang="en-AU" sz="1600" dirty="0">
                          <a:effectLst/>
                        </a:rPr>
                        <a:t>7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 Data Gathering and Analysis</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Chapters</a:t>
                      </a:r>
                      <a:r>
                        <a:rPr lang="en-AU" sz="1600" baseline="0" dirty="0">
                          <a:effectLst/>
                        </a:rPr>
                        <a:t> 7 &amp; 8</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7"/>
                  </a:ext>
                </a:extLst>
              </a:tr>
              <a:tr h="430224">
                <a:tc>
                  <a:txBody>
                    <a:bodyPr/>
                    <a:lstStyle/>
                    <a:p>
                      <a:pPr algn="ctr">
                        <a:lnSpc>
                          <a:spcPct val="115000"/>
                        </a:lnSpc>
                        <a:spcAft>
                          <a:spcPts val="0"/>
                        </a:spcAft>
                      </a:pPr>
                      <a:r>
                        <a:rPr lang="en-AU" sz="1600" dirty="0">
                          <a:effectLst/>
                        </a:rPr>
                        <a:t>8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II: Requirements and Modelling</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a:t>
                      </a:r>
                      <a:r>
                        <a:rPr lang="en-AU" sz="1600" baseline="0" dirty="0">
                          <a:effectLst/>
                        </a:rPr>
                        <a:t> 9 &amp; 10</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8"/>
                  </a:ext>
                </a:extLst>
              </a:tr>
              <a:tr h="430224">
                <a:tc>
                  <a:txBody>
                    <a:bodyPr/>
                    <a:lstStyle/>
                    <a:p>
                      <a:pPr algn="ctr">
                        <a:lnSpc>
                          <a:spcPct val="115000"/>
                        </a:lnSpc>
                        <a:spcAft>
                          <a:spcPts val="0"/>
                        </a:spcAft>
                      </a:pPr>
                      <a:r>
                        <a:rPr lang="en-AU" sz="1600" dirty="0">
                          <a:effectLst/>
                        </a:rPr>
                        <a:t>9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Interaction Design</a:t>
                      </a:r>
                      <a:r>
                        <a:rPr lang="en-AU" sz="1600" baseline="0" dirty="0">
                          <a:solidFill>
                            <a:srgbClr val="000000"/>
                          </a:solidFill>
                          <a:effectLst/>
                          <a:latin typeface="+mn-lt"/>
                          <a:ea typeface="Times New Roman"/>
                          <a:cs typeface="Times New Roman"/>
                        </a:rPr>
                        <a:t> and Development III: Prototyping</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Chapters</a:t>
                      </a:r>
                      <a:r>
                        <a:rPr lang="en-AU" sz="1600" baseline="0" dirty="0">
                          <a:solidFill>
                            <a:srgbClr val="000000"/>
                          </a:solidFill>
                          <a:effectLst/>
                          <a:latin typeface="+mn-lt"/>
                          <a:ea typeface="Times New Roman"/>
                          <a:cs typeface="Times New Roman"/>
                        </a:rPr>
                        <a:t> 11 &amp; 12</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09"/>
                  </a:ext>
                </a:extLst>
              </a:tr>
              <a:tr h="430224">
                <a:tc>
                  <a:txBody>
                    <a:bodyPr/>
                    <a:lstStyle/>
                    <a:p>
                      <a:pPr algn="ctr">
                        <a:lnSpc>
                          <a:spcPct val="115000"/>
                        </a:lnSpc>
                        <a:spcAft>
                          <a:spcPts val="0"/>
                        </a:spcAft>
                      </a:pPr>
                      <a:r>
                        <a:rPr lang="en-AU" sz="1600" dirty="0">
                          <a:effectLst/>
                        </a:rPr>
                        <a:t>10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No Classes: Public Holiday</a:t>
                      </a: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0"/>
                  </a:ext>
                </a:extLst>
              </a:tr>
              <a:tr h="430224">
                <a:tc>
                  <a:txBody>
                    <a:bodyPr/>
                    <a:lstStyle/>
                    <a:p>
                      <a:pPr algn="ctr">
                        <a:lnSpc>
                          <a:spcPct val="115000"/>
                        </a:lnSpc>
                        <a:spcAft>
                          <a:spcPts val="0"/>
                        </a:spcAft>
                      </a:pPr>
                      <a:r>
                        <a:rPr lang="en-AU" sz="1600" dirty="0">
                          <a:effectLst/>
                        </a:rPr>
                        <a:t>11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a:t>
                      </a:r>
                      <a:r>
                        <a:rPr lang="en-AU" sz="1600" baseline="0" dirty="0">
                          <a:effectLst/>
                        </a:rPr>
                        <a:t> 13</a:t>
                      </a:r>
                      <a:r>
                        <a:rPr lang="en-AU" sz="1600" dirty="0">
                          <a:effectLst/>
                        </a:rPr>
                        <a:t>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1"/>
                  </a:ext>
                </a:extLst>
              </a:tr>
              <a:tr h="430224">
                <a:tc>
                  <a:txBody>
                    <a:bodyPr/>
                    <a:lstStyle/>
                    <a:p>
                      <a:pPr algn="ctr">
                        <a:lnSpc>
                          <a:spcPct val="115000"/>
                        </a:lnSpc>
                        <a:spcAft>
                          <a:spcPts val="0"/>
                        </a:spcAft>
                      </a:pPr>
                      <a:r>
                        <a:rPr lang="en-AU" sz="1600" dirty="0">
                          <a:effectLst/>
                        </a:rPr>
                        <a:t>12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marL="0" marR="0" indent="0" algn="l" defTabSz="457200" rtl="0" eaLnBrk="1" fontAlgn="auto" latinLnBrk="0" hangingPunct="1">
                        <a:lnSpc>
                          <a:spcPct val="115000"/>
                        </a:lnSpc>
                        <a:spcBef>
                          <a:spcPts val="0"/>
                        </a:spcBef>
                        <a:spcAft>
                          <a:spcPts val="0"/>
                        </a:spcAft>
                        <a:buClrTx/>
                        <a:buSzTx/>
                        <a:buFontTx/>
                        <a:buNone/>
                        <a:tabLst/>
                        <a:defRPr/>
                      </a:pPr>
                      <a:r>
                        <a:rPr lang="en-AU" sz="1600" dirty="0">
                          <a:solidFill>
                            <a:srgbClr val="000000"/>
                          </a:solidFill>
                          <a:effectLst/>
                          <a:latin typeface="+mn-lt"/>
                          <a:ea typeface="Times New Roman"/>
                          <a:cs typeface="Times New Roman"/>
                        </a:rPr>
                        <a:t>Usability</a:t>
                      </a:r>
                      <a:r>
                        <a:rPr lang="en-AU" sz="1600" baseline="0" dirty="0">
                          <a:solidFill>
                            <a:srgbClr val="000000"/>
                          </a:solidFill>
                          <a:effectLst/>
                          <a:latin typeface="+mn-lt"/>
                          <a:ea typeface="Times New Roman"/>
                          <a:cs typeface="Times New Roman"/>
                        </a:rPr>
                        <a:t> Evaluation Methods II</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effectLst/>
                        </a:rPr>
                        <a:t>Chapters 14 &amp; 15</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2"/>
                  </a:ext>
                </a:extLst>
              </a:tr>
              <a:tr h="430224">
                <a:tc>
                  <a:txBody>
                    <a:bodyPr/>
                    <a:lstStyle/>
                    <a:p>
                      <a:pPr algn="ctr">
                        <a:lnSpc>
                          <a:spcPct val="115000"/>
                        </a:lnSpc>
                        <a:spcAft>
                          <a:spcPts val="0"/>
                        </a:spcAft>
                      </a:pPr>
                      <a:r>
                        <a:rPr lang="en-AU" sz="1600" dirty="0">
                          <a:effectLst/>
                        </a:rPr>
                        <a:t>13 </a:t>
                      </a:r>
                      <a:endParaRPr lang="en-AU" sz="1600" dirty="0">
                        <a:solidFill>
                          <a:srgbClr val="000000"/>
                        </a:solidFill>
                        <a:effectLst/>
                        <a:latin typeface="+mn-lt"/>
                        <a:ea typeface="Times New Roman"/>
                        <a:cs typeface="Times New Roman"/>
                      </a:endParaRPr>
                    </a:p>
                  </a:txBody>
                  <a:tcPr marL="68580" marR="68580" marT="0" marB="0" anchor="ctr"/>
                </a:tc>
                <a:tc>
                  <a:txBody>
                    <a:bodyPr/>
                    <a:lstStyle/>
                    <a:p>
                      <a:pPr>
                        <a:lnSpc>
                          <a:spcPct val="115000"/>
                        </a:lnSpc>
                        <a:spcAft>
                          <a:spcPts val="0"/>
                        </a:spcAft>
                      </a:pPr>
                      <a:r>
                        <a:rPr lang="en-AU" sz="1600" dirty="0">
                          <a:solidFill>
                            <a:srgbClr val="000000"/>
                          </a:solidFill>
                          <a:effectLst/>
                          <a:latin typeface="+mn-lt"/>
                          <a:ea typeface="Times New Roman"/>
                          <a:cs typeface="Times New Roman"/>
                        </a:rPr>
                        <a:t>Future HCI &amp; Subject Revision</a:t>
                      </a:r>
                    </a:p>
                  </a:txBody>
                  <a:tcPr marL="68580" marR="68580" marT="0" marB="0" anchor="ctr"/>
                </a:tc>
                <a:tc>
                  <a:txBody>
                    <a:bodyPr/>
                    <a:lstStyle/>
                    <a:p>
                      <a:pPr>
                        <a:lnSpc>
                          <a:spcPct val="115000"/>
                        </a:lnSpc>
                        <a:spcAft>
                          <a:spcPts val="0"/>
                        </a:spcAft>
                      </a:pPr>
                      <a:r>
                        <a:rPr lang="en-AU" sz="1600" dirty="0">
                          <a:effectLst/>
                        </a:rPr>
                        <a:t>No Readings </a:t>
                      </a:r>
                      <a:endParaRPr lang="en-AU" sz="1600" dirty="0">
                        <a:solidFill>
                          <a:srgbClr val="000000"/>
                        </a:solidFill>
                        <a:effectLst/>
                        <a:latin typeface="+mn-lt"/>
                        <a:ea typeface="Times New Roman"/>
                        <a:cs typeface="Times New Roman"/>
                      </a:endParaRPr>
                    </a:p>
                  </a:txBody>
                  <a:tcPr marL="68580" marR="68580" marT="0" marB="0" anchor="ct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val="3240248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Dashboards</a:t>
            </a:r>
            <a:endParaRPr lang="en-US" dirty="0"/>
          </a:p>
        </p:txBody>
      </p:sp>
      <p:sp>
        <p:nvSpPr>
          <p:cNvPr id="6" name="Content Placeholder 5"/>
          <p:cNvSpPr>
            <a:spLocks noGrp="1"/>
          </p:cNvSpPr>
          <p:nvPr>
            <p:ph sz="half" idx="1"/>
          </p:nvPr>
        </p:nvSpPr>
        <p:spPr/>
        <p:txBody>
          <a:bodyPr/>
          <a:lstStyle/>
          <a:p>
            <a:r>
              <a:rPr lang="en-GB" dirty="0"/>
              <a:t>Show screenshots of data updated over periods of time - to be read at a glance </a:t>
            </a:r>
          </a:p>
          <a:p>
            <a:r>
              <a:rPr lang="en-GB" dirty="0"/>
              <a:t>Usually not interactive - slices of data that depict current state of a system or </a:t>
            </a:r>
            <a:r>
              <a:rPr lang="en-GB" dirty="0" smtClean="0"/>
              <a:t>process</a:t>
            </a:r>
            <a:endParaRPr lang="en-GB" dirty="0"/>
          </a:p>
          <a:p>
            <a:r>
              <a:rPr lang="en-GB" dirty="0"/>
              <a:t>Need to provide digestible and legible information for </a:t>
            </a:r>
            <a:r>
              <a:rPr lang="en-GB" dirty="0" smtClean="0"/>
              <a:t>users</a:t>
            </a:r>
            <a:endParaRPr lang="en-GB" dirty="0"/>
          </a:p>
          <a:p>
            <a:pPr lvl="1"/>
            <a:r>
              <a:rPr lang="en-GB" dirty="0"/>
              <a:t>design its spatial layout so intuitive to read when first looking at it </a:t>
            </a:r>
          </a:p>
          <a:p>
            <a:pPr lvl="1"/>
            <a:r>
              <a:rPr lang="en-GB" dirty="0"/>
              <a:t>should also direct a user’s attention to anomalies or unexpected deviations </a:t>
            </a:r>
            <a:endParaRPr lang="en-US" dirty="0"/>
          </a:p>
        </p:txBody>
      </p:sp>
    </p:spTree>
    <p:extLst>
      <p:ext uri="{BB962C8B-B14F-4D97-AF65-F5344CB8AC3E}">
        <p14:creationId xmlns:p14="http://schemas.microsoft.com/office/powerpoint/2010/main" val="4021305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Which dashboard is best?</a:t>
            </a:r>
            <a:endParaRPr lang="en-US" dirty="0"/>
          </a:p>
        </p:txBody>
      </p:sp>
      <p:sp>
        <p:nvSpPr>
          <p:cNvPr id="4" name="Content Placeholder 3"/>
          <p:cNvSpPr>
            <a:spLocks noGrp="1"/>
          </p:cNvSpPr>
          <p:nvPr>
            <p:ph sz="half" idx="1"/>
          </p:nvPr>
        </p:nvSpPr>
        <p:spPr/>
        <p:txBody>
          <a:bodyPr/>
          <a:lstStyle/>
          <a:p>
            <a:endParaRPr lang="en-AU"/>
          </a:p>
        </p:txBody>
      </p:sp>
      <p:pic>
        <p:nvPicPr>
          <p:cNvPr id="217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80728"/>
            <a:ext cx="8248650"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09520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Which dashboard is best?</a:t>
            </a:r>
            <a:endParaRPr lang="en-US" dirty="0"/>
          </a:p>
        </p:txBody>
      </p:sp>
      <p:sp>
        <p:nvSpPr>
          <p:cNvPr id="4" name="Content Placeholder 3"/>
          <p:cNvSpPr>
            <a:spLocks noGrp="1"/>
          </p:cNvSpPr>
          <p:nvPr>
            <p:ph sz="half" idx="1"/>
          </p:nvPr>
        </p:nvSpPr>
        <p:spPr/>
        <p:txBody>
          <a:bodyPr/>
          <a:lstStyle/>
          <a:p>
            <a:endParaRPr lang="en-AU"/>
          </a:p>
        </p:txBody>
      </p:sp>
      <p:pic>
        <p:nvPicPr>
          <p:cNvPr id="164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739" y="1086094"/>
            <a:ext cx="7272808" cy="4745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043" y="5601141"/>
            <a:ext cx="67056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13905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itle 1"/>
          <p:cNvSpPr>
            <a:spLocks noGrp="1"/>
          </p:cNvSpPr>
          <p:nvPr>
            <p:ph type="title"/>
          </p:nvPr>
        </p:nvSpPr>
        <p:spPr/>
        <p:txBody>
          <a:bodyPr/>
          <a:lstStyle/>
          <a:p>
            <a:r>
              <a:rPr lang="en-GB"/>
              <a:t>Research and design issues</a:t>
            </a:r>
            <a:endParaRPr lang="en-GB" dirty="0"/>
          </a:p>
        </p:txBody>
      </p:sp>
      <p:sp>
        <p:nvSpPr>
          <p:cNvPr id="90117" name="Content Placeholder 2"/>
          <p:cNvSpPr>
            <a:spLocks noGrp="1"/>
          </p:cNvSpPr>
          <p:nvPr>
            <p:ph sz="half" idx="1"/>
          </p:nvPr>
        </p:nvSpPr>
        <p:spPr/>
        <p:txBody>
          <a:bodyPr/>
          <a:lstStyle/>
          <a:p>
            <a:r>
              <a:rPr lang="en-GB"/>
              <a:t>Whether to use animation and/or interactivity </a:t>
            </a:r>
          </a:p>
          <a:p>
            <a:r>
              <a:rPr lang="en-GB"/>
              <a:t>What form of coding to use, e.g. color or text labels </a:t>
            </a:r>
          </a:p>
          <a:p>
            <a:r>
              <a:rPr lang="en-GB"/>
              <a:t>Whether to use a 2D or 3D representational format </a:t>
            </a:r>
          </a:p>
          <a:p>
            <a:r>
              <a:rPr lang="en-GB"/>
              <a:t>What forms of navigation, e.g. zooming or panning, </a:t>
            </a:r>
          </a:p>
          <a:p>
            <a:r>
              <a:rPr lang="en-GB"/>
              <a:t>What kinds and how much additional information to provide, e.g. rollovers or tables of text</a:t>
            </a:r>
          </a:p>
          <a:p>
            <a:r>
              <a:rPr lang="en-GB"/>
              <a:t>What navigational metaphor to use</a:t>
            </a:r>
            <a:endParaRPr lang="en-GB" dirty="0"/>
          </a:p>
        </p:txBody>
      </p:sp>
    </p:spTree>
    <p:extLst>
      <p:ext uri="{BB962C8B-B14F-4D97-AF65-F5344CB8AC3E}">
        <p14:creationId xmlns:p14="http://schemas.microsoft.com/office/powerpoint/2010/main" val="23152618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normAutofit fontScale="90000"/>
          </a:bodyPr>
          <a:lstStyle/>
          <a:p>
            <a:r>
              <a:rPr lang="en-GB" dirty="0" smtClean="0"/>
              <a:t>Consumer </a:t>
            </a:r>
            <a:r>
              <a:rPr lang="en-GB" dirty="0"/>
              <a:t>electronics and appliances</a:t>
            </a:r>
            <a:br>
              <a:rPr lang="en-GB" dirty="0"/>
            </a:br>
            <a:endParaRPr lang="en-GB" dirty="0"/>
          </a:p>
        </p:txBody>
      </p:sp>
      <p:sp>
        <p:nvSpPr>
          <p:cNvPr id="103429" name="Content Placeholder 2"/>
          <p:cNvSpPr>
            <a:spLocks noGrp="1"/>
          </p:cNvSpPr>
          <p:nvPr>
            <p:ph sz="half" idx="1"/>
          </p:nvPr>
        </p:nvSpPr>
        <p:spPr/>
        <p:txBody>
          <a:bodyPr/>
          <a:lstStyle/>
          <a:p>
            <a:r>
              <a:rPr lang="en-GB" dirty="0"/>
              <a:t>Everyday devices in home, public place, or car </a:t>
            </a:r>
          </a:p>
          <a:p>
            <a:pPr lvl="1"/>
            <a:r>
              <a:rPr lang="en-GB" dirty="0"/>
              <a:t>e.g. washing machines, remotes, photocopiers, printers and navigation systems) </a:t>
            </a:r>
          </a:p>
          <a:p>
            <a:r>
              <a:rPr lang="en-GB" dirty="0"/>
              <a:t>And personal devices </a:t>
            </a:r>
          </a:p>
          <a:p>
            <a:pPr lvl="1"/>
            <a:r>
              <a:rPr lang="en-GB" dirty="0"/>
              <a:t>e.g. </a:t>
            </a:r>
            <a:r>
              <a:rPr lang="en-GB" dirty="0" smtClean="0"/>
              <a:t>digital </a:t>
            </a:r>
            <a:r>
              <a:rPr lang="en-GB" dirty="0"/>
              <a:t>clock and digital camera </a:t>
            </a:r>
          </a:p>
          <a:p>
            <a:pPr lvl="1"/>
            <a:endParaRPr lang="en-GB" dirty="0"/>
          </a:p>
          <a:p>
            <a:r>
              <a:rPr lang="en-GB" dirty="0"/>
              <a:t>Used for short periods </a:t>
            </a:r>
          </a:p>
          <a:p>
            <a:pPr lvl="1"/>
            <a:r>
              <a:rPr lang="en-GB" dirty="0"/>
              <a:t>e.g. putting the washing on, watching a program, buying a ticket, changing the time, taking a snapshot </a:t>
            </a:r>
          </a:p>
          <a:p>
            <a:pPr lvl="1"/>
            <a:endParaRPr lang="en-GB" dirty="0"/>
          </a:p>
          <a:p>
            <a:r>
              <a:rPr lang="en-GB" dirty="0"/>
              <a:t>Need to be usable with minimal, if any, learning</a:t>
            </a:r>
          </a:p>
        </p:txBody>
      </p:sp>
    </p:spTree>
    <p:extLst>
      <p:ext uri="{BB962C8B-B14F-4D97-AF65-F5344CB8AC3E}">
        <p14:creationId xmlns:p14="http://schemas.microsoft.com/office/powerpoint/2010/main" val="2405573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GB"/>
              <a:t>A toaster</a:t>
            </a:r>
          </a:p>
        </p:txBody>
      </p:sp>
      <p:sp>
        <p:nvSpPr>
          <p:cNvPr id="2" name="Footer Placeholder 1"/>
          <p:cNvSpPr>
            <a:spLocks noGrp="1"/>
          </p:cNvSpPr>
          <p:nvPr>
            <p:ph type="ftr" sz="quarter" idx="11"/>
          </p:nvPr>
        </p:nvSpPr>
        <p:spPr/>
        <p:txBody>
          <a:bodyPr/>
          <a:lstStyle/>
          <a:p>
            <a:r>
              <a:rPr lang="en-GB" dirty="0">
                <a:solidFill>
                  <a:schemeClr val="accent6">
                    <a:lumMod val="75000"/>
                  </a:schemeClr>
                </a:solidFill>
              </a:rPr>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solidFill>
                  <a:schemeClr val="accent6">
                    <a:lumMod val="75000"/>
                  </a:schemeClr>
                </a:solidFill>
              </a:rPr>
              <a:t>35</a:t>
            </a:fld>
            <a:endParaRPr lang="en-GB" dirty="0">
              <a:solidFill>
                <a:schemeClr val="accent6">
                  <a:lumMod val="75000"/>
                </a:schemeClr>
              </a:solidFill>
            </a:endParaRPr>
          </a:p>
        </p:txBody>
      </p:sp>
      <p:pic>
        <p:nvPicPr>
          <p:cNvPr id="2181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340767"/>
            <a:ext cx="7488832" cy="4841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0557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p:txBody>
          <a:bodyPr/>
          <a:lstStyle/>
          <a:p>
            <a:r>
              <a:rPr lang="en-GB" dirty="0" smtClean="0"/>
              <a:t>Mobile</a:t>
            </a:r>
            <a:endParaRPr lang="en-GB" dirty="0"/>
          </a:p>
        </p:txBody>
      </p:sp>
      <p:sp>
        <p:nvSpPr>
          <p:cNvPr id="107525" name="Rectangle 3"/>
          <p:cNvSpPr>
            <a:spLocks noGrp="1" noChangeArrowheads="1"/>
          </p:cNvSpPr>
          <p:nvPr>
            <p:ph sz="half" idx="1"/>
          </p:nvPr>
        </p:nvSpPr>
        <p:spPr/>
        <p:txBody>
          <a:bodyPr/>
          <a:lstStyle/>
          <a:p>
            <a:r>
              <a:rPr lang="en-GB" dirty="0"/>
              <a:t>Handheld devices intended to be used while on the  move</a:t>
            </a:r>
          </a:p>
          <a:p>
            <a:endParaRPr lang="en-GB" dirty="0"/>
          </a:p>
          <a:p>
            <a:r>
              <a:rPr lang="en-GB" dirty="0"/>
              <a:t>Have become pervasive, increasingly used in all aspects of everyday and working life</a:t>
            </a:r>
          </a:p>
          <a:p>
            <a:endParaRPr lang="en-GB" dirty="0"/>
          </a:p>
          <a:p>
            <a:r>
              <a:rPr lang="en-GB" dirty="0"/>
              <a:t>Apps running on mobiles have greatly expanded, e.g</a:t>
            </a:r>
            <a:r>
              <a:rPr lang="en-GB" dirty="0" smtClean="0"/>
              <a:t>.</a:t>
            </a:r>
            <a:endParaRPr lang="en-GB" dirty="0"/>
          </a:p>
          <a:p>
            <a:pPr lvl="1"/>
            <a:r>
              <a:rPr lang="en-GB" dirty="0"/>
              <a:t>used in restaurants to take orders </a:t>
            </a:r>
          </a:p>
          <a:p>
            <a:pPr lvl="1"/>
            <a:r>
              <a:rPr lang="en-GB" dirty="0"/>
              <a:t>car rentals to check in car returns</a:t>
            </a:r>
          </a:p>
          <a:p>
            <a:pPr lvl="1"/>
            <a:r>
              <a:rPr lang="en-GB" dirty="0"/>
              <a:t>supermarkets for checking stock</a:t>
            </a:r>
          </a:p>
          <a:p>
            <a:pPr lvl="1"/>
            <a:r>
              <a:rPr lang="en-GB" dirty="0"/>
              <a:t>in the streets for multi-user gaming</a:t>
            </a:r>
          </a:p>
          <a:p>
            <a:pPr lvl="1"/>
            <a:r>
              <a:rPr lang="en-GB" dirty="0"/>
              <a:t>in education to support life-long learning</a:t>
            </a:r>
          </a:p>
        </p:txBody>
      </p:sp>
    </p:spTree>
    <p:extLst>
      <p:ext uri="{BB962C8B-B14F-4D97-AF65-F5344CB8AC3E}">
        <p14:creationId xmlns:p14="http://schemas.microsoft.com/office/powerpoint/2010/main" val="2808419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p:cNvSpPr>
            <a:spLocks noGrp="1" noChangeArrowheads="1"/>
          </p:cNvSpPr>
          <p:nvPr>
            <p:ph type="title"/>
          </p:nvPr>
        </p:nvSpPr>
        <p:spPr/>
        <p:txBody>
          <a:bodyPr/>
          <a:lstStyle/>
          <a:p>
            <a:r>
              <a:rPr lang="en-GB"/>
              <a:t>Mobile challenges</a:t>
            </a:r>
          </a:p>
        </p:txBody>
      </p:sp>
      <p:sp>
        <p:nvSpPr>
          <p:cNvPr id="112645" name="Rectangle 3"/>
          <p:cNvSpPr>
            <a:spLocks noGrp="1" noChangeArrowheads="1"/>
          </p:cNvSpPr>
          <p:nvPr>
            <p:ph sz="half" idx="1"/>
          </p:nvPr>
        </p:nvSpPr>
        <p:spPr/>
        <p:txBody>
          <a:bodyPr>
            <a:normAutofit/>
          </a:bodyPr>
          <a:lstStyle/>
          <a:p>
            <a:r>
              <a:rPr lang="en-GB" dirty="0"/>
              <a:t>Smaller screens, small number of physical keys and restricted number of </a:t>
            </a:r>
            <a:r>
              <a:rPr lang="en-GB" dirty="0" smtClean="0"/>
              <a:t>controls</a:t>
            </a:r>
            <a:endParaRPr lang="en-GB" dirty="0"/>
          </a:p>
          <a:p>
            <a:r>
              <a:rPr lang="en-GB" dirty="0"/>
              <a:t>Usability and preference </a:t>
            </a:r>
            <a:r>
              <a:rPr lang="en-GB" dirty="0" smtClean="0"/>
              <a:t>varies</a:t>
            </a:r>
            <a:endParaRPr lang="en-GB" dirty="0"/>
          </a:p>
          <a:p>
            <a:pPr lvl="1"/>
            <a:r>
              <a:rPr lang="en-GB" dirty="0"/>
              <a:t>depends on the dexterity and commitment of the user</a:t>
            </a:r>
          </a:p>
          <a:p>
            <a:pPr lvl="1"/>
            <a:endParaRPr lang="en-GB" dirty="0"/>
          </a:p>
          <a:p>
            <a:r>
              <a:rPr lang="en-GB" dirty="0"/>
              <a:t>Smartphones overcome mobile physical constraints through using multi-touch displays</a:t>
            </a:r>
          </a:p>
          <a:p>
            <a:endParaRPr lang="en-GB" dirty="0"/>
          </a:p>
          <a:p>
            <a:endParaRPr lang="en-GB" dirty="0"/>
          </a:p>
        </p:txBody>
      </p:sp>
    </p:spTree>
    <p:extLst>
      <p:ext uri="{BB962C8B-B14F-4D97-AF65-F5344CB8AC3E}">
        <p14:creationId xmlns:p14="http://schemas.microsoft.com/office/powerpoint/2010/main" val="4294219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ChangeArrowheads="1"/>
          </p:cNvSpPr>
          <p:nvPr>
            <p:ph type="title"/>
          </p:nvPr>
        </p:nvSpPr>
        <p:spPr/>
        <p:txBody>
          <a:bodyPr/>
          <a:lstStyle/>
          <a:p>
            <a:r>
              <a:rPr lang="en-GB"/>
              <a:t>Research and design issues</a:t>
            </a:r>
          </a:p>
        </p:txBody>
      </p:sp>
      <p:sp>
        <p:nvSpPr>
          <p:cNvPr id="116741" name="Rectangle 3"/>
          <p:cNvSpPr>
            <a:spLocks noGrp="1" noChangeArrowheads="1"/>
          </p:cNvSpPr>
          <p:nvPr>
            <p:ph sz="half" idx="1"/>
          </p:nvPr>
        </p:nvSpPr>
        <p:spPr/>
        <p:txBody>
          <a:bodyPr/>
          <a:lstStyle/>
          <a:p>
            <a:r>
              <a:rPr lang="en-GB" dirty="0"/>
              <a:t>Mobile interfaces can be tricky and cumbersome to use for those with poor manual dexterity or </a:t>
            </a:r>
            <a:r>
              <a:rPr lang="ja-JP" altLang="en-GB" dirty="0"/>
              <a:t>‘</a:t>
            </a:r>
            <a:r>
              <a:rPr lang="en-GB" dirty="0"/>
              <a:t>fat</a:t>
            </a:r>
            <a:r>
              <a:rPr lang="ja-JP" altLang="en-GB" dirty="0"/>
              <a:t>’</a:t>
            </a:r>
            <a:r>
              <a:rPr lang="en-GB" dirty="0"/>
              <a:t> fingers</a:t>
            </a:r>
          </a:p>
          <a:p>
            <a:endParaRPr lang="en-GB" dirty="0"/>
          </a:p>
          <a:p>
            <a:r>
              <a:rPr lang="en-GB" dirty="0"/>
              <a:t>Key concern is hit </a:t>
            </a:r>
            <a:r>
              <a:rPr lang="en-GB" dirty="0" smtClean="0"/>
              <a:t>area</a:t>
            </a:r>
            <a:endParaRPr lang="en-GB" dirty="0"/>
          </a:p>
          <a:p>
            <a:pPr lvl="1"/>
            <a:r>
              <a:rPr lang="en-GB" dirty="0"/>
              <a:t>area on the phone display that the user touches to make something happen, such as a key, an icon, a button or an </a:t>
            </a:r>
            <a:r>
              <a:rPr lang="en-GB" dirty="0" smtClean="0"/>
              <a:t>app</a:t>
            </a:r>
            <a:endParaRPr lang="en-GB" dirty="0"/>
          </a:p>
          <a:p>
            <a:pPr lvl="1"/>
            <a:r>
              <a:rPr lang="en-GB" dirty="0"/>
              <a:t>space needs to be big enough for fat fingers to accurately </a:t>
            </a:r>
            <a:r>
              <a:rPr lang="en-GB" dirty="0" smtClean="0"/>
              <a:t>press</a:t>
            </a:r>
            <a:endParaRPr lang="en-GB" dirty="0"/>
          </a:p>
          <a:p>
            <a:pPr lvl="1"/>
            <a:r>
              <a:rPr lang="en-GB" dirty="0"/>
              <a:t>if too small the user may accidentally press the wrong key</a:t>
            </a:r>
          </a:p>
          <a:p>
            <a:pPr lvl="1"/>
            <a:endParaRPr lang="en-GB" dirty="0"/>
          </a:p>
        </p:txBody>
      </p:sp>
    </p:spTree>
    <p:extLst>
      <p:ext uri="{BB962C8B-B14F-4D97-AF65-F5344CB8AC3E}">
        <p14:creationId xmlns:p14="http://schemas.microsoft.com/office/powerpoint/2010/main" val="2965479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smtClean="0"/>
              <a:t>Alistapart</a:t>
            </a:r>
            <a:r>
              <a:rPr lang="en-AU" dirty="0" smtClean="0"/>
              <a:t>, 2015</a:t>
            </a:r>
            <a:endParaRPr lang="en-AU"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643478"/>
            <a:ext cx="7280275" cy="2745793"/>
          </a:xfrm>
        </p:spPr>
      </p:pic>
    </p:spTree>
    <p:extLst>
      <p:ext uri="{BB962C8B-B14F-4D97-AF65-F5344CB8AC3E}">
        <p14:creationId xmlns:p14="http://schemas.microsoft.com/office/powerpoint/2010/main" val="1677167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Description</a:t>
            </a:r>
            <a:endParaRPr lang="en-AU" dirty="0"/>
          </a:p>
        </p:txBody>
      </p:sp>
      <p:sp>
        <p:nvSpPr>
          <p:cNvPr id="3" name="Content Placeholder 2"/>
          <p:cNvSpPr>
            <a:spLocks noGrp="1"/>
          </p:cNvSpPr>
          <p:nvPr>
            <p:ph sz="half" idx="1"/>
          </p:nvPr>
        </p:nvSpPr>
        <p:spPr>
          <a:xfrm>
            <a:off x="457199" y="1435108"/>
            <a:ext cx="8169293" cy="4849674"/>
          </a:xfrm>
        </p:spPr>
        <p:txBody>
          <a:bodyPr>
            <a:normAutofit fontScale="92500"/>
          </a:bodyPr>
          <a:lstStyle/>
          <a:p>
            <a:pPr marL="0" indent="0">
              <a:buNone/>
            </a:pPr>
            <a:r>
              <a:rPr lang="en-AU" sz="2400" dirty="0"/>
              <a:t>The subject provides students with an understanding of Human Computer Interaction (HCI) principles and practices, and how to apply them in the context of developing usable interactive computer applications and systems. The subject also emphasises the importance of taking into account contextual, organisational, and social factors in the design of computer systems. Students will be taken through the analysis, design, development, and evaluation of user interfaces. They will acquire hands-on design skills through an interaction design project. The subject will cover topics including user-centred design, the development process, prototyping, usability testing, measuring and evaluating the user experience and accessibility.</a:t>
            </a:r>
          </a:p>
        </p:txBody>
      </p:sp>
    </p:spTree>
    <p:extLst>
      <p:ext uri="{BB962C8B-B14F-4D97-AF65-F5344CB8AC3E}">
        <p14:creationId xmlns:p14="http://schemas.microsoft.com/office/powerpoint/2010/main" val="4185324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Alistapart</a:t>
            </a:r>
            <a:r>
              <a:rPr lang="en-AU" dirty="0"/>
              <a:t>, 2015</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1992333"/>
            <a:ext cx="7280275" cy="4048083"/>
          </a:xfrm>
        </p:spPr>
      </p:pic>
    </p:spTree>
    <p:extLst>
      <p:ext uri="{BB962C8B-B14F-4D97-AF65-F5344CB8AC3E}">
        <p14:creationId xmlns:p14="http://schemas.microsoft.com/office/powerpoint/2010/main" val="2779078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itle 1"/>
          <p:cNvSpPr>
            <a:spLocks noGrp="1"/>
          </p:cNvSpPr>
          <p:nvPr>
            <p:ph type="title" idx="4294967295"/>
          </p:nvPr>
        </p:nvSpPr>
        <p:spPr>
          <a:xfrm>
            <a:off x="0" y="411163"/>
            <a:ext cx="7280275" cy="846137"/>
          </a:xfrm>
        </p:spPr>
        <p:txBody>
          <a:bodyPr/>
          <a:lstStyle/>
          <a:p>
            <a:pPr eaLnBrk="1" hangingPunct="1"/>
            <a:r>
              <a:rPr lang="en-GB">
                <a:latin typeface="Liberation Sans"/>
              </a:rPr>
              <a:t>Research and design issues</a:t>
            </a:r>
          </a:p>
        </p:txBody>
      </p:sp>
      <p:sp>
        <p:nvSpPr>
          <p:cNvPr id="135173" name="Content Placeholder 2"/>
          <p:cNvSpPr>
            <a:spLocks noGrp="1"/>
          </p:cNvSpPr>
          <p:nvPr>
            <p:ph idx="4294967295"/>
          </p:nvPr>
        </p:nvSpPr>
        <p:spPr>
          <a:xfrm>
            <a:off x="0" y="1327150"/>
            <a:ext cx="3306763" cy="4981575"/>
          </a:xfrm>
        </p:spPr>
        <p:txBody>
          <a:bodyPr>
            <a:normAutofit/>
          </a:bodyPr>
          <a:lstStyle/>
          <a:p>
            <a:pPr eaLnBrk="1" hangingPunct="1"/>
            <a:r>
              <a:rPr lang="en-GB" dirty="0">
                <a:solidFill>
                  <a:srgbClr val="7030A0"/>
                </a:solidFill>
                <a:latin typeface="Liberation Sans"/>
              </a:rPr>
              <a:t>Will finger-flicking, swiping, stroking and touching a screen result in new ways of consuming, reading, creating and searching digital content?</a:t>
            </a:r>
          </a:p>
          <a:p>
            <a:pPr eaLnBrk="1" hangingPunct="1"/>
            <a:endParaRPr lang="en-GB" dirty="0">
              <a:latin typeface="Liberation Sans"/>
            </a:endParaRPr>
          </a:p>
        </p:txBody>
      </p:sp>
      <p:pic>
        <p:nvPicPr>
          <p:cNvPr id="220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671" y="1196752"/>
            <a:ext cx="5040263"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303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2"/>
          <p:cNvSpPr>
            <a:spLocks noGrp="1" noChangeArrowheads="1"/>
          </p:cNvSpPr>
          <p:nvPr>
            <p:ph type="title"/>
          </p:nvPr>
        </p:nvSpPr>
        <p:spPr/>
        <p:txBody>
          <a:bodyPr/>
          <a:lstStyle/>
          <a:p>
            <a:r>
              <a:rPr lang="en-GB"/>
              <a:t>Which interface?</a:t>
            </a:r>
          </a:p>
        </p:txBody>
      </p:sp>
      <p:sp>
        <p:nvSpPr>
          <p:cNvPr id="192517" name="Rectangle 3"/>
          <p:cNvSpPr>
            <a:spLocks noGrp="1" noChangeArrowheads="1"/>
          </p:cNvSpPr>
          <p:nvPr>
            <p:ph sz="half" idx="1"/>
          </p:nvPr>
        </p:nvSpPr>
        <p:spPr/>
        <p:txBody>
          <a:bodyPr>
            <a:normAutofit/>
          </a:bodyPr>
          <a:lstStyle/>
          <a:p>
            <a:r>
              <a:rPr lang="en-GB" dirty="0"/>
              <a:t>Is multimedia better than tangible interfaces for learning? </a:t>
            </a:r>
          </a:p>
          <a:p>
            <a:r>
              <a:rPr lang="en-GB" dirty="0"/>
              <a:t>Is speech as effective as a command-based interface? </a:t>
            </a:r>
          </a:p>
          <a:p>
            <a:r>
              <a:rPr lang="en-GB" dirty="0"/>
              <a:t>Is a multimodal interface more effective than a </a:t>
            </a:r>
            <a:r>
              <a:rPr lang="en-GB" dirty="0" err="1"/>
              <a:t>monomodal</a:t>
            </a:r>
            <a:r>
              <a:rPr lang="en-GB" dirty="0"/>
              <a:t> interface? </a:t>
            </a:r>
          </a:p>
          <a:p>
            <a:r>
              <a:rPr lang="en-GB" dirty="0"/>
              <a:t>Will wearable interfaces be better than mobile interfaces for helping people find information in foreign cities? </a:t>
            </a:r>
          </a:p>
          <a:p>
            <a:r>
              <a:rPr lang="en-GB" dirty="0"/>
              <a:t>Are virtual environments the ultimate interface for playing games? </a:t>
            </a:r>
          </a:p>
          <a:p>
            <a:r>
              <a:rPr lang="en-GB" dirty="0"/>
              <a:t> Will shareable interfaces be better at supporting communication and collaboration compared with using networked desktop PCs? </a:t>
            </a:r>
          </a:p>
        </p:txBody>
      </p:sp>
    </p:spTree>
    <p:extLst>
      <p:ext uri="{BB962C8B-B14F-4D97-AF65-F5344CB8AC3E}">
        <p14:creationId xmlns:p14="http://schemas.microsoft.com/office/powerpoint/2010/main" val="1284503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2"/>
          <p:cNvSpPr>
            <a:spLocks noGrp="1" noChangeArrowheads="1"/>
          </p:cNvSpPr>
          <p:nvPr>
            <p:ph type="title"/>
          </p:nvPr>
        </p:nvSpPr>
        <p:spPr/>
        <p:txBody>
          <a:bodyPr/>
          <a:lstStyle/>
          <a:p>
            <a:r>
              <a:rPr lang="en-GB"/>
              <a:t>Which interface?</a:t>
            </a:r>
            <a:endParaRPr lang="en-GB" dirty="0"/>
          </a:p>
        </p:txBody>
      </p:sp>
      <p:sp>
        <p:nvSpPr>
          <p:cNvPr id="194565" name="Rectangle 3"/>
          <p:cNvSpPr>
            <a:spLocks noGrp="1" noChangeArrowheads="1"/>
          </p:cNvSpPr>
          <p:nvPr>
            <p:ph sz="half" idx="1"/>
          </p:nvPr>
        </p:nvSpPr>
        <p:spPr/>
        <p:txBody>
          <a:bodyPr/>
          <a:lstStyle/>
          <a:p>
            <a:r>
              <a:rPr lang="en-GB" dirty="0"/>
              <a:t>Will depend on task, users, context, cost, robustness, etc</a:t>
            </a:r>
            <a:r>
              <a:rPr lang="en-GB" dirty="0" smtClean="0"/>
              <a:t>.</a:t>
            </a:r>
            <a:endParaRPr lang="en-GB" dirty="0"/>
          </a:p>
          <a:p>
            <a:r>
              <a:rPr lang="en-GB" dirty="0"/>
              <a:t>Mobile platforms taking over from </a:t>
            </a:r>
            <a:r>
              <a:rPr lang="en-GB" dirty="0" smtClean="0"/>
              <a:t>PCs</a:t>
            </a:r>
            <a:endParaRPr lang="en-GB" dirty="0"/>
          </a:p>
          <a:p>
            <a:r>
              <a:rPr lang="en-GB" dirty="0"/>
              <a:t>Speech interfaces also being used much more for a variety of commercial </a:t>
            </a:r>
            <a:r>
              <a:rPr lang="en-GB" dirty="0" smtClean="0"/>
              <a:t>services</a:t>
            </a:r>
          </a:p>
          <a:p>
            <a:r>
              <a:rPr lang="en-GB" dirty="0" smtClean="0"/>
              <a:t>Appliance </a:t>
            </a:r>
            <a:r>
              <a:rPr lang="en-GB" dirty="0"/>
              <a:t>and vehicle interfaces becoming more </a:t>
            </a:r>
            <a:r>
              <a:rPr lang="en-GB" dirty="0" smtClean="0"/>
              <a:t>important</a:t>
            </a:r>
            <a:endParaRPr lang="en-GB" dirty="0"/>
          </a:p>
          <a:p>
            <a:r>
              <a:rPr lang="en-GB" dirty="0" smtClean="0"/>
              <a:t>Shareable </a:t>
            </a:r>
            <a:r>
              <a:rPr lang="en-GB" dirty="0"/>
              <a:t>and tangible interfaces entering our homes, schools, public places, and workplaces</a:t>
            </a:r>
          </a:p>
        </p:txBody>
      </p:sp>
    </p:spTree>
    <p:extLst>
      <p:ext uri="{BB962C8B-B14F-4D97-AF65-F5344CB8AC3E}">
        <p14:creationId xmlns:p14="http://schemas.microsoft.com/office/powerpoint/2010/main" val="2132499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References</a:t>
            </a:r>
            <a:endParaRPr lang="en-AU" dirty="0"/>
          </a:p>
        </p:txBody>
      </p:sp>
      <p:sp>
        <p:nvSpPr>
          <p:cNvPr id="4" name="Content Placeholder 3"/>
          <p:cNvSpPr>
            <a:spLocks noGrp="1"/>
          </p:cNvSpPr>
          <p:nvPr>
            <p:ph sz="half" idx="1"/>
          </p:nvPr>
        </p:nvSpPr>
        <p:spPr/>
        <p:txBody>
          <a:bodyPr/>
          <a:lstStyle/>
          <a:p>
            <a:r>
              <a:rPr lang="en-AU" dirty="0" err="1"/>
              <a:t>Parush</a:t>
            </a:r>
            <a:r>
              <a:rPr lang="en-AU" dirty="0"/>
              <a:t>, A. (2015). Conceptual design for interactive systems : designing for performance and user experience, Massachusetts : Morgan Kaufmann.</a:t>
            </a:r>
          </a:p>
          <a:p>
            <a:r>
              <a:rPr lang="en-AU" dirty="0"/>
              <a:t>Tidwell, J. (2006). </a:t>
            </a:r>
            <a:r>
              <a:rPr lang="en-AU" i="1" dirty="0"/>
              <a:t>Designing interfaces</a:t>
            </a:r>
            <a:r>
              <a:rPr lang="en-AU" dirty="0"/>
              <a:t>, CA : O'Reilly</a:t>
            </a:r>
            <a:r>
              <a:rPr lang="en-AU" dirty="0" smtClean="0"/>
              <a:t>.</a:t>
            </a:r>
          </a:p>
          <a:p>
            <a:r>
              <a:rPr lang="en-AU" dirty="0" smtClean="0"/>
              <a:t>MVC</a:t>
            </a:r>
          </a:p>
          <a:p>
            <a:pPr lvl="1"/>
            <a:r>
              <a:rPr lang="en-AU" dirty="0" smtClean="0">
                <a:hlinkClick r:id="rId2"/>
              </a:rPr>
              <a:t>https</a:t>
            </a:r>
            <a:r>
              <a:rPr lang="en-AU" dirty="0">
                <a:hlinkClick r:id="rId2"/>
              </a:rPr>
              <a:t>://</a:t>
            </a:r>
            <a:r>
              <a:rPr lang="en-AU" dirty="0" smtClean="0">
                <a:hlinkClick r:id="rId2"/>
              </a:rPr>
              <a:t>developer.apple.com/library/mac/documentation/General/Conceptual/DevPedia-CocoaCore/MVC.html</a:t>
            </a:r>
            <a:endParaRPr lang="en-AU" dirty="0" smtClean="0"/>
          </a:p>
          <a:p>
            <a:pPr lvl="1"/>
            <a:r>
              <a:rPr lang="en-AU" dirty="0">
                <a:hlinkClick r:id="rId3"/>
              </a:rPr>
              <a:t>https://</a:t>
            </a:r>
            <a:r>
              <a:rPr lang="en-AU" dirty="0" smtClean="0">
                <a:hlinkClick r:id="rId3"/>
              </a:rPr>
              <a:t>developer.chrome.com/apps/app_frameworks</a:t>
            </a:r>
            <a:endParaRPr lang="en-AU" dirty="0" smtClean="0"/>
          </a:p>
          <a:p>
            <a:pPr lvl="1"/>
            <a:endParaRPr lang="en-AU" dirty="0"/>
          </a:p>
          <a:p>
            <a:r>
              <a:rPr lang="en-AU" dirty="0">
                <a:hlinkClick r:id="rId4"/>
              </a:rPr>
              <a:t>http://</a:t>
            </a:r>
            <a:r>
              <a:rPr lang="en-AU" dirty="0" smtClean="0">
                <a:hlinkClick r:id="rId4"/>
              </a:rPr>
              <a:t>alistapart.com/article/how-we-hold-our-gadgets</a:t>
            </a:r>
            <a:endParaRPr lang="en-AU" dirty="0" smtClean="0"/>
          </a:p>
          <a:p>
            <a:endParaRPr lang="en-AU" dirty="0" smtClean="0"/>
          </a:p>
          <a:p>
            <a:pPr lvl="1"/>
            <a:endParaRPr lang="en-AU" dirty="0"/>
          </a:p>
          <a:p>
            <a:endParaRPr lang="en-AU" dirty="0"/>
          </a:p>
          <a:p>
            <a:endParaRPr lang="en-AU" b="1" dirty="0"/>
          </a:p>
          <a:p>
            <a:endParaRPr lang="en-AU" dirty="0"/>
          </a:p>
        </p:txBody>
      </p:sp>
    </p:spTree>
    <p:extLst>
      <p:ext uri="{BB962C8B-B14F-4D97-AF65-F5344CB8AC3E}">
        <p14:creationId xmlns:p14="http://schemas.microsoft.com/office/powerpoint/2010/main" val="1131740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877" y="2686074"/>
            <a:ext cx="7772400" cy="1470025"/>
          </a:xfrm>
        </p:spPr>
        <p:txBody>
          <a:bodyPr>
            <a:noAutofit/>
          </a:bodyPr>
          <a:lstStyle/>
          <a:p>
            <a:pPr>
              <a:lnSpc>
                <a:spcPct val="80000"/>
              </a:lnSpc>
            </a:pPr>
            <a:r>
              <a:rPr lang="en-US" spc="-150" dirty="0">
                <a:solidFill>
                  <a:schemeClr val="bg1"/>
                </a:solidFill>
                <a:latin typeface="Times New Roman"/>
                <a:cs typeface="Times New Roman"/>
              </a:rPr>
              <a:t>Questions</a:t>
            </a:r>
          </a:p>
        </p:txBody>
      </p:sp>
    </p:spTree>
    <p:extLst>
      <p:ext uri="{BB962C8B-B14F-4D97-AF65-F5344CB8AC3E}">
        <p14:creationId xmlns:p14="http://schemas.microsoft.com/office/powerpoint/2010/main" val="2357175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Subject Learning Outcomes (SLOs)</a:t>
            </a:r>
            <a:endParaRPr lang="en-AU" dirty="0"/>
          </a:p>
        </p:txBody>
      </p:sp>
      <p:sp>
        <p:nvSpPr>
          <p:cNvPr id="3" name="Content Placeholder 2"/>
          <p:cNvSpPr>
            <a:spLocks noGrp="1"/>
          </p:cNvSpPr>
          <p:nvPr>
            <p:ph sz="half" idx="1"/>
          </p:nvPr>
        </p:nvSpPr>
        <p:spPr>
          <a:xfrm>
            <a:off x="457199" y="1436400"/>
            <a:ext cx="8136305" cy="4519764"/>
          </a:xfrm>
        </p:spPr>
        <p:txBody>
          <a:bodyPr>
            <a:normAutofit lnSpcReduction="10000"/>
          </a:bodyPr>
          <a:lstStyle/>
          <a:p>
            <a:pPr marL="0" indent="0">
              <a:buNone/>
            </a:pPr>
            <a:r>
              <a:rPr lang="en-AU" sz="2400" dirty="0"/>
              <a:t>On successful completion of this subject, students will be able to:</a:t>
            </a:r>
          </a:p>
          <a:p>
            <a:pPr lvl="1">
              <a:buFont typeface="+mj-lt"/>
              <a:buAutoNum type="arabicPeriod"/>
            </a:pPr>
            <a:r>
              <a:rPr lang="en-AU" sz="2400" dirty="0">
                <a:solidFill>
                  <a:srgbClr val="E10600"/>
                </a:solidFill>
              </a:rPr>
              <a:t>Identify and describe HCI principles and design issues.</a:t>
            </a:r>
          </a:p>
          <a:p>
            <a:pPr lvl="1">
              <a:buFont typeface="+mj-lt"/>
              <a:buAutoNum type="arabicPeriod"/>
            </a:pPr>
            <a:r>
              <a:rPr lang="en-AU" sz="2400" dirty="0">
                <a:solidFill>
                  <a:srgbClr val="E10600"/>
                </a:solidFill>
              </a:rPr>
              <a:t>Discuss and justify HCI solutions based on design principles.</a:t>
            </a:r>
          </a:p>
          <a:p>
            <a:pPr lvl="1">
              <a:buFont typeface="+mj-lt"/>
              <a:buAutoNum type="arabicPeriod"/>
            </a:pPr>
            <a:r>
              <a:rPr lang="en-AU" sz="2400" dirty="0">
                <a:solidFill>
                  <a:srgbClr val="E10600"/>
                </a:solidFill>
              </a:rPr>
              <a:t>Demonstrate an understanding of the HCI design process.</a:t>
            </a:r>
          </a:p>
          <a:p>
            <a:pPr lvl="1">
              <a:buFont typeface="+mj-lt"/>
              <a:buAutoNum type="arabicPeriod"/>
            </a:pPr>
            <a:r>
              <a:rPr lang="en-AU" sz="2400" dirty="0">
                <a:solidFill>
                  <a:schemeClr val="accent2"/>
                </a:solidFill>
              </a:rPr>
              <a:t>Acquire skills to design and implement user-centred design.</a:t>
            </a:r>
          </a:p>
          <a:p>
            <a:pPr lvl="1">
              <a:buFont typeface="+mj-lt"/>
              <a:buAutoNum type="arabicPeriod"/>
            </a:pPr>
            <a:r>
              <a:rPr lang="en-AU" sz="2400" dirty="0"/>
              <a:t>Select and use suitable methods of measuring and evaluating the user experience.</a:t>
            </a:r>
          </a:p>
          <a:p>
            <a:endParaRPr lang="en-AU" dirty="0"/>
          </a:p>
        </p:txBody>
      </p:sp>
    </p:spTree>
    <p:extLst>
      <p:ext uri="{BB962C8B-B14F-4D97-AF65-F5344CB8AC3E}">
        <p14:creationId xmlns:p14="http://schemas.microsoft.com/office/powerpoint/2010/main" val="225551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en-AU" dirty="0" smtClean="0"/>
              <a:t>Group Projects</a:t>
            </a:r>
            <a:endParaRPr lang="en-AU" dirty="0"/>
          </a:p>
        </p:txBody>
      </p:sp>
      <p:sp>
        <p:nvSpPr>
          <p:cNvPr id="7" name="Content Placeholder 6"/>
          <p:cNvSpPr>
            <a:spLocks noGrp="1"/>
          </p:cNvSpPr>
          <p:nvPr>
            <p:ph sz="quarter" idx="14"/>
          </p:nvPr>
        </p:nvSpPr>
        <p:spPr/>
        <p:txBody>
          <a:bodyPr/>
          <a:lstStyle/>
          <a:p>
            <a:r>
              <a:rPr lang="en-AU" dirty="0" smtClean="0"/>
              <a:t>Don’t GO STRAIGHT TO DESIGN</a:t>
            </a:r>
            <a:endParaRPr lang="en-AU" dirty="0"/>
          </a:p>
        </p:txBody>
      </p:sp>
    </p:spTree>
    <p:extLst>
      <p:ext uri="{BB962C8B-B14F-4D97-AF65-F5344CB8AC3E}">
        <p14:creationId xmlns:p14="http://schemas.microsoft.com/office/powerpoint/2010/main" val="36516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AU" dirty="0" smtClean="0"/>
              <a:t>Customer Journey</a:t>
            </a:r>
            <a:endParaRPr lang="en-AU" dirty="0"/>
          </a:p>
        </p:txBody>
      </p:sp>
      <p:sp>
        <p:nvSpPr>
          <p:cNvPr id="3" name="Content Placeholder 2"/>
          <p:cNvSpPr>
            <a:spLocks noGrp="1"/>
          </p:cNvSpPr>
          <p:nvPr>
            <p:ph sz="quarter" idx="14"/>
          </p:nvPr>
        </p:nvSpPr>
        <p:spPr/>
        <p:txBody>
          <a:bodyPr/>
          <a:lstStyle/>
          <a:p>
            <a:r>
              <a:rPr lang="en-AU" dirty="0" smtClean="0"/>
              <a:t>A HOLISITIC PERSPECTIVE</a:t>
            </a:r>
            <a:endParaRPr lang="en-AU" dirty="0"/>
          </a:p>
        </p:txBody>
      </p:sp>
    </p:spTree>
    <p:extLst>
      <p:ext uri="{BB962C8B-B14F-4D97-AF65-F5344CB8AC3E}">
        <p14:creationId xmlns:p14="http://schemas.microsoft.com/office/powerpoint/2010/main" val="51456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Principles</a:t>
            </a:r>
            <a:endParaRPr lang="en-AU" dirty="0"/>
          </a:p>
        </p:txBody>
      </p:sp>
      <p:sp>
        <p:nvSpPr>
          <p:cNvPr id="3" name="Content Placeholder 2"/>
          <p:cNvSpPr>
            <a:spLocks noGrp="1"/>
          </p:cNvSpPr>
          <p:nvPr>
            <p:ph sz="half" idx="1"/>
          </p:nvPr>
        </p:nvSpPr>
        <p:spPr/>
        <p:txBody>
          <a:bodyPr/>
          <a:lstStyle/>
          <a:p>
            <a:r>
              <a:rPr lang="en-AU" dirty="0" smtClean="0"/>
              <a:t>Familiarity</a:t>
            </a:r>
          </a:p>
          <a:p>
            <a:r>
              <a:rPr lang="en-AU" dirty="0" smtClean="0"/>
              <a:t>Consistency</a:t>
            </a:r>
          </a:p>
          <a:p>
            <a:r>
              <a:rPr lang="en-AU" dirty="0" smtClean="0"/>
              <a:t>Predictability</a:t>
            </a:r>
          </a:p>
          <a:p>
            <a:r>
              <a:rPr lang="en-AU" dirty="0" smtClean="0"/>
              <a:t>Recoverability</a:t>
            </a:r>
          </a:p>
          <a:p>
            <a:r>
              <a:rPr lang="en-AU" dirty="0" smtClean="0"/>
              <a:t>Guidance</a:t>
            </a:r>
          </a:p>
          <a:p>
            <a:r>
              <a:rPr lang="en-AU" dirty="0" smtClean="0"/>
              <a:t>Diversity</a:t>
            </a:r>
          </a:p>
        </p:txBody>
      </p:sp>
    </p:spTree>
    <p:extLst>
      <p:ext uri="{BB962C8B-B14F-4D97-AF65-F5344CB8AC3E}">
        <p14:creationId xmlns:p14="http://schemas.microsoft.com/office/powerpoint/2010/main" val="2496490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Interaction Styles</a:t>
            </a:r>
            <a:endParaRPr lang="en-AU" dirty="0"/>
          </a:p>
        </p:txBody>
      </p:sp>
      <p:sp>
        <p:nvSpPr>
          <p:cNvPr id="3" name="Content Placeholder 2"/>
          <p:cNvSpPr>
            <a:spLocks noGrp="1"/>
          </p:cNvSpPr>
          <p:nvPr>
            <p:ph sz="half" idx="1"/>
          </p:nvPr>
        </p:nvSpPr>
        <p:spPr/>
        <p:txBody>
          <a:bodyPr/>
          <a:lstStyle/>
          <a:p>
            <a:r>
              <a:rPr lang="en-GB" altLang="en-US" dirty="0" smtClean="0"/>
              <a:t>Command language</a:t>
            </a:r>
          </a:p>
          <a:p>
            <a:r>
              <a:rPr lang="en-GB" altLang="en-US" dirty="0"/>
              <a:t>Menu selection</a:t>
            </a:r>
          </a:p>
          <a:p>
            <a:r>
              <a:rPr lang="en-GB" altLang="en-US" dirty="0" smtClean="0"/>
              <a:t>Form </a:t>
            </a:r>
            <a:r>
              <a:rPr lang="en-GB" altLang="en-US" dirty="0"/>
              <a:t>fill-in</a:t>
            </a:r>
          </a:p>
          <a:p>
            <a:r>
              <a:rPr lang="en-GB" altLang="en-US" dirty="0" smtClean="0"/>
              <a:t>Direct </a:t>
            </a:r>
            <a:r>
              <a:rPr lang="en-GB" altLang="en-US" dirty="0"/>
              <a:t>manipulation</a:t>
            </a:r>
          </a:p>
          <a:p>
            <a:endParaRPr lang="en-GB" altLang="en-US" dirty="0"/>
          </a:p>
          <a:p>
            <a:r>
              <a:rPr lang="en-GB" altLang="en-US" dirty="0"/>
              <a:t>Anthropomorphic </a:t>
            </a:r>
            <a:r>
              <a:rPr lang="en-GB" altLang="en-US" dirty="0" smtClean="0"/>
              <a:t>(Natural language)</a:t>
            </a:r>
            <a:endParaRPr lang="en-GB" altLang="en-US" dirty="0"/>
          </a:p>
        </p:txBody>
      </p:sp>
    </p:spTree>
    <p:extLst>
      <p:ext uri="{BB962C8B-B14F-4D97-AF65-F5344CB8AC3E}">
        <p14:creationId xmlns:p14="http://schemas.microsoft.com/office/powerpoint/2010/main" val="2432761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2016 UOW Brand">
      <a:dk1>
        <a:sysClr val="windowText" lastClr="000000"/>
      </a:dk1>
      <a:lt1>
        <a:sysClr val="window" lastClr="FFFFFF"/>
      </a:lt1>
      <a:dk2>
        <a:srgbClr val="0C2340"/>
      </a:dk2>
      <a:lt2>
        <a:srgbClr val="D9D9D6"/>
      </a:lt2>
      <a:accent1>
        <a:srgbClr val="0033CC"/>
      </a:accent1>
      <a:accent2>
        <a:srgbClr val="E10600"/>
      </a:accent2>
      <a:accent3>
        <a:srgbClr val="0C2340"/>
      </a:accent3>
      <a:accent4>
        <a:srgbClr val="FFFFFF"/>
      </a:accent4>
      <a:accent5>
        <a:srgbClr val="000000"/>
      </a:accent5>
      <a:accent6>
        <a:srgbClr val="FFFFFF"/>
      </a:accent6>
      <a:hlink>
        <a:srgbClr val="245397"/>
      </a:hlink>
      <a:folHlink>
        <a:srgbClr val="4195D3"/>
      </a:folHlink>
    </a:clrScheme>
    <a:fontScheme name="2016 UOW Brand">
      <a:majorFont>
        <a:latin typeface="Times New Roman"/>
        <a:ea typeface=""/>
        <a:cs typeface=""/>
      </a:majorFont>
      <a:minorFont>
        <a:latin typeface="Montserra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4849</TotalTime>
  <Words>2160</Words>
  <Application>Microsoft Office PowerPoint</Application>
  <PresentationFormat>On-screen Show (4:3)</PresentationFormat>
  <Paragraphs>302</Paragraphs>
  <Slides>45</Slides>
  <Notes>22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Information Presentation and Navigation -  CSIT226/CSIT826</vt:lpstr>
      <vt:lpstr>PowerPoint Presentation</vt:lpstr>
      <vt:lpstr>PowerPoint Presentation</vt:lpstr>
      <vt:lpstr>Subject Description</vt:lpstr>
      <vt:lpstr>Subject Learning Outcomes (SLOs)</vt:lpstr>
      <vt:lpstr>PowerPoint Presentation</vt:lpstr>
      <vt:lpstr>PowerPoint Presentation</vt:lpstr>
      <vt:lpstr>Design Principles</vt:lpstr>
      <vt:lpstr>Interaction Styles</vt:lpstr>
      <vt:lpstr>The Patterns (basic – single view) (TIDWELL, 2006)</vt:lpstr>
      <vt:lpstr>Layered Framework (Parush, 2015)</vt:lpstr>
      <vt:lpstr>Model-View-Controller (MVC) Design Pattern</vt:lpstr>
      <vt:lpstr>Model in MVC</vt:lpstr>
      <vt:lpstr>Controller in MVC</vt:lpstr>
      <vt:lpstr>View in MVC OUR FOCUS IN HCI</vt:lpstr>
      <vt:lpstr>PowerPoint Presentation</vt:lpstr>
      <vt:lpstr>PowerPoint Presentation</vt:lpstr>
      <vt:lpstr>Chapter 6 - Interfaces</vt:lpstr>
      <vt:lpstr>Research and design issues</vt:lpstr>
      <vt:lpstr>Menus</vt:lpstr>
      <vt:lpstr>Expanding menus</vt:lpstr>
      <vt:lpstr>Contextual menus</vt:lpstr>
      <vt:lpstr>Research and design issues</vt:lpstr>
      <vt:lpstr>Icon design</vt:lpstr>
      <vt:lpstr>Icon forms</vt:lpstr>
      <vt:lpstr>Activity</vt:lpstr>
      <vt:lpstr>Multimedia - Research and design issues</vt:lpstr>
      <vt:lpstr>Realism versus abstraction?</vt:lpstr>
      <vt:lpstr>Information visualization and dashboards</vt:lpstr>
      <vt:lpstr>Dashboards</vt:lpstr>
      <vt:lpstr>Which dashboard is best?</vt:lpstr>
      <vt:lpstr>Which dashboard is best?</vt:lpstr>
      <vt:lpstr>Research and design issues</vt:lpstr>
      <vt:lpstr>Consumer electronics and appliances </vt:lpstr>
      <vt:lpstr>A toaster</vt:lpstr>
      <vt:lpstr>Mobile</vt:lpstr>
      <vt:lpstr>Mobile challenges</vt:lpstr>
      <vt:lpstr>Research and design issues</vt:lpstr>
      <vt:lpstr>Alistapart, 2015</vt:lpstr>
      <vt:lpstr>Alistapart, 2015</vt:lpstr>
      <vt:lpstr>Research and design issues</vt:lpstr>
      <vt:lpstr>Which interface?</vt:lpstr>
      <vt:lpstr>Which interface?</vt:lpstr>
      <vt:lpstr>References</vt:lpstr>
      <vt:lpstr>Questions</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CSIT226/CSIT826  Introductory Lecture</dc:title>
  <dc:creator>Mark Freeman</dc:creator>
  <cp:lastModifiedBy>Mark Freeman</cp:lastModifiedBy>
  <cp:revision>208</cp:revision>
  <cp:lastPrinted>2016-08-15T05:59:06Z</cp:lastPrinted>
  <dcterms:created xsi:type="dcterms:W3CDTF">2016-01-22T04:47:59Z</dcterms:created>
  <dcterms:modified xsi:type="dcterms:W3CDTF">2016-08-22T06:11:37Z</dcterms:modified>
</cp:coreProperties>
</file>