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handoutMasterIdLst>
    <p:handoutMasterId r:id="rId31"/>
  </p:handoutMasterIdLst>
  <p:sldIdLst>
    <p:sldId id="256" r:id="rId2"/>
    <p:sldId id="269" r:id="rId3"/>
    <p:sldId id="270" r:id="rId4"/>
    <p:sldId id="673" r:id="rId5"/>
    <p:sldId id="273" r:id="rId6"/>
    <p:sldId id="274" r:id="rId7"/>
    <p:sldId id="672" r:id="rId8"/>
    <p:sldId id="680" r:id="rId9"/>
    <p:sldId id="692" r:id="rId10"/>
    <p:sldId id="688" r:id="rId11"/>
    <p:sldId id="681" r:id="rId12"/>
    <p:sldId id="682" r:id="rId13"/>
    <p:sldId id="683" r:id="rId14"/>
    <p:sldId id="686" r:id="rId15"/>
    <p:sldId id="684" r:id="rId16"/>
    <p:sldId id="685" r:id="rId17"/>
    <p:sldId id="687" r:id="rId18"/>
    <p:sldId id="689" r:id="rId19"/>
    <p:sldId id="690" r:id="rId20"/>
    <p:sldId id="691" r:id="rId21"/>
    <p:sldId id="676" r:id="rId22"/>
    <p:sldId id="677" r:id="rId23"/>
    <p:sldId id="679" r:id="rId24"/>
    <p:sldId id="674" r:id="rId25"/>
    <p:sldId id="675" r:id="rId26"/>
    <p:sldId id="678" r:id="rId27"/>
    <p:sldId id="558" r:id="rId28"/>
    <p:sldId id="261" r:id="rId29"/>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D9D6"/>
    <a:srgbClr val="000000"/>
    <a:srgbClr val="0C2340"/>
    <a:srgbClr val="FF0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0" autoAdjust="0"/>
    <p:restoredTop sz="94400" autoAdjust="0"/>
  </p:normalViewPr>
  <p:slideViewPr>
    <p:cSldViewPr snapToGrid="0" snapToObjects="1">
      <p:cViewPr>
        <p:scale>
          <a:sx n="110" d="100"/>
          <a:sy n="110" d="100"/>
        </p:scale>
        <p:origin x="-1644"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9" d="100"/>
          <a:sy n="79" d="100"/>
        </p:scale>
        <p:origin x="-3942"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610B1C-3FAD-4A1C-B840-F689C223136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AU"/>
        </a:p>
      </dgm:t>
    </dgm:pt>
    <dgm:pt modelId="{2C1ED034-D6A2-4C94-BB53-3197735F7245}">
      <dgm:prSet phldrT="[Text]"/>
      <dgm:spPr/>
      <dgm:t>
        <a:bodyPr/>
        <a:lstStyle/>
        <a:p>
          <a:r>
            <a:rPr lang="en-AU" dirty="0" smtClean="0"/>
            <a:t>Accessibility</a:t>
          </a:r>
          <a:endParaRPr lang="en-AU" dirty="0"/>
        </a:p>
      </dgm:t>
    </dgm:pt>
    <dgm:pt modelId="{90DE9E72-BFF4-4BE8-BDDC-9C208F8D4405}" type="parTrans" cxnId="{468BE2FB-A107-4D57-A1C2-F1219306E8FE}">
      <dgm:prSet/>
      <dgm:spPr/>
      <dgm:t>
        <a:bodyPr/>
        <a:lstStyle/>
        <a:p>
          <a:endParaRPr lang="en-AU"/>
        </a:p>
      </dgm:t>
    </dgm:pt>
    <dgm:pt modelId="{821D3FCA-6F2E-4DB4-9ADF-2C41DEECB2A8}" type="sibTrans" cxnId="{468BE2FB-A107-4D57-A1C2-F1219306E8FE}">
      <dgm:prSet/>
      <dgm:spPr/>
      <dgm:t>
        <a:bodyPr/>
        <a:lstStyle/>
        <a:p>
          <a:endParaRPr lang="en-AU"/>
        </a:p>
      </dgm:t>
    </dgm:pt>
    <dgm:pt modelId="{D714D1BB-F7FB-411A-94A4-36A27AF985F4}">
      <dgm:prSet phldrT="[Text]"/>
      <dgm:spPr/>
      <dgm:t>
        <a:bodyPr/>
        <a:lstStyle/>
        <a:p>
          <a:r>
            <a:rPr lang="en-AU" dirty="0" smtClean="0"/>
            <a:t>WCAG 2.0</a:t>
          </a:r>
          <a:endParaRPr lang="en-AU" dirty="0"/>
        </a:p>
      </dgm:t>
    </dgm:pt>
    <dgm:pt modelId="{0F9C2F41-24A1-4553-BB08-CD530640C274}" type="parTrans" cxnId="{31F60065-3F7F-4B4E-B06F-1932895D846A}">
      <dgm:prSet/>
      <dgm:spPr/>
      <dgm:t>
        <a:bodyPr/>
        <a:lstStyle/>
        <a:p>
          <a:endParaRPr lang="en-AU"/>
        </a:p>
      </dgm:t>
    </dgm:pt>
    <dgm:pt modelId="{4991A9C6-43DA-47FE-B515-EBC96F0169D8}" type="sibTrans" cxnId="{31F60065-3F7F-4B4E-B06F-1932895D846A}">
      <dgm:prSet/>
      <dgm:spPr/>
      <dgm:t>
        <a:bodyPr/>
        <a:lstStyle/>
        <a:p>
          <a:endParaRPr lang="en-AU"/>
        </a:p>
      </dgm:t>
    </dgm:pt>
    <dgm:pt modelId="{79284782-5847-410B-8B44-262D02D9A363}">
      <dgm:prSet phldrT="[Text]"/>
      <dgm:spPr/>
      <dgm:t>
        <a:bodyPr/>
        <a:lstStyle/>
        <a:p>
          <a:r>
            <a:rPr lang="en-AU" dirty="0" smtClean="0"/>
            <a:t>Assistive Technologies</a:t>
          </a:r>
          <a:endParaRPr lang="en-AU" dirty="0"/>
        </a:p>
      </dgm:t>
    </dgm:pt>
    <dgm:pt modelId="{A35696C6-D9B8-4773-87E8-B69765240FCB}" type="parTrans" cxnId="{AD213C95-AA8E-42B3-B85C-308419DC4352}">
      <dgm:prSet/>
      <dgm:spPr/>
      <dgm:t>
        <a:bodyPr/>
        <a:lstStyle/>
        <a:p>
          <a:endParaRPr lang="en-AU"/>
        </a:p>
      </dgm:t>
    </dgm:pt>
    <dgm:pt modelId="{9A710AF6-48BA-4DD6-A690-1B3100CD3AC4}" type="sibTrans" cxnId="{AD213C95-AA8E-42B3-B85C-308419DC4352}">
      <dgm:prSet/>
      <dgm:spPr/>
      <dgm:t>
        <a:bodyPr/>
        <a:lstStyle/>
        <a:p>
          <a:endParaRPr lang="en-AU"/>
        </a:p>
      </dgm:t>
    </dgm:pt>
    <dgm:pt modelId="{2B95CBB3-C416-4E44-A3BA-484360C3CBF5}">
      <dgm:prSet phldrT="[Text]"/>
      <dgm:spPr/>
      <dgm:t>
        <a:bodyPr/>
        <a:lstStyle/>
        <a:p>
          <a:r>
            <a:rPr lang="en-AU" dirty="0" smtClean="0"/>
            <a:t>Who do we need to consider?</a:t>
          </a:r>
          <a:endParaRPr lang="en-AU" dirty="0"/>
        </a:p>
      </dgm:t>
    </dgm:pt>
    <dgm:pt modelId="{7C9AE561-28A5-4176-94FA-2D560828FB9C}" type="parTrans" cxnId="{DA901B2A-52BD-4755-94AE-DA5F14BB481C}">
      <dgm:prSet/>
      <dgm:spPr/>
      <dgm:t>
        <a:bodyPr/>
        <a:lstStyle/>
        <a:p>
          <a:endParaRPr lang="en-AU"/>
        </a:p>
      </dgm:t>
    </dgm:pt>
    <dgm:pt modelId="{35AC6481-B67C-434D-A601-5E2B7D709F23}" type="sibTrans" cxnId="{DA901B2A-52BD-4755-94AE-DA5F14BB481C}">
      <dgm:prSet/>
      <dgm:spPr/>
      <dgm:t>
        <a:bodyPr/>
        <a:lstStyle/>
        <a:p>
          <a:endParaRPr lang="en-AU"/>
        </a:p>
      </dgm:t>
    </dgm:pt>
    <dgm:pt modelId="{3A37823F-61C5-40AE-BE2D-D99E4F669B74}" type="pres">
      <dgm:prSet presAssocID="{50610B1C-3FAD-4A1C-B840-F689C223136A}" presName="linear" presStyleCnt="0">
        <dgm:presLayoutVars>
          <dgm:dir/>
          <dgm:animLvl val="lvl"/>
          <dgm:resizeHandles val="exact"/>
        </dgm:presLayoutVars>
      </dgm:prSet>
      <dgm:spPr/>
      <dgm:t>
        <a:bodyPr/>
        <a:lstStyle/>
        <a:p>
          <a:endParaRPr lang="en-AU"/>
        </a:p>
      </dgm:t>
    </dgm:pt>
    <dgm:pt modelId="{357CE0C1-5AB3-4E27-B49C-0A689A785A81}" type="pres">
      <dgm:prSet presAssocID="{2B95CBB3-C416-4E44-A3BA-484360C3CBF5}" presName="parentLin" presStyleCnt="0"/>
      <dgm:spPr/>
    </dgm:pt>
    <dgm:pt modelId="{F4EABC63-B532-4A8E-8A93-6206726DDE34}" type="pres">
      <dgm:prSet presAssocID="{2B95CBB3-C416-4E44-A3BA-484360C3CBF5}" presName="parentLeftMargin" presStyleLbl="node1" presStyleIdx="0" presStyleCnt="3"/>
      <dgm:spPr/>
      <dgm:t>
        <a:bodyPr/>
        <a:lstStyle/>
        <a:p>
          <a:endParaRPr lang="en-AU"/>
        </a:p>
      </dgm:t>
    </dgm:pt>
    <dgm:pt modelId="{1302B24E-135C-4743-B24D-D0F3793F051C}" type="pres">
      <dgm:prSet presAssocID="{2B95CBB3-C416-4E44-A3BA-484360C3CBF5}" presName="parentText" presStyleLbl="node1" presStyleIdx="0" presStyleCnt="3">
        <dgm:presLayoutVars>
          <dgm:chMax val="0"/>
          <dgm:bulletEnabled val="1"/>
        </dgm:presLayoutVars>
      </dgm:prSet>
      <dgm:spPr/>
      <dgm:t>
        <a:bodyPr/>
        <a:lstStyle/>
        <a:p>
          <a:endParaRPr lang="en-AU"/>
        </a:p>
      </dgm:t>
    </dgm:pt>
    <dgm:pt modelId="{147378C8-E0A0-4026-8414-2FCC048B850E}" type="pres">
      <dgm:prSet presAssocID="{2B95CBB3-C416-4E44-A3BA-484360C3CBF5}" presName="negativeSpace" presStyleCnt="0"/>
      <dgm:spPr/>
    </dgm:pt>
    <dgm:pt modelId="{E2C6B004-28D0-4738-9C9F-47B6CB130FED}" type="pres">
      <dgm:prSet presAssocID="{2B95CBB3-C416-4E44-A3BA-484360C3CBF5}" presName="childText" presStyleLbl="conFgAcc1" presStyleIdx="0" presStyleCnt="3">
        <dgm:presLayoutVars>
          <dgm:bulletEnabled val="1"/>
        </dgm:presLayoutVars>
      </dgm:prSet>
      <dgm:spPr/>
    </dgm:pt>
    <dgm:pt modelId="{B2FAFD45-B29F-4C37-A868-6A3E94AC441B}" type="pres">
      <dgm:prSet presAssocID="{35AC6481-B67C-434D-A601-5E2B7D709F23}" presName="spaceBetweenRectangles" presStyleCnt="0"/>
      <dgm:spPr/>
    </dgm:pt>
    <dgm:pt modelId="{1946363A-0A8E-4960-B982-851EE539F83A}" type="pres">
      <dgm:prSet presAssocID="{79284782-5847-410B-8B44-262D02D9A363}" presName="parentLin" presStyleCnt="0"/>
      <dgm:spPr/>
    </dgm:pt>
    <dgm:pt modelId="{8C624781-41E3-4C60-AA92-08BFF8BFB143}" type="pres">
      <dgm:prSet presAssocID="{79284782-5847-410B-8B44-262D02D9A363}" presName="parentLeftMargin" presStyleLbl="node1" presStyleIdx="0" presStyleCnt="3"/>
      <dgm:spPr/>
      <dgm:t>
        <a:bodyPr/>
        <a:lstStyle/>
        <a:p>
          <a:endParaRPr lang="en-AU"/>
        </a:p>
      </dgm:t>
    </dgm:pt>
    <dgm:pt modelId="{BFCB3E80-C9D7-474A-B02B-AED0BCD91D5B}" type="pres">
      <dgm:prSet presAssocID="{79284782-5847-410B-8B44-262D02D9A363}" presName="parentText" presStyleLbl="node1" presStyleIdx="1" presStyleCnt="3">
        <dgm:presLayoutVars>
          <dgm:chMax val="0"/>
          <dgm:bulletEnabled val="1"/>
        </dgm:presLayoutVars>
      </dgm:prSet>
      <dgm:spPr/>
      <dgm:t>
        <a:bodyPr/>
        <a:lstStyle/>
        <a:p>
          <a:endParaRPr lang="en-AU"/>
        </a:p>
      </dgm:t>
    </dgm:pt>
    <dgm:pt modelId="{6600AF3D-5D12-4BDF-BA7A-1233B7DC41DA}" type="pres">
      <dgm:prSet presAssocID="{79284782-5847-410B-8B44-262D02D9A363}" presName="negativeSpace" presStyleCnt="0"/>
      <dgm:spPr/>
    </dgm:pt>
    <dgm:pt modelId="{761E7275-8141-439D-99A7-10A8E0842CF6}" type="pres">
      <dgm:prSet presAssocID="{79284782-5847-410B-8B44-262D02D9A363}" presName="childText" presStyleLbl="conFgAcc1" presStyleIdx="1" presStyleCnt="3">
        <dgm:presLayoutVars>
          <dgm:bulletEnabled val="1"/>
        </dgm:presLayoutVars>
      </dgm:prSet>
      <dgm:spPr/>
    </dgm:pt>
    <dgm:pt modelId="{BA6C5A65-DA6C-4D60-926A-37EF414C36A0}" type="pres">
      <dgm:prSet presAssocID="{9A710AF6-48BA-4DD6-A690-1B3100CD3AC4}" presName="spaceBetweenRectangles" presStyleCnt="0"/>
      <dgm:spPr/>
    </dgm:pt>
    <dgm:pt modelId="{D8069ACB-80C5-4928-B7AE-2EC9A67D203B}" type="pres">
      <dgm:prSet presAssocID="{2C1ED034-D6A2-4C94-BB53-3197735F7245}" presName="parentLin" presStyleCnt="0"/>
      <dgm:spPr/>
    </dgm:pt>
    <dgm:pt modelId="{BA49C862-5DD8-463A-9938-4E0BD0338825}" type="pres">
      <dgm:prSet presAssocID="{2C1ED034-D6A2-4C94-BB53-3197735F7245}" presName="parentLeftMargin" presStyleLbl="node1" presStyleIdx="1" presStyleCnt="3"/>
      <dgm:spPr/>
      <dgm:t>
        <a:bodyPr/>
        <a:lstStyle/>
        <a:p>
          <a:endParaRPr lang="en-AU"/>
        </a:p>
      </dgm:t>
    </dgm:pt>
    <dgm:pt modelId="{611FB355-5D88-44B0-A028-FC73F9146FBB}" type="pres">
      <dgm:prSet presAssocID="{2C1ED034-D6A2-4C94-BB53-3197735F7245}" presName="parentText" presStyleLbl="node1" presStyleIdx="2" presStyleCnt="3">
        <dgm:presLayoutVars>
          <dgm:chMax val="0"/>
          <dgm:bulletEnabled val="1"/>
        </dgm:presLayoutVars>
      </dgm:prSet>
      <dgm:spPr/>
      <dgm:t>
        <a:bodyPr/>
        <a:lstStyle/>
        <a:p>
          <a:endParaRPr lang="en-AU"/>
        </a:p>
      </dgm:t>
    </dgm:pt>
    <dgm:pt modelId="{25D36A7A-A7B0-4323-B6D1-C35DA963398E}" type="pres">
      <dgm:prSet presAssocID="{2C1ED034-D6A2-4C94-BB53-3197735F7245}" presName="negativeSpace" presStyleCnt="0"/>
      <dgm:spPr/>
    </dgm:pt>
    <dgm:pt modelId="{1F6DA864-EEBB-47C0-AC47-38CE5D48DC11}" type="pres">
      <dgm:prSet presAssocID="{2C1ED034-D6A2-4C94-BB53-3197735F7245}" presName="childText" presStyleLbl="conFgAcc1" presStyleIdx="2" presStyleCnt="3">
        <dgm:presLayoutVars>
          <dgm:bulletEnabled val="1"/>
        </dgm:presLayoutVars>
      </dgm:prSet>
      <dgm:spPr/>
      <dgm:t>
        <a:bodyPr/>
        <a:lstStyle/>
        <a:p>
          <a:endParaRPr lang="en-AU"/>
        </a:p>
      </dgm:t>
    </dgm:pt>
  </dgm:ptLst>
  <dgm:cxnLst>
    <dgm:cxn modelId="{1E09FE18-4983-462B-8F39-E4C281963297}" type="presOf" srcId="{79284782-5847-410B-8B44-262D02D9A363}" destId="{8C624781-41E3-4C60-AA92-08BFF8BFB143}" srcOrd="0" destOrd="0" presId="urn:microsoft.com/office/officeart/2005/8/layout/list1"/>
    <dgm:cxn modelId="{31F60065-3F7F-4B4E-B06F-1932895D846A}" srcId="{2C1ED034-D6A2-4C94-BB53-3197735F7245}" destId="{D714D1BB-F7FB-411A-94A4-36A27AF985F4}" srcOrd="0" destOrd="0" parTransId="{0F9C2F41-24A1-4553-BB08-CD530640C274}" sibTransId="{4991A9C6-43DA-47FE-B515-EBC96F0169D8}"/>
    <dgm:cxn modelId="{629FD69A-39EA-489B-8285-8D69E495C34F}" type="presOf" srcId="{2B95CBB3-C416-4E44-A3BA-484360C3CBF5}" destId="{1302B24E-135C-4743-B24D-D0F3793F051C}" srcOrd="1" destOrd="0" presId="urn:microsoft.com/office/officeart/2005/8/layout/list1"/>
    <dgm:cxn modelId="{468BE2FB-A107-4D57-A1C2-F1219306E8FE}" srcId="{50610B1C-3FAD-4A1C-B840-F689C223136A}" destId="{2C1ED034-D6A2-4C94-BB53-3197735F7245}" srcOrd="2" destOrd="0" parTransId="{90DE9E72-BFF4-4BE8-BDDC-9C208F8D4405}" sibTransId="{821D3FCA-6F2E-4DB4-9ADF-2C41DEECB2A8}"/>
    <dgm:cxn modelId="{CA945F46-62A2-4812-9951-F68533CEC141}" type="presOf" srcId="{79284782-5847-410B-8B44-262D02D9A363}" destId="{BFCB3E80-C9D7-474A-B02B-AED0BCD91D5B}" srcOrd="1" destOrd="0" presId="urn:microsoft.com/office/officeart/2005/8/layout/list1"/>
    <dgm:cxn modelId="{9070ADD5-50C1-43F7-87B0-F7B94BA083C5}" type="presOf" srcId="{50610B1C-3FAD-4A1C-B840-F689C223136A}" destId="{3A37823F-61C5-40AE-BE2D-D99E4F669B74}" srcOrd="0" destOrd="0" presId="urn:microsoft.com/office/officeart/2005/8/layout/list1"/>
    <dgm:cxn modelId="{AD213C95-AA8E-42B3-B85C-308419DC4352}" srcId="{50610B1C-3FAD-4A1C-B840-F689C223136A}" destId="{79284782-5847-410B-8B44-262D02D9A363}" srcOrd="1" destOrd="0" parTransId="{A35696C6-D9B8-4773-87E8-B69765240FCB}" sibTransId="{9A710AF6-48BA-4DD6-A690-1B3100CD3AC4}"/>
    <dgm:cxn modelId="{DA901B2A-52BD-4755-94AE-DA5F14BB481C}" srcId="{50610B1C-3FAD-4A1C-B840-F689C223136A}" destId="{2B95CBB3-C416-4E44-A3BA-484360C3CBF5}" srcOrd="0" destOrd="0" parTransId="{7C9AE561-28A5-4176-94FA-2D560828FB9C}" sibTransId="{35AC6481-B67C-434D-A601-5E2B7D709F23}"/>
    <dgm:cxn modelId="{B429515A-6DD2-47F0-9A22-946125FF4D84}" type="presOf" srcId="{2C1ED034-D6A2-4C94-BB53-3197735F7245}" destId="{BA49C862-5DD8-463A-9938-4E0BD0338825}" srcOrd="0" destOrd="0" presId="urn:microsoft.com/office/officeart/2005/8/layout/list1"/>
    <dgm:cxn modelId="{BD201880-C079-411A-99D5-12291B0CAD7F}" type="presOf" srcId="{2B95CBB3-C416-4E44-A3BA-484360C3CBF5}" destId="{F4EABC63-B532-4A8E-8A93-6206726DDE34}" srcOrd="0" destOrd="0" presId="urn:microsoft.com/office/officeart/2005/8/layout/list1"/>
    <dgm:cxn modelId="{4E04B05D-1743-421C-A369-741C3BEEE0AA}" type="presOf" srcId="{D714D1BB-F7FB-411A-94A4-36A27AF985F4}" destId="{1F6DA864-EEBB-47C0-AC47-38CE5D48DC11}" srcOrd="0" destOrd="0" presId="urn:microsoft.com/office/officeart/2005/8/layout/list1"/>
    <dgm:cxn modelId="{128188F3-52E0-458D-A80B-AA853BBFDF34}" type="presOf" srcId="{2C1ED034-D6A2-4C94-BB53-3197735F7245}" destId="{611FB355-5D88-44B0-A028-FC73F9146FBB}" srcOrd="1" destOrd="0" presId="urn:microsoft.com/office/officeart/2005/8/layout/list1"/>
    <dgm:cxn modelId="{3144614D-EA68-4A73-B7C4-AA9687905889}" type="presParOf" srcId="{3A37823F-61C5-40AE-BE2D-D99E4F669B74}" destId="{357CE0C1-5AB3-4E27-B49C-0A689A785A81}" srcOrd="0" destOrd="0" presId="urn:microsoft.com/office/officeart/2005/8/layout/list1"/>
    <dgm:cxn modelId="{44931628-45C7-4AF4-A3E7-D24534E14DBB}" type="presParOf" srcId="{357CE0C1-5AB3-4E27-B49C-0A689A785A81}" destId="{F4EABC63-B532-4A8E-8A93-6206726DDE34}" srcOrd="0" destOrd="0" presId="urn:microsoft.com/office/officeart/2005/8/layout/list1"/>
    <dgm:cxn modelId="{2D3EDAF5-8315-4D1D-9B20-0BBACF0294B8}" type="presParOf" srcId="{357CE0C1-5AB3-4E27-B49C-0A689A785A81}" destId="{1302B24E-135C-4743-B24D-D0F3793F051C}" srcOrd="1" destOrd="0" presId="urn:microsoft.com/office/officeart/2005/8/layout/list1"/>
    <dgm:cxn modelId="{B9006B19-C4E5-433B-B1D4-EC1FC7880C91}" type="presParOf" srcId="{3A37823F-61C5-40AE-BE2D-D99E4F669B74}" destId="{147378C8-E0A0-4026-8414-2FCC048B850E}" srcOrd="1" destOrd="0" presId="urn:microsoft.com/office/officeart/2005/8/layout/list1"/>
    <dgm:cxn modelId="{A08D7DB1-A132-4D84-B47E-812F44E38FDD}" type="presParOf" srcId="{3A37823F-61C5-40AE-BE2D-D99E4F669B74}" destId="{E2C6B004-28D0-4738-9C9F-47B6CB130FED}" srcOrd="2" destOrd="0" presId="urn:microsoft.com/office/officeart/2005/8/layout/list1"/>
    <dgm:cxn modelId="{85E9E139-C898-4740-91AF-8F54F00C6B67}" type="presParOf" srcId="{3A37823F-61C5-40AE-BE2D-D99E4F669B74}" destId="{B2FAFD45-B29F-4C37-A868-6A3E94AC441B}" srcOrd="3" destOrd="0" presId="urn:microsoft.com/office/officeart/2005/8/layout/list1"/>
    <dgm:cxn modelId="{FD7389B1-78BD-44D9-8D66-6C34B1A16EB7}" type="presParOf" srcId="{3A37823F-61C5-40AE-BE2D-D99E4F669B74}" destId="{1946363A-0A8E-4960-B982-851EE539F83A}" srcOrd="4" destOrd="0" presId="urn:microsoft.com/office/officeart/2005/8/layout/list1"/>
    <dgm:cxn modelId="{84D88A9E-81BF-4FD1-B565-4DBBB57126B4}" type="presParOf" srcId="{1946363A-0A8E-4960-B982-851EE539F83A}" destId="{8C624781-41E3-4C60-AA92-08BFF8BFB143}" srcOrd="0" destOrd="0" presId="urn:microsoft.com/office/officeart/2005/8/layout/list1"/>
    <dgm:cxn modelId="{FDF68A9C-C032-427E-BBEA-307C9216F17A}" type="presParOf" srcId="{1946363A-0A8E-4960-B982-851EE539F83A}" destId="{BFCB3E80-C9D7-474A-B02B-AED0BCD91D5B}" srcOrd="1" destOrd="0" presId="urn:microsoft.com/office/officeart/2005/8/layout/list1"/>
    <dgm:cxn modelId="{6F5ECFD0-EA1C-4EAF-AF00-5CF331FBDE5B}" type="presParOf" srcId="{3A37823F-61C5-40AE-BE2D-D99E4F669B74}" destId="{6600AF3D-5D12-4BDF-BA7A-1233B7DC41DA}" srcOrd="5" destOrd="0" presId="urn:microsoft.com/office/officeart/2005/8/layout/list1"/>
    <dgm:cxn modelId="{31448E97-75EB-4351-AC15-A1333653B172}" type="presParOf" srcId="{3A37823F-61C5-40AE-BE2D-D99E4F669B74}" destId="{761E7275-8141-439D-99A7-10A8E0842CF6}" srcOrd="6" destOrd="0" presId="urn:microsoft.com/office/officeart/2005/8/layout/list1"/>
    <dgm:cxn modelId="{C4CE6EA9-D13E-43EB-98BA-9B684E35F92F}" type="presParOf" srcId="{3A37823F-61C5-40AE-BE2D-D99E4F669B74}" destId="{BA6C5A65-DA6C-4D60-926A-37EF414C36A0}" srcOrd="7" destOrd="0" presId="urn:microsoft.com/office/officeart/2005/8/layout/list1"/>
    <dgm:cxn modelId="{8ECB6C76-CF89-4747-A6CE-319FCAE862B8}" type="presParOf" srcId="{3A37823F-61C5-40AE-BE2D-D99E4F669B74}" destId="{D8069ACB-80C5-4928-B7AE-2EC9A67D203B}" srcOrd="8" destOrd="0" presId="urn:microsoft.com/office/officeart/2005/8/layout/list1"/>
    <dgm:cxn modelId="{78C6D275-E69D-4AE7-BAD7-95D0C4343424}" type="presParOf" srcId="{D8069ACB-80C5-4928-B7AE-2EC9A67D203B}" destId="{BA49C862-5DD8-463A-9938-4E0BD0338825}" srcOrd="0" destOrd="0" presId="urn:microsoft.com/office/officeart/2005/8/layout/list1"/>
    <dgm:cxn modelId="{FBAE6C47-57B5-440E-B82E-E729D5777B28}" type="presParOf" srcId="{D8069ACB-80C5-4928-B7AE-2EC9A67D203B}" destId="{611FB355-5D88-44B0-A028-FC73F9146FBB}" srcOrd="1" destOrd="0" presId="urn:microsoft.com/office/officeart/2005/8/layout/list1"/>
    <dgm:cxn modelId="{4232E5EA-6E80-4F23-9702-0701230CAE1E}" type="presParOf" srcId="{3A37823F-61C5-40AE-BE2D-D99E4F669B74}" destId="{25D36A7A-A7B0-4323-B6D1-C35DA963398E}" srcOrd="9" destOrd="0" presId="urn:microsoft.com/office/officeart/2005/8/layout/list1"/>
    <dgm:cxn modelId="{70BD36BC-A943-4FFF-B405-B789FD52E653}" type="presParOf" srcId="{3A37823F-61C5-40AE-BE2D-D99E4F669B74}" destId="{1F6DA864-EEBB-47C0-AC47-38CE5D48DC1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6B004-28D0-4738-9C9F-47B6CB130FED}">
      <dsp:nvSpPr>
        <dsp:cNvPr id="0" name=""/>
        <dsp:cNvSpPr/>
      </dsp:nvSpPr>
      <dsp:spPr>
        <a:xfrm>
          <a:off x="0" y="832355"/>
          <a:ext cx="7280275" cy="6048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02B24E-135C-4743-B24D-D0F3793F051C}">
      <dsp:nvSpPr>
        <dsp:cNvPr id="0" name=""/>
        <dsp:cNvSpPr/>
      </dsp:nvSpPr>
      <dsp:spPr>
        <a:xfrm>
          <a:off x="364013" y="478115"/>
          <a:ext cx="5096192" cy="70848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1066800">
            <a:lnSpc>
              <a:spcPct val="90000"/>
            </a:lnSpc>
            <a:spcBef>
              <a:spcPct val="0"/>
            </a:spcBef>
            <a:spcAft>
              <a:spcPct val="35000"/>
            </a:spcAft>
          </a:pPr>
          <a:r>
            <a:rPr lang="en-AU" sz="2400" kern="1200" dirty="0" smtClean="0"/>
            <a:t>Who do we need to consider?</a:t>
          </a:r>
          <a:endParaRPr lang="en-AU" sz="2400" kern="1200" dirty="0"/>
        </a:p>
      </dsp:txBody>
      <dsp:txXfrm>
        <a:off x="398598" y="512700"/>
        <a:ext cx="5027022" cy="639310"/>
      </dsp:txXfrm>
    </dsp:sp>
    <dsp:sp modelId="{761E7275-8141-439D-99A7-10A8E0842CF6}">
      <dsp:nvSpPr>
        <dsp:cNvPr id="0" name=""/>
        <dsp:cNvSpPr/>
      </dsp:nvSpPr>
      <dsp:spPr>
        <a:xfrm>
          <a:off x="0" y="1920995"/>
          <a:ext cx="7280275" cy="6048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CB3E80-C9D7-474A-B02B-AED0BCD91D5B}">
      <dsp:nvSpPr>
        <dsp:cNvPr id="0" name=""/>
        <dsp:cNvSpPr/>
      </dsp:nvSpPr>
      <dsp:spPr>
        <a:xfrm>
          <a:off x="364013" y="1566755"/>
          <a:ext cx="5096192" cy="70848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1066800">
            <a:lnSpc>
              <a:spcPct val="90000"/>
            </a:lnSpc>
            <a:spcBef>
              <a:spcPct val="0"/>
            </a:spcBef>
            <a:spcAft>
              <a:spcPct val="35000"/>
            </a:spcAft>
          </a:pPr>
          <a:r>
            <a:rPr lang="en-AU" sz="2400" kern="1200" dirty="0" smtClean="0"/>
            <a:t>Assistive Technologies</a:t>
          </a:r>
          <a:endParaRPr lang="en-AU" sz="2400" kern="1200" dirty="0"/>
        </a:p>
      </dsp:txBody>
      <dsp:txXfrm>
        <a:off x="398598" y="1601340"/>
        <a:ext cx="5027022" cy="639310"/>
      </dsp:txXfrm>
    </dsp:sp>
    <dsp:sp modelId="{1F6DA864-EEBB-47C0-AC47-38CE5D48DC11}">
      <dsp:nvSpPr>
        <dsp:cNvPr id="0" name=""/>
        <dsp:cNvSpPr/>
      </dsp:nvSpPr>
      <dsp:spPr>
        <a:xfrm>
          <a:off x="0" y="3009635"/>
          <a:ext cx="7280275" cy="10017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030" tIns="499872" rIns="565030" bIns="170688" numCol="1" spcCol="1270" anchor="t" anchorCtr="0">
          <a:noAutofit/>
        </a:bodyPr>
        <a:lstStyle/>
        <a:p>
          <a:pPr marL="228600" lvl="1" indent="-228600" algn="l" defTabSz="1066800">
            <a:lnSpc>
              <a:spcPct val="90000"/>
            </a:lnSpc>
            <a:spcBef>
              <a:spcPct val="0"/>
            </a:spcBef>
            <a:spcAft>
              <a:spcPct val="15000"/>
            </a:spcAft>
            <a:buChar char="••"/>
          </a:pPr>
          <a:r>
            <a:rPr lang="en-AU" sz="2400" kern="1200" dirty="0" smtClean="0"/>
            <a:t>WCAG 2.0</a:t>
          </a:r>
          <a:endParaRPr lang="en-AU" sz="2400" kern="1200" dirty="0"/>
        </a:p>
      </dsp:txBody>
      <dsp:txXfrm>
        <a:off x="0" y="3009635"/>
        <a:ext cx="7280275" cy="1001700"/>
      </dsp:txXfrm>
    </dsp:sp>
    <dsp:sp modelId="{611FB355-5D88-44B0-A028-FC73F9146FBB}">
      <dsp:nvSpPr>
        <dsp:cNvPr id="0" name=""/>
        <dsp:cNvSpPr/>
      </dsp:nvSpPr>
      <dsp:spPr>
        <a:xfrm>
          <a:off x="364013" y="2655395"/>
          <a:ext cx="5096192" cy="70848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1066800">
            <a:lnSpc>
              <a:spcPct val="90000"/>
            </a:lnSpc>
            <a:spcBef>
              <a:spcPct val="0"/>
            </a:spcBef>
            <a:spcAft>
              <a:spcPct val="35000"/>
            </a:spcAft>
          </a:pPr>
          <a:r>
            <a:rPr lang="en-AU" sz="2400" kern="1200" dirty="0" smtClean="0"/>
            <a:t>Accessibility</a:t>
          </a:r>
          <a:endParaRPr lang="en-AU" sz="2400" kern="1200" dirty="0"/>
        </a:p>
      </dsp:txBody>
      <dsp:txXfrm>
        <a:off x="398598" y="2689980"/>
        <a:ext cx="5027022"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dirty="0"/>
              <a:t>Human-Computer Interaction</a:t>
            </a:r>
          </a:p>
        </p:txBody>
      </p:sp>
      <p:sp>
        <p:nvSpPr>
          <p:cNvPr id="3" name="Date Placeholder 2"/>
          <p:cNvSpPr>
            <a:spLocks noGrp="1"/>
          </p:cNvSpPr>
          <p:nvPr>
            <p:ph type="dt" sz="quarter" idx="1"/>
          </p:nvPr>
        </p:nvSpPr>
        <p:spPr>
          <a:xfrm>
            <a:off x="4020725" y="0"/>
            <a:ext cx="3076917" cy="511731"/>
          </a:xfrm>
          <a:prstGeom prst="rect">
            <a:avLst/>
          </a:prstGeom>
        </p:spPr>
        <p:txBody>
          <a:bodyPr vert="horz" lIns="94906" tIns="47453" rIns="94906" bIns="47453" rtlCol="0"/>
          <a:lstStyle>
            <a:lvl1pPr algn="r">
              <a:defRPr sz="1200"/>
            </a:lvl1pPr>
          </a:lstStyle>
          <a:p>
            <a:fld id="{A60C01F8-7A96-1A42-A5C1-A6293913991B}" type="datetime1">
              <a:rPr lang="en-AU" smtClean="0"/>
              <a:t>29/08/2016</a:t>
            </a:fld>
            <a:endParaRPr lang="en-US"/>
          </a:p>
        </p:txBody>
      </p:sp>
      <p:sp>
        <p:nvSpPr>
          <p:cNvPr id="4" name="Footer Placeholder 3"/>
          <p:cNvSpPr>
            <a:spLocks noGrp="1"/>
          </p:cNvSpPr>
          <p:nvPr>
            <p:ph type="ftr" sz="quarter" idx="2"/>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4906" tIns="47453" rIns="94906" bIns="47453" rtlCol="0" anchor="b"/>
          <a:lstStyle>
            <a:lvl1pPr algn="r">
              <a:defRPr sz="1200"/>
            </a:lvl1pPr>
          </a:lstStyle>
          <a:p>
            <a:fld id="{B03F6A53-947D-664F-86C6-7EA2E2AF7512}" type="slidenum">
              <a:rPr lang="en-US" smtClean="0"/>
              <a:t>‹#›</a:t>
            </a:fld>
            <a:endParaRPr lang="en-US"/>
          </a:p>
        </p:txBody>
      </p:sp>
    </p:spTree>
    <p:extLst>
      <p:ext uri="{BB962C8B-B14F-4D97-AF65-F5344CB8AC3E}">
        <p14:creationId xmlns:p14="http://schemas.microsoft.com/office/powerpoint/2010/main" val="317498666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a:t>Systems Analysis</a:t>
            </a:r>
          </a:p>
        </p:txBody>
      </p:sp>
      <p:sp>
        <p:nvSpPr>
          <p:cNvPr id="3" name="Date Placeholder 2"/>
          <p:cNvSpPr>
            <a:spLocks noGrp="1"/>
          </p:cNvSpPr>
          <p:nvPr>
            <p:ph type="dt" idx="1"/>
          </p:nvPr>
        </p:nvSpPr>
        <p:spPr>
          <a:xfrm>
            <a:off x="4020725" y="0"/>
            <a:ext cx="3076917" cy="511731"/>
          </a:xfrm>
          <a:prstGeom prst="rect">
            <a:avLst/>
          </a:prstGeom>
        </p:spPr>
        <p:txBody>
          <a:bodyPr vert="horz" lIns="94906" tIns="47453" rIns="94906" bIns="47453" rtlCol="0"/>
          <a:lstStyle>
            <a:lvl1pPr algn="r">
              <a:defRPr sz="1200"/>
            </a:lvl1pPr>
          </a:lstStyle>
          <a:p>
            <a:fld id="{290F5882-1633-C84E-BDD4-8A584B4C4483}" type="datetime1">
              <a:rPr lang="en-AU" smtClean="0"/>
              <a:t>29/08/2016</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906" tIns="47453" rIns="94906" bIns="47453"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4906" tIns="47453" rIns="94906" bIns="47453"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7" name="Slide Number Placeholder 6"/>
          <p:cNvSpPr>
            <a:spLocks noGrp="1"/>
          </p:cNvSpPr>
          <p:nvPr>
            <p:ph type="sldNum" sz="quarter" idx="5"/>
          </p:nvPr>
        </p:nvSpPr>
        <p:spPr>
          <a:xfrm>
            <a:off x="4020725" y="9721243"/>
            <a:ext cx="3076917" cy="511731"/>
          </a:xfrm>
          <a:prstGeom prst="rect">
            <a:avLst/>
          </a:prstGeom>
        </p:spPr>
        <p:txBody>
          <a:bodyPr vert="horz" lIns="94906" tIns="47453" rIns="94906" bIns="47453" rtlCol="0" anchor="b"/>
          <a:lstStyle>
            <a:lvl1pPr algn="r">
              <a:defRPr sz="1200"/>
            </a:lvl1pPr>
          </a:lstStyle>
          <a:p>
            <a:fld id="{4FDA4F87-D5C2-4945-AFCA-8B793D25881C}" type="slidenum">
              <a:rPr lang="en-US" smtClean="0"/>
              <a:t>‹#›</a:t>
            </a:fld>
            <a:endParaRPr lang="en-US"/>
          </a:p>
        </p:txBody>
      </p:sp>
    </p:spTree>
    <p:extLst>
      <p:ext uri="{BB962C8B-B14F-4D97-AF65-F5344CB8AC3E}">
        <p14:creationId xmlns:p14="http://schemas.microsoft.com/office/powerpoint/2010/main" val="1965098906"/>
      </p:ext>
    </p:extLst>
  </p:cSld>
  <p:clrMap bg1="lt1" tx1="dk1" bg2="lt2" tx2="dk2" accent1="accent1" accent2="accent2" accent3="accent3" accent4="accent4" accent5="accent5" accent6="accent6" hlink="hlink" folHlink="folHlink"/>
  <p:hf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A4F87-D5C2-4945-AFCA-8B793D25881C}" type="slidenum">
              <a:rPr lang="en-US" smtClean="0"/>
              <a:t>1</a:t>
            </a:fld>
            <a:endParaRPr lang="en-US" dirty="0"/>
          </a:p>
        </p:txBody>
      </p:sp>
      <p:sp>
        <p:nvSpPr>
          <p:cNvPr id="5" name="Header Placeholder 4"/>
          <p:cNvSpPr>
            <a:spLocks noGrp="1"/>
          </p:cNvSpPr>
          <p:nvPr>
            <p:ph type="hdr" sz="quarter" idx="11"/>
          </p:nvPr>
        </p:nvSpPr>
        <p:spPr/>
        <p:txBody>
          <a:bodyPr/>
          <a:lstStyle/>
          <a:p>
            <a:r>
              <a:rPr lang="en-US"/>
              <a:t>Systems Analysis</a:t>
            </a:r>
          </a:p>
        </p:txBody>
      </p:sp>
    </p:spTree>
    <p:extLst>
      <p:ext uri="{BB962C8B-B14F-4D97-AF65-F5344CB8AC3E}">
        <p14:creationId xmlns:p14="http://schemas.microsoft.com/office/powerpoint/2010/main" val="420623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a:t>Systems Analysis</a:t>
            </a:r>
            <a:endParaRPr lang="en-US" dirty="0"/>
          </a:p>
        </p:txBody>
      </p:sp>
      <p:sp>
        <p:nvSpPr>
          <p:cNvPr id="5" name="Slide Number Placeholder 4"/>
          <p:cNvSpPr>
            <a:spLocks noGrp="1"/>
          </p:cNvSpPr>
          <p:nvPr>
            <p:ph type="sldNum" sz="quarter" idx="11"/>
          </p:nvPr>
        </p:nvSpPr>
        <p:spPr/>
        <p:txBody>
          <a:bodyPr/>
          <a:lstStyle/>
          <a:p>
            <a:fld id="{4222103E-0E61-794C-8EFF-06A14507F18A}" type="slidenum">
              <a:rPr lang="en-US" smtClean="0"/>
              <a:pPr/>
              <a:t>2</a:t>
            </a:fld>
            <a:endParaRPr lang="en-US" dirty="0"/>
          </a:p>
        </p:txBody>
      </p:sp>
    </p:spTree>
    <p:extLst>
      <p:ext uri="{BB962C8B-B14F-4D97-AF65-F5344CB8AC3E}">
        <p14:creationId xmlns:p14="http://schemas.microsoft.com/office/powerpoint/2010/main" val="108125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a:t>Systems Analysis</a:t>
            </a:r>
            <a:endParaRPr lang="en-US" dirty="0"/>
          </a:p>
        </p:txBody>
      </p:sp>
      <p:sp>
        <p:nvSpPr>
          <p:cNvPr id="5" name="Slide Number Placeholder 4"/>
          <p:cNvSpPr>
            <a:spLocks noGrp="1"/>
          </p:cNvSpPr>
          <p:nvPr>
            <p:ph type="sldNum" sz="quarter" idx="11"/>
          </p:nvPr>
        </p:nvSpPr>
        <p:spPr/>
        <p:txBody>
          <a:bodyPr/>
          <a:lstStyle/>
          <a:p>
            <a:fld id="{4222103E-0E61-794C-8EFF-06A14507F18A}" type="slidenum">
              <a:rPr lang="en-US" smtClean="0"/>
              <a:pPr/>
              <a:t>6</a:t>
            </a:fld>
            <a:endParaRPr lang="en-US" dirty="0"/>
          </a:p>
        </p:txBody>
      </p:sp>
    </p:spTree>
    <p:extLst>
      <p:ext uri="{BB962C8B-B14F-4D97-AF65-F5344CB8AC3E}">
        <p14:creationId xmlns:p14="http://schemas.microsoft.com/office/powerpoint/2010/main" val="2695869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Separation</a:t>
            </a:r>
            <a:r>
              <a:rPr lang="en-AU" baseline="0" dirty="0" smtClean="0"/>
              <a:t> between the UI and the business layers</a:t>
            </a:r>
            <a:endParaRPr lang="en-AU" dirty="0"/>
          </a:p>
        </p:txBody>
      </p:sp>
      <p:sp>
        <p:nvSpPr>
          <p:cNvPr id="4" name="Header Placeholder 3"/>
          <p:cNvSpPr>
            <a:spLocks noGrp="1"/>
          </p:cNvSpPr>
          <p:nvPr>
            <p:ph type="hdr" sz="quarter" idx="10"/>
          </p:nvPr>
        </p:nvSpPr>
        <p:spPr/>
        <p:txBody>
          <a:bodyPr/>
          <a:lstStyle/>
          <a:p>
            <a:r>
              <a:rPr lang="en-US" smtClean="0"/>
              <a:t>Systems Analysis</a:t>
            </a:r>
            <a:endParaRPr lang="en-US"/>
          </a:p>
        </p:txBody>
      </p:sp>
      <p:sp>
        <p:nvSpPr>
          <p:cNvPr id="5" name="Slide Number Placeholder 4"/>
          <p:cNvSpPr>
            <a:spLocks noGrp="1"/>
          </p:cNvSpPr>
          <p:nvPr>
            <p:ph type="sldNum" sz="quarter" idx="11"/>
          </p:nvPr>
        </p:nvSpPr>
        <p:spPr/>
        <p:txBody>
          <a:bodyPr/>
          <a:lstStyle/>
          <a:p>
            <a:fld id="{4FDA4F87-D5C2-4945-AFCA-8B793D25881C}" type="slidenum">
              <a:rPr lang="en-US" smtClean="0"/>
              <a:t>7</a:t>
            </a:fld>
            <a:endParaRPr lang="en-US"/>
          </a:p>
        </p:txBody>
      </p:sp>
    </p:spTree>
    <p:extLst>
      <p:ext uri="{BB962C8B-B14F-4D97-AF65-F5344CB8AC3E}">
        <p14:creationId xmlns:p14="http://schemas.microsoft.com/office/powerpoint/2010/main" val="3384863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r>
              <a:rPr lang="en-US" smtClean="0"/>
              <a:t>Systems Analysis</a:t>
            </a:r>
            <a:endParaRPr lang="en-US"/>
          </a:p>
        </p:txBody>
      </p:sp>
      <p:sp>
        <p:nvSpPr>
          <p:cNvPr id="5" name="Slide Number Placeholder 4"/>
          <p:cNvSpPr>
            <a:spLocks noGrp="1"/>
          </p:cNvSpPr>
          <p:nvPr>
            <p:ph type="sldNum" sz="quarter" idx="11"/>
          </p:nvPr>
        </p:nvSpPr>
        <p:spPr/>
        <p:txBody>
          <a:bodyPr/>
          <a:lstStyle/>
          <a:p>
            <a:fld id="{4FDA4F87-D5C2-4945-AFCA-8B793D25881C}" type="slidenum">
              <a:rPr lang="en-US" smtClean="0"/>
              <a:t>24</a:t>
            </a:fld>
            <a:endParaRPr lang="en-US"/>
          </a:p>
        </p:txBody>
      </p:sp>
    </p:spTree>
    <p:extLst>
      <p:ext uri="{BB962C8B-B14F-4D97-AF65-F5344CB8AC3E}">
        <p14:creationId xmlns:p14="http://schemas.microsoft.com/office/powerpoint/2010/main" val="23539279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18"/>
            <a:ext cx="9144000" cy="6849564"/>
          </a:xfrm>
          <a:prstGeom prst="rect">
            <a:avLst/>
          </a:prstGeom>
        </p:spPr>
      </p:pic>
      <p:sp>
        <p:nvSpPr>
          <p:cNvPr id="2" name="Title 1"/>
          <p:cNvSpPr>
            <a:spLocks noGrp="1"/>
          </p:cNvSpPr>
          <p:nvPr>
            <p:ph type="ctrTitle"/>
          </p:nvPr>
        </p:nvSpPr>
        <p:spPr>
          <a:xfrm>
            <a:off x="355920" y="3274273"/>
            <a:ext cx="6347825" cy="2148899"/>
          </a:xfrm>
        </p:spPr>
        <p:txBody>
          <a:bodyPr lIns="0" tIns="0" anchor="b">
            <a:noAutofit/>
          </a:bodyPr>
          <a:lstStyle>
            <a:lvl1pPr algn="l">
              <a:lnSpc>
                <a:spcPct val="80000"/>
              </a:lnSpc>
              <a:defRPr sz="6600">
                <a:solidFill>
                  <a:srgbClr val="FFFFFF"/>
                </a:solidFill>
                <a:latin typeface="+mj-lt"/>
              </a:defRPr>
            </a:lvl1pPr>
          </a:lstStyle>
          <a:p>
            <a:r>
              <a:rPr lang="en-AU" dirty="0"/>
              <a:t>Click to edit Master title style</a:t>
            </a:r>
            <a:endParaRPr lang="en-US" dirty="0"/>
          </a:p>
        </p:txBody>
      </p:sp>
      <p:sp>
        <p:nvSpPr>
          <p:cNvPr id="3" name="Subtitle 2"/>
          <p:cNvSpPr>
            <a:spLocks noGrp="1"/>
          </p:cNvSpPr>
          <p:nvPr>
            <p:ph type="subTitle" idx="1" hasCustomPrompt="1"/>
          </p:nvPr>
        </p:nvSpPr>
        <p:spPr>
          <a:xfrm>
            <a:off x="355920" y="5653142"/>
            <a:ext cx="6347825" cy="565927"/>
          </a:xfrm>
        </p:spPr>
        <p:txBody>
          <a:bodyPr lIns="0" tIns="0" anchor="t">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7636" y="5233479"/>
            <a:ext cx="1425278" cy="1172812"/>
          </a:xfrm>
          <a:prstGeom prst="rect">
            <a:avLst/>
          </a:prstGeom>
        </p:spPr>
      </p:pic>
    </p:spTree>
    <p:extLst>
      <p:ext uri="{BB962C8B-B14F-4D97-AF65-F5344CB8AC3E}">
        <p14:creationId xmlns:p14="http://schemas.microsoft.com/office/powerpoint/2010/main" val="1353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292970" y="2375396"/>
            <a:ext cx="5691188" cy="2267483"/>
          </a:xfrm>
        </p:spPr>
        <p:txBody>
          <a:bodyPr lIns="0" tIns="0"/>
          <a:lstStyle>
            <a:lvl1pPr marL="0" indent="0">
              <a:lnSpc>
                <a:spcPct val="80000"/>
              </a:lnSpc>
              <a:buNone/>
              <a:defRPr sz="6000">
                <a:solidFill>
                  <a:srgbClr val="FFFFFF"/>
                </a:solidFill>
                <a:latin typeface="+mj-lt"/>
              </a:defRPr>
            </a:lvl1pPr>
          </a:lstStyle>
          <a:p>
            <a:pPr lvl="0"/>
            <a:r>
              <a:rPr lang="en-AU" dirty="0"/>
              <a:t>Click to edit Master text styles</a:t>
            </a:r>
          </a:p>
        </p:txBody>
      </p:sp>
      <p:sp>
        <p:nvSpPr>
          <p:cNvPr id="13" name="Content Placeholder 11"/>
          <p:cNvSpPr>
            <a:spLocks noGrp="1"/>
          </p:cNvSpPr>
          <p:nvPr>
            <p:ph sz="quarter" idx="14" hasCustomPrompt="1"/>
          </p:nvPr>
        </p:nvSpPr>
        <p:spPr>
          <a:xfrm>
            <a:off x="292970" y="4642879"/>
            <a:ext cx="5623504"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1258" y="5244840"/>
            <a:ext cx="1425278" cy="1172812"/>
          </a:xfrm>
          <a:prstGeom prst="rect">
            <a:avLst/>
          </a:prstGeom>
        </p:spPr>
      </p:pic>
    </p:spTree>
    <p:extLst>
      <p:ext uri="{BB962C8B-B14F-4D97-AF65-F5344CB8AC3E}">
        <p14:creationId xmlns:p14="http://schemas.microsoft.com/office/powerpoint/2010/main" val="292669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7" name="Content Placeholder 2"/>
          <p:cNvSpPr>
            <a:spLocks noGrp="1"/>
          </p:cNvSpPr>
          <p:nvPr>
            <p:ph sz="half" idx="1"/>
          </p:nvPr>
        </p:nvSpPr>
        <p:spPr>
          <a:xfrm>
            <a:off x="457200" y="1772188"/>
            <a:ext cx="7279974" cy="448954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5620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sz="half" idx="1"/>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8" name="Content Placeholder 2"/>
          <p:cNvSpPr>
            <a:spLocks noGrp="1"/>
          </p:cNvSpPr>
          <p:nvPr>
            <p:ph sz="half" idx="13"/>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85035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314293"/>
            <a:ext cx="3427384"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4091428" y="1314293"/>
            <a:ext cx="3645747"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10" name="Title 1"/>
          <p:cNvSpPr>
            <a:spLocks noGrp="1"/>
          </p:cNvSpPr>
          <p:nvPr>
            <p:ph type="title"/>
          </p:nvPr>
        </p:nvSpPr>
        <p:spPr>
          <a:xfrm>
            <a:off x="457200" y="410996"/>
            <a:ext cx="7279974" cy="846793"/>
          </a:xfrm>
        </p:spPr>
        <p:txBody>
          <a:bodyPr/>
          <a:lstStyle/>
          <a:p>
            <a:r>
              <a:rPr lang="en-AU" dirty="0"/>
              <a:t>Click to edit Master title style</a:t>
            </a:r>
            <a:endParaRPr lang="en-US" dirty="0"/>
          </a:p>
        </p:txBody>
      </p:sp>
      <p:sp>
        <p:nvSpPr>
          <p:cNvPr id="11" name="Content Placeholder 2"/>
          <p:cNvSpPr>
            <a:spLocks noGrp="1"/>
          </p:cNvSpPr>
          <p:nvPr>
            <p:ph sz="half" idx="13"/>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2" name="Content Placeholder 2"/>
          <p:cNvSpPr>
            <a:spLocks noGrp="1"/>
          </p:cNvSpPr>
          <p:nvPr>
            <p:ph sz="half" idx="14"/>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23487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extLst>
      <p:ext uri="{BB962C8B-B14F-4D97-AF65-F5344CB8AC3E}">
        <p14:creationId xmlns:p14="http://schemas.microsoft.com/office/powerpoint/2010/main" val="21165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0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0"/>
            </a:lvl1pPr>
          </a:lstStyle>
          <a:p>
            <a:r>
              <a:rPr lang="en-AU"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436301"/>
            <a:ext cx="5486400" cy="655443"/>
          </a:xfrm>
        </p:spPr>
        <p:txBody>
          <a:bodyPr>
            <a:normAutofit/>
          </a:bodyPr>
          <a:lstStyle>
            <a:lvl1pPr marL="0" indent="0">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edit Master text styles</a:t>
            </a:r>
          </a:p>
        </p:txBody>
      </p:sp>
    </p:spTree>
    <p:extLst>
      <p:ext uri="{BB962C8B-B14F-4D97-AF65-F5344CB8AC3E}">
        <p14:creationId xmlns:p14="http://schemas.microsoft.com/office/powerpoint/2010/main" val="104417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4153551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10996"/>
            <a:ext cx="7279974" cy="846793"/>
          </a:xfrm>
          <a:prstGeom prst="rect">
            <a:avLst/>
          </a:prstGeom>
        </p:spPr>
        <p:txBody>
          <a:bodyPr vert="horz" lIns="0" tIns="0" rIns="91440" bIns="45720" rtlCol="0" anchor="t">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2464873"/>
            <a:ext cx="7279974" cy="3668409"/>
          </a:xfrm>
          <a:prstGeom prst="rect">
            <a:avLst/>
          </a:prstGeom>
        </p:spPr>
        <p:txBody>
          <a:bodyPr vert="horz" lIns="0" tIns="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cxnSp>
        <p:nvCxnSpPr>
          <p:cNvPr id="9" name="Straight Connector 8"/>
          <p:cNvCxnSpPr/>
          <p:nvPr userDrawn="1"/>
        </p:nvCxnSpPr>
        <p:spPr>
          <a:xfrm>
            <a:off x="457200" y="6421235"/>
            <a:ext cx="7536078"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descr="UOW_Primary_RGB_Dark Blue.pdf"/>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113947" y="6079153"/>
            <a:ext cx="650057" cy="554057"/>
          </a:xfrm>
          <a:prstGeom prst="rect">
            <a:avLst/>
          </a:prstGeom>
        </p:spPr>
      </p:pic>
    </p:spTree>
    <p:extLst>
      <p:ext uri="{BB962C8B-B14F-4D97-AF65-F5344CB8AC3E}">
        <p14:creationId xmlns:p14="http://schemas.microsoft.com/office/powerpoint/2010/main" val="360339228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7" r:id="rId8"/>
    <p:sldLayoutId id="2147483661" r:id="rId9"/>
  </p:sldLayoutIdLst>
  <p:hf hdr="0" dt="0"/>
  <p:txStyles>
    <p:titleStyle>
      <a:lvl1pPr algn="l" defTabSz="4572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1600" kern="1200">
          <a:solidFill>
            <a:srgbClr val="0C2340"/>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rgbClr val="0C2340"/>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rgbClr val="0C2340"/>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0C2340"/>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0C23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www.freedomscientific.com/Products/Blindness/FocusBlueBrailleDisplays"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gwmicro.com/window-eyes/" TargetMode="External"/><Relationship Id="rId2" Type="http://schemas.openxmlformats.org/officeDocument/2006/relationships/hyperlink" Target="http://www.freedomscientific.com/Products/Blindness/JAWS" TargetMode="External"/><Relationship Id="rId1" Type="http://schemas.openxmlformats.org/officeDocument/2006/relationships/slideLayout" Target="../slideLayouts/slideLayout3.xml"/><Relationship Id="rId4" Type="http://schemas.openxmlformats.org/officeDocument/2006/relationships/hyperlink" Target="http://webaim.org/resources/contrastcheck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terial.google.com/usability/accessibility.html#accessibility-motion" TargetMode="External"/><Relationship Id="rId2" Type="http://schemas.openxmlformats.org/officeDocument/2006/relationships/hyperlink" Target="http://www.lukew.com/ff/entry.asp?1085" TargetMode="External"/><Relationship Id="rId1" Type="http://schemas.openxmlformats.org/officeDocument/2006/relationships/slideLayout" Target="../slideLayouts/slideLayout3.xml"/><Relationship Id="rId4" Type="http://schemas.openxmlformats.org/officeDocument/2006/relationships/hyperlink" Target="https://msdn.microsoft.com/en-us/windows/uwp/input-and-devices/guidelines-for-target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org/TR/WCAG20/"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hyperlink" Target="http://www.w3.org/WAI/WCAG20/quickref/#time-limits" TargetMode="External"/><Relationship Id="rId13" Type="http://schemas.openxmlformats.org/officeDocument/2006/relationships/hyperlink" Target="http://www.w3.org/WAI/WCAG20/quickref/#minimize-error" TargetMode="External"/><Relationship Id="rId3" Type="http://schemas.openxmlformats.org/officeDocument/2006/relationships/hyperlink" Target="http://www.w3.org/WAI/WCAG20/quickref/#text-equiv" TargetMode="External"/><Relationship Id="rId7" Type="http://schemas.openxmlformats.org/officeDocument/2006/relationships/hyperlink" Target="http://www.w3.org/WAI/WCAG20/quickref/#keyboard-operation" TargetMode="External"/><Relationship Id="rId12" Type="http://schemas.openxmlformats.org/officeDocument/2006/relationships/hyperlink" Target="http://www.w3.org/WAI/WCAG20/quickref/#consistent-behavior" TargetMode="External"/><Relationship Id="rId2" Type="http://schemas.openxmlformats.org/officeDocument/2006/relationships/hyperlink" Target="https://www.w3.org/WAI/WCAG20/glance/" TargetMode="External"/><Relationship Id="rId1" Type="http://schemas.openxmlformats.org/officeDocument/2006/relationships/slideLayout" Target="../slideLayouts/slideLayout3.xml"/><Relationship Id="rId6" Type="http://schemas.openxmlformats.org/officeDocument/2006/relationships/hyperlink" Target="http://www.w3.org/WAI/WCAG20/quickref/#visual-audio-contrast" TargetMode="External"/><Relationship Id="rId11" Type="http://schemas.openxmlformats.org/officeDocument/2006/relationships/hyperlink" Target="http://www.w3.org/WAI/WCAG20/quickref/#meaning" TargetMode="External"/><Relationship Id="rId5" Type="http://schemas.openxmlformats.org/officeDocument/2006/relationships/hyperlink" Target="http://www.w3.org/WAI/WCAG20/quickref/#content-structure-separation" TargetMode="External"/><Relationship Id="rId10" Type="http://schemas.openxmlformats.org/officeDocument/2006/relationships/hyperlink" Target="http://www.w3.org/WAI/WCAG20/quickref/#navigation-mechanisms" TargetMode="External"/><Relationship Id="rId4" Type="http://schemas.openxmlformats.org/officeDocument/2006/relationships/hyperlink" Target="http://www.w3.org/WAI/WCAG20/quickref/#media-equiv" TargetMode="External"/><Relationship Id="rId9" Type="http://schemas.openxmlformats.org/officeDocument/2006/relationships/hyperlink" Target="http://www.w3.org/WAI/WCAG20/quickref/#seizure" TargetMode="External"/><Relationship Id="rId14" Type="http://schemas.openxmlformats.org/officeDocument/2006/relationships/hyperlink" Target="http://www.w3.org/WAI/WCAG20/quickref/#ensure-compa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icrosoft.com/en-us/windows/accessible-apps" TargetMode="External"/><Relationship Id="rId2" Type="http://schemas.openxmlformats.org/officeDocument/2006/relationships/hyperlink" Target="https://www.microsoft.com/enable/default.aspx"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316712" y="2916922"/>
            <a:ext cx="6446719" cy="2486839"/>
          </a:xfrm>
        </p:spPr>
        <p:txBody>
          <a:bodyPr lIns="0" tIns="0">
            <a:noAutofit/>
          </a:bodyPr>
          <a:lstStyle/>
          <a:p>
            <a:r>
              <a:rPr lang="en-AU" spc="-150" dirty="0">
                <a:solidFill>
                  <a:schemeClr val="bg1"/>
                </a:solidFill>
                <a:cs typeface="Times New Roman"/>
              </a:rPr>
              <a:t>Accessibility and Special Issues in </a:t>
            </a:r>
            <a:r>
              <a:rPr lang="en-AU" spc="-150" dirty="0" smtClean="0">
                <a:solidFill>
                  <a:schemeClr val="bg1"/>
                </a:solidFill>
                <a:cs typeface="Times New Roman"/>
              </a:rPr>
              <a:t>HCI </a:t>
            </a:r>
            <a:r>
              <a:rPr lang="en-US" spc="-150" dirty="0" smtClean="0">
                <a:solidFill>
                  <a:schemeClr val="bg1"/>
                </a:solidFill>
                <a:cs typeface="Times New Roman"/>
              </a:rPr>
              <a:t>-  </a:t>
            </a:r>
            <a:r>
              <a:rPr lang="en-US" spc="-150" dirty="0">
                <a:solidFill>
                  <a:schemeClr val="bg1"/>
                </a:solidFill>
                <a:cs typeface="Times New Roman"/>
              </a:rPr>
              <a:t>CSIT226/CSIT826</a:t>
            </a:r>
            <a:endParaRPr lang="en-US" sz="6600" spc="-150" dirty="0">
              <a:solidFill>
                <a:schemeClr val="bg1"/>
              </a:solidFill>
              <a:latin typeface="Times New Roman"/>
              <a:cs typeface="Times New Roman"/>
            </a:endParaRPr>
          </a:p>
        </p:txBody>
      </p:sp>
      <p:sp>
        <p:nvSpPr>
          <p:cNvPr id="8" name="Subtitle 2"/>
          <p:cNvSpPr>
            <a:spLocks noGrp="1"/>
          </p:cNvSpPr>
          <p:nvPr>
            <p:ph type="subTitle" idx="1"/>
          </p:nvPr>
        </p:nvSpPr>
        <p:spPr>
          <a:xfrm>
            <a:off x="302944" y="5512972"/>
            <a:ext cx="6400800" cy="1065520"/>
          </a:xfrm>
        </p:spPr>
        <p:txBody>
          <a:bodyPr lIns="0" tIns="0">
            <a:normAutofit/>
          </a:bodyPr>
          <a:lstStyle/>
          <a:p>
            <a:pPr algn="l"/>
            <a:r>
              <a:rPr lang="en-US" sz="1600" dirty="0">
                <a:solidFill>
                  <a:schemeClr val="bg2"/>
                </a:solidFill>
                <a:latin typeface="Montserrat"/>
                <a:cs typeface="Montserrat"/>
              </a:rPr>
              <a:t>CSIT226/CSIT826</a:t>
            </a:r>
          </a:p>
        </p:txBody>
      </p:sp>
    </p:spTree>
    <p:extLst>
      <p:ext uri="{BB962C8B-B14F-4D97-AF65-F5344CB8AC3E}">
        <p14:creationId xmlns:p14="http://schemas.microsoft.com/office/powerpoint/2010/main" val="548853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Disabilities affecting computer accessibility</a:t>
            </a:r>
            <a:endParaRPr lang="en-AU" dirty="0"/>
          </a:p>
        </p:txBody>
      </p:sp>
      <p:sp>
        <p:nvSpPr>
          <p:cNvPr id="3" name="Content Placeholder 2"/>
          <p:cNvSpPr>
            <a:spLocks noGrp="1"/>
          </p:cNvSpPr>
          <p:nvPr>
            <p:ph sz="half" idx="1"/>
          </p:nvPr>
        </p:nvSpPr>
        <p:spPr/>
        <p:txBody>
          <a:bodyPr/>
          <a:lstStyle/>
          <a:p>
            <a:r>
              <a:rPr lang="en-AU" dirty="0" smtClean="0"/>
              <a:t>Visual impairments</a:t>
            </a:r>
          </a:p>
          <a:p>
            <a:pPr lvl="1"/>
            <a:r>
              <a:rPr lang="en-AU" dirty="0" smtClean="0"/>
              <a:t>Blindness, low vision, colour blindness</a:t>
            </a:r>
          </a:p>
          <a:p>
            <a:r>
              <a:rPr lang="en-AU" dirty="0" smtClean="0"/>
              <a:t>Hearing disabilities</a:t>
            </a:r>
          </a:p>
          <a:p>
            <a:r>
              <a:rPr lang="en-AU" dirty="0" smtClean="0"/>
              <a:t>Speech impairments</a:t>
            </a:r>
          </a:p>
          <a:p>
            <a:r>
              <a:rPr lang="en-AU" dirty="0" smtClean="0"/>
              <a:t>Mobility impairments</a:t>
            </a:r>
          </a:p>
          <a:p>
            <a:r>
              <a:rPr lang="en-AU" dirty="0" smtClean="0"/>
              <a:t>Cognitive impairments</a:t>
            </a:r>
          </a:p>
          <a:p>
            <a:endParaRPr lang="en-AU" dirty="0" smtClean="0"/>
          </a:p>
          <a:p>
            <a:r>
              <a:rPr lang="en-AU" dirty="0" smtClean="0"/>
              <a:t>literacy</a:t>
            </a:r>
          </a:p>
          <a:p>
            <a:endParaRPr lang="en-AU" dirty="0"/>
          </a:p>
        </p:txBody>
      </p:sp>
    </p:spTree>
    <p:extLst>
      <p:ext uri="{BB962C8B-B14F-4D97-AF65-F5344CB8AC3E}">
        <p14:creationId xmlns:p14="http://schemas.microsoft.com/office/powerpoint/2010/main" val="220852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Assistive Technologies</a:t>
            </a:r>
            <a:endParaRPr lang="en-AU" dirty="0"/>
          </a:p>
        </p:txBody>
      </p:sp>
      <p:sp>
        <p:nvSpPr>
          <p:cNvPr id="4" name="Subtitle 3"/>
          <p:cNvSpPr>
            <a:spLocks noGrp="1"/>
          </p:cNvSpPr>
          <p:nvPr>
            <p:ph sz="half" idx="1"/>
          </p:nvPr>
        </p:nvSpPr>
        <p:spPr/>
        <p:txBody>
          <a:bodyPr>
            <a:normAutofit lnSpcReduction="10000"/>
          </a:bodyPr>
          <a:lstStyle/>
          <a:p>
            <a:r>
              <a:rPr lang="en-AU" sz="2000" dirty="0" smtClean="0">
                <a:solidFill>
                  <a:schemeClr val="tx1"/>
                </a:solidFill>
              </a:rPr>
              <a:t>Devices designed to provide people with solutions to allow them to perform typical activities that they would not have otherwise be unable to do.</a:t>
            </a:r>
          </a:p>
          <a:p>
            <a:endParaRPr lang="en-AU" sz="2000" dirty="0">
              <a:solidFill>
                <a:schemeClr val="tx1"/>
              </a:solidFill>
            </a:endParaRPr>
          </a:p>
          <a:p>
            <a:r>
              <a:rPr lang="en-AU" sz="2000" dirty="0" smtClean="0"/>
              <a:t>US – IDEA </a:t>
            </a:r>
            <a:r>
              <a:rPr lang="en-AU" sz="2000" dirty="0"/>
              <a:t>(Individuals with Disabilities Education Act) </a:t>
            </a:r>
            <a:r>
              <a:rPr lang="en-AU" sz="2000" dirty="0" smtClean="0"/>
              <a:t>2004: Assistive </a:t>
            </a:r>
            <a:r>
              <a:rPr lang="en-AU" sz="2000" dirty="0"/>
              <a:t>technology device means any </a:t>
            </a:r>
            <a:r>
              <a:rPr lang="en-AU" sz="2000" dirty="0" smtClean="0"/>
              <a:t>item</a:t>
            </a:r>
            <a:r>
              <a:rPr lang="en-AU" sz="2000" dirty="0"/>
              <a:t>, piece of equipment, or product </a:t>
            </a:r>
            <a:r>
              <a:rPr lang="en-AU" sz="2000" dirty="0" smtClean="0"/>
              <a:t>system</a:t>
            </a:r>
            <a:r>
              <a:rPr lang="en-AU" sz="2000" dirty="0"/>
              <a:t>, whether acquired commercially off </a:t>
            </a:r>
            <a:r>
              <a:rPr lang="en-AU" sz="2000" dirty="0" smtClean="0"/>
              <a:t>the </a:t>
            </a:r>
            <a:r>
              <a:rPr lang="en-AU" sz="2000" dirty="0"/>
              <a:t>shelf, modified, or customized, that </a:t>
            </a:r>
            <a:r>
              <a:rPr lang="en-AU" sz="2000" dirty="0" smtClean="0"/>
              <a:t>is </a:t>
            </a:r>
            <a:r>
              <a:rPr lang="en-AU" sz="2000" dirty="0"/>
              <a:t>used to increase, maintain, or improve </a:t>
            </a:r>
            <a:r>
              <a:rPr lang="en-AU" sz="2000" dirty="0" smtClean="0"/>
              <a:t>the </a:t>
            </a:r>
            <a:r>
              <a:rPr lang="en-AU" sz="2000" dirty="0"/>
              <a:t>functional capabilities of a child with </a:t>
            </a:r>
            <a:r>
              <a:rPr lang="en-AU" sz="2000" dirty="0" smtClean="0"/>
              <a:t>a </a:t>
            </a:r>
            <a:r>
              <a:rPr lang="en-AU" sz="2000" dirty="0"/>
              <a:t>disability. The term does not include a </a:t>
            </a:r>
            <a:r>
              <a:rPr lang="en-AU" sz="2000" dirty="0" smtClean="0"/>
              <a:t>medical </a:t>
            </a:r>
            <a:r>
              <a:rPr lang="en-AU" sz="2000" dirty="0"/>
              <a:t>device that is surgically implanted, </a:t>
            </a:r>
            <a:r>
              <a:rPr lang="en-AU" sz="2000" dirty="0" smtClean="0"/>
              <a:t>or </a:t>
            </a:r>
            <a:r>
              <a:rPr lang="en-AU" sz="2000" dirty="0"/>
              <a:t>the replacement of such </a:t>
            </a:r>
            <a:r>
              <a:rPr lang="en-AU" sz="2000" dirty="0" smtClean="0"/>
              <a:t>device.</a:t>
            </a:r>
            <a:endParaRPr lang="en-AU" sz="2000" dirty="0"/>
          </a:p>
          <a:p>
            <a:endParaRPr lang="en-AU" sz="2000" dirty="0" smtClean="0">
              <a:solidFill>
                <a:schemeClr val="tx1"/>
              </a:solidFill>
            </a:endParaRPr>
          </a:p>
          <a:p>
            <a:r>
              <a:rPr lang="en-AU" sz="2000" dirty="0" smtClean="0">
                <a:solidFill>
                  <a:schemeClr val="tx1"/>
                </a:solidFill>
              </a:rPr>
              <a:t>Can be: Low Tech, Medium Tech, High Tech</a:t>
            </a:r>
            <a:endParaRPr lang="en-AU" sz="2000" dirty="0">
              <a:solidFill>
                <a:schemeClr val="tx1"/>
              </a:solidFill>
            </a:endParaRPr>
          </a:p>
        </p:txBody>
      </p:sp>
    </p:spTree>
    <p:extLst>
      <p:ext uri="{BB962C8B-B14F-4D97-AF65-F5344CB8AC3E}">
        <p14:creationId xmlns:p14="http://schemas.microsoft.com/office/powerpoint/2010/main" val="428471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AU" sz="4000" dirty="0" smtClean="0"/>
              <a:t>Assistive Technology Products</a:t>
            </a:r>
            <a:r>
              <a:rPr lang="en-AU" dirty="0" smtClean="0"/>
              <a:t/>
            </a:r>
            <a:br>
              <a:rPr lang="en-AU" dirty="0" smtClean="0"/>
            </a:br>
            <a:r>
              <a:rPr lang="en-AU" sz="1800" b="1" dirty="0" smtClean="0">
                <a:solidFill>
                  <a:schemeClr val="accent2"/>
                </a:solidFill>
                <a:latin typeface="+mn-lt"/>
              </a:rPr>
              <a:t>MICROSOFT ACCESSIBILITY</a:t>
            </a:r>
            <a:endParaRPr lang="en-AU" b="1" dirty="0"/>
          </a:p>
        </p:txBody>
      </p:sp>
      <p:sp>
        <p:nvSpPr>
          <p:cNvPr id="7" name="Content Placeholder 6"/>
          <p:cNvSpPr>
            <a:spLocks noGrp="1"/>
          </p:cNvSpPr>
          <p:nvPr>
            <p:ph sz="half" idx="1"/>
          </p:nvPr>
        </p:nvSpPr>
        <p:spPr/>
        <p:txBody>
          <a:bodyPr>
            <a:normAutofit fontScale="92500" lnSpcReduction="20000"/>
          </a:bodyPr>
          <a:lstStyle/>
          <a:p>
            <a:r>
              <a:rPr lang="en-AU" b="1" dirty="0"/>
              <a:t>Alternative input devices</a:t>
            </a:r>
            <a:r>
              <a:rPr lang="en-AU" dirty="0"/>
              <a:t> </a:t>
            </a:r>
            <a:endParaRPr lang="en-AU" dirty="0" smtClean="0"/>
          </a:p>
          <a:p>
            <a:pPr lvl="1"/>
            <a:r>
              <a:rPr lang="en-AU" b="1" dirty="0" smtClean="0"/>
              <a:t>Alternative </a:t>
            </a:r>
            <a:r>
              <a:rPr lang="en-AU" b="1" dirty="0"/>
              <a:t>keyboards</a:t>
            </a:r>
            <a:r>
              <a:rPr lang="en-AU" dirty="0"/>
              <a:t>—featuring larger- or smaller-than-standard keys or keyboards, alternative key configurations, and keyboards for use with one hand. </a:t>
            </a:r>
          </a:p>
          <a:p>
            <a:pPr lvl="1"/>
            <a:r>
              <a:rPr lang="en-AU" b="1" dirty="0"/>
              <a:t>Electronic pointing devices</a:t>
            </a:r>
            <a:r>
              <a:rPr lang="en-AU" dirty="0"/>
              <a:t>—used to control the cursor on the screen without use of hands. Devices used include ultrasound, infrared beams, eye movements, nerve signals, or brain waves. </a:t>
            </a:r>
          </a:p>
          <a:p>
            <a:pPr lvl="1"/>
            <a:r>
              <a:rPr lang="en-AU" b="1" dirty="0"/>
              <a:t>Sip-and-puff systems</a:t>
            </a:r>
            <a:r>
              <a:rPr lang="en-AU" dirty="0"/>
              <a:t>—activated by inhaling or exhaling. </a:t>
            </a:r>
          </a:p>
          <a:p>
            <a:pPr lvl="1"/>
            <a:r>
              <a:rPr lang="en-AU" b="1" dirty="0"/>
              <a:t>Wands and sticks</a:t>
            </a:r>
            <a:r>
              <a:rPr lang="en-AU" dirty="0"/>
              <a:t>—worn on the head, held in the mouth or strapped to the chin and used to press keys on the keyboard </a:t>
            </a:r>
          </a:p>
          <a:p>
            <a:pPr lvl="1"/>
            <a:r>
              <a:rPr lang="en-AU" b="1" dirty="0"/>
              <a:t>Joysticks</a:t>
            </a:r>
            <a:r>
              <a:rPr lang="en-AU" dirty="0"/>
              <a:t>—manipulated by hand, feet, chin, etc. and used to control the cursor on screen. </a:t>
            </a:r>
          </a:p>
          <a:p>
            <a:pPr lvl="1"/>
            <a:r>
              <a:rPr lang="en-AU" b="1" dirty="0"/>
              <a:t>Trackballs</a:t>
            </a:r>
            <a:r>
              <a:rPr lang="en-AU" dirty="0"/>
              <a:t>—movable balls on top of a base that can be used to move the cursor on screen. </a:t>
            </a:r>
          </a:p>
          <a:p>
            <a:pPr lvl="1"/>
            <a:r>
              <a:rPr lang="en-AU" b="1" dirty="0"/>
              <a:t>Touch screens</a:t>
            </a:r>
            <a:r>
              <a:rPr lang="en-AU" dirty="0"/>
              <a:t>—allow direct selection or activation of the computer by touching the screen, making it easier to select an option directly rather than through a mouse movement or keyboard. Touch screens are either built into the computer monitor or can be added onto a computer monitor. </a:t>
            </a:r>
          </a:p>
          <a:p>
            <a:endParaRPr lang="en-AU" dirty="0"/>
          </a:p>
        </p:txBody>
      </p:sp>
    </p:spTree>
    <p:extLst>
      <p:ext uri="{BB962C8B-B14F-4D97-AF65-F5344CB8AC3E}">
        <p14:creationId xmlns:p14="http://schemas.microsoft.com/office/powerpoint/2010/main" val="72956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Assistive Technology Products</a:t>
            </a:r>
            <a:br>
              <a:rPr lang="en-AU" dirty="0"/>
            </a:br>
            <a:r>
              <a:rPr lang="en-AU" sz="1600" b="1" dirty="0">
                <a:solidFill>
                  <a:schemeClr val="accent2"/>
                </a:solidFill>
                <a:latin typeface="+mn-lt"/>
              </a:rPr>
              <a:t>MICROSOFT ACCESSIBILITY</a:t>
            </a:r>
            <a:endParaRPr lang="en-AU" dirty="0">
              <a:latin typeface="+mn-lt"/>
            </a:endParaRPr>
          </a:p>
        </p:txBody>
      </p:sp>
      <p:sp>
        <p:nvSpPr>
          <p:cNvPr id="3" name="Content Placeholder 2"/>
          <p:cNvSpPr>
            <a:spLocks noGrp="1"/>
          </p:cNvSpPr>
          <p:nvPr>
            <p:ph sz="half" idx="1"/>
          </p:nvPr>
        </p:nvSpPr>
        <p:spPr/>
        <p:txBody>
          <a:bodyPr>
            <a:normAutofit/>
          </a:bodyPr>
          <a:lstStyle/>
          <a:p>
            <a:r>
              <a:rPr lang="en-AU" sz="1700" b="1" dirty="0"/>
              <a:t>Braille embossers</a:t>
            </a:r>
            <a:r>
              <a:rPr lang="en-AU" sz="1700" dirty="0"/>
              <a:t> transfer computer generated text into embossed Braille output. Braille translation programs convert text scanned-in or generated via standard word processing programs into Braille, which can be printed on the embosser. </a:t>
            </a:r>
          </a:p>
          <a:p>
            <a:r>
              <a:rPr lang="en-AU" sz="1700" b="1" dirty="0"/>
              <a:t>Keyboard filters</a:t>
            </a:r>
            <a:r>
              <a:rPr lang="en-AU" sz="1700" dirty="0"/>
              <a:t> are typing aids such as word prediction utilities and add-on spelling checkers that reduce the required number of keystrokes. Keyboard filters enable users to quickly access the letters they need and to avoid inadvertently selecting keys they don't want. </a:t>
            </a:r>
          </a:p>
          <a:p>
            <a:r>
              <a:rPr lang="en-AU" sz="1700" b="1" dirty="0"/>
              <a:t>Light </a:t>
            </a:r>
            <a:r>
              <a:rPr lang="en-AU" sz="1700" b="1" dirty="0" err="1"/>
              <a:t>signaler</a:t>
            </a:r>
            <a:r>
              <a:rPr lang="en-AU" sz="1700" b="1" dirty="0"/>
              <a:t> alerts</a:t>
            </a:r>
            <a:r>
              <a:rPr lang="en-AU" sz="1700" dirty="0"/>
              <a:t> monitor computer sounds and alert the computer user with light signals. This is useful when a computer user can not hear computer sounds or is not directly in front of the computer screen. As an example, a light can flash alerting the user when a new e-mail message has arrived or a computer command has completed. </a:t>
            </a:r>
          </a:p>
        </p:txBody>
      </p:sp>
    </p:spTree>
    <p:extLst>
      <p:ext uri="{BB962C8B-B14F-4D97-AF65-F5344CB8AC3E}">
        <p14:creationId xmlns:p14="http://schemas.microsoft.com/office/powerpoint/2010/main" val="1742757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Assistive Technology Products</a:t>
            </a:r>
            <a:br>
              <a:rPr lang="en-AU" dirty="0"/>
            </a:br>
            <a:r>
              <a:rPr lang="en-AU" sz="1600" b="1" dirty="0">
                <a:solidFill>
                  <a:schemeClr val="accent2"/>
                </a:solidFill>
                <a:latin typeface="+mn-lt"/>
              </a:rPr>
              <a:t>MICROSOFT ACCESSIBILITY</a:t>
            </a:r>
            <a:endParaRPr lang="en-AU" dirty="0">
              <a:latin typeface="+mn-lt"/>
            </a:endParaRPr>
          </a:p>
        </p:txBody>
      </p:sp>
      <p:sp>
        <p:nvSpPr>
          <p:cNvPr id="3" name="Content Placeholder 2"/>
          <p:cNvSpPr>
            <a:spLocks noGrp="1"/>
          </p:cNvSpPr>
          <p:nvPr>
            <p:ph sz="half" idx="1"/>
          </p:nvPr>
        </p:nvSpPr>
        <p:spPr/>
        <p:txBody>
          <a:bodyPr>
            <a:normAutofit fontScale="92500" lnSpcReduction="10000"/>
          </a:bodyPr>
          <a:lstStyle/>
          <a:p>
            <a:r>
              <a:rPr lang="en-AU" b="1" dirty="0"/>
              <a:t>On-screen keyboards</a:t>
            </a:r>
            <a:r>
              <a:rPr lang="en-AU" dirty="0"/>
              <a:t> provide an image of a standard or modified keyboard on the computer screen that allows the user to select keys with a mouse, touch screen, trackball, joystick, switch, or electronic pointing device. On-screen keyboards often have a scanning option that highlights individual keys that can be selected by the user. On-screen keyboards are helpful for individuals who are not able to use a standard keyboard due to dexterity or mobility difficulties. </a:t>
            </a:r>
          </a:p>
          <a:p>
            <a:r>
              <a:rPr lang="en-AU" b="1" dirty="0"/>
              <a:t>Reading tools and learning disabilities programs</a:t>
            </a:r>
            <a:r>
              <a:rPr lang="en-AU" dirty="0"/>
              <a:t> include software and hardware designed to make text-based materials more accessible for people who have difficulty with reading. Options can include scanning, reformatting, navigating, or speaking text out loud. These programs are helpful for those who have difficulty seeing or manipulating conventional print materials; people who are developing new literacy skills or who are learning English as a foreign language; and people who comprehend better when they hear and see text highlighted simultaneously. </a:t>
            </a:r>
          </a:p>
          <a:p>
            <a:endParaRPr lang="en-AU" dirty="0"/>
          </a:p>
        </p:txBody>
      </p:sp>
    </p:spTree>
    <p:extLst>
      <p:ext uri="{BB962C8B-B14F-4D97-AF65-F5344CB8AC3E}">
        <p14:creationId xmlns:p14="http://schemas.microsoft.com/office/powerpoint/2010/main" val="150089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Assistive Technology Products</a:t>
            </a:r>
            <a:br>
              <a:rPr lang="en-AU" dirty="0"/>
            </a:br>
            <a:r>
              <a:rPr lang="en-AU" sz="1600" b="1" dirty="0">
                <a:solidFill>
                  <a:schemeClr val="accent2"/>
                </a:solidFill>
                <a:latin typeface="+mn-lt"/>
              </a:rPr>
              <a:t>MICROSOFT ACCESSIBILITY</a:t>
            </a:r>
            <a:endParaRPr lang="en-AU" dirty="0">
              <a:latin typeface="+mn-lt"/>
            </a:endParaRPr>
          </a:p>
        </p:txBody>
      </p:sp>
      <p:sp>
        <p:nvSpPr>
          <p:cNvPr id="3" name="Content Placeholder 2"/>
          <p:cNvSpPr>
            <a:spLocks noGrp="1"/>
          </p:cNvSpPr>
          <p:nvPr>
            <p:ph sz="half" idx="1"/>
          </p:nvPr>
        </p:nvSpPr>
        <p:spPr/>
        <p:txBody>
          <a:bodyPr>
            <a:normAutofit fontScale="92500" lnSpcReduction="20000"/>
          </a:bodyPr>
          <a:lstStyle/>
          <a:p>
            <a:r>
              <a:rPr lang="en-AU" b="1" dirty="0"/>
              <a:t>Refreshable Braille displays</a:t>
            </a:r>
            <a:r>
              <a:rPr lang="en-AU" dirty="0"/>
              <a:t> provide tactile output of information represented on the computer screen. A Braille "cell" is composed of a series of dots. The pattern of the dots and various combinations of the cells are used in place of letters. Refreshable Braille displays mechanically lift small rounded plastic or metal pins as needed to form Braille characters. The user reads the Braille letters with his or her fingers, and then, after a line is read, can refresh the display to read the next line. </a:t>
            </a:r>
          </a:p>
          <a:p>
            <a:r>
              <a:rPr lang="en-AU" b="1" dirty="0"/>
              <a:t>Screen enlargers, or screen magnifiers</a:t>
            </a:r>
            <a:r>
              <a:rPr lang="en-AU" dirty="0"/>
              <a:t>, work like a magnifying glass for the computer by enlarging a portion of the screen which can increase legibility and make it easier to see items on the computer. Some screen enlargers allow a person to zoom in and out on a particular area of the screen. </a:t>
            </a:r>
          </a:p>
          <a:p>
            <a:r>
              <a:rPr lang="en-AU" b="1" dirty="0"/>
              <a:t>Screen readers</a:t>
            </a:r>
            <a:r>
              <a:rPr lang="en-AU" dirty="0"/>
              <a:t> are used to verbalize, or "speak," everything on the screen including text, graphics, control buttons, and menus into a computerized voice that is spoken aloud. In essence, a screen reader transforms a graphic user interface (GUI) into an audio interface. Screen readers are essential for computer users who are blind. </a:t>
            </a:r>
          </a:p>
        </p:txBody>
      </p:sp>
    </p:spTree>
    <p:extLst>
      <p:ext uri="{BB962C8B-B14F-4D97-AF65-F5344CB8AC3E}">
        <p14:creationId xmlns:p14="http://schemas.microsoft.com/office/powerpoint/2010/main" val="4275064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Assistive Technology Products</a:t>
            </a:r>
            <a:br>
              <a:rPr lang="en-AU" dirty="0"/>
            </a:br>
            <a:r>
              <a:rPr lang="en-AU" sz="1600" b="1" dirty="0">
                <a:solidFill>
                  <a:schemeClr val="accent2"/>
                </a:solidFill>
                <a:latin typeface="+mn-lt"/>
              </a:rPr>
              <a:t>MICROSOFT ACCESSIBILITY</a:t>
            </a:r>
            <a:endParaRPr lang="en-AU" dirty="0">
              <a:latin typeface="+mn-lt"/>
            </a:endParaRPr>
          </a:p>
        </p:txBody>
      </p:sp>
      <p:sp>
        <p:nvSpPr>
          <p:cNvPr id="3" name="Content Placeholder 2"/>
          <p:cNvSpPr>
            <a:spLocks noGrp="1"/>
          </p:cNvSpPr>
          <p:nvPr>
            <p:ph sz="half" idx="1"/>
          </p:nvPr>
        </p:nvSpPr>
        <p:spPr/>
        <p:txBody>
          <a:bodyPr>
            <a:normAutofit fontScale="92500" lnSpcReduction="20000"/>
          </a:bodyPr>
          <a:lstStyle/>
          <a:p>
            <a:r>
              <a:rPr lang="en-AU" b="1" dirty="0"/>
              <a:t>Speech recognition or voice recognition programs</a:t>
            </a:r>
            <a:r>
              <a:rPr lang="en-AU" dirty="0"/>
              <a:t>, allow people to give commands and enter data using their voices rather than a mouse or keyboard. Voice recognition systems use a microphone attached to the computer, which can be used to create text documents such as letters or e-mail messages, browse the Internet, and navigate among applications and menus by voice. </a:t>
            </a:r>
          </a:p>
          <a:p>
            <a:r>
              <a:rPr lang="en-AU" b="1" dirty="0"/>
              <a:t>Text-to-Speech (TTS) or speech synthesizers</a:t>
            </a:r>
            <a:r>
              <a:rPr lang="en-AU" dirty="0"/>
              <a:t> receive information going to the screen in the form of letters, numbers, and punctuation marks, and then "speak" it out loud in a computerized voice. Using speech synthesizers allows computer users who are blind or who have learning difficulties to hear what they are typing and also provide a spoken voice for individuals who can not communicate orally, but can communicate their thoughts through typing. </a:t>
            </a:r>
          </a:p>
          <a:p>
            <a:r>
              <a:rPr lang="en-AU" b="1" dirty="0"/>
              <a:t>Talking and large-print word processors</a:t>
            </a:r>
            <a:r>
              <a:rPr lang="en-AU" dirty="0"/>
              <a:t> are software programs that use speech synthesizers to provide auditory feedback of what is typed. Large-print word processors allow the user to view everything in large text without added screen enlargement. </a:t>
            </a:r>
          </a:p>
          <a:p>
            <a:pPr marL="0" indent="0">
              <a:buNone/>
            </a:pPr>
            <a:endParaRPr lang="en-AU" dirty="0"/>
          </a:p>
        </p:txBody>
      </p:sp>
    </p:spTree>
    <p:extLst>
      <p:ext uri="{BB962C8B-B14F-4D97-AF65-F5344CB8AC3E}">
        <p14:creationId xmlns:p14="http://schemas.microsoft.com/office/powerpoint/2010/main" val="210424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Assistive Technology Products</a:t>
            </a:r>
            <a:br>
              <a:rPr lang="en-AU" dirty="0"/>
            </a:br>
            <a:r>
              <a:rPr lang="en-AU" sz="1600" b="1" dirty="0">
                <a:solidFill>
                  <a:schemeClr val="accent2"/>
                </a:solidFill>
                <a:latin typeface="+mn-lt"/>
              </a:rPr>
              <a:t>MICROSOFT ACCESSIBILITY</a:t>
            </a:r>
            <a:endParaRPr lang="en-AU" dirty="0">
              <a:latin typeface="+mn-lt"/>
            </a:endParaRPr>
          </a:p>
        </p:txBody>
      </p:sp>
      <p:sp>
        <p:nvSpPr>
          <p:cNvPr id="3" name="Content Placeholder 2"/>
          <p:cNvSpPr>
            <a:spLocks noGrp="1"/>
          </p:cNvSpPr>
          <p:nvPr>
            <p:ph sz="half" idx="1"/>
          </p:nvPr>
        </p:nvSpPr>
        <p:spPr/>
        <p:txBody>
          <a:bodyPr/>
          <a:lstStyle/>
          <a:p>
            <a:r>
              <a:rPr lang="en-AU" b="1" dirty="0"/>
              <a:t>TTY/TDD conversion modems</a:t>
            </a:r>
            <a:r>
              <a:rPr lang="en-AU" dirty="0"/>
              <a:t> are connected between computers and telephones to allow an individual to type a message on a computer and send it to a TTY/TDD telephone or other </a:t>
            </a:r>
            <a:r>
              <a:rPr lang="en-AU" dirty="0" err="1"/>
              <a:t>Baudot</a:t>
            </a:r>
            <a:r>
              <a:rPr lang="en-AU" dirty="0"/>
              <a:t> equipped device.</a:t>
            </a:r>
          </a:p>
          <a:p>
            <a:endParaRPr lang="en-AU" dirty="0"/>
          </a:p>
        </p:txBody>
      </p:sp>
    </p:spTree>
    <p:extLst>
      <p:ext uri="{BB962C8B-B14F-4D97-AF65-F5344CB8AC3E}">
        <p14:creationId xmlns:p14="http://schemas.microsoft.com/office/powerpoint/2010/main" val="354794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	</a:t>
            </a:r>
            <a:endParaRPr lang="en-AU" dirty="0"/>
          </a:p>
        </p:txBody>
      </p:sp>
      <p:sp>
        <p:nvSpPr>
          <p:cNvPr id="3" name="Content Placeholder 2"/>
          <p:cNvSpPr>
            <a:spLocks noGrp="1"/>
          </p:cNvSpPr>
          <p:nvPr>
            <p:ph sz="half" idx="1"/>
          </p:nvPr>
        </p:nvSpPr>
        <p:spPr/>
        <p:txBody>
          <a:bodyPr/>
          <a:lstStyle/>
          <a:p>
            <a:r>
              <a:rPr lang="en-AU" dirty="0">
                <a:hlinkClick r:id="rId2"/>
              </a:rPr>
              <a:t>http://</a:t>
            </a:r>
            <a:r>
              <a:rPr lang="en-AU" dirty="0" smtClean="0">
                <a:hlinkClick r:id="rId2"/>
              </a:rPr>
              <a:t>www.freedomscientific.com/Products/Blindness/FocusBlueBrailleDisplays</a:t>
            </a:r>
            <a:endParaRPr lang="en-AU" dirty="0" smtClean="0"/>
          </a:p>
          <a:p>
            <a:endParaRPr lang="en-AU" dirty="0"/>
          </a:p>
        </p:txBody>
      </p:sp>
    </p:spTree>
    <p:extLst>
      <p:ext uri="{BB962C8B-B14F-4D97-AF65-F5344CB8AC3E}">
        <p14:creationId xmlns:p14="http://schemas.microsoft.com/office/powerpoint/2010/main" val="97024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Vision and Hearing</a:t>
            </a:r>
            <a:endParaRPr lang="en-AU" dirty="0"/>
          </a:p>
        </p:txBody>
      </p:sp>
      <p:sp>
        <p:nvSpPr>
          <p:cNvPr id="3" name="Content Placeholder 2"/>
          <p:cNvSpPr>
            <a:spLocks noGrp="1"/>
          </p:cNvSpPr>
          <p:nvPr>
            <p:ph sz="half" idx="1"/>
          </p:nvPr>
        </p:nvSpPr>
        <p:spPr/>
        <p:txBody>
          <a:bodyPr/>
          <a:lstStyle/>
          <a:p>
            <a:r>
              <a:rPr lang="en-AU" dirty="0" smtClean="0"/>
              <a:t>Test systems using screen readers (e.g. </a:t>
            </a:r>
            <a:r>
              <a:rPr lang="en-AU" dirty="0" smtClean="0">
                <a:hlinkClick r:id="rId2"/>
              </a:rPr>
              <a:t>JAWS </a:t>
            </a:r>
            <a:r>
              <a:rPr lang="en-AU" dirty="0" smtClean="0"/>
              <a:t>or </a:t>
            </a:r>
            <a:r>
              <a:rPr lang="en-AU" dirty="0" smtClean="0">
                <a:hlinkClick r:id="rId3"/>
              </a:rPr>
              <a:t>Windows Eyes Screen Reader</a:t>
            </a:r>
            <a:r>
              <a:rPr lang="en-AU" dirty="0" smtClean="0"/>
              <a:t> – Vision Australia recommendation) </a:t>
            </a:r>
          </a:p>
          <a:p>
            <a:r>
              <a:rPr lang="en-AU" dirty="0" smtClean="0"/>
              <a:t>Consider font sizes (including the viewing distance)</a:t>
            </a:r>
          </a:p>
          <a:p>
            <a:r>
              <a:rPr lang="en-AU" dirty="0" smtClean="0"/>
              <a:t>Allow for audience to adjust the font size</a:t>
            </a:r>
          </a:p>
          <a:p>
            <a:r>
              <a:rPr lang="en-AU" dirty="0" smtClean="0"/>
              <a:t>Consider contrast ratios </a:t>
            </a:r>
            <a:r>
              <a:rPr lang="en-AU" dirty="0"/>
              <a:t>(e.g. </a:t>
            </a:r>
            <a:r>
              <a:rPr lang="en-AU" dirty="0">
                <a:hlinkClick r:id="rId4"/>
              </a:rPr>
              <a:t>http://webaim.org/resources/contrastchecker</a:t>
            </a:r>
            <a:r>
              <a:rPr lang="en-AU" dirty="0" smtClean="0">
                <a:hlinkClick r:id="rId4"/>
              </a:rPr>
              <a:t>/</a:t>
            </a:r>
            <a:r>
              <a:rPr lang="en-AU" dirty="0" smtClean="0"/>
              <a:t>)</a:t>
            </a:r>
          </a:p>
          <a:p>
            <a:r>
              <a:rPr lang="en-AU" dirty="0" smtClean="0"/>
              <a:t>Potential for subtitles with audio and video</a:t>
            </a:r>
          </a:p>
          <a:p>
            <a:endParaRPr lang="en-AU" dirty="0"/>
          </a:p>
        </p:txBody>
      </p:sp>
    </p:spTree>
    <p:extLst>
      <p:ext uri="{BB962C8B-B14F-4D97-AF65-F5344CB8AC3E}">
        <p14:creationId xmlns:p14="http://schemas.microsoft.com/office/powerpoint/2010/main" val="49528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3"/>
          </p:nvPr>
        </p:nvSpPr>
        <p:spPr/>
        <p:txBody>
          <a:bodyPr>
            <a:normAutofit/>
          </a:bodyPr>
          <a:lstStyle/>
          <a:p>
            <a:r>
              <a:rPr lang="en-US" sz="4600" dirty="0"/>
              <a:t>Dr. Mark Freeman</a:t>
            </a:r>
          </a:p>
        </p:txBody>
      </p:sp>
      <p:sp>
        <p:nvSpPr>
          <p:cNvPr id="5" name="Content Placeholder 4"/>
          <p:cNvSpPr>
            <a:spLocks noGrp="1"/>
          </p:cNvSpPr>
          <p:nvPr>
            <p:ph sz="quarter" idx="14"/>
          </p:nvPr>
        </p:nvSpPr>
        <p:spPr>
          <a:xfrm>
            <a:off x="292969" y="4642879"/>
            <a:ext cx="6253109" cy="1690507"/>
          </a:xfrm>
        </p:spPr>
        <p:txBody>
          <a:bodyPr/>
          <a:lstStyle/>
          <a:p>
            <a:r>
              <a:rPr lang="en-US" dirty="0"/>
              <a:t>School of Computing and Information Technology</a:t>
            </a:r>
          </a:p>
          <a:p>
            <a:r>
              <a:rPr lang="en-US" dirty="0"/>
              <a:t>Faculty of Engineering and Information Sciences</a:t>
            </a:r>
          </a:p>
          <a:p>
            <a:endParaRPr lang="en-AU" dirty="0"/>
          </a:p>
        </p:txBody>
      </p:sp>
      <p:sp>
        <p:nvSpPr>
          <p:cNvPr id="4" name="TextBox 3"/>
          <p:cNvSpPr txBox="1"/>
          <p:nvPr/>
        </p:nvSpPr>
        <p:spPr>
          <a:xfrm>
            <a:off x="3072190" y="171752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5444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Motor Control</a:t>
            </a:r>
            <a:endParaRPr lang="en-AU" dirty="0"/>
          </a:p>
        </p:txBody>
      </p:sp>
      <p:sp>
        <p:nvSpPr>
          <p:cNvPr id="3" name="Content Placeholder 2"/>
          <p:cNvSpPr>
            <a:spLocks noGrp="1"/>
          </p:cNvSpPr>
          <p:nvPr>
            <p:ph sz="half" idx="1"/>
          </p:nvPr>
        </p:nvSpPr>
        <p:spPr/>
        <p:txBody>
          <a:bodyPr/>
          <a:lstStyle/>
          <a:p>
            <a:r>
              <a:rPr lang="en-AU" dirty="0"/>
              <a:t>Review: </a:t>
            </a:r>
            <a:r>
              <a:rPr lang="en-AU" dirty="0">
                <a:hlinkClick r:id="rId2"/>
              </a:rPr>
              <a:t>http://</a:t>
            </a:r>
            <a:r>
              <a:rPr lang="en-AU" dirty="0" smtClean="0">
                <a:hlinkClick r:id="rId2"/>
              </a:rPr>
              <a:t>www.lukew.com/ff/entry.asp?1085</a:t>
            </a:r>
            <a:endParaRPr lang="en-AU" dirty="0" smtClean="0"/>
          </a:p>
          <a:p>
            <a:r>
              <a:rPr lang="en-AU" dirty="0">
                <a:hlinkClick r:id="rId3"/>
              </a:rPr>
              <a:t>https://</a:t>
            </a:r>
            <a:r>
              <a:rPr lang="en-AU" dirty="0" smtClean="0">
                <a:hlinkClick r:id="rId3"/>
              </a:rPr>
              <a:t>material.google.com/usability/accessibility.html#accessibility-motion</a:t>
            </a:r>
            <a:endParaRPr lang="en-AU" dirty="0" smtClean="0"/>
          </a:p>
          <a:p>
            <a:r>
              <a:rPr lang="en-AU" dirty="0">
                <a:hlinkClick r:id="rId4"/>
              </a:rPr>
              <a:t>https://</a:t>
            </a:r>
            <a:r>
              <a:rPr lang="en-AU" dirty="0" smtClean="0">
                <a:hlinkClick r:id="rId4"/>
              </a:rPr>
              <a:t>msdn.microsoft.com/en-us/windows/uwp/input-and-devices/guidelines-for-targeting</a:t>
            </a:r>
            <a:endParaRPr lang="en-AU" dirty="0" smtClean="0"/>
          </a:p>
          <a:p>
            <a:endParaRPr lang="en-AU" dirty="0"/>
          </a:p>
        </p:txBody>
      </p:sp>
    </p:spTree>
    <p:extLst>
      <p:ext uri="{BB962C8B-B14F-4D97-AF65-F5344CB8AC3E}">
        <p14:creationId xmlns:p14="http://schemas.microsoft.com/office/powerpoint/2010/main" val="53425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AU" dirty="0" smtClean="0"/>
              <a:t>What does accessibility mean to you?</a:t>
            </a:r>
            <a:endParaRPr lang="en-AU" dirty="0"/>
          </a:p>
        </p:txBody>
      </p:sp>
      <p:sp>
        <p:nvSpPr>
          <p:cNvPr id="5" name="Content Placeholder 4"/>
          <p:cNvSpPr>
            <a:spLocks noGrp="1"/>
          </p:cNvSpPr>
          <p:nvPr>
            <p:ph sz="quarter" idx="14"/>
          </p:nvPr>
        </p:nvSpPr>
        <p:spPr/>
        <p:txBody>
          <a:bodyPr/>
          <a:lstStyle/>
          <a:p>
            <a:endParaRPr lang="en-AU"/>
          </a:p>
        </p:txBody>
      </p:sp>
    </p:spTree>
    <p:extLst>
      <p:ext uri="{BB962C8B-B14F-4D97-AF65-F5344CB8AC3E}">
        <p14:creationId xmlns:p14="http://schemas.microsoft.com/office/powerpoint/2010/main" val="1458981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AU" dirty="0" smtClean="0"/>
              <a:t>Web Accessibility Initiative (WAI)</a:t>
            </a:r>
            <a:endParaRPr lang="en-AU" dirty="0"/>
          </a:p>
        </p:txBody>
      </p:sp>
      <p:sp>
        <p:nvSpPr>
          <p:cNvPr id="3" name="Content Placeholder 2"/>
          <p:cNvSpPr>
            <a:spLocks noGrp="1"/>
          </p:cNvSpPr>
          <p:nvPr>
            <p:ph sz="quarter" idx="14"/>
          </p:nvPr>
        </p:nvSpPr>
        <p:spPr/>
        <p:txBody>
          <a:bodyPr/>
          <a:lstStyle/>
          <a:p>
            <a:endParaRPr lang="en-AU" dirty="0"/>
          </a:p>
        </p:txBody>
      </p:sp>
    </p:spTree>
    <p:extLst>
      <p:ext uri="{BB962C8B-B14F-4D97-AF65-F5344CB8AC3E}">
        <p14:creationId xmlns:p14="http://schemas.microsoft.com/office/powerpoint/2010/main" val="3153684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74758"/>
            <a:ext cx="7772400" cy="1470025"/>
          </a:xfrm>
        </p:spPr>
        <p:txBody>
          <a:bodyPr>
            <a:normAutofit fontScale="90000"/>
          </a:bodyPr>
          <a:lstStyle/>
          <a:p>
            <a:r>
              <a:rPr lang="en-AU" b="1" dirty="0"/>
              <a:t>Web for All</a:t>
            </a:r>
            <a:r>
              <a:rPr lang="en-AU" dirty="0"/>
              <a:t/>
            </a:r>
            <a:br>
              <a:rPr lang="en-AU" dirty="0"/>
            </a:br>
            <a:r>
              <a:rPr lang="en-AU" dirty="0"/>
              <a:t/>
            </a:r>
            <a:br>
              <a:rPr lang="en-AU" dirty="0"/>
            </a:br>
            <a:r>
              <a:rPr lang="en-AU" dirty="0" smtClean="0"/>
              <a:t>“The </a:t>
            </a:r>
            <a:r>
              <a:rPr lang="en-AU" dirty="0"/>
              <a:t>social value of the Web is that it enables human communication, commerce, and opportunities to share knowledge. One of W3C's primary goals is to make these benefits available to all people, whatever their hardware, software, network infrastructure, native language, culture, geographical location, or physical or mental ability</a:t>
            </a:r>
            <a:r>
              <a:rPr lang="en-AU" dirty="0" smtClean="0"/>
              <a:t>.” (W3C, 2016)</a:t>
            </a:r>
            <a:endParaRPr lang="en-AU" dirty="0"/>
          </a:p>
        </p:txBody>
      </p:sp>
    </p:spTree>
    <p:extLst>
      <p:ext uri="{BB962C8B-B14F-4D97-AF65-F5344CB8AC3E}">
        <p14:creationId xmlns:p14="http://schemas.microsoft.com/office/powerpoint/2010/main" val="2426058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Web Content Accessibility Guidelines (WCAG) 2.0</a:t>
            </a:r>
          </a:p>
        </p:txBody>
      </p:sp>
      <p:sp>
        <p:nvSpPr>
          <p:cNvPr id="3" name="Content Placeholder 2"/>
          <p:cNvSpPr>
            <a:spLocks noGrp="1"/>
          </p:cNvSpPr>
          <p:nvPr>
            <p:ph sz="half" idx="1"/>
          </p:nvPr>
        </p:nvSpPr>
        <p:spPr/>
        <p:txBody>
          <a:bodyPr/>
          <a:lstStyle/>
          <a:p>
            <a:r>
              <a:rPr lang="en-AU" dirty="0" smtClean="0">
                <a:hlinkClick r:id="rId3"/>
              </a:rPr>
              <a:t>https</a:t>
            </a:r>
            <a:r>
              <a:rPr lang="en-AU" dirty="0">
                <a:hlinkClick r:id="rId3"/>
              </a:rPr>
              <a:t>://www.w3.org/TR/WCAG20</a:t>
            </a:r>
            <a:r>
              <a:rPr lang="en-AU" dirty="0" smtClean="0">
                <a:hlinkClick r:id="rId3"/>
              </a:rPr>
              <a:t>/</a:t>
            </a:r>
            <a:endParaRPr lang="en-AU" dirty="0" smtClean="0"/>
          </a:p>
          <a:p>
            <a:endParaRPr lang="en-AU" dirty="0"/>
          </a:p>
          <a:p>
            <a:r>
              <a:rPr lang="en-AU" dirty="0" smtClean="0"/>
              <a:t>Stable, referenceable technical Stranded.</a:t>
            </a:r>
          </a:p>
          <a:p>
            <a:r>
              <a:rPr lang="en-AU" dirty="0" smtClean="0"/>
              <a:t>12 Guidelines </a:t>
            </a:r>
          </a:p>
          <a:p>
            <a:pPr lvl="1"/>
            <a:r>
              <a:rPr lang="en-AU" dirty="0" smtClean="0"/>
              <a:t>Organised under 4 principles</a:t>
            </a:r>
          </a:p>
          <a:p>
            <a:pPr lvl="2"/>
            <a:r>
              <a:rPr lang="en-AU" dirty="0" smtClean="0"/>
              <a:t>Perceivable</a:t>
            </a:r>
          </a:p>
          <a:p>
            <a:pPr lvl="2"/>
            <a:r>
              <a:rPr lang="en-AU" dirty="0" smtClean="0"/>
              <a:t>Operable</a:t>
            </a:r>
          </a:p>
          <a:p>
            <a:pPr lvl="2"/>
            <a:r>
              <a:rPr lang="en-AU" dirty="0" smtClean="0"/>
              <a:t>Understandable</a:t>
            </a:r>
          </a:p>
          <a:p>
            <a:pPr lvl="2"/>
            <a:r>
              <a:rPr lang="en-AU" dirty="0" smtClean="0"/>
              <a:t>Robust</a:t>
            </a:r>
          </a:p>
          <a:p>
            <a:r>
              <a:rPr lang="en-AU" dirty="0" smtClean="0"/>
              <a:t>Testable Criteria</a:t>
            </a:r>
          </a:p>
          <a:p>
            <a:r>
              <a:rPr lang="en-AU" dirty="0" smtClean="0"/>
              <a:t>Three levels</a:t>
            </a:r>
          </a:p>
          <a:p>
            <a:pPr lvl="1"/>
            <a:r>
              <a:rPr lang="en-AU" dirty="0" smtClean="0"/>
              <a:t>A, AA and AAA</a:t>
            </a:r>
          </a:p>
        </p:txBody>
      </p:sp>
    </p:spTree>
    <p:extLst>
      <p:ext uri="{BB962C8B-B14F-4D97-AF65-F5344CB8AC3E}">
        <p14:creationId xmlns:p14="http://schemas.microsoft.com/office/powerpoint/2010/main" val="3307981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4000" dirty="0"/>
              <a:t>WCAG 2 at a </a:t>
            </a:r>
            <a:r>
              <a:rPr lang="en-AU" sz="4000" dirty="0" smtClean="0"/>
              <a:t>Glance</a:t>
            </a:r>
            <a:r>
              <a:rPr lang="en-AU" dirty="0" smtClean="0"/>
              <a:t/>
            </a:r>
            <a:br>
              <a:rPr lang="en-AU" dirty="0" smtClean="0"/>
            </a:br>
            <a:r>
              <a:rPr lang="en-AU" sz="2000" b="1" dirty="0">
                <a:solidFill>
                  <a:srgbClr val="FF0000"/>
                </a:solidFill>
                <a:latin typeface="+mn-lt"/>
                <a:hlinkClick r:id="rId2"/>
              </a:rPr>
              <a:t>https://www.w3.org/WAI/WCAG20/glance</a:t>
            </a:r>
            <a:r>
              <a:rPr lang="en-AU" sz="2000" b="1" dirty="0" smtClean="0">
                <a:solidFill>
                  <a:srgbClr val="FF0000"/>
                </a:solidFill>
                <a:latin typeface="+mn-lt"/>
                <a:hlinkClick r:id="rId2"/>
              </a:rPr>
              <a:t>/</a:t>
            </a:r>
            <a:r>
              <a:rPr lang="en-AU" sz="2000" b="1" dirty="0" smtClean="0">
                <a:solidFill>
                  <a:srgbClr val="FF0000"/>
                </a:solidFill>
                <a:latin typeface="+mn-lt"/>
              </a:rPr>
              <a:t> </a:t>
            </a:r>
            <a:endParaRPr lang="en-AU" sz="2000" b="1" dirty="0">
              <a:solidFill>
                <a:srgbClr val="FF0000"/>
              </a:solidFill>
              <a:latin typeface="+mn-lt"/>
            </a:endParaRPr>
          </a:p>
        </p:txBody>
      </p:sp>
      <p:sp>
        <p:nvSpPr>
          <p:cNvPr id="3" name="Content Placeholder 2"/>
          <p:cNvSpPr>
            <a:spLocks noGrp="1"/>
          </p:cNvSpPr>
          <p:nvPr>
            <p:ph sz="half" idx="1"/>
          </p:nvPr>
        </p:nvSpPr>
        <p:spPr/>
        <p:txBody>
          <a:bodyPr>
            <a:normAutofit fontScale="92500" lnSpcReduction="20000"/>
          </a:bodyPr>
          <a:lstStyle/>
          <a:p>
            <a:r>
              <a:rPr lang="en-AU" b="1" dirty="0"/>
              <a:t>Perceivable</a:t>
            </a:r>
          </a:p>
          <a:p>
            <a:pPr lvl="1"/>
            <a:r>
              <a:rPr lang="en-AU" dirty="0"/>
              <a:t>Provide </a:t>
            </a:r>
            <a:r>
              <a:rPr lang="en-AU" b="1" dirty="0">
                <a:hlinkClick r:id="rId3"/>
              </a:rPr>
              <a:t>text alternatives</a:t>
            </a:r>
            <a:r>
              <a:rPr lang="en-AU" dirty="0"/>
              <a:t> for non-text content.</a:t>
            </a:r>
          </a:p>
          <a:p>
            <a:pPr lvl="1"/>
            <a:r>
              <a:rPr lang="en-AU" dirty="0"/>
              <a:t>Provide </a:t>
            </a:r>
            <a:r>
              <a:rPr lang="en-AU" b="1" dirty="0">
                <a:hlinkClick r:id="rId4"/>
              </a:rPr>
              <a:t>captions and other alternatives</a:t>
            </a:r>
            <a:r>
              <a:rPr lang="en-AU" dirty="0"/>
              <a:t> for </a:t>
            </a:r>
            <a:r>
              <a:rPr lang="en-AU" dirty="0" smtClean="0"/>
              <a:t>multimedia.</a:t>
            </a:r>
          </a:p>
          <a:p>
            <a:pPr lvl="1"/>
            <a:r>
              <a:rPr lang="en-AU" dirty="0" smtClean="0"/>
              <a:t>Create </a:t>
            </a:r>
            <a:r>
              <a:rPr lang="en-AU" dirty="0"/>
              <a:t>content that can be </a:t>
            </a:r>
            <a:r>
              <a:rPr lang="en-AU" b="1" dirty="0">
                <a:hlinkClick r:id="rId5"/>
              </a:rPr>
              <a:t>presented in different ways</a:t>
            </a:r>
            <a:r>
              <a:rPr lang="en-AU" dirty="0"/>
              <a:t>,</a:t>
            </a:r>
            <a:br>
              <a:rPr lang="en-AU" dirty="0"/>
            </a:br>
            <a:r>
              <a:rPr lang="en-AU" dirty="0"/>
              <a:t>including by assistive technologies, without losing </a:t>
            </a:r>
            <a:r>
              <a:rPr lang="en-AU" dirty="0" smtClean="0"/>
              <a:t>meaning.</a:t>
            </a:r>
          </a:p>
          <a:p>
            <a:pPr lvl="1"/>
            <a:r>
              <a:rPr lang="en-AU" dirty="0" smtClean="0"/>
              <a:t>Make </a:t>
            </a:r>
            <a:r>
              <a:rPr lang="en-AU" dirty="0"/>
              <a:t>it easier for users to </a:t>
            </a:r>
            <a:r>
              <a:rPr lang="en-AU" b="1" dirty="0">
                <a:hlinkClick r:id="rId6"/>
              </a:rPr>
              <a:t>see and hear content</a:t>
            </a:r>
            <a:r>
              <a:rPr lang="en-AU" dirty="0"/>
              <a:t>.</a:t>
            </a:r>
          </a:p>
          <a:p>
            <a:r>
              <a:rPr lang="en-AU" b="1" dirty="0"/>
              <a:t>Operable</a:t>
            </a:r>
          </a:p>
          <a:p>
            <a:pPr lvl="1"/>
            <a:r>
              <a:rPr lang="en-AU" dirty="0"/>
              <a:t>Make all functionality available from a </a:t>
            </a:r>
            <a:r>
              <a:rPr lang="en-AU" b="1" dirty="0">
                <a:hlinkClick r:id="rId7"/>
              </a:rPr>
              <a:t>keyboard</a:t>
            </a:r>
            <a:r>
              <a:rPr lang="en-AU" dirty="0"/>
              <a:t>.</a:t>
            </a:r>
          </a:p>
          <a:p>
            <a:pPr lvl="1"/>
            <a:r>
              <a:rPr lang="en-AU" dirty="0"/>
              <a:t>Give users </a:t>
            </a:r>
            <a:r>
              <a:rPr lang="en-AU" b="1" dirty="0">
                <a:hlinkClick r:id="rId8"/>
              </a:rPr>
              <a:t>enough time</a:t>
            </a:r>
            <a:r>
              <a:rPr lang="en-AU" dirty="0"/>
              <a:t> to read and use content.</a:t>
            </a:r>
          </a:p>
          <a:p>
            <a:pPr lvl="1"/>
            <a:r>
              <a:rPr lang="en-AU" dirty="0"/>
              <a:t>Do not use content that causes </a:t>
            </a:r>
            <a:r>
              <a:rPr lang="en-AU" b="1" dirty="0">
                <a:hlinkClick r:id="rId9"/>
              </a:rPr>
              <a:t>seizures</a:t>
            </a:r>
            <a:r>
              <a:rPr lang="en-AU" dirty="0"/>
              <a:t>.</a:t>
            </a:r>
          </a:p>
          <a:p>
            <a:pPr lvl="1"/>
            <a:r>
              <a:rPr lang="en-AU" dirty="0"/>
              <a:t>Help users </a:t>
            </a:r>
            <a:r>
              <a:rPr lang="en-AU" b="1" dirty="0">
                <a:hlinkClick r:id="rId10"/>
              </a:rPr>
              <a:t>navigate and find content</a:t>
            </a:r>
            <a:r>
              <a:rPr lang="en-AU" dirty="0"/>
              <a:t>.</a:t>
            </a:r>
          </a:p>
          <a:p>
            <a:r>
              <a:rPr lang="en-AU" b="1" dirty="0"/>
              <a:t>Understandable</a:t>
            </a:r>
          </a:p>
          <a:p>
            <a:pPr lvl="1"/>
            <a:r>
              <a:rPr lang="en-AU" dirty="0"/>
              <a:t>Make text </a:t>
            </a:r>
            <a:r>
              <a:rPr lang="en-AU" b="1" dirty="0">
                <a:hlinkClick r:id="rId11"/>
              </a:rPr>
              <a:t>readable and understandable</a:t>
            </a:r>
            <a:r>
              <a:rPr lang="en-AU" dirty="0"/>
              <a:t>.</a:t>
            </a:r>
          </a:p>
          <a:p>
            <a:pPr lvl="1"/>
            <a:r>
              <a:rPr lang="en-AU" dirty="0"/>
              <a:t>Make content appear and operate in </a:t>
            </a:r>
            <a:r>
              <a:rPr lang="en-AU" b="1" dirty="0">
                <a:hlinkClick r:id="rId12"/>
              </a:rPr>
              <a:t>predictable</a:t>
            </a:r>
            <a:r>
              <a:rPr lang="en-AU" dirty="0"/>
              <a:t> ways.</a:t>
            </a:r>
          </a:p>
          <a:p>
            <a:pPr lvl="1"/>
            <a:r>
              <a:rPr lang="en-AU" dirty="0"/>
              <a:t>Help users </a:t>
            </a:r>
            <a:r>
              <a:rPr lang="en-AU" b="1" dirty="0">
                <a:hlinkClick r:id="rId13"/>
              </a:rPr>
              <a:t>avoid and correct mistakes</a:t>
            </a:r>
            <a:r>
              <a:rPr lang="en-AU" dirty="0"/>
              <a:t>.</a:t>
            </a:r>
          </a:p>
          <a:p>
            <a:r>
              <a:rPr lang="en-AU" b="1" dirty="0"/>
              <a:t>Robust</a:t>
            </a:r>
          </a:p>
          <a:p>
            <a:pPr lvl="1"/>
            <a:r>
              <a:rPr lang="en-AU" dirty="0" smtClean="0"/>
              <a:t>Maximize</a:t>
            </a:r>
            <a:r>
              <a:rPr lang="en-AU" b="1" dirty="0" smtClean="0">
                <a:hlinkClick r:id="rId14"/>
              </a:rPr>
              <a:t> </a:t>
            </a:r>
            <a:r>
              <a:rPr lang="en-AU" b="1" dirty="0">
                <a:hlinkClick r:id="rId14"/>
              </a:rPr>
              <a:t>compatibility</a:t>
            </a:r>
            <a:r>
              <a:rPr lang="en-AU" dirty="0"/>
              <a:t> with current and future user tools.</a:t>
            </a:r>
          </a:p>
          <a:p>
            <a:endParaRPr lang="en-AU" dirty="0"/>
          </a:p>
        </p:txBody>
      </p:sp>
    </p:spTree>
    <p:extLst>
      <p:ext uri="{BB962C8B-B14F-4D97-AF65-F5344CB8AC3E}">
        <p14:creationId xmlns:p14="http://schemas.microsoft.com/office/powerpoint/2010/main" val="1998541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Continued Evolution</a:t>
            </a:r>
            <a:endParaRPr lang="en-AU" dirty="0"/>
          </a:p>
        </p:txBody>
      </p:sp>
      <p:sp>
        <p:nvSpPr>
          <p:cNvPr id="3" name="Content Placeholder 2"/>
          <p:cNvSpPr>
            <a:spLocks noGrp="1"/>
          </p:cNvSpPr>
          <p:nvPr>
            <p:ph sz="half" idx="1"/>
          </p:nvPr>
        </p:nvSpPr>
        <p:spPr/>
        <p:txBody>
          <a:bodyPr/>
          <a:lstStyle/>
          <a:p>
            <a:r>
              <a:rPr lang="en-AU" dirty="0" smtClean="0"/>
              <a:t>Currently under review: WAI-ARIA 1.1</a:t>
            </a:r>
          </a:p>
          <a:p>
            <a:pPr lvl="1"/>
            <a:r>
              <a:rPr lang="en-AU" dirty="0" smtClean="0"/>
              <a:t>Accessible Rich Internet Applications</a:t>
            </a:r>
            <a:endParaRPr lang="en-AU" dirty="0"/>
          </a:p>
        </p:txBody>
      </p:sp>
    </p:spTree>
    <p:extLst>
      <p:ext uri="{BB962C8B-B14F-4D97-AF65-F5344CB8AC3E}">
        <p14:creationId xmlns:p14="http://schemas.microsoft.com/office/powerpoint/2010/main" val="3569430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Additional References</a:t>
            </a:r>
            <a:endParaRPr lang="en-AU" dirty="0"/>
          </a:p>
        </p:txBody>
      </p:sp>
      <p:sp>
        <p:nvSpPr>
          <p:cNvPr id="4" name="Content Placeholder 3"/>
          <p:cNvSpPr>
            <a:spLocks noGrp="1"/>
          </p:cNvSpPr>
          <p:nvPr>
            <p:ph sz="half" idx="1"/>
          </p:nvPr>
        </p:nvSpPr>
        <p:spPr/>
        <p:txBody>
          <a:bodyPr/>
          <a:lstStyle/>
          <a:p>
            <a:r>
              <a:rPr lang="en-AU" dirty="0" smtClean="0"/>
              <a:t>Microsoft Accessibility: </a:t>
            </a:r>
            <a:r>
              <a:rPr lang="en-AU" dirty="0" smtClean="0">
                <a:hlinkClick r:id="rId2"/>
              </a:rPr>
              <a:t>https</a:t>
            </a:r>
            <a:r>
              <a:rPr lang="en-AU" dirty="0">
                <a:hlinkClick r:id="rId2"/>
              </a:rPr>
              <a:t>://</a:t>
            </a:r>
            <a:r>
              <a:rPr lang="en-AU" dirty="0" smtClean="0">
                <a:hlinkClick r:id="rId2"/>
              </a:rPr>
              <a:t>www.microsoft.com/enable/default.aspx</a:t>
            </a:r>
            <a:endParaRPr lang="en-AU" dirty="0" smtClean="0"/>
          </a:p>
          <a:p>
            <a:r>
              <a:rPr lang="en-AU" dirty="0">
                <a:hlinkClick r:id="rId3"/>
              </a:rPr>
              <a:t>https://</a:t>
            </a:r>
            <a:r>
              <a:rPr lang="en-AU" dirty="0" smtClean="0">
                <a:hlinkClick r:id="rId3"/>
              </a:rPr>
              <a:t>developer.microsoft.com/en-us/windows/accessible-apps</a:t>
            </a:r>
            <a:endParaRPr lang="en-AU" dirty="0" smtClean="0"/>
          </a:p>
          <a:p>
            <a:endParaRPr lang="en-AU" dirty="0" smtClean="0"/>
          </a:p>
          <a:p>
            <a:endParaRPr lang="en-AU" dirty="0"/>
          </a:p>
        </p:txBody>
      </p:sp>
    </p:spTree>
    <p:extLst>
      <p:ext uri="{BB962C8B-B14F-4D97-AF65-F5344CB8AC3E}">
        <p14:creationId xmlns:p14="http://schemas.microsoft.com/office/powerpoint/2010/main" val="1131740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877" y="2686074"/>
            <a:ext cx="7772400" cy="1470025"/>
          </a:xfrm>
        </p:spPr>
        <p:txBody>
          <a:bodyPr>
            <a:noAutofit/>
          </a:bodyPr>
          <a:lstStyle/>
          <a:p>
            <a:pPr>
              <a:lnSpc>
                <a:spcPct val="80000"/>
              </a:lnSpc>
            </a:pPr>
            <a:r>
              <a:rPr lang="en-US" spc="-150" dirty="0">
                <a:solidFill>
                  <a:schemeClr val="bg1"/>
                </a:solidFill>
                <a:latin typeface="Times New Roman"/>
                <a:cs typeface="Times New Roman"/>
              </a:rPr>
              <a:t>Questions</a:t>
            </a:r>
          </a:p>
        </p:txBody>
      </p:sp>
    </p:spTree>
    <p:extLst>
      <p:ext uri="{BB962C8B-B14F-4D97-AF65-F5344CB8AC3E}">
        <p14:creationId xmlns:p14="http://schemas.microsoft.com/office/powerpoint/2010/main" val="2357175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1960461966"/>
              </p:ext>
            </p:extLst>
          </p:nvPr>
        </p:nvGraphicFramePr>
        <p:xfrm>
          <a:off x="0" y="169132"/>
          <a:ext cx="9144000" cy="6452383"/>
        </p:xfrm>
        <a:graphic>
          <a:graphicData uri="http://schemas.openxmlformats.org/drawingml/2006/table">
            <a:tbl>
              <a:tblPr firstRow="1" bandRow="1">
                <a:tableStyleId>{5C22544A-7EE6-4342-B048-85BDC9FD1C3A}</a:tableStyleId>
              </a:tblPr>
              <a:tblGrid>
                <a:gridCol w="967563">
                  <a:extLst>
                    <a:ext uri="{9D8B030D-6E8A-4147-A177-3AD203B41FA5}">
                      <a16:colId xmlns:a16="http://schemas.microsoft.com/office/drawing/2014/main" xmlns="" val="20000"/>
                    </a:ext>
                  </a:extLst>
                </a:gridCol>
                <a:gridCol w="5128437">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tblGrid>
              <a:tr h="430224">
                <a:tc>
                  <a:txBody>
                    <a:bodyPr/>
                    <a:lstStyle/>
                    <a:p>
                      <a:endParaRPr lang="en-AU" dirty="0">
                        <a:latin typeface="+mn-lt"/>
                      </a:endParaRPr>
                    </a:p>
                  </a:txBody>
                  <a:tcPr/>
                </a:tc>
                <a:tc>
                  <a:txBody>
                    <a:bodyPr/>
                    <a:lstStyle/>
                    <a:p>
                      <a:r>
                        <a:rPr lang="en-AU" dirty="0"/>
                        <a:t>Topic</a:t>
                      </a:r>
                      <a:endParaRPr lang="en-AU" b="0" dirty="0">
                        <a:latin typeface="+mn-lt"/>
                      </a:endParaRPr>
                    </a:p>
                  </a:txBody>
                  <a:tcPr/>
                </a:tc>
                <a:tc>
                  <a:txBody>
                    <a:bodyPr/>
                    <a:lstStyle/>
                    <a:p>
                      <a:r>
                        <a:rPr lang="en-AU" dirty="0"/>
                        <a:t>Reading</a:t>
                      </a:r>
                      <a:endParaRPr lang="en-AU" b="0" dirty="0">
                        <a:latin typeface="+mn-lt"/>
                      </a:endParaRPr>
                    </a:p>
                  </a:txBody>
                  <a:tcPr/>
                </a:tc>
                <a:extLst>
                  <a:ext uri="{0D108BD9-81ED-4DB2-BD59-A6C34878D82A}">
                    <a16:rowId xmlns:a16="http://schemas.microsoft.com/office/drawing/2014/main" xmlns="" val="10000"/>
                  </a:ext>
                </a:extLst>
              </a:tr>
              <a:tr h="430224">
                <a:tc>
                  <a:txBody>
                    <a:bodyPr/>
                    <a:lstStyle/>
                    <a:p>
                      <a:pPr algn="ctr">
                        <a:lnSpc>
                          <a:spcPct val="115000"/>
                        </a:lnSpc>
                        <a:spcAft>
                          <a:spcPts val="0"/>
                        </a:spcAft>
                      </a:pPr>
                      <a:r>
                        <a:rPr lang="en-AU" sz="1600" dirty="0">
                          <a:solidFill>
                            <a:schemeClr val="bg1"/>
                          </a:solidFill>
                          <a:effectLst/>
                        </a:rPr>
                        <a:t>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Subject Overview and Introduction to HCI</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1"/>
                  </a:ext>
                </a:extLst>
              </a:tr>
              <a:tr h="430224">
                <a:tc>
                  <a:txBody>
                    <a:bodyPr/>
                    <a:lstStyle/>
                    <a:p>
                      <a:pPr algn="ctr">
                        <a:lnSpc>
                          <a:spcPct val="115000"/>
                        </a:lnSpc>
                        <a:spcAft>
                          <a:spcPts val="0"/>
                        </a:spcAft>
                      </a:pPr>
                      <a:r>
                        <a:rPr lang="en-AU" sz="1600" dirty="0">
                          <a:solidFill>
                            <a:schemeClr val="bg1"/>
                          </a:solidFill>
                          <a:effectLst/>
                        </a:rPr>
                        <a:t>2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User-Centred</a:t>
                      </a:r>
                      <a:r>
                        <a:rPr lang="en-AU" sz="1600" baseline="0" dirty="0">
                          <a:solidFill>
                            <a:schemeClr val="bg1"/>
                          </a:solidFill>
                          <a:effectLst/>
                        </a:rPr>
                        <a:t> Design</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2</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2"/>
                  </a:ext>
                </a:extLst>
              </a:tr>
              <a:tr h="467647">
                <a:tc>
                  <a:txBody>
                    <a:bodyPr/>
                    <a:lstStyle/>
                    <a:p>
                      <a:pPr algn="ctr">
                        <a:lnSpc>
                          <a:spcPct val="115000"/>
                        </a:lnSpc>
                        <a:spcAft>
                          <a:spcPts val="0"/>
                        </a:spcAft>
                      </a:pPr>
                      <a:r>
                        <a:rPr lang="en-AU" sz="1600" dirty="0">
                          <a:solidFill>
                            <a:schemeClr val="bg1"/>
                          </a:solidFill>
                          <a:effectLst/>
                        </a:rPr>
                        <a:t>3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User Interaction</a:t>
                      </a: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Chapters 3 &amp; 4</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3"/>
                  </a:ext>
                </a:extLst>
              </a:tr>
              <a:tr h="430224">
                <a:tc>
                  <a:txBody>
                    <a:bodyPr/>
                    <a:lstStyle/>
                    <a:p>
                      <a:pPr algn="ctr">
                        <a:lnSpc>
                          <a:spcPct val="115000"/>
                        </a:lnSpc>
                        <a:spcAft>
                          <a:spcPts val="0"/>
                        </a:spcAft>
                      </a:pPr>
                      <a:r>
                        <a:rPr lang="en-AU" sz="1600" dirty="0">
                          <a:solidFill>
                            <a:schemeClr val="bg1"/>
                          </a:solidFill>
                          <a:effectLst/>
                        </a:rPr>
                        <a:t>4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User Interfaces</a:t>
                      </a: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Chapters</a:t>
                      </a:r>
                      <a:r>
                        <a:rPr lang="en-AU" sz="1600" baseline="0" dirty="0">
                          <a:solidFill>
                            <a:schemeClr val="bg1"/>
                          </a:solidFill>
                          <a:effectLst/>
                        </a:rPr>
                        <a:t> 5 &amp; 6</a:t>
                      </a:r>
                      <a:r>
                        <a:rPr lang="en-AU" sz="1600" dirty="0">
                          <a:solidFill>
                            <a:schemeClr val="bg1"/>
                          </a:solidFill>
                          <a:effectLst/>
                        </a:rPr>
                        <a:t>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4"/>
                  </a:ext>
                </a:extLst>
              </a:tr>
              <a:tr h="430224">
                <a:tc>
                  <a:txBody>
                    <a:bodyPr/>
                    <a:lstStyle/>
                    <a:p>
                      <a:pPr algn="ctr">
                        <a:lnSpc>
                          <a:spcPct val="115000"/>
                        </a:lnSpc>
                        <a:spcAft>
                          <a:spcPts val="0"/>
                        </a:spcAft>
                      </a:pPr>
                      <a:r>
                        <a:rPr lang="en-AU" sz="1600" dirty="0">
                          <a:solidFill>
                            <a:schemeClr val="bg1"/>
                          </a:solidFill>
                          <a:effectLst/>
                        </a:rPr>
                        <a:t>5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Information Presentation and Navigation</a:t>
                      </a: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5"/>
                  </a:ext>
                </a:extLst>
              </a:tr>
              <a:tr h="430224">
                <a:tc>
                  <a:txBody>
                    <a:bodyPr/>
                    <a:lstStyle/>
                    <a:p>
                      <a:pPr algn="ctr">
                        <a:lnSpc>
                          <a:spcPct val="115000"/>
                        </a:lnSpc>
                        <a:spcAft>
                          <a:spcPts val="0"/>
                        </a:spcAft>
                      </a:pPr>
                      <a:r>
                        <a:rPr lang="en-AU" sz="1600" dirty="0">
                          <a:solidFill>
                            <a:schemeClr val="bg1"/>
                          </a:solidFill>
                          <a:effectLst/>
                        </a:rPr>
                        <a:t>6 </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Accessibility and</a:t>
                      </a:r>
                      <a:r>
                        <a:rPr lang="en-AU" sz="1600" baseline="0" dirty="0">
                          <a:solidFill>
                            <a:schemeClr val="bg1"/>
                          </a:solidFill>
                          <a:effectLst/>
                          <a:latin typeface="+mn-lt"/>
                          <a:ea typeface="Times New Roman"/>
                          <a:cs typeface="Times New Roman"/>
                        </a:rPr>
                        <a:t> Special Issues in HCI</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extLst>
                  <a:ext uri="{0D108BD9-81ED-4DB2-BD59-A6C34878D82A}">
                    <a16:rowId xmlns:a16="http://schemas.microsoft.com/office/drawing/2014/main" xmlns="" val="10006"/>
                  </a:ext>
                </a:extLst>
              </a:tr>
              <a:tr h="430224">
                <a:tc>
                  <a:txBody>
                    <a:bodyPr/>
                    <a:lstStyle/>
                    <a:p>
                      <a:pPr algn="ctr">
                        <a:lnSpc>
                          <a:spcPct val="115000"/>
                        </a:lnSpc>
                        <a:spcAft>
                          <a:spcPts val="0"/>
                        </a:spcAft>
                      </a:pPr>
                      <a:r>
                        <a:rPr lang="en-AU" sz="1600" dirty="0">
                          <a:effectLst/>
                        </a:rPr>
                        <a:t>7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Interaction Design</a:t>
                      </a:r>
                      <a:r>
                        <a:rPr lang="en-AU" sz="1600" baseline="0" dirty="0">
                          <a:solidFill>
                            <a:srgbClr val="000000"/>
                          </a:solidFill>
                          <a:effectLst/>
                          <a:latin typeface="+mn-lt"/>
                          <a:ea typeface="Times New Roman"/>
                          <a:cs typeface="Times New Roman"/>
                        </a:rPr>
                        <a:t> and Development I: Data Gathering and Analysis</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effectLst/>
                        </a:rPr>
                        <a:t>Chapters</a:t>
                      </a:r>
                      <a:r>
                        <a:rPr lang="en-AU" sz="1600" baseline="0" dirty="0">
                          <a:effectLst/>
                        </a:rPr>
                        <a:t> 7 &amp; 8</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07"/>
                  </a:ext>
                </a:extLst>
              </a:tr>
              <a:tr h="430224">
                <a:tc>
                  <a:txBody>
                    <a:bodyPr/>
                    <a:lstStyle/>
                    <a:p>
                      <a:pPr algn="ctr">
                        <a:lnSpc>
                          <a:spcPct val="115000"/>
                        </a:lnSpc>
                        <a:spcAft>
                          <a:spcPts val="0"/>
                        </a:spcAft>
                      </a:pPr>
                      <a:r>
                        <a:rPr lang="en-AU" sz="1600" dirty="0">
                          <a:effectLst/>
                        </a:rPr>
                        <a:t>8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000000"/>
                          </a:solidFill>
                          <a:effectLst/>
                          <a:latin typeface="+mn-lt"/>
                          <a:ea typeface="Times New Roman"/>
                          <a:cs typeface="Times New Roman"/>
                        </a:rPr>
                        <a:t>Interaction Design</a:t>
                      </a:r>
                      <a:r>
                        <a:rPr lang="en-AU" sz="1600" baseline="0" dirty="0">
                          <a:solidFill>
                            <a:srgbClr val="000000"/>
                          </a:solidFill>
                          <a:effectLst/>
                          <a:latin typeface="+mn-lt"/>
                          <a:ea typeface="Times New Roman"/>
                          <a:cs typeface="Times New Roman"/>
                        </a:rPr>
                        <a:t> and Development II: Requirements and Modelling</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effectLst/>
                        </a:rPr>
                        <a:t>Chapters</a:t>
                      </a:r>
                      <a:r>
                        <a:rPr lang="en-AU" sz="1600" baseline="0" dirty="0">
                          <a:effectLst/>
                        </a:rPr>
                        <a:t> 9 &amp; 10</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08"/>
                  </a:ext>
                </a:extLst>
              </a:tr>
              <a:tr h="430224">
                <a:tc>
                  <a:txBody>
                    <a:bodyPr/>
                    <a:lstStyle/>
                    <a:p>
                      <a:pPr algn="ctr">
                        <a:lnSpc>
                          <a:spcPct val="115000"/>
                        </a:lnSpc>
                        <a:spcAft>
                          <a:spcPts val="0"/>
                        </a:spcAft>
                      </a:pPr>
                      <a:r>
                        <a:rPr lang="en-AU" sz="1600" dirty="0">
                          <a:effectLst/>
                        </a:rPr>
                        <a:t>9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000000"/>
                          </a:solidFill>
                          <a:effectLst/>
                          <a:latin typeface="+mn-lt"/>
                          <a:ea typeface="Times New Roman"/>
                          <a:cs typeface="Times New Roman"/>
                        </a:rPr>
                        <a:t>Interaction Design</a:t>
                      </a:r>
                      <a:r>
                        <a:rPr lang="en-AU" sz="1600" baseline="0" dirty="0">
                          <a:solidFill>
                            <a:srgbClr val="000000"/>
                          </a:solidFill>
                          <a:effectLst/>
                          <a:latin typeface="+mn-lt"/>
                          <a:ea typeface="Times New Roman"/>
                          <a:cs typeface="Times New Roman"/>
                        </a:rPr>
                        <a:t> and Development III: Prototyping</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000000"/>
                          </a:solidFill>
                          <a:effectLst/>
                          <a:latin typeface="+mn-lt"/>
                          <a:ea typeface="Times New Roman"/>
                          <a:cs typeface="Times New Roman"/>
                        </a:rPr>
                        <a:t>Chapters</a:t>
                      </a:r>
                      <a:r>
                        <a:rPr lang="en-AU" sz="1600" baseline="0" dirty="0">
                          <a:solidFill>
                            <a:srgbClr val="000000"/>
                          </a:solidFill>
                          <a:effectLst/>
                          <a:latin typeface="+mn-lt"/>
                          <a:ea typeface="Times New Roman"/>
                          <a:cs typeface="Times New Roman"/>
                        </a:rPr>
                        <a:t> 11 &amp; 12</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09"/>
                  </a:ext>
                </a:extLst>
              </a:tr>
              <a:tr h="430224">
                <a:tc>
                  <a:txBody>
                    <a:bodyPr/>
                    <a:lstStyle/>
                    <a:p>
                      <a:pPr algn="ctr">
                        <a:lnSpc>
                          <a:spcPct val="115000"/>
                        </a:lnSpc>
                        <a:spcAft>
                          <a:spcPts val="0"/>
                        </a:spcAft>
                      </a:pPr>
                      <a:r>
                        <a:rPr lang="en-AU" sz="1600" dirty="0">
                          <a:effectLst/>
                        </a:rPr>
                        <a:t>10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No Classes: Public Holiday</a:t>
                      </a: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effectLst/>
                        </a:rPr>
                        <a:t>No Readings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10"/>
                  </a:ext>
                </a:extLst>
              </a:tr>
              <a:tr h="430224">
                <a:tc>
                  <a:txBody>
                    <a:bodyPr/>
                    <a:lstStyle/>
                    <a:p>
                      <a:pPr algn="ctr">
                        <a:lnSpc>
                          <a:spcPct val="115000"/>
                        </a:lnSpc>
                        <a:spcAft>
                          <a:spcPts val="0"/>
                        </a:spcAft>
                      </a:pPr>
                      <a:r>
                        <a:rPr lang="en-AU" sz="1600" dirty="0">
                          <a:effectLst/>
                        </a:rPr>
                        <a:t>11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Usability</a:t>
                      </a:r>
                      <a:r>
                        <a:rPr lang="en-AU" sz="1600" baseline="0" dirty="0">
                          <a:solidFill>
                            <a:srgbClr val="000000"/>
                          </a:solidFill>
                          <a:effectLst/>
                          <a:latin typeface="+mn-lt"/>
                          <a:ea typeface="Times New Roman"/>
                          <a:cs typeface="Times New Roman"/>
                        </a:rPr>
                        <a:t> Evaluation Methods I</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effectLst/>
                        </a:rPr>
                        <a:t>Chapter</a:t>
                      </a:r>
                      <a:r>
                        <a:rPr lang="en-AU" sz="1600" baseline="0" dirty="0">
                          <a:effectLst/>
                        </a:rPr>
                        <a:t> 13</a:t>
                      </a:r>
                      <a:r>
                        <a:rPr lang="en-AU" sz="1600" dirty="0">
                          <a:effectLst/>
                        </a:rPr>
                        <a:t>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11"/>
                  </a:ext>
                </a:extLst>
              </a:tr>
              <a:tr h="430224">
                <a:tc>
                  <a:txBody>
                    <a:bodyPr/>
                    <a:lstStyle/>
                    <a:p>
                      <a:pPr algn="ctr">
                        <a:lnSpc>
                          <a:spcPct val="115000"/>
                        </a:lnSpc>
                        <a:spcAft>
                          <a:spcPts val="0"/>
                        </a:spcAft>
                      </a:pPr>
                      <a:r>
                        <a:rPr lang="en-AU" sz="1600" dirty="0">
                          <a:effectLst/>
                        </a:rPr>
                        <a:t>12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000000"/>
                          </a:solidFill>
                          <a:effectLst/>
                          <a:latin typeface="+mn-lt"/>
                          <a:ea typeface="Times New Roman"/>
                          <a:cs typeface="Times New Roman"/>
                        </a:rPr>
                        <a:t>Usability</a:t>
                      </a:r>
                      <a:r>
                        <a:rPr lang="en-AU" sz="1600" baseline="0" dirty="0">
                          <a:solidFill>
                            <a:srgbClr val="000000"/>
                          </a:solidFill>
                          <a:effectLst/>
                          <a:latin typeface="+mn-lt"/>
                          <a:ea typeface="Times New Roman"/>
                          <a:cs typeface="Times New Roman"/>
                        </a:rPr>
                        <a:t> Evaluation Methods II</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effectLst/>
                        </a:rPr>
                        <a:t>Chapters 14 &amp; 15</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12"/>
                  </a:ext>
                </a:extLst>
              </a:tr>
              <a:tr h="430224">
                <a:tc>
                  <a:txBody>
                    <a:bodyPr/>
                    <a:lstStyle/>
                    <a:p>
                      <a:pPr algn="ctr">
                        <a:lnSpc>
                          <a:spcPct val="115000"/>
                        </a:lnSpc>
                        <a:spcAft>
                          <a:spcPts val="0"/>
                        </a:spcAft>
                      </a:pPr>
                      <a:r>
                        <a:rPr lang="en-AU" sz="1600" dirty="0">
                          <a:effectLst/>
                        </a:rPr>
                        <a:t>13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Future HCI &amp; Subject Revision</a:t>
                      </a:r>
                    </a:p>
                  </a:txBody>
                  <a:tcPr marL="68580" marR="68580" marT="0" marB="0" anchor="ctr"/>
                </a:tc>
                <a:tc>
                  <a:txBody>
                    <a:bodyPr/>
                    <a:lstStyle/>
                    <a:p>
                      <a:pPr>
                        <a:lnSpc>
                          <a:spcPct val="115000"/>
                        </a:lnSpc>
                        <a:spcAft>
                          <a:spcPts val="0"/>
                        </a:spcAft>
                      </a:pPr>
                      <a:r>
                        <a:rPr lang="en-AU" sz="1600" dirty="0">
                          <a:effectLst/>
                        </a:rPr>
                        <a:t>No Readings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3240248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This Week</a:t>
            </a:r>
            <a:endParaRPr lang="en-AU"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39214143"/>
              </p:ext>
            </p:extLst>
          </p:nvPr>
        </p:nvGraphicFramePr>
        <p:xfrm>
          <a:off x="457200" y="1771650"/>
          <a:ext cx="7280275" cy="448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08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Description</a:t>
            </a:r>
            <a:endParaRPr lang="en-AU" dirty="0"/>
          </a:p>
        </p:txBody>
      </p:sp>
      <p:sp>
        <p:nvSpPr>
          <p:cNvPr id="3" name="Content Placeholder 2"/>
          <p:cNvSpPr>
            <a:spLocks noGrp="1"/>
          </p:cNvSpPr>
          <p:nvPr>
            <p:ph sz="half" idx="1"/>
          </p:nvPr>
        </p:nvSpPr>
        <p:spPr>
          <a:xfrm>
            <a:off x="457199" y="1435108"/>
            <a:ext cx="8169293" cy="4849674"/>
          </a:xfrm>
        </p:spPr>
        <p:txBody>
          <a:bodyPr>
            <a:normAutofit fontScale="92500"/>
          </a:bodyPr>
          <a:lstStyle/>
          <a:p>
            <a:pPr marL="0" indent="0">
              <a:buNone/>
            </a:pPr>
            <a:r>
              <a:rPr lang="en-AU" sz="2400" dirty="0"/>
              <a:t>The subject provides students with an understanding of Human Computer Interaction (HCI) principles and practices, and how to apply them in the context of developing usable interactive computer applications and systems. The subject also emphasises the importance of taking into account contextual, organisational, and social factors in the design of computer systems. Students will be taken through the analysis, design, development, and evaluation of user interfaces. They will acquire hands-on design skills through an interaction design project. The subject will cover topics including user-centred design, the development process, prototyping, usability testing, measuring and evaluating the user experience and accessibility.</a:t>
            </a:r>
          </a:p>
        </p:txBody>
      </p:sp>
    </p:spTree>
    <p:extLst>
      <p:ext uri="{BB962C8B-B14F-4D97-AF65-F5344CB8AC3E}">
        <p14:creationId xmlns:p14="http://schemas.microsoft.com/office/powerpoint/2010/main" val="418532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Learning Outcomes (SLOs)</a:t>
            </a:r>
            <a:endParaRPr lang="en-AU" dirty="0"/>
          </a:p>
        </p:txBody>
      </p:sp>
      <p:sp>
        <p:nvSpPr>
          <p:cNvPr id="3" name="Content Placeholder 2"/>
          <p:cNvSpPr>
            <a:spLocks noGrp="1"/>
          </p:cNvSpPr>
          <p:nvPr>
            <p:ph sz="half" idx="1"/>
          </p:nvPr>
        </p:nvSpPr>
        <p:spPr>
          <a:xfrm>
            <a:off x="457199" y="1436400"/>
            <a:ext cx="8136305" cy="4519764"/>
          </a:xfrm>
        </p:spPr>
        <p:txBody>
          <a:bodyPr>
            <a:normAutofit lnSpcReduction="10000"/>
          </a:bodyPr>
          <a:lstStyle/>
          <a:p>
            <a:pPr marL="0" indent="0">
              <a:buNone/>
            </a:pPr>
            <a:r>
              <a:rPr lang="en-AU" sz="2400" dirty="0"/>
              <a:t>On successful completion of this subject, students will be able to:</a:t>
            </a:r>
          </a:p>
          <a:p>
            <a:pPr lvl="1">
              <a:buFont typeface="+mj-lt"/>
              <a:buAutoNum type="arabicPeriod"/>
            </a:pPr>
            <a:r>
              <a:rPr lang="en-AU" sz="2400" dirty="0">
                <a:solidFill>
                  <a:srgbClr val="E10600"/>
                </a:solidFill>
              </a:rPr>
              <a:t>Identify and describe HCI principles and design issues.</a:t>
            </a:r>
          </a:p>
          <a:p>
            <a:pPr lvl="1">
              <a:buFont typeface="+mj-lt"/>
              <a:buAutoNum type="arabicPeriod"/>
            </a:pPr>
            <a:r>
              <a:rPr lang="en-AU" sz="2400" dirty="0">
                <a:solidFill>
                  <a:srgbClr val="E10600"/>
                </a:solidFill>
              </a:rPr>
              <a:t>Discuss and justify HCI solutions based on design principles.</a:t>
            </a:r>
          </a:p>
          <a:p>
            <a:pPr lvl="1">
              <a:buFont typeface="+mj-lt"/>
              <a:buAutoNum type="arabicPeriod"/>
            </a:pPr>
            <a:r>
              <a:rPr lang="en-AU" sz="2400" dirty="0">
                <a:solidFill>
                  <a:srgbClr val="E10600"/>
                </a:solidFill>
              </a:rPr>
              <a:t>Demonstrate an understanding of the HCI design process.</a:t>
            </a:r>
          </a:p>
          <a:p>
            <a:pPr lvl="1">
              <a:buFont typeface="+mj-lt"/>
              <a:buAutoNum type="arabicPeriod"/>
            </a:pPr>
            <a:r>
              <a:rPr lang="en-AU" sz="2400" dirty="0">
                <a:solidFill>
                  <a:schemeClr val="accent2"/>
                </a:solidFill>
              </a:rPr>
              <a:t>Acquire skills to design and implement user-centred design.</a:t>
            </a:r>
          </a:p>
          <a:p>
            <a:pPr lvl="1">
              <a:buFont typeface="+mj-lt"/>
              <a:buAutoNum type="arabicPeriod"/>
            </a:pPr>
            <a:r>
              <a:rPr lang="en-AU" sz="2400" dirty="0"/>
              <a:t>Select and use suitable methods of measuring and evaluating the user experience.</a:t>
            </a:r>
          </a:p>
          <a:p>
            <a:endParaRPr lang="en-AU" dirty="0"/>
          </a:p>
        </p:txBody>
      </p:sp>
    </p:spTree>
    <p:extLst>
      <p:ext uri="{BB962C8B-B14F-4D97-AF65-F5344CB8AC3E}">
        <p14:creationId xmlns:p14="http://schemas.microsoft.com/office/powerpoint/2010/main" val="225551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Model-View-Controller (MVC) Design Pattern</a:t>
            </a:r>
            <a:endParaRPr lang="en-AU"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44550" y="2859087"/>
            <a:ext cx="6505575" cy="2314575"/>
          </a:xfrm>
        </p:spPr>
      </p:pic>
      <p:sp>
        <p:nvSpPr>
          <p:cNvPr id="7" name="Oval 6"/>
          <p:cNvSpPr/>
          <p:nvPr/>
        </p:nvSpPr>
        <p:spPr>
          <a:xfrm>
            <a:off x="566057" y="3631474"/>
            <a:ext cx="2542903" cy="2151017"/>
          </a:xfrm>
          <a:prstGeom prst="ellipse">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2131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Consider…</a:t>
            </a:r>
            <a:endParaRPr lang="en-AU" dirty="0"/>
          </a:p>
        </p:txBody>
      </p:sp>
      <p:sp>
        <p:nvSpPr>
          <p:cNvPr id="3" name="Content Placeholder 2"/>
          <p:cNvSpPr>
            <a:spLocks noGrp="1"/>
          </p:cNvSpPr>
          <p:nvPr>
            <p:ph sz="half" idx="1"/>
          </p:nvPr>
        </p:nvSpPr>
        <p:spPr/>
        <p:txBody>
          <a:bodyPr/>
          <a:lstStyle/>
          <a:p>
            <a:r>
              <a:rPr lang="en-AU" dirty="0" smtClean="0"/>
              <a:t>2015 Estimates</a:t>
            </a:r>
          </a:p>
          <a:p>
            <a:pPr lvl="1"/>
            <a:r>
              <a:rPr lang="en-AU" dirty="0" smtClean="0"/>
              <a:t>Australian Population: 22.75 million</a:t>
            </a:r>
          </a:p>
          <a:p>
            <a:pPr lvl="1"/>
            <a:r>
              <a:rPr lang="en-AU" dirty="0" smtClean="0"/>
              <a:t>Median age of an Australian: 38.6 years</a:t>
            </a:r>
          </a:p>
          <a:p>
            <a:pPr lvl="1"/>
            <a:r>
              <a:rPr lang="en-AU" dirty="0" smtClean="0"/>
              <a:t>Population under 14: 17.9%</a:t>
            </a:r>
          </a:p>
          <a:p>
            <a:pPr lvl="1"/>
            <a:r>
              <a:rPr lang="en-AU" dirty="0" smtClean="0"/>
              <a:t>Population over 65: 15.47%</a:t>
            </a:r>
          </a:p>
          <a:p>
            <a:pPr lvl="1"/>
            <a:endParaRPr lang="en-AU" dirty="0"/>
          </a:p>
          <a:p>
            <a:r>
              <a:rPr lang="en-AU" dirty="0" smtClean="0"/>
              <a:t>ABS 4446.0 – Disability Australia, 2009</a:t>
            </a:r>
          </a:p>
          <a:p>
            <a:pPr lvl="1"/>
            <a:r>
              <a:rPr lang="en-AU" dirty="0" smtClean="0"/>
              <a:t>18.5% reported a disability (≈4 million)</a:t>
            </a:r>
          </a:p>
          <a:p>
            <a:pPr lvl="1"/>
            <a:r>
              <a:rPr lang="en-AU" dirty="0" smtClean="0"/>
              <a:t>87% had a limitation or restriction that impacted: communication, mobility or self-care activities, or a restriction associated with schooling or employment</a:t>
            </a:r>
          </a:p>
          <a:p>
            <a:pPr lvl="1"/>
            <a:r>
              <a:rPr lang="en-AU" dirty="0" smtClean="0"/>
              <a:t>Older people are more likely to report a disability</a:t>
            </a:r>
          </a:p>
        </p:txBody>
      </p:sp>
    </p:spTree>
    <p:extLst>
      <p:ext uri="{BB962C8B-B14F-4D97-AF65-F5344CB8AC3E}">
        <p14:creationId xmlns:p14="http://schemas.microsoft.com/office/powerpoint/2010/main" val="107344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lnSpcReduction="10000"/>
          </a:bodyPr>
          <a:lstStyle/>
          <a:p>
            <a:r>
              <a:rPr lang="en-AU" dirty="0" smtClean="0"/>
              <a:t>So…</a:t>
            </a:r>
          </a:p>
          <a:p>
            <a:r>
              <a:rPr lang="en-AU" dirty="0" smtClean="0"/>
              <a:t>Who do we need to consider?</a:t>
            </a:r>
            <a:endParaRPr lang="en-AU" dirty="0"/>
          </a:p>
        </p:txBody>
      </p:sp>
      <p:sp>
        <p:nvSpPr>
          <p:cNvPr id="5" name="Content Placeholder 4"/>
          <p:cNvSpPr>
            <a:spLocks noGrp="1"/>
          </p:cNvSpPr>
          <p:nvPr>
            <p:ph sz="quarter" idx="14"/>
          </p:nvPr>
        </p:nvSpPr>
        <p:spPr/>
        <p:txBody>
          <a:bodyPr/>
          <a:lstStyle/>
          <a:p>
            <a:endParaRPr lang="en-AU"/>
          </a:p>
        </p:txBody>
      </p:sp>
    </p:spTree>
    <p:extLst>
      <p:ext uri="{BB962C8B-B14F-4D97-AF65-F5344CB8AC3E}">
        <p14:creationId xmlns:p14="http://schemas.microsoft.com/office/powerpoint/2010/main" val="3840564082"/>
      </p:ext>
    </p:extLst>
  </p:cSld>
  <p:clrMapOvr>
    <a:masterClrMapping/>
  </p:clrMapOvr>
</p:sld>
</file>

<file path=ppt/theme/theme1.xml><?xml version="1.0" encoding="utf-8"?>
<a:theme xmlns:a="http://schemas.openxmlformats.org/drawingml/2006/main" name="Office Theme">
  <a:themeElements>
    <a:clrScheme name="2016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5337</TotalTime>
  <Words>1713</Words>
  <Application>Microsoft Office PowerPoint</Application>
  <PresentationFormat>On-screen Show (4:3)</PresentationFormat>
  <Paragraphs>178</Paragraphs>
  <Slides>28</Slides>
  <Notes>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Accessibility and Special Issues in HCI -  CSIT226/CSIT826</vt:lpstr>
      <vt:lpstr>PowerPoint Presentation</vt:lpstr>
      <vt:lpstr>PowerPoint Presentation</vt:lpstr>
      <vt:lpstr>This Week</vt:lpstr>
      <vt:lpstr>Subject Description</vt:lpstr>
      <vt:lpstr>Subject Learning Outcomes (SLOs)</vt:lpstr>
      <vt:lpstr>Model-View-Controller (MVC) Design Pattern</vt:lpstr>
      <vt:lpstr>Consider…</vt:lpstr>
      <vt:lpstr>PowerPoint Presentation</vt:lpstr>
      <vt:lpstr>Disabilities affecting computer accessibility</vt:lpstr>
      <vt:lpstr>Assistive Technologies</vt:lpstr>
      <vt:lpstr>Assistive Technology Products MICROSOFT ACCESSIBILITY</vt:lpstr>
      <vt:lpstr>Assistive Technology Products MICROSOFT ACCESSIBILITY</vt:lpstr>
      <vt:lpstr>Assistive Technology Products MICROSOFT ACCESSIBILITY</vt:lpstr>
      <vt:lpstr>Assistive Technology Products MICROSOFT ACCESSIBILITY</vt:lpstr>
      <vt:lpstr>Assistive Technology Products MICROSOFT ACCESSIBILITY</vt:lpstr>
      <vt:lpstr>Assistive Technology Products MICROSOFT ACCESSIBILITY</vt:lpstr>
      <vt:lpstr>Examples </vt:lpstr>
      <vt:lpstr>Vision and Hearing</vt:lpstr>
      <vt:lpstr>Motor Control</vt:lpstr>
      <vt:lpstr>PowerPoint Presentation</vt:lpstr>
      <vt:lpstr>PowerPoint Presentation</vt:lpstr>
      <vt:lpstr>Web for All  “The social value of the Web is that it enables human communication, commerce, and opportunities to share knowledge. One of W3C's primary goals is to make these benefits available to all people, whatever their hardware, software, network infrastructure, native language, culture, geographical location, or physical or mental ability.” (W3C, 2016)</vt:lpstr>
      <vt:lpstr>Web Content Accessibility Guidelines (WCAG) 2.0</vt:lpstr>
      <vt:lpstr>WCAG 2 at a Glance https://www.w3.org/WAI/WCAG20/glance/ </vt:lpstr>
      <vt:lpstr>Continued Evolution</vt:lpstr>
      <vt:lpstr>Additional References</vt:lpstr>
      <vt:lpstr>Questions</vt:lpstr>
    </vt:vector>
  </TitlesOfParts>
  <Company>UOW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CSIT226/CSIT826  Introductory Lecture</dc:title>
  <dc:creator>Mark Freeman</dc:creator>
  <cp:lastModifiedBy>Mark Freeman</cp:lastModifiedBy>
  <cp:revision>223</cp:revision>
  <cp:lastPrinted>2016-08-15T05:59:06Z</cp:lastPrinted>
  <dcterms:created xsi:type="dcterms:W3CDTF">2016-01-22T04:47:59Z</dcterms:created>
  <dcterms:modified xsi:type="dcterms:W3CDTF">2016-08-29T05:00:47Z</dcterms:modified>
</cp:coreProperties>
</file>