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8"/>
  </p:notesMasterIdLst>
  <p:handoutMasterIdLst>
    <p:handoutMasterId r:id="rId49"/>
  </p:handoutMasterIdLst>
  <p:sldIdLst>
    <p:sldId id="256" r:id="rId2"/>
    <p:sldId id="269" r:id="rId3"/>
    <p:sldId id="270" r:id="rId4"/>
    <p:sldId id="826" r:id="rId5"/>
    <p:sldId id="673" r:id="rId6"/>
    <p:sldId id="273" r:id="rId7"/>
    <p:sldId id="274" r:id="rId8"/>
    <p:sldId id="755" r:id="rId9"/>
    <p:sldId id="764" r:id="rId10"/>
    <p:sldId id="765" r:id="rId11"/>
    <p:sldId id="767" r:id="rId12"/>
    <p:sldId id="769" r:id="rId13"/>
    <p:sldId id="823" r:id="rId14"/>
    <p:sldId id="775" r:id="rId15"/>
    <p:sldId id="777" r:id="rId16"/>
    <p:sldId id="778" r:id="rId17"/>
    <p:sldId id="781" r:id="rId18"/>
    <p:sldId id="783" r:id="rId19"/>
    <p:sldId id="786" r:id="rId20"/>
    <p:sldId id="787" r:id="rId21"/>
    <p:sldId id="824" r:id="rId22"/>
    <p:sldId id="790" r:id="rId23"/>
    <p:sldId id="791" r:id="rId24"/>
    <p:sldId id="825" r:id="rId25"/>
    <p:sldId id="796" r:id="rId26"/>
    <p:sldId id="798" r:id="rId27"/>
    <p:sldId id="807" r:id="rId28"/>
    <p:sldId id="808" r:id="rId29"/>
    <p:sldId id="810" r:id="rId30"/>
    <p:sldId id="811" r:id="rId31"/>
    <p:sldId id="812" r:id="rId32"/>
    <p:sldId id="813" r:id="rId33"/>
    <p:sldId id="828" r:id="rId34"/>
    <p:sldId id="829" r:id="rId35"/>
    <p:sldId id="816" r:id="rId36"/>
    <p:sldId id="830" r:id="rId37"/>
    <p:sldId id="818" r:id="rId38"/>
    <p:sldId id="819" r:id="rId39"/>
    <p:sldId id="820" r:id="rId40"/>
    <p:sldId id="821" r:id="rId41"/>
    <p:sldId id="835" r:id="rId42"/>
    <p:sldId id="834" r:id="rId43"/>
    <p:sldId id="827" r:id="rId44"/>
    <p:sldId id="833" r:id="rId45"/>
    <p:sldId id="831" r:id="rId46"/>
    <p:sldId id="261" r:id="rId47"/>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en Sharp"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D9D6"/>
    <a:srgbClr val="000000"/>
    <a:srgbClr val="0C2340"/>
    <a:srgbClr val="FF0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0" autoAdjust="0"/>
    <p:restoredTop sz="86535" autoAdjust="0"/>
  </p:normalViewPr>
  <p:slideViewPr>
    <p:cSldViewPr snapToGrid="0" snapToObjects="1">
      <p:cViewPr>
        <p:scale>
          <a:sx n="90" d="100"/>
          <a:sy n="90" d="100"/>
        </p:scale>
        <p:origin x="-2244" y="-33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9" d="100"/>
          <a:sy n="79" d="100"/>
        </p:scale>
        <p:origin x="-3942"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610B1C-3FAD-4A1C-B840-F689C223136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AU"/>
        </a:p>
      </dgm:t>
    </dgm:pt>
    <dgm:pt modelId="{2B95CBB3-C416-4E44-A3BA-484360C3CBF5}">
      <dgm:prSet phldrT="[Text]"/>
      <dgm:spPr/>
      <dgm:t>
        <a:bodyPr/>
        <a:lstStyle/>
        <a:p>
          <a:r>
            <a:rPr lang="en-AU" dirty="0" smtClean="0"/>
            <a:t>Review of last week</a:t>
          </a:r>
          <a:endParaRPr lang="en-AU" dirty="0"/>
        </a:p>
      </dgm:t>
    </dgm:pt>
    <dgm:pt modelId="{7C9AE561-28A5-4176-94FA-2D560828FB9C}" type="parTrans" cxnId="{DA901B2A-52BD-4755-94AE-DA5F14BB481C}">
      <dgm:prSet/>
      <dgm:spPr/>
      <dgm:t>
        <a:bodyPr/>
        <a:lstStyle/>
        <a:p>
          <a:endParaRPr lang="en-AU"/>
        </a:p>
      </dgm:t>
    </dgm:pt>
    <dgm:pt modelId="{35AC6481-B67C-434D-A601-5E2B7D709F23}" type="sibTrans" cxnId="{DA901B2A-52BD-4755-94AE-DA5F14BB481C}">
      <dgm:prSet/>
      <dgm:spPr/>
      <dgm:t>
        <a:bodyPr/>
        <a:lstStyle/>
        <a:p>
          <a:endParaRPr lang="en-AU"/>
        </a:p>
      </dgm:t>
    </dgm:pt>
    <dgm:pt modelId="{7DF2CBE6-4522-AA4B-AD74-B89732EA7A60}">
      <dgm:prSet phldrT="[Text]"/>
      <dgm:spPr/>
      <dgm:t>
        <a:bodyPr/>
        <a:lstStyle/>
        <a:p>
          <a:r>
            <a:rPr lang="en-AU" dirty="0" smtClean="0"/>
            <a:t>Requirements</a:t>
          </a:r>
        </a:p>
      </dgm:t>
    </dgm:pt>
    <dgm:pt modelId="{3488B9F9-7B8A-4045-BB18-ED2EBA1108E7}" type="parTrans" cxnId="{787BFC85-281F-B844-960F-08EA01D97E7C}">
      <dgm:prSet/>
      <dgm:spPr/>
      <dgm:t>
        <a:bodyPr/>
        <a:lstStyle/>
        <a:p>
          <a:endParaRPr lang="en-AU"/>
        </a:p>
      </dgm:t>
    </dgm:pt>
    <dgm:pt modelId="{E0BA48C7-587A-6C4E-BAAD-9AFCDDA1DB69}" type="sibTrans" cxnId="{787BFC85-281F-B844-960F-08EA01D97E7C}">
      <dgm:prSet/>
      <dgm:spPr/>
      <dgm:t>
        <a:bodyPr/>
        <a:lstStyle/>
        <a:p>
          <a:endParaRPr lang="en-AU"/>
        </a:p>
      </dgm:t>
    </dgm:pt>
    <dgm:pt modelId="{A95577FA-BACE-3845-8412-265436B1E55C}">
      <dgm:prSet phldrT="[Text]"/>
      <dgm:spPr/>
      <dgm:t>
        <a:bodyPr/>
        <a:lstStyle/>
        <a:p>
          <a:r>
            <a:rPr lang="en-AU" dirty="0" smtClean="0"/>
            <a:t>Modelling</a:t>
          </a:r>
        </a:p>
      </dgm:t>
    </dgm:pt>
    <dgm:pt modelId="{221D0435-44C5-454C-9398-6F7D85C7D252}" type="parTrans" cxnId="{80930EE9-CFCC-CA40-878E-82E4776EAF1D}">
      <dgm:prSet/>
      <dgm:spPr/>
      <dgm:t>
        <a:bodyPr/>
        <a:lstStyle/>
        <a:p>
          <a:endParaRPr lang="en-AU"/>
        </a:p>
      </dgm:t>
    </dgm:pt>
    <dgm:pt modelId="{5F5EA82C-EB8B-614F-9AAD-03869F511E56}" type="sibTrans" cxnId="{80930EE9-CFCC-CA40-878E-82E4776EAF1D}">
      <dgm:prSet/>
      <dgm:spPr/>
      <dgm:t>
        <a:bodyPr/>
        <a:lstStyle/>
        <a:p>
          <a:endParaRPr lang="en-AU"/>
        </a:p>
      </dgm:t>
    </dgm:pt>
    <dgm:pt modelId="{7D99AD51-E10F-40C7-A568-CDBC3B99BD3A}">
      <dgm:prSet phldrT="[Text]"/>
      <dgm:spPr/>
      <dgm:t>
        <a:bodyPr/>
        <a:lstStyle/>
        <a:p>
          <a:r>
            <a:rPr lang="en-AU" dirty="0" smtClean="0"/>
            <a:t>Class Activities</a:t>
          </a:r>
          <a:endParaRPr lang="en-AU" dirty="0" smtClean="0"/>
        </a:p>
      </dgm:t>
    </dgm:pt>
    <dgm:pt modelId="{A667EDFB-20FF-4A25-B95B-CA0E58DE3A02}" type="parTrans" cxnId="{8A3B7892-5DD7-445A-B697-77EED2A0ADBE}">
      <dgm:prSet/>
      <dgm:spPr/>
      <dgm:t>
        <a:bodyPr/>
        <a:lstStyle/>
        <a:p>
          <a:endParaRPr lang="en-AU"/>
        </a:p>
      </dgm:t>
    </dgm:pt>
    <dgm:pt modelId="{AACC2DF2-9F9D-4942-9A63-851F719E3868}" type="sibTrans" cxnId="{8A3B7892-5DD7-445A-B697-77EED2A0ADBE}">
      <dgm:prSet/>
      <dgm:spPr/>
      <dgm:t>
        <a:bodyPr/>
        <a:lstStyle/>
        <a:p>
          <a:endParaRPr lang="en-AU"/>
        </a:p>
      </dgm:t>
    </dgm:pt>
    <dgm:pt modelId="{3A37823F-61C5-40AE-BE2D-D99E4F669B74}" type="pres">
      <dgm:prSet presAssocID="{50610B1C-3FAD-4A1C-B840-F689C223136A}" presName="linear" presStyleCnt="0">
        <dgm:presLayoutVars>
          <dgm:dir/>
          <dgm:animLvl val="lvl"/>
          <dgm:resizeHandles val="exact"/>
        </dgm:presLayoutVars>
      </dgm:prSet>
      <dgm:spPr/>
      <dgm:t>
        <a:bodyPr/>
        <a:lstStyle/>
        <a:p>
          <a:endParaRPr lang="en-AU"/>
        </a:p>
      </dgm:t>
    </dgm:pt>
    <dgm:pt modelId="{357CE0C1-5AB3-4E27-B49C-0A689A785A81}" type="pres">
      <dgm:prSet presAssocID="{2B95CBB3-C416-4E44-A3BA-484360C3CBF5}" presName="parentLin" presStyleCnt="0"/>
      <dgm:spPr/>
    </dgm:pt>
    <dgm:pt modelId="{F4EABC63-B532-4A8E-8A93-6206726DDE34}" type="pres">
      <dgm:prSet presAssocID="{2B95CBB3-C416-4E44-A3BA-484360C3CBF5}" presName="parentLeftMargin" presStyleLbl="node1" presStyleIdx="0" presStyleCnt="4"/>
      <dgm:spPr/>
      <dgm:t>
        <a:bodyPr/>
        <a:lstStyle/>
        <a:p>
          <a:endParaRPr lang="en-AU"/>
        </a:p>
      </dgm:t>
    </dgm:pt>
    <dgm:pt modelId="{1302B24E-135C-4743-B24D-D0F3793F051C}" type="pres">
      <dgm:prSet presAssocID="{2B95CBB3-C416-4E44-A3BA-484360C3CBF5}" presName="parentText" presStyleLbl="node1" presStyleIdx="0" presStyleCnt="4">
        <dgm:presLayoutVars>
          <dgm:chMax val="0"/>
          <dgm:bulletEnabled val="1"/>
        </dgm:presLayoutVars>
      </dgm:prSet>
      <dgm:spPr/>
      <dgm:t>
        <a:bodyPr/>
        <a:lstStyle/>
        <a:p>
          <a:endParaRPr lang="en-AU"/>
        </a:p>
      </dgm:t>
    </dgm:pt>
    <dgm:pt modelId="{147378C8-E0A0-4026-8414-2FCC048B850E}" type="pres">
      <dgm:prSet presAssocID="{2B95CBB3-C416-4E44-A3BA-484360C3CBF5}" presName="negativeSpace" presStyleCnt="0"/>
      <dgm:spPr/>
    </dgm:pt>
    <dgm:pt modelId="{E2C6B004-28D0-4738-9C9F-47B6CB130FED}" type="pres">
      <dgm:prSet presAssocID="{2B95CBB3-C416-4E44-A3BA-484360C3CBF5}" presName="childText" presStyleLbl="conFgAcc1" presStyleIdx="0" presStyleCnt="4">
        <dgm:presLayoutVars>
          <dgm:bulletEnabled val="1"/>
        </dgm:presLayoutVars>
      </dgm:prSet>
      <dgm:spPr/>
    </dgm:pt>
    <dgm:pt modelId="{B2FAFD45-B29F-4C37-A868-6A3E94AC441B}" type="pres">
      <dgm:prSet presAssocID="{35AC6481-B67C-434D-A601-5E2B7D709F23}" presName="spaceBetweenRectangles" presStyleCnt="0"/>
      <dgm:spPr/>
    </dgm:pt>
    <dgm:pt modelId="{24BF69F2-E94F-EC48-A2C0-7D9099A9082D}" type="pres">
      <dgm:prSet presAssocID="{7DF2CBE6-4522-AA4B-AD74-B89732EA7A60}" presName="parentLin" presStyleCnt="0"/>
      <dgm:spPr/>
    </dgm:pt>
    <dgm:pt modelId="{E55C4B4F-C227-0B4A-96AD-EEB7A407BC06}" type="pres">
      <dgm:prSet presAssocID="{7DF2CBE6-4522-AA4B-AD74-B89732EA7A60}" presName="parentLeftMargin" presStyleLbl="node1" presStyleIdx="0" presStyleCnt="4"/>
      <dgm:spPr/>
      <dgm:t>
        <a:bodyPr/>
        <a:lstStyle/>
        <a:p>
          <a:endParaRPr lang="en-AU"/>
        </a:p>
      </dgm:t>
    </dgm:pt>
    <dgm:pt modelId="{A9F239A2-9DDB-1743-B531-6985BB6AE115}" type="pres">
      <dgm:prSet presAssocID="{7DF2CBE6-4522-AA4B-AD74-B89732EA7A60}" presName="parentText" presStyleLbl="node1" presStyleIdx="1" presStyleCnt="4">
        <dgm:presLayoutVars>
          <dgm:chMax val="0"/>
          <dgm:bulletEnabled val="1"/>
        </dgm:presLayoutVars>
      </dgm:prSet>
      <dgm:spPr/>
      <dgm:t>
        <a:bodyPr/>
        <a:lstStyle/>
        <a:p>
          <a:endParaRPr lang="en-AU"/>
        </a:p>
      </dgm:t>
    </dgm:pt>
    <dgm:pt modelId="{F8C1ED89-D320-CC47-ABC8-4DC110B76242}" type="pres">
      <dgm:prSet presAssocID="{7DF2CBE6-4522-AA4B-AD74-B89732EA7A60}" presName="negativeSpace" presStyleCnt="0"/>
      <dgm:spPr/>
    </dgm:pt>
    <dgm:pt modelId="{5068CE3A-B027-E945-BAAC-F5143CDCEECB}" type="pres">
      <dgm:prSet presAssocID="{7DF2CBE6-4522-AA4B-AD74-B89732EA7A60}" presName="childText" presStyleLbl="conFgAcc1" presStyleIdx="1" presStyleCnt="4">
        <dgm:presLayoutVars>
          <dgm:bulletEnabled val="1"/>
        </dgm:presLayoutVars>
      </dgm:prSet>
      <dgm:spPr/>
    </dgm:pt>
    <dgm:pt modelId="{FD8D9C2C-5101-D441-ABD3-09DF83665A0E}" type="pres">
      <dgm:prSet presAssocID="{E0BA48C7-587A-6C4E-BAAD-9AFCDDA1DB69}" presName="spaceBetweenRectangles" presStyleCnt="0"/>
      <dgm:spPr/>
    </dgm:pt>
    <dgm:pt modelId="{08E89DB2-979D-AA4B-91F4-50BA11036DFC}" type="pres">
      <dgm:prSet presAssocID="{A95577FA-BACE-3845-8412-265436B1E55C}" presName="parentLin" presStyleCnt="0"/>
      <dgm:spPr/>
    </dgm:pt>
    <dgm:pt modelId="{D61A05F3-C696-0046-A174-9AF3041F72CE}" type="pres">
      <dgm:prSet presAssocID="{A95577FA-BACE-3845-8412-265436B1E55C}" presName="parentLeftMargin" presStyleLbl="node1" presStyleIdx="1" presStyleCnt="4"/>
      <dgm:spPr/>
      <dgm:t>
        <a:bodyPr/>
        <a:lstStyle/>
        <a:p>
          <a:endParaRPr lang="en-AU"/>
        </a:p>
      </dgm:t>
    </dgm:pt>
    <dgm:pt modelId="{6E894E17-5A52-6348-BCFE-E484C1F2D9D3}" type="pres">
      <dgm:prSet presAssocID="{A95577FA-BACE-3845-8412-265436B1E55C}" presName="parentText" presStyleLbl="node1" presStyleIdx="2" presStyleCnt="4">
        <dgm:presLayoutVars>
          <dgm:chMax val="0"/>
          <dgm:bulletEnabled val="1"/>
        </dgm:presLayoutVars>
      </dgm:prSet>
      <dgm:spPr/>
      <dgm:t>
        <a:bodyPr/>
        <a:lstStyle/>
        <a:p>
          <a:endParaRPr lang="en-AU"/>
        </a:p>
      </dgm:t>
    </dgm:pt>
    <dgm:pt modelId="{F8423594-7D03-6844-8BF0-39282C3414F2}" type="pres">
      <dgm:prSet presAssocID="{A95577FA-BACE-3845-8412-265436B1E55C}" presName="negativeSpace" presStyleCnt="0"/>
      <dgm:spPr/>
    </dgm:pt>
    <dgm:pt modelId="{A241B4FC-6824-7646-9890-922CB8807006}" type="pres">
      <dgm:prSet presAssocID="{A95577FA-BACE-3845-8412-265436B1E55C}" presName="childText" presStyleLbl="conFgAcc1" presStyleIdx="2" presStyleCnt="4">
        <dgm:presLayoutVars>
          <dgm:bulletEnabled val="1"/>
        </dgm:presLayoutVars>
      </dgm:prSet>
      <dgm:spPr/>
    </dgm:pt>
    <dgm:pt modelId="{24F9CE32-3831-4744-9BEC-38A1CE376C90}" type="pres">
      <dgm:prSet presAssocID="{5F5EA82C-EB8B-614F-9AAD-03869F511E56}" presName="spaceBetweenRectangles" presStyleCnt="0"/>
      <dgm:spPr/>
    </dgm:pt>
    <dgm:pt modelId="{6804AE22-4012-4691-82DC-D4AFD10FB6C0}" type="pres">
      <dgm:prSet presAssocID="{7D99AD51-E10F-40C7-A568-CDBC3B99BD3A}" presName="parentLin" presStyleCnt="0"/>
      <dgm:spPr/>
    </dgm:pt>
    <dgm:pt modelId="{669FC3AC-79FA-4AA9-9080-15DE43162E9A}" type="pres">
      <dgm:prSet presAssocID="{7D99AD51-E10F-40C7-A568-CDBC3B99BD3A}" presName="parentLeftMargin" presStyleLbl="node1" presStyleIdx="2" presStyleCnt="4"/>
      <dgm:spPr/>
      <dgm:t>
        <a:bodyPr/>
        <a:lstStyle/>
        <a:p>
          <a:endParaRPr lang="en-AU"/>
        </a:p>
      </dgm:t>
    </dgm:pt>
    <dgm:pt modelId="{59BE77E4-10A0-4C8B-B97F-FBAF9AF78C74}" type="pres">
      <dgm:prSet presAssocID="{7D99AD51-E10F-40C7-A568-CDBC3B99BD3A}" presName="parentText" presStyleLbl="node1" presStyleIdx="3" presStyleCnt="4">
        <dgm:presLayoutVars>
          <dgm:chMax val="0"/>
          <dgm:bulletEnabled val="1"/>
        </dgm:presLayoutVars>
      </dgm:prSet>
      <dgm:spPr/>
      <dgm:t>
        <a:bodyPr/>
        <a:lstStyle/>
        <a:p>
          <a:endParaRPr lang="en-AU"/>
        </a:p>
      </dgm:t>
    </dgm:pt>
    <dgm:pt modelId="{8B20EC15-9035-4C9F-AB53-3D7BF69858B3}" type="pres">
      <dgm:prSet presAssocID="{7D99AD51-E10F-40C7-A568-CDBC3B99BD3A}" presName="negativeSpace" presStyleCnt="0"/>
      <dgm:spPr/>
    </dgm:pt>
    <dgm:pt modelId="{B3FBC4BF-ADE2-4F76-B63B-739308B357F9}" type="pres">
      <dgm:prSet presAssocID="{7D99AD51-E10F-40C7-A568-CDBC3B99BD3A}" presName="childText" presStyleLbl="conFgAcc1" presStyleIdx="3" presStyleCnt="4">
        <dgm:presLayoutVars>
          <dgm:bulletEnabled val="1"/>
        </dgm:presLayoutVars>
      </dgm:prSet>
      <dgm:spPr/>
    </dgm:pt>
  </dgm:ptLst>
  <dgm:cxnLst>
    <dgm:cxn modelId="{3DD25BAF-7FCE-A349-A605-64565BFD5947}" type="presOf" srcId="{A95577FA-BACE-3845-8412-265436B1E55C}" destId="{6E894E17-5A52-6348-BCFE-E484C1F2D9D3}" srcOrd="1" destOrd="0" presId="urn:microsoft.com/office/officeart/2005/8/layout/list1"/>
    <dgm:cxn modelId="{4CA1EB89-0E51-4D4F-9B11-D34CAB356220}" type="presOf" srcId="{7D99AD51-E10F-40C7-A568-CDBC3B99BD3A}" destId="{669FC3AC-79FA-4AA9-9080-15DE43162E9A}" srcOrd="0" destOrd="0" presId="urn:microsoft.com/office/officeart/2005/8/layout/list1"/>
    <dgm:cxn modelId="{ED90E3E9-1EF8-DE45-94C4-B1F4CC9926EA}" type="presOf" srcId="{7DF2CBE6-4522-AA4B-AD74-B89732EA7A60}" destId="{A9F239A2-9DDB-1743-B531-6985BB6AE115}" srcOrd="1" destOrd="0" presId="urn:microsoft.com/office/officeart/2005/8/layout/list1"/>
    <dgm:cxn modelId="{629FD69A-39EA-489B-8285-8D69E495C34F}" type="presOf" srcId="{2B95CBB3-C416-4E44-A3BA-484360C3CBF5}" destId="{1302B24E-135C-4743-B24D-D0F3793F051C}" srcOrd="1" destOrd="0" presId="urn:microsoft.com/office/officeart/2005/8/layout/list1"/>
    <dgm:cxn modelId="{1CCA8F12-FA95-974D-874A-FDF8B03CC1EA}" type="presOf" srcId="{A95577FA-BACE-3845-8412-265436B1E55C}" destId="{D61A05F3-C696-0046-A174-9AF3041F72CE}" srcOrd="0" destOrd="0" presId="urn:microsoft.com/office/officeart/2005/8/layout/list1"/>
    <dgm:cxn modelId="{787BFC85-281F-B844-960F-08EA01D97E7C}" srcId="{50610B1C-3FAD-4A1C-B840-F689C223136A}" destId="{7DF2CBE6-4522-AA4B-AD74-B89732EA7A60}" srcOrd="1" destOrd="0" parTransId="{3488B9F9-7B8A-4045-BB18-ED2EBA1108E7}" sibTransId="{E0BA48C7-587A-6C4E-BAAD-9AFCDDA1DB69}"/>
    <dgm:cxn modelId="{9070ADD5-50C1-43F7-87B0-F7B94BA083C5}" type="presOf" srcId="{50610B1C-3FAD-4A1C-B840-F689C223136A}" destId="{3A37823F-61C5-40AE-BE2D-D99E4F669B74}" srcOrd="0" destOrd="0" presId="urn:microsoft.com/office/officeart/2005/8/layout/list1"/>
    <dgm:cxn modelId="{DA901B2A-52BD-4755-94AE-DA5F14BB481C}" srcId="{50610B1C-3FAD-4A1C-B840-F689C223136A}" destId="{2B95CBB3-C416-4E44-A3BA-484360C3CBF5}" srcOrd="0" destOrd="0" parTransId="{7C9AE561-28A5-4176-94FA-2D560828FB9C}" sibTransId="{35AC6481-B67C-434D-A601-5E2B7D709F23}"/>
    <dgm:cxn modelId="{FFCB178A-0314-4BC3-9897-A3FD17BC6700}" type="presOf" srcId="{7D99AD51-E10F-40C7-A568-CDBC3B99BD3A}" destId="{59BE77E4-10A0-4C8B-B97F-FBAF9AF78C74}" srcOrd="1" destOrd="0" presId="urn:microsoft.com/office/officeart/2005/8/layout/list1"/>
    <dgm:cxn modelId="{80930EE9-CFCC-CA40-878E-82E4776EAF1D}" srcId="{50610B1C-3FAD-4A1C-B840-F689C223136A}" destId="{A95577FA-BACE-3845-8412-265436B1E55C}" srcOrd="2" destOrd="0" parTransId="{221D0435-44C5-454C-9398-6F7D85C7D252}" sibTransId="{5F5EA82C-EB8B-614F-9AAD-03869F511E56}"/>
    <dgm:cxn modelId="{8A3B7892-5DD7-445A-B697-77EED2A0ADBE}" srcId="{50610B1C-3FAD-4A1C-B840-F689C223136A}" destId="{7D99AD51-E10F-40C7-A568-CDBC3B99BD3A}" srcOrd="3" destOrd="0" parTransId="{A667EDFB-20FF-4A25-B95B-CA0E58DE3A02}" sibTransId="{AACC2DF2-9F9D-4942-9A63-851F719E3868}"/>
    <dgm:cxn modelId="{BD201880-C079-411A-99D5-12291B0CAD7F}" type="presOf" srcId="{2B95CBB3-C416-4E44-A3BA-484360C3CBF5}" destId="{F4EABC63-B532-4A8E-8A93-6206726DDE34}" srcOrd="0" destOrd="0" presId="urn:microsoft.com/office/officeart/2005/8/layout/list1"/>
    <dgm:cxn modelId="{8D623997-BCF4-6E4A-996C-623D832E6BED}" type="presOf" srcId="{7DF2CBE6-4522-AA4B-AD74-B89732EA7A60}" destId="{E55C4B4F-C227-0B4A-96AD-EEB7A407BC06}" srcOrd="0" destOrd="0" presId="urn:microsoft.com/office/officeart/2005/8/layout/list1"/>
    <dgm:cxn modelId="{3144614D-EA68-4A73-B7C4-AA9687905889}" type="presParOf" srcId="{3A37823F-61C5-40AE-BE2D-D99E4F669B74}" destId="{357CE0C1-5AB3-4E27-B49C-0A689A785A81}" srcOrd="0" destOrd="0" presId="urn:microsoft.com/office/officeart/2005/8/layout/list1"/>
    <dgm:cxn modelId="{44931628-45C7-4AF4-A3E7-D24534E14DBB}" type="presParOf" srcId="{357CE0C1-5AB3-4E27-B49C-0A689A785A81}" destId="{F4EABC63-B532-4A8E-8A93-6206726DDE34}" srcOrd="0" destOrd="0" presId="urn:microsoft.com/office/officeart/2005/8/layout/list1"/>
    <dgm:cxn modelId="{2D3EDAF5-8315-4D1D-9B20-0BBACF0294B8}" type="presParOf" srcId="{357CE0C1-5AB3-4E27-B49C-0A689A785A81}" destId="{1302B24E-135C-4743-B24D-D0F3793F051C}" srcOrd="1" destOrd="0" presId="urn:microsoft.com/office/officeart/2005/8/layout/list1"/>
    <dgm:cxn modelId="{B9006B19-C4E5-433B-B1D4-EC1FC7880C91}" type="presParOf" srcId="{3A37823F-61C5-40AE-BE2D-D99E4F669B74}" destId="{147378C8-E0A0-4026-8414-2FCC048B850E}" srcOrd="1" destOrd="0" presId="urn:microsoft.com/office/officeart/2005/8/layout/list1"/>
    <dgm:cxn modelId="{A08D7DB1-A132-4D84-B47E-812F44E38FDD}" type="presParOf" srcId="{3A37823F-61C5-40AE-BE2D-D99E4F669B74}" destId="{E2C6B004-28D0-4738-9C9F-47B6CB130FED}" srcOrd="2" destOrd="0" presId="urn:microsoft.com/office/officeart/2005/8/layout/list1"/>
    <dgm:cxn modelId="{DFA79ECB-5141-9D4E-9AFE-E6B9BD84A185}" type="presParOf" srcId="{3A37823F-61C5-40AE-BE2D-D99E4F669B74}" destId="{B2FAFD45-B29F-4C37-A868-6A3E94AC441B}" srcOrd="3" destOrd="0" presId="urn:microsoft.com/office/officeart/2005/8/layout/list1"/>
    <dgm:cxn modelId="{E2978769-352B-324F-9C1C-D204B7DE513D}" type="presParOf" srcId="{3A37823F-61C5-40AE-BE2D-D99E4F669B74}" destId="{24BF69F2-E94F-EC48-A2C0-7D9099A9082D}" srcOrd="4" destOrd="0" presId="urn:microsoft.com/office/officeart/2005/8/layout/list1"/>
    <dgm:cxn modelId="{59CC59FB-DDFA-9748-A64B-49B9A93A2068}" type="presParOf" srcId="{24BF69F2-E94F-EC48-A2C0-7D9099A9082D}" destId="{E55C4B4F-C227-0B4A-96AD-EEB7A407BC06}" srcOrd="0" destOrd="0" presId="urn:microsoft.com/office/officeart/2005/8/layout/list1"/>
    <dgm:cxn modelId="{ECF46F0D-50E1-7940-894C-328F6FD09C83}" type="presParOf" srcId="{24BF69F2-E94F-EC48-A2C0-7D9099A9082D}" destId="{A9F239A2-9DDB-1743-B531-6985BB6AE115}" srcOrd="1" destOrd="0" presId="urn:microsoft.com/office/officeart/2005/8/layout/list1"/>
    <dgm:cxn modelId="{1B46DF08-E8CE-7F4D-8006-19FA8CF341D1}" type="presParOf" srcId="{3A37823F-61C5-40AE-BE2D-D99E4F669B74}" destId="{F8C1ED89-D320-CC47-ABC8-4DC110B76242}" srcOrd="5" destOrd="0" presId="urn:microsoft.com/office/officeart/2005/8/layout/list1"/>
    <dgm:cxn modelId="{87918FF3-A07D-E740-B090-8094E11570CB}" type="presParOf" srcId="{3A37823F-61C5-40AE-BE2D-D99E4F669B74}" destId="{5068CE3A-B027-E945-BAAC-F5143CDCEECB}" srcOrd="6" destOrd="0" presId="urn:microsoft.com/office/officeart/2005/8/layout/list1"/>
    <dgm:cxn modelId="{46AA02B8-91D2-8145-8E90-80D0C1B7ACF3}" type="presParOf" srcId="{3A37823F-61C5-40AE-BE2D-D99E4F669B74}" destId="{FD8D9C2C-5101-D441-ABD3-09DF83665A0E}" srcOrd="7" destOrd="0" presId="urn:microsoft.com/office/officeart/2005/8/layout/list1"/>
    <dgm:cxn modelId="{183A29F5-E23F-4D4B-98D3-A7A028093C4F}" type="presParOf" srcId="{3A37823F-61C5-40AE-BE2D-D99E4F669B74}" destId="{08E89DB2-979D-AA4B-91F4-50BA11036DFC}" srcOrd="8" destOrd="0" presId="urn:microsoft.com/office/officeart/2005/8/layout/list1"/>
    <dgm:cxn modelId="{74D91439-26E7-4A44-9CC9-527C04BAF5BA}" type="presParOf" srcId="{08E89DB2-979D-AA4B-91F4-50BA11036DFC}" destId="{D61A05F3-C696-0046-A174-9AF3041F72CE}" srcOrd="0" destOrd="0" presId="urn:microsoft.com/office/officeart/2005/8/layout/list1"/>
    <dgm:cxn modelId="{2DFFD0A8-76AA-694A-8565-D4F7B9E47324}" type="presParOf" srcId="{08E89DB2-979D-AA4B-91F4-50BA11036DFC}" destId="{6E894E17-5A52-6348-BCFE-E484C1F2D9D3}" srcOrd="1" destOrd="0" presId="urn:microsoft.com/office/officeart/2005/8/layout/list1"/>
    <dgm:cxn modelId="{7FF990B3-66A4-2640-BC5B-190CA48584A2}" type="presParOf" srcId="{3A37823F-61C5-40AE-BE2D-D99E4F669B74}" destId="{F8423594-7D03-6844-8BF0-39282C3414F2}" srcOrd="9" destOrd="0" presId="urn:microsoft.com/office/officeart/2005/8/layout/list1"/>
    <dgm:cxn modelId="{B5873C82-0088-2747-8631-8F2E79212EFC}" type="presParOf" srcId="{3A37823F-61C5-40AE-BE2D-D99E4F669B74}" destId="{A241B4FC-6824-7646-9890-922CB8807006}" srcOrd="10" destOrd="0" presId="urn:microsoft.com/office/officeart/2005/8/layout/list1"/>
    <dgm:cxn modelId="{E908F4E2-F93D-483D-A937-5F5248454584}" type="presParOf" srcId="{3A37823F-61C5-40AE-BE2D-D99E4F669B74}" destId="{24F9CE32-3831-4744-9BEC-38A1CE376C90}" srcOrd="11" destOrd="0" presId="urn:microsoft.com/office/officeart/2005/8/layout/list1"/>
    <dgm:cxn modelId="{29BDF4DD-AA38-4329-A566-77D708EE70FD}" type="presParOf" srcId="{3A37823F-61C5-40AE-BE2D-D99E4F669B74}" destId="{6804AE22-4012-4691-82DC-D4AFD10FB6C0}" srcOrd="12" destOrd="0" presId="urn:microsoft.com/office/officeart/2005/8/layout/list1"/>
    <dgm:cxn modelId="{A96E3C2A-00DC-4242-B17C-E8A9A77A1044}" type="presParOf" srcId="{6804AE22-4012-4691-82DC-D4AFD10FB6C0}" destId="{669FC3AC-79FA-4AA9-9080-15DE43162E9A}" srcOrd="0" destOrd="0" presId="urn:microsoft.com/office/officeart/2005/8/layout/list1"/>
    <dgm:cxn modelId="{84DDC2C0-50F0-4CFB-91B3-BD7E229ECE89}" type="presParOf" srcId="{6804AE22-4012-4691-82DC-D4AFD10FB6C0}" destId="{59BE77E4-10A0-4C8B-B97F-FBAF9AF78C74}" srcOrd="1" destOrd="0" presId="urn:microsoft.com/office/officeart/2005/8/layout/list1"/>
    <dgm:cxn modelId="{AB7D4B41-4E52-4C79-9F08-D0778B6839BF}" type="presParOf" srcId="{3A37823F-61C5-40AE-BE2D-D99E4F669B74}" destId="{8B20EC15-9035-4C9F-AB53-3D7BF69858B3}" srcOrd="13" destOrd="0" presId="urn:microsoft.com/office/officeart/2005/8/layout/list1"/>
    <dgm:cxn modelId="{F1FBAAD7-7B0B-4AD1-B549-A9DB2CC2AF3D}" type="presParOf" srcId="{3A37823F-61C5-40AE-BE2D-D99E4F669B74}" destId="{B3FBC4BF-ADE2-4F76-B63B-739308B357F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C958FB-4A5A-4416-AD17-F7AF8EC3704B}"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AU"/>
        </a:p>
      </dgm:t>
    </dgm:pt>
    <dgm:pt modelId="{0206E2EA-F984-49A8-8974-BA60FA21F5A6}">
      <dgm:prSet phldrT="[Text]"/>
      <dgm:spPr/>
      <dgm:t>
        <a:bodyPr/>
        <a:lstStyle/>
        <a:p>
          <a:r>
            <a:rPr lang="en-AU" dirty="0" smtClean="0"/>
            <a:t>Functionality</a:t>
          </a:r>
          <a:endParaRPr lang="en-AU" dirty="0"/>
        </a:p>
      </dgm:t>
    </dgm:pt>
    <dgm:pt modelId="{681B0C7B-C4D1-4A19-A90B-8291700C15B2}" type="parTrans" cxnId="{211B0536-CF1C-46D1-8E29-67CA244F167F}">
      <dgm:prSet/>
      <dgm:spPr/>
      <dgm:t>
        <a:bodyPr/>
        <a:lstStyle/>
        <a:p>
          <a:endParaRPr lang="en-AU"/>
        </a:p>
      </dgm:t>
    </dgm:pt>
    <dgm:pt modelId="{B0DA88B2-68B5-4156-8AE6-E5C58D3AE249}" type="sibTrans" cxnId="{211B0536-CF1C-46D1-8E29-67CA244F167F}">
      <dgm:prSet/>
      <dgm:spPr/>
      <dgm:t>
        <a:bodyPr/>
        <a:lstStyle/>
        <a:p>
          <a:endParaRPr lang="en-AU"/>
        </a:p>
      </dgm:t>
    </dgm:pt>
    <dgm:pt modelId="{8386E214-C533-49AC-B5BE-A923AE845ABA}">
      <dgm:prSet phldrT="[Text]"/>
      <dgm:spPr/>
      <dgm:t>
        <a:bodyPr/>
        <a:lstStyle/>
        <a:p>
          <a:r>
            <a:rPr lang="en-AU" dirty="0" smtClean="0"/>
            <a:t>Usability</a:t>
          </a:r>
          <a:endParaRPr lang="en-AU" dirty="0"/>
        </a:p>
      </dgm:t>
    </dgm:pt>
    <dgm:pt modelId="{7063EC65-B3E2-4136-94AD-C2F04EB5A7DE}" type="parTrans" cxnId="{3A4E0C86-A523-40F9-BC78-41F71980A425}">
      <dgm:prSet/>
      <dgm:spPr/>
      <dgm:t>
        <a:bodyPr/>
        <a:lstStyle/>
        <a:p>
          <a:endParaRPr lang="en-AU"/>
        </a:p>
      </dgm:t>
    </dgm:pt>
    <dgm:pt modelId="{75DEB7FE-01B5-4393-9B9B-38440F0E03D7}" type="sibTrans" cxnId="{3A4E0C86-A523-40F9-BC78-41F71980A425}">
      <dgm:prSet/>
      <dgm:spPr/>
      <dgm:t>
        <a:bodyPr/>
        <a:lstStyle/>
        <a:p>
          <a:endParaRPr lang="en-AU"/>
        </a:p>
      </dgm:t>
    </dgm:pt>
    <dgm:pt modelId="{75567FD8-75D5-437E-945A-E8EBE201DFB3}">
      <dgm:prSet phldrT="[Text]"/>
      <dgm:spPr/>
      <dgm:t>
        <a:bodyPr/>
        <a:lstStyle/>
        <a:p>
          <a:r>
            <a:rPr lang="en-AU" dirty="0" smtClean="0"/>
            <a:t>Reliability</a:t>
          </a:r>
          <a:endParaRPr lang="en-AU" dirty="0"/>
        </a:p>
      </dgm:t>
    </dgm:pt>
    <dgm:pt modelId="{9FA7BEA4-6C76-408F-B94C-637B555B767C}" type="parTrans" cxnId="{61F9BF82-B221-4473-9B8F-F38F740A687B}">
      <dgm:prSet/>
      <dgm:spPr/>
      <dgm:t>
        <a:bodyPr/>
        <a:lstStyle/>
        <a:p>
          <a:endParaRPr lang="en-AU"/>
        </a:p>
      </dgm:t>
    </dgm:pt>
    <dgm:pt modelId="{11285B0D-397B-4862-B131-A0B00CE7BA5C}" type="sibTrans" cxnId="{61F9BF82-B221-4473-9B8F-F38F740A687B}">
      <dgm:prSet/>
      <dgm:spPr/>
      <dgm:t>
        <a:bodyPr/>
        <a:lstStyle/>
        <a:p>
          <a:endParaRPr lang="en-AU"/>
        </a:p>
      </dgm:t>
    </dgm:pt>
    <dgm:pt modelId="{7776D1AD-28ED-4061-A17B-7B1F7B7DD273}">
      <dgm:prSet phldrT="[Text]"/>
      <dgm:spPr/>
      <dgm:t>
        <a:bodyPr/>
        <a:lstStyle/>
        <a:p>
          <a:r>
            <a:rPr lang="en-AU" dirty="0" smtClean="0"/>
            <a:t>Performance</a:t>
          </a:r>
          <a:endParaRPr lang="en-AU" dirty="0"/>
        </a:p>
      </dgm:t>
    </dgm:pt>
    <dgm:pt modelId="{CCBCE860-9A90-4354-AFD6-26CBBDA8981D}" type="parTrans" cxnId="{C163F0E8-00A8-4E57-A76A-5BCF23B23573}">
      <dgm:prSet/>
      <dgm:spPr/>
      <dgm:t>
        <a:bodyPr/>
        <a:lstStyle/>
        <a:p>
          <a:endParaRPr lang="en-AU"/>
        </a:p>
      </dgm:t>
    </dgm:pt>
    <dgm:pt modelId="{25B55B08-376E-451B-BCF3-E1F505E18A72}" type="sibTrans" cxnId="{C163F0E8-00A8-4E57-A76A-5BCF23B23573}">
      <dgm:prSet/>
      <dgm:spPr/>
      <dgm:t>
        <a:bodyPr/>
        <a:lstStyle/>
        <a:p>
          <a:endParaRPr lang="en-AU"/>
        </a:p>
      </dgm:t>
    </dgm:pt>
    <dgm:pt modelId="{16B5841D-CADE-441E-B060-2B5F4277E932}">
      <dgm:prSet phldrT="[Text]"/>
      <dgm:spPr/>
      <dgm:t>
        <a:bodyPr/>
        <a:lstStyle/>
        <a:p>
          <a:r>
            <a:rPr lang="en-AU" dirty="0" smtClean="0"/>
            <a:t>Security</a:t>
          </a:r>
          <a:endParaRPr lang="en-AU" dirty="0"/>
        </a:p>
      </dgm:t>
    </dgm:pt>
    <dgm:pt modelId="{FF8EB935-70A8-46B0-BB0B-ECFDD6742BE8}" type="parTrans" cxnId="{10FA5150-75AB-4E0C-9875-D88756799607}">
      <dgm:prSet/>
      <dgm:spPr/>
      <dgm:t>
        <a:bodyPr/>
        <a:lstStyle/>
        <a:p>
          <a:endParaRPr lang="en-AU"/>
        </a:p>
      </dgm:t>
    </dgm:pt>
    <dgm:pt modelId="{1602E50F-C61B-4A02-A3B0-E488D9475802}" type="sibTrans" cxnId="{10FA5150-75AB-4E0C-9875-D88756799607}">
      <dgm:prSet/>
      <dgm:spPr/>
      <dgm:t>
        <a:bodyPr/>
        <a:lstStyle/>
        <a:p>
          <a:endParaRPr lang="en-AU"/>
        </a:p>
      </dgm:t>
    </dgm:pt>
    <dgm:pt modelId="{495163D4-81DF-44D6-BFF0-A9E8F5853453}">
      <dgm:prSet phldrT="[Text]"/>
      <dgm:spPr/>
      <dgm:t>
        <a:bodyPr/>
        <a:lstStyle/>
        <a:p>
          <a:r>
            <a:rPr lang="en-AU" dirty="0" smtClean="0"/>
            <a:t>+ (context specific)</a:t>
          </a:r>
          <a:endParaRPr lang="en-AU" dirty="0"/>
        </a:p>
      </dgm:t>
    </dgm:pt>
    <dgm:pt modelId="{5043395C-2D8D-457E-99A9-A21CD6D887D0}" type="parTrans" cxnId="{FF709CAB-5A19-4009-9CD5-D4DD8ED41B29}">
      <dgm:prSet/>
      <dgm:spPr/>
      <dgm:t>
        <a:bodyPr/>
        <a:lstStyle/>
        <a:p>
          <a:endParaRPr lang="en-AU"/>
        </a:p>
      </dgm:t>
    </dgm:pt>
    <dgm:pt modelId="{7B77CA91-B4BB-4374-869A-8BB10D325FFB}" type="sibTrans" cxnId="{FF709CAB-5A19-4009-9CD5-D4DD8ED41B29}">
      <dgm:prSet/>
      <dgm:spPr/>
      <dgm:t>
        <a:bodyPr/>
        <a:lstStyle/>
        <a:p>
          <a:endParaRPr lang="en-AU"/>
        </a:p>
      </dgm:t>
    </dgm:pt>
    <dgm:pt modelId="{DDB0D3FB-D416-4586-8772-CAEECDA34F03}">
      <dgm:prSet phldrT="[Text]"/>
      <dgm:spPr/>
      <dgm:t>
        <a:bodyPr/>
        <a:lstStyle/>
        <a:p>
          <a:r>
            <a:rPr lang="en-AU" dirty="0" smtClean="0"/>
            <a:t>Constrains, standards, physical, other systems, etc.</a:t>
          </a:r>
          <a:endParaRPr lang="en-AU" dirty="0"/>
        </a:p>
      </dgm:t>
    </dgm:pt>
    <dgm:pt modelId="{6EBA3EDB-E013-4435-83C1-48A781793748}" type="parTrans" cxnId="{403210E2-201B-41A1-9093-C4E95D925BDE}">
      <dgm:prSet/>
      <dgm:spPr/>
      <dgm:t>
        <a:bodyPr/>
        <a:lstStyle/>
        <a:p>
          <a:endParaRPr lang="en-AU"/>
        </a:p>
      </dgm:t>
    </dgm:pt>
    <dgm:pt modelId="{FA52C577-56AC-4565-ADC2-E1B560C2ECC1}" type="sibTrans" cxnId="{403210E2-201B-41A1-9093-C4E95D925BDE}">
      <dgm:prSet/>
      <dgm:spPr/>
      <dgm:t>
        <a:bodyPr/>
        <a:lstStyle/>
        <a:p>
          <a:endParaRPr lang="en-AU"/>
        </a:p>
      </dgm:t>
    </dgm:pt>
    <dgm:pt modelId="{1EE42936-EDE1-4A9C-891B-4151D856AB0F}" type="pres">
      <dgm:prSet presAssocID="{15C958FB-4A5A-4416-AD17-F7AF8EC3704B}" presName="linear" presStyleCnt="0">
        <dgm:presLayoutVars>
          <dgm:dir/>
          <dgm:animLvl val="lvl"/>
          <dgm:resizeHandles val="exact"/>
        </dgm:presLayoutVars>
      </dgm:prSet>
      <dgm:spPr/>
      <dgm:t>
        <a:bodyPr/>
        <a:lstStyle/>
        <a:p>
          <a:endParaRPr lang="en-AU"/>
        </a:p>
      </dgm:t>
    </dgm:pt>
    <dgm:pt modelId="{87F7D3A5-60C0-49D9-9EBB-A8D7082E5B83}" type="pres">
      <dgm:prSet presAssocID="{0206E2EA-F984-49A8-8974-BA60FA21F5A6}" presName="parentLin" presStyleCnt="0"/>
      <dgm:spPr/>
    </dgm:pt>
    <dgm:pt modelId="{A5A76090-44A7-47CA-9B5B-B0992E9B00E8}" type="pres">
      <dgm:prSet presAssocID="{0206E2EA-F984-49A8-8974-BA60FA21F5A6}" presName="parentLeftMargin" presStyleLbl="node1" presStyleIdx="0" presStyleCnt="6"/>
      <dgm:spPr/>
      <dgm:t>
        <a:bodyPr/>
        <a:lstStyle/>
        <a:p>
          <a:endParaRPr lang="en-AU"/>
        </a:p>
      </dgm:t>
    </dgm:pt>
    <dgm:pt modelId="{97CE82F7-D681-4BAE-8C1B-9D27F957E07F}" type="pres">
      <dgm:prSet presAssocID="{0206E2EA-F984-49A8-8974-BA60FA21F5A6}" presName="parentText" presStyleLbl="node1" presStyleIdx="0" presStyleCnt="6">
        <dgm:presLayoutVars>
          <dgm:chMax val="0"/>
          <dgm:bulletEnabled val="1"/>
        </dgm:presLayoutVars>
      </dgm:prSet>
      <dgm:spPr/>
      <dgm:t>
        <a:bodyPr/>
        <a:lstStyle/>
        <a:p>
          <a:endParaRPr lang="en-AU"/>
        </a:p>
      </dgm:t>
    </dgm:pt>
    <dgm:pt modelId="{52B43A99-80F6-4897-8F61-048BA816C9F1}" type="pres">
      <dgm:prSet presAssocID="{0206E2EA-F984-49A8-8974-BA60FA21F5A6}" presName="negativeSpace" presStyleCnt="0"/>
      <dgm:spPr/>
    </dgm:pt>
    <dgm:pt modelId="{DE3A12A0-0101-4D26-BA84-C9B0F8EF5C18}" type="pres">
      <dgm:prSet presAssocID="{0206E2EA-F984-49A8-8974-BA60FA21F5A6}" presName="childText" presStyleLbl="conFgAcc1" presStyleIdx="0" presStyleCnt="6">
        <dgm:presLayoutVars>
          <dgm:bulletEnabled val="1"/>
        </dgm:presLayoutVars>
      </dgm:prSet>
      <dgm:spPr/>
    </dgm:pt>
    <dgm:pt modelId="{808272B2-432A-410D-82EA-53BD9BFEBD88}" type="pres">
      <dgm:prSet presAssocID="{B0DA88B2-68B5-4156-8AE6-E5C58D3AE249}" presName="spaceBetweenRectangles" presStyleCnt="0"/>
      <dgm:spPr/>
    </dgm:pt>
    <dgm:pt modelId="{F93E87BE-DFC4-4274-8331-932113A95433}" type="pres">
      <dgm:prSet presAssocID="{8386E214-C533-49AC-B5BE-A923AE845ABA}" presName="parentLin" presStyleCnt="0"/>
      <dgm:spPr/>
    </dgm:pt>
    <dgm:pt modelId="{E6E1F25F-8F61-45D1-9DAA-3FE98270420A}" type="pres">
      <dgm:prSet presAssocID="{8386E214-C533-49AC-B5BE-A923AE845ABA}" presName="parentLeftMargin" presStyleLbl="node1" presStyleIdx="0" presStyleCnt="6"/>
      <dgm:spPr/>
      <dgm:t>
        <a:bodyPr/>
        <a:lstStyle/>
        <a:p>
          <a:endParaRPr lang="en-AU"/>
        </a:p>
      </dgm:t>
    </dgm:pt>
    <dgm:pt modelId="{C5CD017D-6C94-4FD9-B300-A152983C928C}" type="pres">
      <dgm:prSet presAssocID="{8386E214-C533-49AC-B5BE-A923AE845ABA}" presName="parentText" presStyleLbl="node1" presStyleIdx="1" presStyleCnt="6">
        <dgm:presLayoutVars>
          <dgm:chMax val="0"/>
          <dgm:bulletEnabled val="1"/>
        </dgm:presLayoutVars>
      </dgm:prSet>
      <dgm:spPr/>
      <dgm:t>
        <a:bodyPr/>
        <a:lstStyle/>
        <a:p>
          <a:endParaRPr lang="en-AU"/>
        </a:p>
      </dgm:t>
    </dgm:pt>
    <dgm:pt modelId="{B0BF24C9-66AE-4CBA-9D52-AD8E11DC92F1}" type="pres">
      <dgm:prSet presAssocID="{8386E214-C533-49AC-B5BE-A923AE845ABA}" presName="negativeSpace" presStyleCnt="0"/>
      <dgm:spPr/>
    </dgm:pt>
    <dgm:pt modelId="{0F977DC4-516E-4EAA-8C88-5B840E63317B}" type="pres">
      <dgm:prSet presAssocID="{8386E214-C533-49AC-B5BE-A923AE845ABA}" presName="childText" presStyleLbl="conFgAcc1" presStyleIdx="1" presStyleCnt="6">
        <dgm:presLayoutVars>
          <dgm:bulletEnabled val="1"/>
        </dgm:presLayoutVars>
      </dgm:prSet>
      <dgm:spPr/>
    </dgm:pt>
    <dgm:pt modelId="{E5C8F55E-73FD-43C3-9E12-F3BF6C5EFB55}" type="pres">
      <dgm:prSet presAssocID="{75DEB7FE-01B5-4393-9B9B-38440F0E03D7}" presName="spaceBetweenRectangles" presStyleCnt="0"/>
      <dgm:spPr/>
    </dgm:pt>
    <dgm:pt modelId="{70E3E4E0-E331-4727-B12B-C10963FF0D82}" type="pres">
      <dgm:prSet presAssocID="{75567FD8-75D5-437E-945A-E8EBE201DFB3}" presName="parentLin" presStyleCnt="0"/>
      <dgm:spPr/>
    </dgm:pt>
    <dgm:pt modelId="{24883881-6E70-4787-A03E-CC865DBC2566}" type="pres">
      <dgm:prSet presAssocID="{75567FD8-75D5-437E-945A-E8EBE201DFB3}" presName="parentLeftMargin" presStyleLbl="node1" presStyleIdx="1" presStyleCnt="6"/>
      <dgm:spPr/>
      <dgm:t>
        <a:bodyPr/>
        <a:lstStyle/>
        <a:p>
          <a:endParaRPr lang="en-AU"/>
        </a:p>
      </dgm:t>
    </dgm:pt>
    <dgm:pt modelId="{022536E0-DCD3-48A7-A116-145515C26988}" type="pres">
      <dgm:prSet presAssocID="{75567FD8-75D5-437E-945A-E8EBE201DFB3}" presName="parentText" presStyleLbl="node1" presStyleIdx="2" presStyleCnt="6">
        <dgm:presLayoutVars>
          <dgm:chMax val="0"/>
          <dgm:bulletEnabled val="1"/>
        </dgm:presLayoutVars>
      </dgm:prSet>
      <dgm:spPr/>
      <dgm:t>
        <a:bodyPr/>
        <a:lstStyle/>
        <a:p>
          <a:endParaRPr lang="en-AU"/>
        </a:p>
      </dgm:t>
    </dgm:pt>
    <dgm:pt modelId="{88D0EB53-0571-46EF-BD0D-661EEEEE0E6D}" type="pres">
      <dgm:prSet presAssocID="{75567FD8-75D5-437E-945A-E8EBE201DFB3}" presName="negativeSpace" presStyleCnt="0"/>
      <dgm:spPr/>
    </dgm:pt>
    <dgm:pt modelId="{903C6488-19F0-4468-A516-375E9A26A23B}" type="pres">
      <dgm:prSet presAssocID="{75567FD8-75D5-437E-945A-E8EBE201DFB3}" presName="childText" presStyleLbl="conFgAcc1" presStyleIdx="2" presStyleCnt="6">
        <dgm:presLayoutVars>
          <dgm:bulletEnabled val="1"/>
        </dgm:presLayoutVars>
      </dgm:prSet>
      <dgm:spPr/>
    </dgm:pt>
    <dgm:pt modelId="{40488434-82F2-41DD-AE7A-58FC00792088}" type="pres">
      <dgm:prSet presAssocID="{11285B0D-397B-4862-B131-A0B00CE7BA5C}" presName="spaceBetweenRectangles" presStyleCnt="0"/>
      <dgm:spPr/>
    </dgm:pt>
    <dgm:pt modelId="{2A15DDE1-7F71-4C24-9A05-49152EE01FA8}" type="pres">
      <dgm:prSet presAssocID="{7776D1AD-28ED-4061-A17B-7B1F7B7DD273}" presName="parentLin" presStyleCnt="0"/>
      <dgm:spPr/>
    </dgm:pt>
    <dgm:pt modelId="{934A339C-043D-4CD3-BCBA-97C6C6EF2B54}" type="pres">
      <dgm:prSet presAssocID="{7776D1AD-28ED-4061-A17B-7B1F7B7DD273}" presName="parentLeftMargin" presStyleLbl="node1" presStyleIdx="2" presStyleCnt="6"/>
      <dgm:spPr/>
      <dgm:t>
        <a:bodyPr/>
        <a:lstStyle/>
        <a:p>
          <a:endParaRPr lang="en-AU"/>
        </a:p>
      </dgm:t>
    </dgm:pt>
    <dgm:pt modelId="{2D83BFB9-60A9-45F9-9D57-408D7B1894F8}" type="pres">
      <dgm:prSet presAssocID="{7776D1AD-28ED-4061-A17B-7B1F7B7DD273}" presName="parentText" presStyleLbl="node1" presStyleIdx="3" presStyleCnt="6">
        <dgm:presLayoutVars>
          <dgm:chMax val="0"/>
          <dgm:bulletEnabled val="1"/>
        </dgm:presLayoutVars>
      </dgm:prSet>
      <dgm:spPr/>
      <dgm:t>
        <a:bodyPr/>
        <a:lstStyle/>
        <a:p>
          <a:endParaRPr lang="en-AU"/>
        </a:p>
      </dgm:t>
    </dgm:pt>
    <dgm:pt modelId="{212B9CC2-808A-4A72-B4C7-E3F67AF678FB}" type="pres">
      <dgm:prSet presAssocID="{7776D1AD-28ED-4061-A17B-7B1F7B7DD273}" presName="negativeSpace" presStyleCnt="0"/>
      <dgm:spPr/>
    </dgm:pt>
    <dgm:pt modelId="{CD4F46AC-95C5-4CB5-AFC8-342E8930E0A2}" type="pres">
      <dgm:prSet presAssocID="{7776D1AD-28ED-4061-A17B-7B1F7B7DD273}" presName="childText" presStyleLbl="conFgAcc1" presStyleIdx="3" presStyleCnt="6">
        <dgm:presLayoutVars>
          <dgm:bulletEnabled val="1"/>
        </dgm:presLayoutVars>
      </dgm:prSet>
      <dgm:spPr/>
    </dgm:pt>
    <dgm:pt modelId="{15D4A0E6-31E9-48E1-8450-5443E35A28DF}" type="pres">
      <dgm:prSet presAssocID="{25B55B08-376E-451B-BCF3-E1F505E18A72}" presName="spaceBetweenRectangles" presStyleCnt="0"/>
      <dgm:spPr/>
    </dgm:pt>
    <dgm:pt modelId="{3CC4E8FD-1860-4319-8479-183551F535A2}" type="pres">
      <dgm:prSet presAssocID="{16B5841D-CADE-441E-B060-2B5F4277E932}" presName="parentLin" presStyleCnt="0"/>
      <dgm:spPr/>
    </dgm:pt>
    <dgm:pt modelId="{215A1F0C-A977-459A-8DAD-C8F4425090FA}" type="pres">
      <dgm:prSet presAssocID="{16B5841D-CADE-441E-B060-2B5F4277E932}" presName="parentLeftMargin" presStyleLbl="node1" presStyleIdx="3" presStyleCnt="6"/>
      <dgm:spPr/>
      <dgm:t>
        <a:bodyPr/>
        <a:lstStyle/>
        <a:p>
          <a:endParaRPr lang="en-AU"/>
        </a:p>
      </dgm:t>
    </dgm:pt>
    <dgm:pt modelId="{76135A5A-6322-41CA-B734-5A4A58EFCD04}" type="pres">
      <dgm:prSet presAssocID="{16B5841D-CADE-441E-B060-2B5F4277E932}" presName="parentText" presStyleLbl="node1" presStyleIdx="4" presStyleCnt="6">
        <dgm:presLayoutVars>
          <dgm:chMax val="0"/>
          <dgm:bulletEnabled val="1"/>
        </dgm:presLayoutVars>
      </dgm:prSet>
      <dgm:spPr/>
      <dgm:t>
        <a:bodyPr/>
        <a:lstStyle/>
        <a:p>
          <a:endParaRPr lang="en-AU"/>
        </a:p>
      </dgm:t>
    </dgm:pt>
    <dgm:pt modelId="{D5996989-01DE-464C-BCF3-A414BA8F7C41}" type="pres">
      <dgm:prSet presAssocID="{16B5841D-CADE-441E-B060-2B5F4277E932}" presName="negativeSpace" presStyleCnt="0"/>
      <dgm:spPr/>
    </dgm:pt>
    <dgm:pt modelId="{ADA29484-EA79-43E2-9E4A-C4FCFF49F022}" type="pres">
      <dgm:prSet presAssocID="{16B5841D-CADE-441E-B060-2B5F4277E932}" presName="childText" presStyleLbl="conFgAcc1" presStyleIdx="4" presStyleCnt="6">
        <dgm:presLayoutVars>
          <dgm:bulletEnabled val="1"/>
        </dgm:presLayoutVars>
      </dgm:prSet>
      <dgm:spPr/>
    </dgm:pt>
    <dgm:pt modelId="{743603A3-8EB3-4C3C-A41C-B0AE02825F44}" type="pres">
      <dgm:prSet presAssocID="{1602E50F-C61B-4A02-A3B0-E488D9475802}" presName="spaceBetweenRectangles" presStyleCnt="0"/>
      <dgm:spPr/>
    </dgm:pt>
    <dgm:pt modelId="{4E039B09-DCF6-400D-9414-C7BF66AB071A}" type="pres">
      <dgm:prSet presAssocID="{495163D4-81DF-44D6-BFF0-A9E8F5853453}" presName="parentLin" presStyleCnt="0"/>
      <dgm:spPr/>
    </dgm:pt>
    <dgm:pt modelId="{E73294DF-241E-4304-BE6A-638CE6F8C72A}" type="pres">
      <dgm:prSet presAssocID="{495163D4-81DF-44D6-BFF0-A9E8F5853453}" presName="parentLeftMargin" presStyleLbl="node1" presStyleIdx="4" presStyleCnt="6"/>
      <dgm:spPr/>
      <dgm:t>
        <a:bodyPr/>
        <a:lstStyle/>
        <a:p>
          <a:endParaRPr lang="en-AU"/>
        </a:p>
      </dgm:t>
    </dgm:pt>
    <dgm:pt modelId="{282553D6-2663-4044-8FB3-0E2051D501C9}" type="pres">
      <dgm:prSet presAssocID="{495163D4-81DF-44D6-BFF0-A9E8F5853453}" presName="parentText" presStyleLbl="node1" presStyleIdx="5" presStyleCnt="6">
        <dgm:presLayoutVars>
          <dgm:chMax val="0"/>
          <dgm:bulletEnabled val="1"/>
        </dgm:presLayoutVars>
      </dgm:prSet>
      <dgm:spPr/>
      <dgm:t>
        <a:bodyPr/>
        <a:lstStyle/>
        <a:p>
          <a:endParaRPr lang="en-AU"/>
        </a:p>
      </dgm:t>
    </dgm:pt>
    <dgm:pt modelId="{9B984B4F-D7C6-462C-86A2-3D4694B5E7DA}" type="pres">
      <dgm:prSet presAssocID="{495163D4-81DF-44D6-BFF0-A9E8F5853453}" presName="negativeSpace" presStyleCnt="0"/>
      <dgm:spPr/>
    </dgm:pt>
    <dgm:pt modelId="{F7B6D4B0-CEEA-47F1-9CF3-CAD514965DB7}" type="pres">
      <dgm:prSet presAssocID="{495163D4-81DF-44D6-BFF0-A9E8F5853453}" presName="childText" presStyleLbl="conFgAcc1" presStyleIdx="5" presStyleCnt="6">
        <dgm:presLayoutVars>
          <dgm:bulletEnabled val="1"/>
        </dgm:presLayoutVars>
      </dgm:prSet>
      <dgm:spPr/>
      <dgm:t>
        <a:bodyPr/>
        <a:lstStyle/>
        <a:p>
          <a:endParaRPr lang="en-AU"/>
        </a:p>
      </dgm:t>
    </dgm:pt>
  </dgm:ptLst>
  <dgm:cxnLst>
    <dgm:cxn modelId="{F32C6D76-0AB7-4B9D-84EB-9196CC258751}" type="presOf" srcId="{495163D4-81DF-44D6-BFF0-A9E8F5853453}" destId="{282553D6-2663-4044-8FB3-0E2051D501C9}" srcOrd="1" destOrd="0" presId="urn:microsoft.com/office/officeart/2005/8/layout/list1"/>
    <dgm:cxn modelId="{BD344E60-0682-4E56-9B77-44F2DDED3AA4}" type="presOf" srcId="{8386E214-C533-49AC-B5BE-A923AE845ABA}" destId="{C5CD017D-6C94-4FD9-B300-A152983C928C}" srcOrd="1" destOrd="0" presId="urn:microsoft.com/office/officeart/2005/8/layout/list1"/>
    <dgm:cxn modelId="{0105A31F-0F40-4B22-910D-52027AB58B41}" type="presOf" srcId="{0206E2EA-F984-49A8-8974-BA60FA21F5A6}" destId="{97CE82F7-D681-4BAE-8C1B-9D27F957E07F}" srcOrd="1" destOrd="0" presId="urn:microsoft.com/office/officeart/2005/8/layout/list1"/>
    <dgm:cxn modelId="{61F9BF82-B221-4473-9B8F-F38F740A687B}" srcId="{15C958FB-4A5A-4416-AD17-F7AF8EC3704B}" destId="{75567FD8-75D5-437E-945A-E8EBE201DFB3}" srcOrd="2" destOrd="0" parTransId="{9FA7BEA4-6C76-408F-B94C-637B555B767C}" sibTransId="{11285B0D-397B-4862-B131-A0B00CE7BA5C}"/>
    <dgm:cxn modelId="{403210E2-201B-41A1-9093-C4E95D925BDE}" srcId="{495163D4-81DF-44D6-BFF0-A9E8F5853453}" destId="{DDB0D3FB-D416-4586-8772-CAEECDA34F03}" srcOrd="0" destOrd="0" parTransId="{6EBA3EDB-E013-4435-83C1-48A781793748}" sibTransId="{FA52C577-56AC-4565-ADC2-E1B560C2ECC1}"/>
    <dgm:cxn modelId="{90305632-0063-4607-9696-7B4783512177}" type="presOf" srcId="{495163D4-81DF-44D6-BFF0-A9E8F5853453}" destId="{E73294DF-241E-4304-BE6A-638CE6F8C72A}" srcOrd="0" destOrd="0" presId="urn:microsoft.com/office/officeart/2005/8/layout/list1"/>
    <dgm:cxn modelId="{C163F0E8-00A8-4E57-A76A-5BCF23B23573}" srcId="{15C958FB-4A5A-4416-AD17-F7AF8EC3704B}" destId="{7776D1AD-28ED-4061-A17B-7B1F7B7DD273}" srcOrd="3" destOrd="0" parTransId="{CCBCE860-9A90-4354-AFD6-26CBBDA8981D}" sibTransId="{25B55B08-376E-451B-BCF3-E1F505E18A72}"/>
    <dgm:cxn modelId="{34443859-24B1-401D-87DC-FD31BC8D0428}" type="presOf" srcId="{8386E214-C533-49AC-B5BE-A923AE845ABA}" destId="{E6E1F25F-8F61-45D1-9DAA-3FE98270420A}" srcOrd="0" destOrd="0" presId="urn:microsoft.com/office/officeart/2005/8/layout/list1"/>
    <dgm:cxn modelId="{CDB5C00A-FC79-4ED0-8998-1FA22B6D9270}" type="presOf" srcId="{75567FD8-75D5-437E-945A-E8EBE201DFB3}" destId="{022536E0-DCD3-48A7-A116-145515C26988}" srcOrd="1" destOrd="0" presId="urn:microsoft.com/office/officeart/2005/8/layout/list1"/>
    <dgm:cxn modelId="{A617303F-5369-40DE-B295-E9D313B71D50}" type="presOf" srcId="{7776D1AD-28ED-4061-A17B-7B1F7B7DD273}" destId="{2D83BFB9-60A9-45F9-9D57-408D7B1894F8}" srcOrd="1" destOrd="0" presId="urn:microsoft.com/office/officeart/2005/8/layout/list1"/>
    <dgm:cxn modelId="{8C738736-FD20-4490-AE2E-FE2C8DE0F264}" type="presOf" srcId="{16B5841D-CADE-441E-B060-2B5F4277E932}" destId="{76135A5A-6322-41CA-B734-5A4A58EFCD04}" srcOrd="1" destOrd="0" presId="urn:microsoft.com/office/officeart/2005/8/layout/list1"/>
    <dgm:cxn modelId="{11966754-3910-49CF-8DF7-0735A946139D}" type="presOf" srcId="{75567FD8-75D5-437E-945A-E8EBE201DFB3}" destId="{24883881-6E70-4787-A03E-CC865DBC2566}" srcOrd="0" destOrd="0" presId="urn:microsoft.com/office/officeart/2005/8/layout/list1"/>
    <dgm:cxn modelId="{4E7DA469-63C1-4066-A34D-3C6F9626DB3B}" type="presOf" srcId="{DDB0D3FB-D416-4586-8772-CAEECDA34F03}" destId="{F7B6D4B0-CEEA-47F1-9CF3-CAD514965DB7}" srcOrd="0" destOrd="0" presId="urn:microsoft.com/office/officeart/2005/8/layout/list1"/>
    <dgm:cxn modelId="{10FA5150-75AB-4E0C-9875-D88756799607}" srcId="{15C958FB-4A5A-4416-AD17-F7AF8EC3704B}" destId="{16B5841D-CADE-441E-B060-2B5F4277E932}" srcOrd="4" destOrd="0" parTransId="{FF8EB935-70A8-46B0-BB0B-ECFDD6742BE8}" sibTransId="{1602E50F-C61B-4A02-A3B0-E488D9475802}"/>
    <dgm:cxn modelId="{3A4E0C86-A523-40F9-BC78-41F71980A425}" srcId="{15C958FB-4A5A-4416-AD17-F7AF8EC3704B}" destId="{8386E214-C533-49AC-B5BE-A923AE845ABA}" srcOrd="1" destOrd="0" parTransId="{7063EC65-B3E2-4136-94AD-C2F04EB5A7DE}" sibTransId="{75DEB7FE-01B5-4393-9B9B-38440F0E03D7}"/>
    <dgm:cxn modelId="{40789868-03FB-41C8-B0AB-B28D3DF3707F}" type="presOf" srcId="{7776D1AD-28ED-4061-A17B-7B1F7B7DD273}" destId="{934A339C-043D-4CD3-BCBA-97C6C6EF2B54}" srcOrd="0" destOrd="0" presId="urn:microsoft.com/office/officeart/2005/8/layout/list1"/>
    <dgm:cxn modelId="{211B0536-CF1C-46D1-8E29-67CA244F167F}" srcId="{15C958FB-4A5A-4416-AD17-F7AF8EC3704B}" destId="{0206E2EA-F984-49A8-8974-BA60FA21F5A6}" srcOrd="0" destOrd="0" parTransId="{681B0C7B-C4D1-4A19-A90B-8291700C15B2}" sibTransId="{B0DA88B2-68B5-4156-8AE6-E5C58D3AE249}"/>
    <dgm:cxn modelId="{FF709CAB-5A19-4009-9CD5-D4DD8ED41B29}" srcId="{15C958FB-4A5A-4416-AD17-F7AF8EC3704B}" destId="{495163D4-81DF-44D6-BFF0-A9E8F5853453}" srcOrd="5" destOrd="0" parTransId="{5043395C-2D8D-457E-99A9-A21CD6D887D0}" sibTransId="{7B77CA91-B4BB-4374-869A-8BB10D325FFB}"/>
    <dgm:cxn modelId="{15CE66A5-315A-47E1-A122-25BA8AEA02EC}" type="presOf" srcId="{16B5841D-CADE-441E-B060-2B5F4277E932}" destId="{215A1F0C-A977-459A-8DAD-C8F4425090FA}" srcOrd="0" destOrd="0" presId="urn:microsoft.com/office/officeart/2005/8/layout/list1"/>
    <dgm:cxn modelId="{EE527C8C-91B4-4362-A7D4-7650390F729F}" type="presOf" srcId="{0206E2EA-F984-49A8-8974-BA60FA21F5A6}" destId="{A5A76090-44A7-47CA-9B5B-B0992E9B00E8}" srcOrd="0" destOrd="0" presId="urn:microsoft.com/office/officeart/2005/8/layout/list1"/>
    <dgm:cxn modelId="{A7F7BF1E-2520-4D82-95AE-06819045A3C8}" type="presOf" srcId="{15C958FB-4A5A-4416-AD17-F7AF8EC3704B}" destId="{1EE42936-EDE1-4A9C-891B-4151D856AB0F}" srcOrd="0" destOrd="0" presId="urn:microsoft.com/office/officeart/2005/8/layout/list1"/>
    <dgm:cxn modelId="{339071C0-712A-47E1-8289-8910917D1881}" type="presParOf" srcId="{1EE42936-EDE1-4A9C-891B-4151D856AB0F}" destId="{87F7D3A5-60C0-49D9-9EBB-A8D7082E5B83}" srcOrd="0" destOrd="0" presId="urn:microsoft.com/office/officeart/2005/8/layout/list1"/>
    <dgm:cxn modelId="{8587D07F-1E5B-4CB4-834E-F5B105EE9DA3}" type="presParOf" srcId="{87F7D3A5-60C0-49D9-9EBB-A8D7082E5B83}" destId="{A5A76090-44A7-47CA-9B5B-B0992E9B00E8}" srcOrd="0" destOrd="0" presId="urn:microsoft.com/office/officeart/2005/8/layout/list1"/>
    <dgm:cxn modelId="{E0E8558F-C67A-4486-B869-2B9309B34587}" type="presParOf" srcId="{87F7D3A5-60C0-49D9-9EBB-A8D7082E5B83}" destId="{97CE82F7-D681-4BAE-8C1B-9D27F957E07F}" srcOrd="1" destOrd="0" presId="urn:microsoft.com/office/officeart/2005/8/layout/list1"/>
    <dgm:cxn modelId="{7ACE2708-6FA0-4ED2-AB2A-31CCC4CDFC1B}" type="presParOf" srcId="{1EE42936-EDE1-4A9C-891B-4151D856AB0F}" destId="{52B43A99-80F6-4897-8F61-048BA816C9F1}" srcOrd="1" destOrd="0" presId="urn:microsoft.com/office/officeart/2005/8/layout/list1"/>
    <dgm:cxn modelId="{BE6A1D3A-A377-4BAF-BAF7-27E86C7F24E9}" type="presParOf" srcId="{1EE42936-EDE1-4A9C-891B-4151D856AB0F}" destId="{DE3A12A0-0101-4D26-BA84-C9B0F8EF5C18}" srcOrd="2" destOrd="0" presId="urn:microsoft.com/office/officeart/2005/8/layout/list1"/>
    <dgm:cxn modelId="{520ED018-581D-41FE-B7E5-415CF293BEE8}" type="presParOf" srcId="{1EE42936-EDE1-4A9C-891B-4151D856AB0F}" destId="{808272B2-432A-410D-82EA-53BD9BFEBD88}" srcOrd="3" destOrd="0" presId="urn:microsoft.com/office/officeart/2005/8/layout/list1"/>
    <dgm:cxn modelId="{39FFF6C5-34E4-4311-9407-91B39FA22614}" type="presParOf" srcId="{1EE42936-EDE1-4A9C-891B-4151D856AB0F}" destId="{F93E87BE-DFC4-4274-8331-932113A95433}" srcOrd="4" destOrd="0" presId="urn:microsoft.com/office/officeart/2005/8/layout/list1"/>
    <dgm:cxn modelId="{BEE72421-49BF-40C8-BAAC-399F0C39D1DF}" type="presParOf" srcId="{F93E87BE-DFC4-4274-8331-932113A95433}" destId="{E6E1F25F-8F61-45D1-9DAA-3FE98270420A}" srcOrd="0" destOrd="0" presId="urn:microsoft.com/office/officeart/2005/8/layout/list1"/>
    <dgm:cxn modelId="{F34976EF-C0B5-430E-9F02-B013C75536AD}" type="presParOf" srcId="{F93E87BE-DFC4-4274-8331-932113A95433}" destId="{C5CD017D-6C94-4FD9-B300-A152983C928C}" srcOrd="1" destOrd="0" presId="urn:microsoft.com/office/officeart/2005/8/layout/list1"/>
    <dgm:cxn modelId="{BA1B8627-583F-4D24-83A8-277329E58CCE}" type="presParOf" srcId="{1EE42936-EDE1-4A9C-891B-4151D856AB0F}" destId="{B0BF24C9-66AE-4CBA-9D52-AD8E11DC92F1}" srcOrd="5" destOrd="0" presId="urn:microsoft.com/office/officeart/2005/8/layout/list1"/>
    <dgm:cxn modelId="{BF4810ED-17D2-4D5D-BA0F-B39E55146D48}" type="presParOf" srcId="{1EE42936-EDE1-4A9C-891B-4151D856AB0F}" destId="{0F977DC4-516E-4EAA-8C88-5B840E63317B}" srcOrd="6" destOrd="0" presId="urn:microsoft.com/office/officeart/2005/8/layout/list1"/>
    <dgm:cxn modelId="{D4D28718-56B3-4596-A1FF-17A2BC85FDD2}" type="presParOf" srcId="{1EE42936-EDE1-4A9C-891B-4151D856AB0F}" destId="{E5C8F55E-73FD-43C3-9E12-F3BF6C5EFB55}" srcOrd="7" destOrd="0" presId="urn:microsoft.com/office/officeart/2005/8/layout/list1"/>
    <dgm:cxn modelId="{1773F7D5-E2A8-4FDF-853E-9587DB86DAFF}" type="presParOf" srcId="{1EE42936-EDE1-4A9C-891B-4151D856AB0F}" destId="{70E3E4E0-E331-4727-B12B-C10963FF0D82}" srcOrd="8" destOrd="0" presId="urn:microsoft.com/office/officeart/2005/8/layout/list1"/>
    <dgm:cxn modelId="{2054D9DD-EDFD-470E-AFCE-25752122A10F}" type="presParOf" srcId="{70E3E4E0-E331-4727-B12B-C10963FF0D82}" destId="{24883881-6E70-4787-A03E-CC865DBC2566}" srcOrd="0" destOrd="0" presId="urn:microsoft.com/office/officeart/2005/8/layout/list1"/>
    <dgm:cxn modelId="{C8D4F11A-4B9F-4826-8274-9CD80F8DB6C1}" type="presParOf" srcId="{70E3E4E0-E331-4727-B12B-C10963FF0D82}" destId="{022536E0-DCD3-48A7-A116-145515C26988}" srcOrd="1" destOrd="0" presId="urn:microsoft.com/office/officeart/2005/8/layout/list1"/>
    <dgm:cxn modelId="{AA8D52ED-56C6-42EF-88A6-80FFCB9C3342}" type="presParOf" srcId="{1EE42936-EDE1-4A9C-891B-4151D856AB0F}" destId="{88D0EB53-0571-46EF-BD0D-661EEEEE0E6D}" srcOrd="9" destOrd="0" presId="urn:microsoft.com/office/officeart/2005/8/layout/list1"/>
    <dgm:cxn modelId="{DE2DFC5B-4751-4F27-93A4-5E15B979628E}" type="presParOf" srcId="{1EE42936-EDE1-4A9C-891B-4151D856AB0F}" destId="{903C6488-19F0-4468-A516-375E9A26A23B}" srcOrd="10" destOrd="0" presId="urn:microsoft.com/office/officeart/2005/8/layout/list1"/>
    <dgm:cxn modelId="{26CCED4C-86D5-4EFC-BCFC-47F7B926884A}" type="presParOf" srcId="{1EE42936-EDE1-4A9C-891B-4151D856AB0F}" destId="{40488434-82F2-41DD-AE7A-58FC00792088}" srcOrd="11" destOrd="0" presId="urn:microsoft.com/office/officeart/2005/8/layout/list1"/>
    <dgm:cxn modelId="{A638E927-6456-410D-99C0-2858C6E8BF5B}" type="presParOf" srcId="{1EE42936-EDE1-4A9C-891B-4151D856AB0F}" destId="{2A15DDE1-7F71-4C24-9A05-49152EE01FA8}" srcOrd="12" destOrd="0" presId="urn:microsoft.com/office/officeart/2005/8/layout/list1"/>
    <dgm:cxn modelId="{A4DB9AA8-3C80-4224-9EE7-B3DA631CEAD1}" type="presParOf" srcId="{2A15DDE1-7F71-4C24-9A05-49152EE01FA8}" destId="{934A339C-043D-4CD3-BCBA-97C6C6EF2B54}" srcOrd="0" destOrd="0" presId="urn:microsoft.com/office/officeart/2005/8/layout/list1"/>
    <dgm:cxn modelId="{D0A112F8-7F72-4C40-B4C3-F2553BB603A2}" type="presParOf" srcId="{2A15DDE1-7F71-4C24-9A05-49152EE01FA8}" destId="{2D83BFB9-60A9-45F9-9D57-408D7B1894F8}" srcOrd="1" destOrd="0" presId="urn:microsoft.com/office/officeart/2005/8/layout/list1"/>
    <dgm:cxn modelId="{6C1CC2B6-BD2D-4487-BF15-D56261C7BC0B}" type="presParOf" srcId="{1EE42936-EDE1-4A9C-891B-4151D856AB0F}" destId="{212B9CC2-808A-4A72-B4C7-E3F67AF678FB}" srcOrd="13" destOrd="0" presId="urn:microsoft.com/office/officeart/2005/8/layout/list1"/>
    <dgm:cxn modelId="{02A76C60-69DF-4919-9B51-D27C932BD602}" type="presParOf" srcId="{1EE42936-EDE1-4A9C-891B-4151D856AB0F}" destId="{CD4F46AC-95C5-4CB5-AFC8-342E8930E0A2}" srcOrd="14" destOrd="0" presId="urn:microsoft.com/office/officeart/2005/8/layout/list1"/>
    <dgm:cxn modelId="{40D37594-5DF4-4A9C-9318-C345CD636E63}" type="presParOf" srcId="{1EE42936-EDE1-4A9C-891B-4151D856AB0F}" destId="{15D4A0E6-31E9-48E1-8450-5443E35A28DF}" srcOrd="15" destOrd="0" presId="urn:microsoft.com/office/officeart/2005/8/layout/list1"/>
    <dgm:cxn modelId="{97CB312A-6B0B-4DEB-881A-D9B8022603CE}" type="presParOf" srcId="{1EE42936-EDE1-4A9C-891B-4151D856AB0F}" destId="{3CC4E8FD-1860-4319-8479-183551F535A2}" srcOrd="16" destOrd="0" presId="urn:microsoft.com/office/officeart/2005/8/layout/list1"/>
    <dgm:cxn modelId="{0E185426-EBCE-4615-930D-6CDD1EA71950}" type="presParOf" srcId="{3CC4E8FD-1860-4319-8479-183551F535A2}" destId="{215A1F0C-A977-459A-8DAD-C8F4425090FA}" srcOrd="0" destOrd="0" presId="urn:microsoft.com/office/officeart/2005/8/layout/list1"/>
    <dgm:cxn modelId="{2FAAFFEF-DDC3-4B1E-906C-89B357031E29}" type="presParOf" srcId="{3CC4E8FD-1860-4319-8479-183551F535A2}" destId="{76135A5A-6322-41CA-B734-5A4A58EFCD04}" srcOrd="1" destOrd="0" presId="urn:microsoft.com/office/officeart/2005/8/layout/list1"/>
    <dgm:cxn modelId="{6DFA1AAB-E6E7-48BF-A00E-19F027EE6DEA}" type="presParOf" srcId="{1EE42936-EDE1-4A9C-891B-4151D856AB0F}" destId="{D5996989-01DE-464C-BCF3-A414BA8F7C41}" srcOrd="17" destOrd="0" presId="urn:microsoft.com/office/officeart/2005/8/layout/list1"/>
    <dgm:cxn modelId="{F0A0666E-ED06-4FE1-97B8-7C2A7EC948A5}" type="presParOf" srcId="{1EE42936-EDE1-4A9C-891B-4151D856AB0F}" destId="{ADA29484-EA79-43E2-9E4A-C4FCFF49F022}" srcOrd="18" destOrd="0" presId="urn:microsoft.com/office/officeart/2005/8/layout/list1"/>
    <dgm:cxn modelId="{C6F5263B-C32D-4A3E-A81A-BE0E9A1E6CB5}" type="presParOf" srcId="{1EE42936-EDE1-4A9C-891B-4151D856AB0F}" destId="{743603A3-8EB3-4C3C-A41C-B0AE02825F44}" srcOrd="19" destOrd="0" presId="urn:microsoft.com/office/officeart/2005/8/layout/list1"/>
    <dgm:cxn modelId="{DBF56A47-DCCE-4817-9FC9-24A5E6E26FD4}" type="presParOf" srcId="{1EE42936-EDE1-4A9C-891B-4151D856AB0F}" destId="{4E039B09-DCF6-400D-9414-C7BF66AB071A}" srcOrd="20" destOrd="0" presId="urn:microsoft.com/office/officeart/2005/8/layout/list1"/>
    <dgm:cxn modelId="{BB4B4C50-40E7-43DB-BBB1-8BBE6A27C73C}" type="presParOf" srcId="{4E039B09-DCF6-400D-9414-C7BF66AB071A}" destId="{E73294DF-241E-4304-BE6A-638CE6F8C72A}" srcOrd="0" destOrd="0" presId="urn:microsoft.com/office/officeart/2005/8/layout/list1"/>
    <dgm:cxn modelId="{FB200A6F-18C9-47A9-84A1-7B716B1B3A5C}" type="presParOf" srcId="{4E039B09-DCF6-400D-9414-C7BF66AB071A}" destId="{282553D6-2663-4044-8FB3-0E2051D501C9}" srcOrd="1" destOrd="0" presId="urn:microsoft.com/office/officeart/2005/8/layout/list1"/>
    <dgm:cxn modelId="{28CB94F8-2518-447C-9344-E90C4A8E1DD3}" type="presParOf" srcId="{1EE42936-EDE1-4A9C-891B-4151D856AB0F}" destId="{9B984B4F-D7C6-462C-86A2-3D4694B5E7DA}" srcOrd="21" destOrd="0" presId="urn:microsoft.com/office/officeart/2005/8/layout/list1"/>
    <dgm:cxn modelId="{E885F586-4C33-4EF7-A645-411B72D36B7E}" type="presParOf" srcId="{1EE42936-EDE1-4A9C-891B-4151D856AB0F}" destId="{F7B6D4B0-CEEA-47F1-9CF3-CAD514965DB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6B004-28D0-4738-9C9F-47B6CB130FED}">
      <dsp:nvSpPr>
        <dsp:cNvPr id="0" name=""/>
        <dsp:cNvSpPr/>
      </dsp:nvSpPr>
      <dsp:spPr>
        <a:xfrm>
          <a:off x="0" y="413225"/>
          <a:ext cx="7280275" cy="630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02B24E-135C-4743-B24D-D0F3793F051C}">
      <dsp:nvSpPr>
        <dsp:cNvPr id="0" name=""/>
        <dsp:cNvSpPr/>
      </dsp:nvSpPr>
      <dsp:spPr>
        <a:xfrm>
          <a:off x="364013" y="44225"/>
          <a:ext cx="5096192" cy="7380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1111250">
            <a:lnSpc>
              <a:spcPct val="90000"/>
            </a:lnSpc>
            <a:spcBef>
              <a:spcPct val="0"/>
            </a:spcBef>
            <a:spcAft>
              <a:spcPct val="35000"/>
            </a:spcAft>
          </a:pPr>
          <a:r>
            <a:rPr lang="en-AU" sz="2500" kern="1200" dirty="0" smtClean="0"/>
            <a:t>Review of last week</a:t>
          </a:r>
          <a:endParaRPr lang="en-AU" sz="2500" kern="1200" dirty="0"/>
        </a:p>
      </dsp:txBody>
      <dsp:txXfrm>
        <a:off x="400039" y="80251"/>
        <a:ext cx="5024140" cy="665948"/>
      </dsp:txXfrm>
    </dsp:sp>
    <dsp:sp modelId="{5068CE3A-B027-E945-BAAC-F5143CDCEECB}">
      <dsp:nvSpPr>
        <dsp:cNvPr id="0" name=""/>
        <dsp:cNvSpPr/>
      </dsp:nvSpPr>
      <dsp:spPr>
        <a:xfrm>
          <a:off x="0" y="1547225"/>
          <a:ext cx="7280275" cy="630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F239A2-9DDB-1743-B531-6985BB6AE115}">
      <dsp:nvSpPr>
        <dsp:cNvPr id="0" name=""/>
        <dsp:cNvSpPr/>
      </dsp:nvSpPr>
      <dsp:spPr>
        <a:xfrm>
          <a:off x="364013" y="1178225"/>
          <a:ext cx="5096192" cy="7380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1111250">
            <a:lnSpc>
              <a:spcPct val="90000"/>
            </a:lnSpc>
            <a:spcBef>
              <a:spcPct val="0"/>
            </a:spcBef>
            <a:spcAft>
              <a:spcPct val="35000"/>
            </a:spcAft>
          </a:pPr>
          <a:r>
            <a:rPr lang="en-AU" sz="2500" kern="1200" dirty="0" smtClean="0"/>
            <a:t>Requirements</a:t>
          </a:r>
        </a:p>
      </dsp:txBody>
      <dsp:txXfrm>
        <a:off x="400039" y="1214251"/>
        <a:ext cx="5024140" cy="665948"/>
      </dsp:txXfrm>
    </dsp:sp>
    <dsp:sp modelId="{A241B4FC-6824-7646-9890-922CB8807006}">
      <dsp:nvSpPr>
        <dsp:cNvPr id="0" name=""/>
        <dsp:cNvSpPr/>
      </dsp:nvSpPr>
      <dsp:spPr>
        <a:xfrm>
          <a:off x="0" y="2681225"/>
          <a:ext cx="7280275" cy="630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894E17-5A52-6348-BCFE-E484C1F2D9D3}">
      <dsp:nvSpPr>
        <dsp:cNvPr id="0" name=""/>
        <dsp:cNvSpPr/>
      </dsp:nvSpPr>
      <dsp:spPr>
        <a:xfrm>
          <a:off x="364013" y="2312225"/>
          <a:ext cx="5096192" cy="7380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1111250">
            <a:lnSpc>
              <a:spcPct val="90000"/>
            </a:lnSpc>
            <a:spcBef>
              <a:spcPct val="0"/>
            </a:spcBef>
            <a:spcAft>
              <a:spcPct val="35000"/>
            </a:spcAft>
          </a:pPr>
          <a:r>
            <a:rPr lang="en-AU" sz="2500" kern="1200" dirty="0" smtClean="0"/>
            <a:t>Modelling</a:t>
          </a:r>
        </a:p>
      </dsp:txBody>
      <dsp:txXfrm>
        <a:off x="400039" y="2348251"/>
        <a:ext cx="5024140" cy="665948"/>
      </dsp:txXfrm>
    </dsp:sp>
    <dsp:sp modelId="{B3FBC4BF-ADE2-4F76-B63B-739308B357F9}">
      <dsp:nvSpPr>
        <dsp:cNvPr id="0" name=""/>
        <dsp:cNvSpPr/>
      </dsp:nvSpPr>
      <dsp:spPr>
        <a:xfrm>
          <a:off x="0" y="3815225"/>
          <a:ext cx="7280275" cy="630000"/>
        </a:xfrm>
        <a:prstGeom prst="rect">
          <a:avLst/>
        </a:prstGeom>
        <a:solidFill>
          <a:schemeClr val="dk1">
            <a:alpha val="90000"/>
            <a:tint val="40000"/>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BE77E4-10A0-4C8B-B97F-FBAF9AF78C74}">
      <dsp:nvSpPr>
        <dsp:cNvPr id="0" name=""/>
        <dsp:cNvSpPr/>
      </dsp:nvSpPr>
      <dsp:spPr>
        <a:xfrm>
          <a:off x="364013" y="3446225"/>
          <a:ext cx="5096192" cy="738000"/>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1111250">
            <a:lnSpc>
              <a:spcPct val="90000"/>
            </a:lnSpc>
            <a:spcBef>
              <a:spcPct val="0"/>
            </a:spcBef>
            <a:spcAft>
              <a:spcPct val="35000"/>
            </a:spcAft>
          </a:pPr>
          <a:r>
            <a:rPr lang="en-AU" sz="2500" kern="1200" dirty="0" smtClean="0"/>
            <a:t>Class Activities</a:t>
          </a:r>
          <a:endParaRPr lang="en-AU" sz="2500" kern="1200" dirty="0" smtClean="0"/>
        </a:p>
      </dsp:txBody>
      <dsp:txXfrm>
        <a:off x="400039" y="3482251"/>
        <a:ext cx="5024140"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A12A0-0101-4D26-BA84-C9B0F8EF5C18}">
      <dsp:nvSpPr>
        <dsp:cNvPr id="0" name=""/>
        <dsp:cNvSpPr/>
      </dsp:nvSpPr>
      <dsp:spPr>
        <a:xfrm>
          <a:off x="0" y="341393"/>
          <a:ext cx="7280275" cy="378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CE82F7-D681-4BAE-8C1B-9D27F957E07F}">
      <dsp:nvSpPr>
        <dsp:cNvPr id="0" name=""/>
        <dsp:cNvSpPr/>
      </dsp:nvSpPr>
      <dsp:spPr>
        <a:xfrm>
          <a:off x="364013" y="1199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Functionality</a:t>
          </a:r>
          <a:endParaRPr lang="en-AU" sz="1500" kern="1200" dirty="0"/>
        </a:p>
      </dsp:txBody>
      <dsp:txXfrm>
        <a:off x="385629" y="141609"/>
        <a:ext cx="5052960" cy="399568"/>
      </dsp:txXfrm>
    </dsp:sp>
    <dsp:sp modelId="{0F977DC4-516E-4EAA-8C88-5B840E63317B}">
      <dsp:nvSpPr>
        <dsp:cNvPr id="0" name=""/>
        <dsp:cNvSpPr/>
      </dsp:nvSpPr>
      <dsp:spPr>
        <a:xfrm>
          <a:off x="0" y="1021793"/>
          <a:ext cx="7280275" cy="378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CD017D-6C94-4FD9-B300-A152983C928C}">
      <dsp:nvSpPr>
        <dsp:cNvPr id="0" name=""/>
        <dsp:cNvSpPr/>
      </dsp:nvSpPr>
      <dsp:spPr>
        <a:xfrm>
          <a:off x="364013" y="8003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Usability</a:t>
          </a:r>
          <a:endParaRPr lang="en-AU" sz="1500" kern="1200" dirty="0"/>
        </a:p>
      </dsp:txBody>
      <dsp:txXfrm>
        <a:off x="385629" y="822009"/>
        <a:ext cx="5052960" cy="399568"/>
      </dsp:txXfrm>
    </dsp:sp>
    <dsp:sp modelId="{903C6488-19F0-4468-A516-375E9A26A23B}">
      <dsp:nvSpPr>
        <dsp:cNvPr id="0" name=""/>
        <dsp:cNvSpPr/>
      </dsp:nvSpPr>
      <dsp:spPr>
        <a:xfrm>
          <a:off x="0" y="1702193"/>
          <a:ext cx="7280275" cy="378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2536E0-DCD3-48A7-A116-145515C26988}">
      <dsp:nvSpPr>
        <dsp:cNvPr id="0" name=""/>
        <dsp:cNvSpPr/>
      </dsp:nvSpPr>
      <dsp:spPr>
        <a:xfrm>
          <a:off x="364013" y="14807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Reliability</a:t>
          </a:r>
          <a:endParaRPr lang="en-AU" sz="1500" kern="1200" dirty="0"/>
        </a:p>
      </dsp:txBody>
      <dsp:txXfrm>
        <a:off x="385629" y="1502409"/>
        <a:ext cx="5052960" cy="399568"/>
      </dsp:txXfrm>
    </dsp:sp>
    <dsp:sp modelId="{CD4F46AC-95C5-4CB5-AFC8-342E8930E0A2}">
      <dsp:nvSpPr>
        <dsp:cNvPr id="0" name=""/>
        <dsp:cNvSpPr/>
      </dsp:nvSpPr>
      <dsp:spPr>
        <a:xfrm>
          <a:off x="0" y="2382593"/>
          <a:ext cx="7280275" cy="378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83BFB9-60A9-45F9-9D57-408D7B1894F8}">
      <dsp:nvSpPr>
        <dsp:cNvPr id="0" name=""/>
        <dsp:cNvSpPr/>
      </dsp:nvSpPr>
      <dsp:spPr>
        <a:xfrm>
          <a:off x="364013" y="21611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Performance</a:t>
          </a:r>
          <a:endParaRPr lang="en-AU" sz="1500" kern="1200" dirty="0"/>
        </a:p>
      </dsp:txBody>
      <dsp:txXfrm>
        <a:off x="385629" y="2182809"/>
        <a:ext cx="5052960" cy="399568"/>
      </dsp:txXfrm>
    </dsp:sp>
    <dsp:sp modelId="{ADA29484-EA79-43E2-9E4A-C4FCFF49F022}">
      <dsp:nvSpPr>
        <dsp:cNvPr id="0" name=""/>
        <dsp:cNvSpPr/>
      </dsp:nvSpPr>
      <dsp:spPr>
        <a:xfrm>
          <a:off x="0" y="3062993"/>
          <a:ext cx="7280275" cy="378000"/>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135A5A-6322-41CA-B734-5A4A58EFCD04}">
      <dsp:nvSpPr>
        <dsp:cNvPr id="0" name=""/>
        <dsp:cNvSpPr/>
      </dsp:nvSpPr>
      <dsp:spPr>
        <a:xfrm>
          <a:off x="364013" y="28415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Security</a:t>
          </a:r>
          <a:endParaRPr lang="en-AU" sz="1500" kern="1200" dirty="0"/>
        </a:p>
      </dsp:txBody>
      <dsp:txXfrm>
        <a:off x="385629" y="2863209"/>
        <a:ext cx="5052960" cy="399568"/>
      </dsp:txXfrm>
    </dsp:sp>
    <dsp:sp modelId="{F7B6D4B0-CEEA-47F1-9CF3-CAD514965DB7}">
      <dsp:nvSpPr>
        <dsp:cNvPr id="0" name=""/>
        <dsp:cNvSpPr/>
      </dsp:nvSpPr>
      <dsp:spPr>
        <a:xfrm>
          <a:off x="0" y="3743393"/>
          <a:ext cx="7280275" cy="626062"/>
        </a:xfrm>
        <a:prstGeom prst="rect">
          <a:avLst/>
        </a:prstGeom>
        <a:solidFill>
          <a:schemeClr val="dk2">
            <a:alpha val="90000"/>
            <a:tint val="4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030" tIns="312420" rIns="565030" bIns="106680" numCol="1" spcCol="1270" anchor="t" anchorCtr="0">
          <a:noAutofit/>
        </a:bodyPr>
        <a:lstStyle/>
        <a:p>
          <a:pPr marL="114300" lvl="1" indent="-114300" algn="l" defTabSz="666750">
            <a:lnSpc>
              <a:spcPct val="90000"/>
            </a:lnSpc>
            <a:spcBef>
              <a:spcPct val="0"/>
            </a:spcBef>
            <a:spcAft>
              <a:spcPct val="15000"/>
            </a:spcAft>
            <a:buChar char="••"/>
          </a:pPr>
          <a:r>
            <a:rPr lang="en-AU" sz="1500" kern="1200" dirty="0" smtClean="0"/>
            <a:t>Constrains, standards, physical, other systems, etc.</a:t>
          </a:r>
          <a:endParaRPr lang="en-AU" sz="1500" kern="1200" dirty="0"/>
        </a:p>
      </dsp:txBody>
      <dsp:txXfrm>
        <a:off x="0" y="3743393"/>
        <a:ext cx="7280275" cy="626062"/>
      </dsp:txXfrm>
    </dsp:sp>
    <dsp:sp modelId="{282553D6-2663-4044-8FB3-0E2051D501C9}">
      <dsp:nvSpPr>
        <dsp:cNvPr id="0" name=""/>
        <dsp:cNvSpPr/>
      </dsp:nvSpPr>
      <dsp:spPr>
        <a:xfrm>
          <a:off x="364013" y="3521993"/>
          <a:ext cx="5096192" cy="442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624" tIns="0" rIns="192624" bIns="0" numCol="1" spcCol="1270" anchor="ctr" anchorCtr="0">
          <a:noAutofit/>
        </a:bodyPr>
        <a:lstStyle/>
        <a:p>
          <a:pPr lvl="0" algn="l" defTabSz="666750">
            <a:lnSpc>
              <a:spcPct val="90000"/>
            </a:lnSpc>
            <a:spcBef>
              <a:spcPct val="0"/>
            </a:spcBef>
            <a:spcAft>
              <a:spcPct val="35000"/>
            </a:spcAft>
          </a:pPr>
          <a:r>
            <a:rPr lang="en-AU" sz="1500" kern="1200" dirty="0" smtClean="0"/>
            <a:t>+ (context specific)</a:t>
          </a:r>
          <a:endParaRPr lang="en-AU" sz="1500" kern="1200" dirty="0"/>
        </a:p>
      </dsp:txBody>
      <dsp:txXfrm>
        <a:off x="385629" y="3543609"/>
        <a:ext cx="5052960"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dirty="0"/>
              <a:t>Human-Computer Interaction</a:t>
            </a:r>
          </a:p>
        </p:txBody>
      </p:sp>
      <p:sp>
        <p:nvSpPr>
          <p:cNvPr id="3" name="Date Placeholder 2"/>
          <p:cNvSpPr>
            <a:spLocks noGrp="1"/>
          </p:cNvSpPr>
          <p:nvPr>
            <p:ph type="dt" sz="quarter" idx="1"/>
          </p:nvPr>
        </p:nvSpPr>
        <p:spPr>
          <a:xfrm>
            <a:off x="4020725" y="0"/>
            <a:ext cx="3076917" cy="511731"/>
          </a:xfrm>
          <a:prstGeom prst="rect">
            <a:avLst/>
          </a:prstGeom>
        </p:spPr>
        <p:txBody>
          <a:bodyPr vert="horz" lIns="94906" tIns="47453" rIns="94906" bIns="47453" rtlCol="0"/>
          <a:lstStyle>
            <a:lvl1pPr algn="r">
              <a:defRPr sz="1200"/>
            </a:lvl1pPr>
          </a:lstStyle>
          <a:p>
            <a:fld id="{A60C01F8-7A96-1A42-A5C1-A6293913991B}" type="datetime1">
              <a:rPr lang="en-AU" smtClean="0"/>
              <a:t>12/09/2016</a:t>
            </a:fld>
            <a:endParaRPr lang="en-US"/>
          </a:p>
        </p:txBody>
      </p:sp>
      <p:sp>
        <p:nvSpPr>
          <p:cNvPr id="4" name="Footer Placeholder 3"/>
          <p:cNvSpPr>
            <a:spLocks noGrp="1"/>
          </p:cNvSpPr>
          <p:nvPr>
            <p:ph type="ftr" sz="quarter" idx="2"/>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4906" tIns="47453" rIns="94906" bIns="47453" rtlCol="0" anchor="b"/>
          <a:lstStyle>
            <a:lvl1pPr algn="r">
              <a:defRPr sz="1200"/>
            </a:lvl1pPr>
          </a:lstStyle>
          <a:p>
            <a:fld id="{B03F6A53-947D-664F-86C6-7EA2E2AF7512}" type="slidenum">
              <a:rPr lang="en-US" smtClean="0"/>
              <a:t>‹#›</a:t>
            </a:fld>
            <a:endParaRPr lang="en-US"/>
          </a:p>
        </p:txBody>
      </p:sp>
    </p:spTree>
    <p:extLst>
      <p:ext uri="{BB962C8B-B14F-4D97-AF65-F5344CB8AC3E}">
        <p14:creationId xmlns:p14="http://schemas.microsoft.com/office/powerpoint/2010/main" val="317498666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a:t>Systems Analysis</a:t>
            </a:r>
          </a:p>
        </p:txBody>
      </p:sp>
      <p:sp>
        <p:nvSpPr>
          <p:cNvPr id="3" name="Date Placeholder 2"/>
          <p:cNvSpPr>
            <a:spLocks noGrp="1"/>
          </p:cNvSpPr>
          <p:nvPr>
            <p:ph type="dt" idx="1"/>
          </p:nvPr>
        </p:nvSpPr>
        <p:spPr>
          <a:xfrm>
            <a:off x="4020725" y="0"/>
            <a:ext cx="3076917" cy="511731"/>
          </a:xfrm>
          <a:prstGeom prst="rect">
            <a:avLst/>
          </a:prstGeom>
        </p:spPr>
        <p:txBody>
          <a:bodyPr vert="horz" lIns="94906" tIns="47453" rIns="94906" bIns="47453" rtlCol="0"/>
          <a:lstStyle>
            <a:lvl1pPr algn="r">
              <a:defRPr sz="1200"/>
            </a:lvl1pPr>
          </a:lstStyle>
          <a:p>
            <a:fld id="{290F5882-1633-C84E-BDD4-8A584B4C4483}" type="datetime1">
              <a:rPr lang="en-AU" smtClean="0"/>
              <a:t>12/09/2016</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906" tIns="47453" rIns="94906" bIns="47453"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906" tIns="47453" rIns="94906" bIns="47453"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7" name="Slide Number Placeholder 6"/>
          <p:cNvSpPr>
            <a:spLocks noGrp="1"/>
          </p:cNvSpPr>
          <p:nvPr>
            <p:ph type="sldNum" sz="quarter" idx="5"/>
          </p:nvPr>
        </p:nvSpPr>
        <p:spPr>
          <a:xfrm>
            <a:off x="4020725" y="9721243"/>
            <a:ext cx="3076917" cy="511731"/>
          </a:xfrm>
          <a:prstGeom prst="rect">
            <a:avLst/>
          </a:prstGeom>
        </p:spPr>
        <p:txBody>
          <a:bodyPr vert="horz" lIns="94906" tIns="47453" rIns="94906" bIns="47453" rtlCol="0" anchor="b"/>
          <a:lstStyle>
            <a:lvl1pPr algn="r">
              <a:defRPr sz="1200"/>
            </a:lvl1pPr>
          </a:lstStyle>
          <a:p>
            <a:fld id="{4FDA4F87-D5C2-4945-AFCA-8B793D25881C}" type="slidenum">
              <a:rPr lang="en-US" smtClean="0"/>
              <a:t>‹#›</a:t>
            </a:fld>
            <a:endParaRPr lang="en-US"/>
          </a:p>
        </p:txBody>
      </p:sp>
    </p:spTree>
    <p:extLst>
      <p:ext uri="{BB962C8B-B14F-4D97-AF65-F5344CB8AC3E}">
        <p14:creationId xmlns:p14="http://schemas.microsoft.com/office/powerpoint/2010/main" val="1965098906"/>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A4F87-D5C2-4945-AFCA-8B793D25881C}" type="slidenum">
              <a:rPr lang="en-US" smtClean="0"/>
              <a:t>1</a:t>
            </a:fld>
            <a:endParaRPr lang="en-US" dirty="0"/>
          </a:p>
        </p:txBody>
      </p:sp>
      <p:sp>
        <p:nvSpPr>
          <p:cNvPr id="5" name="Header Placeholder 4"/>
          <p:cNvSpPr>
            <a:spLocks noGrp="1"/>
          </p:cNvSpPr>
          <p:nvPr>
            <p:ph type="hdr" sz="quarter" idx="11"/>
          </p:nvPr>
        </p:nvSpPr>
        <p:spPr/>
        <p:txBody>
          <a:bodyPr/>
          <a:lstStyle/>
          <a:p>
            <a:r>
              <a:rPr lang="en-US"/>
              <a:t>Systems Analysis</a:t>
            </a:r>
          </a:p>
        </p:txBody>
      </p:sp>
    </p:spTree>
    <p:extLst>
      <p:ext uri="{BB962C8B-B14F-4D97-AF65-F5344CB8AC3E}">
        <p14:creationId xmlns:p14="http://schemas.microsoft.com/office/powerpoint/2010/main" val="420623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2</a:t>
            </a:fld>
            <a:endParaRPr lang="en-US" dirty="0"/>
          </a:p>
        </p:txBody>
      </p:sp>
    </p:spTree>
    <p:extLst>
      <p:ext uri="{BB962C8B-B14F-4D97-AF65-F5344CB8AC3E}">
        <p14:creationId xmlns:p14="http://schemas.microsoft.com/office/powerpoint/2010/main" val="108125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7</a:t>
            </a:fld>
            <a:endParaRPr lang="en-US" dirty="0"/>
          </a:p>
        </p:txBody>
      </p:sp>
    </p:spTree>
    <p:extLst>
      <p:ext uri="{BB962C8B-B14F-4D97-AF65-F5344CB8AC3E}">
        <p14:creationId xmlns:p14="http://schemas.microsoft.com/office/powerpoint/2010/main" val="2695869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Member of the design team</a:t>
            </a:r>
          </a:p>
          <a:p>
            <a:pPr lvl="1"/>
            <a:r>
              <a:rPr lang="en-GB" dirty="0" smtClean="0"/>
              <a:t>	Full time: constant input, but lose touch with users</a:t>
            </a:r>
          </a:p>
          <a:p>
            <a:pPr lvl="1"/>
            <a:r>
              <a:rPr lang="en-GB" dirty="0" smtClean="0"/>
              <a:t>	Part time: patchy input, and very stressful</a:t>
            </a:r>
          </a:p>
          <a:p>
            <a:pPr lvl="1"/>
            <a:r>
              <a:rPr lang="en-GB" dirty="0" smtClean="0"/>
              <a:t>	Short term: inconsistent across project life</a:t>
            </a:r>
          </a:p>
          <a:p>
            <a:pPr lvl="1"/>
            <a:r>
              <a:rPr lang="en-GB" dirty="0" smtClean="0"/>
              <a:t>	Long term: consistent, but lose touch with users</a:t>
            </a:r>
          </a:p>
          <a:p>
            <a:r>
              <a:rPr lang="en-GB" dirty="0" smtClean="0"/>
              <a:t>Newsletters and other dissemination devices </a:t>
            </a:r>
          </a:p>
          <a:p>
            <a:pPr lvl="1"/>
            <a:r>
              <a:rPr lang="en-GB" dirty="0" smtClean="0"/>
              <a:t>	Reach wider selection of users</a:t>
            </a:r>
          </a:p>
          <a:p>
            <a:pPr lvl="1"/>
            <a:r>
              <a:rPr lang="en-GB" dirty="0" smtClean="0"/>
              <a:t>	Need communication both ways</a:t>
            </a:r>
          </a:p>
          <a:p>
            <a:r>
              <a:rPr lang="en-GB" dirty="0" smtClean="0"/>
              <a:t>User involvement after product is released</a:t>
            </a:r>
          </a:p>
          <a:p>
            <a:pPr lvl="1"/>
            <a:endParaRPr lang="en-GB" dirty="0" smtClean="0"/>
          </a:p>
          <a:p>
            <a:r>
              <a:rPr lang="en-GB" dirty="0" smtClean="0"/>
              <a:t>Combination of these approaches</a:t>
            </a:r>
          </a:p>
          <a:p>
            <a:endParaRPr lang="en-AU" dirty="0" smtClean="0"/>
          </a:p>
          <a:p>
            <a:endParaRPr lang="en-AU" dirty="0"/>
          </a:p>
        </p:txBody>
      </p:sp>
      <p:sp>
        <p:nvSpPr>
          <p:cNvPr id="4" name="Header Placeholder 3"/>
          <p:cNvSpPr>
            <a:spLocks noGrp="1"/>
          </p:cNvSpPr>
          <p:nvPr>
            <p:ph type="hdr" sz="quarter" idx="10"/>
          </p:nvPr>
        </p:nvSpPr>
        <p:spPr/>
        <p:txBody>
          <a:bodyPr/>
          <a:lstStyle/>
          <a:p>
            <a:r>
              <a:rPr lang="en-US" smtClean="0"/>
              <a:t>Systems Analysis</a:t>
            </a:r>
            <a:endParaRPr lang="en-US"/>
          </a:p>
        </p:txBody>
      </p:sp>
      <p:sp>
        <p:nvSpPr>
          <p:cNvPr id="5" name="Slide Number Placeholder 4"/>
          <p:cNvSpPr>
            <a:spLocks noGrp="1"/>
          </p:cNvSpPr>
          <p:nvPr>
            <p:ph type="sldNum" sz="quarter" idx="11"/>
          </p:nvPr>
        </p:nvSpPr>
        <p:spPr/>
        <p:txBody>
          <a:bodyPr/>
          <a:lstStyle/>
          <a:p>
            <a:fld id="{4FDA4F87-D5C2-4945-AFCA-8B793D25881C}" type="slidenum">
              <a:rPr lang="en-US" smtClean="0"/>
              <a:t>13</a:t>
            </a:fld>
            <a:endParaRPr lang="en-US"/>
          </a:p>
        </p:txBody>
      </p:sp>
    </p:spTree>
    <p:extLst>
      <p:ext uri="{BB962C8B-B14F-4D97-AF65-F5344CB8AC3E}">
        <p14:creationId xmlns:p14="http://schemas.microsoft.com/office/powerpoint/2010/main" val="4161124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18"/>
            <a:ext cx="9144000" cy="6849564"/>
          </a:xfrm>
          <a:prstGeom prst="rect">
            <a:avLst/>
          </a:prstGeom>
        </p:spPr>
      </p:pic>
      <p:sp>
        <p:nvSpPr>
          <p:cNvPr id="2" name="Title 1"/>
          <p:cNvSpPr>
            <a:spLocks noGrp="1"/>
          </p:cNvSpPr>
          <p:nvPr>
            <p:ph type="ctrTitle"/>
          </p:nvPr>
        </p:nvSpPr>
        <p:spPr>
          <a:xfrm>
            <a:off x="355920" y="3274273"/>
            <a:ext cx="6347825" cy="2148899"/>
          </a:xfrm>
        </p:spPr>
        <p:txBody>
          <a:bodyPr lIns="0" tIns="0" anchor="b">
            <a:noAutofit/>
          </a:bodyPr>
          <a:lstStyle>
            <a:lvl1pPr algn="l">
              <a:lnSpc>
                <a:spcPct val="80000"/>
              </a:lnSpc>
              <a:defRPr sz="6600">
                <a:solidFill>
                  <a:srgbClr val="FFFFFF"/>
                </a:solidFill>
                <a:latin typeface="+mj-lt"/>
              </a:defRPr>
            </a:lvl1pPr>
          </a:lstStyle>
          <a:p>
            <a:r>
              <a:rPr lang="en-AU" dirty="0"/>
              <a:t>Click to edit Master title style</a:t>
            </a:r>
            <a:endParaRPr lang="en-US" dirty="0"/>
          </a:p>
        </p:txBody>
      </p:sp>
      <p:sp>
        <p:nvSpPr>
          <p:cNvPr id="3" name="Subtitle 2"/>
          <p:cNvSpPr>
            <a:spLocks noGrp="1"/>
          </p:cNvSpPr>
          <p:nvPr>
            <p:ph type="subTitle" idx="1" hasCustomPrompt="1"/>
          </p:nvPr>
        </p:nvSpPr>
        <p:spPr>
          <a:xfrm>
            <a:off x="355920" y="5653142"/>
            <a:ext cx="6347825" cy="565927"/>
          </a:xfrm>
        </p:spPr>
        <p:txBody>
          <a:bodyPr lIns="0" tIns="0" anchor="t">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7636" y="5233479"/>
            <a:ext cx="1425278" cy="1172812"/>
          </a:xfrm>
          <a:prstGeom prst="rect">
            <a:avLst/>
          </a:prstGeom>
        </p:spPr>
      </p:pic>
    </p:spTree>
    <p:extLst>
      <p:ext uri="{BB962C8B-B14F-4D97-AF65-F5344CB8AC3E}">
        <p14:creationId xmlns:p14="http://schemas.microsoft.com/office/powerpoint/2010/main" val="135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www.id-book.com</a:t>
            </a:r>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GB" smtClean="0"/>
              <a:t>www.id-book.com</a:t>
            </a:r>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05145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Footer Placeholder 4"/>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6" name="Date Placeholder 5"/>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50559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292970" y="2375396"/>
            <a:ext cx="5691188" cy="2267483"/>
          </a:xfrm>
        </p:spPr>
        <p:txBody>
          <a:bodyPr lIns="0" tIns="0"/>
          <a:lstStyle>
            <a:lvl1pPr marL="0" indent="0">
              <a:lnSpc>
                <a:spcPct val="80000"/>
              </a:lnSpc>
              <a:buNone/>
              <a:defRPr sz="6000">
                <a:solidFill>
                  <a:srgbClr val="FFFFFF"/>
                </a:solidFill>
                <a:latin typeface="+mj-lt"/>
              </a:defRPr>
            </a:lvl1pPr>
          </a:lstStyle>
          <a:p>
            <a:pPr lvl="0"/>
            <a:r>
              <a:rPr lang="en-AU" dirty="0"/>
              <a:t>Click to edit Master text styles</a:t>
            </a:r>
          </a:p>
        </p:txBody>
      </p:sp>
      <p:sp>
        <p:nvSpPr>
          <p:cNvPr id="13" name="Content Placeholder 11"/>
          <p:cNvSpPr>
            <a:spLocks noGrp="1"/>
          </p:cNvSpPr>
          <p:nvPr>
            <p:ph sz="quarter" idx="14" hasCustomPrompt="1"/>
          </p:nvPr>
        </p:nvSpPr>
        <p:spPr>
          <a:xfrm>
            <a:off x="292970" y="4642879"/>
            <a:ext cx="5623504"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1258" y="5244840"/>
            <a:ext cx="1425278" cy="1172812"/>
          </a:xfrm>
          <a:prstGeom prst="rect">
            <a:avLst/>
          </a:prstGeom>
        </p:spPr>
      </p:pic>
    </p:spTree>
    <p:extLst>
      <p:ext uri="{BB962C8B-B14F-4D97-AF65-F5344CB8AC3E}">
        <p14:creationId xmlns:p14="http://schemas.microsoft.com/office/powerpoint/2010/main" val="292669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7" name="Content Placeholder 2"/>
          <p:cNvSpPr>
            <a:spLocks noGrp="1"/>
          </p:cNvSpPr>
          <p:nvPr>
            <p:ph sz="half" idx="1"/>
          </p:nvPr>
        </p:nvSpPr>
        <p:spPr>
          <a:xfrm>
            <a:off x="457200" y="1772188"/>
            <a:ext cx="7279974" cy="448954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5620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sz="half" idx="1"/>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8" name="Content Placeholder 2"/>
          <p:cNvSpPr>
            <a:spLocks noGrp="1"/>
          </p:cNvSpPr>
          <p:nvPr>
            <p:ph sz="half" idx="13"/>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85035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314293"/>
            <a:ext cx="3427384"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4091428" y="1314293"/>
            <a:ext cx="3645747"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10" name="Title 1"/>
          <p:cNvSpPr>
            <a:spLocks noGrp="1"/>
          </p:cNvSpPr>
          <p:nvPr>
            <p:ph type="title"/>
          </p:nvPr>
        </p:nvSpPr>
        <p:spPr>
          <a:xfrm>
            <a:off x="457200" y="410996"/>
            <a:ext cx="7279974" cy="846793"/>
          </a:xfrm>
        </p:spPr>
        <p:txBody>
          <a:bodyPr/>
          <a:lstStyle/>
          <a:p>
            <a:r>
              <a:rPr lang="en-AU" dirty="0"/>
              <a:t>Click to edit Master title style</a:t>
            </a:r>
            <a:endParaRPr lang="en-US" dirty="0"/>
          </a:p>
        </p:txBody>
      </p:sp>
      <p:sp>
        <p:nvSpPr>
          <p:cNvPr id="11" name="Content Placeholder 2"/>
          <p:cNvSpPr>
            <a:spLocks noGrp="1"/>
          </p:cNvSpPr>
          <p:nvPr>
            <p:ph sz="half" idx="13"/>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2" name="Content Placeholder 2"/>
          <p:cNvSpPr>
            <a:spLocks noGrp="1"/>
          </p:cNvSpPr>
          <p:nvPr>
            <p:ph sz="half" idx="14"/>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23487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2116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0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0"/>
            </a:lvl1pPr>
          </a:lstStyle>
          <a:p>
            <a:r>
              <a:rPr lang="en-AU"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36301"/>
            <a:ext cx="5486400" cy="655443"/>
          </a:xfrm>
        </p:spPr>
        <p:txBody>
          <a:bodyPr>
            <a:normAutofit/>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edit Master text styles</a:t>
            </a:r>
          </a:p>
        </p:txBody>
      </p:sp>
    </p:spTree>
    <p:extLst>
      <p:ext uri="{BB962C8B-B14F-4D97-AF65-F5344CB8AC3E}">
        <p14:creationId xmlns:p14="http://schemas.microsoft.com/office/powerpoint/2010/main" val="104417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Footer Placeholder 2"/>
          <p:cNvSpPr>
            <a:spLocks noGrp="1"/>
          </p:cNvSpPr>
          <p:nvPr>
            <p:ph type="ftr" sz="quarter" idx="10"/>
          </p:nvPr>
        </p:nvSpPr>
        <p:spPr>
          <a:xfrm>
            <a:off x="2987675" y="6381750"/>
            <a:ext cx="2895600" cy="476250"/>
          </a:xfrm>
          <a:prstGeom prst="rect">
            <a:avLst/>
          </a:prstGeom>
        </p:spPr>
        <p:txBody>
          <a:bodyPr/>
          <a:lstStyle>
            <a:lvl1pPr>
              <a:defRPr/>
            </a:lvl1pPr>
          </a:lstStyle>
          <a:p>
            <a:r>
              <a:rPr lang="en-GB" smtClean="0"/>
              <a:t>www.id-book.com</a:t>
            </a:r>
            <a:endParaRPr lang="en-GB"/>
          </a:p>
        </p:txBody>
      </p:sp>
      <p:sp>
        <p:nvSpPr>
          <p:cNvPr id="4" name="Date Placeholder 3"/>
          <p:cNvSpPr>
            <a:spLocks noGrp="1"/>
          </p:cNvSpPr>
          <p:nvPr>
            <p:ph type="dt" sz="half" idx="11"/>
          </p:nvPr>
        </p:nvSpPr>
        <p:spPr>
          <a:xfrm>
            <a:off x="179388" y="6381750"/>
            <a:ext cx="2133600" cy="476250"/>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189116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0996"/>
            <a:ext cx="7279974" cy="846793"/>
          </a:xfrm>
          <a:prstGeom prst="rect">
            <a:avLst/>
          </a:prstGeom>
        </p:spPr>
        <p:txBody>
          <a:bodyPr vert="horz" lIns="0" tIns="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2464873"/>
            <a:ext cx="7279974" cy="3668409"/>
          </a:xfrm>
          <a:prstGeom prst="rect">
            <a:avLst/>
          </a:prstGeom>
        </p:spPr>
        <p:txBody>
          <a:bodyPr vert="horz" lIns="0" tIns="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cxnSp>
        <p:nvCxnSpPr>
          <p:cNvPr id="9" name="Straight Connector 8"/>
          <p:cNvCxnSpPr/>
          <p:nvPr userDrawn="1"/>
        </p:nvCxnSpPr>
        <p:spPr>
          <a:xfrm>
            <a:off x="457200" y="6421235"/>
            <a:ext cx="753607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descr="UOW_Primary_RGB_Dark Blue.pdf"/>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113947" y="6079153"/>
            <a:ext cx="650057" cy="554057"/>
          </a:xfrm>
          <a:prstGeom prst="rect">
            <a:avLst/>
          </a:prstGeom>
        </p:spPr>
      </p:pic>
    </p:spTree>
    <p:extLst>
      <p:ext uri="{BB962C8B-B14F-4D97-AF65-F5344CB8AC3E}">
        <p14:creationId xmlns:p14="http://schemas.microsoft.com/office/powerpoint/2010/main" val="36033922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7" r:id="rId8"/>
    <p:sldLayoutId id="2147483663" r:id="rId9"/>
    <p:sldLayoutId id="2147483664" r:id="rId10"/>
    <p:sldLayoutId id="2147483665" r:id="rId11"/>
  </p:sldLayoutIdLst>
  <p:hf hdr="0" dt="0"/>
  <p:txStyles>
    <p:titleStyle>
      <a:lvl1pPr algn="l"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1200">
          <a:solidFill>
            <a:srgbClr val="0C2340"/>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rgbClr val="0C2340"/>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rgbClr val="0C2340"/>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0C234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C23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www.usabilitybok.org/task-analysi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hyperlink" Target="http://www.uxmatters.com/mt/archives/2010/02/hierarchical-task-analysis.php"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interaction-design.org/literature/book/the-encyclopedia-of-human-computer-interaction-2nd-ed/card-sorting" TargetMode="External"/><Relationship Id="rId2" Type="http://schemas.openxmlformats.org/officeDocument/2006/relationships/hyperlink" Target="http://measuringuserexperience.com/CardSorting/index.htm"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16712" y="2916922"/>
            <a:ext cx="6710621" cy="2486839"/>
          </a:xfrm>
        </p:spPr>
        <p:txBody>
          <a:bodyPr lIns="0" tIns="0">
            <a:noAutofit/>
          </a:bodyPr>
          <a:lstStyle/>
          <a:p>
            <a:r>
              <a:rPr lang="en-US" spc="-150" dirty="0">
                <a:solidFill>
                  <a:schemeClr val="bg1"/>
                </a:solidFill>
                <a:cs typeface="Times New Roman"/>
              </a:rPr>
              <a:t>Interaction Design and Development </a:t>
            </a:r>
            <a:r>
              <a:rPr lang="en-US" spc="-150" dirty="0" smtClean="0">
                <a:solidFill>
                  <a:schemeClr val="bg1"/>
                </a:solidFill>
                <a:cs typeface="Times New Roman"/>
              </a:rPr>
              <a:t>II</a:t>
            </a:r>
            <a:r>
              <a:rPr lang="en-US" spc="-150" dirty="0">
                <a:solidFill>
                  <a:schemeClr val="bg1"/>
                </a:solidFill>
                <a:cs typeface="Times New Roman"/>
              </a:rPr>
              <a:t>:  Requirements and </a:t>
            </a:r>
            <a:r>
              <a:rPr lang="en-US" spc="-150" dirty="0" err="1">
                <a:solidFill>
                  <a:schemeClr val="bg1"/>
                </a:solidFill>
                <a:cs typeface="Times New Roman"/>
              </a:rPr>
              <a:t>Modelling</a:t>
            </a:r>
            <a:endParaRPr lang="en-US" spc="-150" dirty="0">
              <a:solidFill>
                <a:schemeClr val="bg1"/>
              </a:solidFill>
              <a:cs typeface="Times New Roman"/>
            </a:endParaRPr>
          </a:p>
        </p:txBody>
      </p:sp>
      <p:sp>
        <p:nvSpPr>
          <p:cNvPr id="8" name="Subtitle 2"/>
          <p:cNvSpPr>
            <a:spLocks noGrp="1"/>
          </p:cNvSpPr>
          <p:nvPr>
            <p:ph type="subTitle" idx="1"/>
          </p:nvPr>
        </p:nvSpPr>
        <p:spPr>
          <a:xfrm>
            <a:off x="302944" y="5512972"/>
            <a:ext cx="6400800" cy="1065520"/>
          </a:xfrm>
        </p:spPr>
        <p:txBody>
          <a:bodyPr lIns="0" tIns="0">
            <a:normAutofit/>
          </a:bodyPr>
          <a:lstStyle/>
          <a:p>
            <a:pPr algn="l"/>
            <a:r>
              <a:rPr lang="en-US" sz="1600" dirty="0">
                <a:solidFill>
                  <a:schemeClr val="bg2"/>
                </a:solidFill>
                <a:latin typeface="Montserrat"/>
                <a:cs typeface="Montserrat"/>
              </a:rPr>
              <a:t>CSIT226/CSIT826</a:t>
            </a:r>
          </a:p>
        </p:txBody>
      </p:sp>
    </p:spTree>
    <p:extLst>
      <p:ext uri="{BB962C8B-B14F-4D97-AF65-F5344CB8AC3E}">
        <p14:creationId xmlns:p14="http://schemas.microsoft.com/office/powerpoint/2010/main" val="548853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FRUPS+</a:t>
            </a:r>
            <a:endParaRPr lang="en-AU"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80291185"/>
              </p:ext>
            </p:extLst>
          </p:nvPr>
        </p:nvGraphicFramePr>
        <p:xfrm>
          <a:off x="457200" y="1771650"/>
          <a:ext cx="7280275" cy="44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7697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have we considered up to now?</a:t>
            </a:r>
            <a:endParaRPr lang="en-GB" dirty="0"/>
          </a:p>
        </p:txBody>
      </p:sp>
      <p:sp>
        <p:nvSpPr>
          <p:cNvPr id="3" name="Content Placeholder 2"/>
          <p:cNvSpPr>
            <a:spLocks noGrp="1"/>
          </p:cNvSpPr>
          <p:nvPr>
            <p:ph sz="half" idx="1"/>
          </p:nvPr>
        </p:nvSpPr>
        <p:spPr/>
        <p:txBody>
          <a:bodyPr>
            <a:normAutofit/>
          </a:bodyPr>
          <a:lstStyle/>
          <a:p>
            <a:r>
              <a:rPr lang="en-US" dirty="0" smtClean="0"/>
              <a:t>What is involved in Interaction Design?</a:t>
            </a:r>
          </a:p>
          <a:p>
            <a:pPr lvl="1"/>
            <a:r>
              <a:rPr lang="en-US" dirty="0" smtClean="0"/>
              <a:t>Importance of involving users</a:t>
            </a:r>
          </a:p>
          <a:p>
            <a:pPr lvl="1"/>
            <a:r>
              <a:rPr lang="en-US" dirty="0" smtClean="0"/>
              <a:t>Degrees of user involvement</a:t>
            </a:r>
          </a:p>
          <a:p>
            <a:pPr lvl="1"/>
            <a:r>
              <a:rPr lang="en-US" dirty="0" smtClean="0"/>
              <a:t>What is a user-centered approach</a:t>
            </a:r>
            <a:r>
              <a:rPr lang="en-US" dirty="0" smtClean="0"/>
              <a:t>?</a:t>
            </a:r>
          </a:p>
          <a:p>
            <a:pPr lvl="1"/>
            <a:endParaRPr lang="en-US" dirty="0" smtClean="0"/>
          </a:p>
          <a:p>
            <a:r>
              <a:rPr lang="en-US" dirty="0" smtClean="0"/>
              <a:t>Some </a:t>
            </a:r>
            <a:r>
              <a:rPr lang="en-US" dirty="0" smtClean="0"/>
              <a:t>more practical </a:t>
            </a:r>
            <a:r>
              <a:rPr lang="en-US" dirty="0" smtClean="0"/>
              <a:t>issues</a:t>
            </a:r>
          </a:p>
          <a:p>
            <a:pPr lvl="1"/>
            <a:r>
              <a:rPr lang="en-US" dirty="0" smtClean="0"/>
              <a:t>Who are the users?</a:t>
            </a:r>
          </a:p>
          <a:p>
            <a:pPr lvl="1"/>
            <a:r>
              <a:rPr lang="en-US" dirty="0" smtClean="0"/>
              <a:t>What are </a:t>
            </a:r>
            <a:r>
              <a:rPr lang="en-US" dirty="0" smtClean="0"/>
              <a:t>the user’s ‘needs</a:t>
            </a:r>
            <a:r>
              <a:rPr lang="en-US" dirty="0" smtClean="0"/>
              <a:t>’?</a:t>
            </a:r>
          </a:p>
          <a:p>
            <a:pPr lvl="1"/>
            <a:r>
              <a:rPr lang="en-US" dirty="0" smtClean="0"/>
              <a:t>How do we create system alternatives?</a:t>
            </a:r>
            <a:endParaRPr lang="en-US" dirty="0" smtClean="0"/>
          </a:p>
          <a:p>
            <a:pPr lvl="1"/>
            <a:r>
              <a:rPr lang="en-US" dirty="0" smtClean="0"/>
              <a:t>How to choose among alternatives?</a:t>
            </a:r>
          </a:p>
          <a:p>
            <a:pPr lvl="1"/>
            <a:r>
              <a:rPr lang="en-US" dirty="0" smtClean="0"/>
              <a:t>How to integrate interaction design activities in other lifecycle models?</a:t>
            </a:r>
            <a:endParaRPr lang="en-US" dirty="0"/>
          </a:p>
        </p:txBody>
      </p:sp>
    </p:spTree>
    <p:extLst>
      <p:ext uri="{BB962C8B-B14F-4D97-AF65-F5344CB8AC3E}">
        <p14:creationId xmlns:p14="http://schemas.microsoft.com/office/powerpoint/2010/main" val="1172195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Importance of involving users</a:t>
            </a:r>
            <a:endParaRPr lang="en-GB" dirty="0"/>
          </a:p>
        </p:txBody>
      </p:sp>
      <p:sp>
        <p:nvSpPr>
          <p:cNvPr id="16387" name="Rectangle 3"/>
          <p:cNvSpPr>
            <a:spLocks noGrp="1" noChangeArrowheads="1"/>
          </p:cNvSpPr>
          <p:nvPr>
            <p:ph sz="half" idx="1"/>
          </p:nvPr>
        </p:nvSpPr>
        <p:spPr/>
        <p:txBody>
          <a:bodyPr>
            <a:normAutofit/>
          </a:bodyPr>
          <a:lstStyle/>
          <a:p>
            <a:r>
              <a:rPr lang="en-GB" dirty="0" smtClean="0"/>
              <a:t>Expectation management </a:t>
            </a:r>
          </a:p>
          <a:p>
            <a:pPr lvl="1"/>
            <a:r>
              <a:rPr lang="en-GB" dirty="0" smtClean="0"/>
              <a:t>Realistic expectations </a:t>
            </a:r>
          </a:p>
          <a:p>
            <a:pPr lvl="1"/>
            <a:r>
              <a:rPr lang="en-GB" dirty="0" smtClean="0"/>
              <a:t>No surprises, no disappointments</a:t>
            </a:r>
          </a:p>
          <a:p>
            <a:pPr lvl="1"/>
            <a:r>
              <a:rPr lang="en-GB" dirty="0" smtClean="0"/>
              <a:t>Timely training</a:t>
            </a:r>
          </a:p>
          <a:p>
            <a:pPr lvl="1"/>
            <a:r>
              <a:rPr lang="en-GB" dirty="0" smtClean="0"/>
              <a:t>Communication, but no hype</a:t>
            </a:r>
          </a:p>
          <a:p>
            <a:pPr lvl="1"/>
            <a:endParaRPr lang="en-GB" dirty="0" smtClean="0"/>
          </a:p>
          <a:p>
            <a:r>
              <a:rPr lang="en-GB" dirty="0" smtClean="0"/>
              <a:t>Ownership </a:t>
            </a:r>
          </a:p>
          <a:p>
            <a:pPr lvl="1"/>
            <a:r>
              <a:rPr lang="en-GB" dirty="0" smtClean="0"/>
              <a:t>Make the users active stakeholders</a:t>
            </a:r>
          </a:p>
          <a:p>
            <a:pPr lvl="1"/>
            <a:r>
              <a:rPr lang="en-GB" dirty="0" smtClean="0"/>
              <a:t>More likely to forgive or accept problems</a:t>
            </a:r>
          </a:p>
          <a:p>
            <a:pPr lvl="1"/>
            <a:r>
              <a:rPr lang="en-GB" dirty="0" smtClean="0"/>
              <a:t>Can make a big difference to acceptance and success of product</a:t>
            </a:r>
          </a:p>
          <a:p>
            <a:endParaRPr lang="en-GB" dirty="0"/>
          </a:p>
        </p:txBody>
      </p:sp>
      <p:sp>
        <p:nvSpPr>
          <p:cNvPr id="6" name="Footer Placeholder 4"/>
          <p:cNvSpPr txBox="1">
            <a:spLocks/>
          </p:cNvSpPr>
          <p:nvPr/>
        </p:nvSpPr>
        <p:spPr>
          <a:xfrm>
            <a:off x="0"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00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1096207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smtClean="0"/>
              <a:t>Degree of User Involvement</a:t>
            </a:r>
            <a:endParaRPr lang="en-AU" dirty="0"/>
          </a:p>
        </p:txBody>
      </p:sp>
      <p:sp>
        <p:nvSpPr>
          <p:cNvPr id="5" name="Content Placeholder 4"/>
          <p:cNvSpPr>
            <a:spLocks noGrp="1"/>
          </p:cNvSpPr>
          <p:nvPr>
            <p:ph sz="quarter" idx="14"/>
          </p:nvPr>
        </p:nvSpPr>
        <p:spPr/>
        <p:txBody>
          <a:bodyPr/>
          <a:lstStyle/>
          <a:p>
            <a:endParaRPr lang="en-AU"/>
          </a:p>
        </p:txBody>
      </p:sp>
    </p:spTree>
    <p:extLst>
      <p:ext uri="{BB962C8B-B14F-4D97-AF65-F5344CB8AC3E}">
        <p14:creationId xmlns:p14="http://schemas.microsoft.com/office/powerpoint/2010/main" val="192942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mtClean="0"/>
              <a:t>Who are the users/stakeholders?</a:t>
            </a:r>
            <a:endParaRPr lang="en-GB" dirty="0"/>
          </a:p>
        </p:txBody>
      </p:sp>
      <p:sp>
        <p:nvSpPr>
          <p:cNvPr id="22531" name="Rectangle 3"/>
          <p:cNvSpPr>
            <a:spLocks noGrp="1" noChangeArrowheads="1"/>
          </p:cNvSpPr>
          <p:nvPr>
            <p:ph sz="half" idx="1"/>
          </p:nvPr>
        </p:nvSpPr>
        <p:spPr/>
        <p:txBody>
          <a:bodyPr>
            <a:normAutofit/>
          </a:bodyPr>
          <a:lstStyle/>
          <a:p>
            <a:r>
              <a:rPr lang="en-GB" dirty="0" smtClean="0"/>
              <a:t>Not as obvious as you think:</a:t>
            </a:r>
          </a:p>
          <a:p>
            <a:pPr lvl="1"/>
            <a:r>
              <a:rPr lang="en-GB" dirty="0" smtClean="0"/>
              <a:t> those who interact directly with the product </a:t>
            </a:r>
          </a:p>
          <a:p>
            <a:pPr lvl="1"/>
            <a:r>
              <a:rPr lang="en-GB" dirty="0" smtClean="0"/>
              <a:t> those who manage direct users</a:t>
            </a:r>
          </a:p>
          <a:p>
            <a:pPr lvl="1"/>
            <a:r>
              <a:rPr lang="en-GB" dirty="0" smtClean="0"/>
              <a:t> those who receive output from the product </a:t>
            </a:r>
          </a:p>
          <a:p>
            <a:pPr lvl="1"/>
            <a:r>
              <a:rPr lang="en-GB" dirty="0" smtClean="0"/>
              <a:t> those who make the purchasing decision </a:t>
            </a:r>
          </a:p>
          <a:p>
            <a:pPr lvl="1"/>
            <a:r>
              <a:rPr lang="en-GB" dirty="0" smtClean="0"/>
              <a:t> those who use competitor</a:t>
            </a:r>
            <a:r>
              <a:rPr lang="ja-JP" altLang="en-GB" dirty="0" smtClean="0"/>
              <a:t>’</a:t>
            </a:r>
            <a:r>
              <a:rPr lang="en-GB" dirty="0" smtClean="0"/>
              <a:t>s products</a:t>
            </a:r>
          </a:p>
          <a:p>
            <a:pPr lvl="1"/>
            <a:endParaRPr lang="en-GB" dirty="0" smtClean="0"/>
          </a:p>
          <a:p>
            <a:pPr lvl="1"/>
            <a:endParaRPr lang="en-GB" dirty="0" smtClean="0"/>
          </a:p>
          <a:p>
            <a:r>
              <a:rPr lang="en-GB" dirty="0" smtClean="0"/>
              <a:t>Three categories of user (Eason, 1987):  </a:t>
            </a:r>
          </a:p>
          <a:p>
            <a:pPr lvl="1"/>
            <a:r>
              <a:rPr lang="en-GB" dirty="0" smtClean="0"/>
              <a:t> </a:t>
            </a:r>
            <a:r>
              <a:rPr lang="en-GB" dirty="0" smtClean="0"/>
              <a:t>Primary</a:t>
            </a:r>
            <a:r>
              <a:rPr lang="en-GB" dirty="0" smtClean="0"/>
              <a:t>: frequent hands-on</a:t>
            </a:r>
          </a:p>
          <a:p>
            <a:pPr lvl="1"/>
            <a:r>
              <a:rPr lang="en-GB" dirty="0" smtClean="0"/>
              <a:t> </a:t>
            </a:r>
            <a:r>
              <a:rPr lang="en-GB" dirty="0" smtClean="0"/>
              <a:t>Secondary</a:t>
            </a:r>
            <a:r>
              <a:rPr lang="en-GB" dirty="0" smtClean="0"/>
              <a:t>: occasional or via someone else</a:t>
            </a:r>
          </a:p>
          <a:p>
            <a:pPr lvl="1"/>
            <a:r>
              <a:rPr lang="en-GB" dirty="0" smtClean="0"/>
              <a:t> </a:t>
            </a:r>
            <a:r>
              <a:rPr lang="en-GB" dirty="0" smtClean="0"/>
              <a:t>Tertiary</a:t>
            </a:r>
            <a:r>
              <a:rPr lang="en-GB" dirty="0" smtClean="0"/>
              <a:t>: affected by its introduction, or will influence its purchase</a:t>
            </a:r>
          </a:p>
          <a:p>
            <a:endParaRPr lang="en-GB" dirty="0"/>
          </a:p>
        </p:txBody>
      </p:sp>
      <p:sp>
        <p:nvSpPr>
          <p:cNvPr id="6" name="Footer Placeholder 4"/>
          <p:cNvSpPr txBox="1">
            <a:spLocks/>
          </p:cNvSpPr>
          <p:nvPr/>
        </p:nvSpPr>
        <p:spPr>
          <a:xfrm>
            <a:off x="0"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00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29168738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GB" dirty="0" smtClean="0"/>
              <a:t>What do we mean by the user’s </a:t>
            </a:r>
            <a:r>
              <a:rPr lang="ja-JP" altLang="en-GB" dirty="0" smtClean="0"/>
              <a:t>‘</a:t>
            </a:r>
            <a:r>
              <a:rPr lang="en-GB" dirty="0" smtClean="0"/>
              <a:t>needs</a:t>
            </a:r>
            <a:r>
              <a:rPr lang="ja-JP" altLang="en-GB" dirty="0" smtClean="0"/>
              <a:t>’</a:t>
            </a:r>
            <a:r>
              <a:rPr lang="en-GB" dirty="0" smtClean="0"/>
              <a:t>?</a:t>
            </a:r>
            <a:br>
              <a:rPr lang="en-GB" dirty="0" smtClean="0"/>
            </a:br>
            <a:r>
              <a:rPr lang="en-GB" sz="1800" b="1" dirty="0" smtClean="0">
                <a:solidFill>
                  <a:srgbClr val="FF0000"/>
                </a:solidFill>
                <a:latin typeface="+mn-lt"/>
              </a:rPr>
              <a:t>ALSO CONSIDER WHEN CONDUCTING INTERVIEWS</a:t>
            </a:r>
            <a:endParaRPr lang="en-AU" b="1" dirty="0">
              <a:solidFill>
                <a:srgbClr val="FF0000"/>
              </a:solidFill>
            </a:endParaRPr>
          </a:p>
        </p:txBody>
      </p:sp>
      <p:sp>
        <p:nvSpPr>
          <p:cNvPr id="7" name="Content Placeholder 6"/>
          <p:cNvSpPr>
            <a:spLocks noGrp="1"/>
          </p:cNvSpPr>
          <p:nvPr>
            <p:ph sz="half" idx="1"/>
          </p:nvPr>
        </p:nvSpPr>
        <p:spPr/>
        <p:txBody>
          <a:bodyPr/>
          <a:lstStyle/>
          <a:p>
            <a:r>
              <a:rPr lang="en-GB" dirty="0" smtClean="0"/>
              <a:t>Users rarely know what is possible</a:t>
            </a:r>
          </a:p>
          <a:p>
            <a:r>
              <a:rPr lang="en-GB" dirty="0" smtClean="0"/>
              <a:t>Users can</a:t>
            </a:r>
            <a:r>
              <a:rPr lang="ja-JP" altLang="en-GB" dirty="0" smtClean="0"/>
              <a:t>’</a:t>
            </a:r>
            <a:r>
              <a:rPr lang="en-GB" dirty="0" smtClean="0"/>
              <a:t>t  tell you what they </a:t>
            </a:r>
            <a:r>
              <a:rPr lang="ja-JP" altLang="en-GB" dirty="0" smtClean="0"/>
              <a:t>‘</a:t>
            </a:r>
            <a:r>
              <a:rPr lang="en-GB" dirty="0" smtClean="0"/>
              <a:t>need</a:t>
            </a:r>
            <a:r>
              <a:rPr lang="ja-JP" altLang="en-GB" dirty="0" smtClean="0"/>
              <a:t>’</a:t>
            </a:r>
            <a:r>
              <a:rPr lang="en-GB" dirty="0" smtClean="0"/>
              <a:t> to help them achieve their goals </a:t>
            </a:r>
          </a:p>
          <a:p>
            <a:endParaRPr lang="en-GB" dirty="0" smtClean="0"/>
          </a:p>
          <a:p>
            <a:r>
              <a:rPr lang="en-GB" dirty="0" smtClean="0"/>
              <a:t>Instead, look at existing tasks:</a:t>
            </a:r>
          </a:p>
          <a:p>
            <a:pPr lvl="1"/>
            <a:r>
              <a:rPr lang="en-GB" dirty="0" smtClean="0"/>
              <a:t>their context</a:t>
            </a:r>
          </a:p>
          <a:p>
            <a:pPr lvl="1"/>
            <a:r>
              <a:rPr lang="en-GB" dirty="0" smtClean="0"/>
              <a:t>what information do they require?</a:t>
            </a:r>
          </a:p>
          <a:p>
            <a:pPr lvl="1"/>
            <a:r>
              <a:rPr lang="en-GB" dirty="0" smtClean="0"/>
              <a:t>who collaborates to achieve the task?</a:t>
            </a:r>
          </a:p>
          <a:p>
            <a:pPr lvl="1"/>
            <a:r>
              <a:rPr lang="en-GB" dirty="0" smtClean="0"/>
              <a:t>why is the task achieved the way it is?</a:t>
            </a:r>
          </a:p>
          <a:p>
            <a:endParaRPr lang="en-GB" dirty="0" smtClean="0"/>
          </a:p>
          <a:p>
            <a:r>
              <a:rPr lang="en-GB" dirty="0" smtClean="0"/>
              <a:t>Envisioned tasks:</a:t>
            </a:r>
          </a:p>
          <a:p>
            <a:pPr lvl="1"/>
            <a:r>
              <a:rPr lang="en-GB" dirty="0" smtClean="0"/>
              <a:t>can be rooted in existing behaviour</a:t>
            </a:r>
          </a:p>
          <a:p>
            <a:pPr lvl="1"/>
            <a:r>
              <a:rPr lang="en-GB" dirty="0" smtClean="0"/>
              <a:t>can be described as future scenarios</a:t>
            </a:r>
          </a:p>
          <a:p>
            <a:endParaRPr lang="en-AU"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24578" name="Rectangle 2"/>
          <p:cNvSpPr>
            <a:spLocks noChangeArrowheads="1"/>
          </p:cNvSpPr>
          <p:nvPr/>
        </p:nvSpPr>
        <p:spPr bwMode="auto">
          <a:xfrm>
            <a:off x="8094" y="18864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endParaRPr lang="en-GB" sz="3600" i="1" dirty="0">
              <a:solidFill>
                <a:srgbClr val="E46C0A"/>
              </a:solidFill>
              <a:latin typeface="Liberation Sans"/>
            </a:endParaRPr>
          </a:p>
        </p:txBody>
      </p:sp>
      <p:sp>
        <p:nvSpPr>
          <p:cNvPr id="24579" name="Rectangle 3"/>
          <p:cNvSpPr>
            <a:spLocks noChangeArrowheads="1"/>
          </p:cNvSpPr>
          <p:nvPr/>
        </p:nvSpPr>
        <p:spPr bwMode="auto">
          <a:xfrm>
            <a:off x="395288" y="1331640"/>
            <a:ext cx="8420100" cy="497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hangingPunct="0">
              <a:lnSpc>
                <a:spcPct val="90000"/>
              </a:lnSpc>
              <a:spcBef>
                <a:spcPct val="50000"/>
              </a:spcBef>
              <a:buFontTx/>
              <a:buChar char="•"/>
            </a:pPr>
            <a:endParaRPr lang="en-GB" sz="2000" dirty="0">
              <a:solidFill>
                <a:schemeClr val="accent1"/>
              </a:solidFill>
              <a:latin typeface="Liberation Sans"/>
            </a:endParaRPr>
          </a:p>
        </p:txBody>
      </p:sp>
    </p:spTree>
    <p:extLst>
      <p:ext uri="{BB962C8B-B14F-4D97-AF65-F5344CB8AC3E}">
        <p14:creationId xmlns:p14="http://schemas.microsoft.com/office/powerpoint/2010/main" val="1193680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How to generate alternatives</a:t>
            </a:r>
            <a:endParaRPr lang="en-GB" dirty="0"/>
          </a:p>
        </p:txBody>
      </p:sp>
      <p:sp>
        <p:nvSpPr>
          <p:cNvPr id="25603" name="Rectangle 3"/>
          <p:cNvSpPr>
            <a:spLocks noGrp="1" noChangeArrowheads="1"/>
          </p:cNvSpPr>
          <p:nvPr>
            <p:ph sz="half" idx="1"/>
          </p:nvPr>
        </p:nvSpPr>
        <p:spPr/>
        <p:txBody>
          <a:bodyPr/>
          <a:lstStyle/>
          <a:p>
            <a:r>
              <a:rPr lang="en-GB" dirty="0" smtClean="0"/>
              <a:t>Humans stick to what they know works</a:t>
            </a:r>
          </a:p>
          <a:p>
            <a:r>
              <a:rPr lang="en-GB" dirty="0" smtClean="0"/>
              <a:t>But considering alternatives is important to </a:t>
            </a:r>
            <a:r>
              <a:rPr lang="ja-JP" altLang="en-GB" dirty="0" smtClean="0"/>
              <a:t>‘</a:t>
            </a:r>
            <a:r>
              <a:rPr lang="en-GB" dirty="0" smtClean="0"/>
              <a:t>break out of the box</a:t>
            </a:r>
            <a:r>
              <a:rPr lang="ja-JP" altLang="en-GB" dirty="0" smtClean="0"/>
              <a:t>’</a:t>
            </a:r>
            <a:endParaRPr lang="en-GB" dirty="0" smtClean="0"/>
          </a:p>
          <a:p>
            <a:r>
              <a:rPr lang="en-GB" dirty="0" smtClean="0"/>
              <a:t>Designers are trained to consider alternatives, software people generally are not</a:t>
            </a:r>
          </a:p>
          <a:p>
            <a:endParaRPr lang="en-GB" dirty="0" smtClean="0"/>
          </a:p>
          <a:p>
            <a:r>
              <a:rPr lang="en-GB" dirty="0" smtClean="0"/>
              <a:t>How </a:t>
            </a:r>
            <a:r>
              <a:rPr lang="en-GB" dirty="0" smtClean="0"/>
              <a:t>do you generate alternatives?</a:t>
            </a:r>
          </a:p>
          <a:p>
            <a:pPr lvl="1"/>
            <a:r>
              <a:rPr lang="ja-JP" altLang="en-GB" dirty="0" smtClean="0"/>
              <a:t>‘</a:t>
            </a:r>
            <a:r>
              <a:rPr lang="en-GB" dirty="0" smtClean="0"/>
              <a:t>Flair and creativity</a:t>
            </a:r>
            <a:r>
              <a:rPr lang="ja-JP" altLang="en-GB" dirty="0" smtClean="0"/>
              <a:t>’</a:t>
            </a:r>
            <a:r>
              <a:rPr lang="en-GB" dirty="0" smtClean="0"/>
              <a:t>: research and synthesis</a:t>
            </a:r>
          </a:p>
          <a:p>
            <a:pPr lvl="1"/>
            <a:r>
              <a:rPr lang="en-GB" dirty="0" smtClean="0"/>
              <a:t>Seek inspiration: look at similar products or look at very different products</a:t>
            </a:r>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2000164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smtClean="0"/>
              <a:t>How to choose among alternatives</a:t>
            </a:r>
            <a:endParaRPr lang="en-GB" dirty="0"/>
          </a:p>
        </p:txBody>
      </p:sp>
      <p:sp>
        <p:nvSpPr>
          <p:cNvPr id="28675" name="Rectangle 3"/>
          <p:cNvSpPr>
            <a:spLocks noGrp="1" noChangeArrowheads="1"/>
          </p:cNvSpPr>
          <p:nvPr>
            <p:ph sz="half" idx="1"/>
          </p:nvPr>
        </p:nvSpPr>
        <p:spPr/>
        <p:txBody>
          <a:bodyPr>
            <a:normAutofit/>
          </a:bodyPr>
          <a:lstStyle/>
          <a:p>
            <a:r>
              <a:rPr lang="en-GB" dirty="0" smtClean="0"/>
              <a:t>Evaluation with users or with peers, e.g. prototypes</a:t>
            </a:r>
          </a:p>
          <a:p>
            <a:r>
              <a:rPr lang="en-GB" dirty="0" smtClean="0"/>
              <a:t>Technical feasibility: some not possible</a:t>
            </a:r>
          </a:p>
          <a:p>
            <a:r>
              <a:rPr lang="en-GB" dirty="0" smtClean="0"/>
              <a:t>Quality thresholds: Usability goals lead to usability criteria set early on and check regularly</a:t>
            </a:r>
          </a:p>
          <a:p>
            <a:pPr lvl="1"/>
            <a:r>
              <a:rPr lang="en-GB" dirty="0" smtClean="0"/>
              <a:t>safety: how safe?</a:t>
            </a:r>
          </a:p>
          <a:p>
            <a:pPr lvl="1"/>
            <a:r>
              <a:rPr lang="en-GB" dirty="0" smtClean="0"/>
              <a:t>utility: which functions are superfluous? </a:t>
            </a:r>
          </a:p>
          <a:p>
            <a:pPr lvl="1"/>
            <a:r>
              <a:rPr lang="en-GB" dirty="0" smtClean="0"/>
              <a:t>effectiveness: appropriate support? task coverage, information available</a:t>
            </a:r>
          </a:p>
          <a:p>
            <a:pPr lvl="1"/>
            <a:r>
              <a:rPr lang="en-GB" dirty="0" smtClean="0"/>
              <a:t>efficiency: performance measurements</a:t>
            </a:r>
          </a:p>
          <a:p>
            <a:pPr lvl="1"/>
            <a:r>
              <a:rPr lang="en-GB" dirty="0" smtClean="0"/>
              <a:t>learnability: is the time taken to learn a function acceptable to the users?</a:t>
            </a:r>
          </a:p>
          <a:p>
            <a:pPr lvl="1"/>
            <a:r>
              <a:rPr lang="en-GB" dirty="0" smtClean="0"/>
              <a:t>memorability: can infrequent users remember how to achieve their goal?</a:t>
            </a:r>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1049056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GB" smtClean="0"/>
              <a:t>How to integrate interaction design in other models</a:t>
            </a:r>
            <a:endParaRPr lang="en-GB"/>
          </a:p>
        </p:txBody>
      </p:sp>
      <p:sp>
        <p:nvSpPr>
          <p:cNvPr id="30723" name="Rectangle 3"/>
          <p:cNvSpPr>
            <a:spLocks noGrp="1" noChangeArrowheads="1"/>
          </p:cNvSpPr>
          <p:nvPr>
            <p:ph sz="half" idx="1"/>
          </p:nvPr>
        </p:nvSpPr>
        <p:spPr/>
        <p:txBody>
          <a:bodyPr/>
          <a:lstStyle/>
          <a:p>
            <a:r>
              <a:rPr lang="en-GB" smtClean="0"/>
              <a:t>Integrating interaction design activities in lifecycle models from other disciplines needs careful planning</a:t>
            </a:r>
          </a:p>
          <a:p>
            <a:r>
              <a:rPr lang="en-GB" smtClean="0"/>
              <a:t>Several software engineering lifecycle models have been considered</a:t>
            </a:r>
          </a:p>
          <a:p>
            <a:r>
              <a:rPr lang="en-GB" smtClean="0"/>
              <a:t>Integrating with agile software development is promising</a:t>
            </a:r>
          </a:p>
          <a:p>
            <a:pPr lvl="1"/>
            <a:r>
              <a:rPr lang="en-GB" smtClean="0"/>
              <a:t>it stresses the importance of iteration</a:t>
            </a:r>
          </a:p>
          <a:p>
            <a:pPr lvl="1"/>
            <a:r>
              <a:rPr lang="en-GB" smtClean="0"/>
              <a:t>it champions early and regular feedback</a:t>
            </a:r>
          </a:p>
          <a:p>
            <a:pPr lvl="1"/>
            <a:r>
              <a:rPr lang="en-GB" smtClean="0"/>
              <a:t>it handles emergent requirements</a:t>
            </a:r>
          </a:p>
          <a:p>
            <a:pPr lvl="1"/>
            <a:r>
              <a:rPr lang="en-GB" smtClean="0"/>
              <a:t>it aims to strike a balance between flexibility and structure</a:t>
            </a:r>
          </a:p>
          <a:p>
            <a:pPr lvl="1"/>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77292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7" name="Rectangle 5"/>
          <p:cNvSpPr>
            <a:spLocks noChangeArrowheads="1"/>
          </p:cNvSpPr>
          <p:nvPr/>
        </p:nvSpPr>
        <p:spPr bwMode="auto">
          <a:xfrm>
            <a:off x="309562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8198" name="Rectangle 6"/>
          <p:cNvSpPr>
            <a:spLocks noGrp="1" noChangeArrowheads="1"/>
          </p:cNvSpPr>
          <p:nvPr>
            <p:ph type="title"/>
          </p:nvPr>
        </p:nvSpPr>
        <p:spPr/>
        <p:txBody>
          <a:bodyPr/>
          <a:lstStyle/>
          <a:p>
            <a:r>
              <a:rPr lang="en-US" dirty="0" smtClean="0"/>
              <a:t>Overview</a:t>
            </a:r>
            <a:r>
              <a:rPr lang="en-GB" dirty="0" smtClean="0"/>
              <a:t> of Chapter 10</a:t>
            </a:r>
            <a:endParaRPr lang="en-US" dirty="0"/>
          </a:p>
        </p:txBody>
      </p:sp>
      <p:sp>
        <p:nvSpPr>
          <p:cNvPr id="8199" name="Rectangle 7"/>
          <p:cNvSpPr>
            <a:spLocks noGrp="1" noChangeArrowheads="1"/>
          </p:cNvSpPr>
          <p:nvPr>
            <p:ph sz="half" idx="1"/>
          </p:nvPr>
        </p:nvSpPr>
        <p:spPr/>
        <p:txBody>
          <a:bodyPr/>
          <a:lstStyle/>
          <a:p>
            <a:r>
              <a:rPr lang="en-US" dirty="0" smtClean="0"/>
              <a:t> The importance of requirements </a:t>
            </a:r>
          </a:p>
          <a:p>
            <a:r>
              <a:rPr lang="en-US" dirty="0" smtClean="0"/>
              <a:t> Different types of requirements</a:t>
            </a:r>
          </a:p>
          <a:p>
            <a:r>
              <a:rPr lang="en-US" dirty="0" smtClean="0"/>
              <a:t> Data gathering for requirements</a:t>
            </a:r>
          </a:p>
          <a:p>
            <a:r>
              <a:rPr lang="en-US" dirty="0" smtClean="0"/>
              <a:t> Data analysis and presentation</a:t>
            </a:r>
          </a:p>
          <a:p>
            <a:r>
              <a:rPr lang="en-US" dirty="0" smtClean="0"/>
              <a:t> Task description:	Scenarios</a:t>
            </a:r>
            <a:endParaRPr lang="en-US" dirty="0"/>
          </a:p>
          <a:p>
            <a:pPr lvl="1"/>
            <a:r>
              <a:rPr lang="en-US" dirty="0" smtClean="0"/>
              <a:t>Use Cases</a:t>
            </a:r>
            <a:endParaRPr lang="en-US" dirty="0"/>
          </a:p>
          <a:p>
            <a:pPr lvl="1"/>
            <a:r>
              <a:rPr lang="en-US" dirty="0" smtClean="0"/>
              <a:t>Essential use cases</a:t>
            </a:r>
          </a:p>
          <a:p>
            <a:r>
              <a:rPr lang="en-US" dirty="0" smtClean="0"/>
              <a:t> Task analysis:</a:t>
            </a:r>
          </a:p>
          <a:p>
            <a:pPr lvl="1"/>
            <a:r>
              <a:rPr lang="en-US" dirty="0" smtClean="0"/>
              <a:t>HTA</a:t>
            </a:r>
            <a:br>
              <a:rPr lang="en-US" dirty="0" smtClean="0"/>
            </a:br>
            <a:r>
              <a:rPr lang="en-US" dirty="0" smtClean="0"/>
              <a:t>		</a:t>
            </a:r>
          </a:p>
          <a:p>
            <a:endParaRPr lang="en-US" dirty="0" smtClean="0"/>
          </a:p>
          <a:p>
            <a:endParaRPr lang="en-US" dirty="0" smtClean="0"/>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8200"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
        <p:nvSpPr>
          <p:cNvPr id="8201" name="Rectangle 9"/>
          <p:cNvSpPr>
            <a:spLocks noChangeArrowheads="1"/>
          </p:cNvSpPr>
          <p:nvPr/>
        </p:nvSpPr>
        <p:spPr bwMode="auto">
          <a:xfrm>
            <a:off x="683568" y="1268760"/>
            <a:ext cx="76676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lnSpc>
                <a:spcPct val="150000"/>
              </a:lnSpc>
            </a:pPr>
            <a:endParaRPr lang="en-US" sz="2800" dirty="0">
              <a:latin typeface="Liberation Sans"/>
            </a:endParaRPr>
          </a:p>
        </p:txBody>
      </p:sp>
    </p:spTree>
    <p:extLst>
      <p:ext uri="{BB962C8B-B14F-4D97-AF65-F5344CB8AC3E}">
        <p14:creationId xmlns:p14="http://schemas.microsoft.com/office/powerpoint/2010/main" val="111919845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3"/>
          </p:nvPr>
        </p:nvSpPr>
        <p:spPr/>
        <p:txBody>
          <a:bodyPr>
            <a:normAutofit/>
          </a:bodyPr>
          <a:lstStyle/>
          <a:p>
            <a:r>
              <a:rPr lang="en-US" sz="4600" dirty="0"/>
              <a:t>Dr. Mark Freeman</a:t>
            </a:r>
          </a:p>
        </p:txBody>
      </p:sp>
      <p:sp>
        <p:nvSpPr>
          <p:cNvPr id="5" name="Content Placeholder 4"/>
          <p:cNvSpPr>
            <a:spLocks noGrp="1"/>
          </p:cNvSpPr>
          <p:nvPr>
            <p:ph sz="quarter" idx="14"/>
          </p:nvPr>
        </p:nvSpPr>
        <p:spPr>
          <a:xfrm>
            <a:off x="292969" y="4642879"/>
            <a:ext cx="6253109" cy="1690507"/>
          </a:xfrm>
        </p:spPr>
        <p:txBody>
          <a:bodyPr/>
          <a:lstStyle/>
          <a:p>
            <a:r>
              <a:rPr lang="en-US" dirty="0"/>
              <a:t>School of Computing and Information Technology</a:t>
            </a:r>
          </a:p>
          <a:p>
            <a:r>
              <a:rPr lang="en-US" dirty="0"/>
              <a:t>Faculty of Engineering and Information Sciences</a:t>
            </a:r>
          </a:p>
          <a:p>
            <a:endParaRPr lang="en-AU" dirty="0"/>
          </a:p>
        </p:txBody>
      </p:sp>
      <p:sp>
        <p:nvSpPr>
          <p:cNvPr id="4" name="TextBox 3"/>
          <p:cNvSpPr txBox="1"/>
          <p:nvPr/>
        </p:nvSpPr>
        <p:spPr>
          <a:xfrm>
            <a:off x="3072190" y="171752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444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p:txBody>
          <a:bodyPr/>
          <a:lstStyle/>
          <a:p>
            <a:r>
              <a:rPr lang="en-US" smtClean="0"/>
              <a:t>What, how and why?</a:t>
            </a:r>
            <a:r>
              <a:rPr lang="en-GB" smtClean="0"/>
              <a:t> </a:t>
            </a:r>
            <a:endParaRPr lang="en-US"/>
          </a:p>
        </p:txBody>
      </p:sp>
      <p:sp>
        <p:nvSpPr>
          <p:cNvPr id="9223" name="Rectangle 7"/>
          <p:cNvSpPr>
            <a:spLocks noGrp="1" noChangeArrowheads="1"/>
          </p:cNvSpPr>
          <p:nvPr>
            <p:ph sz="half" idx="1"/>
          </p:nvPr>
        </p:nvSpPr>
        <p:spPr/>
        <p:txBody>
          <a:bodyPr>
            <a:normAutofit/>
          </a:bodyPr>
          <a:lstStyle/>
          <a:p>
            <a:r>
              <a:rPr lang="en-US" dirty="0" smtClean="0"/>
              <a:t>What needs to be achieved?</a:t>
            </a:r>
          </a:p>
          <a:p>
            <a:r>
              <a:rPr lang="en-US" dirty="0" smtClean="0"/>
              <a:t>Understand as much as possible about users, task, context</a:t>
            </a:r>
          </a:p>
          <a:p>
            <a:r>
              <a:rPr lang="en-US" dirty="0" smtClean="0"/>
              <a:t>Produce a stable set of requirements</a:t>
            </a:r>
          </a:p>
          <a:p>
            <a:r>
              <a:rPr lang="en-US" dirty="0" smtClean="0"/>
              <a:t> How can this be done?</a:t>
            </a:r>
          </a:p>
          <a:p>
            <a:r>
              <a:rPr lang="en-US" dirty="0" smtClean="0"/>
              <a:t>Data gathering activities</a:t>
            </a:r>
          </a:p>
          <a:p>
            <a:r>
              <a:rPr lang="en-US" dirty="0" smtClean="0"/>
              <a:t>Data analysis activities</a:t>
            </a:r>
          </a:p>
          <a:p>
            <a:r>
              <a:rPr lang="en-US" dirty="0" smtClean="0"/>
              <a:t>Expression as ‘requirements’</a:t>
            </a:r>
          </a:p>
          <a:p>
            <a:endParaRPr lang="en-US" b="1" dirty="0" smtClean="0"/>
          </a:p>
          <a:p>
            <a:pPr marL="0" indent="0" algn="ctr">
              <a:buNone/>
            </a:pPr>
            <a:r>
              <a:rPr lang="en-US" b="1" dirty="0" smtClean="0"/>
              <a:t>All of this is iterative</a:t>
            </a:r>
          </a:p>
          <a:p>
            <a:endParaRPr lang="en-US" dirty="0" smtClean="0"/>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921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1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1" name="Rectangle 5"/>
          <p:cNvSpPr>
            <a:spLocks noChangeArrowheads="1"/>
          </p:cNvSpPr>
          <p:nvPr/>
        </p:nvSpPr>
        <p:spPr bwMode="auto">
          <a:xfrm>
            <a:off x="309562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9224" name="Text Box 8"/>
          <p:cNvSpPr txBox="1">
            <a:spLocks noChangeArrowheads="1"/>
          </p:cNvSpPr>
          <p:nvPr/>
        </p:nvSpPr>
        <p:spPr bwMode="auto">
          <a:xfrm>
            <a:off x="1462088" y="1355725"/>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latin typeface="Liberation Sans"/>
            </a:endParaRPr>
          </a:p>
        </p:txBody>
      </p:sp>
    </p:spTree>
    <p:extLst>
      <p:ext uri="{BB962C8B-B14F-4D97-AF65-F5344CB8AC3E}">
        <p14:creationId xmlns:p14="http://schemas.microsoft.com/office/powerpoint/2010/main" val="27676856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Establishing requirements</a:t>
            </a:r>
            <a:r>
              <a:rPr lang="en-GB" dirty="0"/>
              <a:t> </a:t>
            </a:r>
            <a:endParaRPr lang="en-AU" dirty="0"/>
          </a:p>
        </p:txBody>
      </p:sp>
      <p:sp>
        <p:nvSpPr>
          <p:cNvPr id="3" name="Content Placeholder 2"/>
          <p:cNvSpPr>
            <a:spLocks noGrp="1"/>
          </p:cNvSpPr>
          <p:nvPr>
            <p:ph sz="half" idx="1"/>
          </p:nvPr>
        </p:nvSpPr>
        <p:spPr/>
        <p:txBody>
          <a:bodyPr/>
          <a:lstStyle/>
          <a:p>
            <a:r>
              <a:rPr lang="en-GB" dirty="0" smtClean="0"/>
              <a:t> What do users want? What do users </a:t>
            </a:r>
            <a:r>
              <a:rPr lang="ja-JP" altLang="en-GB" dirty="0" smtClean="0"/>
              <a:t>‘</a:t>
            </a:r>
            <a:r>
              <a:rPr lang="en-GB" dirty="0" smtClean="0"/>
              <a:t>need</a:t>
            </a:r>
            <a:r>
              <a:rPr lang="ja-JP" altLang="en-GB" dirty="0" smtClean="0"/>
              <a:t>’</a:t>
            </a:r>
            <a:r>
              <a:rPr lang="en-GB" dirty="0" smtClean="0"/>
              <a:t>? </a:t>
            </a:r>
          </a:p>
          <a:p>
            <a:pPr lvl="1"/>
            <a:r>
              <a:rPr lang="en-GB" dirty="0" smtClean="0"/>
              <a:t>Requirements need clarification, refinement, completion, re-scoping</a:t>
            </a:r>
          </a:p>
          <a:p>
            <a:pPr lvl="1"/>
            <a:r>
              <a:rPr lang="en-GB" dirty="0" smtClean="0"/>
              <a:t>Input: Requirements document (maybe) </a:t>
            </a:r>
          </a:p>
          <a:p>
            <a:pPr lvl="1"/>
            <a:r>
              <a:rPr lang="en-US" dirty="0" smtClean="0"/>
              <a:t>Output: stable requirements</a:t>
            </a:r>
            <a:endParaRPr lang="en-GB" dirty="0" smtClean="0"/>
          </a:p>
          <a:p>
            <a:endParaRPr lang="en-US" dirty="0" smtClean="0"/>
          </a:p>
          <a:p>
            <a:r>
              <a:rPr lang="en-US" dirty="0" smtClean="0"/>
              <a:t>  Why ‘establish’?</a:t>
            </a:r>
          </a:p>
          <a:p>
            <a:pPr lvl="1"/>
            <a:r>
              <a:rPr lang="en-US" dirty="0" smtClean="0"/>
              <a:t>Requirements arise from understanding users’ needs</a:t>
            </a:r>
          </a:p>
          <a:p>
            <a:pPr lvl="1"/>
            <a:r>
              <a:rPr lang="en-US" dirty="0" smtClean="0"/>
              <a:t>Requirements can be justified &amp; related to data</a:t>
            </a:r>
          </a:p>
          <a:p>
            <a:endParaRPr lang="en-AU" dirty="0"/>
          </a:p>
        </p:txBody>
      </p:sp>
    </p:spTree>
    <p:extLst>
      <p:ext uri="{BB962C8B-B14F-4D97-AF65-F5344CB8AC3E}">
        <p14:creationId xmlns:p14="http://schemas.microsoft.com/office/powerpoint/2010/main" val="562006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0" name="Rectangle 6"/>
          <p:cNvSpPr>
            <a:spLocks noGrp="1" noChangeArrowheads="1"/>
          </p:cNvSpPr>
          <p:nvPr>
            <p:ph type="title"/>
          </p:nvPr>
        </p:nvSpPr>
        <p:spPr/>
        <p:txBody>
          <a:bodyPr>
            <a:normAutofit fontScale="90000"/>
          </a:bodyPr>
          <a:lstStyle/>
          <a:p>
            <a:r>
              <a:rPr lang="en-US" sz="4000" dirty="0" err="1" smtClean="0"/>
              <a:t>Volere</a:t>
            </a:r>
            <a:r>
              <a:rPr lang="en-US" sz="4000" dirty="0" smtClean="0"/>
              <a:t> </a:t>
            </a:r>
            <a:r>
              <a:rPr lang="en-US" sz="4000" dirty="0" smtClean="0"/>
              <a:t>shell</a:t>
            </a:r>
            <a:r>
              <a:rPr lang="en-GB" sz="4000" dirty="0" smtClean="0"/>
              <a:t> </a:t>
            </a:r>
            <a:r>
              <a:rPr lang="en-GB" dirty="0" smtClean="0"/>
              <a:t/>
            </a:r>
            <a:br>
              <a:rPr lang="en-GB" dirty="0" smtClean="0"/>
            </a:br>
            <a:r>
              <a:rPr lang="en-GB" sz="2000" b="1" dirty="0" smtClean="0">
                <a:solidFill>
                  <a:schemeClr val="accent2"/>
                </a:solidFill>
                <a:latin typeface="+mn-lt"/>
              </a:rPr>
              <a:t>http</a:t>
            </a:r>
            <a:r>
              <a:rPr lang="en-GB" sz="2000" b="1" dirty="0">
                <a:solidFill>
                  <a:schemeClr val="accent2"/>
                </a:solidFill>
                <a:latin typeface="+mn-lt"/>
              </a:rPr>
              <a:t>://www.volere.co.uk/template.htm</a:t>
            </a:r>
            <a:endParaRPr lang="en-US" sz="2000" b="1" dirty="0">
              <a:solidFill>
                <a:schemeClr val="accent2"/>
              </a:solidFill>
              <a:latin typeface="+mn-lt"/>
            </a:endParaRPr>
          </a:p>
        </p:txBody>
      </p:sp>
      <p:sp>
        <p:nvSpPr>
          <p:cNvPr id="11271" name="Rectangle 7"/>
          <p:cNvSpPr>
            <a:spLocks noGrp="1" noChangeArrowheads="1"/>
          </p:cNvSpPr>
          <p:nvPr>
            <p:ph sz="half" idx="1"/>
          </p:nvPr>
        </p:nvSpPr>
        <p:spPr/>
        <p:txBody>
          <a:bodyPr/>
          <a:lstStyle/>
          <a:p>
            <a:endParaRPr lang="en-US" smtClean="0"/>
          </a:p>
          <a:p>
            <a:endParaRPr lang="en-US"/>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11272" name="Text Box 8"/>
          <p:cNvSpPr txBox="1">
            <a:spLocks noChangeArrowheads="1"/>
          </p:cNvSpPr>
          <p:nvPr/>
        </p:nvSpPr>
        <p:spPr bwMode="auto">
          <a:xfrm>
            <a:off x="1462088" y="1355725"/>
            <a:ext cx="169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650" y="1600200"/>
            <a:ext cx="5854700" cy="3657600"/>
          </a:xfrm>
          <a:prstGeom prst="rect">
            <a:avLst/>
          </a:prstGeom>
        </p:spPr>
      </p:pic>
    </p:spTree>
    <p:extLst>
      <p:ext uri="{BB962C8B-B14F-4D97-AF65-F5344CB8AC3E}">
        <p14:creationId xmlns:p14="http://schemas.microsoft.com/office/powerpoint/2010/main" val="349440128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5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0"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1"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062" name="Rectangle 6"/>
          <p:cNvSpPr>
            <a:spLocks noGrp="1" noChangeArrowheads="1"/>
          </p:cNvSpPr>
          <p:nvPr>
            <p:ph type="title"/>
          </p:nvPr>
        </p:nvSpPr>
        <p:spPr/>
        <p:txBody>
          <a:bodyPr/>
          <a:lstStyle/>
          <a:p>
            <a:r>
              <a:rPr lang="en-US" smtClean="0"/>
              <a:t>Volere requirements template</a:t>
            </a:r>
            <a:r>
              <a:rPr lang="en-GB" smtClean="0"/>
              <a:t> </a:t>
            </a:r>
            <a:endParaRPr lang="en-US" dirty="0"/>
          </a:p>
        </p:txBody>
      </p:sp>
      <p:sp>
        <p:nvSpPr>
          <p:cNvPr id="45063" name="Rectangle 7"/>
          <p:cNvSpPr>
            <a:spLocks noGrp="1" noChangeArrowheads="1"/>
          </p:cNvSpPr>
          <p:nvPr>
            <p:ph sz="half" idx="1"/>
          </p:nvPr>
        </p:nvSpPr>
        <p:spPr/>
        <p:txBody>
          <a:bodyPr/>
          <a:lstStyle/>
          <a:p>
            <a:endParaRPr lang="en-US" smtClean="0"/>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45064" name="Text Box 8"/>
          <p:cNvSpPr txBox="1">
            <a:spLocks noChangeArrowheads="1"/>
          </p:cNvSpPr>
          <p:nvPr/>
        </p:nvSpPr>
        <p:spPr bwMode="auto">
          <a:xfrm>
            <a:off x="1462088" y="1355725"/>
            <a:ext cx="169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ＭＳ Ｐゴシック" charset="0"/>
              </a:defRPr>
            </a:lvl1pPr>
            <a:lvl2pPr marL="571500">
              <a:defRPr>
                <a:solidFill>
                  <a:schemeClr val="tx1"/>
                </a:solidFill>
                <a:latin typeface="Arial" charset="0"/>
                <a:ea typeface="ＭＳ Ｐゴシック" charset="0"/>
              </a:defRPr>
            </a:lvl2pPr>
            <a:lvl3pPr marL="1143000">
              <a:defRPr>
                <a:solidFill>
                  <a:schemeClr val="tx1"/>
                </a:solidFill>
                <a:latin typeface="Arial" charset="0"/>
                <a:ea typeface="ＭＳ Ｐゴシック" charset="0"/>
              </a:defRPr>
            </a:lvl3pPr>
            <a:lvl4pPr marL="1714500">
              <a:defRPr>
                <a:solidFill>
                  <a:schemeClr val="tx1"/>
                </a:solidFill>
                <a:latin typeface="Arial" charset="0"/>
                <a:ea typeface="ＭＳ Ｐゴシック" charset="0"/>
              </a:defRPr>
            </a:lvl4pPr>
            <a:lvl5pPr marL="2286000">
              <a:defRPr>
                <a:solidFill>
                  <a:schemeClr val="tx1"/>
                </a:solidFill>
                <a:latin typeface="Arial" charset="0"/>
                <a:ea typeface="ＭＳ Ｐゴシック" charset="0"/>
              </a:defRPr>
            </a:lvl5pPr>
            <a:lvl6pPr marL="2743200" fontAlgn="base">
              <a:spcBef>
                <a:spcPct val="0"/>
              </a:spcBef>
              <a:spcAft>
                <a:spcPct val="0"/>
              </a:spcAft>
              <a:defRPr>
                <a:solidFill>
                  <a:schemeClr val="tx1"/>
                </a:solidFill>
                <a:latin typeface="Arial" charset="0"/>
                <a:ea typeface="ＭＳ Ｐゴシック" charset="0"/>
              </a:defRPr>
            </a:lvl6pPr>
            <a:lvl7pPr marL="3200400" fontAlgn="base">
              <a:spcBef>
                <a:spcPct val="0"/>
              </a:spcBef>
              <a:spcAft>
                <a:spcPct val="0"/>
              </a:spcAft>
              <a:defRPr>
                <a:solidFill>
                  <a:schemeClr val="tx1"/>
                </a:solidFill>
                <a:latin typeface="Arial" charset="0"/>
                <a:ea typeface="ＭＳ Ｐゴシック" charset="0"/>
              </a:defRPr>
            </a:lvl7pPr>
            <a:lvl8pPr marL="3657600" fontAlgn="base">
              <a:spcBef>
                <a:spcPct val="0"/>
              </a:spcBef>
              <a:spcAft>
                <a:spcPct val="0"/>
              </a:spcAft>
              <a:defRPr>
                <a:solidFill>
                  <a:schemeClr val="tx1"/>
                </a:solidFill>
                <a:latin typeface="Arial" charset="0"/>
                <a:ea typeface="ＭＳ Ｐゴシック" charset="0"/>
              </a:defRPr>
            </a:lvl8pPr>
            <a:lvl9pPr marL="4114800" fontAlgn="base">
              <a:spcBef>
                <a:spcPct val="0"/>
              </a:spcBef>
              <a:spcAft>
                <a:spcPct val="0"/>
              </a:spcAft>
              <a:defRPr>
                <a:solidFill>
                  <a:schemeClr val="tx1"/>
                </a:solidFill>
                <a:latin typeface="Arial" charset="0"/>
                <a:ea typeface="ＭＳ Ｐゴシック" charset="0"/>
              </a:defRPr>
            </a:lvl9pPr>
          </a:lstStyle>
          <a:p>
            <a:pPr eaLnBrk="0" hangingPunct="0"/>
            <a:endParaRPr lang="en-US" sz="1600" b="1"/>
          </a:p>
        </p:txBody>
      </p:sp>
      <p:pic>
        <p:nvPicPr>
          <p:cNvPr id="45066" name="Picture 10" descr="table_10_01"/>
          <p:cNvPicPr>
            <a:picLocks noChangeAspect="1" noChangeArrowheads="1"/>
          </p:cNvPicPr>
          <p:nvPr/>
        </p:nvPicPr>
        <p:blipFill>
          <a:blip r:embed="rId3">
            <a:extLst>
              <a:ext uri="{28A0092B-C50C-407E-A947-70E740481C1C}">
                <a14:useLocalDpi xmlns:a14="http://schemas.microsoft.com/office/drawing/2010/main" val="0"/>
              </a:ext>
            </a:extLst>
          </a:blip>
          <a:srcRect b="6964"/>
          <a:stretch>
            <a:fillRect/>
          </a:stretch>
        </p:blipFill>
        <p:spPr bwMode="auto">
          <a:xfrm>
            <a:off x="275432" y="1424393"/>
            <a:ext cx="8593135" cy="48418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476815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Different kinds of requirements</a:t>
            </a:r>
            <a:endParaRPr lang="en-AU" dirty="0"/>
          </a:p>
        </p:txBody>
      </p:sp>
      <p:sp>
        <p:nvSpPr>
          <p:cNvPr id="3" name="Content Placeholder 2"/>
          <p:cNvSpPr>
            <a:spLocks noGrp="1"/>
          </p:cNvSpPr>
          <p:nvPr>
            <p:ph sz="half" idx="1"/>
          </p:nvPr>
        </p:nvSpPr>
        <p:spPr/>
        <p:txBody>
          <a:bodyPr>
            <a:normAutofit fontScale="92500" lnSpcReduction="10000"/>
          </a:bodyPr>
          <a:lstStyle/>
          <a:p>
            <a:r>
              <a:rPr lang="en-AU" dirty="0" smtClean="0"/>
              <a:t>Functional: </a:t>
            </a:r>
          </a:p>
          <a:p>
            <a:pPr lvl="1"/>
            <a:r>
              <a:rPr lang="en-AU" dirty="0" smtClean="0"/>
              <a:t>What the system should do</a:t>
            </a:r>
          </a:p>
          <a:p>
            <a:endParaRPr lang="en-AU" dirty="0" smtClean="0"/>
          </a:p>
          <a:p>
            <a:r>
              <a:rPr lang="en-AU" dirty="0" smtClean="0"/>
              <a:t>Non-functional:  security, response time...)</a:t>
            </a:r>
          </a:p>
          <a:p>
            <a:pPr marL="0" indent="0">
              <a:buNone/>
            </a:pPr>
            <a:endParaRPr lang="en-AU" dirty="0" smtClean="0"/>
          </a:p>
          <a:p>
            <a:r>
              <a:rPr lang="en-AU" dirty="0" smtClean="0"/>
              <a:t>Data:</a:t>
            </a:r>
          </a:p>
          <a:p>
            <a:pPr lvl="1"/>
            <a:r>
              <a:rPr lang="en-AU" dirty="0" smtClean="0"/>
              <a:t>What kinds of data need to be stored?</a:t>
            </a:r>
          </a:p>
          <a:p>
            <a:pPr lvl="1"/>
            <a:r>
              <a:rPr lang="en-AU" dirty="0" smtClean="0"/>
              <a:t>How will they be stored (e.g. database)?</a:t>
            </a:r>
          </a:p>
          <a:p>
            <a:pPr lvl="1"/>
            <a:endParaRPr lang="en-AU" dirty="0"/>
          </a:p>
          <a:p>
            <a:r>
              <a:rPr lang="en-AU" dirty="0"/>
              <a:t>Environment or context of use</a:t>
            </a:r>
            <a:r>
              <a:rPr lang="en-AU" dirty="0" smtClean="0"/>
              <a:t>:</a:t>
            </a:r>
            <a:endParaRPr lang="en-AU" dirty="0"/>
          </a:p>
          <a:p>
            <a:pPr lvl="1"/>
            <a:r>
              <a:rPr lang="en-AU" dirty="0"/>
              <a:t>physical: dusty? noisy? vibration? light? heat? humidity? …. (e.g. ATM)</a:t>
            </a:r>
          </a:p>
          <a:p>
            <a:pPr lvl="1"/>
            <a:r>
              <a:rPr lang="en-AU" dirty="0"/>
              <a:t>social: sharing of files, of displays, in paper, across great distances, synchronous, privacy for client</a:t>
            </a:r>
          </a:p>
          <a:p>
            <a:pPr lvl="1"/>
            <a:r>
              <a:rPr lang="en-AU" dirty="0"/>
              <a:t>organisational: hierarchy, IT department’s attitude and remit, user support, communications structure and infrastructure, availability of </a:t>
            </a:r>
            <a:r>
              <a:rPr lang="en-AU" dirty="0" smtClean="0"/>
              <a:t>training</a:t>
            </a:r>
            <a:endParaRPr lang="en-AU" dirty="0"/>
          </a:p>
        </p:txBody>
      </p:sp>
    </p:spTree>
    <p:extLst>
      <p:ext uri="{BB962C8B-B14F-4D97-AF65-F5344CB8AC3E}">
        <p14:creationId xmlns:p14="http://schemas.microsoft.com/office/powerpoint/2010/main" val="4142649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5"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15366" name="Rectangle 6"/>
          <p:cNvSpPr>
            <a:spLocks noGrp="1" noChangeArrowheads="1"/>
          </p:cNvSpPr>
          <p:nvPr>
            <p:ph type="title"/>
          </p:nvPr>
        </p:nvSpPr>
        <p:spPr/>
        <p:txBody>
          <a:bodyPr/>
          <a:lstStyle/>
          <a:p>
            <a:r>
              <a:rPr lang="en-US" smtClean="0"/>
              <a:t>Different kinds of requirements</a:t>
            </a:r>
            <a:endParaRPr lang="en-US" dirty="0"/>
          </a:p>
        </p:txBody>
      </p:sp>
      <p:sp>
        <p:nvSpPr>
          <p:cNvPr id="15367" name="Rectangle 7"/>
          <p:cNvSpPr>
            <a:spLocks noGrp="1" noChangeArrowheads="1"/>
          </p:cNvSpPr>
          <p:nvPr>
            <p:ph sz="half" idx="1"/>
          </p:nvPr>
        </p:nvSpPr>
        <p:spPr/>
        <p:txBody>
          <a:bodyPr>
            <a:normAutofit/>
          </a:bodyPr>
          <a:lstStyle/>
          <a:p>
            <a:pPr marL="0" indent="0">
              <a:buNone/>
            </a:pPr>
            <a:r>
              <a:rPr lang="en-AU" dirty="0"/>
              <a:t>Users: Who are they?</a:t>
            </a:r>
          </a:p>
          <a:p>
            <a:endParaRPr lang="en-AU" dirty="0"/>
          </a:p>
          <a:p>
            <a:r>
              <a:rPr lang="en-AU" dirty="0" smtClean="0"/>
              <a:t>Characteristics</a:t>
            </a:r>
            <a:r>
              <a:rPr lang="en-AU" dirty="0"/>
              <a:t>: nationality, educational background, attitude to </a:t>
            </a:r>
            <a:r>
              <a:rPr lang="en-AU" dirty="0" smtClean="0"/>
              <a:t>computers</a:t>
            </a:r>
            <a:endParaRPr lang="en-AU" dirty="0"/>
          </a:p>
          <a:p>
            <a:endParaRPr lang="en-AU" dirty="0" smtClean="0"/>
          </a:p>
          <a:p>
            <a:r>
              <a:rPr lang="en-AU" dirty="0" smtClean="0"/>
              <a:t>System </a:t>
            </a:r>
            <a:r>
              <a:rPr lang="en-AU" dirty="0"/>
              <a:t>use: novice, expert, casual, </a:t>
            </a:r>
            <a:r>
              <a:rPr lang="en-AU" dirty="0" smtClean="0"/>
              <a:t>frequent</a:t>
            </a:r>
            <a:endParaRPr lang="en-AU" dirty="0"/>
          </a:p>
          <a:p>
            <a:pPr lvl="1"/>
            <a:r>
              <a:rPr lang="en-AU" dirty="0" smtClean="0"/>
              <a:t>Novice</a:t>
            </a:r>
            <a:r>
              <a:rPr lang="en-AU" dirty="0"/>
              <a:t>: prompted, constrained, </a:t>
            </a:r>
            <a:r>
              <a:rPr lang="en-AU" dirty="0" smtClean="0"/>
              <a:t>clear</a:t>
            </a:r>
            <a:endParaRPr lang="en-AU" dirty="0"/>
          </a:p>
          <a:p>
            <a:pPr lvl="1"/>
            <a:r>
              <a:rPr lang="en-AU" dirty="0" smtClean="0"/>
              <a:t>Expert</a:t>
            </a:r>
            <a:r>
              <a:rPr lang="en-AU" dirty="0"/>
              <a:t>: flexibility, </a:t>
            </a:r>
            <a:r>
              <a:rPr lang="en-AU" dirty="0" smtClean="0"/>
              <a:t>access/power</a:t>
            </a:r>
            <a:endParaRPr lang="en-AU" dirty="0"/>
          </a:p>
          <a:p>
            <a:pPr lvl="1"/>
            <a:r>
              <a:rPr lang="en-AU" dirty="0" smtClean="0"/>
              <a:t>Frequent</a:t>
            </a:r>
            <a:r>
              <a:rPr lang="en-AU" dirty="0"/>
              <a:t>: short </a:t>
            </a:r>
            <a:r>
              <a:rPr lang="en-AU" dirty="0" smtClean="0"/>
              <a:t>cuts</a:t>
            </a:r>
            <a:endParaRPr lang="en-AU" dirty="0"/>
          </a:p>
          <a:p>
            <a:pPr lvl="1"/>
            <a:r>
              <a:rPr lang="en-AU" dirty="0" smtClean="0"/>
              <a:t>Casual/infrequent</a:t>
            </a:r>
            <a:r>
              <a:rPr lang="en-AU" dirty="0"/>
              <a:t>: clear menu paths</a:t>
            </a:r>
          </a:p>
          <a:p>
            <a:endParaRPr lang="en-US" dirty="0" smtClean="0"/>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15368" name="Rectangle 8"/>
          <p:cNvSpPr>
            <a:spLocks noChangeArrowheads="1"/>
          </p:cNvSpPr>
          <p:nvPr/>
        </p:nvSpPr>
        <p:spPr bwMode="auto">
          <a:xfrm>
            <a:off x="528821" y="1340768"/>
            <a:ext cx="84469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spcBef>
                <a:spcPts val="600"/>
              </a:spcBef>
            </a:pPr>
            <a:endParaRPr lang="en-GB" sz="2400" dirty="0">
              <a:solidFill>
                <a:schemeClr val="accent1"/>
              </a:solidFill>
              <a:latin typeface="Liberation Sans"/>
            </a:endParaRPr>
          </a:p>
        </p:txBody>
      </p:sp>
    </p:spTree>
    <p:extLst>
      <p:ext uri="{BB962C8B-B14F-4D97-AF65-F5344CB8AC3E}">
        <p14:creationId xmlns:p14="http://schemas.microsoft.com/office/powerpoint/2010/main" val="8094422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Personas</a:t>
            </a:r>
            <a:endParaRPr lang="en-GB" dirty="0"/>
          </a:p>
        </p:txBody>
      </p:sp>
      <p:sp>
        <p:nvSpPr>
          <p:cNvPr id="18435" name="Rectangle 3"/>
          <p:cNvSpPr>
            <a:spLocks noGrp="1" noChangeArrowheads="1"/>
          </p:cNvSpPr>
          <p:nvPr>
            <p:ph sz="half" idx="1"/>
          </p:nvPr>
        </p:nvSpPr>
        <p:spPr/>
        <p:txBody>
          <a:bodyPr/>
          <a:lstStyle/>
          <a:p>
            <a:r>
              <a:rPr lang="en-GB" dirty="0" smtClean="0"/>
              <a:t>Capture a set of user characteristics (user profile</a:t>
            </a:r>
            <a:r>
              <a:rPr lang="en-GB" dirty="0" smtClean="0"/>
              <a:t>)</a:t>
            </a:r>
            <a:endParaRPr lang="en-GB" dirty="0" smtClean="0"/>
          </a:p>
          <a:p>
            <a:r>
              <a:rPr lang="en-GB" dirty="0" smtClean="0"/>
              <a:t>Not real people, but synthesised from real </a:t>
            </a:r>
            <a:r>
              <a:rPr lang="en-GB" dirty="0" smtClean="0"/>
              <a:t>users</a:t>
            </a:r>
            <a:endParaRPr lang="en-GB" dirty="0" smtClean="0"/>
          </a:p>
          <a:p>
            <a:r>
              <a:rPr lang="en-GB" dirty="0" smtClean="0"/>
              <a:t>Should not be </a:t>
            </a:r>
            <a:r>
              <a:rPr lang="en-GB" dirty="0" smtClean="0"/>
              <a:t>idealised</a:t>
            </a:r>
            <a:endParaRPr lang="en-GB" dirty="0" smtClean="0"/>
          </a:p>
          <a:p>
            <a:r>
              <a:rPr lang="en-GB" dirty="0" smtClean="0"/>
              <a:t>Bring them to life with a name, characteristics, goals, personal </a:t>
            </a:r>
            <a:r>
              <a:rPr lang="en-GB" dirty="0" smtClean="0"/>
              <a:t>background</a:t>
            </a:r>
            <a:endParaRPr lang="en-GB" dirty="0" smtClean="0"/>
          </a:p>
          <a:p>
            <a:r>
              <a:rPr lang="en-GB" dirty="0" smtClean="0"/>
              <a:t>Develop a small set of personas with one primary</a:t>
            </a:r>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906445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Considerations for data </a:t>
            </a:r>
            <a:r>
              <a:rPr lang="en-US" dirty="0" smtClean="0"/>
              <a:t>gathering</a:t>
            </a:r>
            <a:endParaRPr lang="en-GB" dirty="0"/>
          </a:p>
        </p:txBody>
      </p:sp>
      <p:sp>
        <p:nvSpPr>
          <p:cNvPr id="26627" name="Rectangle 3"/>
          <p:cNvSpPr>
            <a:spLocks noGrp="1" noChangeArrowheads="1"/>
          </p:cNvSpPr>
          <p:nvPr>
            <p:ph sz="half" idx="1"/>
          </p:nvPr>
        </p:nvSpPr>
        <p:spPr/>
        <p:txBody>
          <a:bodyPr>
            <a:normAutofit/>
          </a:bodyPr>
          <a:lstStyle/>
          <a:p>
            <a:r>
              <a:rPr lang="en-GB" dirty="0" smtClean="0"/>
              <a:t>Identifying and involving stakeholders:</a:t>
            </a:r>
          </a:p>
          <a:p>
            <a:pPr lvl="1"/>
            <a:r>
              <a:rPr lang="en-GB" dirty="0" smtClean="0"/>
              <a:t>users, managers, developers, customer reps?, union reps?, shareholders?</a:t>
            </a:r>
          </a:p>
          <a:p>
            <a:r>
              <a:rPr lang="en-GB" dirty="0" smtClean="0"/>
              <a:t>Involving stakeholders: workshops, interviews, workplace studies, co-opt stakeholders onto the development team</a:t>
            </a:r>
          </a:p>
          <a:p>
            <a:endParaRPr lang="en-GB" dirty="0" smtClean="0"/>
          </a:p>
          <a:p>
            <a:r>
              <a:rPr lang="en-GB" dirty="0" smtClean="0"/>
              <a:t>‘Real</a:t>
            </a:r>
            <a:r>
              <a:rPr lang="en-US" dirty="0" smtClean="0"/>
              <a:t>’</a:t>
            </a:r>
            <a:r>
              <a:rPr lang="en-GB" dirty="0" smtClean="0"/>
              <a:t> users, not managers</a:t>
            </a:r>
          </a:p>
          <a:p>
            <a:r>
              <a:rPr lang="en-GB" dirty="0" smtClean="0"/>
              <a:t>Political problems within the organisation</a:t>
            </a:r>
          </a:p>
          <a:p>
            <a:r>
              <a:rPr lang="en-GB" dirty="0" smtClean="0"/>
              <a:t>Dominance of certain stakeholders</a:t>
            </a:r>
          </a:p>
          <a:p>
            <a:r>
              <a:rPr lang="en-GB" dirty="0" smtClean="0"/>
              <a:t>Economic and business environment changes</a:t>
            </a:r>
          </a:p>
          <a:p>
            <a:r>
              <a:rPr lang="en-GB" dirty="0" smtClean="0"/>
              <a:t>Balancing functional and usability demands</a:t>
            </a:r>
          </a:p>
          <a:p>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Tree>
    <p:extLst>
      <p:ext uri="{BB962C8B-B14F-4D97-AF65-F5344CB8AC3E}">
        <p14:creationId xmlns:p14="http://schemas.microsoft.com/office/powerpoint/2010/main" val="4049105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smtClean="0"/>
              <a:t>Considerations for data </a:t>
            </a:r>
            <a:r>
              <a:rPr lang="en-US" dirty="0" smtClean="0"/>
              <a:t>gathering</a:t>
            </a:r>
            <a:endParaRPr lang="en-GB" dirty="0"/>
          </a:p>
        </p:txBody>
      </p:sp>
      <p:sp>
        <p:nvSpPr>
          <p:cNvPr id="27651" name="Rectangle 3"/>
          <p:cNvSpPr>
            <a:spLocks noGrp="1" noChangeArrowheads="1"/>
          </p:cNvSpPr>
          <p:nvPr>
            <p:ph sz="half" idx="1"/>
          </p:nvPr>
        </p:nvSpPr>
        <p:spPr/>
        <p:txBody>
          <a:bodyPr>
            <a:normAutofit/>
          </a:bodyPr>
          <a:lstStyle/>
          <a:p>
            <a:r>
              <a:rPr lang="en-GB" dirty="0" smtClean="0"/>
              <a:t>Requirements management: version control, ownership</a:t>
            </a:r>
          </a:p>
          <a:p>
            <a:r>
              <a:rPr lang="en-GB" dirty="0" smtClean="0"/>
              <a:t>Communication between parties:</a:t>
            </a:r>
          </a:p>
          <a:p>
            <a:pPr lvl="1"/>
            <a:r>
              <a:rPr lang="en-GB" dirty="0" smtClean="0"/>
              <a:t>within development team</a:t>
            </a:r>
          </a:p>
          <a:p>
            <a:pPr lvl="1"/>
            <a:r>
              <a:rPr lang="en-GB" dirty="0" smtClean="0"/>
              <a:t>with customer/user</a:t>
            </a:r>
          </a:p>
          <a:p>
            <a:pPr lvl="1"/>
            <a:r>
              <a:rPr lang="en-GB" dirty="0" smtClean="0"/>
              <a:t>between users… different parts of an organisation use different terminology</a:t>
            </a:r>
          </a:p>
          <a:p>
            <a:pPr lvl="1"/>
            <a:endParaRPr lang="en-GB" dirty="0" smtClean="0"/>
          </a:p>
          <a:p>
            <a:r>
              <a:rPr lang="en-GB" dirty="0" smtClean="0"/>
              <a:t>Domain knowledge distributed and implicit:</a:t>
            </a:r>
          </a:p>
          <a:p>
            <a:pPr lvl="1"/>
            <a:r>
              <a:rPr lang="en-GB" dirty="0" smtClean="0"/>
              <a:t>difficult to dig up and understand</a:t>
            </a:r>
          </a:p>
          <a:p>
            <a:pPr lvl="1"/>
            <a:r>
              <a:rPr lang="en-GB" dirty="0" smtClean="0"/>
              <a:t>knowledge articulation: how do you walk?</a:t>
            </a:r>
          </a:p>
          <a:p>
            <a:pPr lvl="1"/>
            <a:endParaRPr lang="en-GB" dirty="0" smtClean="0"/>
          </a:p>
          <a:p>
            <a:r>
              <a:rPr lang="en-GB" dirty="0" smtClean="0"/>
              <a:t>Availability of key people</a:t>
            </a:r>
          </a:p>
          <a:p>
            <a:endParaRPr lang="en-US" dirty="0" smtClean="0"/>
          </a:p>
          <a:p>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3088198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4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4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4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1750" name="Rectangle 6"/>
          <p:cNvSpPr>
            <a:spLocks noGrp="1" noChangeArrowheads="1"/>
          </p:cNvSpPr>
          <p:nvPr>
            <p:ph type="title"/>
          </p:nvPr>
        </p:nvSpPr>
        <p:spPr/>
        <p:txBody>
          <a:bodyPr/>
          <a:lstStyle/>
          <a:p>
            <a:r>
              <a:rPr lang="en-US" smtClean="0"/>
              <a:t>Data interpretation and analysis</a:t>
            </a:r>
            <a:endParaRPr lang="en-US"/>
          </a:p>
        </p:txBody>
      </p:sp>
      <p:sp>
        <p:nvSpPr>
          <p:cNvPr id="6" name="Content Placeholder 5"/>
          <p:cNvSpPr>
            <a:spLocks noGrp="1"/>
          </p:cNvSpPr>
          <p:nvPr>
            <p:ph sz="half" idx="1"/>
          </p:nvPr>
        </p:nvSpPr>
        <p:spPr/>
        <p:txBody>
          <a:bodyPr/>
          <a:lstStyle/>
          <a:p>
            <a:r>
              <a:rPr lang="en-US" dirty="0" smtClean="0"/>
              <a:t>Start soon after data gathering session</a:t>
            </a:r>
          </a:p>
          <a:p>
            <a:r>
              <a:rPr lang="en-US" dirty="0" smtClean="0"/>
              <a:t>Initial interpretation before deeper analysis</a:t>
            </a:r>
          </a:p>
          <a:p>
            <a:r>
              <a:rPr lang="en-US" dirty="0" smtClean="0"/>
              <a:t>Different approaches emphasize different elements e.g. class diagrams for object-oriented systems, entity-relationship diagrams for data intensive systems</a:t>
            </a:r>
          </a:p>
          <a:p>
            <a:endParaRPr lang="en-AU"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31752" name="Rectangle 8"/>
          <p:cNvSpPr>
            <a:spLocks noChangeArrowheads="1"/>
          </p:cNvSpPr>
          <p:nvPr/>
        </p:nvSpPr>
        <p:spPr bwMode="auto">
          <a:xfrm>
            <a:off x="561975" y="1676400"/>
            <a:ext cx="80899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261938" indent="-261938" eaLnBrk="0" hangingPunct="0"/>
            <a:endParaRPr lang="en-US" sz="2800" dirty="0">
              <a:latin typeface="Liberation Sans"/>
            </a:endParaRPr>
          </a:p>
        </p:txBody>
      </p:sp>
    </p:spTree>
    <p:extLst>
      <p:ext uri="{BB962C8B-B14F-4D97-AF65-F5344CB8AC3E}">
        <p14:creationId xmlns:p14="http://schemas.microsoft.com/office/powerpoint/2010/main" val="13240661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3515678022"/>
              </p:ext>
            </p:extLst>
          </p:nvPr>
        </p:nvGraphicFramePr>
        <p:xfrm>
          <a:off x="0" y="169132"/>
          <a:ext cx="9144000" cy="6452383"/>
        </p:xfrm>
        <a:graphic>
          <a:graphicData uri="http://schemas.openxmlformats.org/drawingml/2006/table">
            <a:tbl>
              <a:tblPr firstRow="1" bandRow="1">
                <a:tableStyleId>{5C22544A-7EE6-4342-B048-85BDC9FD1C3A}</a:tableStyleId>
              </a:tblPr>
              <a:tblGrid>
                <a:gridCol w="967563">
                  <a:extLst>
                    <a:ext uri="{9D8B030D-6E8A-4147-A177-3AD203B41FA5}">
                      <a16:colId xmlns="" xmlns:a16="http://schemas.microsoft.com/office/drawing/2014/main" val="20000"/>
                    </a:ext>
                  </a:extLst>
                </a:gridCol>
                <a:gridCol w="5128437">
                  <a:extLst>
                    <a:ext uri="{9D8B030D-6E8A-4147-A177-3AD203B41FA5}">
                      <a16:colId xmlns="" xmlns:a16="http://schemas.microsoft.com/office/drawing/2014/main" val="20001"/>
                    </a:ext>
                  </a:extLst>
                </a:gridCol>
                <a:gridCol w="3048000">
                  <a:extLst>
                    <a:ext uri="{9D8B030D-6E8A-4147-A177-3AD203B41FA5}">
                      <a16:colId xmlns="" xmlns:a16="http://schemas.microsoft.com/office/drawing/2014/main" val="20002"/>
                    </a:ext>
                  </a:extLst>
                </a:gridCol>
              </a:tblGrid>
              <a:tr h="430224">
                <a:tc>
                  <a:txBody>
                    <a:bodyPr/>
                    <a:lstStyle/>
                    <a:p>
                      <a:endParaRPr lang="en-AU" dirty="0">
                        <a:latin typeface="+mn-lt"/>
                      </a:endParaRPr>
                    </a:p>
                  </a:txBody>
                  <a:tcPr/>
                </a:tc>
                <a:tc>
                  <a:txBody>
                    <a:bodyPr/>
                    <a:lstStyle/>
                    <a:p>
                      <a:r>
                        <a:rPr lang="en-AU" dirty="0"/>
                        <a:t>Topic</a:t>
                      </a:r>
                      <a:endParaRPr lang="en-AU" b="0" dirty="0">
                        <a:latin typeface="+mn-lt"/>
                      </a:endParaRPr>
                    </a:p>
                  </a:txBody>
                  <a:tcPr/>
                </a:tc>
                <a:tc>
                  <a:txBody>
                    <a:bodyPr/>
                    <a:lstStyle/>
                    <a:p>
                      <a:r>
                        <a:rPr lang="en-AU" dirty="0"/>
                        <a:t>Reading</a:t>
                      </a:r>
                      <a:endParaRPr lang="en-AU" b="0" dirty="0">
                        <a:latin typeface="+mn-lt"/>
                      </a:endParaRPr>
                    </a:p>
                  </a:txBody>
                  <a:tcPr/>
                </a:tc>
                <a:extLst>
                  <a:ext uri="{0D108BD9-81ED-4DB2-BD59-A6C34878D82A}">
                    <a16:rowId xmlns="" xmlns:a16="http://schemas.microsoft.com/office/drawing/2014/main" val="10000"/>
                  </a:ext>
                </a:extLst>
              </a:tr>
              <a:tr h="430224">
                <a:tc>
                  <a:txBody>
                    <a:bodyPr/>
                    <a:lstStyle/>
                    <a:p>
                      <a:pPr algn="ctr">
                        <a:lnSpc>
                          <a:spcPct val="115000"/>
                        </a:lnSpc>
                        <a:spcAft>
                          <a:spcPts val="0"/>
                        </a:spcAft>
                      </a:pPr>
                      <a:r>
                        <a:rPr lang="en-AU" sz="1600" dirty="0">
                          <a:solidFill>
                            <a:schemeClr val="bg1"/>
                          </a:solidFill>
                          <a:effectLst/>
                        </a:rPr>
                        <a:t>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Subject Overview and Introduction to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1"/>
                  </a:ext>
                </a:extLst>
              </a:tr>
              <a:tr h="430224">
                <a:tc>
                  <a:txBody>
                    <a:bodyPr/>
                    <a:lstStyle/>
                    <a:p>
                      <a:pPr algn="ctr">
                        <a:lnSpc>
                          <a:spcPct val="115000"/>
                        </a:lnSpc>
                        <a:spcAft>
                          <a:spcPts val="0"/>
                        </a:spcAft>
                      </a:pPr>
                      <a:r>
                        <a:rPr lang="en-AU" sz="1600" dirty="0">
                          <a:solidFill>
                            <a:schemeClr val="bg1"/>
                          </a:solidFill>
                          <a:effectLst/>
                        </a:rPr>
                        <a:t>2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User-Centred</a:t>
                      </a:r>
                      <a:r>
                        <a:rPr lang="en-AU" sz="1600" baseline="0" dirty="0">
                          <a:solidFill>
                            <a:schemeClr val="bg1"/>
                          </a:solidFill>
                          <a:effectLst/>
                        </a:rPr>
                        <a:t> Design</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2</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2"/>
                  </a:ext>
                </a:extLst>
              </a:tr>
              <a:tr h="467647">
                <a:tc>
                  <a:txBody>
                    <a:bodyPr/>
                    <a:lstStyle/>
                    <a:p>
                      <a:pPr algn="ctr">
                        <a:lnSpc>
                          <a:spcPct val="115000"/>
                        </a:lnSpc>
                        <a:spcAft>
                          <a:spcPts val="0"/>
                        </a:spcAft>
                      </a:pPr>
                      <a:r>
                        <a:rPr lang="en-AU" sz="1600" dirty="0">
                          <a:solidFill>
                            <a:schemeClr val="bg1"/>
                          </a:solidFill>
                          <a:effectLst/>
                        </a:rPr>
                        <a:t>3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Interaction</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 3 &amp; 4</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3"/>
                  </a:ext>
                </a:extLst>
              </a:tr>
              <a:tr h="430224">
                <a:tc>
                  <a:txBody>
                    <a:bodyPr/>
                    <a:lstStyle/>
                    <a:p>
                      <a:pPr algn="ctr">
                        <a:lnSpc>
                          <a:spcPct val="115000"/>
                        </a:lnSpc>
                        <a:spcAft>
                          <a:spcPts val="0"/>
                        </a:spcAft>
                      </a:pPr>
                      <a:r>
                        <a:rPr lang="en-AU" sz="1600" dirty="0">
                          <a:solidFill>
                            <a:schemeClr val="bg1"/>
                          </a:solidFill>
                          <a:effectLst/>
                        </a:rPr>
                        <a:t>4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Interfaces</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a:t>
                      </a:r>
                      <a:r>
                        <a:rPr lang="en-AU" sz="1600" baseline="0" dirty="0">
                          <a:solidFill>
                            <a:schemeClr val="bg1"/>
                          </a:solidFill>
                          <a:effectLst/>
                        </a:rPr>
                        <a:t> 5 &amp; 6</a:t>
                      </a:r>
                      <a:r>
                        <a:rPr lang="en-AU" sz="1600" dirty="0">
                          <a:solidFill>
                            <a:schemeClr val="bg1"/>
                          </a:solidFill>
                          <a:effectLst/>
                        </a:rPr>
                        <a:t>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4"/>
                  </a:ext>
                </a:extLst>
              </a:tr>
              <a:tr h="430224">
                <a:tc>
                  <a:txBody>
                    <a:bodyPr/>
                    <a:lstStyle/>
                    <a:p>
                      <a:pPr algn="ctr">
                        <a:lnSpc>
                          <a:spcPct val="115000"/>
                        </a:lnSpc>
                        <a:spcAft>
                          <a:spcPts val="0"/>
                        </a:spcAft>
                      </a:pPr>
                      <a:r>
                        <a:rPr lang="en-AU" sz="1600" dirty="0">
                          <a:solidFill>
                            <a:schemeClr val="bg1"/>
                          </a:solidFill>
                          <a:effectLst/>
                        </a:rPr>
                        <a:t>5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Information Presentation and Navigation</a:t>
                      </a: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5"/>
                  </a:ext>
                </a:extLst>
              </a:tr>
              <a:tr h="430224">
                <a:tc>
                  <a:txBody>
                    <a:bodyPr/>
                    <a:lstStyle/>
                    <a:p>
                      <a:pPr algn="ctr">
                        <a:lnSpc>
                          <a:spcPct val="115000"/>
                        </a:lnSpc>
                        <a:spcAft>
                          <a:spcPts val="0"/>
                        </a:spcAft>
                      </a:pPr>
                      <a:r>
                        <a:rPr lang="en-AU" sz="1600" dirty="0">
                          <a:solidFill>
                            <a:schemeClr val="bg1"/>
                          </a:solidFill>
                          <a:effectLst/>
                        </a:rPr>
                        <a:t>6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Accessibility and</a:t>
                      </a:r>
                      <a:r>
                        <a:rPr lang="en-AU" sz="1600" baseline="0" dirty="0">
                          <a:solidFill>
                            <a:schemeClr val="bg1"/>
                          </a:solidFill>
                          <a:effectLst/>
                          <a:latin typeface="+mn-lt"/>
                          <a:ea typeface="Times New Roman"/>
                          <a:cs typeface="Times New Roman"/>
                        </a:rPr>
                        <a:t> Special Issues in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6"/>
                  </a:ext>
                </a:extLst>
              </a:tr>
              <a:tr h="430224">
                <a:tc>
                  <a:txBody>
                    <a:bodyPr/>
                    <a:lstStyle/>
                    <a:p>
                      <a:pPr algn="ctr">
                        <a:lnSpc>
                          <a:spcPct val="115000"/>
                        </a:lnSpc>
                        <a:spcAft>
                          <a:spcPts val="0"/>
                        </a:spcAft>
                      </a:pPr>
                      <a:r>
                        <a:rPr lang="en-AU" sz="1600" dirty="0">
                          <a:solidFill>
                            <a:schemeClr val="bg1"/>
                          </a:solidFill>
                          <a:effectLst/>
                        </a:rPr>
                        <a:t>7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Interaction Design</a:t>
                      </a:r>
                      <a:r>
                        <a:rPr lang="en-AU" sz="1600" baseline="0" dirty="0">
                          <a:solidFill>
                            <a:schemeClr val="bg1"/>
                          </a:solidFill>
                          <a:effectLst/>
                          <a:latin typeface="+mn-lt"/>
                          <a:ea typeface="Times New Roman"/>
                          <a:cs typeface="Times New Roman"/>
                        </a:rPr>
                        <a:t> and Development I: Data Gathering and Analysis</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Chapters</a:t>
                      </a:r>
                      <a:r>
                        <a:rPr lang="en-AU" sz="1600" baseline="0" dirty="0">
                          <a:solidFill>
                            <a:schemeClr val="bg1"/>
                          </a:solidFill>
                          <a:effectLst/>
                        </a:rPr>
                        <a:t> 7 &amp; 8</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 xmlns:a16="http://schemas.microsoft.com/office/drawing/2014/main" val="10007"/>
                  </a:ext>
                </a:extLst>
              </a:tr>
              <a:tr h="430224">
                <a:tc>
                  <a:txBody>
                    <a:bodyPr/>
                    <a:lstStyle/>
                    <a:p>
                      <a:pPr algn="ctr">
                        <a:lnSpc>
                          <a:spcPct val="115000"/>
                        </a:lnSpc>
                        <a:spcAft>
                          <a:spcPts val="0"/>
                        </a:spcAft>
                      </a:pPr>
                      <a:r>
                        <a:rPr lang="en-AU" sz="1600" dirty="0">
                          <a:solidFill>
                            <a:srgbClr val="FFFFFF"/>
                          </a:solidFill>
                          <a:effectLst/>
                        </a:rPr>
                        <a:t>8 </a:t>
                      </a:r>
                      <a:endParaRPr lang="en-AU" sz="1600" dirty="0">
                        <a:solidFill>
                          <a:srgbClr val="FFFFFF"/>
                        </a:solidFill>
                        <a:effectLst/>
                        <a:latin typeface="+mn-lt"/>
                        <a:ea typeface="Times New Roman"/>
                        <a:cs typeface="Times New Roman"/>
                      </a:endParaRPr>
                    </a:p>
                  </a:txBody>
                  <a:tcPr marL="68580" marR="68580" marT="0" marB="0" anchor="ctr">
                    <a:solidFill>
                      <a:schemeClr val="accent2"/>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FFFFFF"/>
                          </a:solidFill>
                          <a:effectLst/>
                          <a:latin typeface="+mn-lt"/>
                          <a:ea typeface="Times New Roman"/>
                          <a:cs typeface="Times New Roman"/>
                        </a:rPr>
                        <a:t>Interaction Design</a:t>
                      </a:r>
                      <a:r>
                        <a:rPr lang="en-AU" sz="1600" baseline="0" dirty="0">
                          <a:solidFill>
                            <a:srgbClr val="FFFFFF"/>
                          </a:solidFill>
                          <a:effectLst/>
                          <a:latin typeface="+mn-lt"/>
                          <a:ea typeface="Times New Roman"/>
                          <a:cs typeface="Times New Roman"/>
                        </a:rPr>
                        <a:t> and Development II: Requirements and Modelling</a:t>
                      </a:r>
                      <a:endParaRPr lang="en-AU" sz="1600" dirty="0">
                        <a:solidFill>
                          <a:srgbClr val="FFFFFF"/>
                        </a:solidFill>
                        <a:effectLst/>
                        <a:latin typeface="+mn-lt"/>
                        <a:ea typeface="Times New Roman"/>
                        <a:cs typeface="Times New Roman"/>
                      </a:endParaRPr>
                    </a:p>
                  </a:txBody>
                  <a:tcPr marL="68580" marR="68580" marT="0" marB="0" anchor="ctr">
                    <a:solidFill>
                      <a:schemeClr val="accent2"/>
                    </a:solidFill>
                  </a:tcPr>
                </a:tc>
                <a:tc>
                  <a:txBody>
                    <a:bodyPr/>
                    <a:lstStyle/>
                    <a:p>
                      <a:pPr>
                        <a:lnSpc>
                          <a:spcPct val="115000"/>
                        </a:lnSpc>
                        <a:spcAft>
                          <a:spcPts val="0"/>
                        </a:spcAft>
                      </a:pPr>
                      <a:r>
                        <a:rPr lang="en-AU" sz="1600" dirty="0">
                          <a:solidFill>
                            <a:srgbClr val="FFFFFF"/>
                          </a:solidFill>
                          <a:effectLst/>
                        </a:rPr>
                        <a:t>Chapters</a:t>
                      </a:r>
                      <a:r>
                        <a:rPr lang="en-AU" sz="1600" baseline="0" dirty="0">
                          <a:solidFill>
                            <a:srgbClr val="FFFFFF"/>
                          </a:solidFill>
                          <a:effectLst/>
                        </a:rPr>
                        <a:t> 9 &amp; 10</a:t>
                      </a:r>
                      <a:endParaRPr lang="en-AU" sz="1600" dirty="0">
                        <a:solidFill>
                          <a:srgbClr val="FFFFFF"/>
                        </a:solidFill>
                        <a:effectLst/>
                        <a:latin typeface="+mn-lt"/>
                        <a:ea typeface="Times New Roman"/>
                        <a:cs typeface="Times New Roman"/>
                      </a:endParaRPr>
                    </a:p>
                  </a:txBody>
                  <a:tcPr marL="68580" marR="68580" marT="0" marB="0" anchor="ctr">
                    <a:solidFill>
                      <a:schemeClr val="accent2"/>
                    </a:solidFill>
                  </a:tcPr>
                </a:tc>
                <a:extLst>
                  <a:ext uri="{0D108BD9-81ED-4DB2-BD59-A6C34878D82A}">
                    <a16:rowId xmlns="" xmlns:a16="http://schemas.microsoft.com/office/drawing/2014/main" val="10008"/>
                  </a:ext>
                </a:extLst>
              </a:tr>
              <a:tr h="430224">
                <a:tc>
                  <a:txBody>
                    <a:bodyPr/>
                    <a:lstStyle/>
                    <a:p>
                      <a:pPr algn="ctr">
                        <a:lnSpc>
                          <a:spcPct val="115000"/>
                        </a:lnSpc>
                        <a:spcAft>
                          <a:spcPts val="0"/>
                        </a:spcAft>
                      </a:pPr>
                      <a:r>
                        <a:rPr lang="en-AU" sz="1600" dirty="0">
                          <a:effectLst/>
                        </a:rPr>
                        <a:t>9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Interaction Design</a:t>
                      </a:r>
                      <a:r>
                        <a:rPr lang="en-AU" sz="1600" baseline="0" dirty="0">
                          <a:solidFill>
                            <a:srgbClr val="000000"/>
                          </a:solidFill>
                          <a:effectLst/>
                          <a:latin typeface="+mn-lt"/>
                          <a:ea typeface="Times New Roman"/>
                          <a:cs typeface="Times New Roman"/>
                        </a:rPr>
                        <a:t> and Development III: Prototyping</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Chapters</a:t>
                      </a:r>
                      <a:r>
                        <a:rPr lang="en-AU" sz="1600" baseline="0" dirty="0">
                          <a:solidFill>
                            <a:srgbClr val="000000"/>
                          </a:solidFill>
                          <a:effectLst/>
                          <a:latin typeface="+mn-lt"/>
                          <a:ea typeface="Times New Roman"/>
                          <a:cs typeface="Times New Roman"/>
                        </a:rPr>
                        <a:t> 11 &amp; 12</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 xmlns:a16="http://schemas.microsoft.com/office/drawing/2014/main" val="10009"/>
                  </a:ext>
                </a:extLst>
              </a:tr>
              <a:tr h="430224">
                <a:tc>
                  <a:txBody>
                    <a:bodyPr/>
                    <a:lstStyle/>
                    <a:p>
                      <a:pPr algn="ctr">
                        <a:lnSpc>
                          <a:spcPct val="115000"/>
                        </a:lnSpc>
                        <a:spcAft>
                          <a:spcPts val="0"/>
                        </a:spcAft>
                      </a:pPr>
                      <a:r>
                        <a:rPr lang="en-AU" sz="1600" dirty="0">
                          <a:effectLst/>
                        </a:rPr>
                        <a:t>10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No Classes: Public Holiday</a:t>
                      </a: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 xmlns:a16="http://schemas.microsoft.com/office/drawing/2014/main" val="10010"/>
                  </a:ext>
                </a:extLst>
              </a:tr>
              <a:tr h="430224">
                <a:tc>
                  <a:txBody>
                    <a:bodyPr/>
                    <a:lstStyle/>
                    <a:p>
                      <a:pPr algn="ctr">
                        <a:lnSpc>
                          <a:spcPct val="115000"/>
                        </a:lnSpc>
                        <a:spcAft>
                          <a:spcPts val="0"/>
                        </a:spcAft>
                      </a:pPr>
                      <a:r>
                        <a:rPr lang="en-AU" sz="1600" dirty="0">
                          <a:effectLst/>
                        </a:rPr>
                        <a:t>11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Usability</a:t>
                      </a:r>
                      <a:r>
                        <a:rPr lang="en-AU" sz="1600" baseline="0" dirty="0">
                          <a:solidFill>
                            <a:srgbClr val="000000"/>
                          </a:solidFill>
                          <a:effectLst/>
                          <a:latin typeface="+mn-lt"/>
                          <a:ea typeface="Times New Roman"/>
                          <a:cs typeface="Times New Roman"/>
                        </a:rPr>
                        <a:t> Evaluation Methods 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a:t>
                      </a:r>
                      <a:r>
                        <a:rPr lang="en-AU" sz="1600" baseline="0" dirty="0">
                          <a:effectLst/>
                        </a:rPr>
                        <a:t> 13</a:t>
                      </a:r>
                      <a:r>
                        <a:rPr lang="en-AU" sz="1600" dirty="0">
                          <a:effectLst/>
                        </a:rPr>
                        <a:t>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 xmlns:a16="http://schemas.microsoft.com/office/drawing/2014/main" val="10011"/>
                  </a:ext>
                </a:extLst>
              </a:tr>
              <a:tr h="430224">
                <a:tc>
                  <a:txBody>
                    <a:bodyPr/>
                    <a:lstStyle/>
                    <a:p>
                      <a:pPr algn="ctr">
                        <a:lnSpc>
                          <a:spcPct val="115000"/>
                        </a:lnSpc>
                        <a:spcAft>
                          <a:spcPts val="0"/>
                        </a:spcAft>
                      </a:pPr>
                      <a:r>
                        <a:rPr lang="en-AU" sz="1600" dirty="0">
                          <a:effectLst/>
                        </a:rPr>
                        <a:t>12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Usability</a:t>
                      </a:r>
                      <a:r>
                        <a:rPr lang="en-AU" sz="1600" baseline="0" dirty="0">
                          <a:solidFill>
                            <a:srgbClr val="000000"/>
                          </a:solidFill>
                          <a:effectLst/>
                          <a:latin typeface="+mn-lt"/>
                          <a:ea typeface="Times New Roman"/>
                          <a:cs typeface="Times New Roman"/>
                        </a:rPr>
                        <a:t> Evaluation Methods II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Chapters 14 &amp; 15</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 xmlns:a16="http://schemas.microsoft.com/office/drawing/2014/main" val="10012"/>
                  </a:ext>
                </a:extLst>
              </a:tr>
              <a:tr h="430224">
                <a:tc>
                  <a:txBody>
                    <a:bodyPr/>
                    <a:lstStyle/>
                    <a:p>
                      <a:pPr algn="ctr">
                        <a:lnSpc>
                          <a:spcPct val="115000"/>
                        </a:lnSpc>
                        <a:spcAft>
                          <a:spcPts val="0"/>
                        </a:spcAft>
                      </a:pPr>
                      <a:r>
                        <a:rPr lang="en-AU" sz="1600" dirty="0">
                          <a:effectLst/>
                        </a:rPr>
                        <a:t>13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Future HCI &amp; Subject Revision</a:t>
                      </a:r>
                    </a:p>
                  </a:txBody>
                  <a:tcPr marL="68580" marR="68580" marT="0" marB="0" anchor="ctr"/>
                </a:tc>
                <a:tc>
                  <a:txBody>
                    <a:bodyPr/>
                    <a:lstStyle/>
                    <a:p>
                      <a:pPr>
                        <a:lnSpc>
                          <a:spcPct val="115000"/>
                        </a:lnSpc>
                        <a:spcAft>
                          <a:spcPts val="0"/>
                        </a:spcAft>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3240248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type="title"/>
          </p:nvPr>
        </p:nvSpPr>
        <p:spPr/>
        <p:txBody>
          <a:bodyPr/>
          <a:lstStyle/>
          <a:p>
            <a:r>
              <a:rPr lang="en-US" smtClean="0"/>
              <a:t>Task descriptions</a:t>
            </a:r>
            <a:endParaRPr lang="en-US"/>
          </a:p>
        </p:txBody>
      </p:sp>
      <p:sp>
        <p:nvSpPr>
          <p:cNvPr id="32775" name="Rectangle 7"/>
          <p:cNvSpPr>
            <a:spLocks noGrp="1" noChangeArrowheads="1"/>
          </p:cNvSpPr>
          <p:nvPr>
            <p:ph sz="half" idx="1"/>
          </p:nvPr>
        </p:nvSpPr>
        <p:spPr/>
        <p:txBody>
          <a:bodyPr>
            <a:normAutofit/>
          </a:bodyPr>
          <a:lstStyle/>
          <a:p>
            <a:r>
              <a:rPr lang="en-US" dirty="0" smtClean="0"/>
              <a:t>Scenarios</a:t>
            </a:r>
            <a:endParaRPr lang="en-US" dirty="0" smtClean="0"/>
          </a:p>
          <a:p>
            <a:pPr lvl="1"/>
            <a:r>
              <a:rPr lang="en-US" dirty="0" smtClean="0"/>
              <a:t>an informal narrative story, simple, ‘natural’, personal, not </a:t>
            </a:r>
            <a:r>
              <a:rPr lang="en-US" dirty="0" err="1" smtClean="0"/>
              <a:t>generalisable</a:t>
            </a:r>
            <a:endParaRPr lang="en-US" dirty="0" smtClean="0"/>
          </a:p>
          <a:p>
            <a:pPr lvl="1"/>
            <a:endParaRPr lang="en-US" dirty="0" smtClean="0"/>
          </a:p>
          <a:p>
            <a:r>
              <a:rPr lang="en-US" dirty="0" smtClean="0"/>
              <a:t>Use </a:t>
            </a:r>
            <a:r>
              <a:rPr lang="en-US" dirty="0" smtClean="0"/>
              <a:t>cases</a:t>
            </a:r>
            <a:endParaRPr lang="en-US" dirty="0" smtClean="0"/>
          </a:p>
          <a:p>
            <a:pPr lvl="1"/>
            <a:r>
              <a:rPr lang="en-US" dirty="0" smtClean="0"/>
              <a:t>assume interaction with a </a:t>
            </a:r>
            <a:r>
              <a:rPr lang="en-US" dirty="0" smtClean="0"/>
              <a:t>system</a:t>
            </a:r>
            <a:endParaRPr lang="en-US" dirty="0" smtClean="0"/>
          </a:p>
          <a:p>
            <a:pPr lvl="1"/>
            <a:r>
              <a:rPr lang="en-US" dirty="0" smtClean="0"/>
              <a:t>assume detailed understanding of the interaction</a:t>
            </a:r>
          </a:p>
          <a:p>
            <a:pPr lvl="1"/>
            <a:endParaRPr lang="en-US" dirty="0" smtClean="0"/>
          </a:p>
          <a:p>
            <a:pPr lvl="1"/>
            <a:endParaRPr lang="en-US" dirty="0" smtClean="0"/>
          </a:p>
          <a:p>
            <a:r>
              <a:rPr lang="en-US" dirty="0" smtClean="0"/>
              <a:t>Essential use cases</a:t>
            </a:r>
          </a:p>
          <a:p>
            <a:pPr lvl="1"/>
            <a:r>
              <a:rPr lang="en-US" dirty="0" smtClean="0"/>
              <a:t>abstract away from the </a:t>
            </a:r>
            <a:r>
              <a:rPr lang="en-US" dirty="0" smtClean="0"/>
              <a:t>details</a:t>
            </a:r>
            <a:endParaRPr lang="en-US" dirty="0" smtClean="0"/>
          </a:p>
          <a:p>
            <a:pPr lvl="1"/>
            <a:r>
              <a:rPr lang="en-US" dirty="0" smtClean="0"/>
              <a:t>does not have the same assumptions as use cases</a:t>
            </a:r>
          </a:p>
          <a:p>
            <a:endParaRPr lang="en-US" dirty="0" smtClean="0"/>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32770"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1"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2"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3"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2776" name="Rectangle 8"/>
          <p:cNvSpPr>
            <a:spLocks noChangeArrowheads="1"/>
          </p:cNvSpPr>
          <p:nvPr/>
        </p:nvSpPr>
        <p:spPr bwMode="auto">
          <a:xfrm>
            <a:off x="2339752" y="1556792"/>
            <a:ext cx="808831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marL="261938" indent="-261938" eaLnBrk="0" hangingPunct="0"/>
            <a:endParaRPr lang="en-US" sz="2400" dirty="0">
              <a:latin typeface="Liberation Sans"/>
            </a:endParaRPr>
          </a:p>
        </p:txBody>
      </p:sp>
    </p:spTree>
    <p:extLst>
      <p:ext uri="{BB962C8B-B14F-4D97-AF65-F5344CB8AC3E}">
        <p14:creationId xmlns:p14="http://schemas.microsoft.com/office/powerpoint/2010/main" val="302478254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5"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6"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7"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33798" name="Rectangle 6"/>
          <p:cNvSpPr>
            <a:spLocks noGrp="1" noChangeArrowheads="1"/>
          </p:cNvSpPr>
          <p:nvPr>
            <p:ph type="title"/>
          </p:nvPr>
        </p:nvSpPr>
        <p:spPr/>
        <p:txBody>
          <a:bodyPr/>
          <a:lstStyle/>
          <a:p>
            <a:r>
              <a:rPr lang="en-US" smtClean="0"/>
              <a:t>Scenario for travel organizer</a:t>
            </a:r>
            <a:endParaRPr lang="en-US" dirty="0"/>
          </a:p>
        </p:txBody>
      </p:sp>
      <p:sp>
        <p:nvSpPr>
          <p:cNvPr id="6" name="Content Placeholder 5"/>
          <p:cNvSpPr>
            <a:spLocks noGrp="1"/>
          </p:cNvSpPr>
          <p:nvPr>
            <p:ph sz="half" idx="1"/>
          </p:nvPr>
        </p:nvSpPr>
        <p:spPr/>
        <p:txBody>
          <a:bodyPr>
            <a:normAutofit fontScale="92500" lnSpcReduction="10000"/>
          </a:bodyPr>
          <a:lstStyle/>
          <a:p>
            <a:pPr marL="0" indent="0">
              <a:buNone/>
            </a:pPr>
            <a:r>
              <a:rPr lang="ja-JP" altLang="en-GB" dirty="0" smtClean="0"/>
              <a:t>“</a:t>
            </a:r>
            <a:r>
              <a:rPr lang="en-GB" dirty="0" smtClean="0"/>
              <a:t>The Thomson family enjoy outdoor activities and want to try their hand at sailing this year. There are four family members: Sky (10 years old), </a:t>
            </a:r>
            <a:r>
              <a:rPr lang="en-GB" dirty="0" err="1" smtClean="0"/>
              <a:t>Eamonn</a:t>
            </a:r>
            <a:r>
              <a:rPr lang="en-GB" dirty="0" smtClean="0"/>
              <a:t> (15 years old), Claire (35), and Will (40). One evening after dinner they decide to start exploring the possibilities. They all gather around the travel organizer and enter their initial set of requirements – a sailing trip for four novices in the Mediterranean. The console is designed so that all members of the family can interact easily and comfortably with it. The system</a:t>
            </a:r>
            <a:r>
              <a:rPr lang="ja-JP" altLang="en-GB" dirty="0" smtClean="0"/>
              <a:t>’</a:t>
            </a:r>
            <a:r>
              <a:rPr lang="en-GB" dirty="0" smtClean="0"/>
              <a:t>s initial suggestion is a flotilla, where several crews (with various levels of experience) sail together on separate boats. Sky and </a:t>
            </a:r>
            <a:r>
              <a:rPr lang="en-GB" dirty="0" err="1" smtClean="0"/>
              <a:t>Eamonn</a:t>
            </a:r>
            <a:r>
              <a:rPr lang="en-GB" dirty="0" smtClean="0"/>
              <a:t> </a:t>
            </a:r>
            <a:r>
              <a:rPr lang="en-GB" dirty="0" err="1" smtClean="0"/>
              <a:t>aren</a:t>
            </a:r>
            <a:r>
              <a:rPr lang="ja-JP" altLang="en-GB" dirty="0" smtClean="0"/>
              <a:t>’</a:t>
            </a:r>
            <a:r>
              <a:rPr lang="en-GB" dirty="0" smtClean="0"/>
              <a:t>t very happy at the idea of going on vacation with a group of other people, even though the </a:t>
            </a:r>
            <a:r>
              <a:rPr lang="en-GB" dirty="0" err="1" smtClean="0"/>
              <a:t>Thomsons</a:t>
            </a:r>
            <a:r>
              <a:rPr lang="en-GB" dirty="0" smtClean="0"/>
              <a:t> would have their own boat. The travel organizer shows them descriptions of flotillas from other children their ages and they are all very positive, so eventually, everyone agrees to explore flotilla opportunities. Will confirms this recommendation and asks for detailed options. As it</a:t>
            </a:r>
            <a:r>
              <a:rPr lang="ja-JP" altLang="en-GB" dirty="0" smtClean="0"/>
              <a:t>’</a:t>
            </a:r>
            <a:r>
              <a:rPr lang="en-GB" dirty="0" smtClean="0"/>
              <a:t>s getting late, he asks for the details to be saved so everyone can consider them tomorrow. The travel organizer emails them a summary of the different options available.</a:t>
            </a:r>
            <a:r>
              <a:rPr lang="ja-JP" altLang="en-GB" dirty="0" smtClean="0"/>
              <a:t>”</a:t>
            </a:r>
            <a:endParaRPr lang="en-US" dirty="0" smtClean="0"/>
          </a:p>
          <a:p>
            <a:endParaRPr lang="en-AU"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sz="1000" dirty="0">
              <a:solidFill>
                <a:schemeClr val="accent6">
                  <a:lumMod val="75000"/>
                </a:schemeClr>
              </a:solidFill>
              <a:latin typeface="Liberation Sans"/>
            </a:endParaRPr>
          </a:p>
        </p:txBody>
      </p:sp>
      <p:sp>
        <p:nvSpPr>
          <p:cNvPr id="33800" name="Rectangle 8"/>
          <p:cNvSpPr>
            <a:spLocks noChangeArrowheads="1"/>
          </p:cNvSpPr>
          <p:nvPr/>
        </p:nvSpPr>
        <p:spPr bwMode="auto">
          <a:xfrm>
            <a:off x="450850" y="1268413"/>
            <a:ext cx="8377238" cy="486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endParaRPr lang="en-US" sz="1900" dirty="0">
              <a:solidFill>
                <a:srgbClr val="7030A0"/>
              </a:solidFill>
              <a:latin typeface="Liberation Sans"/>
            </a:endParaRPr>
          </a:p>
        </p:txBody>
      </p:sp>
    </p:spTree>
    <p:extLst>
      <p:ext uri="{BB962C8B-B14F-4D97-AF65-F5344CB8AC3E}">
        <p14:creationId xmlns:p14="http://schemas.microsoft.com/office/powerpoint/2010/main" val="268346064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Scenarios and Personas</a:t>
            </a:r>
            <a:endParaRPr lang="en-US" dirty="0"/>
          </a:p>
        </p:txBody>
      </p:sp>
      <p:sp>
        <p:nvSpPr>
          <p:cNvPr id="7" name="Footer Placeholder 6"/>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347156"/>
            <a:ext cx="6768752" cy="4796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738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for travel organizer</a:t>
            </a:r>
            <a:endParaRPr lang="en-AU" dirty="0"/>
          </a:p>
        </p:txBody>
      </p:sp>
      <p:sp>
        <p:nvSpPr>
          <p:cNvPr id="3" name="Content Placeholder 2"/>
          <p:cNvSpPr>
            <a:spLocks noGrp="1"/>
          </p:cNvSpPr>
          <p:nvPr>
            <p:ph sz="half" idx="1"/>
          </p:nvPr>
        </p:nvSpPr>
        <p:spPr/>
        <p:txBody>
          <a:bodyPr>
            <a:normAutofit fontScale="92500" lnSpcReduction="10000"/>
          </a:bodyPr>
          <a:lstStyle/>
          <a:p>
            <a:pPr>
              <a:buFont typeface="+mj-lt"/>
              <a:buAutoNum type="arabicPeriod"/>
            </a:pPr>
            <a:r>
              <a:rPr lang="en-AU" dirty="0" smtClean="0"/>
              <a:t>The </a:t>
            </a:r>
            <a:r>
              <a:rPr lang="en-AU" dirty="0"/>
              <a:t>system displays options for investigating visa and vaccination requirements.</a:t>
            </a:r>
          </a:p>
          <a:p>
            <a:pPr>
              <a:buFont typeface="+mj-lt"/>
              <a:buAutoNum type="arabicPeriod"/>
            </a:pPr>
            <a:r>
              <a:rPr lang="en-AU" dirty="0" smtClean="0"/>
              <a:t>The </a:t>
            </a:r>
            <a:r>
              <a:rPr lang="en-AU" dirty="0"/>
              <a:t>user chooses the option to find out about visa requirements.</a:t>
            </a:r>
          </a:p>
          <a:p>
            <a:pPr>
              <a:buFont typeface="+mj-lt"/>
              <a:buAutoNum type="arabicPeriod"/>
            </a:pPr>
            <a:r>
              <a:rPr lang="en-AU" dirty="0" smtClean="0"/>
              <a:t>The </a:t>
            </a:r>
            <a:r>
              <a:rPr lang="en-AU" dirty="0"/>
              <a:t>system prompts user for the name of the destination country.</a:t>
            </a:r>
          </a:p>
          <a:p>
            <a:pPr>
              <a:buFont typeface="+mj-lt"/>
              <a:buAutoNum type="arabicPeriod"/>
            </a:pPr>
            <a:r>
              <a:rPr lang="en-AU" dirty="0" smtClean="0"/>
              <a:t>The </a:t>
            </a:r>
            <a:r>
              <a:rPr lang="en-AU" dirty="0"/>
              <a:t>user enters the country’s name.</a:t>
            </a:r>
          </a:p>
          <a:p>
            <a:pPr>
              <a:buFont typeface="+mj-lt"/>
              <a:buAutoNum type="arabicPeriod"/>
            </a:pPr>
            <a:r>
              <a:rPr lang="en-AU" dirty="0" smtClean="0"/>
              <a:t>The </a:t>
            </a:r>
            <a:r>
              <a:rPr lang="en-AU" dirty="0"/>
              <a:t>system checks that the country is valid.</a:t>
            </a:r>
          </a:p>
          <a:p>
            <a:pPr>
              <a:buFont typeface="+mj-lt"/>
              <a:buAutoNum type="arabicPeriod"/>
            </a:pPr>
            <a:r>
              <a:rPr lang="en-AU" dirty="0" smtClean="0"/>
              <a:t>The </a:t>
            </a:r>
            <a:r>
              <a:rPr lang="en-AU" dirty="0"/>
              <a:t>system prompts the user for her nationality.</a:t>
            </a:r>
          </a:p>
          <a:p>
            <a:pPr>
              <a:buFont typeface="+mj-lt"/>
              <a:buAutoNum type="arabicPeriod"/>
            </a:pPr>
            <a:r>
              <a:rPr lang="en-AU" dirty="0" smtClean="0"/>
              <a:t>The </a:t>
            </a:r>
            <a:r>
              <a:rPr lang="en-AU" dirty="0"/>
              <a:t>user enters her nationality.</a:t>
            </a:r>
          </a:p>
          <a:p>
            <a:pPr>
              <a:buFont typeface="+mj-lt"/>
              <a:buAutoNum type="arabicPeriod"/>
            </a:pPr>
            <a:r>
              <a:rPr lang="en-AU" dirty="0" smtClean="0"/>
              <a:t>The </a:t>
            </a:r>
            <a:r>
              <a:rPr lang="en-AU" dirty="0"/>
              <a:t>system checks the visa requirements of the entered country for a passport holder of her nationality.</a:t>
            </a:r>
          </a:p>
          <a:p>
            <a:pPr>
              <a:buFont typeface="+mj-lt"/>
              <a:buAutoNum type="arabicPeriod"/>
            </a:pPr>
            <a:r>
              <a:rPr lang="en-AU" dirty="0" smtClean="0"/>
              <a:t>The </a:t>
            </a:r>
            <a:r>
              <a:rPr lang="en-AU" dirty="0"/>
              <a:t>system displays the visa requirements.</a:t>
            </a:r>
          </a:p>
          <a:p>
            <a:pPr>
              <a:buFont typeface="+mj-lt"/>
              <a:buAutoNum type="arabicPeriod"/>
            </a:pPr>
            <a:r>
              <a:rPr lang="en-AU" dirty="0" smtClean="0"/>
              <a:t>The </a:t>
            </a:r>
            <a:r>
              <a:rPr lang="en-AU" dirty="0"/>
              <a:t>system displays the option to print out the visa requirements.</a:t>
            </a:r>
          </a:p>
          <a:p>
            <a:pPr>
              <a:buFont typeface="+mj-lt"/>
              <a:buAutoNum type="arabicPeriod"/>
            </a:pPr>
            <a:r>
              <a:rPr lang="en-AU" dirty="0" smtClean="0"/>
              <a:t>The </a:t>
            </a:r>
            <a:r>
              <a:rPr lang="en-AU" dirty="0"/>
              <a:t>user chooses to print the requirements.</a:t>
            </a:r>
          </a:p>
          <a:p>
            <a:endParaRPr lang="en-AU" dirty="0"/>
          </a:p>
        </p:txBody>
      </p:sp>
    </p:spTree>
    <p:extLst>
      <p:ext uri="{BB962C8B-B14F-4D97-AF65-F5344CB8AC3E}">
        <p14:creationId xmlns:p14="http://schemas.microsoft.com/office/powerpoint/2010/main" val="660854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courses for travel organizer </a:t>
            </a:r>
            <a:endParaRPr lang="en-AU" dirty="0"/>
          </a:p>
        </p:txBody>
      </p:sp>
      <p:sp>
        <p:nvSpPr>
          <p:cNvPr id="3" name="Content Placeholder 2"/>
          <p:cNvSpPr>
            <a:spLocks noGrp="1"/>
          </p:cNvSpPr>
          <p:nvPr>
            <p:ph sz="half" idx="1"/>
          </p:nvPr>
        </p:nvSpPr>
        <p:spPr/>
        <p:txBody>
          <a:bodyPr>
            <a:normAutofit/>
          </a:bodyPr>
          <a:lstStyle/>
          <a:p>
            <a:pPr marL="0" indent="0">
              <a:buNone/>
            </a:pPr>
            <a:r>
              <a:rPr lang="en-AU" dirty="0"/>
              <a:t>Some alternative courses</a:t>
            </a:r>
            <a:r>
              <a:rPr lang="en-AU" dirty="0" smtClean="0"/>
              <a:t>:</a:t>
            </a:r>
            <a:endParaRPr lang="en-AU" dirty="0"/>
          </a:p>
          <a:p>
            <a:pPr marL="0" indent="0">
              <a:buNone/>
            </a:pPr>
            <a:r>
              <a:rPr lang="en-AU" dirty="0" smtClean="0"/>
              <a:t>	6</a:t>
            </a:r>
            <a:r>
              <a:rPr lang="en-AU" dirty="0"/>
              <a:t>. If the country name is invalid</a:t>
            </a:r>
            <a:r>
              <a:rPr lang="en-AU" dirty="0" smtClean="0"/>
              <a:t>:</a:t>
            </a:r>
            <a:endParaRPr lang="en-AU" dirty="0"/>
          </a:p>
          <a:p>
            <a:pPr marL="0" indent="0">
              <a:buNone/>
            </a:pPr>
            <a:r>
              <a:rPr lang="en-AU" dirty="0" smtClean="0"/>
              <a:t>		6.1 </a:t>
            </a:r>
            <a:r>
              <a:rPr lang="en-AU" dirty="0"/>
              <a:t>The system displays an error message</a:t>
            </a:r>
            <a:r>
              <a:rPr lang="en-AU" dirty="0" smtClean="0"/>
              <a:t>.</a:t>
            </a:r>
            <a:endParaRPr lang="en-AU" dirty="0"/>
          </a:p>
          <a:p>
            <a:pPr marL="0" indent="0">
              <a:buNone/>
            </a:pPr>
            <a:r>
              <a:rPr lang="en-AU" dirty="0" smtClean="0"/>
              <a:t>		6.2 </a:t>
            </a:r>
            <a:r>
              <a:rPr lang="en-AU" dirty="0"/>
              <a:t>The system returns to step 3.</a:t>
            </a:r>
          </a:p>
          <a:p>
            <a:endParaRPr lang="en-AU" dirty="0"/>
          </a:p>
          <a:p>
            <a:pPr marL="0" indent="0">
              <a:buNone/>
            </a:pPr>
            <a:r>
              <a:rPr lang="en-AU" dirty="0" smtClean="0"/>
              <a:t>	8</a:t>
            </a:r>
            <a:r>
              <a:rPr lang="en-AU" dirty="0"/>
              <a:t>. If the nationality is invalid</a:t>
            </a:r>
            <a:r>
              <a:rPr lang="en-AU" dirty="0" smtClean="0"/>
              <a:t>:</a:t>
            </a:r>
            <a:endParaRPr lang="en-AU" dirty="0"/>
          </a:p>
          <a:p>
            <a:pPr marL="0" indent="0">
              <a:buNone/>
            </a:pPr>
            <a:r>
              <a:rPr lang="en-AU" dirty="0" smtClean="0"/>
              <a:t>		8.1 </a:t>
            </a:r>
            <a:r>
              <a:rPr lang="en-AU" dirty="0"/>
              <a:t>The system displays an error message</a:t>
            </a:r>
            <a:r>
              <a:rPr lang="en-AU" dirty="0" smtClean="0"/>
              <a:t>.</a:t>
            </a:r>
            <a:endParaRPr lang="en-AU" dirty="0"/>
          </a:p>
          <a:p>
            <a:pPr marL="0" indent="0">
              <a:buNone/>
            </a:pPr>
            <a:r>
              <a:rPr lang="en-AU" dirty="0" smtClean="0"/>
              <a:t>		8.2 </a:t>
            </a:r>
            <a:r>
              <a:rPr lang="en-AU" dirty="0"/>
              <a:t>The system returns to step 6.</a:t>
            </a:r>
          </a:p>
          <a:p>
            <a:endParaRPr lang="en-AU" dirty="0"/>
          </a:p>
          <a:p>
            <a:pPr marL="0" indent="0">
              <a:buNone/>
            </a:pPr>
            <a:r>
              <a:rPr lang="en-AU" dirty="0" smtClean="0"/>
              <a:t>	9</a:t>
            </a:r>
            <a:r>
              <a:rPr lang="en-AU" dirty="0"/>
              <a:t>. If no information about visa requirements is found</a:t>
            </a:r>
            <a:r>
              <a:rPr lang="en-AU" dirty="0" smtClean="0"/>
              <a:t>:</a:t>
            </a:r>
            <a:endParaRPr lang="en-AU" dirty="0"/>
          </a:p>
          <a:p>
            <a:pPr marL="0" indent="0">
              <a:buNone/>
            </a:pPr>
            <a:r>
              <a:rPr lang="en-AU" dirty="0" smtClean="0"/>
              <a:t>		9.1 </a:t>
            </a:r>
            <a:r>
              <a:rPr lang="en-AU" dirty="0"/>
              <a:t>The system displays a suitable </a:t>
            </a:r>
            <a:r>
              <a:rPr lang="en-AU" dirty="0" smtClean="0"/>
              <a:t>message.</a:t>
            </a:r>
          </a:p>
          <a:p>
            <a:pPr marL="0" indent="0">
              <a:buNone/>
            </a:pPr>
            <a:r>
              <a:rPr lang="en-AU" dirty="0"/>
              <a:t>	</a:t>
            </a:r>
            <a:r>
              <a:rPr lang="en-AU" dirty="0" smtClean="0"/>
              <a:t>	9.2 </a:t>
            </a:r>
            <a:r>
              <a:rPr lang="en-AU" dirty="0"/>
              <a:t>The system returns to step 1.</a:t>
            </a:r>
          </a:p>
          <a:p>
            <a:endParaRPr lang="en-AU" dirty="0"/>
          </a:p>
        </p:txBody>
      </p:sp>
    </p:spTree>
    <p:extLst>
      <p:ext uri="{BB962C8B-B14F-4D97-AF65-F5344CB8AC3E}">
        <p14:creationId xmlns:p14="http://schemas.microsoft.com/office/powerpoint/2010/main" val="175111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Grp="1" noChangeArrowheads="1"/>
          </p:cNvSpPr>
          <p:nvPr>
            <p:ph type="title"/>
          </p:nvPr>
        </p:nvSpPr>
        <p:spPr/>
        <p:txBody>
          <a:bodyPr>
            <a:normAutofit fontScale="90000"/>
          </a:bodyPr>
          <a:lstStyle/>
          <a:p>
            <a:r>
              <a:rPr lang="en-US" smtClean="0"/>
              <a:t>Example use case diagram for travel organizer</a:t>
            </a:r>
            <a:endParaRPr lang="en-US"/>
          </a:p>
        </p:txBody>
      </p:sp>
      <p:sp>
        <p:nvSpPr>
          <p:cNvPr id="36871" name="Rectangle 7"/>
          <p:cNvSpPr>
            <a:spLocks noGrp="1" noChangeArrowheads="1"/>
          </p:cNvSpPr>
          <p:nvPr>
            <p:ph sz="half" idx="1"/>
          </p:nvPr>
        </p:nvSpPr>
        <p:spPr/>
        <p:txBody>
          <a:bodyPr/>
          <a:lstStyle/>
          <a:p>
            <a:endParaRPr lang="en-US" smtClean="0"/>
          </a:p>
          <a:p>
            <a:endParaRPr lang="en-US"/>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
        <p:nvSpPr>
          <p:cNvPr id="3686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869" name="Rectangle 5"/>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36872" name="Picture 8" descr="fig_10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1412875"/>
            <a:ext cx="7353300" cy="427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10895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Example essential use case for travel organizer</a:t>
            </a:r>
          </a:p>
        </p:txBody>
      </p:sp>
      <p:sp>
        <p:nvSpPr>
          <p:cNvPr id="3" name="Content Placeholder 2"/>
          <p:cNvSpPr>
            <a:spLocks noGrp="1"/>
          </p:cNvSpPr>
          <p:nvPr>
            <p:ph sz="half" idx="1"/>
          </p:nvPr>
        </p:nvSpPr>
        <p:spPr/>
        <p:txBody>
          <a:bodyPr/>
          <a:lstStyle/>
          <a:p>
            <a:r>
              <a:rPr lang="en-AU" dirty="0" smtClean="0"/>
              <a:t>Retrieve Visa</a:t>
            </a:r>
          </a:p>
          <a:p>
            <a:endParaRPr lang="en-AU" dirty="0"/>
          </a:p>
          <a:p>
            <a:endParaRPr lang="en-A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837" y="2169817"/>
            <a:ext cx="6410325" cy="4219575"/>
          </a:xfrm>
          <a:prstGeom prst="rect">
            <a:avLst/>
          </a:prstGeom>
        </p:spPr>
      </p:pic>
    </p:spTree>
    <p:extLst>
      <p:ext uri="{BB962C8B-B14F-4D97-AF65-F5344CB8AC3E}">
        <p14:creationId xmlns:p14="http://schemas.microsoft.com/office/powerpoint/2010/main" val="1487302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Task analysis</a:t>
            </a:r>
            <a:endParaRPr lang="en-GB" dirty="0"/>
          </a:p>
        </p:txBody>
      </p:sp>
      <p:sp>
        <p:nvSpPr>
          <p:cNvPr id="38915" name="Rectangle 3"/>
          <p:cNvSpPr>
            <a:spLocks noGrp="1" noChangeArrowheads="1"/>
          </p:cNvSpPr>
          <p:nvPr>
            <p:ph sz="half" idx="1"/>
          </p:nvPr>
        </p:nvSpPr>
        <p:spPr/>
        <p:txBody>
          <a:bodyPr>
            <a:normAutofit/>
          </a:bodyPr>
          <a:lstStyle/>
          <a:p>
            <a:r>
              <a:rPr lang="en-GB" dirty="0" smtClean="0"/>
              <a:t>Task descriptions are often used to envision new systems or devices</a:t>
            </a:r>
          </a:p>
          <a:p>
            <a:r>
              <a:rPr lang="en-GB" dirty="0" smtClean="0"/>
              <a:t>Task analysis is used mainly to investigate an existing situation</a:t>
            </a:r>
          </a:p>
          <a:p>
            <a:r>
              <a:rPr lang="en-GB" dirty="0" smtClean="0"/>
              <a:t>It is important not to focus on superficial activities</a:t>
            </a:r>
          </a:p>
          <a:p>
            <a:pPr lvl="1"/>
            <a:r>
              <a:rPr lang="en-GB" dirty="0" smtClean="0"/>
              <a:t>What are people trying to achieve? </a:t>
            </a:r>
          </a:p>
          <a:p>
            <a:pPr lvl="1"/>
            <a:r>
              <a:rPr lang="en-GB" dirty="0" smtClean="0"/>
              <a:t>Why are they trying to achieve it?</a:t>
            </a:r>
          </a:p>
          <a:p>
            <a:pPr lvl="1"/>
            <a:r>
              <a:rPr lang="en-GB" dirty="0" smtClean="0"/>
              <a:t>How are they going about it?</a:t>
            </a:r>
          </a:p>
          <a:p>
            <a:r>
              <a:rPr lang="en-GB" dirty="0" smtClean="0"/>
              <a:t>Many techniques, the most popular is Hierarchical Task Analysis (HTA)</a:t>
            </a:r>
            <a:endParaRPr lang="en-US" dirty="0" smtClean="0"/>
          </a:p>
          <a:p>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sz="1000" dirty="0">
              <a:solidFill>
                <a:schemeClr val="accent6">
                  <a:lumMod val="75000"/>
                </a:schemeClr>
              </a:solidFill>
            </a:endParaRPr>
          </a:p>
        </p:txBody>
      </p:sp>
    </p:spTree>
    <p:extLst>
      <p:ext uri="{BB962C8B-B14F-4D97-AF65-F5344CB8AC3E}">
        <p14:creationId xmlns:p14="http://schemas.microsoft.com/office/powerpoint/2010/main" val="3379433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Hierarchical Task Analysis</a:t>
            </a:r>
            <a:endParaRPr lang="en-GB" dirty="0"/>
          </a:p>
        </p:txBody>
      </p:sp>
      <p:sp>
        <p:nvSpPr>
          <p:cNvPr id="39939" name="Rectangle 3"/>
          <p:cNvSpPr>
            <a:spLocks noGrp="1" noChangeArrowheads="1"/>
          </p:cNvSpPr>
          <p:nvPr>
            <p:ph sz="half" idx="1"/>
          </p:nvPr>
        </p:nvSpPr>
        <p:spPr/>
        <p:txBody>
          <a:bodyPr/>
          <a:lstStyle/>
          <a:p>
            <a:r>
              <a:rPr lang="en-GB" dirty="0" smtClean="0"/>
              <a:t>Involves breaking a task down into subtasks, then sub-sub-tasks and so on. These are grouped as plans which specify how the tasks might be performed in practice</a:t>
            </a:r>
          </a:p>
          <a:p>
            <a:r>
              <a:rPr lang="en-GB" dirty="0" smtClean="0"/>
              <a:t>HTA focuses on physical and observable actions, and includes looking at actions not related to software or an interaction device</a:t>
            </a:r>
          </a:p>
          <a:p>
            <a:r>
              <a:rPr lang="en-GB" dirty="0" smtClean="0"/>
              <a:t>Start with a user goal which is examined and the main tasks for achieving it are identified</a:t>
            </a:r>
          </a:p>
          <a:p>
            <a:r>
              <a:rPr lang="en-GB" dirty="0" smtClean="0"/>
              <a:t>Tasks are sub-divided into </a:t>
            </a:r>
            <a:r>
              <a:rPr lang="en-GB" dirty="0" smtClean="0"/>
              <a:t>sub-tasks</a:t>
            </a:r>
          </a:p>
          <a:p>
            <a:endParaRPr lang="en-GB" dirty="0"/>
          </a:p>
          <a:p>
            <a:r>
              <a:rPr lang="en-GB" dirty="0" smtClean="0"/>
              <a:t>More information</a:t>
            </a:r>
            <a:r>
              <a:rPr lang="en-GB" dirty="0" smtClean="0"/>
              <a:t>: </a:t>
            </a:r>
            <a:r>
              <a:rPr lang="en-GB" dirty="0">
                <a:hlinkClick r:id="rId2"/>
              </a:rPr>
              <a:t>http://</a:t>
            </a:r>
            <a:r>
              <a:rPr lang="en-GB" dirty="0" smtClean="0">
                <a:hlinkClick r:id="rId2"/>
              </a:rPr>
              <a:t>www.usabilitybok.org/task-analysis</a:t>
            </a:r>
            <a:endParaRPr lang="en-GB" dirty="0" smtClean="0"/>
          </a:p>
          <a:p>
            <a:endParaRPr lang="en-US" dirty="0" smtClean="0"/>
          </a:p>
          <a:p>
            <a:endParaRPr lang="en-GB"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dirty="0">
              <a:solidFill>
                <a:schemeClr val="accent6">
                  <a:lumMod val="75000"/>
                </a:schemeClr>
              </a:solidFill>
            </a:endParaRPr>
          </a:p>
        </p:txBody>
      </p:sp>
    </p:spTree>
    <p:extLst>
      <p:ext uri="{BB962C8B-B14F-4D97-AF65-F5344CB8AC3E}">
        <p14:creationId xmlns:p14="http://schemas.microsoft.com/office/powerpoint/2010/main" val="164224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Grp="1" noChangeArrowheads="1"/>
          </p:cNvSpPr>
          <p:nvPr>
            <p:ph type="title"/>
          </p:nvPr>
        </p:nvSpPr>
        <p:spPr/>
        <p:txBody>
          <a:bodyPr/>
          <a:lstStyle/>
          <a:p>
            <a:r>
              <a:rPr lang="en-US" smtClean="0"/>
              <a:t>Example Hierarchical Task Analysis</a:t>
            </a:r>
            <a:endParaRPr lang="en-US"/>
          </a:p>
        </p:txBody>
      </p:sp>
      <p:sp>
        <p:nvSpPr>
          <p:cNvPr id="40966" name="Rectangle 6"/>
          <p:cNvSpPr>
            <a:spLocks noGrp="1" noChangeArrowheads="1"/>
          </p:cNvSpPr>
          <p:nvPr>
            <p:ph sz="half" idx="1"/>
          </p:nvPr>
        </p:nvSpPr>
        <p:spPr/>
        <p:txBody>
          <a:bodyPr/>
          <a:lstStyle/>
          <a:p>
            <a:pPr marL="400050" lvl="1" indent="0">
              <a:buNone/>
            </a:pPr>
            <a:r>
              <a:rPr lang="en-GB" dirty="0" smtClean="0"/>
              <a:t>0. In order to buy a DVD</a:t>
            </a:r>
          </a:p>
          <a:p>
            <a:pPr marL="400050" lvl="1" indent="0">
              <a:buNone/>
            </a:pPr>
            <a:r>
              <a:rPr lang="en-GB" dirty="0" smtClean="0"/>
              <a:t>1. locate DVD</a:t>
            </a:r>
          </a:p>
          <a:p>
            <a:pPr marL="400050" lvl="1" indent="0">
              <a:buNone/>
            </a:pPr>
            <a:r>
              <a:rPr lang="en-GB" dirty="0" smtClean="0"/>
              <a:t>2. add DVD to shopping basket</a:t>
            </a:r>
          </a:p>
          <a:p>
            <a:pPr marL="400050" lvl="1" indent="0">
              <a:buNone/>
            </a:pPr>
            <a:r>
              <a:rPr lang="en-GB" dirty="0" smtClean="0"/>
              <a:t>3. enter payment details</a:t>
            </a:r>
          </a:p>
          <a:p>
            <a:pPr marL="400050" lvl="1" indent="0">
              <a:buNone/>
            </a:pPr>
            <a:r>
              <a:rPr lang="en-GB" dirty="0" smtClean="0"/>
              <a:t>4. complete address</a:t>
            </a:r>
          </a:p>
          <a:p>
            <a:pPr marL="400050" lvl="1" indent="0">
              <a:buNone/>
            </a:pPr>
            <a:r>
              <a:rPr lang="en-GB" dirty="0" smtClean="0"/>
              <a:t>5. confirm order</a:t>
            </a:r>
            <a:br>
              <a:rPr lang="en-GB" dirty="0" smtClean="0"/>
            </a:br>
            <a:endParaRPr lang="en-GB" dirty="0" smtClean="0"/>
          </a:p>
          <a:p>
            <a:r>
              <a:rPr lang="en-GB" dirty="0"/>
              <a:t>P</a:t>
            </a:r>
            <a:r>
              <a:rPr lang="en-GB" dirty="0" smtClean="0"/>
              <a:t>lan </a:t>
            </a:r>
            <a:r>
              <a:rPr lang="en-GB" dirty="0" smtClean="0"/>
              <a:t>0: 	If regular user do 1-2-5. </a:t>
            </a:r>
            <a:br>
              <a:rPr lang="en-GB" dirty="0" smtClean="0"/>
            </a:br>
            <a:r>
              <a:rPr lang="en-GB" dirty="0" smtClean="0"/>
              <a:t>			If new user do 1-2-3-4-5.</a:t>
            </a:r>
          </a:p>
          <a:p>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latin typeface="Liberation Sans"/>
              </a:rPr>
              <a:t>www.id-book.com</a:t>
            </a:r>
            <a:endParaRPr lang="en-GB" dirty="0">
              <a:solidFill>
                <a:schemeClr val="accent6">
                  <a:lumMod val="75000"/>
                </a:schemeClr>
              </a:solidFill>
              <a:latin typeface="Liberation Sans"/>
            </a:endParaRPr>
          </a:p>
        </p:txBody>
      </p:sp>
      <p:sp>
        <p:nvSpPr>
          <p:cNvPr id="40962"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3"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4"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latin typeface="Liberation Sans"/>
            </a:endParaRPr>
          </a:p>
        </p:txBody>
      </p:sp>
      <p:sp>
        <p:nvSpPr>
          <p:cNvPr id="40967" name="Rectangle 7"/>
          <p:cNvSpPr>
            <a:spLocks noChangeArrowheads="1"/>
          </p:cNvSpPr>
          <p:nvPr/>
        </p:nvSpPr>
        <p:spPr bwMode="auto">
          <a:xfrm>
            <a:off x="2051720" y="2132856"/>
            <a:ext cx="82597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lstStyle/>
          <a:p>
            <a:pPr eaLnBrk="0" hangingPunct="0"/>
            <a:endParaRPr lang="en-GB" sz="2400" dirty="0">
              <a:latin typeface="Liberation Sans"/>
            </a:endParaRPr>
          </a:p>
        </p:txBody>
      </p:sp>
    </p:spTree>
    <p:extLst>
      <p:ext uri="{BB962C8B-B14F-4D97-AF65-F5344CB8AC3E}">
        <p14:creationId xmlns:p14="http://schemas.microsoft.com/office/powerpoint/2010/main" val="26925973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92969" y="2375396"/>
            <a:ext cx="7284697" cy="2267483"/>
          </a:xfrm>
        </p:spPr>
        <p:txBody>
          <a:bodyPr>
            <a:normAutofit lnSpcReduction="10000"/>
          </a:bodyPr>
          <a:lstStyle/>
          <a:p>
            <a:r>
              <a:rPr lang="en-AU" dirty="0" smtClean="0"/>
              <a:t>Final Part A: Group Project</a:t>
            </a:r>
          </a:p>
          <a:p>
            <a:r>
              <a:rPr lang="en-AU" dirty="0" smtClean="0"/>
              <a:t>Questions and Notes</a:t>
            </a:r>
            <a:endParaRPr lang="en-AU" dirty="0"/>
          </a:p>
        </p:txBody>
      </p:sp>
      <p:sp>
        <p:nvSpPr>
          <p:cNvPr id="5" name="Content Placeholder 4"/>
          <p:cNvSpPr>
            <a:spLocks noGrp="1"/>
          </p:cNvSpPr>
          <p:nvPr>
            <p:ph sz="quarter" idx="14"/>
          </p:nvPr>
        </p:nvSpPr>
        <p:spPr/>
        <p:txBody>
          <a:bodyPr/>
          <a:lstStyle/>
          <a:p>
            <a:endParaRPr lang="en-AU"/>
          </a:p>
        </p:txBody>
      </p:sp>
    </p:spTree>
    <p:extLst>
      <p:ext uri="{BB962C8B-B14F-4D97-AF65-F5344CB8AC3E}">
        <p14:creationId xmlns:p14="http://schemas.microsoft.com/office/powerpoint/2010/main" val="30385108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 name="Rectangle 4"/>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9" name="Rectangle 5"/>
          <p:cNvSpPr>
            <a:spLocks noGrp="1" noChangeArrowheads="1"/>
          </p:cNvSpPr>
          <p:nvPr>
            <p:ph type="title"/>
          </p:nvPr>
        </p:nvSpPr>
        <p:spPr/>
        <p:txBody>
          <a:bodyPr>
            <a:normAutofit fontScale="90000"/>
          </a:bodyPr>
          <a:lstStyle/>
          <a:p>
            <a:r>
              <a:rPr lang="en-US" dirty="0" smtClean="0"/>
              <a:t>Example Hierarchical Task Analysis (graphical)</a:t>
            </a:r>
            <a:endParaRPr lang="en-US" dirty="0"/>
          </a:p>
        </p:txBody>
      </p:sp>
      <p:sp>
        <p:nvSpPr>
          <p:cNvPr id="3" name="Footer Placeholder 2"/>
          <p:cNvSpPr>
            <a:spLocks noGrp="1"/>
          </p:cNvSpPr>
          <p:nvPr>
            <p:ph type="ftr" sz="quarter" idx="4294967295"/>
          </p:nvPr>
        </p:nvSpPr>
        <p:spPr>
          <a:xfrm>
            <a:off x="0" y="6356350"/>
            <a:ext cx="2895600" cy="365125"/>
          </a:xfrm>
          <a:prstGeom prst="rect">
            <a:avLst/>
          </a:prstGeom>
        </p:spPr>
        <p:txBody>
          <a:bodyPr/>
          <a:lstStyle/>
          <a:p>
            <a:r>
              <a:rPr lang="en-GB" sz="1000" dirty="0" smtClean="0">
                <a:solidFill>
                  <a:schemeClr val="accent6">
                    <a:lumMod val="75000"/>
                  </a:schemeClr>
                </a:solidFill>
              </a:rPr>
              <a:t>www.id-book.com</a:t>
            </a:r>
            <a:endParaRPr lang="en-GB" dirty="0">
              <a:solidFill>
                <a:schemeClr val="accent6">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19277"/>
            <a:ext cx="8856984" cy="3917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425246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HTA Example</a:t>
            </a:r>
            <a:endParaRPr lang="en-AU" dirty="0"/>
          </a:p>
        </p:txBody>
      </p:sp>
      <p:sp>
        <p:nvSpPr>
          <p:cNvPr id="4" name="Content Placeholder 3"/>
          <p:cNvSpPr>
            <a:spLocks noGrp="1"/>
          </p:cNvSpPr>
          <p:nvPr>
            <p:ph sz="half" idx="1"/>
          </p:nvPr>
        </p:nvSpPr>
        <p:spPr/>
        <p:txBody>
          <a:bodyPr/>
          <a:lstStyle/>
          <a:p>
            <a:r>
              <a:rPr lang="en-AU" dirty="0">
                <a:hlinkClick r:id="rId2"/>
              </a:rPr>
              <a:t>http://</a:t>
            </a:r>
            <a:r>
              <a:rPr lang="en-AU" dirty="0" smtClean="0">
                <a:hlinkClick r:id="rId2"/>
              </a:rPr>
              <a:t>www.uxmatters.com/mt/archives/2010/02/hierarchical-task-analysis.php</a:t>
            </a:r>
            <a:endParaRPr lang="en-AU" dirty="0" smtClean="0"/>
          </a:p>
          <a:p>
            <a:endParaRPr lang="en-AU" dirty="0"/>
          </a:p>
        </p:txBody>
      </p:sp>
    </p:spTree>
    <p:extLst>
      <p:ext uri="{BB962C8B-B14F-4D97-AF65-F5344CB8AC3E}">
        <p14:creationId xmlns:p14="http://schemas.microsoft.com/office/powerpoint/2010/main" val="2836410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Card Sorting</a:t>
            </a:r>
            <a:endParaRPr lang="en-AU" dirty="0"/>
          </a:p>
        </p:txBody>
      </p:sp>
      <p:sp>
        <p:nvSpPr>
          <p:cNvPr id="4" name="Content Placeholder 3"/>
          <p:cNvSpPr>
            <a:spLocks noGrp="1"/>
          </p:cNvSpPr>
          <p:nvPr>
            <p:ph sz="half" idx="1"/>
          </p:nvPr>
        </p:nvSpPr>
        <p:spPr>
          <a:xfrm>
            <a:off x="457200" y="1772188"/>
            <a:ext cx="7432158" cy="4489544"/>
          </a:xfrm>
        </p:spPr>
        <p:txBody>
          <a:bodyPr>
            <a:normAutofit fontScale="92500" lnSpcReduction="10000"/>
          </a:bodyPr>
          <a:lstStyle/>
          <a:p>
            <a:r>
              <a:rPr lang="en-AU" dirty="0"/>
              <a:t>generate information about the associations and grouping of specific data </a:t>
            </a:r>
            <a:r>
              <a:rPr lang="en-AU" dirty="0" smtClean="0"/>
              <a:t>items</a:t>
            </a:r>
          </a:p>
          <a:p>
            <a:r>
              <a:rPr lang="en-AU" dirty="0" smtClean="0"/>
              <a:t>Technology:</a:t>
            </a:r>
          </a:p>
          <a:p>
            <a:pPr lvl="1"/>
            <a:r>
              <a:rPr lang="en-AU" dirty="0" smtClean="0"/>
              <a:t>Low-tech </a:t>
            </a:r>
            <a:r>
              <a:rPr lang="en-AU" dirty="0"/>
              <a:t>method using index cards or post-it </a:t>
            </a:r>
            <a:r>
              <a:rPr lang="en-AU" dirty="0" smtClean="0"/>
              <a:t>notes</a:t>
            </a:r>
            <a:endParaRPr lang="en-AU" dirty="0"/>
          </a:p>
          <a:p>
            <a:pPr lvl="1"/>
            <a:r>
              <a:rPr lang="en-AU" dirty="0" smtClean="0"/>
              <a:t>High-tech method (e.g. </a:t>
            </a:r>
            <a:r>
              <a:rPr lang="en-AU" dirty="0" err="1" smtClean="0"/>
              <a:t>uxSort</a:t>
            </a:r>
            <a:r>
              <a:rPr lang="en-AU" dirty="0" smtClean="0"/>
              <a:t> or </a:t>
            </a:r>
            <a:r>
              <a:rPr lang="en-AU" dirty="0" err="1" smtClean="0"/>
              <a:t>UserZoom</a:t>
            </a:r>
            <a:r>
              <a:rPr lang="en-AU" dirty="0" smtClean="0"/>
              <a:t>)</a:t>
            </a:r>
            <a:endParaRPr lang="en-AU" dirty="0"/>
          </a:p>
          <a:p>
            <a:r>
              <a:rPr lang="en-AU" dirty="0" smtClean="0"/>
              <a:t>Typically conducted as a:</a:t>
            </a:r>
          </a:p>
          <a:p>
            <a:pPr lvl="1"/>
            <a:r>
              <a:rPr lang="en-AU" dirty="0"/>
              <a:t>S</a:t>
            </a:r>
            <a:r>
              <a:rPr lang="en-AU" dirty="0" smtClean="0"/>
              <a:t>eries </a:t>
            </a:r>
            <a:r>
              <a:rPr lang="en-AU" dirty="0"/>
              <a:t>of individual </a:t>
            </a:r>
            <a:r>
              <a:rPr lang="en-AU" dirty="0" smtClean="0"/>
              <a:t>exercises</a:t>
            </a:r>
          </a:p>
          <a:p>
            <a:pPr lvl="1"/>
            <a:r>
              <a:rPr lang="en-AU" dirty="0"/>
              <a:t>C</a:t>
            </a:r>
            <a:r>
              <a:rPr lang="en-AU" dirty="0" smtClean="0"/>
              <a:t>oncurrent </a:t>
            </a:r>
            <a:r>
              <a:rPr lang="en-AU" dirty="0"/>
              <a:t>activity </a:t>
            </a:r>
            <a:r>
              <a:rPr lang="en-AU" dirty="0" smtClean="0"/>
              <a:t>in a small group</a:t>
            </a:r>
          </a:p>
          <a:p>
            <a:pPr lvl="1"/>
            <a:r>
              <a:rPr lang="en-AU" dirty="0" smtClean="0"/>
              <a:t>Mixed approach (individual then group discussion - differences)</a:t>
            </a:r>
            <a:endParaRPr lang="en-AU" dirty="0"/>
          </a:p>
          <a:p>
            <a:r>
              <a:rPr lang="en-AU" dirty="0" smtClean="0"/>
              <a:t>Typically conducted early in the design </a:t>
            </a:r>
            <a:r>
              <a:rPr lang="en-AU" dirty="0"/>
              <a:t>phase of a project for defining </a:t>
            </a:r>
            <a:r>
              <a:rPr lang="en-AU" dirty="0" smtClean="0"/>
              <a:t>a systems architecture</a:t>
            </a:r>
          </a:p>
          <a:p>
            <a:r>
              <a:rPr lang="en-AU" dirty="0" smtClean="0"/>
              <a:t>Open vs. Closed sorts</a:t>
            </a:r>
            <a:endParaRPr lang="en-AU" dirty="0"/>
          </a:p>
          <a:p>
            <a:r>
              <a:rPr lang="en-AU" dirty="0"/>
              <a:t>See: </a:t>
            </a:r>
            <a:endParaRPr lang="en-AU" dirty="0" smtClean="0"/>
          </a:p>
          <a:p>
            <a:pPr lvl="1"/>
            <a:r>
              <a:rPr lang="en-AU" dirty="0" smtClean="0">
                <a:hlinkClick r:id="rId2"/>
              </a:rPr>
              <a:t>http</a:t>
            </a:r>
            <a:r>
              <a:rPr lang="en-AU" dirty="0">
                <a:hlinkClick r:id="rId2"/>
              </a:rPr>
              <a:t>://</a:t>
            </a:r>
            <a:r>
              <a:rPr lang="en-AU" dirty="0" smtClean="0">
                <a:hlinkClick r:id="rId2"/>
              </a:rPr>
              <a:t>measuringuserexperience.com/CardSorting/index.htm</a:t>
            </a:r>
            <a:endParaRPr lang="en-AU" dirty="0" smtClean="0"/>
          </a:p>
          <a:p>
            <a:pPr lvl="1"/>
            <a:r>
              <a:rPr lang="en-AU" dirty="0">
                <a:hlinkClick r:id="rId3"/>
              </a:rPr>
              <a:t>https://</a:t>
            </a:r>
            <a:r>
              <a:rPr lang="en-AU" dirty="0" smtClean="0">
                <a:hlinkClick r:id="rId3"/>
              </a:rPr>
              <a:t>www.interaction-design.org/literature/book/the-encyclopedia-of-human-computer-interaction-2nd-ed/card-sorting</a:t>
            </a:r>
            <a:endParaRPr lang="en-AU" dirty="0" smtClean="0"/>
          </a:p>
          <a:p>
            <a:endParaRPr lang="en-AU" dirty="0" smtClean="0"/>
          </a:p>
          <a:p>
            <a:endParaRPr lang="en-AU" dirty="0"/>
          </a:p>
        </p:txBody>
      </p:sp>
    </p:spTree>
    <p:extLst>
      <p:ext uri="{BB962C8B-B14F-4D97-AF65-F5344CB8AC3E}">
        <p14:creationId xmlns:p14="http://schemas.microsoft.com/office/powerpoint/2010/main" val="2219308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AU" dirty="0" smtClean="0"/>
              <a:t>Class Activities</a:t>
            </a:r>
            <a:endParaRPr lang="en-AU" dirty="0"/>
          </a:p>
        </p:txBody>
      </p:sp>
      <p:sp>
        <p:nvSpPr>
          <p:cNvPr id="4" name="Content Placeholder 3"/>
          <p:cNvSpPr>
            <a:spLocks noGrp="1"/>
          </p:cNvSpPr>
          <p:nvPr>
            <p:ph sz="quarter" idx="14"/>
          </p:nvPr>
        </p:nvSpPr>
        <p:spPr/>
        <p:txBody>
          <a:bodyPr/>
          <a:lstStyle/>
          <a:p>
            <a:endParaRPr lang="en-AU" dirty="0"/>
          </a:p>
        </p:txBody>
      </p:sp>
    </p:spTree>
    <p:extLst>
      <p:ext uri="{BB962C8B-B14F-4D97-AF65-F5344CB8AC3E}">
        <p14:creationId xmlns:p14="http://schemas.microsoft.com/office/powerpoint/2010/main" val="2082276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Activity 1: Card Sort</a:t>
            </a:r>
            <a:endParaRPr lang="en-AU" dirty="0"/>
          </a:p>
        </p:txBody>
      </p:sp>
      <p:sp>
        <p:nvSpPr>
          <p:cNvPr id="5" name="Content Placeholder 4"/>
          <p:cNvSpPr>
            <a:spLocks noGrp="1"/>
          </p:cNvSpPr>
          <p:nvPr>
            <p:ph sz="half" idx="1"/>
          </p:nvPr>
        </p:nvSpPr>
        <p:spPr/>
        <p:txBody>
          <a:bodyPr>
            <a:normAutofit fontScale="77500" lnSpcReduction="20000"/>
          </a:bodyPr>
          <a:lstStyle/>
          <a:p>
            <a:r>
              <a:rPr lang="en-AU" dirty="0" smtClean="0"/>
              <a:t>Current </a:t>
            </a:r>
            <a:r>
              <a:rPr lang="en-AU" dirty="0"/>
              <a:t>Students</a:t>
            </a:r>
          </a:p>
          <a:p>
            <a:r>
              <a:rPr lang="en-AU" dirty="0" smtClean="0"/>
              <a:t>University </a:t>
            </a:r>
            <a:r>
              <a:rPr lang="en-AU" dirty="0"/>
              <a:t>management</a:t>
            </a:r>
          </a:p>
          <a:p>
            <a:r>
              <a:rPr lang="en-AU" dirty="0" smtClean="0"/>
              <a:t>Degree </a:t>
            </a:r>
            <a:r>
              <a:rPr lang="en-AU" dirty="0"/>
              <a:t>Structures</a:t>
            </a:r>
          </a:p>
          <a:p>
            <a:r>
              <a:rPr lang="en-AU" dirty="0" smtClean="0"/>
              <a:t>Technology </a:t>
            </a:r>
            <a:endParaRPr lang="en-AU" dirty="0"/>
          </a:p>
          <a:p>
            <a:r>
              <a:rPr lang="en-AU" dirty="0" smtClean="0"/>
              <a:t>Sport </a:t>
            </a:r>
            <a:endParaRPr lang="en-AU" dirty="0"/>
          </a:p>
          <a:p>
            <a:r>
              <a:rPr lang="en-AU" dirty="0" smtClean="0"/>
              <a:t>Library</a:t>
            </a:r>
            <a:endParaRPr lang="en-AU" dirty="0"/>
          </a:p>
          <a:p>
            <a:r>
              <a:rPr lang="en-AU" dirty="0" smtClean="0"/>
              <a:t>Research</a:t>
            </a:r>
            <a:endParaRPr lang="en-AU" dirty="0"/>
          </a:p>
          <a:p>
            <a:r>
              <a:rPr lang="en-AU" dirty="0" smtClean="0"/>
              <a:t>Study </a:t>
            </a:r>
            <a:r>
              <a:rPr lang="en-AU" dirty="0"/>
              <a:t>Programmes </a:t>
            </a:r>
          </a:p>
          <a:p>
            <a:r>
              <a:rPr lang="en-AU" dirty="0" smtClean="0"/>
              <a:t>Admissions </a:t>
            </a:r>
            <a:endParaRPr lang="en-AU" dirty="0"/>
          </a:p>
          <a:p>
            <a:r>
              <a:rPr lang="en-AU" dirty="0" smtClean="0"/>
              <a:t>Study </a:t>
            </a:r>
            <a:r>
              <a:rPr lang="en-AU" dirty="0"/>
              <a:t>at the university </a:t>
            </a:r>
          </a:p>
          <a:p>
            <a:r>
              <a:rPr lang="en-AU" dirty="0" smtClean="0"/>
              <a:t>Moodle </a:t>
            </a:r>
            <a:endParaRPr lang="en-AU" dirty="0"/>
          </a:p>
          <a:p>
            <a:r>
              <a:rPr lang="en-AU" dirty="0" smtClean="0"/>
              <a:t>International </a:t>
            </a:r>
            <a:r>
              <a:rPr lang="en-AU" dirty="0"/>
              <a:t>programmes </a:t>
            </a:r>
          </a:p>
          <a:p>
            <a:r>
              <a:rPr lang="en-AU" dirty="0" smtClean="0"/>
              <a:t>Directory </a:t>
            </a:r>
            <a:endParaRPr lang="en-AU" dirty="0"/>
          </a:p>
          <a:p>
            <a:r>
              <a:rPr lang="en-AU" dirty="0" smtClean="0"/>
              <a:t>Services</a:t>
            </a:r>
            <a:endParaRPr lang="en-AU" dirty="0"/>
          </a:p>
          <a:p>
            <a:r>
              <a:rPr lang="en-AU" dirty="0" smtClean="0"/>
              <a:t>Research </a:t>
            </a:r>
            <a:r>
              <a:rPr lang="en-AU" dirty="0"/>
              <a:t>Institutes </a:t>
            </a:r>
          </a:p>
          <a:p>
            <a:r>
              <a:rPr lang="en-AU" dirty="0" smtClean="0"/>
              <a:t>Organisation </a:t>
            </a:r>
            <a:r>
              <a:rPr lang="en-AU" dirty="0"/>
              <a:t>chart </a:t>
            </a:r>
          </a:p>
          <a:p>
            <a:r>
              <a:rPr lang="en-AU" dirty="0" smtClean="0"/>
              <a:t>Alumni </a:t>
            </a:r>
            <a:endParaRPr lang="en-AU" dirty="0"/>
          </a:p>
          <a:p>
            <a:r>
              <a:rPr lang="en-AU" dirty="0" smtClean="0"/>
              <a:t>Faculties</a:t>
            </a:r>
            <a:endParaRPr lang="en-AU" dirty="0"/>
          </a:p>
          <a:p>
            <a:r>
              <a:rPr lang="en-AU" dirty="0" smtClean="0"/>
              <a:t>Technological </a:t>
            </a:r>
            <a:r>
              <a:rPr lang="en-AU" dirty="0"/>
              <a:t>resources </a:t>
            </a:r>
          </a:p>
          <a:p>
            <a:r>
              <a:rPr lang="en-AU" dirty="0" smtClean="0"/>
              <a:t>Webmail</a:t>
            </a:r>
            <a:endParaRPr lang="en-AU" dirty="0"/>
          </a:p>
          <a:p>
            <a:r>
              <a:rPr lang="en-AU" dirty="0" smtClean="0"/>
              <a:t>Schools</a:t>
            </a:r>
            <a:endParaRPr lang="en-AU" dirty="0"/>
          </a:p>
          <a:p>
            <a:pPr marL="0" indent="0">
              <a:buNone/>
            </a:pPr>
            <a:endParaRPr lang="en-AU" dirty="0"/>
          </a:p>
        </p:txBody>
      </p:sp>
    </p:spTree>
    <p:extLst>
      <p:ext uri="{BB962C8B-B14F-4D97-AF65-F5344CB8AC3E}">
        <p14:creationId xmlns:p14="http://schemas.microsoft.com/office/powerpoint/2010/main" val="2930761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Activity 1: HTA – Borrow a known book</a:t>
            </a:r>
            <a:endParaRPr lang="en-AU" dirty="0"/>
          </a:p>
        </p:txBody>
      </p:sp>
      <p:sp>
        <p:nvSpPr>
          <p:cNvPr id="5" name="Content Placeholder 4"/>
          <p:cNvSpPr>
            <a:spLocks noGrp="1"/>
          </p:cNvSpPr>
          <p:nvPr>
            <p:ph sz="half" idx="1"/>
          </p:nvPr>
        </p:nvSpPr>
        <p:spPr/>
        <p:txBody>
          <a:bodyPr>
            <a:normAutofit/>
          </a:bodyPr>
          <a:lstStyle/>
          <a:p>
            <a:pPr marL="0" indent="0">
              <a:buNone/>
            </a:pPr>
            <a:r>
              <a:rPr lang="en-AU" dirty="0"/>
              <a:t>0</a:t>
            </a:r>
            <a:r>
              <a:rPr lang="en-AU" dirty="0" smtClean="0"/>
              <a:t>. </a:t>
            </a:r>
            <a:r>
              <a:rPr lang="en-AU" dirty="0"/>
              <a:t>T</a:t>
            </a:r>
            <a:r>
              <a:rPr lang="en-AU" dirty="0" smtClean="0"/>
              <a:t>o </a:t>
            </a:r>
            <a:r>
              <a:rPr lang="en-AU" dirty="0"/>
              <a:t>borrow a book from the library </a:t>
            </a:r>
            <a:endParaRPr lang="en-AU" dirty="0" smtClean="0"/>
          </a:p>
          <a:p>
            <a:pPr marL="0" indent="0">
              <a:buNone/>
            </a:pPr>
            <a:r>
              <a:rPr lang="en-AU" dirty="0" smtClean="0"/>
              <a:t>1. Go </a:t>
            </a:r>
            <a:r>
              <a:rPr lang="en-AU" dirty="0"/>
              <a:t>to the library </a:t>
            </a:r>
            <a:endParaRPr lang="en-AU" dirty="0" smtClean="0"/>
          </a:p>
          <a:p>
            <a:pPr marL="0" indent="0">
              <a:buNone/>
            </a:pPr>
            <a:r>
              <a:rPr lang="en-AU" dirty="0" smtClean="0"/>
              <a:t>2. Find </a:t>
            </a:r>
            <a:r>
              <a:rPr lang="en-AU" dirty="0"/>
              <a:t>the required book </a:t>
            </a:r>
            <a:endParaRPr lang="en-AU" dirty="0" smtClean="0"/>
          </a:p>
          <a:p>
            <a:pPr marL="400050" lvl="1" indent="0">
              <a:buNone/>
            </a:pPr>
            <a:r>
              <a:rPr lang="en-AU" dirty="0" smtClean="0"/>
              <a:t>2.1 </a:t>
            </a:r>
            <a:r>
              <a:rPr lang="en-AU" dirty="0"/>
              <a:t>access library catalogue </a:t>
            </a:r>
            <a:endParaRPr lang="en-AU" dirty="0" smtClean="0"/>
          </a:p>
          <a:p>
            <a:pPr marL="400050" lvl="1" indent="0">
              <a:buNone/>
            </a:pPr>
            <a:r>
              <a:rPr lang="en-AU" dirty="0" smtClean="0"/>
              <a:t>2.2 </a:t>
            </a:r>
            <a:r>
              <a:rPr lang="en-AU" dirty="0"/>
              <a:t>access the search screen </a:t>
            </a:r>
            <a:endParaRPr lang="en-AU" dirty="0" smtClean="0"/>
          </a:p>
          <a:p>
            <a:pPr marL="400050" lvl="1" indent="0">
              <a:buNone/>
            </a:pPr>
            <a:r>
              <a:rPr lang="en-AU" dirty="0" smtClean="0"/>
              <a:t>2.3 </a:t>
            </a:r>
            <a:r>
              <a:rPr lang="en-AU" dirty="0"/>
              <a:t>enter search criteria 2.4 identify required book </a:t>
            </a:r>
            <a:endParaRPr lang="en-AU" dirty="0" smtClean="0"/>
          </a:p>
          <a:p>
            <a:pPr marL="400050" lvl="1" indent="0">
              <a:buNone/>
            </a:pPr>
            <a:r>
              <a:rPr lang="en-AU" dirty="0" smtClean="0"/>
              <a:t>2.5 </a:t>
            </a:r>
            <a:r>
              <a:rPr lang="en-AU" dirty="0"/>
              <a:t>note location </a:t>
            </a:r>
            <a:endParaRPr lang="en-AU" dirty="0" smtClean="0"/>
          </a:p>
          <a:p>
            <a:pPr marL="0" indent="0">
              <a:buNone/>
            </a:pPr>
            <a:r>
              <a:rPr lang="en-AU" dirty="0" smtClean="0"/>
              <a:t>3. Go </a:t>
            </a:r>
            <a:r>
              <a:rPr lang="en-AU" dirty="0"/>
              <a:t>to correct shelf and retrieve book </a:t>
            </a:r>
            <a:endParaRPr lang="en-AU" dirty="0" smtClean="0"/>
          </a:p>
          <a:p>
            <a:pPr marL="0" indent="0">
              <a:buNone/>
            </a:pPr>
            <a:r>
              <a:rPr lang="en-AU" dirty="0" smtClean="0"/>
              <a:t>4. Borrow book at self-check-out machine</a:t>
            </a:r>
            <a:r>
              <a:rPr lang="en-AU" dirty="0"/>
              <a:t/>
            </a:r>
            <a:br>
              <a:rPr lang="en-AU" dirty="0"/>
            </a:br>
            <a:endParaRPr lang="en-AU" dirty="0" smtClean="0"/>
          </a:p>
          <a:p>
            <a:pPr marL="0" indent="0">
              <a:buNone/>
            </a:pPr>
            <a:r>
              <a:rPr lang="en-AU" dirty="0" smtClean="0"/>
              <a:t>plan </a:t>
            </a:r>
            <a:r>
              <a:rPr lang="en-AU" dirty="0"/>
              <a:t>0: </a:t>
            </a:r>
            <a:r>
              <a:rPr lang="en-AU" dirty="0" smtClean="0"/>
              <a:t>	do </a:t>
            </a:r>
            <a:r>
              <a:rPr lang="en-AU" dirty="0"/>
              <a:t>1-3-4. </a:t>
            </a:r>
            <a:endParaRPr lang="en-AU" dirty="0" smtClean="0"/>
          </a:p>
          <a:p>
            <a:pPr marL="0" indent="0">
              <a:buNone/>
            </a:pPr>
            <a:r>
              <a:rPr lang="en-AU" dirty="0"/>
              <a:t>	</a:t>
            </a:r>
            <a:r>
              <a:rPr lang="en-AU" dirty="0" smtClean="0"/>
              <a:t>	If </a:t>
            </a:r>
            <a:r>
              <a:rPr lang="en-AU" dirty="0"/>
              <a:t>book isn’t on the </a:t>
            </a:r>
            <a:r>
              <a:rPr lang="en-AU" dirty="0" smtClean="0"/>
              <a:t>expected shelf, </a:t>
            </a:r>
            <a:r>
              <a:rPr lang="en-AU" dirty="0"/>
              <a:t>do 2-3-4. </a:t>
            </a:r>
            <a:endParaRPr lang="en-AU" dirty="0" smtClean="0"/>
          </a:p>
          <a:p>
            <a:pPr marL="0" indent="0">
              <a:buNone/>
            </a:pPr>
            <a:r>
              <a:rPr lang="en-AU" dirty="0" smtClean="0"/>
              <a:t>plan </a:t>
            </a:r>
            <a:r>
              <a:rPr lang="en-AU" dirty="0"/>
              <a:t>2: </a:t>
            </a:r>
            <a:r>
              <a:rPr lang="en-AU" dirty="0" smtClean="0"/>
              <a:t>	do </a:t>
            </a:r>
            <a:r>
              <a:rPr lang="en-AU" dirty="0"/>
              <a:t>2.1-2.4-2.5. </a:t>
            </a:r>
            <a:endParaRPr lang="en-AU" dirty="0" smtClean="0"/>
          </a:p>
          <a:p>
            <a:pPr marL="0" indent="0">
              <a:buNone/>
            </a:pPr>
            <a:r>
              <a:rPr lang="en-AU" dirty="0"/>
              <a:t>	</a:t>
            </a:r>
            <a:r>
              <a:rPr lang="en-AU" dirty="0" smtClean="0"/>
              <a:t>	If </a:t>
            </a:r>
            <a:r>
              <a:rPr lang="en-AU" dirty="0"/>
              <a:t>book not identified do 2.2-2.3-2.4. </a:t>
            </a:r>
          </a:p>
          <a:p>
            <a:pPr marL="0" indent="0">
              <a:buNone/>
            </a:pPr>
            <a:endParaRPr lang="en-AU" dirty="0"/>
          </a:p>
        </p:txBody>
      </p:sp>
    </p:spTree>
    <p:extLst>
      <p:ext uri="{BB962C8B-B14F-4D97-AF65-F5344CB8AC3E}">
        <p14:creationId xmlns:p14="http://schemas.microsoft.com/office/powerpoint/2010/main" val="705089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77" y="2686074"/>
            <a:ext cx="7772400" cy="1470025"/>
          </a:xfrm>
        </p:spPr>
        <p:txBody>
          <a:bodyPr>
            <a:noAutofit/>
          </a:bodyPr>
          <a:lstStyle/>
          <a:p>
            <a:pPr>
              <a:lnSpc>
                <a:spcPct val="80000"/>
              </a:lnSpc>
            </a:pPr>
            <a:r>
              <a:rPr lang="en-US" spc="-150" dirty="0">
                <a:solidFill>
                  <a:schemeClr val="bg1"/>
                </a:solidFill>
                <a:latin typeface="Times New Roman"/>
                <a:cs typeface="Times New Roman"/>
              </a:rPr>
              <a:t>Questions</a:t>
            </a:r>
          </a:p>
        </p:txBody>
      </p:sp>
    </p:spTree>
    <p:extLst>
      <p:ext uri="{BB962C8B-B14F-4D97-AF65-F5344CB8AC3E}">
        <p14:creationId xmlns:p14="http://schemas.microsoft.com/office/powerpoint/2010/main" val="2357175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This Week</a:t>
            </a:r>
            <a:endParaRPr lang="en-AU"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604102712"/>
              </p:ext>
            </p:extLst>
          </p:nvPr>
        </p:nvGraphicFramePr>
        <p:xfrm>
          <a:off x="457200" y="1771650"/>
          <a:ext cx="7280275" cy="448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088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Description</a:t>
            </a:r>
            <a:endParaRPr lang="en-AU" dirty="0"/>
          </a:p>
        </p:txBody>
      </p:sp>
      <p:sp>
        <p:nvSpPr>
          <p:cNvPr id="3" name="Content Placeholder 2"/>
          <p:cNvSpPr>
            <a:spLocks noGrp="1"/>
          </p:cNvSpPr>
          <p:nvPr>
            <p:ph sz="half" idx="1"/>
          </p:nvPr>
        </p:nvSpPr>
        <p:spPr>
          <a:xfrm>
            <a:off x="457199" y="1435108"/>
            <a:ext cx="8169293" cy="4849674"/>
          </a:xfrm>
        </p:spPr>
        <p:txBody>
          <a:bodyPr>
            <a:normAutofit fontScale="92500"/>
          </a:bodyPr>
          <a:lstStyle/>
          <a:p>
            <a:pPr marL="0" indent="0">
              <a:buNone/>
            </a:pPr>
            <a:r>
              <a:rPr lang="en-AU" sz="2400" dirty="0"/>
              <a:t>The subject provides students with an understanding of Human Computer Interaction (HCI) principles and practices, and how to apply them in the context of developing usable interactive computer applications and systems. The subject also emphasises the importance of taking into account contextual, organisational, and social factors in the design of computer systems. Students will be taken through the analysis, design, development, and evaluation of user interfaces. They will acquire hands-on design skills through an interaction design project. The subject will cover topics including user-centred design, the development process, prototyping, usability testing, measuring and evaluating the user experience and accessibility.</a:t>
            </a:r>
          </a:p>
        </p:txBody>
      </p:sp>
    </p:spTree>
    <p:extLst>
      <p:ext uri="{BB962C8B-B14F-4D97-AF65-F5344CB8AC3E}">
        <p14:creationId xmlns:p14="http://schemas.microsoft.com/office/powerpoint/2010/main" val="4185324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Learning Outcomes (SLOs)</a:t>
            </a:r>
            <a:endParaRPr lang="en-AU" dirty="0"/>
          </a:p>
        </p:txBody>
      </p:sp>
      <p:sp>
        <p:nvSpPr>
          <p:cNvPr id="3" name="Content Placeholder 2"/>
          <p:cNvSpPr>
            <a:spLocks noGrp="1"/>
          </p:cNvSpPr>
          <p:nvPr>
            <p:ph sz="half" idx="1"/>
          </p:nvPr>
        </p:nvSpPr>
        <p:spPr>
          <a:xfrm>
            <a:off x="457199" y="1436400"/>
            <a:ext cx="8136305" cy="4519764"/>
          </a:xfrm>
        </p:spPr>
        <p:txBody>
          <a:bodyPr>
            <a:normAutofit lnSpcReduction="10000"/>
          </a:bodyPr>
          <a:lstStyle/>
          <a:p>
            <a:pPr marL="0" indent="0">
              <a:buNone/>
            </a:pPr>
            <a:r>
              <a:rPr lang="en-AU" sz="2400" dirty="0"/>
              <a:t>On successful completion of this subject, students will be able to:</a:t>
            </a:r>
          </a:p>
          <a:p>
            <a:pPr lvl="1">
              <a:buFont typeface="+mj-lt"/>
              <a:buAutoNum type="arabicPeriod"/>
            </a:pPr>
            <a:r>
              <a:rPr lang="en-AU" sz="2400" dirty="0">
                <a:solidFill>
                  <a:srgbClr val="E10600"/>
                </a:solidFill>
              </a:rPr>
              <a:t>Identify and describe HCI principles and design issues.</a:t>
            </a:r>
          </a:p>
          <a:p>
            <a:pPr lvl="1">
              <a:buFont typeface="+mj-lt"/>
              <a:buAutoNum type="arabicPeriod"/>
            </a:pPr>
            <a:r>
              <a:rPr lang="en-AU" sz="2400" dirty="0">
                <a:solidFill>
                  <a:srgbClr val="E10600"/>
                </a:solidFill>
              </a:rPr>
              <a:t>Discuss and justify HCI solutions based on design principles.</a:t>
            </a:r>
          </a:p>
          <a:p>
            <a:pPr lvl="1">
              <a:buFont typeface="+mj-lt"/>
              <a:buAutoNum type="arabicPeriod"/>
            </a:pPr>
            <a:r>
              <a:rPr lang="en-AU" sz="2400" dirty="0">
                <a:solidFill>
                  <a:srgbClr val="E10600"/>
                </a:solidFill>
              </a:rPr>
              <a:t>Demonstrate an understanding of the HCI design process.</a:t>
            </a:r>
          </a:p>
          <a:p>
            <a:pPr lvl="1">
              <a:buFont typeface="+mj-lt"/>
              <a:buAutoNum type="arabicPeriod"/>
            </a:pPr>
            <a:r>
              <a:rPr lang="en-AU" sz="2400" dirty="0">
                <a:solidFill>
                  <a:schemeClr val="accent2"/>
                </a:solidFill>
              </a:rPr>
              <a:t>Acquire skills to design and implement user-centred design.</a:t>
            </a:r>
          </a:p>
          <a:p>
            <a:pPr lvl="1">
              <a:buFont typeface="+mj-lt"/>
              <a:buAutoNum type="arabicPeriod"/>
            </a:pPr>
            <a:r>
              <a:rPr lang="en-AU" sz="2400" dirty="0"/>
              <a:t>Select and use suitable methods of measuring and evaluating the user experience.</a:t>
            </a:r>
          </a:p>
          <a:p>
            <a:endParaRPr lang="en-AU" dirty="0"/>
          </a:p>
        </p:txBody>
      </p:sp>
    </p:spTree>
    <p:extLst>
      <p:ext uri="{BB962C8B-B14F-4D97-AF65-F5344CB8AC3E}">
        <p14:creationId xmlns:p14="http://schemas.microsoft.com/office/powerpoint/2010/main" val="225551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 Case Description</a:t>
            </a:r>
            <a:endParaRPr lang="en-AU"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387211886"/>
              </p:ext>
            </p:extLst>
          </p:nvPr>
        </p:nvGraphicFramePr>
        <p:xfrm>
          <a:off x="565309" y="1702943"/>
          <a:ext cx="7064057" cy="4714494"/>
        </p:xfrm>
        <a:graphic>
          <a:graphicData uri="http://schemas.openxmlformats.org/drawingml/2006/table">
            <a:tbl>
              <a:tblPr firstCol="1" bandRow="1">
                <a:tableStyleId>{073A0DAA-6AF3-43AB-8588-CEC1D06C72B9}</a:tableStyleId>
              </a:tblPr>
              <a:tblGrid>
                <a:gridCol w="2635091"/>
                <a:gridCol w="3363707"/>
                <a:gridCol w="1065259"/>
              </a:tblGrid>
              <a:tr h="374121">
                <a:tc>
                  <a:txBody>
                    <a:bodyPr/>
                    <a:lstStyle/>
                    <a:p>
                      <a:pPr>
                        <a:lnSpc>
                          <a:spcPct val="115000"/>
                        </a:lnSpc>
                        <a:spcAft>
                          <a:spcPts val="0"/>
                        </a:spcAft>
                      </a:pPr>
                      <a:r>
                        <a:rPr lang="en-AU" sz="1600" dirty="0">
                          <a:effectLst/>
                        </a:rPr>
                        <a:t>Use Case Name:</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Scenario:</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Triggering Event:</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Brief Description:</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Actors: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Related Use Cases: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Stakeholders: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Pre-conditions: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374121">
                <a:tc>
                  <a:txBody>
                    <a:bodyPr/>
                    <a:lstStyle/>
                    <a:p>
                      <a:pPr>
                        <a:lnSpc>
                          <a:spcPct val="115000"/>
                        </a:lnSpc>
                        <a:spcAft>
                          <a:spcPts val="0"/>
                        </a:spcAft>
                      </a:pPr>
                      <a:r>
                        <a:rPr lang="en-AU" sz="1600" dirty="0">
                          <a:effectLst/>
                        </a:rPr>
                        <a:t>Post-conditions: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hMerge="1">
                  <a:txBody>
                    <a:bodyPr/>
                    <a:lstStyle/>
                    <a:p>
                      <a:endParaRPr lang="en-AU"/>
                    </a:p>
                  </a:txBody>
                  <a:tcPr/>
                </a:tc>
              </a:tr>
              <a:tr h="187060">
                <a:tc rowSpan="2">
                  <a:txBody>
                    <a:bodyPr/>
                    <a:lstStyle/>
                    <a:p>
                      <a:pPr>
                        <a:lnSpc>
                          <a:spcPct val="115000"/>
                        </a:lnSpc>
                        <a:spcAft>
                          <a:spcPts val="0"/>
                        </a:spcAft>
                      </a:pPr>
                      <a:r>
                        <a:rPr lang="en-AU" sz="1600" dirty="0">
                          <a:effectLst/>
                        </a:rPr>
                        <a:t>Flow of Activities:</a:t>
                      </a:r>
                      <a:endParaRPr lang="en-AU" sz="1600" dirty="0">
                        <a:effectLst/>
                        <a:latin typeface="Calibri"/>
                        <a:ea typeface="Calibri"/>
                        <a:cs typeface="Times New Roman"/>
                      </a:endParaRPr>
                    </a:p>
                  </a:txBody>
                  <a:tcPr marL="66543" marR="66543" marT="0" marB="0"/>
                </a:tc>
                <a:tc>
                  <a:txBody>
                    <a:bodyPr/>
                    <a:lstStyle/>
                    <a:p>
                      <a:pPr algn="ctr">
                        <a:lnSpc>
                          <a:spcPct val="115000"/>
                        </a:lnSpc>
                        <a:spcAft>
                          <a:spcPts val="0"/>
                        </a:spcAft>
                      </a:pPr>
                      <a:r>
                        <a:rPr lang="en-AU" sz="1600">
                          <a:effectLst/>
                        </a:rPr>
                        <a:t>Actor</a:t>
                      </a:r>
                      <a:endParaRPr lang="en-AU" sz="1600">
                        <a:effectLst/>
                        <a:latin typeface="Calibri"/>
                        <a:ea typeface="Calibri"/>
                        <a:cs typeface="Times New Roman"/>
                      </a:endParaRPr>
                    </a:p>
                  </a:txBody>
                  <a:tcPr marL="66543" marR="66543" marT="0" marB="0"/>
                </a:tc>
                <a:tc>
                  <a:txBody>
                    <a:bodyPr/>
                    <a:lstStyle/>
                    <a:p>
                      <a:pPr algn="ctr">
                        <a:lnSpc>
                          <a:spcPct val="115000"/>
                        </a:lnSpc>
                        <a:spcAft>
                          <a:spcPts val="0"/>
                        </a:spcAft>
                      </a:pPr>
                      <a:r>
                        <a:rPr lang="en-AU" sz="1600" dirty="0">
                          <a:effectLst/>
                        </a:rPr>
                        <a:t>System</a:t>
                      </a:r>
                      <a:endParaRPr lang="en-AU" sz="1600" dirty="0">
                        <a:effectLst/>
                        <a:latin typeface="Calibri"/>
                        <a:ea typeface="Calibri"/>
                        <a:cs typeface="Times New Roman"/>
                      </a:endParaRPr>
                    </a:p>
                  </a:txBody>
                  <a:tcPr marL="66543" marR="66543" marT="0" marB="0"/>
                </a:tc>
              </a:tr>
              <a:tr h="561181">
                <a:tc vMerge="1">
                  <a:txBody>
                    <a:bodyPr/>
                    <a:lstStyle/>
                    <a:p>
                      <a:endParaRPr lang="en-AU"/>
                    </a:p>
                  </a:txBody>
                  <a:tcPr/>
                </a:tc>
                <a:tc>
                  <a:txBody>
                    <a:bodyPr/>
                    <a:lstStyle/>
                    <a:p>
                      <a:pPr>
                        <a:lnSpc>
                          <a:spcPct val="115000"/>
                        </a:lnSpc>
                        <a:spcAft>
                          <a:spcPts val="0"/>
                        </a:spcAft>
                      </a:pPr>
                      <a:r>
                        <a:rPr lang="en-AU" sz="1100">
                          <a:effectLst/>
                        </a:rPr>
                        <a:t> </a:t>
                      </a:r>
                    </a:p>
                    <a:p>
                      <a:pPr>
                        <a:lnSpc>
                          <a:spcPct val="115000"/>
                        </a:lnSpc>
                        <a:spcAft>
                          <a:spcPts val="0"/>
                        </a:spcAft>
                      </a:pPr>
                      <a:r>
                        <a:rPr lang="en-AU" sz="1100">
                          <a:effectLst/>
                        </a:rPr>
                        <a:t> </a:t>
                      </a:r>
                    </a:p>
                    <a:p>
                      <a:pPr>
                        <a:lnSpc>
                          <a:spcPct val="115000"/>
                        </a:lnSpc>
                        <a:spcAft>
                          <a:spcPts val="0"/>
                        </a:spcAft>
                      </a:pPr>
                      <a:r>
                        <a:rPr lang="en-AU" sz="1100">
                          <a:effectLst/>
                        </a:rPr>
                        <a:t> </a:t>
                      </a:r>
                      <a:endParaRPr lang="en-AU" sz="1100">
                        <a:effectLst/>
                        <a:latin typeface="Calibri"/>
                        <a:ea typeface="Calibri"/>
                        <a:cs typeface="Times New Roman"/>
                      </a:endParaRPr>
                    </a:p>
                  </a:txBody>
                  <a:tcPr marL="66543" marR="66543" marT="0" marB="0"/>
                </a:tc>
                <a:tc>
                  <a:txBody>
                    <a:bodyPr/>
                    <a:lstStyle/>
                    <a:p>
                      <a:pPr>
                        <a:lnSpc>
                          <a:spcPct val="115000"/>
                        </a:lnSpc>
                        <a:spcAft>
                          <a:spcPts val="0"/>
                        </a:spcAft>
                      </a:pPr>
                      <a:r>
                        <a:rPr lang="en-AU" sz="1100" dirty="0">
                          <a:effectLst/>
                        </a:rPr>
                        <a:t> </a:t>
                      </a:r>
                    </a:p>
                    <a:p>
                      <a:pPr>
                        <a:lnSpc>
                          <a:spcPct val="115000"/>
                        </a:lnSpc>
                        <a:spcAft>
                          <a:spcPts val="0"/>
                        </a:spcAft>
                      </a:pPr>
                      <a:r>
                        <a:rPr lang="en-AU" sz="1100" dirty="0">
                          <a:effectLst/>
                        </a:rPr>
                        <a:t> </a:t>
                      </a:r>
                    </a:p>
                    <a:p>
                      <a:pPr>
                        <a:lnSpc>
                          <a:spcPct val="115000"/>
                        </a:lnSpc>
                        <a:spcAft>
                          <a:spcPts val="0"/>
                        </a:spcAft>
                      </a:pPr>
                      <a:r>
                        <a:rPr lang="en-AU" sz="1100" dirty="0">
                          <a:effectLst/>
                        </a:rPr>
                        <a:t> </a:t>
                      </a:r>
                      <a:endParaRPr lang="en-AU" sz="1100" dirty="0">
                        <a:effectLst/>
                        <a:latin typeface="Calibri"/>
                        <a:ea typeface="Calibri"/>
                        <a:cs typeface="Times New Roman"/>
                      </a:endParaRPr>
                    </a:p>
                  </a:txBody>
                  <a:tcPr marL="66543" marR="66543" marT="0" marB="0"/>
                </a:tc>
              </a:tr>
              <a:tr h="374121">
                <a:tc>
                  <a:txBody>
                    <a:bodyPr/>
                    <a:lstStyle/>
                    <a:p>
                      <a:pPr>
                        <a:lnSpc>
                          <a:spcPct val="115000"/>
                        </a:lnSpc>
                        <a:spcAft>
                          <a:spcPts val="0"/>
                        </a:spcAft>
                      </a:pPr>
                      <a:r>
                        <a:rPr lang="en-AU" sz="1600" dirty="0">
                          <a:effectLst/>
                        </a:rPr>
                        <a:t>Exceptions:</a:t>
                      </a:r>
                      <a:endParaRPr lang="en-AU" sz="1600" dirty="0">
                        <a:effectLst/>
                        <a:latin typeface="Calibri"/>
                        <a:ea typeface="Calibri"/>
                        <a:cs typeface="Times New Roman"/>
                      </a:endParaRPr>
                    </a:p>
                  </a:txBody>
                  <a:tcPr marL="66543" marR="66543" marT="0" marB="0"/>
                </a:tc>
                <a:tc gridSpan="2">
                  <a:txBody>
                    <a:bodyPr/>
                    <a:lstStyle/>
                    <a:p>
                      <a:pPr>
                        <a:lnSpc>
                          <a:spcPct val="115000"/>
                        </a:lnSpc>
                        <a:spcAft>
                          <a:spcPts val="0"/>
                        </a:spcAft>
                      </a:pPr>
                      <a:r>
                        <a:rPr lang="en-AU" sz="1100" dirty="0">
                          <a:effectLst/>
                        </a:rPr>
                        <a:t> </a:t>
                      </a:r>
                    </a:p>
                    <a:p>
                      <a:pPr>
                        <a:lnSpc>
                          <a:spcPct val="115000"/>
                        </a:lnSpc>
                        <a:spcAft>
                          <a:spcPts val="0"/>
                        </a:spcAft>
                      </a:pPr>
                      <a:r>
                        <a:rPr lang="en-AU" sz="1100" dirty="0">
                          <a:effectLst/>
                        </a:rPr>
                        <a:t> </a:t>
                      </a:r>
                      <a:endParaRPr lang="en-AU" sz="1100" dirty="0">
                        <a:effectLst/>
                        <a:latin typeface="Calibri"/>
                        <a:ea typeface="Calibri"/>
                        <a:cs typeface="Times New Roman"/>
                      </a:endParaRPr>
                    </a:p>
                  </a:txBody>
                  <a:tcPr marL="66543" marR="66543" marT="0" marB="0"/>
                </a:tc>
                <a:tc hMerge="1">
                  <a:txBody>
                    <a:bodyPr/>
                    <a:lstStyle/>
                    <a:p>
                      <a:endParaRPr lang="en-AU"/>
                    </a:p>
                  </a:txBody>
                  <a:tcPr/>
                </a:tc>
              </a:tr>
            </a:tbl>
          </a:graphicData>
        </a:graphic>
      </p:graphicFrame>
    </p:spTree>
    <p:extLst>
      <p:ext uri="{BB962C8B-B14F-4D97-AF65-F5344CB8AC3E}">
        <p14:creationId xmlns:p14="http://schemas.microsoft.com/office/powerpoint/2010/main" val="1402111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User Stories</a:t>
            </a:r>
            <a:endParaRPr lang="en-AU" dirty="0"/>
          </a:p>
        </p:txBody>
      </p:sp>
      <p:sp>
        <p:nvSpPr>
          <p:cNvPr id="3" name="Content Placeholder 2"/>
          <p:cNvSpPr>
            <a:spLocks noGrp="1"/>
          </p:cNvSpPr>
          <p:nvPr>
            <p:ph sz="half" idx="1"/>
          </p:nvPr>
        </p:nvSpPr>
        <p:spPr/>
        <p:txBody>
          <a:bodyPr/>
          <a:lstStyle/>
          <a:p>
            <a:r>
              <a:rPr lang="en-AU" dirty="0" smtClean="0"/>
              <a:t>Less structure than a ‘use case’</a:t>
            </a:r>
          </a:p>
          <a:p>
            <a:endParaRPr lang="en-AU" dirty="0"/>
          </a:p>
          <a:p>
            <a:r>
              <a:rPr lang="en-AU" dirty="0"/>
              <a:t>A User Story is a one-sentence description of a </a:t>
            </a:r>
            <a:r>
              <a:rPr lang="en-AU" dirty="0" smtClean="0"/>
              <a:t>work-related task </a:t>
            </a:r>
            <a:r>
              <a:rPr lang="en-AU" dirty="0"/>
              <a:t>done by a user to achieve some goal or result</a:t>
            </a:r>
          </a:p>
          <a:p>
            <a:r>
              <a:rPr lang="en-AU" dirty="0" smtClean="0"/>
              <a:t>Acceptance </a:t>
            </a:r>
            <a:r>
              <a:rPr lang="en-AU" dirty="0"/>
              <a:t>Criteria identify the features that must </a:t>
            </a:r>
            <a:r>
              <a:rPr lang="en-AU" dirty="0" smtClean="0"/>
              <a:t>be present </a:t>
            </a:r>
            <a:r>
              <a:rPr lang="en-AU" dirty="0"/>
              <a:t>at the completion of the task</a:t>
            </a:r>
          </a:p>
          <a:p>
            <a:endParaRPr lang="en-AU" dirty="0" smtClean="0"/>
          </a:p>
          <a:p>
            <a:r>
              <a:rPr lang="en-AU" dirty="0" smtClean="0"/>
              <a:t>The </a:t>
            </a:r>
            <a:r>
              <a:rPr lang="en-AU" dirty="0"/>
              <a:t>template for a user story description is</a:t>
            </a:r>
            <a:r>
              <a:rPr lang="en-AU" dirty="0" smtClean="0"/>
              <a:t>:</a:t>
            </a:r>
          </a:p>
          <a:p>
            <a:pPr lvl="1"/>
            <a:r>
              <a:rPr lang="en-AU" dirty="0" smtClean="0"/>
              <a:t> </a:t>
            </a:r>
            <a:r>
              <a:rPr lang="en-AU" b="1" dirty="0"/>
              <a:t>“</a:t>
            </a:r>
            <a:r>
              <a:rPr lang="en-AU" dirty="0"/>
              <a:t>As a &lt;role&gt; I want to &lt;goal&gt; so that &lt;benefit&gt;”</a:t>
            </a:r>
          </a:p>
          <a:p>
            <a:endParaRPr lang="en-AU" dirty="0"/>
          </a:p>
        </p:txBody>
      </p:sp>
    </p:spTree>
    <p:extLst>
      <p:ext uri="{BB962C8B-B14F-4D97-AF65-F5344CB8AC3E}">
        <p14:creationId xmlns:p14="http://schemas.microsoft.com/office/powerpoint/2010/main" val="11848759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GUID" val="4cf51ce5-b801-4c94-a000-7bb575ce2f2d"/>
</p:tagLst>
</file>

<file path=ppt/theme/theme1.xml><?xml version="1.0" encoding="utf-8"?>
<a:theme xmlns:a="http://schemas.openxmlformats.org/drawingml/2006/main" name="Office Theme">
  <a:themeElements>
    <a:clrScheme name="2016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7456</TotalTime>
  <Words>2335</Words>
  <Application>Microsoft Office PowerPoint</Application>
  <PresentationFormat>On-screen Show (4:3)</PresentationFormat>
  <Paragraphs>445</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Interaction Design and Development II:  Requirements and Modelling</vt:lpstr>
      <vt:lpstr>PowerPoint Presentation</vt:lpstr>
      <vt:lpstr>PowerPoint Presentation</vt:lpstr>
      <vt:lpstr>PowerPoint Presentation</vt:lpstr>
      <vt:lpstr>This Week</vt:lpstr>
      <vt:lpstr>Subject Description</vt:lpstr>
      <vt:lpstr>Subject Learning Outcomes (SLOs)</vt:lpstr>
      <vt:lpstr>Use Case Description</vt:lpstr>
      <vt:lpstr>User Stories</vt:lpstr>
      <vt:lpstr>FRUPS+</vt:lpstr>
      <vt:lpstr>What have we considered up to now?</vt:lpstr>
      <vt:lpstr>Importance of involving users</vt:lpstr>
      <vt:lpstr>PowerPoint Presentation</vt:lpstr>
      <vt:lpstr>Who are the users/stakeholders?</vt:lpstr>
      <vt:lpstr>What do we mean by the user’s ‘needs’? ALSO CONSIDER WHEN CONDUCTING INTERVIEWS</vt:lpstr>
      <vt:lpstr>How to generate alternatives</vt:lpstr>
      <vt:lpstr>How to choose among alternatives</vt:lpstr>
      <vt:lpstr>How to integrate interaction design in other models</vt:lpstr>
      <vt:lpstr>Overview of Chapter 10</vt:lpstr>
      <vt:lpstr>What, how and why? </vt:lpstr>
      <vt:lpstr>Establishing requirements </vt:lpstr>
      <vt:lpstr>Volere shell  http://www.volere.co.uk/template.htm</vt:lpstr>
      <vt:lpstr>Volere requirements template </vt:lpstr>
      <vt:lpstr>Different kinds of requirements</vt:lpstr>
      <vt:lpstr>Different kinds of requirements</vt:lpstr>
      <vt:lpstr>Personas</vt:lpstr>
      <vt:lpstr>Considerations for data gathering</vt:lpstr>
      <vt:lpstr>Considerations for data gathering</vt:lpstr>
      <vt:lpstr>Data interpretation and analysis</vt:lpstr>
      <vt:lpstr>Task descriptions</vt:lpstr>
      <vt:lpstr>Scenario for travel organizer</vt:lpstr>
      <vt:lpstr>Scenarios and Personas</vt:lpstr>
      <vt:lpstr>Use case for travel organizer</vt:lpstr>
      <vt:lpstr>Alternative courses for travel organizer </vt:lpstr>
      <vt:lpstr>Example use case diagram for travel organizer</vt:lpstr>
      <vt:lpstr>Example essential use case for travel organizer</vt:lpstr>
      <vt:lpstr>Task analysis</vt:lpstr>
      <vt:lpstr>Hierarchical Task Analysis</vt:lpstr>
      <vt:lpstr>Example Hierarchical Task Analysis</vt:lpstr>
      <vt:lpstr>Example Hierarchical Task Analysis (graphical)</vt:lpstr>
      <vt:lpstr>HTA Example</vt:lpstr>
      <vt:lpstr>Card Sorting</vt:lpstr>
      <vt:lpstr>PowerPoint Presentation</vt:lpstr>
      <vt:lpstr>Activity 1: Card Sort</vt:lpstr>
      <vt:lpstr>Activity 1: HTA – Borrow a known book</vt:lpstr>
      <vt:lpstr>Questions</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CSIT226/CSIT826  Introductory Lecture</dc:title>
  <dc:creator>Mark Freeman</dc:creator>
  <cp:lastModifiedBy>Mark Freeman</cp:lastModifiedBy>
  <cp:revision>280</cp:revision>
  <cp:lastPrinted>2016-08-15T05:59:06Z</cp:lastPrinted>
  <dcterms:created xsi:type="dcterms:W3CDTF">2016-01-22T04:47:59Z</dcterms:created>
  <dcterms:modified xsi:type="dcterms:W3CDTF">2016-09-12T06:08:44Z</dcterms:modified>
</cp:coreProperties>
</file>