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51"/>
  </p:notesMasterIdLst>
  <p:handoutMasterIdLst>
    <p:handoutMasterId r:id="rId52"/>
  </p:handoutMasterIdLst>
  <p:sldIdLst>
    <p:sldId id="256" r:id="rId2"/>
    <p:sldId id="269" r:id="rId3"/>
    <p:sldId id="270" r:id="rId4"/>
    <p:sldId id="826" r:id="rId5"/>
    <p:sldId id="898" r:id="rId6"/>
    <p:sldId id="273" r:id="rId7"/>
    <p:sldId id="274" r:id="rId8"/>
    <p:sldId id="818" r:id="rId9"/>
    <p:sldId id="834" r:id="rId10"/>
    <p:sldId id="894" r:id="rId11"/>
    <p:sldId id="895" r:id="rId12"/>
    <p:sldId id="891" r:id="rId13"/>
    <p:sldId id="892" r:id="rId14"/>
    <p:sldId id="893" r:id="rId15"/>
    <p:sldId id="897" r:id="rId16"/>
    <p:sldId id="896" r:id="rId17"/>
    <p:sldId id="890" r:id="rId18"/>
    <p:sldId id="838" r:id="rId19"/>
    <p:sldId id="839" r:id="rId20"/>
    <p:sldId id="840" r:id="rId21"/>
    <p:sldId id="842" r:id="rId22"/>
    <p:sldId id="843" r:id="rId23"/>
    <p:sldId id="846" r:id="rId24"/>
    <p:sldId id="847" r:id="rId25"/>
    <p:sldId id="849" r:id="rId26"/>
    <p:sldId id="850" r:id="rId27"/>
    <p:sldId id="851" r:id="rId28"/>
    <p:sldId id="853" r:id="rId29"/>
    <p:sldId id="855" r:id="rId30"/>
    <p:sldId id="859" r:id="rId31"/>
    <p:sldId id="860" r:id="rId32"/>
    <p:sldId id="861" r:id="rId33"/>
    <p:sldId id="862" r:id="rId34"/>
    <p:sldId id="863" r:id="rId35"/>
    <p:sldId id="864" r:id="rId36"/>
    <p:sldId id="865" r:id="rId37"/>
    <p:sldId id="866" r:id="rId38"/>
    <p:sldId id="867" r:id="rId39"/>
    <p:sldId id="873" r:id="rId40"/>
    <p:sldId id="875" r:id="rId41"/>
    <p:sldId id="876" r:id="rId42"/>
    <p:sldId id="877" r:id="rId43"/>
    <p:sldId id="878" r:id="rId44"/>
    <p:sldId id="879" r:id="rId45"/>
    <p:sldId id="880" r:id="rId46"/>
    <p:sldId id="881" r:id="rId47"/>
    <p:sldId id="882" r:id="rId48"/>
    <p:sldId id="836" r:id="rId49"/>
    <p:sldId id="261" r:id="rId50"/>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3223">
          <p15:clr>
            <a:srgbClr val="A4A3A4"/>
          </p15:clr>
        </p15:guide>
        <p15:guide id="2" pos="223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elen Sharp" initials="" lastIdx="5"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D9D9D6"/>
    <a:srgbClr val="000000"/>
    <a:srgbClr val="0C2340"/>
    <a:srgbClr val="FF06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70" autoAdjust="0"/>
    <p:restoredTop sz="86535" autoAdjust="0"/>
  </p:normalViewPr>
  <p:slideViewPr>
    <p:cSldViewPr snapToGrid="0" snapToObjects="1">
      <p:cViewPr>
        <p:scale>
          <a:sx n="90" d="100"/>
          <a:sy n="90" d="100"/>
        </p:scale>
        <p:origin x="-2244" y="-336"/>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79" d="100"/>
          <a:sy n="79" d="100"/>
        </p:scale>
        <p:origin x="-3942" y="-90"/>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917" cy="511731"/>
          </a:xfrm>
          <a:prstGeom prst="rect">
            <a:avLst/>
          </a:prstGeom>
        </p:spPr>
        <p:txBody>
          <a:bodyPr vert="horz" lIns="94906" tIns="47453" rIns="94906" bIns="47453" rtlCol="0"/>
          <a:lstStyle>
            <a:lvl1pPr algn="l">
              <a:defRPr sz="1200"/>
            </a:lvl1pPr>
          </a:lstStyle>
          <a:p>
            <a:r>
              <a:rPr lang="en-US" dirty="0"/>
              <a:t>Human-Computer Interaction</a:t>
            </a:r>
          </a:p>
        </p:txBody>
      </p:sp>
      <p:sp>
        <p:nvSpPr>
          <p:cNvPr id="3" name="Date Placeholder 2"/>
          <p:cNvSpPr>
            <a:spLocks noGrp="1"/>
          </p:cNvSpPr>
          <p:nvPr>
            <p:ph type="dt" sz="quarter" idx="1"/>
          </p:nvPr>
        </p:nvSpPr>
        <p:spPr>
          <a:xfrm>
            <a:off x="4020725" y="0"/>
            <a:ext cx="3076917" cy="511731"/>
          </a:xfrm>
          <a:prstGeom prst="rect">
            <a:avLst/>
          </a:prstGeom>
        </p:spPr>
        <p:txBody>
          <a:bodyPr vert="horz" lIns="94906" tIns="47453" rIns="94906" bIns="47453" rtlCol="0"/>
          <a:lstStyle>
            <a:lvl1pPr algn="r">
              <a:defRPr sz="1200"/>
            </a:lvl1pPr>
          </a:lstStyle>
          <a:p>
            <a:fld id="{A60C01F8-7A96-1A42-A5C1-A6293913991B}" type="datetime1">
              <a:rPr lang="en-AU" smtClean="0"/>
              <a:t>19/09/2016</a:t>
            </a:fld>
            <a:endParaRPr lang="en-US"/>
          </a:p>
        </p:txBody>
      </p:sp>
      <p:sp>
        <p:nvSpPr>
          <p:cNvPr id="4" name="Footer Placeholder 3"/>
          <p:cNvSpPr>
            <a:spLocks noGrp="1"/>
          </p:cNvSpPr>
          <p:nvPr>
            <p:ph type="ftr" sz="quarter" idx="2"/>
          </p:nvPr>
        </p:nvSpPr>
        <p:spPr>
          <a:xfrm>
            <a:off x="0" y="9721243"/>
            <a:ext cx="3076917" cy="511731"/>
          </a:xfrm>
          <a:prstGeom prst="rect">
            <a:avLst/>
          </a:prstGeom>
        </p:spPr>
        <p:txBody>
          <a:bodyPr vert="horz" lIns="94906" tIns="47453" rIns="94906" bIns="47453" rtlCol="0" anchor="b"/>
          <a:lstStyle>
            <a:lvl1pPr algn="l">
              <a:defRPr sz="1200"/>
            </a:lvl1pPr>
          </a:lstStyle>
          <a:p>
            <a:endParaRPr lang="en-US"/>
          </a:p>
        </p:txBody>
      </p:sp>
      <p:sp>
        <p:nvSpPr>
          <p:cNvPr id="5" name="Slide Number Placeholder 4"/>
          <p:cNvSpPr>
            <a:spLocks noGrp="1"/>
          </p:cNvSpPr>
          <p:nvPr>
            <p:ph type="sldNum" sz="quarter" idx="3"/>
          </p:nvPr>
        </p:nvSpPr>
        <p:spPr>
          <a:xfrm>
            <a:off x="4020725" y="9721243"/>
            <a:ext cx="3076917" cy="511731"/>
          </a:xfrm>
          <a:prstGeom prst="rect">
            <a:avLst/>
          </a:prstGeom>
        </p:spPr>
        <p:txBody>
          <a:bodyPr vert="horz" lIns="94906" tIns="47453" rIns="94906" bIns="47453" rtlCol="0" anchor="b"/>
          <a:lstStyle>
            <a:lvl1pPr algn="r">
              <a:defRPr sz="1200"/>
            </a:lvl1pPr>
          </a:lstStyle>
          <a:p>
            <a:fld id="{B03F6A53-947D-664F-86C6-7EA2E2AF7512}" type="slidenum">
              <a:rPr lang="en-US" smtClean="0"/>
              <a:t>‹#›</a:t>
            </a:fld>
            <a:endParaRPr lang="en-US"/>
          </a:p>
        </p:txBody>
      </p:sp>
    </p:spTree>
    <p:extLst>
      <p:ext uri="{BB962C8B-B14F-4D97-AF65-F5344CB8AC3E}">
        <p14:creationId xmlns:p14="http://schemas.microsoft.com/office/powerpoint/2010/main" val="317498666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917" cy="511731"/>
          </a:xfrm>
          <a:prstGeom prst="rect">
            <a:avLst/>
          </a:prstGeom>
        </p:spPr>
        <p:txBody>
          <a:bodyPr vert="horz" lIns="94906" tIns="47453" rIns="94906" bIns="47453" rtlCol="0"/>
          <a:lstStyle>
            <a:lvl1pPr algn="l">
              <a:defRPr sz="1200"/>
            </a:lvl1pPr>
          </a:lstStyle>
          <a:p>
            <a:r>
              <a:rPr lang="en-US"/>
              <a:t>Systems Analysis</a:t>
            </a:r>
          </a:p>
        </p:txBody>
      </p:sp>
      <p:sp>
        <p:nvSpPr>
          <p:cNvPr id="3" name="Date Placeholder 2"/>
          <p:cNvSpPr>
            <a:spLocks noGrp="1"/>
          </p:cNvSpPr>
          <p:nvPr>
            <p:ph type="dt" idx="1"/>
          </p:nvPr>
        </p:nvSpPr>
        <p:spPr>
          <a:xfrm>
            <a:off x="4020725" y="0"/>
            <a:ext cx="3076917" cy="511731"/>
          </a:xfrm>
          <a:prstGeom prst="rect">
            <a:avLst/>
          </a:prstGeom>
        </p:spPr>
        <p:txBody>
          <a:bodyPr vert="horz" lIns="94906" tIns="47453" rIns="94906" bIns="47453" rtlCol="0"/>
          <a:lstStyle>
            <a:lvl1pPr algn="r">
              <a:defRPr sz="1200"/>
            </a:lvl1pPr>
          </a:lstStyle>
          <a:p>
            <a:fld id="{290F5882-1633-C84E-BDD4-8A584B4C4483}" type="datetime1">
              <a:rPr lang="en-AU" smtClean="0"/>
              <a:t>19/09/2016</a:t>
            </a:fld>
            <a:endParaRPr lang="en-US"/>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4906" tIns="47453" rIns="94906" bIns="47453" rtlCol="0" anchor="ctr"/>
          <a:lstStyle/>
          <a:p>
            <a:endParaRPr lang="en-US"/>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4906" tIns="47453" rIns="94906" bIns="47453" rtlCol="0"/>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6" name="Footer Placeholder 5"/>
          <p:cNvSpPr>
            <a:spLocks noGrp="1"/>
          </p:cNvSpPr>
          <p:nvPr>
            <p:ph type="ftr" sz="quarter" idx="4"/>
          </p:nvPr>
        </p:nvSpPr>
        <p:spPr>
          <a:xfrm>
            <a:off x="0" y="9721243"/>
            <a:ext cx="3076917" cy="511731"/>
          </a:xfrm>
          <a:prstGeom prst="rect">
            <a:avLst/>
          </a:prstGeom>
        </p:spPr>
        <p:txBody>
          <a:bodyPr vert="horz" lIns="94906" tIns="47453" rIns="94906" bIns="47453" rtlCol="0" anchor="b"/>
          <a:lstStyle>
            <a:lvl1pPr algn="l">
              <a:defRPr sz="1200"/>
            </a:lvl1pPr>
          </a:lstStyle>
          <a:p>
            <a:endParaRPr lang="en-US"/>
          </a:p>
        </p:txBody>
      </p:sp>
      <p:sp>
        <p:nvSpPr>
          <p:cNvPr id="7" name="Slide Number Placeholder 6"/>
          <p:cNvSpPr>
            <a:spLocks noGrp="1"/>
          </p:cNvSpPr>
          <p:nvPr>
            <p:ph type="sldNum" sz="quarter" idx="5"/>
          </p:nvPr>
        </p:nvSpPr>
        <p:spPr>
          <a:xfrm>
            <a:off x="4020725" y="9721243"/>
            <a:ext cx="3076917" cy="511731"/>
          </a:xfrm>
          <a:prstGeom prst="rect">
            <a:avLst/>
          </a:prstGeom>
        </p:spPr>
        <p:txBody>
          <a:bodyPr vert="horz" lIns="94906" tIns="47453" rIns="94906" bIns="47453" rtlCol="0" anchor="b"/>
          <a:lstStyle>
            <a:lvl1pPr algn="r">
              <a:defRPr sz="1200"/>
            </a:lvl1pPr>
          </a:lstStyle>
          <a:p>
            <a:fld id="{4FDA4F87-D5C2-4945-AFCA-8B793D25881C}" type="slidenum">
              <a:rPr lang="en-US" smtClean="0"/>
              <a:t>‹#›</a:t>
            </a:fld>
            <a:endParaRPr lang="en-US"/>
          </a:p>
        </p:txBody>
      </p:sp>
    </p:spTree>
    <p:extLst>
      <p:ext uri="{BB962C8B-B14F-4D97-AF65-F5344CB8AC3E}">
        <p14:creationId xmlns:p14="http://schemas.microsoft.com/office/powerpoint/2010/main" val="1965098906"/>
      </p:ext>
    </p:extLst>
  </p:cSld>
  <p:clrMap bg1="lt1" tx1="dk1" bg2="lt2" tx2="dk2" accent1="accent1" accent2="accent2" accent3="accent3" accent4="accent4" accent5="accent5" accent6="accent6" hlink="hlink" folHlink="folHlink"/>
  <p:hf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DA4F87-D5C2-4945-AFCA-8B793D25881C}" type="slidenum">
              <a:rPr lang="en-US" smtClean="0"/>
              <a:t>1</a:t>
            </a:fld>
            <a:endParaRPr lang="en-US" dirty="0"/>
          </a:p>
        </p:txBody>
      </p:sp>
      <p:sp>
        <p:nvSpPr>
          <p:cNvPr id="5" name="Header Placeholder 4"/>
          <p:cNvSpPr>
            <a:spLocks noGrp="1"/>
          </p:cNvSpPr>
          <p:nvPr>
            <p:ph type="hdr" sz="quarter" idx="11"/>
          </p:nvPr>
        </p:nvSpPr>
        <p:spPr/>
        <p:txBody>
          <a:bodyPr/>
          <a:lstStyle/>
          <a:p>
            <a:r>
              <a:rPr lang="en-US"/>
              <a:t>Systems Analysis</a:t>
            </a:r>
          </a:p>
        </p:txBody>
      </p:sp>
    </p:spTree>
    <p:extLst>
      <p:ext uri="{BB962C8B-B14F-4D97-AF65-F5344CB8AC3E}">
        <p14:creationId xmlns:p14="http://schemas.microsoft.com/office/powerpoint/2010/main" val="42062309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E1E55EE5-A0E6-584F-AD79-05AE9DCC70F8}" type="slidenum">
              <a:rPr lang="en-GB"/>
              <a:pPr/>
              <a:t>24</a:t>
            </a:fld>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637544E-4619-EA46-92EC-04DC7E0B9749}" type="slidenum">
              <a:rPr lang="en-GB"/>
              <a:pPr/>
              <a:t>26</a:t>
            </a:fld>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ACF90F08-F3DB-2A4F-8DAC-F1A7E37FEBB2}" type="slidenum">
              <a:rPr lang="en-GB"/>
              <a:pPr/>
              <a:t>27</a:t>
            </a:fld>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F95C8254-051F-F942-9F89-1D8E579A61D1}" type="slidenum">
              <a:rPr lang="en-GB"/>
              <a:pPr/>
              <a:t>28</a:t>
            </a:fld>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DC0D4AAF-AA7E-C447-A79C-597FD7B121BA}" type="slidenum">
              <a:rPr lang="en-GB"/>
              <a:pPr/>
              <a:t>29</a:t>
            </a:fld>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E375319-6F9B-7446-AD1F-693D0AB4557A}" type="slidenum">
              <a:rPr lang="en-GB"/>
              <a:pPr/>
              <a:t>31</a:t>
            </a:fld>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7EB9965C-2C5B-8641-867C-7D1FFAC7D65E}" type="slidenum">
              <a:rPr lang="en-GB"/>
              <a:pPr/>
              <a:t>32</a:t>
            </a:fld>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3D58E2D7-0BE1-7546-9EDA-71628AB2B8B0}" type="slidenum">
              <a:rPr lang="en-GB"/>
              <a:pPr/>
              <a:t>33</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Header Placeholder 3"/>
          <p:cNvSpPr>
            <a:spLocks noGrp="1"/>
          </p:cNvSpPr>
          <p:nvPr>
            <p:ph type="hdr" sz="quarter" idx="10"/>
          </p:nvPr>
        </p:nvSpPr>
        <p:spPr/>
        <p:txBody>
          <a:bodyPr/>
          <a:lstStyle/>
          <a:p>
            <a:r>
              <a:rPr lang="en-US"/>
              <a:t>Systems Analysis</a:t>
            </a:r>
            <a:endParaRPr lang="en-US" dirty="0"/>
          </a:p>
        </p:txBody>
      </p:sp>
      <p:sp>
        <p:nvSpPr>
          <p:cNvPr id="5" name="Slide Number Placeholder 4"/>
          <p:cNvSpPr>
            <a:spLocks noGrp="1"/>
          </p:cNvSpPr>
          <p:nvPr>
            <p:ph type="sldNum" sz="quarter" idx="11"/>
          </p:nvPr>
        </p:nvSpPr>
        <p:spPr/>
        <p:txBody>
          <a:bodyPr/>
          <a:lstStyle/>
          <a:p>
            <a:fld id="{4222103E-0E61-794C-8EFF-06A14507F18A}" type="slidenum">
              <a:rPr lang="en-US" smtClean="0"/>
              <a:pPr/>
              <a:t>2</a:t>
            </a:fld>
            <a:endParaRPr lang="en-US" dirty="0"/>
          </a:p>
        </p:txBody>
      </p:sp>
    </p:spTree>
    <p:extLst>
      <p:ext uri="{BB962C8B-B14F-4D97-AF65-F5344CB8AC3E}">
        <p14:creationId xmlns:p14="http://schemas.microsoft.com/office/powerpoint/2010/main" val="1081256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Header Placeholder 3"/>
          <p:cNvSpPr>
            <a:spLocks noGrp="1"/>
          </p:cNvSpPr>
          <p:nvPr>
            <p:ph type="hdr" sz="quarter" idx="10"/>
          </p:nvPr>
        </p:nvSpPr>
        <p:spPr/>
        <p:txBody>
          <a:bodyPr/>
          <a:lstStyle/>
          <a:p>
            <a:r>
              <a:rPr lang="en-US"/>
              <a:t>Systems Analysis</a:t>
            </a:r>
            <a:endParaRPr lang="en-US" dirty="0"/>
          </a:p>
        </p:txBody>
      </p:sp>
      <p:sp>
        <p:nvSpPr>
          <p:cNvPr id="5" name="Slide Number Placeholder 4"/>
          <p:cNvSpPr>
            <a:spLocks noGrp="1"/>
          </p:cNvSpPr>
          <p:nvPr>
            <p:ph type="sldNum" sz="quarter" idx="11"/>
          </p:nvPr>
        </p:nvSpPr>
        <p:spPr/>
        <p:txBody>
          <a:bodyPr/>
          <a:lstStyle/>
          <a:p>
            <a:fld id="{4222103E-0E61-794C-8EFF-06A14507F18A}" type="slidenum">
              <a:rPr lang="en-US" smtClean="0"/>
              <a:pPr/>
              <a:t>7</a:t>
            </a:fld>
            <a:endParaRPr lang="en-US" dirty="0"/>
          </a:p>
        </p:txBody>
      </p:sp>
    </p:spTree>
    <p:extLst>
      <p:ext uri="{BB962C8B-B14F-4D97-AF65-F5344CB8AC3E}">
        <p14:creationId xmlns:p14="http://schemas.microsoft.com/office/powerpoint/2010/main" val="26958697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51F7D5C-5A52-1342-9815-7C0E8532FFD4}" type="slidenum">
              <a:rPr lang="en-GB"/>
              <a:pPr/>
              <a:t>18</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9F9056B7-6436-714F-9F94-7F3036021D4C}" type="slidenum">
              <a:rPr lang="en-GB"/>
              <a:pPr/>
              <a:t>19</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09BE74F2-18B1-4E4A-AC6B-A1A9A3C4D1B1}" type="slidenum">
              <a:rPr lang="en-GB"/>
              <a:pPr/>
              <a:t>20</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21C129A7-11F6-E848-A017-B3ADE823FDAA}" type="slidenum">
              <a:rPr lang="en-GB"/>
              <a:pPr/>
              <a:t>21</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E9145EF2-425F-354C-99CB-6988621212AB}" type="slidenum">
              <a:rPr lang="en-GB"/>
              <a:pPr/>
              <a:t>22</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F5A68987-B4BB-BA42-84B4-DF90E0785510}" type="slidenum">
              <a:rPr lang="en-GB"/>
              <a:pPr/>
              <a:t>23</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Opening slide">
    <p:bg>
      <p:bgPr>
        <a:solidFill>
          <a:schemeClr val="accent3"/>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218"/>
            <a:ext cx="9144000" cy="6849564"/>
          </a:xfrm>
          <a:prstGeom prst="rect">
            <a:avLst/>
          </a:prstGeom>
        </p:spPr>
      </p:pic>
      <p:sp>
        <p:nvSpPr>
          <p:cNvPr id="2" name="Title 1"/>
          <p:cNvSpPr>
            <a:spLocks noGrp="1"/>
          </p:cNvSpPr>
          <p:nvPr>
            <p:ph type="ctrTitle"/>
          </p:nvPr>
        </p:nvSpPr>
        <p:spPr>
          <a:xfrm>
            <a:off x="355920" y="3274273"/>
            <a:ext cx="6347825" cy="2148899"/>
          </a:xfrm>
        </p:spPr>
        <p:txBody>
          <a:bodyPr lIns="0" tIns="0" anchor="b">
            <a:noAutofit/>
          </a:bodyPr>
          <a:lstStyle>
            <a:lvl1pPr algn="l">
              <a:lnSpc>
                <a:spcPct val="80000"/>
              </a:lnSpc>
              <a:defRPr sz="6600">
                <a:solidFill>
                  <a:srgbClr val="FFFFFF"/>
                </a:solidFill>
                <a:latin typeface="+mj-lt"/>
              </a:defRPr>
            </a:lvl1pPr>
          </a:lstStyle>
          <a:p>
            <a:r>
              <a:rPr lang="en-AU" dirty="0"/>
              <a:t>Click to edit Master title style</a:t>
            </a:r>
            <a:endParaRPr lang="en-US" dirty="0"/>
          </a:p>
        </p:txBody>
      </p:sp>
      <p:sp>
        <p:nvSpPr>
          <p:cNvPr id="3" name="Subtitle 2"/>
          <p:cNvSpPr>
            <a:spLocks noGrp="1"/>
          </p:cNvSpPr>
          <p:nvPr>
            <p:ph type="subTitle" idx="1" hasCustomPrompt="1"/>
          </p:nvPr>
        </p:nvSpPr>
        <p:spPr>
          <a:xfrm>
            <a:off x="355920" y="5653142"/>
            <a:ext cx="6347825" cy="565927"/>
          </a:xfrm>
        </p:spPr>
        <p:txBody>
          <a:bodyPr lIns="0" tIns="0" anchor="t">
            <a:normAutofit/>
          </a:bodyPr>
          <a:lstStyle>
            <a:lvl1pPr marL="0" indent="0" algn="l">
              <a:buNone/>
              <a:defRPr sz="16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dirty="0"/>
              <a:t>CLICK TO EDIT MASTER SUBTITLE STYLE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17636" y="5233479"/>
            <a:ext cx="1425278" cy="1172812"/>
          </a:xfrm>
          <a:prstGeom prst="rect">
            <a:avLst/>
          </a:prstGeom>
        </p:spPr>
      </p:pic>
    </p:spTree>
    <p:extLst>
      <p:ext uri="{BB962C8B-B14F-4D97-AF65-F5344CB8AC3E}">
        <p14:creationId xmlns:p14="http://schemas.microsoft.com/office/powerpoint/2010/main" val="13534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smtClean="0"/>
              <a:t>www.id-book.com</a:t>
            </a:r>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GB" smtClean="0"/>
              <a:t>www.id-book.com</a:t>
            </a:r>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7EA2D8D-44E5-43C4-BBA1-AE3E32EF0894}" type="slidenum">
              <a:rPr lang="en-GB" smtClean="0"/>
              <a:t>‹#›</a:t>
            </a:fld>
            <a:endParaRPr lang="en-GB"/>
          </a:p>
        </p:txBody>
      </p:sp>
    </p:spTree>
    <p:extLst>
      <p:ext uri="{BB962C8B-B14F-4D97-AF65-F5344CB8AC3E}">
        <p14:creationId xmlns:p14="http://schemas.microsoft.com/office/powerpoint/2010/main" val="2051458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GB"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Footer Placeholder 4"/>
          <p:cNvSpPr>
            <a:spLocks noGrp="1"/>
          </p:cNvSpPr>
          <p:nvPr>
            <p:ph type="ftr" sz="quarter" idx="10"/>
          </p:nvPr>
        </p:nvSpPr>
        <p:spPr>
          <a:xfrm>
            <a:off x="2987675" y="6381750"/>
            <a:ext cx="2895600" cy="476250"/>
          </a:xfrm>
          <a:prstGeom prst="rect">
            <a:avLst/>
          </a:prstGeom>
        </p:spPr>
        <p:txBody>
          <a:bodyPr/>
          <a:lstStyle>
            <a:lvl1pPr>
              <a:defRPr/>
            </a:lvl1pPr>
          </a:lstStyle>
          <a:p>
            <a:r>
              <a:rPr lang="en-GB" smtClean="0"/>
              <a:t>www.id-book.com</a:t>
            </a:r>
            <a:endParaRPr lang="en-GB"/>
          </a:p>
        </p:txBody>
      </p:sp>
      <p:sp>
        <p:nvSpPr>
          <p:cNvPr id="6" name="Date Placeholder 5"/>
          <p:cNvSpPr>
            <a:spLocks noGrp="1"/>
          </p:cNvSpPr>
          <p:nvPr>
            <p:ph type="dt" sz="half" idx="11"/>
          </p:nvPr>
        </p:nvSpPr>
        <p:spPr>
          <a:xfrm>
            <a:off x="179388" y="6381750"/>
            <a:ext cx="2133600" cy="476250"/>
          </a:xfrm>
          <a:prstGeom prst="rect">
            <a:avLst/>
          </a:prstGeom>
        </p:spPr>
        <p:txBody>
          <a:bodyPr/>
          <a:lstStyle>
            <a:lvl1pPr>
              <a:defRPr/>
            </a:lvl1pPr>
          </a:lstStyle>
          <a:p>
            <a:endParaRPr lang="en-GB"/>
          </a:p>
        </p:txBody>
      </p:sp>
    </p:spTree>
    <p:extLst>
      <p:ext uri="{BB962C8B-B14F-4D97-AF65-F5344CB8AC3E}">
        <p14:creationId xmlns:p14="http://schemas.microsoft.com/office/powerpoint/2010/main" val="5055934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GB"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10"/>
          </p:nvPr>
        </p:nvSpPr>
        <p:spPr>
          <a:xfrm>
            <a:off x="2987675" y="6381750"/>
            <a:ext cx="2895600" cy="476250"/>
          </a:xfrm>
          <a:prstGeom prst="rect">
            <a:avLst/>
          </a:prstGeom>
        </p:spPr>
        <p:txBody>
          <a:bodyPr/>
          <a:lstStyle>
            <a:lvl1pPr>
              <a:defRPr/>
            </a:lvl1pPr>
          </a:lstStyle>
          <a:p>
            <a:r>
              <a:rPr lang="en-GB" smtClean="0"/>
              <a:t>www.id-book.com</a:t>
            </a:r>
            <a:endParaRPr lang="en-GB"/>
          </a:p>
        </p:txBody>
      </p:sp>
      <p:sp>
        <p:nvSpPr>
          <p:cNvPr id="7" name="Date Placeholder 6"/>
          <p:cNvSpPr>
            <a:spLocks noGrp="1"/>
          </p:cNvSpPr>
          <p:nvPr>
            <p:ph type="dt" sz="half" idx="11"/>
          </p:nvPr>
        </p:nvSpPr>
        <p:spPr>
          <a:xfrm>
            <a:off x="179388" y="6381750"/>
            <a:ext cx="2133600" cy="476250"/>
          </a:xfrm>
          <a:prstGeom prst="rect">
            <a:avLst/>
          </a:prstGeom>
        </p:spPr>
        <p:txBody>
          <a:bodyPr/>
          <a:lstStyle>
            <a:lvl1pPr>
              <a:defRPr/>
            </a:lvl1pPr>
          </a:lstStyle>
          <a:p>
            <a:endParaRPr lang="en-GB"/>
          </a:p>
        </p:txBody>
      </p:sp>
    </p:spTree>
    <p:extLst>
      <p:ext uri="{BB962C8B-B14F-4D97-AF65-F5344CB8AC3E}">
        <p14:creationId xmlns:p14="http://schemas.microsoft.com/office/powerpoint/2010/main" val="451727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2" name="Content Placeholder 11"/>
          <p:cNvSpPr>
            <a:spLocks noGrp="1"/>
          </p:cNvSpPr>
          <p:nvPr>
            <p:ph sz="quarter" idx="13"/>
          </p:nvPr>
        </p:nvSpPr>
        <p:spPr>
          <a:xfrm>
            <a:off x="292970" y="2375396"/>
            <a:ext cx="5691188" cy="2267483"/>
          </a:xfrm>
        </p:spPr>
        <p:txBody>
          <a:bodyPr lIns="0" tIns="0"/>
          <a:lstStyle>
            <a:lvl1pPr marL="0" indent="0">
              <a:lnSpc>
                <a:spcPct val="80000"/>
              </a:lnSpc>
              <a:buNone/>
              <a:defRPr sz="6000">
                <a:solidFill>
                  <a:srgbClr val="FFFFFF"/>
                </a:solidFill>
                <a:latin typeface="+mj-lt"/>
              </a:defRPr>
            </a:lvl1pPr>
          </a:lstStyle>
          <a:p>
            <a:pPr lvl="0"/>
            <a:r>
              <a:rPr lang="en-AU" dirty="0"/>
              <a:t>Click to edit Master text styles</a:t>
            </a:r>
          </a:p>
        </p:txBody>
      </p:sp>
      <p:sp>
        <p:nvSpPr>
          <p:cNvPr id="13" name="Content Placeholder 11"/>
          <p:cNvSpPr>
            <a:spLocks noGrp="1"/>
          </p:cNvSpPr>
          <p:nvPr>
            <p:ph sz="quarter" idx="14" hasCustomPrompt="1"/>
          </p:nvPr>
        </p:nvSpPr>
        <p:spPr>
          <a:xfrm>
            <a:off x="292970" y="4642879"/>
            <a:ext cx="5623504" cy="1690507"/>
          </a:xfrm>
        </p:spPr>
        <p:txBody>
          <a:bodyPr lIns="0" tIns="0">
            <a:normAutofit/>
          </a:bodyPr>
          <a:lstStyle>
            <a:lvl1pPr marL="0" indent="0">
              <a:buNone/>
              <a:defRPr sz="1600" cap="all">
                <a:solidFill>
                  <a:srgbClr val="FFFFFF"/>
                </a:solidFill>
                <a:latin typeface="+mn-lt"/>
              </a:defRPr>
            </a:lvl1pPr>
          </a:lstStyle>
          <a:p>
            <a:pPr lvl="0"/>
            <a:r>
              <a:rPr lang="en-AU" dirty="0" err="1"/>
              <a:t>subheadinG</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11258" y="5244840"/>
            <a:ext cx="1425278" cy="1172812"/>
          </a:xfrm>
          <a:prstGeom prst="rect">
            <a:avLst/>
          </a:prstGeom>
        </p:spPr>
      </p:pic>
    </p:spTree>
    <p:extLst>
      <p:ext uri="{BB962C8B-B14F-4D97-AF65-F5344CB8AC3E}">
        <p14:creationId xmlns:p14="http://schemas.microsoft.com/office/powerpoint/2010/main" val="2926691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7" name="Content Placeholder 2"/>
          <p:cNvSpPr>
            <a:spLocks noGrp="1"/>
          </p:cNvSpPr>
          <p:nvPr>
            <p:ph sz="half" idx="1"/>
          </p:nvPr>
        </p:nvSpPr>
        <p:spPr>
          <a:xfrm>
            <a:off x="457200" y="1772188"/>
            <a:ext cx="7279974" cy="4489544"/>
          </a:xfrm>
        </p:spPr>
        <p:txBody>
          <a:bodyPr>
            <a:normAutofit/>
          </a:bodyPr>
          <a:lstStyle>
            <a:lvl1pPr>
              <a:defRPr sz="1800"/>
            </a:lvl1pPr>
            <a:lvl2pPr>
              <a:defRPr sz="1700"/>
            </a:lvl2pPr>
            <a:lvl3pPr>
              <a:defRPr sz="1600"/>
            </a:lvl3pPr>
            <a:lvl4pPr>
              <a:defRPr sz="1500"/>
            </a:lvl4pPr>
            <a:lvl5pPr>
              <a:defRPr sz="1400"/>
            </a:lvl5pPr>
            <a:lvl6pPr>
              <a:defRPr sz="1800"/>
            </a:lvl6pPr>
            <a:lvl7pPr>
              <a:defRPr sz="1800"/>
            </a:lvl7pPr>
            <a:lvl8pPr>
              <a:defRPr sz="1800"/>
            </a:lvl8pPr>
            <a:lvl9pPr>
              <a:defRPr sz="1800"/>
            </a:lvl9pPr>
          </a:lstStyle>
          <a:p>
            <a:pPr lvl="0"/>
            <a:r>
              <a:rPr lang="en-AU" dirty="0"/>
              <a:t>Click to edit Master text styles</a:t>
            </a:r>
          </a:p>
          <a:p>
            <a:pPr lvl="1"/>
            <a:r>
              <a:rPr lang="en-AU" dirty="0"/>
              <a:t>Second level</a:t>
            </a:r>
          </a:p>
          <a:p>
            <a:pPr lvl="2"/>
            <a:r>
              <a:rPr lang="en-AU" dirty="0"/>
              <a:t>Third level</a:t>
            </a:r>
          </a:p>
          <a:p>
            <a:pPr lvl="3"/>
            <a:r>
              <a:rPr lang="en-AU" dirty="0"/>
              <a:t>Fourth level</a:t>
            </a:r>
          </a:p>
          <a:p>
            <a:pPr lvl="4"/>
            <a:r>
              <a:rPr lang="en-AU" dirty="0"/>
              <a:t>Fifth level</a:t>
            </a:r>
            <a:endParaRPr lang="en-US" dirty="0"/>
          </a:p>
        </p:txBody>
      </p:sp>
    </p:spTree>
    <p:extLst>
      <p:ext uri="{BB962C8B-B14F-4D97-AF65-F5344CB8AC3E}">
        <p14:creationId xmlns:p14="http://schemas.microsoft.com/office/powerpoint/2010/main" val="256208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Click to edit Master title style</a:t>
            </a:r>
            <a:endParaRPr lang="en-US" dirty="0"/>
          </a:p>
        </p:txBody>
      </p:sp>
      <p:sp>
        <p:nvSpPr>
          <p:cNvPr id="3" name="Content Placeholder 2"/>
          <p:cNvSpPr>
            <a:spLocks noGrp="1"/>
          </p:cNvSpPr>
          <p:nvPr>
            <p:ph sz="half" idx="1"/>
          </p:nvPr>
        </p:nvSpPr>
        <p:spPr>
          <a:xfrm>
            <a:off x="457200" y="2480831"/>
            <a:ext cx="3427384" cy="3085523"/>
          </a:xfrm>
        </p:spPr>
        <p:txBody>
          <a:bodyPr>
            <a:normAutofit/>
          </a:bodyPr>
          <a:lstStyle>
            <a:lvl1pPr>
              <a:defRPr sz="1800"/>
            </a:lvl1pPr>
            <a:lvl2pPr>
              <a:defRPr sz="1700"/>
            </a:lvl2pPr>
            <a:lvl3pPr>
              <a:defRPr sz="1600"/>
            </a:lvl3pPr>
            <a:lvl4pPr>
              <a:defRPr sz="1500"/>
            </a:lvl4pPr>
            <a:lvl5pPr>
              <a:defRPr sz="1400"/>
            </a:lvl5pPr>
            <a:lvl6pPr>
              <a:defRPr sz="1800"/>
            </a:lvl6pPr>
            <a:lvl7pPr>
              <a:defRPr sz="1800"/>
            </a:lvl7pPr>
            <a:lvl8pPr>
              <a:defRPr sz="1800"/>
            </a:lvl8pPr>
            <a:lvl9pPr>
              <a:defRPr sz="1800"/>
            </a:lvl9pPr>
          </a:lstStyle>
          <a:p>
            <a:pPr lvl="0"/>
            <a:r>
              <a:rPr lang="en-AU" dirty="0"/>
              <a:t>Click to edit Master text styles</a:t>
            </a:r>
          </a:p>
          <a:p>
            <a:pPr lvl="1"/>
            <a:r>
              <a:rPr lang="en-AU" dirty="0"/>
              <a:t>Second level</a:t>
            </a:r>
          </a:p>
          <a:p>
            <a:pPr lvl="2"/>
            <a:r>
              <a:rPr lang="en-AU" dirty="0"/>
              <a:t>Third level</a:t>
            </a:r>
          </a:p>
          <a:p>
            <a:pPr lvl="3"/>
            <a:r>
              <a:rPr lang="en-AU" dirty="0"/>
              <a:t>Fourth level</a:t>
            </a:r>
          </a:p>
          <a:p>
            <a:pPr lvl="4"/>
            <a:r>
              <a:rPr lang="en-AU" dirty="0"/>
              <a:t>Fifth level</a:t>
            </a:r>
            <a:endParaRPr lang="en-US" dirty="0"/>
          </a:p>
        </p:txBody>
      </p:sp>
      <p:sp>
        <p:nvSpPr>
          <p:cNvPr id="8" name="Content Placeholder 2"/>
          <p:cNvSpPr>
            <a:spLocks noGrp="1"/>
          </p:cNvSpPr>
          <p:nvPr>
            <p:ph sz="half" idx="13"/>
          </p:nvPr>
        </p:nvSpPr>
        <p:spPr>
          <a:xfrm>
            <a:off x="4091428" y="2480831"/>
            <a:ext cx="3645747" cy="3085523"/>
          </a:xfrm>
        </p:spPr>
        <p:txBody>
          <a:bodyPr>
            <a:normAutofit/>
          </a:bodyPr>
          <a:lstStyle>
            <a:lvl1pPr>
              <a:defRPr sz="1800"/>
            </a:lvl1pPr>
            <a:lvl2pPr>
              <a:defRPr sz="1700"/>
            </a:lvl2pPr>
            <a:lvl3pPr>
              <a:defRPr sz="1600"/>
            </a:lvl3pPr>
            <a:lvl4pPr>
              <a:defRPr sz="1500"/>
            </a:lvl4pPr>
            <a:lvl5pPr>
              <a:defRPr sz="1400"/>
            </a:lvl5pPr>
            <a:lvl6pPr>
              <a:defRPr sz="1800"/>
            </a:lvl6pPr>
            <a:lvl7pPr>
              <a:defRPr sz="1800"/>
            </a:lvl7pPr>
            <a:lvl8pPr>
              <a:defRPr sz="1800"/>
            </a:lvl8pPr>
            <a:lvl9pPr>
              <a:defRPr sz="1800"/>
            </a:lvl9pPr>
          </a:lstStyle>
          <a:p>
            <a:pPr lvl="0"/>
            <a:r>
              <a:rPr lang="en-AU" dirty="0"/>
              <a:t>Click to edit Master text styles</a:t>
            </a:r>
          </a:p>
          <a:p>
            <a:pPr lvl="1"/>
            <a:r>
              <a:rPr lang="en-AU" dirty="0"/>
              <a:t>Second level</a:t>
            </a:r>
          </a:p>
          <a:p>
            <a:pPr lvl="2"/>
            <a:r>
              <a:rPr lang="en-AU" dirty="0"/>
              <a:t>Third level</a:t>
            </a:r>
          </a:p>
          <a:p>
            <a:pPr lvl="3"/>
            <a:r>
              <a:rPr lang="en-AU" dirty="0"/>
              <a:t>Fourth level</a:t>
            </a:r>
          </a:p>
          <a:p>
            <a:pPr lvl="4"/>
            <a:r>
              <a:rPr lang="en-AU" dirty="0"/>
              <a:t>Fifth level</a:t>
            </a:r>
            <a:endParaRPr lang="en-US" dirty="0"/>
          </a:p>
        </p:txBody>
      </p:sp>
    </p:spTree>
    <p:extLst>
      <p:ext uri="{BB962C8B-B14F-4D97-AF65-F5344CB8AC3E}">
        <p14:creationId xmlns:p14="http://schemas.microsoft.com/office/powerpoint/2010/main" val="850355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57200" y="1314293"/>
            <a:ext cx="3427384" cy="851523"/>
          </a:xfrm>
        </p:spPr>
        <p:txBody>
          <a:bodyPr anchor="t">
            <a:normAutofit/>
          </a:bodyPr>
          <a:lstStyle>
            <a:lvl1pPr marL="0" indent="0">
              <a:buNone/>
              <a:defRPr sz="1400" b="1">
                <a:solidFill>
                  <a:srgbClr val="E106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dirty="0"/>
              <a:t>CLICK TO EDIT MASTER TEXT STYLES</a:t>
            </a:r>
          </a:p>
        </p:txBody>
      </p:sp>
      <p:sp>
        <p:nvSpPr>
          <p:cNvPr id="5" name="Text Placeholder 4"/>
          <p:cNvSpPr>
            <a:spLocks noGrp="1"/>
          </p:cNvSpPr>
          <p:nvPr>
            <p:ph type="body" sz="quarter" idx="3" hasCustomPrompt="1"/>
          </p:nvPr>
        </p:nvSpPr>
        <p:spPr>
          <a:xfrm>
            <a:off x="4091428" y="1314293"/>
            <a:ext cx="3645747" cy="851523"/>
          </a:xfrm>
        </p:spPr>
        <p:txBody>
          <a:bodyPr anchor="t">
            <a:normAutofit/>
          </a:bodyPr>
          <a:lstStyle>
            <a:lvl1pPr marL="0" indent="0">
              <a:buNone/>
              <a:defRPr sz="1400" b="1">
                <a:solidFill>
                  <a:srgbClr val="E106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dirty="0"/>
              <a:t>CLICK TO EDIT MASTER TEXT STYLES</a:t>
            </a:r>
          </a:p>
        </p:txBody>
      </p:sp>
      <p:sp>
        <p:nvSpPr>
          <p:cNvPr id="10" name="Title 1"/>
          <p:cNvSpPr>
            <a:spLocks noGrp="1"/>
          </p:cNvSpPr>
          <p:nvPr>
            <p:ph type="title"/>
          </p:nvPr>
        </p:nvSpPr>
        <p:spPr>
          <a:xfrm>
            <a:off x="457200" y="410996"/>
            <a:ext cx="7279974" cy="846793"/>
          </a:xfrm>
        </p:spPr>
        <p:txBody>
          <a:bodyPr/>
          <a:lstStyle/>
          <a:p>
            <a:r>
              <a:rPr lang="en-AU" dirty="0"/>
              <a:t>Click to edit Master title style</a:t>
            </a:r>
            <a:endParaRPr lang="en-US" dirty="0"/>
          </a:p>
        </p:txBody>
      </p:sp>
      <p:sp>
        <p:nvSpPr>
          <p:cNvPr id="11" name="Content Placeholder 2"/>
          <p:cNvSpPr>
            <a:spLocks noGrp="1"/>
          </p:cNvSpPr>
          <p:nvPr>
            <p:ph sz="half" idx="13"/>
          </p:nvPr>
        </p:nvSpPr>
        <p:spPr>
          <a:xfrm>
            <a:off x="457200" y="2480831"/>
            <a:ext cx="3427384" cy="3085523"/>
          </a:xfrm>
        </p:spPr>
        <p:txBody>
          <a:bodyPr>
            <a:normAutofit/>
          </a:bodyPr>
          <a:lstStyle>
            <a:lvl1pPr>
              <a:defRPr sz="1800"/>
            </a:lvl1pPr>
            <a:lvl2pPr>
              <a:defRPr sz="1700"/>
            </a:lvl2pPr>
            <a:lvl3pPr>
              <a:defRPr sz="1600"/>
            </a:lvl3pPr>
            <a:lvl4pPr>
              <a:defRPr sz="1500"/>
            </a:lvl4pPr>
            <a:lvl5pPr>
              <a:defRPr sz="1400"/>
            </a:lvl5pPr>
            <a:lvl6pPr>
              <a:defRPr sz="1800"/>
            </a:lvl6pPr>
            <a:lvl7pPr>
              <a:defRPr sz="1800"/>
            </a:lvl7pPr>
            <a:lvl8pPr>
              <a:defRPr sz="1800"/>
            </a:lvl8pPr>
            <a:lvl9pPr>
              <a:defRPr sz="1800"/>
            </a:lvl9pPr>
          </a:lstStyle>
          <a:p>
            <a:pPr lvl="0"/>
            <a:r>
              <a:rPr lang="en-AU" dirty="0"/>
              <a:t>Click to edit Master text styles</a:t>
            </a:r>
          </a:p>
          <a:p>
            <a:pPr lvl="1"/>
            <a:r>
              <a:rPr lang="en-AU" dirty="0"/>
              <a:t>Second level</a:t>
            </a:r>
          </a:p>
          <a:p>
            <a:pPr lvl="2"/>
            <a:r>
              <a:rPr lang="en-AU" dirty="0"/>
              <a:t>Third level</a:t>
            </a:r>
          </a:p>
          <a:p>
            <a:pPr lvl="3"/>
            <a:r>
              <a:rPr lang="en-AU" dirty="0"/>
              <a:t>Fourth level</a:t>
            </a:r>
          </a:p>
          <a:p>
            <a:pPr lvl="4"/>
            <a:r>
              <a:rPr lang="en-AU" dirty="0"/>
              <a:t>Fifth level</a:t>
            </a:r>
            <a:endParaRPr lang="en-US" dirty="0"/>
          </a:p>
        </p:txBody>
      </p:sp>
      <p:sp>
        <p:nvSpPr>
          <p:cNvPr id="12" name="Content Placeholder 2"/>
          <p:cNvSpPr>
            <a:spLocks noGrp="1"/>
          </p:cNvSpPr>
          <p:nvPr>
            <p:ph sz="half" idx="14"/>
          </p:nvPr>
        </p:nvSpPr>
        <p:spPr>
          <a:xfrm>
            <a:off x="4091428" y="2480831"/>
            <a:ext cx="3645747" cy="3085523"/>
          </a:xfrm>
        </p:spPr>
        <p:txBody>
          <a:bodyPr>
            <a:normAutofit/>
          </a:bodyPr>
          <a:lstStyle>
            <a:lvl1pPr>
              <a:defRPr sz="1800"/>
            </a:lvl1pPr>
            <a:lvl2pPr>
              <a:defRPr sz="1700"/>
            </a:lvl2pPr>
            <a:lvl3pPr>
              <a:defRPr sz="1600"/>
            </a:lvl3pPr>
            <a:lvl4pPr>
              <a:defRPr sz="1500"/>
            </a:lvl4pPr>
            <a:lvl5pPr>
              <a:defRPr sz="1400"/>
            </a:lvl5pPr>
            <a:lvl6pPr>
              <a:defRPr sz="1800"/>
            </a:lvl6pPr>
            <a:lvl7pPr>
              <a:defRPr sz="1800"/>
            </a:lvl7pPr>
            <a:lvl8pPr>
              <a:defRPr sz="1800"/>
            </a:lvl8pPr>
            <a:lvl9pPr>
              <a:defRPr sz="1800"/>
            </a:lvl9pPr>
          </a:lstStyle>
          <a:p>
            <a:pPr lvl="0"/>
            <a:r>
              <a:rPr lang="en-AU" dirty="0"/>
              <a:t>Click to edit Master text styles</a:t>
            </a:r>
          </a:p>
          <a:p>
            <a:pPr lvl="1"/>
            <a:r>
              <a:rPr lang="en-AU" dirty="0"/>
              <a:t>Second level</a:t>
            </a:r>
          </a:p>
          <a:p>
            <a:pPr lvl="2"/>
            <a:r>
              <a:rPr lang="en-AU" dirty="0"/>
              <a:t>Third level</a:t>
            </a:r>
          </a:p>
          <a:p>
            <a:pPr lvl="3"/>
            <a:r>
              <a:rPr lang="en-AU" dirty="0"/>
              <a:t>Fourth level</a:t>
            </a:r>
          </a:p>
          <a:p>
            <a:pPr lvl="4"/>
            <a:r>
              <a:rPr lang="en-AU" dirty="0"/>
              <a:t>Fifth level</a:t>
            </a:r>
            <a:endParaRPr lang="en-US" dirty="0"/>
          </a:p>
        </p:txBody>
      </p:sp>
    </p:spTree>
    <p:extLst>
      <p:ext uri="{BB962C8B-B14F-4D97-AF65-F5344CB8AC3E}">
        <p14:creationId xmlns:p14="http://schemas.microsoft.com/office/powerpoint/2010/main" val="2234878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Tree>
    <p:extLst>
      <p:ext uri="{BB962C8B-B14F-4D97-AF65-F5344CB8AC3E}">
        <p14:creationId xmlns:p14="http://schemas.microsoft.com/office/powerpoint/2010/main" val="211653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9705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0"/>
            </a:lvl1pPr>
          </a:lstStyle>
          <a:p>
            <a:r>
              <a:rPr lang="en-AU" dirty="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436301"/>
            <a:ext cx="5486400" cy="655443"/>
          </a:xfrm>
        </p:spPr>
        <p:txBody>
          <a:bodyPr>
            <a:normAutofit/>
          </a:bodyPr>
          <a:lstStyle>
            <a:lvl1pPr marL="0" indent="0">
              <a:buNone/>
              <a:defRPr sz="12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dirty="0"/>
              <a:t>Click to edit Master text styles</a:t>
            </a:r>
          </a:p>
        </p:txBody>
      </p:sp>
    </p:spTree>
    <p:extLst>
      <p:ext uri="{BB962C8B-B14F-4D97-AF65-F5344CB8AC3E}">
        <p14:creationId xmlns:p14="http://schemas.microsoft.com/office/powerpoint/2010/main" val="1044173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Footer Placeholder 2"/>
          <p:cNvSpPr>
            <a:spLocks noGrp="1"/>
          </p:cNvSpPr>
          <p:nvPr>
            <p:ph type="ftr" sz="quarter" idx="10"/>
          </p:nvPr>
        </p:nvSpPr>
        <p:spPr>
          <a:xfrm>
            <a:off x="2987675" y="6381750"/>
            <a:ext cx="2895600" cy="476250"/>
          </a:xfrm>
          <a:prstGeom prst="rect">
            <a:avLst/>
          </a:prstGeom>
        </p:spPr>
        <p:txBody>
          <a:bodyPr/>
          <a:lstStyle>
            <a:lvl1pPr>
              <a:defRPr/>
            </a:lvl1pPr>
          </a:lstStyle>
          <a:p>
            <a:r>
              <a:rPr lang="en-GB" smtClean="0"/>
              <a:t>www.id-book.com</a:t>
            </a:r>
            <a:endParaRPr lang="en-GB"/>
          </a:p>
        </p:txBody>
      </p:sp>
      <p:sp>
        <p:nvSpPr>
          <p:cNvPr id="4" name="Date Placeholder 3"/>
          <p:cNvSpPr>
            <a:spLocks noGrp="1"/>
          </p:cNvSpPr>
          <p:nvPr>
            <p:ph type="dt" sz="half" idx="11"/>
          </p:nvPr>
        </p:nvSpPr>
        <p:spPr>
          <a:xfrm>
            <a:off x="179388" y="6381750"/>
            <a:ext cx="2133600" cy="476250"/>
          </a:xfrm>
          <a:prstGeom prst="rect">
            <a:avLst/>
          </a:prstGeom>
        </p:spPr>
        <p:txBody>
          <a:bodyPr/>
          <a:lstStyle>
            <a:lvl1pPr>
              <a:defRPr/>
            </a:lvl1pPr>
          </a:lstStyle>
          <a:p>
            <a:endParaRPr lang="en-GB"/>
          </a:p>
        </p:txBody>
      </p:sp>
    </p:spTree>
    <p:extLst>
      <p:ext uri="{BB962C8B-B14F-4D97-AF65-F5344CB8AC3E}">
        <p14:creationId xmlns:p14="http://schemas.microsoft.com/office/powerpoint/2010/main" val="1891161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10996"/>
            <a:ext cx="7279974" cy="846793"/>
          </a:xfrm>
          <a:prstGeom prst="rect">
            <a:avLst/>
          </a:prstGeom>
        </p:spPr>
        <p:txBody>
          <a:bodyPr vert="horz" lIns="0" tIns="0" rIns="91440" bIns="45720" rtlCol="0" anchor="t">
            <a:normAutofit/>
          </a:bodyPr>
          <a:lstStyle/>
          <a:p>
            <a:r>
              <a:rPr lang="en-AU" dirty="0"/>
              <a:t>Click to edit Master title style</a:t>
            </a:r>
            <a:endParaRPr lang="en-US" dirty="0"/>
          </a:p>
        </p:txBody>
      </p:sp>
      <p:sp>
        <p:nvSpPr>
          <p:cNvPr id="3" name="Text Placeholder 2"/>
          <p:cNvSpPr>
            <a:spLocks noGrp="1"/>
          </p:cNvSpPr>
          <p:nvPr>
            <p:ph type="body" idx="1"/>
          </p:nvPr>
        </p:nvSpPr>
        <p:spPr>
          <a:xfrm>
            <a:off x="457200" y="2464873"/>
            <a:ext cx="7279974" cy="3668409"/>
          </a:xfrm>
          <a:prstGeom prst="rect">
            <a:avLst/>
          </a:prstGeom>
        </p:spPr>
        <p:txBody>
          <a:bodyPr vert="horz" lIns="0" tIns="0" rIns="91440" bIns="45720" rtlCol="0">
            <a:normAutofit/>
          </a:bodyPr>
          <a:lstStyle/>
          <a:p>
            <a:pPr lvl="0"/>
            <a:r>
              <a:rPr lang="en-AU" dirty="0"/>
              <a:t>Click to edit Master text styles</a:t>
            </a:r>
          </a:p>
          <a:p>
            <a:pPr lvl="1"/>
            <a:r>
              <a:rPr lang="en-AU" dirty="0"/>
              <a:t>Second level</a:t>
            </a:r>
          </a:p>
          <a:p>
            <a:pPr lvl="2"/>
            <a:r>
              <a:rPr lang="en-AU" dirty="0"/>
              <a:t>Third level</a:t>
            </a:r>
          </a:p>
          <a:p>
            <a:pPr lvl="3"/>
            <a:r>
              <a:rPr lang="en-AU" dirty="0"/>
              <a:t>Fourth level</a:t>
            </a:r>
          </a:p>
          <a:p>
            <a:pPr lvl="4"/>
            <a:r>
              <a:rPr lang="en-AU" dirty="0"/>
              <a:t>Fifth level</a:t>
            </a:r>
            <a:endParaRPr lang="en-US" dirty="0"/>
          </a:p>
        </p:txBody>
      </p:sp>
      <p:cxnSp>
        <p:nvCxnSpPr>
          <p:cNvPr id="9" name="Straight Connector 8"/>
          <p:cNvCxnSpPr/>
          <p:nvPr userDrawn="1"/>
        </p:nvCxnSpPr>
        <p:spPr>
          <a:xfrm>
            <a:off x="457200" y="6421235"/>
            <a:ext cx="7536078" cy="0"/>
          </a:xfrm>
          <a:prstGeom prst="line">
            <a:avLst/>
          </a:prstGeom>
        </p:spPr>
        <p:style>
          <a:lnRef idx="1">
            <a:schemeClr val="dk1"/>
          </a:lnRef>
          <a:fillRef idx="0">
            <a:schemeClr val="dk1"/>
          </a:fillRef>
          <a:effectRef idx="0">
            <a:schemeClr val="dk1"/>
          </a:effectRef>
          <a:fontRef idx="minor">
            <a:schemeClr val="tx1"/>
          </a:fontRef>
        </p:style>
      </p:cxnSp>
      <p:pic>
        <p:nvPicPr>
          <p:cNvPr id="4" name="Picture 3" descr="UOW_Primary_RGB_Dark Blue.pdf"/>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8113947" y="6079153"/>
            <a:ext cx="650057" cy="554057"/>
          </a:xfrm>
          <a:prstGeom prst="rect">
            <a:avLst/>
          </a:prstGeom>
        </p:spPr>
      </p:pic>
    </p:spTree>
    <p:extLst>
      <p:ext uri="{BB962C8B-B14F-4D97-AF65-F5344CB8AC3E}">
        <p14:creationId xmlns:p14="http://schemas.microsoft.com/office/powerpoint/2010/main" val="3603392283"/>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2" r:id="rId4"/>
    <p:sldLayoutId id="2147483653" r:id="rId5"/>
    <p:sldLayoutId id="2147483654" r:id="rId6"/>
    <p:sldLayoutId id="2147483655" r:id="rId7"/>
    <p:sldLayoutId id="2147483657" r:id="rId8"/>
    <p:sldLayoutId id="2147483663" r:id="rId9"/>
    <p:sldLayoutId id="2147483664" r:id="rId10"/>
    <p:sldLayoutId id="2147483665" r:id="rId11"/>
    <p:sldLayoutId id="2147483666" r:id="rId12"/>
  </p:sldLayoutIdLst>
  <p:hf hdr="0" dt="0"/>
  <p:txStyles>
    <p:titleStyle>
      <a:lvl1pPr algn="l" defTabSz="457200" rtl="0" eaLnBrk="1" latinLnBrk="0" hangingPunct="1">
        <a:spcBef>
          <a:spcPct val="0"/>
        </a:spcBef>
        <a:buNone/>
        <a:defRPr sz="3600" kern="1200">
          <a:solidFill>
            <a:schemeClr val="tx2"/>
          </a:solidFill>
          <a:latin typeface="+mj-lt"/>
          <a:ea typeface="+mj-ea"/>
          <a:cs typeface="+mj-cs"/>
        </a:defRPr>
      </a:lvl1pPr>
    </p:titleStyle>
    <p:bodyStyle>
      <a:lvl1pPr marL="342900" indent="-342900" algn="l" defTabSz="457200" rtl="0" eaLnBrk="1" latinLnBrk="0" hangingPunct="1">
        <a:spcBef>
          <a:spcPct val="20000"/>
        </a:spcBef>
        <a:buFont typeface="Arial"/>
        <a:buChar char="•"/>
        <a:defRPr sz="1600" kern="1200">
          <a:solidFill>
            <a:srgbClr val="0C2340"/>
          </a:solidFill>
          <a:latin typeface="+mn-lt"/>
          <a:ea typeface="+mn-ea"/>
          <a:cs typeface="+mn-cs"/>
        </a:defRPr>
      </a:lvl1pPr>
      <a:lvl2pPr marL="742950" indent="-285750" algn="l" defTabSz="457200" rtl="0" eaLnBrk="1" latinLnBrk="0" hangingPunct="1">
        <a:spcBef>
          <a:spcPct val="20000"/>
        </a:spcBef>
        <a:buFont typeface="Arial"/>
        <a:buChar char="–"/>
        <a:defRPr sz="1600" kern="1200">
          <a:solidFill>
            <a:srgbClr val="0C2340"/>
          </a:solidFill>
          <a:latin typeface="+mn-lt"/>
          <a:ea typeface="+mn-ea"/>
          <a:cs typeface="+mn-cs"/>
        </a:defRPr>
      </a:lvl2pPr>
      <a:lvl3pPr marL="1143000" indent="-228600" algn="l" defTabSz="457200" rtl="0" eaLnBrk="1" latinLnBrk="0" hangingPunct="1">
        <a:spcBef>
          <a:spcPct val="20000"/>
        </a:spcBef>
        <a:buFont typeface="Arial"/>
        <a:buChar char="•"/>
        <a:defRPr sz="1600" kern="1200">
          <a:solidFill>
            <a:srgbClr val="0C2340"/>
          </a:solidFill>
          <a:latin typeface="+mn-lt"/>
          <a:ea typeface="+mn-ea"/>
          <a:cs typeface="+mn-cs"/>
        </a:defRPr>
      </a:lvl3pPr>
      <a:lvl4pPr marL="1600200" indent="-228600" algn="l" defTabSz="457200" rtl="0" eaLnBrk="1" latinLnBrk="0" hangingPunct="1">
        <a:spcBef>
          <a:spcPct val="20000"/>
        </a:spcBef>
        <a:buFont typeface="Arial"/>
        <a:buChar char="–"/>
        <a:defRPr sz="1600" kern="1200">
          <a:solidFill>
            <a:srgbClr val="0C2340"/>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rgbClr val="0C2340"/>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uxbooth.com/articles/complete-beginners-guide-to-information-architecture/" TargetMode="External"/><Relationship Id="rId2" Type="http://schemas.openxmlformats.org/officeDocument/2006/relationships/hyperlink" Target="https://www.usability.gov/what-and-why/information-architecture.html"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uxmag.com/articles/storyboarding-in-the-software-design-process" TargetMode="Externa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4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www.interaction-design.org/literature/book/the-encyclopedia-of-human-computer-interaction-2nd-ed/card-sorting" TargetMode="External"/><Relationship Id="rId2" Type="http://schemas.openxmlformats.org/officeDocument/2006/relationships/hyperlink" Target="http://measuringuserexperience.com/CardSorting/index.htm"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316712" y="2916922"/>
            <a:ext cx="6710621" cy="2486839"/>
          </a:xfrm>
        </p:spPr>
        <p:txBody>
          <a:bodyPr lIns="0" tIns="0">
            <a:noAutofit/>
          </a:bodyPr>
          <a:lstStyle/>
          <a:p>
            <a:r>
              <a:rPr lang="en-US" spc="-150" dirty="0">
                <a:solidFill>
                  <a:schemeClr val="bg1"/>
                </a:solidFill>
                <a:cs typeface="Times New Roman"/>
              </a:rPr>
              <a:t>Interaction Design and Development </a:t>
            </a:r>
            <a:r>
              <a:rPr lang="en-US" spc="-150" dirty="0" smtClean="0">
                <a:solidFill>
                  <a:schemeClr val="bg1"/>
                </a:solidFill>
                <a:cs typeface="Times New Roman"/>
              </a:rPr>
              <a:t>III</a:t>
            </a:r>
            <a:r>
              <a:rPr lang="en-US" spc="-150" dirty="0">
                <a:solidFill>
                  <a:schemeClr val="bg1"/>
                </a:solidFill>
                <a:cs typeface="Times New Roman"/>
              </a:rPr>
              <a:t>:  Prototyping</a:t>
            </a:r>
          </a:p>
        </p:txBody>
      </p:sp>
      <p:sp>
        <p:nvSpPr>
          <p:cNvPr id="8" name="Subtitle 2"/>
          <p:cNvSpPr>
            <a:spLocks noGrp="1"/>
          </p:cNvSpPr>
          <p:nvPr>
            <p:ph type="subTitle" idx="1"/>
          </p:nvPr>
        </p:nvSpPr>
        <p:spPr>
          <a:xfrm>
            <a:off x="302944" y="5512972"/>
            <a:ext cx="6400800" cy="1065520"/>
          </a:xfrm>
        </p:spPr>
        <p:txBody>
          <a:bodyPr lIns="0" tIns="0">
            <a:normAutofit/>
          </a:bodyPr>
          <a:lstStyle/>
          <a:p>
            <a:pPr algn="l"/>
            <a:r>
              <a:rPr lang="en-US" sz="1600" dirty="0">
                <a:solidFill>
                  <a:schemeClr val="bg2"/>
                </a:solidFill>
                <a:latin typeface="Montserrat"/>
                <a:cs typeface="Montserrat"/>
              </a:rPr>
              <a:t>CSIT226/CSIT826</a:t>
            </a:r>
          </a:p>
        </p:txBody>
      </p:sp>
    </p:spTree>
    <p:extLst>
      <p:ext uri="{BB962C8B-B14F-4D97-AF65-F5344CB8AC3E}">
        <p14:creationId xmlns:p14="http://schemas.microsoft.com/office/powerpoint/2010/main" val="5488532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Information Architecture (IA)</a:t>
            </a:r>
            <a:endParaRPr lang="en-AU" dirty="0"/>
          </a:p>
        </p:txBody>
      </p:sp>
      <p:sp>
        <p:nvSpPr>
          <p:cNvPr id="3" name="Content Placeholder 2"/>
          <p:cNvSpPr>
            <a:spLocks noGrp="1"/>
          </p:cNvSpPr>
          <p:nvPr>
            <p:ph sz="half" idx="1"/>
          </p:nvPr>
        </p:nvSpPr>
        <p:spPr/>
        <p:txBody>
          <a:bodyPr/>
          <a:lstStyle/>
          <a:p>
            <a:r>
              <a:rPr lang="en-AU" dirty="0" smtClean="0"/>
              <a:t>Focus:</a:t>
            </a:r>
          </a:p>
          <a:p>
            <a:pPr lvl="1"/>
            <a:r>
              <a:rPr lang="en-AU" dirty="0" smtClean="0"/>
              <a:t>Organisation, Structuring and labelling of content</a:t>
            </a:r>
          </a:p>
          <a:p>
            <a:pPr lvl="1"/>
            <a:r>
              <a:rPr lang="en-AU" dirty="0" smtClean="0"/>
              <a:t>Allows an understanding for users to find information and compete the tasks on a system</a:t>
            </a:r>
          </a:p>
          <a:p>
            <a:endParaRPr lang="en-AU" dirty="0" smtClean="0"/>
          </a:p>
          <a:p>
            <a:r>
              <a:rPr lang="en-AU" dirty="0" smtClean="0">
                <a:hlinkClick r:id="rId2"/>
              </a:rPr>
              <a:t>https://www.usability.gov/what-and-why/information-architecture.html</a:t>
            </a:r>
            <a:endParaRPr lang="en-AU" dirty="0" smtClean="0"/>
          </a:p>
          <a:p>
            <a:r>
              <a:rPr lang="en-AU" dirty="0" smtClean="0">
                <a:hlinkClick r:id="rId3"/>
              </a:rPr>
              <a:t>http://www.uxbooth.com/articles/complete-beginners-guide-to-information-architecture/</a:t>
            </a:r>
            <a:endParaRPr lang="en-AU" dirty="0" smtClean="0"/>
          </a:p>
        </p:txBody>
      </p:sp>
    </p:spTree>
    <p:extLst>
      <p:ext uri="{BB962C8B-B14F-4D97-AF65-F5344CB8AC3E}">
        <p14:creationId xmlns:p14="http://schemas.microsoft.com/office/powerpoint/2010/main" val="2338922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half" idx="4294967295"/>
          </p:nvPr>
        </p:nvPicPr>
        <p:blipFill>
          <a:blip r:embed="rId2">
            <a:extLst>
              <a:ext uri="{28A0092B-C50C-407E-A947-70E740481C1C}">
                <a14:useLocalDpi xmlns:a14="http://schemas.microsoft.com/office/drawing/2010/main" val="0"/>
              </a:ext>
            </a:extLst>
          </a:blip>
          <a:stretch>
            <a:fillRect/>
          </a:stretch>
        </p:blipFill>
        <p:spPr>
          <a:xfrm>
            <a:off x="489093" y="0"/>
            <a:ext cx="8250865" cy="6371777"/>
          </a:xfrm>
        </p:spPr>
      </p:pic>
    </p:spTree>
    <p:extLst>
      <p:ext uri="{BB962C8B-B14F-4D97-AF65-F5344CB8AC3E}">
        <p14:creationId xmlns:p14="http://schemas.microsoft.com/office/powerpoint/2010/main" val="3751241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lstStyle/>
          <a:p>
            <a:r>
              <a:rPr lang="en-AU" dirty="0" err="1" smtClean="0"/>
              <a:t>Wireframing</a:t>
            </a:r>
            <a:endParaRPr lang="en-AU" dirty="0"/>
          </a:p>
        </p:txBody>
      </p:sp>
      <p:sp>
        <p:nvSpPr>
          <p:cNvPr id="5" name="Content Placeholder 4"/>
          <p:cNvSpPr>
            <a:spLocks noGrp="1"/>
          </p:cNvSpPr>
          <p:nvPr>
            <p:ph sz="quarter" idx="14"/>
          </p:nvPr>
        </p:nvSpPr>
        <p:spPr/>
        <p:txBody>
          <a:bodyPr/>
          <a:lstStyle/>
          <a:p>
            <a:endParaRPr lang="en-AU"/>
          </a:p>
        </p:txBody>
      </p:sp>
    </p:spTree>
    <p:extLst>
      <p:ext uri="{BB962C8B-B14F-4D97-AF65-F5344CB8AC3E}">
        <p14:creationId xmlns:p14="http://schemas.microsoft.com/office/powerpoint/2010/main" val="980095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Wireframes</a:t>
            </a:r>
            <a:endParaRPr lang="en-AU" dirty="0"/>
          </a:p>
        </p:txBody>
      </p:sp>
      <p:sp>
        <p:nvSpPr>
          <p:cNvPr id="5" name="Content Placeholder 4"/>
          <p:cNvSpPr>
            <a:spLocks noGrp="1"/>
          </p:cNvSpPr>
          <p:nvPr>
            <p:ph sz="half" idx="1"/>
          </p:nvPr>
        </p:nvSpPr>
        <p:spPr/>
        <p:txBody>
          <a:bodyPr/>
          <a:lstStyle/>
          <a:p>
            <a:r>
              <a:rPr lang="en-AU" dirty="0" smtClean="0"/>
              <a:t>2D illustration of a page’s interface</a:t>
            </a:r>
          </a:p>
          <a:p>
            <a:r>
              <a:rPr lang="en-AU" dirty="0" smtClean="0"/>
              <a:t>Focus:</a:t>
            </a:r>
          </a:p>
          <a:p>
            <a:pPr lvl="1"/>
            <a:r>
              <a:rPr lang="en-AU" dirty="0" smtClean="0"/>
              <a:t>Space allocation</a:t>
            </a:r>
          </a:p>
          <a:p>
            <a:pPr lvl="1"/>
            <a:r>
              <a:rPr lang="en-AU" dirty="0" smtClean="0"/>
              <a:t>Functions</a:t>
            </a:r>
          </a:p>
          <a:p>
            <a:pPr lvl="1"/>
            <a:r>
              <a:rPr lang="en-AU" dirty="0" smtClean="0"/>
              <a:t>Content sections</a:t>
            </a:r>
          </a:p>
          <a:p>
            <a:pPr lvl="1"/>
            <a:r>
              <a:rPr lang="en-AU" dirty="0" smtClean="0"/>
              <a:t>Intended behaviours</a:t>
            </a:r>
          </a:p>
          <a:p>
            <a:r>
              <a:rPr lang="en-AU" dirty="0" smtClean="0"/>
              <a:t>Traditionally</a:t>
            </a:r>
          </a:p>
          <a:p>
            <a:pPr lvl="1"/>
            <a:r>
              <a:rPr lang="en-AU" dirty="0" smtClean="0"/>
              <a:t>No styling</a:t>
            </a:r>
          </a:p>
          <a:p>
            <a:pPr lvl="1"/>
            <a:r>
              <a:rPr lang="en-AU" dirty="0" smtClean="0"/>
              <a:t>No colour</a:t>
            </a:r>
          </a:p>
          <a:p>
            <a:pPr lvl="1"/>
            <a:r>
              <a:rPr lang="en-AU" dirty="0" smtClean="0"/>
              <a:t>No graphics</a:t>
            </a:r>
          </a:p>
          <a:p>
            <a:r>
              <a:rPr lang="en-AU" dirty="0" smtClean="0"/>
              <a:t>Designed to develop relationships with a systems templates</a:t>
            </a:r>
            <a:endParaRPr lang="en-AU" dirty="0"/>
          </a:p>
        </p:txBody>
      </p:sp>
    </p:spTree>
    <p:extLst>
      <p:ext uri="{BB962C8B-B14F-4D97-AF65-F5344CB8AC3E}">
        <p14:creationId xmlns:p14="http://schemas.microsoft.com/office/powerpoint/2010/main" val="2050150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value of </a:t>
            </a:r>
            <a:r>
              <a:rPr lang="en-AU" dirty="0" err="1" smtClean="0"/>
              <a:t>Wireframing</a:t>
            </a:r>
            <a:endParaRPr lang="en-AU" dirty="0"/>
          </a:p>
        </p:txBody>
      </p:sp>
      <p:sp>
        <p:nvSpPr>
          <p:cNvPr id="3" name="Content Placeholder 2"/>
          <p:cNvSpPr>
            <a:spLocks noGrp="1"/>
          </p:cNvSpPr>
          <p:nvPr>
            <p:ph sz="half" idx="1"/>
          </p:nvPr>
        </p:nvSpPr>
        <p:spPr/>
        <p:txBody>
          <a:bodyPr/>
          <a:lstStyle/>
          <a:p>
            <a:r>
              <a:rPr lang="en-AU" dirty="0" smtClean="0"/>
              <a:t>Identify the interfaces functionality</a:t>
            </a:r>
          </a:p>
          <a:p>
            <a:r>
              <a:rPr lang="en-AU" dirty="0" smtClean="0"/>
              <a:t>Identify a pages space allocation</a:t>
            </a:r>
          </a:p>
          <a:p>
            <a:r>
              <a:rPr lang="en-AU" dirty="0" smtClean="0"/>
              <a:t>Ensure consistency for particular elements in an interface</a:t>
            </a:r>
          </a:p>
          <a:p>
            <a:r>
              <a:rPr lang="en-AU" dirty="0" smtClean="0"/>
              <a:t>Links between a systems information architecture and its visual design </a:t>
            </a:r>
            <a:endParaRPr lang="en-AU" dirty="0"/>
          </a:p>
        </p:txBody>
      </p:sp>
    </p:spTree>
    <p:extLst>
      <p:ext uri="{BB962C8B-B14F-4D97-AF65-F5344CB8AC3E}">
        <p14:creationId xmlns:p14="http://schemas.microsoft.com/office/powerpoint/2010/main" val="34736153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What elements do you want to be consistent?</a:t>
            </a:r>
            <a:endParaRPr lang="en-AU" dirty="0"/>
          </a:p>
        </p:txBody>
      </p:sp>
      <p:sp>
        <p:nvSpPr>
          <p:cNvPr id="3" name="Content Placeholder 2"/>
          <p:cNvSpPr>
            <a:spLocks noGrp="1"/>
          </p:cNvSpPr>
          <p:nvPr>
            <p:ph sz="half" idx="1"/>
          </p:nvPr>
        </p:nvSpPr>
        <p:spPr/>
        <p:txBody>
          <a:bodyPr/>
          <a:lstStyle/>
          <a:p>
            <a:r>
              <a:rPr lang="en-AU" dirty="0" smtClean="0"/>
              <a:t>Logo</a:t>
            </a:r>
          </a:p>
          <a:p>
            <a:r>
              <a:rPr lang="en-AU" dirty="0" smtClean="0"/>
              <a:t>Search</a:t>
            </a:r>
          </a:p>
          <a:p>
            <a:r>
              <a:rPr lang="en-AU" dirty="0" smtClean="0"/>
              <a:t>Headers</a:t>
            </a:r>
          </a:p>
          <a:p>
            <a:r>
              <a:rPr lang="en-AU" dirty="0" smtClean="0"/>
              <a:t>Menus</a:t>
            </a:r>
          </a:p>
          <a:p>
            <a:r>
              <a:rPr lang="en-AU" dirty="0" smtClean="0"/>
              <a:t>Footers</a:t>
            </a:r>
          </a:p>
          <a:p>
            <a:r>
              <a:rPr lang="en-AU" dirty="0" smtClean="0"/>
              <a:t>…</a:t>
            </a:r>
          </a:p>
          <a:p>
            <a:endParaRPr lang="en-AU" dirty="0"/>
          </a:p>
        </p:txBody>
      </p:sp>
    </p:spTree>
    <p:extLst>
      <p:ext uri="{BB962C8B-B14F-4D97-AF65-F5344CB8AC3E}">
        <p14:creationId xmlns:p14="http://schemas.microsoft.com/office/powerpoint/2010/main" val="22868485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lstStyle/>
          <a:p>
            <a:r>
              <a:rPr lang="en-AU" dirty="0" smtClean="0"/>
              <a:t>Demo in Draw.io and </a:t>
            </a:r>
            <a:r>
              <a:rPr lang="en-AU" dirty="0" err="1" smtClean="0"/>
              <a:t>Balsamiq</a:t>
            </a:r>
            <a:endParaRPr lang="en-AU" dirty="0"/>
          </a:p>
        </p:txBody>
      </p:sp>
      <p:sp>
        <p:nvSpPr>
          <p:cNvPr id="5" name="Content Placeholder 4"/>
          <p:cNvSpPr>
            <a:spLocks noGrp="1"/>
          </p:cNvSpPr>
          <p:nvPr>
            <p:ph sz="quarter" idx="14"/>
          </p:nvPr>
        </p:nvSpPr>
        <p:spPr/>
        <p:txBody>
          <a:bodyPr/>
          <a:lstStyle/>
          <a:p>
            <a:endParaRPr lang="en-AU" dirty="0"/>
          </a:p>
        </p:txBody>
      </p:sp>
    </p:spTree>
    <p:extLst>
      <p:ext uri="{BB962C8B-B14F-4D97-AF65-F5344CB8AC3E}">
        <p14:creationId xmlns:p14="http://schemas.microsoft.com/office/powerpoint/2010/main" val="14457498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Storyboards</a:t>
            </a:r>
            <a:endParaRPr lang="en-AU" dirty="0"/>
          </a:p>
        </p:txBody>
      </p:sp>
      <p:sp>
        <p:nvSpPr>
          <p:cNvPr id="3" name="Content Placeholder 2"/>
          <p:cNvSpPr>
            <a:spLocks noGrp="1"/>
          </p:cNvSpPr>
          <p:nvPr>
            <p:ph sz="half" idx="1"/>
          </p:nvPr>
        </p:nvSpPr>
        <p:spPr/>
        <p:txBody>
          <a:bodyPr/>
          <a:lstStyle/>
          <a:p>
            <a:r>
              <a:rPr lang="en-AU" dirty="0" smtClean="0"/>
              <a:t>Designed to illustrate the interaction between the user and the product</a:t>
            </a:r>
          </a:p>
          <a:p>
            <a:r>
              <a:rPr lang="en-AU" dirty="0" smtClean="0"/>
              <a:t>Drawings, sketches and pictures that tell a story</a:t>
            </a:r>
          </a:p>
          <a:p>
            <a:r>
              <a:rPr lang="en-AU" dirty="0" smtClean="0"/>
              <a:t>Creates meaning beyond a typical technical drawing (e.g. flowchart)</a:t>
            </a:r>
          </a:p>
          <a:p>
            <a:endParaRPr lang="en-AU" dirty="0"/>
          </a:p>
          <a:p>
            <a:r>
              <a:rPr lang="en-AU" dirty="0">
                <a:hlinkClick r:id="rId2"/>
              </a:rPr>
              <a:t>https://blogs.msdn.microsoft.com/crm/2006/11/02/using-storyboard-prototypes-in-your-design-process/</a:t>
            </a:r>
          </a:p>
          <a:p>
            <a:r>
              <a:rPr lang="en-AU" dirty="0" smtClean="0">
                <a:hlinkClick r:id="rId2"/>
              </a:rPr>
              <a:t>http</a:t>
            </a:r>
            <a:r>
              <a:rPr lang="en-AU" dirty="0">
                <a:hlinkClick r:id="rId2"/>
              </a:rPr>
              <a:t>://www.usabilitybok.org/storyboard</a:t>
            </a:r>
          </a:p>
          <a:p>
            <a:r>
              <a:rPr lang="en-AU" dirty="0" smtClean="0">
                <a:hlinkClick r:id="rId2"/>
              </a:rPr>
              <a:t>https</a:t>
            </a:r>
            <a:r>
              <a:rPr lang="en-AU" dirty="0">
                <a:hlinkClick r:id="rId2"/>
              </a:rPr>
              <a:t>://</a:t>
            </a:r>
            <a:r>
              <a:rPr lang="en-AU" dirty="0" smtClean="0">
                <a:hlinkClick r:id="rId2"/>
              </a:rPr>
              <a:t>uxmag.com/articles/storyboarding-in-the-software-design-process</a:t>
            </a:r>
            <a:endParaRPr lang="en-AU" dirty="0" smtClean="0"/>
          </a:p>
          <a:p>
            <a:endParaRPr lang="en-AU" dirty="0"/>
          </a:p>
          <a:p>
            <a:endParaRPr lang="en-AU" dirty="0"/>
          </a:p>
        </p:txBody>
      </p:sp>
    </p:spTree>
    <p:extLst>
      <p:ext uri="{BB962C8B-B14F-4D97-AF65-F5344CB8AC3E}">
        <p14:creationId xmlns:p14="http://schemas.microsoft.com/office/powerpoint/2010/main" val="42541160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2" name="Rectangle 6"/>
          <p:cNvSpPr>
            <a:spLocks noGrp="1" noChangeArrowheads="1"/>
          </p:cNvSpPr>
          <p:nvPr>
            <p:ph type="title"/>
          </p:nvPr>
        </p:nvSpPr>
        <p:spPr/>
        <p:txBody>
          <a:bodyPr>
            <a:normAutofit fontScale="90000"/>
          </a:bodyPr>
          <a:lstStyle/>
          <a:p>
            <a:r>
              <a:rPr lang="en-AU" dirty="0"/>
              <a:t>Chapter </a:t>
            </a:r>
            <a:r>
              <a:rPr lang="en-AU" dirty="0" smtClean="0"/>
              <a:t>11:</a:t>
            </a:r>
            <a:r>
              <a:rPr lang="en-AU" dirty="0"/>
              <a:t/>
            </a:r>
            <a:br>
              <a:rPr lang="en-AU" dirty="0"/>
            </a:br>
            <a:r>
              <a:rPr lang="en-AU" sz="1800" b="1" dirty="0">
                <a:solidFill>
                  <a:srgbClr val="FF0000"/>
                </a:solidFill>
                <a:latin typeface="+mn-lt"/>
              </a:rPr>
              <a:t>DESIGN, PROTOTYPING and CONSTRUCTION</a:t>
            </a:r>
          </a:p>
        </p:txBody>
      </p:sp>
      <p:sp>
        <p:nvSpPr>
          <p:cNvPr id="9223" name="Rectangle 7"/>
          <p:cNvSpPr>
            <a:spLocks noGrp="1" noChangeArrowheads="1"/>
          </p:cNvSpPr>
          <p:nvPr>
            <p:ph sz="half" idx="1"/>
          </p:nvPr>
        </p:nvSpPr>
        <p:spPr/>
        <p:txBody>
          <a:bodyPr/>
          <a:lstStyle/>
          <a:p>
            <a:r>
              <a:rPr lang="en-GB" dirty="0" smtClean="0"/>
              <a:t>Prototyping</a:t>
            </a:r>
          </a:p>
          <a:p>
            <a:r>
              <a:rPr lang="en-GB" dirty="0" smtClean="0"/>
              <a:t>Conceptual design </a:t>
            </a:r>
          </a:p>
          <a:p>
            <a:r>
              <a:rPr lang="en-GB" dirty="0" smtClean="0"/>
              <a:t>Concrete design</a:t>
            </a:r>
          </a:p>
          <a:p>
            <a:r>
              <a:rPr lang="en-GB" dirty="0" smtClean="0"/>
              <a:t>Using scenarios</a:t>
            </a:r>
          </a:p>
          <a:p>
            <a:r>
              <a:rPr lang="en-GB" dirty="0" smtClean="0"/>
              <a:t>Generating prototypes</a:t>
            </a:r>
          </a:p>
          <a:p>
            <a:r>
              <a:rPr lang="en-GB" dirty="0" smtClean="0"/>
              <a:t>Construction</a:t>
            </a:r>
          </a:p>
          <a:p>
            <a:endParaRPr lang="en-US" dirty="0"/>
          </a:p>
        </p:txBody>
      </p:sp>
      <p:sp>
        <p:nvSpPr>
          <p:cNvPr id="11" name="Footer Placeholder 3"/>
          <p:cNvSpPr>
            <a:spLocks noGrp="1"/>
          </p:cNvSpPr>
          <p:nvPr>
            <p:ph type="ftr" sz="quarter" idx="4294967295"/>
          </p:nvPr>
        </p:nvSpPr>
        <p:spPr>
          <a:xfrm>
            <a:off x="0" y="6356350"/>
            <a:ext cx="2895600" cy="365125"/>
          </a:xfrm>
          <a:prstGeom prst="rect">
            <a:avLst/>
          </a:prstGeom>
        </p:spPr>
        <p:txBody>
          <a:bodyPr/>
          <a:lstStyle/>
          <a:p>
            <a:r>
              <a:rPr lang="en-GB" sz="1000" dirty="0" smtClean="0">
                <a:solidFill>
                  <a:schemeClr val="accent6">
                    <a:lumMod val="75000"/>
                  </a:schemeClr>
                </a:solidFill>
                <a:latin typeface="Liberation Sans"/>
              </a:rPr>
              <a:t>www.id-book.com</a:t>
            </a:r>
            <a:endParaRPr lang="en-GB" sz="1000" dirty="0">
              <a:solidFill>
                <a:schemeClr val="accent6">
                  <a:lumMod val="75000"/>
                </a:schemeClr>
              </a:solidFill>
              <a:latin typeface="Liberation Sans"/>
            </a:endParaRPr>
          </a:p>
        </p:txBody>
      </p:sp>
      <p:sp>
        <p:nvSpPr>
          <p:cNvPr id="9218" name="Rectangle 2"/>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9219" name="Rectangle 3"/>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9220" name="Rectangle 4"/>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9221" name="Rectangle 5"/>
          <p:cNvSpPr>
            <a:spLocks noChangeArrowheads="1"/>
          </p:cNvSpPr>
          <p:nvPr/>
        </p:nvSpPr>
        <p:spPr bwMode="auto">
          <a:xfrm>
            <a:off x="3095625" y="6248400"/>
            <a:ext cx="2813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9224" name="Text Box 8"/>
          <p:cNvSpPr txBox="1">
            <a:spLocks noChangeArrowheads="1"/>
          </p:cNvSpPr>
          <p:nvPr/>
        </p:nvSpPr>
        <p:spPr bwMode="auto">
          <a:xfrm>
            <a:off x="1462088" y="1355725"/>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571500">
              <a:defRPr>
                <a:solidFill>
                  <a:schemeClr val="tx1"/>
                </a:solidFill>
                <a:latin typeface="Arial" charset="0"/>
                <a:ea typeface="ＭＳ Ｐゴシック" charset="0"/>
              </a:defRPr>
            </a:lvl2pPr>
            <a:lvl3pPr marL="1143000">
              <a:defRPr>
                <a:solidFill>
                  <a:schemeClr val="tx1"/>
                </a:solidFill>
                <a:latin typeface="Arial" charset="0"/>
                <a:ea typeface="ＭＳ Ｐゴシック" charset="0"/>
              </a:defRPr>
            </a:lvl3pPr>
            <a:lvl4pPr marL="1714500">
              <a:defRPr>
                <a:solidFill>
                  <a:schemeClr val="tx1"/>
                </a:solidFill>
                <a:latin typeface="Arial" charset="0"/>
                <a:ea typeface="ＭＳ Ｐゴシック" charset="0"/>
              </a:defRPr>
            </a:lvl4pPr>
            <a:lvl5pPr marL="2286000">
              <a:defRPr>
                <a:solidFill>
                  <a:schemeClr val="tx1"/>
                </a:solidFill>
                <a:latin typeface="Arial" charset="0"/>
                <a:ea typeface="ＭＳ Ｐゴシック" charset="0"/>
              </a:defRPr>
            </a:lvl5pPr>
            <a:lvl6pPr marL="2743200" fontAlgn="base">
              <a:spcBef>
                <a:spcPct val="0"/>
              </a:spcBef>
              <a:spcAft>
                <a:spcPct val="0"/>
              </a:spcAft>
              <a:defRPr>
                <a:solidFill>
                  <a:schemeClr val="tx1"/>
                </a:solidFill>
                <a:latin typeface="Arial" charset="0"/>
                <a:ea typeface="ＭＳ Ｐゴシック" charset="0"/>
              </a:defRPr>
            </a:lvl6pPr>
            <a:lvl7pPr marL="3200400" fontAlgn="base">
              <a:spcBef>
                <a:spcPct val="0"/>
              </a:spcBef>
              <a:spcAft>
                <a:spcPct val="0"/>
              </a:spcAft>
              <a:defRPr>
                <a:solidFill>
                  <a:schemeClr val="tx1"/>
                </a:solidFill>
                <a:latin typeface="Arial" charset="0"/>
                <a:ea typeface="ＭＳ Ｐゴシック" charset="0"/>
              </a:defRPr>
            </a:lvl7pPr>
            <a:lvl8pPr marL="3657600" fontAlgn="base">
              <a:spcBef>
                <a:spcPct val="0"/>
              </a:spcBef>
              <a:spcAft>
                <a:spcPct val="0"/>
              </a:spcAft>
              <a:defRPr>
                <a:solidFill>
                  <a:schemeClr val="tx1"/>
                </a:solidFill>
                <a:latin typeface="Arial" charset="0"/>
                <a:ea typeface="ＭＳ Ｐゴシック" charset="0"/>
              </a:defRPr>
            </a:lvl8pPr>
            <a:lvl9pPr marL="4114800" fontAlgn="base">
              <a:spcBef>
                <a:spcPct val="0"/>
              </a:spcBef>
              <a:spcAft>
                <a:spcPct val="0"/>
              </a:spcAft>
              <a:defRPr>
                <a:solidFill>
                  <a:schemeClr val="tx1"/>
                </a:solidFill>
                <a:latin typeface="Arial" charset="0"/>
                <a:ea typeface="ＭＳ Ｐゴシック" charset="0"/>
              </a:defRPr>
            </a:lvl9pPr>
          </a:lstStyle>
          <a:p>
            <a:pPr eaLnBrk="0" hangingPunct="0"/>
            <a:endParaRPr lang="en-US" sz="1600" b="1">
              <a:latin typeface="Liberation Sans"/>
            </a:endParaRPr>
          </a:p>
        </p:txBody>
      </p:sp>
      <p:sp>
        <p:nvSpPr>
          <p:cNvPr id="9225" name="Rectangle 9"/>
          <p:cNvSpPr>
            <a:spLocks noChangeArrowheads="1"/>
          </p:cNvSpPr>
          <p:nvPr/>
        </p:nvSpPr>
        <p:spPr bwMode="auto">
          <a:xfrm>
            <a:off x="323528" y="764704"/>
            <a:ext cx="7666038"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lstStyle/>
          <a:p>
            <a:pPr eaLnBrk="0" hangingPunct="0">
              <a:buFontTx/>
              <a:buChar char="•"/>
            </a:pPr>
            <a:endParaRPr lang="en-GB" sz="2800" dirty="0">
              <a:latin typeface="Liberation Sans"/>
            </a:endParaRPr>
          </a:p>
          <a:p>
            <a:pPr eaLnBrk="0" hangingPunct="0">
              <a:buFontTx/>
              <a:buChar char="•"/>
            </a:pPr>
            <a:endParaRPr lang="en-GB" sz="2800" dirty="0">
              <a:latin typeface="Liberation Sans"/>
            </a:endParaRPr>
          </a:p>
          <a:p>
            <a:pPr eaLnBrk="0" hangingPunct="0">
              <a:buFontTx/>
              <a:buChar char="•"/>
            </a:pPr>
            <a:endParaRPr lang="en-US" sz="2800" dirty="0">
              <a:latin typeface="Liberation Sans"/>
            </a:endParaRPr>
          </a:p>
          <a:p>
            <a:pPr eaLnBrk="0" hangingPunct="0"/>
            <a:endParaRPr lang="en-US" sz="2800" dirty="0">
              <a:latin typeface="Liberation Sans"/>
            </a:endParaRPr>
          </a:p>
          <a:p>
            <a:pPr eaLnBrk="0" hangingPunct="0"/>
            <a:endParaRPr lang="en-US" sz="2800" dirty="0">
              <a:latin typeface="Liberation Sans"/>
            </a:endParaRPr>
          </a:p>
          <a:p>
            <a:pPr eaLnBrk="0" hangingPunct="0"/>
            <a:endParaRPr lang="en-US" sz="2800" dirty="0">
              <a:latin typeface="Liberation Sans"/>
            </a:endParaRPr>
          </a:p>
        </p:txBody>
      </p:sp>
    </p:spTree>
    <p:extLst>
      <p:ext uri="{BB962C8B-B14F-4D97-AF65-F5344CB8AC3E}">
        <p14:creationId xmlns:p14="http://schemas.microsoft.com/office/powerpoint/2010/main" val="635793401"/>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6" name="Rectangle 6"/>
          <p:cNvSpPr>
            <a:spLocks noGrp="1" noChangeArrowheads="1"/>
          </p:cNvSpPr>
          <p:nvPr>
            <p:ph type="title"/>
          </p:nvPr>
        </p:nvSpPr>
        <p:spPr/>
        <p:txBody>
          <a:bodyPr/>
          <a:lstStyle/>
          <a:p>
            <a:r>
              <a:rPr lang="en-US" smtClean="0"/>
              <a:t>Prototyping</a:t>
            </a:r>
            <a:endParaRPr lang="en-US" dirty="0"/>
          </a:p>
        </p:txBody>
      </p:sp>
      <p:sp>
        <p:nvSpPr>
          <p:cNvPr id="10247" name="Rectangle 7"/>
          <p:cNvSpPr>
            <a:spLocks noGrp="1" noChangeArrowheads="1"/>
          </p:cNvSpPr>
          <p:nvPr>
            <p:ph sz="half" idx="1"/>
          </p:nvPr>
        </p:nvSpPr>
        <p:spPr/>
        <p:txBody>
          <a:bodyPr>
            <a:normAutofit/>
          </a:bodyPr>
          <a:lstStyle/>
          <a:p>
            <a:r>
              <a:rPr lang="en-GB" dirty="0" smtClean="0"/>
              <a:t>What is a prototype? </a:t>
            </a:r>
          </a:p>
          <a:p>
            <a:r>
              <a:rPr lang="en-GB" dirty="0" smtClean="0"/>
              <a:t>Why prototype?</a:t>
            </a:r>
          </a:p>
          <a:p>
            <a:endParaRPr lang="en-GB" dirty="0" smtClean="0"/>
          </a:p>
          <a:p>
            <a:r>
              <a:rPr lang="en-GB" dirty="0" smtClean="0"/>
              <a:t>Different kinds of prototyping</a:t>
            </a:r>
          </a:p>
          <a:p>
            <a:pPr lvl="1"/>
            <a:r>
              <a:rPr lang="en-GB" dirty="0" smtClean="0"/>
              <a:t>Low fidelity</a:t>
            </a:r>
          </a:p>
          <a:p>
            <a:pPr lvl="1"/>
            <a:r>
              <a:rPr lang="en-GB" dirty="0" smtClean="0"/>
              <a:t>High fidelity</a:t>
            </a:r>
          </a:p>
          <a:p>
            <a:pPr lvl="1"/>
            <a:endParaRPr lang="en-GB" dirty="0" smtClean="0"/>
          </a:p>
          <a:p>
            <a:r>
              <a:rPr lang="en-GB" dirty="0" smtClean="0"/>
              <a:t>Compromises in prototyping</a:t>
            </a:r>
          </a:p>
          <a:p>
            <a:pPr lvl="1"/>
            <a:r>
              <a:rPr lang="en-GB" dirty="0" smtClean="0"/>
              <a:t>Vertical: </a:t>
            </a:r>
            <a:r>
              <a:rPr lang="en-AU" dirty="0"/>
              <a:t>provide a wide range of functions, but with little </a:t>
            </a:r>
            <a:r>
              <a:rPr lang="en-AU" dirty="0" smtClean="0"/>
              <a:t>detail</a:t>
            </a:r>
            <a:endParaRPr lang="en-GB" dirty="0" smtClean="0"/>
          </a:p>
          <a:p>
            <a:pPr lvl="1"/>
            <a:r>
              <a:rPr lang="en-GB" dirty="0" smtClean="0"/>
              <a:t>Horizontal: </a:t>
            </a:r>
            <a:r>
              <a:rPr lang="en-AU" dirty="0"/>
              <a:t>provide a lot of detail for only a few </a:t>
            </a:r>
            <a:r>
              <a:rPr lang="en-AU" dirty="0" smtClean="0"/>
              <a:t>functions</a:t>
            </a:r>
            <a:endParaRPr lang="en-GB" dirty="0" smtClean="0"/>
          </a:p>
          <a:p>
            <a:pPr lvl="1"/>
            <a:endParaRPr lang="en-GB" dirty="0" smtClean="0"/>
          </a:p>
          <a:p>
            <a:r>
              <a:rPr lang="en-GB" dirty="0" smtClean="0"/>
              <a:t>Final product needs to be engineered</a:t>
            </a:r>
          </a:p>
          <a:p>
            <a:endParaRPr lang="en-US" dirty="0" smtClean="0"/>
          </a:p>
          <a:p>
            <a:endParaRPr lang="en-US" dirty="0"/>
          </a:p>
        </p:txBody>
      </p:sp>
      <p:sp>
        <p:nvSpPr>
          <p:cNvPr id="10" name="Footer Placeholder 3"/>
          <p:cNvSpPr>
            <a:spLocks noGrp="1"/>
          </p:cNvSpPr>
          <p:nvPr>
            <p:ph type="ftr" sz="quarter" idx="4294967295"/>
          </p:nvPr>
        </p:nvSpPr>
        <p:spPr>
          <a:xfrm>
            <a:off x="0" y="6356350"/>
            <a:ext cx="2895600" cy="365125"/>
          </a:xfrm>
          <a:prstGeom prst="rect">
            <a:avLst/>
          </a:prstGeom>
        </p:spPr>
        <p:txBody>
          <a:bodyPr/>
          <a:lstStyle/>
          <a:p>
            <a:r>
              <a:rPr lang="en-GB" sz="1000" dirty="0" smtClean="0">
                <a:solidFill>
                  <a:schemeClr val="accent6">
                    <a:lumMod val="75000"/>
                  </a:schemeClr>
                </a:solidFill>
                <a:latin typeface="Liberation Sans"/>
              </a:rPr>
              <a:t>www.id-book.com</a:t>
            </a:r>
            <a:endParaRPr lang="en-GB" sz="1000" dirty="0">
              <a:solidFill>
                <a:schemeClr val="accent6">
                  <a:lumMod val="75000"/>
                </a:schemeClr>
              </a:solidFill>
              <a:latin typeface="Liberation Sans"/>
            </a:endParaRPr>
          </a:p>
        </p:txBody>
      </p:sp>
      <p:sp>
        <p:nvSpPr>
          <p:cNvPr id="2" name="Slide Number Placeholder 1"/>
          <p:cNvSpPr>
            <a:spLocks noGrp="1"/>
          </p:cNvSpPr>
          <p:nvPr>
            <p:ph type="sldNum" sz="quarter" idx="4294967295"/>
          </p:nvPr>
        </p:nvSpPr>
        <p:spPr>
          <a:xfrm>
            <a:off x="7010400" y="6356350"/>
            <a:ext cx="2133600" cy="365125"/>
          </a:xfrm>
          <a:prstGeom prst="rect">
            <a:avLst/>
          </a:prstGeom>
        </p:spPr>
        <p:txBody>
          <a:bodyPr/>
          <a:lstStyle/>
          <a:p>
            <a:fld id="{A7EA2D8D-44E5-43C4-BBA1-AE3E32EF0894}" type="slidenum">
              <a:rPr lang="en-GB" sz="1000" smtClean="0">
                <a:solidFill>
                  <a:schemeClr val="accent6">
                    <a:lumMod val="75000"/>
                  </a:schemeClr>
                </a:solidFill>
                <a:latin typeface="Liberation Sans"/>
              </a:rPr>
              <a:t>19</a:t>
            </a:fld>
            <a:endParaRPr lang="en-GB" sz="1000" dirty="0">
              <a:solidFill>
                <a:schemeClr val="accent6">
                  <a:lumMod val="75000"/>
                </a:schemeClr>
              </a:solidFill>
              <a:latin typeface="Liberation Sans"/>
            </a:endParaRPr>
          </a:p>
        </p:txBody>
      </p:sp>
      <p:sp>
        <p:nvSpPr>
          <p:cNvPr id="10242" name="Rectangle 2"/>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10243" name="Rectangle 3"/>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10244" name="Rectangle 4"/>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10245" name="Rectangle 5"/>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10248" name="Text Box 8"/>
          <p:cNvSpPr txBox="1">
            <a:spLocks noChangeArrowheads="1"/>
          </p:cNvSpPr>
          <p:nvPr/>
        </p:nvSpPr>
        <p:spPr bwMode="auto">
          <a:xfrm>
            <a:off x="1462088" y="1355725"/>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571500">
              <a:defRPr>
                <a:solidFill>
                  <a:schemeClr val="tx1"/>
                </a:solidFill>
                <a:latin typeface="Arial" charset="0"/>
                <a:ea typeface="ＭＳ Ｐゴシック" charset="0"/>
              </a:defRPr>
            </a:lvl2pPr>
            <a:lvl3pPr marL="1143000">
              <a:defRPr>
                <a:solidFill>
                  <a:schemeClr val="tx1"/>
                </a:solidFill>
                <a:latin typeface="Arial" charset="0"/>
                <a:ea typeface="ＭＳ Ｐゴシック" charset="0"/>
              </a:defRPr>
            </a:lvl3pPr>
            <a:lvl4pPr marL="1714500">
              <a:defRPr>
                <a:solidFill>
                  <a:schemeClr val="tx1"/>
                </a:solidFill>
                <a:latin typeface="Arial" charset="0"/>
                <a:ea typeface="ＭＳ Ｐゴシック" charset="0"/>
              </a:defRPr>
            </a:lvl4pPr>
            <a:lvl5pPr marL="2286000">
              <a:defRPr>
                <a:solidFill>
                  <a:schemeClr val="tx1"/>
                </a:solidFill>
                <a:latin typeface="Arial" charset="0"/>
                <a:ea typeface="ＭＳ Ｐゴシック" charset="0"/>
              </a:defRPr>
            </a:lvl5pPr>
            <a:lvl6pPr marL="2743200" fontAlgn="base">
              <a:spcBef>
                <a:spcPct val="0"/>
              </a:spcBef>
              <a:spcAft>
                <a:spcPct val="0"/>
              </a:spcAft>
              <a:defRPr>
                <a:solidFill>
                  <a:schemeClr val="tx1"/>
                </a:solidFill>
                <a:latin typeface="Arial" charset="0"/>
                <a:ea typeface="ＭＳ Ｐゴシック" charset="0"/>
              </a:defRPr>
            </a:lvl6pPr>
            <a:lvl7pPr marL="3200400" fontAlgn="base">
              <a:spcBef>
                <a:spcPct val="0"/>
              </a:spcBef>
              <a:spcAft>
                <a:spcPct val="0"/>
              </a:spcAft>
              <a:defRPr>
                <a:solidFill>
                  <a:schemeClr val="tx1"/>
                </a:solidFill>
                <a:latin typeface="Arial" charset="0"/>
                <a:ea typeface="ＭＳ Ｐゴシック" charset="0"/>
              </a:defRPr>
            </a:lvl7pPr>
            <a:lvl8pPr marL="3657600" fontAlgn="base">
              <a:spcBef>
                <a:spcPct val="0"/>
              </a:spcBef>
              <a:spcAft>
                <a:spcPct val="0"/>
              </a:spcAft>
              <a:defRPr>
                <a:solidFill>
                  <a:schemeClr val="tx1"/>
                </a:solidFill>
                <a:latin typeface="Arial" charset="0"/>
                <a:ea typeface="ＭＳ Ｐゴシック" charset="0"/>
              </a:defRPr>
            </a:lvl8pPr>
            <a:lvl9pPr marL="4114800" fontAlgn="base">
              <a:spcBef>
                <a:spcPct val="0"/>
              </a:spcBef>
              <a:spcAft>
                <a:spcPct val="0"/>
              </a:spcAft>
              <a:defRPr>
                <a:solidFill>
                  <a:schemeClr val="tx1"/>
                </a:solidFill>
                <a:latin typeface="Arial" charset="0"/>
                <a:ea typeface="ＭＳ Ｐゴシック" charset="0"/>
              </a:defRPr>
            </a:lvl9pPr>
          </a:lstStyle>
          <a:p>
            <a:pPr eaLnBrk="0" hangingPunct="0"/>
            <a:endParaRPr lang="en-US" sz="1600" b="1">
              <a:latin typeface="Liberation Sans"/>
            </a:endParaRPr>
          </a:p>
        </p:txBody>
      </p:sp>
      <p:sp>
        <p:nvSpPr>
          <p:cNvPr id="10249" name="Rectangle 9"/>
          <p:cNvSpPr>
            <a:spLocks noChangeArrowheads="1"/>
          </p:cNvSpPr>
          <p:nvPr/>
        </p:nvSpPr>
        <p:spPr bwMode="auto">
          <a:xfrm>
            <a:off x="1381125" y="1628775"/>
            <a:ext cx="6472238"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lstStyle/>
          <a:p>
            <a:pPr marL="355600" indent="-355600" eaLnBrk="0" hangingPunct="0">
              <a:spcBef>
                <a:spcPts val="600"/>
              </a:spcBef>
              <a:buFontTx/>
              <a:buChar char="•"/>
            </a:pPr>
            <a:endParaRPr lang="en-GB" sz="2800" dirty="0">
              <a:latin typeface="Liberation Sans"/>
            </a:endParaRPr>
          </a:p>
        </p:txBody>
      </p:sp>
    </p:spTree>
    <p:extLst>
      <p:ext uri="{BB962C8B-B14F-4D97-AF65-F5344CB8AC3E}">
        <p14:creationId xmlns:p14="http://schemas.microsoft.com/office/powerpoint/2010/main" val="1890292069"/>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sz="quarter" idx="13"/>
          </p:nvPr>
        </p:nvSpPr>
        <p:spPr/>
        <p:txBody>
          <a:bodyPr>
            <a:normAutofit/>
          </a:bodyPr>
          <a:lstStyle/>
          <a:p>
            <a:r>
              <a:rPr lang="en-US" sz="4600" dirty="0"/>
              <a:t>Dr. Mark Freeman</a:t>
            </a:r>
          </a:p>
        </p:txBody>
      </p:sp>
      <p:sp>
        <p:nvSpPr>
          <p:cNvPr id="5" name="Content Placeholder 4"/>
          <p:cNvSpPr>
            <a:spLocks noGrp="1"/>
          </p:cNvSpPr>
          <p:nvPr>
            <p:ph sz="quarter" idx="14"/>
          </p:nvPr>
        </p:nvSpPr>
        <p:spPr>
          <a:xfrm>
            <a:off x="292969" y="4642879"/>
            <a:ext cx="6253109" cy="1690507"/>
          </a:xfrm>
        </p:spPr>
        <p:txBody>
          <a:bodyPr/>
          <a:lstStyle/>
          <a:p>
            <a:r>
              <a:rPr lang="en-US" dirty="0"/>
              <a:t>School of Computing and Information Technology</a:t>
            </a:r>
          </a:p>
          <a:p>
            <a:r>
              <a:rPr lang="en-US" dirty="0"/>
              <a:t>Faculty of Engineering and Information Sciences</a:t>
            </a:r>
          </a:p>
          <a:p>
            <a:endParaRPr lang="en-AU" dirty="0"/>
          </a:p>
        </p:txBody>
      </p:sp>
      <p:sp>
        <p:nvSpPr>
          <p:cNvPr id="4" name="TextBox 3"/>
          <p:cNvSpPr txBox="1"/>
          <p:nvPr/>
        </p:nvSpPr>
        <p:spPr>
          <a:xfrm>
            <a:off x="3072190" y="1717524"/>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9054440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0" name="Rectangle 6"/>
          <p:cNvSpPr>
            <a:spLocks noGrp="1" noChangeArrowheads="1"/>
          </p:cNvSpPr>
          <p:nvPr>
            <p:ph type="title"/>
          </p:nvPr>
        </p:nvSpPr>
        <p:spPr/>
        <p:txBody>
          <a:bodyPr/>
          <a:lstStyle/>
          <a:p>
            <a:r>
              <a:rPr lang="en-US" smtClean="0"/>
              <a:t>What is a prototype?</a:t>
            </a:r>
            <a:endParaRPr lang="en-US" dirty="0"/>
          </a:p>
        </p:txBody>
      </p:sp>
      <p:sp>
        <p:nvSpPr>
          <p:cNvPr id="11271" name="Rectangle 7"/>
          <p:cNvSpPr>
            <a:spLocks noGrp="1" noChangeArrowheads="1"/>
          </p:cNvSpPr>
          <p:nvPr>
            <p:ph sz="half" idx="1"/>
          </p:nvPr>
        </p:nvSpPr>
        <p:spPr/>
        <p:txBody>
          <a:bodyPr/>
          <a:lstStyle/>
          <a:p>
            <a:endParaRPr lang="en-US" smtClean="0"/>
          </a:p>
          <a:p>
            <a:endParaRPr lang="en-US" dirty="0"/>
          </a:p>
        </p:txBody>
      </p:sp>
      <p:sp>
        <p:nvSpPr>
          <p:cNvPr id="11266" name="Rectangle 2"/>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11267" name="Rectangle 3"/>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11268" name="Rectangle 4"/>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11269" name="Rectangle 5"/>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11272" name="Rectangle 8"/>
          <p:cNvSpPr>
            <a:spLocks noChangeArrowheads="1"/>
          </p:cNvSpPr>
          <p:nvPr/>
        </p:nvSpPr>
        <p:spPr bwMode="auto">
          <a:xfrm>
            <a:off x="703263" y="1268760"/>
            <a:ext cx="8018462"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lstStyle/>
          <a:p>
            <a:pPr eaLnBrk="0" hangingPunct="0">
              <a:spcBef>
                <a:spcPts val="600"/>
              </a:spcBef>
            </a:pPr>
            <a:r>
              <a:rPr lang="en-GB" dirty="0"/>
              <a:t>In other design fields a prototype is a small-scale</a:t>
            </a:r>
            <a:r>
              <a:rPr lang="en-GB" b="1" dirty="0"/>
              <a:t> </a:t>
            </a:r>
            <a:r>
              <a:rPr lang="en-GB" dirty="0"/>
              <a:t>model</a:t>
            </a:r>
            <a:r>
              <a:rPr lang="en-GB" dirty="0" smtClean="0"/>
              <a:t>:</a:t>
            </a:r>
          </a:p>
          <a:p>
            <a:pPr eaLnBrk="0" hangingPunct="0">
              <a:spcBef>
                <a:spcPts val="600"/>
              </a:spcBef>
            </a:pPr>
            <a:endParaRPr lang="en-GB" dirty="0"/>
          </a:p>
          <a:p>
            <a:pPr marL="627063" lvl="1" indent="-271463" eaLnBrk="0" hangingPunct="0">
              <a:spcBef>
                <a:spcPts val="600"/>
              </a:spcBef>
              <a:buFontTx/>
              <a:buChar char="•"/>
            </a:pPr>
            <a:r>
              <a:rPr lang="en-GB" dirty="0"/>
              <a:t>a miniature </a:t>
            </a:r>
            <a:r>
              <a:rPr lang="en-GB" dirty="0" smtClean="0"/>
              <a:t>car</a:t>
            </a:r>
            <a:endParaRPr lang="en-GB" dirty="0"/>
          </a:p>
          <a:p>
            <a:pPr marL="627063" lvl="1" indent="-271463" eaLnBrk="0" hangingPunct="0">
              <a:spcBef>
                <a:spcPts val="600"/>
              </a:spcBef>
              <a:buFontTx/>
              <a:buChar char="•"/>
            </a:pPr>
            <a:r>
              <a:rPr lang="en-GB" dirty="0"/>
              <a:t>a miniature building or </a:t>
            </a:r>
            <a:r>
              <a:rPr lang="en-GB" dirty="0" smtClean="0"/>
              <a:t>town</a:t>
            </a:r>
            <a:endParaRPr lang="en-GB" dirty="0"/>
          </a:p>
          <a:p>
            <a:pPr marL="627063" lvl="1" indent="-271463" eaLnBrk="0" hangingPunct="0">
              <a:spcBef>
                <a:spcPts val="600"/>
              </a:spcBef>
              <a:buFontTx/>
              <a:buChar char="•"/>
            </a:pPr>
            <a:r>
              <a:rPr lang="en-GB" dirty="0"/>
              <a:t>the </a:t>
            </a:r>
            <a:r>
              <a:rPr lang="en-GB" dirty="0" smtClean="0"/>
              <a:t>examples </a:t>
            </a:r>
            <a:r>
              <a:rPr lang="en-GB" dirty="0"/>
              <a:t>here </a:t>
            </a:r>
            <a:r>
              <a:rPr lang="en-GB" dirty="0" smtClean="0"/>
              <a:t>come </a:t>
            </a:r>
            <a:r>
              <a:rPr lang="en-GB" dirty="0"/>
              <a:t/>
            </a:r>
            <a:br>
              <a:rPr lang="en-GB" dirty="0"/>
            </a:br>
            <a:r>
              <a:rPr lang="en-GB" dirty="0"/>
              <a:t>from a 3D printer</a:t>
            </a:r>
            <a:r>
              <a:rPr lang="en-GB" sz="2800" dirty="0">
                <a:solidFill>
                  <a:schemeClr val="accent6">
                    <a:lumMod val="75000"/>
                  </a:schemeClr>
                </a:solidFill>
              </a:rPr>
              <a:t/>
            </a:r>
            <a:br>
              <a:rPr lang="en-GB" sz="2800" dirty="0">
                <a:solidFill>
                  <a:schemeClr val="accent6">
                    <a:lumMod val="75000"/>
                  </a:schemeClr>
                </a:solidFill>
              </a:rPr>
            </a:br>
            <a:r>
              <a:rPr lang="en-GB" sz="2800" dirty="0">
                <a:solidFill>
                  <a:schemeClr val="accent6">
                    <a:lumMod val="75000"/>
                  </a:schemeClr>
                </a:solidFill>
              </a:rPr>
              <a:t>	</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4208" y="1804644"/>
            <a:ext cx="2481907" cy="38433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041" y="5419385"/>
            <a:ext cx="6753225" cy="22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0700" y="5647985"/>
            <a:ext cx="5457825" cy="200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8774" y="5848010"/>
            <a:ext cx="4810125" cy="219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Footer Placeholder 3"/>
          <p:cNvSpPr txBox="1">
            <a:spLocks/>
          </p:cNvSpPr>
          <p:nvPr/>
        </p:nvSpPr>
        <p:spPr>
          <a:xfrm>
            <a:off x="0" y="6356350"/>
            <a:ext cx="2895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GB" sz="1000" smtClean="0">
                <a:solidFill>
                  <a:schemeClr val="accent6">
                    <a:lumMod val="75000"/>
                  </a:schemeClr>
                </a:solidFill>
                <a:latin typeface="Liberation Sans"/>
              </a:rPr>
              <a:t>www.id-book.com</a:t>
            </a:r>
            <a:endParaRPr lang="en-GB" sz="1000" dirty="0">
              <a:solidFill>
                <a:schemeClr val="accent6">
                  <a:lumMod val="75000"/>
                </a:schemeClr>
              </a:solidFill>
              <a:latin typeface="Liberation Sans"/>
            </a:endParaRPr>
          </a:p>
        </p:txBody>
      </p:sp>
    </p:spTree>
    <p:extLst>
      <p:ext uri="{BB962C8B-B14F-4D97-AF65-F5344CB8AC3E}">
        <p14:creationId xmlns:p14="http://schemas.microsoft.com/office/powerpoint/2010/main" val="2429367493"/>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Rectangle 6"/>
          <p:cNvSpPr>
            <a:spLocks noGrp="1" noChangeArrowheads="1"/>
          </p:cNvSpPr>
          <p:nvPr>
            <p:ph type="title"/>
          </p:nvPr>
        </p:nvSpPr>
        <p:spPr/>
        <p:txBody>
          <a:bodyPr/>
          <a:lstStyle/>
          <a:p>
            <a:r>
              <a:rPr lang="en-US" smtClean="0"/>
              <a:t>What is a prototype?</a:t>
            </a:r>
            <a:endParaRPr lang="en-US" dirty="0"/>
          </a:p>
        </p:txBody>
      </p:sp>
      <p:sp>
        <p:nvSpPr>
          <p:cNvPr id="12295" name="Rectangle 7"/>
          <p:cNvSpPr>
            <a:spLocks noGrp="1" noChangeArrowheads="1"/>
          </p:cNvSpPr>
          <p:nvPr>
            <p:ph sz="half" idx="1"/>
          </p:nvPr>
        </p:nvSpPr>
        <p:spPr/>
        <p:txBody>
          <a:bodyPr>
            <a:normAutofit/>
          </a:bodyPr>
          <a:lstStyle/>
          <a:p>
            <a:r>
              <a:rPr lang="en-GB" dirty="0" smtClean="0"/>
              <a:t>In interaction design it can be (among other things):</a:t>
            </a:r>
          </a:p>
          <a:p>
            <a:pPr lvl="1"/>
            <a:r>
              <a:rPr lang="en-GB" dirty="0" smtClean="0"/>
              <a:t>a series of screen sketches</a:t>
            </a:r>
          </a:p>
          <a:p>
            <a:pPr lvl="1"/>
            <a:r>
              <a:rPr lang="en-GB" dirty="0" smtClean="0"/>
              <a:t>a storyboard, i.e. a cartoon-like series of scenes </a:t>
            </a:r>
          </a:p>
          <a:p>
            <a:pPr lvl="1"/>
            <a:r>
              <a:rPr lang="en-GB" dirty="0" smtClean="0"/>
              <a:t>a PowerPoint slide show</a:t>
            </a:r>
          </a:p>
          <a:p>
            <a:pPr lvl="1"/>
            <a:r>
              <a:rPr lang="en-GB" dirty="0" smtClean="0"/>
              <a:t>a video simulating the use of a system</a:t>
            </a:r>
          </a:p>
          <a:p>
            <a:pPr lvl="1"/>
            <a:r>
              <a:rPr lang="en-GB" dirty="0" smtClean="0"/>
              <a:t>a lump of wood (e.g. </a:t>
            </a:r>
            <a:r>
              <a:rPr lang="en-GB" dirty="0" err="1" smtClean="0"/>
              <a:t>PalmPilot</a:t>
            </a:r>
            <a:r>
              <a:rPr lang="en-GB" dirty="0" smtClean="0"/>
              <a:t>)</a:t>
            </a:r>
          </a:p>
          <a:p>
            <a:pPr lvl="1"/>
            <a:r>
              <a:rPr lang="en-GB" dirty="0" smtClean="0"/>
              <a:t>a cardboard mock-up</a:t>
            </a:r>
          </a:p>
          <a:p>
            <a:pPr lvl="1"/>
            <a:r>
              <a:rPr lang="en-GB" dirty="0" smtClean="0"/>
              <a:t>a piece of software with limited functionality written in the target language or in another language</a:t>
            </a:r>
          </a:p>
          <a:p>
            <a:endParaRPr lang="en-US" dirty="0" smtClean="0"/>
          </a:p>
          <a:p>
            <a:endParaRPr lang="en-US" dirty="0"/>
          </a:p>
        </p:txBody>
      </p:sp>
      <p:sp>
        <p:nvSpPr>
          <p:cNvPr id="12290" name="Rectangle 2"/>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12291" name="Rectangle 3"/>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12292" name="Rectangle 4"/>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12293" name="Rectangle 5"/>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12296" name="Rectangle 8"/>
          <p:cNvSpPr>
            <a:spLocks noChangeArrowheads="1"/>
          </p:cNvSpPr>
          <p:nvPr/>
        </p:nvSpPr>
        <p:spPr bwMode="auto">
          <a:xfrm>
            <a:off x="422275" y="1268760"/>
            <a:ext cx="8580438"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lstStyle/>
          <a:p>
            <a:pPr eaLnBrk="0" hangingPunct="0">
              <a:spcBef>
                <a:spcPts val="600"/>
              </a:spcBef>
              <a:buFontTx/>
              <a:buChar char="•"/>
            </a:pPr>
            <a:endParaRPr lang="en-GB" sz="2400" dirty="0">
              <a:latin typeface="Liberation Sans"/>
            </a:endParaRPr>
          </a:p>
          <a:p>
            <a:pPr eaLnBrk="0" hangingPunct="0">
              <a:spcBef>
                <a:spcPts val="600"/>
              </a:spcBef>
              <a:buFontTx/>
              <a:buChar char="•"/>
            </a:pPr>
            <a:endParaRPr lang="en-GB" sz="2400" dirty="0">
              <a:latin typeface="Liberation Sans"/>
            </a:endParaRPr>
          </a:p>
        </p:txBody>
      </p:sp>
      <p:sp>
        <p:nvSpPr>
          <p:cNvPr id="15" name="Footer Placeholder 3"/>
          <p:cNvSpPr txBox="1">
            <a:spLocks/>
          </p:cNvSpPr>
          <p:nvPr/>
        </p:nvSpPr>
        <p:spPr>
          <a:xfrm>
            <a:off x="0" y="6356350"/>
            <a:ext cx="2895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GB" sz="1000" smtClean="0">
                <a:solidFill>
                  <a:schemeClr val="accent6">
                    <a:lumMod val="75000"/>
                  </a:schemeClr>
                </a:solidFill>
                <a:latin typeface="Liberation Sans"/>
              </a:rPr>
              <a:t>www.id-book.com</a:t>
            </a:r>
            <a:endParaRPr lang="en-GB" sz="1000" dirty="0">
              <a:solidFill>
                <a:schemeClr val="accent6">
                  <a:lumMod val="75000"/>
                </a:schemeClr>
              </a:solidFill>
              <a:latin typeface="Liberation Sans"/>
            </a:endParaRPr>
          </a:p>
        </p:txBody>
      </p:sp>
    </p:spTree>
    <p:extLst>
      <p:ext uri="{BB962C8B-B14F-4D97-AF65-F5344CB8AC3E}">
        <p14:creationId xmlns:p14="http://schemas.microsoft.com/office/powerpoint/2010/main" val="2779273264"/>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8" name="Rectangle 6"/>
          <p:cNvSpPr>
            <a:spLocks noGrp="1" noChangeArrowheads="1"/>
          </p:cNvSpPr>
          <p:nvPr>
            <p:ph type="title"/>
          </p:nvPr>
        </p:nvSpPr>
        <p:spPr/>
        <p:txBody>
          <a:bodyPr/>
          <a:lstStyle/>
          <a:p>
            <a:r>
              <a:rPr lang="en-US" smtClean="0"/>
              <a:t>Why prototype?</a:t>
            </a:r>
            <a:endParaRPr lang="en-US"/>
          </a:p>
        </p:txBody>
      </p:sp>
      <p:sp>
        <p:nvSpPr>
          <p:cNvPr id="13319" name="Rectangle 7"/>
          <p:cNvSpPr>
            <a:spLocks noGrp="1" noChangeArrowheads="1"/>
          </p:cNvSpPr>
          <p:nvPr>
            <p:ph sz="half" idx="1"/>
          </p:nvPr>
        </p:nvSpPr>
        <p:spPr/>
        <p:txBody>
          <a:bodyPr/>
          <a:lstStyle/>
          <a:p>
            <a:r>
              <a:rPr lang="en-AU" dirty="0"/>
              <a:t>Evaluation and feedback are central to interaction </a:t>
            </a:r>
            <a:r>
              <a:rPr lang="en-AU" dirty="0" smtClean="0"/>
              <a:t>design</a:t>
            </a:r>
            <a:endParaRPr lang="en-AU" dirty="0"/>
          </a:p>
          <a:p>
            <a:r>
              <a:rPr lang="en-AU" dirty="0"/>
              <a:t>Stakeholders can see, hold, interact with a prototype more easily than a document or a </a:t>
            </a:r>
            <a:r>
              <a:rPr lang="en-AU" dirty="0" smtClean="0"/>
              <a:t>drawing</a:t>
            </a:r>
            <a:endParaRPr lang="en-AU" dirty="0"/>
          </a:p>
          <a:p>
            <a:r>
              <a:rPr lang="en-AU" dirty="0"/>
              <a:t>Team members can communicate </a:t>
            </a:r>
            <a:r>
              <a:rPr lang="en-AU" dirty="0" smtClean="0"/>
              <a:t>effectively</a:t>
            </a:r>
            <a:endParaRPr lang="en-AU" dirty="0"/>
          </a:p>
          <a:p>
            <a:r>
              <a:rPr lang="en-AU" dirty="0"/>
              <a:t>You can test out ideas for </a:t>
            </a:r>
            <a:r>
              <a:rPr lang="en-AU" dirty="0" smtClean="0"/>
              <a:t>yourself</a:t>
            </a:r>
            <a:endParaRPr lang="en-AU" dirty="0"/>
          </a:p>
          <a:p>
            <a:r>
              <a:rPr lang="en-AU" dirty="0"/>
              <a:t>It encourages reflection: very important </a:t>
            </a:r>
            <a:r>
              <a:rPr lang="en-AU" dirty="0" smtClean="0"/>
              <a:t>aspect </a:t>
            </a:r>
            <a:r>
              <a:rPr lang="en-AU" dirty="0"/>
              <a:t>of design </a:t>
            </a:r>
          </a:p>
          <a:p>
            <a:r>
              <a:rPr lang="en-AU" dirty="0"/>
              <a:t>Prototypes answer questions, and support designers in choosing between alternatives </a:t>
            </a:r>
          </a:p>
          <a:p>
            <a:endParaRPr lang="en-US" dirty="0" smtClean="0"/>
          </a:p>
          <a:p>
            <a:endParaRPr lang="en-US" dirty="0"/>
          </a:p>
        </p:txBody>
      </p:sp>
      <p:sp>
        <p:nvSpPr>
          <p:cNvPr id="13314" name="Rectangle 2"/>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13315" name="Rectangle 3"/>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13316" name="Rectangle 4"/>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13317" name="Rectangle 5"/>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13320" name="Rectangle 8"/>
          <p:cNvSpPr>
            <a:spLocks noChangeArrowheads="1"/>
          </p:cNvSpPr>
          <p:nvPr/>
        </p:nvSpPr>
        <p:spPr bwMode="auto">
          <a:xfrm>
            <a:off x="431118" y="1340768"/>
            <a:ext cx="83693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lstStyle/>
          <a:p>
            <a:pPr marL="355600" indent="-271463" eaLnBrk="0" hangingPunct="0">
              <a:spcBef>
                <a:spcPts val="600"/>
              </a:spcBef>
              <a:buFontTx/>
              <a:buChar char="•"/>
            </a:pPr>
            <a:endParaRPr lang="en-US" sz="2400" dirty="0">
              <a:solidFill>
                <a:srgbClr val="7030A0"/>
              </a:solidFill>
              <a:latin typeface="Liberation Sans"/>
            </a:endParaRPr>
          </a:p>
        </p:txBody>
      </p:sp>
      <p:sp>
        <p:nvSpPr>
          <p:cNvPr id="11" name="Footer Placeholder 3"/>
          <p:cNvSpPr txBox="1">
            <a:spLocks/>
          </p:cNvSpPr>
          <p:nvPr/>
        </p:nvSpPr>
        <p:spPr>
          <a:xfrm>
            <a:off x="0" y="6356350"/>
            <a:ext cx="2895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GB" sz="1000" dirty="0" smtClean="0">
                <a:solidFill>
                  <a:schemeClr val="accent6">
                    <a:lumMod val="75000"/>
                  </a:schemeClr>
                </a:solidFill>
                <a:latin typeface="Liberation Sans"/>
              </a:rPr>
              <a:t>www.id-book.com</a:t>
            </a:r>
            <a:endParaRPr lang="en-GB" sz="1000" dirty="0">
              <a:solidFill>
                <a:schemeClr val="accent6">
                  <a:lumMod val="75000"/>
                </a:schemeClr>
              </a:solidFill>
              <a:latin typeface="Liberation Sans"/>
            </a:endParaRPr>
          </a:p>
        </p:txBody>
      </p:sp>
    </p:spTree>
    <p:extLst>
      <p:ext uri="{BB962C8B-B14F-4D97-AF65-F5344CB8AC3E}">
        <p14:creationId xmlns:p14="http://schemas.microsoft.com/office/powerpoint/2010/main" val="3556823656"/>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7" name="Rectangle 7"/>
          <p:cNvSpPr>
            <a:spLocks noGrp="1" noChangeArrowheads="1"/>
          </p:cNvSpPr>
          <p:nvPr>
            <p:ph sz="quarter" idx="13"/>
          </p:nvPr>
        </p:nvSpPr>
        <p:spPr/>
        <p:txBody>
          <a:bodyPr/>
          <a:lstStyle/>
          <a:p>
            <a:r>
              <a:rPr lang="en-US" smtClean="0"/>
              <a:t>What to prototype?</a:t>
            </a:r>
            <a:endParaRPr lang="en-US" dirty="0"/>
          </a:p>
        </p:txBody>
      </p:sp>
      <p:sp>
        <p:nvSpPr>
          <p:cNvPr id="7" name="Content Placeholder 6"/>
          <p:cNvSpPr>
            <a:spLocks noGrp="1"/>
          </p:cNvSpPr>
          <p:nvPr>
            <p:ph sz="quarter" idx="14"/>
          </p:nvPr>
        </p:nvSpPr>
        <p:spPr/>
        <p:txBody>
          <a:bodyPr/>
          <a:lstStyle/>
          <a:p>
            <a:pPr indent="-285750"/>
            <a:r>
              <a:rPr lang="en-GB" dirty="0" smtClean="0"/>
              <a:t>Technical issues</a:t>
            </a:r>
          </a:p>
          <a:p>
            <a:pPr indent="-285750"/>
            <a:r>
              <a:rPr lang="en-GB" dirty="0" smtClean="0"/>
              <a:t>Work flow, task design</a:t>
            </a:r>
          </a:p>
          <a:p>
            <a:pPr indent="-285750"/>
            <a:r>
              <a:rPr lang="en-GB" dirty="0" smtClean="0"/>
              <a:t>Screen layouts and information display</a:t>
            </a:r>
          </a:p>
          <a:p>
            <a:pPr indent="-285750"/>
            <a:r>
              <a:rPr lang="en-GB" dirty="0" smtClean="0"/>
              <a:t>Difficult, controversial, critical areas</a:t>
            </a:r>
          </a:p>
          <a:p>
            <a:endParaRPr lang="en-AU" dirty="0"/>
          </a:p>
        </p:txBody>
      </p:sp>
      <p:sp>
        <p:nvSpPr>
          <p:cNvPr id="56322" name="Rectangle 2"/>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56323" name="Rectangle 3"/>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56324" name="Rectangle 4"/>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56325" name="Rectangle 5"/>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11" name="Footer Placeholder 3"/>
          <p:cNvSpPr txBox="1">
            <a:spLocks/>
          </p:cNvSpPr>
          <p:nvPr/>
        </p:nvSpPr>
        <p:spPr>
          <a:xfrm>
            <a:off x="0" y="6356350"/>
            <a:ext cx="2895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GB" sz="1000" dirty="0" smtClean="0">
                <a:solidFill>
                  <a:schemeClr val="accent6">
                    <a:lumMod val="75000"/>
                  </a:schemeClr>
                </a:solidFill>
                <a:latin typeface="Liberation Sans"/>
              </a:rPr>
              <a:t>www.id-book.com</a:t>
            </a:r>
            <a:endParaRPr lang="en-GB" sz="1000" dirty="0">
              <a:solidFill>
                <a:schemeClr val="accent6">
                  <a:lumMod val="75000"/>
                </a:schemeClr>
              </a:solidFill>
              <a:latin typeface="Liberation Sans"/>
            </a:endParaRPr>
          </a:p>
        </p:txBody>
      </p:sp>
    </p:spTree>
    <p:custDataLst>
      <p:tags r:id="rId1"/>
    </p:custDataLst>
    <p:extLst>
      <p:ext uri="{BB962C8B-B14F-4D97-AF65-F5344CB8AC3E}">
        <p14:creationId xmlns:p14="http://schemas.microsoft.com/office/powerpoint/2010/main" val="3965639305"/>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Rectangle 6"/>
          <p:cNvSpPr>
            <a:spLocks noGrp="1" noChangeArrowheads="1"/>
          </p:cNvSpPr>
          <p:nvPr>
            <p:ph type="title"/>
          </p:nvPr>
        </p:nvSpPr>
        <p:spPr/>
        <p:txBody>
          <a:bodyPr/>
          <a:lstStyle/>
          <a:p>
            <a:r>
              <a:rPr lang="en-US" smtClean="0"/>
              <a:t>Low-fidelity Prototyping</a:t>
            </a:r>
            <a:endParaRPr lang="en-US" dirty="0"/>
          </a:p>
        </p:txBody>
      </p:sp>
      <p:sp>
        <p:nvSpPr>
          <p:cNvPr id="15367" name="Rectangle 7"/>
          <p:cNvSpPr>
            <a:spLocks noGrp="1" noChangeArrowheads="1"/>
          </p:cNvSpPr>
          <p:nvPr>
            <p:ph sz="half" idx="1"/>
          </p:nvPr>
        </p:nvSpPr>
        <p:spPr/>
        <p:txBody>
          <a:bodyPr/>
          <a:lstStyle/>
          <a:p>
            <a:r>
              <a:rPr lang="en-GB" dirty="0" smtClean="0"/>
              <a:t>Uses a medium which is unlike the final medium</a:t>
            </a:r>
          </a:p>
          <a:p>
            <a:pPr lvl="1"/>
            <a:r>
              <a:rPr lang="en-GB" dirty="0" smtClean="0"/>
              <a:t>e.g. paper, cardboard</a:t>
            </a:r>
          </a:p>
          <a:p>
            <a:endParaRPr lang="en-GB" dirty="0" smtClean="0"/>
          </a:p>
          <a:p>
            <a:r>
              <a:rPr lang="en-GB" dirty="0" smtClean="0"/>
              <a:t>Is quick, cheap and easily changed</a:t>
            </a:r>
          </a:p>
          <a:p>
            <a:endParaRPr lang="en-GB" dirty="0" smtClean="0"/>
          </a:p>
          <a:p>
            <a:r>
              <a:rPr lang="en-GB" dirty="0" smtClean="0"/>
              <a:t>Examples:</a:t>
            </a:r>
          </a:p>
          <a:p>
            <a:pPr lvl="1"/>
            <a:r>
              <a:rPr lang="en-GB" dirty="0" smtClean="0"/>
              <a:t>sketches of screens, task sequences, etc.</a:t>
            </a:r>
          </a:p>
          <a:p>
            <a:pPr lvl="1"/>
            <a:r>
              <a:rPr lang="ja-JP" altLang="en-GB" dirty="0" smtClean="0"/>
              <a:t>‘</a:t>
            </a:r>
            <a:r>
              <a:rPr lang="en-GB" altLang="ja-JP" dirty="0" smtClean="0"/>
              <a:t>p</a:t>
            </a:r>
            <a:r>
              <a:rPr lang="en-GB" dirty="0" smtClean="0"/>
              <a:t>ost-it</a:t>
            </a:r>
            <a:r>
              <a:rPr lang="ja-JP" altLang="en-GB" dirty="0" smtClean="0"/>
              <a:t>’</a:t>
            </a:r>
            <a:r>
              <a:rPr lang="en-GB" dirty="0" smtClean="0"/>
              <a:t> notes</a:t>
            </a:r>
          </a:p>
          <a:p>
            <a:pPr lvl="1"/>
            <a:r>
              <a:rPr lang="en-GB" dirty="0" smtClean="0"/>
              <a:t>storyboards</a:t>
            </a:r>
          </a:p>
        </p:txBody>
      </p:sp>
      <p:sp>
        <p:nvSpPr>
          <p:cNvPr id="9" name="Footer Placeholder 3"/>
          <p:cNvSpPr>
            <a:spLocks noGrp="1"/>
          </p:cNvSpPr>
          <p:nvPr>
            <p:ph type="ftr" sz="quarter" idx="4294967295"/>
          </p:nvPr>
        </p:nvSpPr>
        <p:spPr>
          <a:xfrm>
            <a:off x="0" y="6356350"/>
            <a:ext cx="2895600" cy="365125"/>
          </a:xfrm>
          <a:prstGeom prst="rect">
            <a:avLst/>
          </a:prstGeom>
        </p:spPr>
        <p:txBody>
          <a:bodyPr/>
          <a:lstStyle/>
          <a:p>
            <a:r>
              <a:rPr lang="en-GB" sz="1000" dirty="0" smtClean="0">
                <a:solidFill>
                  <a:schemeClr val="accent6">
                    <a:lumMod val="75000"/>
                  </a:schemeClr>
                </a:solidFill>
                <a:latin typeface="Liberation Sans"/>
              </a:rPr>
              <a:t>www.id-book.com</a:t>
            </a:r>
            <a:endParaRPr lang="en-GB" sz="1000" dirty="0">
              <a:solidFill>
                <a:schemeClr val="accent6">
                  <a:lumMod val="75000"/>
                </a:schemeClr>
              </a:solidFill>
              <a:latin typeface="Liberation Sans"/>
            </a:endParaRPr>
          </a:p>
        </p:txBody>
      </p:sp>
      <p:sp>
        <p:nvSpPr>
          <p:cNvPr id="15362" name="Rectangle 2"/>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15363" name="Rectangle 3"/>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15364" name="Rectangle 4"/>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15365" name="Rectangle 5"/>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Tree>
    <p:extLst>
      <p:ext uri="{BB962C8B-B14F-4D97-AF65-F5344CB8AC3E}">
        <p14:creationId xmlns:p14="http://schemas.microsoft.com/office/powerpoint/2010/main" val="234677161"/>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294967295"/>
          </p:nvPr>
        </p:nvSpPr>
        <p:spPr>
          <a:xfrm>
            <a:off x="0" y="6356350"/>
            <a:ext cx="2895600" cy="365125"/>
          </a:xfrm>
          <a:prstGeom prst="rect">
            <a:avLst/>
          </a:prstGeom>
        </p:spPr>
        <p:txBody>
          <a:bodyPr/>
          <a:lstStyle/>
          <a:p>
            <a:r>
              <a:rPr lang="en-GB" sz="1000" dirty="0" smtClean="0">
                <a:solidFill>
                  <a:schemeClr val="accent6">
                    <a:lumMod val="75000"/>
                  </a:schemeClr>
                </a:solidFill>
              </a:rPr>
              <a:t>www.id-book.com</a:t>
            </a:r>
            <a:endParaRPr lang="en-GB" sz="1000" dirty="0">
              <a:solidFill>
                <a:schemeClr val="accent6">
                  <a:lumMod val="75000"/>
                </a:schemeClr>
              </a:solidFill>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717" y="204861"/>
            <a:ext cx="8420986" cy="61604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107103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Rectangle 6"/>
          <p:cNvSpPr>
            <a:spLocks noGrp="1" noChangeArrowheads="1"/>
          </p:cNvSpPr>
          <p:nvPr>
            <p:ph type="title"/>
          </p:nvPr>
        </p:nvSpPr>
        <p:spPr/>
        <p:txBody>
          <a:bodyPr/>
          <a:lstStyle/>
          <a:p>
            <a:r>
              <a:rPr lang="en-US" smtClean="0"/>
              <a:t>Sketching</a:t>
            </a:r>
            <a:endParaRPr lang="en-US" dirty="0"/>
          </a:p>
        </p:txBody>
      </p:sp>
      <p:sp>
        <p:nvSpPr>
          <p:cNvPr id="17415" name="Rectangle 7"/>
          <p:cNvSpPr>
            <a:spLocks noGrp="1" noChangeArrowheads="1"/>
          </p:cNvSpPr>
          <p:nvPr>
            <p:ph sz="half" idx="1"/>
          </p:nvPr>
        </p:nvSpPr>
        <p:spPr/>
        <p:txBody>
          <a:bodyPr/>
          <a:lstStyle/>
          <a:p>
            <a:endParaRPr lang="en-US" smtClean="0"/>
          </a:p>
          <a:p>
            <a:endParaRPr lang="en-US"/>
          </a:p>
        </p:txBody>
      </p:sp>
      <p:sp>
        <p:nvSpPr>
          <p:cNvPr id="11" name="Footer Placeholder 5"/>
          <p:cNvSpPr>
            <a:spLocks noGrp="1"/>
          </p:cNvSpPr>
          <p:nvPr>
            <p:ph type="ftr" sz="quarter" idx="4294967295"/>
          </p:nvPr>
        </p:nvSpPr>
        <p:spPr>
          <a:xfrm>
            <a:off x="0" y="6381750"/>
            <a:ext cx="2895600" cy="476250"/>
          </a:xfrm>
          <a:prstGeom prst="rect">
            <a:avLst/>
          </a:prstGeom>
        </p:spPr>
        <p:txBody>
          <a:bodyPr/>
          <a:lstStyle/>
          <a:p>
            <a:r>
              <a:rPr lang="en-GB" sz="1000" dirty="0" smtClean="0">
                <a:solidFill>
                  <a:schemeClr val="accent6">
                    <a:lumMod val="75000"/>
                  </a:schemeClr>
                </a:solidFill>
                <a:latin typeface="Liberation Sans"/>
              </a:rPr>
              <a:t>www.id-book.com</a:t>
            </a:r>
            <a:endParaRPr lang="en-GB" sz="1000" dirty="0">
              <a:solidFill>
                <a:schemeClr val="accent6">
                  <a:lumMod val="75000"/>
                </a:schemeClr>
              </a:solidFill>
              <a:latin typeface="Liberation Sans"/>
            </a:endParaRPr>
          </a:p>
        </p:txBody>
      </p:sp>
      <p:sp>
        <p:nvSpPr>
          <p:cNvPr id="17410" name="Rectangle 2"/>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17411" name="Rectangle 3"/>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17412" name="Rectangle 4"/>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17413" name="Rectangle 5"/>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17417" name="Rectangle 9"/>
          <p:cNvSpPr>
            <a:spLocks noChangeArrowheads="1"/>
          </p:cNvSpPr>
          <p:nvPr/>
        </p:nvSpPr>
        <p:spPr bwMode="auto">
          <a:xfrm>
            <a:off x="305072" y="1384203"/>
            <a:ext cx="3240360" cy="4810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lstStyle/>
          <a:p>
            <a:pPr marL="355600" indent="-355600" eaLnBrk="0" hangingPunct="0">
              <a:spcBef>
                <a:spcPts val="600"/>
              </a:spcBef>
              <a:buFontTx/>
              <a:buChar char="•"/>
            </a:pPr>
            <a:r>
              <a:rPr lang="en-GB" dirty="0"/>
              <a:t>Sketching is important to low-fidelity </a:t>
            </a:r>
            <a:r>
              <a:rPr lang="en-GB" dirty="0" smtClean="0"/>
              <a:t>prototyping</a:t>
            </a:r>
          </a:p>
          <a:p>
            <a:pPr marL="355600" indent="-355600" eaLnBrk="0" hangingPunct="0">
              <a:spcBef>
                <a:spcPts val="600"/>
              </a:spcBef>
              <a:buFontTx/>
              <a:buChar char="•"/>
            </a:pPr>
            <a:endParaRPr lang="en-GB" dirty="0"/>
          </a:p>
          <a:p>
            <a:pPr marL="355600" indent="-355600" eaLnBrk="0" hangingPunct="0">
              <a:spcBef>
                <a:spcPts val="600"/>
              </a:spcBef>
              <a:buFontTx/>
              <a:buChar char="•"/>
            </a:pPr>
            <a:r>
              <a:rPr lang="en-GB" dirty="0"/>
              <a:t>Don</a:t>
            </a:r>
            <a:r>
              <a:rPr lang="ja-JP" altLang="en-GB" dirty="0"/>
              <a:t>’</a:t>
            </a:r>
            <a:r>
              <a:rPr lang="en-GB" dirty="0"/>
              <a:t>t be inhibited about drawing ability. Practice simple symbols</a:t>
            </a:r>
          </a:p>
          <a:p>
            <a:pPr marL="355600" indent="-355600" eaLnBrk="0" hangingPunct="0">
              <a:spcBef>
                <a:spcPts val="600"/>
              </a:spcBef>
              <a:buFontTx/>
              <a:buChar char="•"/>
            </a:pPr>
            <a:endParaRPr lang="en-GB" sz="2800" dirty="0">
              <a:latin typeface="Liberation Sans"/>
            </a:endParaRPr>
          </a:p>
          <a:p>
            <a:pPr marL="355600" indent="-355600" eaLnBrk="0" hangingPunct="0">
              <a:spcBef>
                <a:spcPts val="600"/>
              </a:spcBef>
            </a:pPr>
            <a:r>
              <a:rPr lang="en-GB" sz="2800" dirty="0">
                <a:latin typeface="Liberation Sans"/>
              </a:rPr>
              <a:t> 		</a:t>
            </a:r>
            <a:endParaRPr lang="en-US" sz="2800" dirty="0">
              <a:latin typeface="Liberation Sans"/>
            </a:endParaRPr>
          </a:p>
        </p:txBody>
      </p:sp>
      <p:sp>
        <p:nvSpPr>
          <p:cNvPr id="17418" name="Rectangle 10"/>
          <p:cNvSpPr>
            <a:spLocks noChangeArrowheads="1"/>
          </p:cNvSpPr>
          <p:nvPr/>
        </p:nvSpPr>
        <p:spPr bwMode="auto">
          <a:xfrm>
            <a:off x="633413" y="4343400"/>
            <a:ext cx="77724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lstStyle/>
          <a:p>
            <a:pPr eaLnBrk="0" hangingPunct="0">
              <a:spcBef>
                <a:spcPts val="600"/>
              </a:spcBef>
            </a:pPr>
            <a:endParaRPr lang="en-GB" sz="2400">
              <a:latin typeface="Liberation Sans"/>
            </a:endParaRPr>
          </a:p>
          <a:p>
            <a:pPr eaLnBrk="0" hangingPunct="0">
              <a:spcBef>
                <a:spcPts val="600"/>
              </a:spcBef>
              <a:buFontTx/>
              <a:buChar char="•"/>
            </a:pPr>
            <a:endParaRPr lang="en-GB" sz="2400">
              <a:latin typeface="Liberation Sans"/>
            </a:endParaRPr>
          </a:p>
          <a:p>
            <a:pPr eaLnBrk="0" hangingPunct="0">
              <a:spcBef>
                <a:spcPts val="600"/>
              </a:spcBef>
              <a:buFontTx/>
              <a:buChar char="•"/>
            </a:pPr>
            <a:endParaRPr lang="en-GB" sz="2400">
              <a:latin typeface="Liberation Sans"/>
            </a:endParaRPr>
          </a:p>
          <a:p>
            <a:pPr eaLnBrk="0" hangingPunct="0">
              <a:spcBef>
                <a:spcPts val="600"/>
              </a:spcBef>
              <a:buFontTx/>
              <a:buChar char="•"/>
            </a:pPr>
            <a:endParaRPr lang="en-GB" sz="2400">
              <a:latin typeface="Liberation Sans"/>
            </a:endParaRPr>
          </a:p>
          <a:p>
            <a:pPr eaLnBrk="0" hangingPunct="0">
              <a:spcBef>
                <a:spcPts val="600"/>
              </a:spcBef>
            </a:pPr>
            <a:r>
              <a:rPr lang="en-GB" sz="2400">
                <a:latin typeface="Liberation Sans"/>
              </a:rPr>
              <a:t> 		</a:t>
            </a:r>
            <a:endParaRPr lang="en-US" sz="2400">
              <a:latin typeface="Liberation Sans"/>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21377" y="1406302"/>
            <a:ext cx="4943475" cy="43848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71338569"/>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8" name="Rectangle 6"/>
          <p:cNvSpPr>
            <a:spLocks noGrp="1" noChangeArrowheads="1"/>
          </p:cNvSpPr>
          <p:nvPr>
            <p:ph type="title"/>
          </p:nvPr>
        </p:nvSpPr>
        <p:spPr/>
        <p:txBody>
          <a:bodyPr/>
          <a:lstStyle/>
          <a:p>
            <a:r>
              <a:rPr lang="en-US" smtClean="0"/>
              <a:t>Card-based prototypes</a:t>
            </a:r>
            <a:endParaRPr lang="en-GB"/>
          </a:p>
        </p:txBody>
      </p:sp>
      <p:sp>
        <p:nvSpPr>
          <p:cNvPr id="18439" name="Rectangle 7"/>
          <p:cNvSpPr>
            <a:spLocks noGrp="1" noChangeArrowheads="1"/>
          </p:cNvSpPr>
          <p:nvPr>
            <p:ph sz="half" idx="1"/>
          </p:nvPr>
        </p:nvSpPr>
        <p:spPr/>
        <p:txBody>
          <a:bodyPr/>
          <a:lstStyle/>
          <a:p>
            <a:endParaRPr lang="en-US" dirty="0" smtClean="0"/>
          </a:p>
          <a:p>
            <a:endParaRPr lang="en-US" dirty="0"/>
          </a:p>
        </p:txBody>
      </p:sp>
      <p:sp>
        <p:nvSpPr>
          <p:cNvPr id="10" name="Footer Placeholder 5"/>
          <p:cNvSpPr>
            <a:spLocks noGrp="1"/>
          </p:cNvSpPr>
          <p:nvPr>
            <p:ph type="ftr" sz="quarter" idx="4294967295"/>
          </p:nvPr>
        </p:nvSpPr>
        <p:spPr>
          <a:xfrm>
            <a:off x="0" y="6381750"/>
            <a:ext cx="2895600" cy="476250"/>
          </a:xfrm>
          <a:prstGeom prst="rect">
            <a:avLst/>
          </a:prstGeom>
        </p:spPr>
        <p:txBody>
          <a:bodyPr/>
          <a:lstStyle/>
          <a:p>
            <a:r>
              <a:rPr lang="en-GB" sz="1000" dirty="0" smtClean="0">
                <a:solidFill>
                  <a:schemeClr val="accent6">
                    <a:lumMod val="75000"/>
                  </a:schemeClr>
                </a:solidFill>
                <a:latin typeface="Liberation Sans"/>
              </a:rPr>
              <a:t>www.id-book.com</a:t>
            </a:r>
            <a:endParaRPr lang="en-GB" sz="1000" dirty="0">
              <a:solidFill>
                <a:schemeClr val="accent6">
                  <a:lumMod val="75000"/>
                </a:schemeClr>
              </a:solidFill>
              <a:latin typeface="Liberation Sans"/>
            </a:endParaRPr>
          </a:p>
        </p:txBody>
      </p:sp>
      <p:sp>
        <p:nvSpPr>
          <p:cNvPr id="18434" name="Rectangle 2"/>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18435" name="Rectangle 3"/>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18437" name="Rectangle 5"/>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18440" name="Rectangle 8"/>
          <p:cNvSpPr>
            <a:spLocks noChangeArrowheads="1"/>
          </p:cNvSpPr>
          <p:nvPr/>
        </p:nvSpPr>
        <p:spPr bwMode="auto">
          <a:xfrm>
            <a:off x="4204028" y="1609017"/>
            <a:ext cx="4608512" cy="439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lstStyle/>
          <a:p>
            <a:pPr lvl="1" indent="-271463" eaLnBrk="0" hangingPunct="0">
              <a:spcBef>
                <a:spcPts val="600"/>
              </a:spcBef>
              <a:buFontTx/>
              <a:buChar char="•"/>
            </a:pPr>
            <a:r>
              <a:rPr lang="en-GB" dirty="0" smtClean="0"/>
              <a:t>Each </a:t>
            </a:r>
            <a:r>
              <a:rPr lang="en-GB" dirty="0"/>
              <a:t>card represents </a:t>
            </a:r>
            <a:br>
              <a:rPr lang="en-GB" dirty="0"/>
            </a:br>
            <a:r>
              <a:rPr lang="en-GB" dirty="0"/>
              <a:t>one screen or part of </a:t>
            </a:r>
            <a:r>
              <a:rPr lang="en-GB" dirty="0" smtClean="0"/>
              <a:t>screen</a:t>
            </a:r>
          </a:p>
        </p:txBody>
      </p:sp>
      <p:pic>
        <p:nvPicPr>
          <p:cNvPr id="18441" name="Picture 9" descr="fig_09_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389929"/>
            <a:ext cx="3390404" cy="4858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876311"/>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6" name="Rectangle 6"/>
          <p:cNvSpPr>
            <a:spLocks noGrp="1" noChangeArrowheads="1"/>
          </p:cNvSpPr>
          <p:nvPr>
            <p:ph type="title"/>
          </p:nvPr>
        </p:nvSpPr>
        <p:spPr/>
        <p:txBody>
          <a:bodyPr/>
          <a:lstStyle/>
          <a:p>
            <a:r>
              <a:rPr lang="en-US" smtClean="0"/>
              <a:t>High-fidelity prototyping</a:t>
            </a:r>
            <a:endParaRPr lang="en-US"/>
          </a:p>
        </p:txBody>
      </p:sp>
      <p:sp>
        <p:nvSpPr>
          <p:cNvPr id="20487" name="Rectangle 7"/>
          <p:cNvSpPr>
            <a:spLocks noGrp="1" noChangeArrowheads="1"/>
          </p:cNvSpPr>
          <p:nvPr>
            <p:ph sz="half" idx="1"/>
          </p:nvPr>
        </p:nvSpPr>
        <p:spPr/>
        <p:txBody>
          <a:bodyPr/>
          <a:lstStyle/>
          <a:p>
            <a:r>
              <a:rPr lang="en-GB" smtClean="0"/>
              <a:t>Uses materials that you would expect to be in the final product </a:t>
            </a:r>
          </a:p>
          <a:p>
            <a:r>
              <a:rPr lang="en-GB" smtClean="0"/>
              <a:t>Prototype looks more like the final system than a low-fidelity version </a:t>
            </a:r>
          </a:p>
          <a:p>
            <a:r>
              <a:rPr lang="en-GB" smtClean="0"/>
              <a:t>High-fidelity prototypes can be developed by integrating existing hardware and software components </a:t>
            </a:r>
          </a:p>
          <a:p>
            <a:r>
              <a:rPr lang="en-GB" smtClean="0"/>
              <a:t>Danger that users think they have a complete system…….see compromises  </a:t>
            </a:r>
            <a:r>
              <a:rPr lang="en-US" smtClean="0"/>
              <a:t>	</a:t>
            </a:r>
          </a:p>
          <a:p>
            <a:endParaRPr lang="en-US" smtClean="0"/>
          </a:p>
          <a:p>
            <a:endParaRPr lang="en-US" dirty="0"/>
          </a:p>
        </p:txBody>
      </p:sp>
      <p:sp>
        <p:nvSpPr>
          <p:cNvPr id="9" name="Footer Placeholder 3"/>
          <p:cNvSpPr>
            <a:spLocks noGrp="1"/>
          </p:cNvSpPr>
          <p:nvPr>
            <p:ph type="ftr" sz="quarter" idx="4294967295"/>
          </p:nvPr>
        </p:nvSpPr>
        <p:spPr>
          <a:xfrm>
            <a:off x="0" y="6356350"/>
            <a:ext cx="2895600" cy="365125"/>
          </a:xfrm>
          <a:prstGeom prst="rect">
            <a:avLst/>
          </a:prstGeom>
        </p:spPr>
        <p:txBody>
          <a:bodyPr/>
          <a:lstStyle/>
          <a:p>
            <a:r>
              <a:rPr lang="en-GB" sz="1000" dirty="0" smtClean="0">
                <a:solidFill>
                  <a:schemeClr val="accent6">
                    <a:lumMod val="75000"/>
                  </a:schemeClr>
                </a:solidFill>
                <a:latin typeface="Liberation Sans"/>
              </a:rPr>
              <a:t>www.id-book.com</a:t>
            </a:r>
            <a:endParaRPr lang="en-GB" sz="1000" dirty="0">
              <a:solidFill>
                <a:schemeClr val="accent6">
                  <a:lumMod val="75000"/>
                </a:schemeClr>
              </a:solidFill>
              <a:latin typeface="Liberation Sans"/>
            </a:endParaRPr>
          </a:p>
        </p:txBody>
      </p:sp>
      <p:sp>
        <p:nvSpPr>
          <p:cNvPr id="2" name="Slide Number Placeholder 1"/>
          <p:cNvSpPr>
            <a:spLocks noGrp="1"/>
          </p:cNvSpPr>
          <p:nvPr>
            <p:ph type="sldNum" sz="quarter" idx="4294967295"/>
          </p:nvPr>
        </p:nvSpPr>
        <p:spPr>
          <a:xfrm>
            <a:off x="7010400" y="6356350"/>
            <a:ext cx="2133600" cy="365125"/>
          </a:xfrm>
          <a:prstGeom prst="rect">
            <a:avLst/>
          </a:prstGeom>
        </p:spPr>
        <p:txBody>
          <a:bodyPr/>
          <a:lstStyle/>
          <a:p>
            <a:fld id="{A7EA2D8D-44E5-43C4-BBA1-AE3E32EF0894}" type="slidenum">
              <a:rPr lang="en-GB" sz="1000" smtClean="0">
                <a:solidFill>
                  <a:schemeClr val="accent6">
                    <a:lumMod val="75000"/>
                  </a:schemeClr>
                </a:solidFill>
                <a:latin typeface="Liberation Sans"/>
              </a:rPr>
              <a:t>28</a:t>
            </a:fld>
            <a:endParaRPr lang="en-GB" sz="1000" dirty="0">
              <a:solidFill>
                <a:schemeClr val="accent6">
                  <a:lumMod val="75000"/>
                </a:schemeClr>
              </a:solidFill>
              <a:latin typeface="Liberation Sans"/>
            </a:endParaRPr>
          </a:p>
        </p:txBody>
      </p:sp>
      <p:sp>
        <p:nvSpPr>
          <p:cNvPr id="20482" name="Rectangle 2"/>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20483" name="Rectangle 3"/>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20484" name="Rectangle 4"/>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20485" name="Rectangle 5"/>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20488" name="Rectangle 8"/>
          <p:cNvSpPr>
            <a:spLocks noChangeArrowheads="1"/>
          </p:cNvSpPr>
          <p:nvPr/>
        </p:nvSpPr>
        <p:spPr bwMode="auto">
          <a:xfrm>
            <a:off x="2267744" y="2133600"/>
            <a:ext cx="83693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lstStyle/>
          <a:p>
            <a:pPr algn="ctr" eaLnBrk="0" hangingPunct="0"/>
            <a:endParaRPr lang="en-US" sz="2800" dirty="0">
              <a:latin typeface="Liberation Sans"/>
            </a:endParaRPr>
          </a:p>
          <a:p>
            <a:pPr algn="ctr" eaLnBrk="0" hangingPunct="0"/>
            <a:endParaRPr lang="en-US" sz="2800" dirty="0">
              <a:latin typeface="Liberation Sans"/>
            </a:endParaRPr>
          </a:p>
        </p:txBody>
      </p:sp>
    </p:spTree>
    <p:extLst>
      <p:ext uri="{BB962C8B-B14F-4D97-AF65-F5344CB8AC3E}">
        <p14:creationId xmlns:p14="http://schemas.microsoft.com/office/powerpoint/2010/main" val="1337203188"/>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8" name="Rectangle 6"/>
          <p:cNvSpPr>
            <a:spLocks noGrp="1" noChangeArrowheads="1"/>
          </p:cNvSpPr>
          <p:nvPr>
            <p:ph type="title"/>
          </p:nvPr>
        </p:nvSpPr>
        <p:spPr/>
        <p:txBody>
          <a:bodyPr/>
          <a:lstStyle/>
          <a:p>
            <a:r>
              <a:rPr lang="en-US" smtClean="0"/>
              <a:t>Conceptual design</a:t>
            </a:r>
            <a:endParaRPr lang="en-US" dirty="0"/>
          </a:p>
        </p:txBody>
      </p:sp>
      <p:sp>
        <p:nvSpPr>
          <p:cNvPr id="2" name="Content Placeholder 1"/>
          <p:cNvSpPr>
            <a:spLocks noGrp="1"/>
          </p:cNvSpPr>
          <p:nvPr>
            <p:ph sz="half" idx="1"/>
          </p:nvPr>
        </p:nvSpPr>
        <p:spPr/>
        <p:txBody>
          <a:bodyPr/>
          <a:lstStyle/>
          <a:p>
            <a:r>
              <a:rPr lang="en-GB" dirty="0" smtClean="0"/>
              <a:t>Transform user requirements/needs into a conceptual model </a:t>
            </a:r>
          </a:p>
          <a:p>
            <a:r>
              <a:rPr lang="en-GB" altLang="ja-JP" dirty="0" smtClean="0"/>
              <a:t>A conceptual model is an outline of what people can do with a product and what concepts are needed to understand and interact with it</a:t>
            </a:r>
            <a:endParaRPr lang="en-GB" dirty="0" smtClean="0"/>
          </a:p>
          <a:p>
            <a:r>
              <a:rPr lang="en-GB" dirty="0" smtClean="0"/>
              <a:t>Mood board may be used to capture feel</a:t>
            </a:r>
          </a:p>
          <a:p>
            <a:r>
              <a:rPr lang="en-GB" dirty="0" smtClean="0"/>
              <a:t>Consider alternatives: prototyping helps</a:t>
            </a:r>
            <a:endParaRPr lang="en-US" dirty="0" smtClean="0"/>
          </a:p>
          <a:p>
            <a:endParaRPr lang="en-US" dirty="0"/>
          </a:p>
        </p:txBody>
      </p:sp>
      <p:sp>
        <p:nvSpPr>
          <p:cNvPr id="9" name="Footer Placeholder 3"/>
          <p:cNvSpPr>
            <a:spLocks noGrp="1"/>
          </p:cNvSpPr>
          <p:nvPr>
            <p:ph type="ftr" sz="quarter" idx="4294967295"/>
          </p:nvPr>
        </p:nvSpPr>
        <p:spPr>
          <a:xfrm>
            <a:off x="0" y="6356350"/>
            <a:ext cx="2895600" cy="365125"/>
          </a:xfrm>
          <a:prstGeom prst="rect">
            <a:avLst/>
          </a:prstGeom>
        </p:spPr>
        <p:txBody>
          <a:bodyPr/>
          <a:lstStyle/>
          <a:p>
            <a:r>
              <a:rPr lang="en-GB" sz="1000" dirty="0" smtClean="0">
                <a:solidFill>
                  <a:schemeClr val="accent6">
                    <a:lumMod val="75000"/>
                  </a:schemeClr>
                </a:solidFill>
                <a:latin typeface="Liberation Sans"/>
              </a:rPr>
              <a:t>www.id-book.com</a:t>
            </a:r>
            <a:endParaRPr lang="en-GB" sz="1000" dirty="0">
              <a:solidFill>
                <a:schemeClr val="accent6">
                  <a:lumMod val="75000"/>
                </a:schemeClr>
              </a:solidFill>
              <a:latin typeface="Liberation Sans"/>
            </a:endParaRPr>
          </a:p>
        </p:txBody>
      </p:sp>
      <p:sp>
        <p:nvSpPr>
          <p:cNvPr id="23554" name="Rectangle 2"/>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23555" name="Rectangle 3"/>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23556" name="Rectangle 4"/>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23557" name="Rectangle 5"/>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Tree>
    <p:extLst>
      <p:ext uri="{BB962C8B-B14F-4D97-AF65-F5344CB8AC3E}">
        <p14:creationId xmlns:p14="http://schemas.microsoft.com/office/powerpoint/2010/main" val="1200621054"/>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half" idx="1"/>
            <p:extLst>
              <p:ext uri="{D42A27DB-BD31-4B8C-83A1-F6EECF244321}">
                <p14:modId xmlns:p14="http://schemas.microsoft.com/office/powerpoint/2010/main" val="3920889144"/>
              </p:ext>
            </p:extLst>
          </p:nvPr>
        </p:nvGraphicFramePr>
        <p:xfrm>
          <a:off x="0" y="169132"/>
          <a:ext cx="9144000" cy="6452383"/>
        </p:xfrm>
        <a:graphic>
          <a:graphicData uri="http://schemas.openxmlformats.org/drawingml/2006/table">
            <a:tbl>
              <a:tblPr firstRow="1" bandRow="1">
                <a:tableStyleId>{5C22544A-7EE6-4342-B048-85BDC9FD1C3A}</a:tableStyleId>
              </a:tblPr>
              <a:tblGrid>
                <a:gridCol w="967563">
                  <a:extLst>
                    <a:ext uri="{9D8B030D-6E8A-4147-A177-3AD203B41FA5}">
                      <a16:colId xmlns:a16="http://schemas.microsoft.com/office/drawing/2014/main" xmlns="" val="20000"/>
                    </a:ext>
                  </a:extLst>
                </a:gridCol>
                <a:gridCol w="5128437">
                  <a:extLst>
                    <a:ext uri="{9D8B030D-6E8A-4147-A177-3AD203B41FA5}">
                      <a16:colId xmlns:a16="http://schemas.microsoft.com/office/drawing/2014/main" xmlns="" val="20001"/>
                    </a:ext>
                  </a:extLst>
                </a:gridCol>
                <a:gridCol w="3048000">
                  <a:extLst>
                    <a:ext uri="{9D8B030D-6E8A-4147-A177-3AD203B41FA5}">
                      <a16:colId xmlns:a16="http://schemas.microsoft.com/office/drawing/2014/main" xmlns="" val="20002"/>
                    </a:ext>
                  </a:extLst>
                </a:gridCol>
              </a:tblGrid>
              <a:tr h="430224">
                <a:tc>
                  <a:txBody>
                    <a:bodyPr/>
                    <a:lstStyle/>
                    <a:p>
                      <a:endParaRPr lang="en-AU" dirty="0">
                        <a:latin typeface="+mn-lt"/>
                      </a:endParaRPr>
                    </a:p>
                  </a:txBody>
                  <a:tcPr/>
                </a:tc>
                <a:tc>
                  <a:txBody>
                    <a:bodyPr/>
                    <a:lstStyle/>
                    <a:p>
                      <a:r>
                        <a:rPr lang="en-AU" dirty="0"/>
                        <a:t>Topic</a:t>
                      </a:r>
                      <a:endParaRPr lang="en-AU" b="0" dirty="0">
                        <a:latin typeface="+mn-lt"/>
                      </a:endParaRPr>
                    </a:p>
                  </a:txBody>
                  <a:tcPr/>
                </a:tc>
                <a:tc>
                  <a:txBody>
                    <a:bodyPr/>
                    <a:lstStyle/>
                    <a:p>
                      <a:r>
                        <a:rPr lang="en-AU" dirty="0"/>
                        <a:t>Reading</a:t>
                      </a:r>
                      <a:endParaRPr lang="en-AU" b="0" dirty="0">
                        <a:latin typeface="+mn-lt"/>
                      </a:endParaRPr>
                    </a:p>
                  </a:txBody>
                  <a:tcPr/>
                </a:tc>
                <a:extLst>
                  <a:ext uri="{0D108BD9-81ED-4DB2-BD59-A6C34878D82A}">
                    <a16:rowId xmlns:a16="http://schemas.microsoft.com/office/drawing/2014/main" xmlns="" val="10000"/>
                  </a:ext>
                </a:extLst>
              </a:tr>
              <a:tr h="430224">
                <a:tc>
                  <a:txBody>
                    <a:bodyPr/>
                    <a:lstStyle/>
                    <a:p>
                      <a:pPr algn="ctr">
                        <a:lnSpc>
                          <a:spcPct val="115000"/>
                        </a:lnSpc>
                        <a:spcAft>
                          <a:spcPts val="0"/>
                        </a:spcAft>
                      </a:pPr>
                      <a:r>
                        <a:rPr lang="en-AU" sz="1600" dirty="0">
                          <a:solidFill>
                            <a:schemeClr val="bg1"/>
                          </a:solidFill>
                          <a:effectLst/>
                        </a:rPr>
                        <a:t>1 </a:t>
                      </a:r>
                      <a:endParaRPr lang="en-AU" sz="1600" dirty="0">
                        <a:solidFill>
                          <a:schemeClr val="bg1"/>
                        </a:solidFill>
                        <a:effectLst/>
                        <a:latin typeface="+mn-lt"/>
                        <a:ea typeface="Times New Roman"/>
                        <a:cs typeface="Times New Roman"/>
                      </a:endParaRPr>
                    </a:p>
                  </a:txBody>
                  <a:tcPr marL="68580" marR="68580" marT="0" marB="0" anchor="ctr">
                    <a:solidFill>
                      <a:schemeClr val="bg1">
                        <a:lumMod val="65000"/>
                      </a:schemeClr>
                    </a:solidFill>
                  </a:tcPr>
                </a:tc>
                <a:tc>
                  <a:txBody>
                    <a:bodyPr/>
                    <a:lstStyle/>
                    <a:p>
                      <a:pPr>
                        <a:lnSpc>
                          <a:spcPct val="115000"/>
                        </a:lnSpc>
                        <a:spcAft>
                          <a:spcPts val="0"/>
                        </a:spcAft>
                      </a:pPr>
                      <a:r>
                        <a:rPr lang="en-AU" sz="1600" dirty="0">
                          <a:solidFill>
                            <a:schemeClr val="bg1"/>
                          </a:solidFill>
                          <a:effectLst/>
                        </a:rPr>
                        <a:t>Subject Overview and Introduction to HCI</a:t>
                      </a:r>
                      <a:endParaRPr lang="en-AU" sz="1600" dirty="0">
                        <a:solidFill>
                          <a:schemeClr val="bg1"/>
                        </a:solidFill>
                        <a:effectLst/>
                        <a:latin typeface="+mn-lt"/>
                        <a:ea typeface="Times New Roman"/>
                        <a:cs typeface="Times New Roman"/>
                      </a:endParaRPr>
                    </a:p>
                  </a:txBody>
                  <a:tcPr marL="68580" marR="68580" marT="0" marB="0" anchor="ctr">
                    <a:solidFill>
                      <a:schemeClr val="bg1">
                        <a:lumMod val="65000"/>
                      </a:schemeClr>
                    </a:solidFill>
                  </a:tcPr>
                </a:tc>
                <a:tc>
                  <a:txBody>
                    <a:bodyPr/>
                    <a:lstStyle/>
                    <a:p>
                      <a:pPr>
                        <a:lnSpc>
                          <a:spcPct val="115000"/>
                        </a:lnSpc>
                        <a:spcAft>
                          <a:spcPts val="0"/>
                        </a:spcAft>
                      </a:pPr>
                      <a:r>
                        <a:rPr lang="en-AU" sz="1600" dirty="0">
                          <a:solidFill>
                            <a:schemeClr val="bg1"/>
                          </a:solidFill>
                          <a:effectLst/>
                        </a:rPr>
                        <a:t>Chapter 1 </a:t>
                      </a:r>
                      <a:endParaRPr lang="en-AU" sz="1600" dirty="0">
                        <a:solidFill>
                          <a:schemeClr val="bg1"/>
                        </a:solidFill>
                        <a:effectLst/>
                        <a:latin typeface="+mn-lt"/>
                        <a:ea typeface="Times New Roman"/>
                        <a:cs typeface="Times New Roman"/>
                      </a:endParaRPr>
                    </a:p>
                  </a:txBody>
                  <a:tcPr marL="68580" marR="68580" marT="0" marB="0" anchor="ctr">
                    <a:solidFill>
                      <a:schemeClr val="bg1">
                        <a:lumMod val="65000"/>
                      </a:schemeClr>
                    </a:solidFill>
                  </a:tcPr>
                </a:tc>
                <a:extLst>
                  <a:ext uri="{0D108BD9-81ED-4DB2-BD59-A6C34878D82A}">
                    <a16:rowId xmlns:a16="http://schemas.microsoft.com/office/drawing/2014/main" xmlns="" val="10001"/>
                  </a:ext>
                </a:extLst>
              </a:tr>
              <a:tr h="430224">
                <a:tc>
                  <a:txBody>
                    <a:bodyPr/>
                    <a:lstStyle/>
                    <a:p>
                      <a:pPr algn="ctr">
                        <a:lnSpc>
                          <a:spcPct val="115000"/>
                        </a:lnSpc>
                        <a:spcAft>
                          <a:spcPts val="0"/>
                        </a:spcAft>
                      </a:pPr>
                      <a:r>
                        <a:rPr lang="en-AU" sz="1600" dirty="0">
                          <a:solidFill>
                            <a:schemeClr val="bg1"/>
                          </a:solidFill>
                          <a:effectLst/>
                        </a:rPr>
                        <a:t>2 </a:t>
                      </a:r>
                      <a:endParaRPr lang="en-AU" sz="1600" dirty="0">
                        <a:solidFill>
                          <a:schemeClr val="bg1"/>
                        </a:solidFill>
                        <a:effectLst/>
                        <a:latin typeface="+mn-lt"/>
                        <a:ea typeface="Times New Roman"/>
                        <a:cs typeface="Times New Roman"/>
                      </a:endParaRPr>
                    </a:p>
                  </a:txBody>
                  <a:tcPr marL="68580" marR="68580" marT="0" marB="0" anchor="ctr">
                    <a:solidFill>
                      <a:schemeClr val="bg1">
                        <a:lumMod val="65000"/>
                      </a:schemeClr>
                    </a:solidFill>
                  </a:tcPr>
                </a:tc>
                <a:tc>
                  <a:txBody>
                    <a:bodyPr/>
                    <a:lstStyle/>
                    <a:p>
                      <a:pPr>
                        <a:lnSpc>
                          <a:spcPct val="115000"/>
                        </a:lnSpc>
                        <a:spcAft>
                          <a:spcPts val="0"/>
                        </a:spcAft>
                      </a:pPr>
                      <a:r>
                        <a:rPr lang="en-AU" sz="1600" dirty="0">
                          <a:solidFill>
                            <a:schemeClr val="bg1"/>
                          </a:solidFill>
                          <a:effectLst/>
                        </a:rPr>
                        <a:t>User-Centred</a:t>
                      </a:r>
                      <a:r>
                        <a:rPr lang="en-AU" sz="1600" baseline="0" dirty="0">
                          <a:solidFill>
                            <a:schemeClr val="bg1"/>
                          </a:solidFill>
                          <a:effectLst/>
                        </a:rPr>
                        <a:t> Design</a:t>
                      </a:r>
                      <a:endParaRPr lang="en-AU" sz="1600" dirty="0">
                        <a:solidFill>
                          <a:schemeClr val="bg1"/>
                        </a:solidFill>
                        <a:effectLst/>
                        <a:latin typeface="+mn-lt"/>
                        <a:ea typeface="Times New Roman"/>
                        <a:cs typeface="Times New Roman"/>
                      </a:endParaRPr>
                    </a:p>
                  </a:txBody>
                  <a:tcPr marL="68580" marR="68580" marT="0" marB="0" anchor="ctr">
                    <a:solidFill>
                      <a:schemeClr val="bg1">
                        <a:lumMod val="65000"/>
                      </a:schemeClr>
                    </a:solidFill>
                  </a:tcPr>
                </a:tc>
                <a:tc>
                  <a:txBody>
                    <a:bodyPr/>
                    <a:lstStyle/>
                    <a:p>
                      <a:pPr>
                        <a:lnSpc>
                          <a:spcPct val="115000"/>
                        </a:lnSpc>
                        <a:spcAft>
                          <a:spcPts val="0"/>
                        </a:spcAft>
                      </a:pPr>
                      <a:r>
                        <a:rPr lang="en-AU" sz="1600" dirty="0">
                          <a:solidFill>
                            <a:schemeClr val="bg1"/>
                          </a:solidFill>
                          <a:effectLst/>
                        </a:rPr>
                        <a:t>Chapter 2</a:t>
                      </a:r>
                      <a:endParaRPr lang="en-AU" sz="1600" dirty="0">
                        <a:solidFill>
                          <a:schemeClr val="bg1"/>
                        </a:solidFill>
                        <a:effectLst/>
                        <a:latin typeface="+mn-lt"/>
                        <a:ea typeface="Times New Roman"/>
                        <a:cs typeface="Times New Roman"/>
                      </a:endParaRPr>
                    </a:p>
                  </a:txBody>
                  <a:tcPr marL="68580" marR="68580" marT="0" marB="0" anchor="ctr">
                    <a:solidFill>
                      <a:schemeClr val="bg1">
                        <a:lumMod val="65000"/>
                      </a:schemeClr>
                    </a:solidFill>
                  </a:tcPr>
                </a:tc>
                <a:extLst>
                  <a:ext uri="{0D108BD9-81ED-4DB2-BD59-A6C34878D82A}">
                    <a16:rowId xmlns:a16="http://schemas.microsoft.com/office/drawing/2014/main" xmlns="" val="10002"/>
                  </a:ext>
                </a:extLst>
              </a:tr>
              <a:tr h="467647">
                <a:tc>
                  <a:txBody>
                    <a:bodyPr/>
                    <a:lstStyle/>
                    <a:p>
                      <a:pPr algn="ctr">
                        <a:lnSpc>
                          <a:spcPct val="115000"/>
                        </a:lnSpc>
                        <a:spcAft>
                          <a:spcPts val="0"/>
                        </a:spcAft>
                      </a:pPr>
                      <a:r>
                        <a:rPr lang="en-AU" sz="1600" dirty="0">
                          <a:solidFill>
                            <a:schemeClr val="bg1"/>
                          </a:solidFill>
                          <a:effectLst/>
                        </a:rPr>
                        <a:t>3 </a:t>
                      </a:r>
                      <a:endParaRPr lang="en-AU" sz="1600" dirty="0">
                        <a:solidFill>
                          <a:schemeClr val="bg1"/>
                        </a:solidFill>
                        <a:effectLst/>
                        <a:latin typeface="+mn-lt"/>
                        <a:ea typeface="Times New Roman"/>
                        <a:cs typeface="Times New Roman"/>
                      </a:endParaRPr>
                    </a:p>
                  </a:txBody>
                  <a:tcPr marL="68580" marR="68580" marT="0" marB="0" anchor="ctr">
                    <a:solidFill>
                      <a:schemeClr val="bg1">
                        <a:lumMod val="65000"/>
                      </a:schemeClr>
                    </a:solidFill>
                  </a:tcPr>
                </a:tc>
                <a:tc>
                  <a:txBody>
                    <a:bodyPr/>
                    <a:lstStyle/>
                    <a:p>
                      <a:pPr>
                        <a:lnSpc>
                          <a:spcPct val="115000"/>
                        </a:lnSpc>
                        <a:spcAft>
                          <a:spcPts val="0"/>
                        </a:spcAft>
                      </a:pPr>
                      <a:r>
                        <a:rPr lang="en-AU" sz="1600" dirty="0">
                          <a:solidFill>
                            <a:schemeClr val="bg1"/>
                          </a:solidFill>
                          <a:effectLst/>
                          <a:latin typeface="+mn-lt"/>
                          <a:ea typeface="Times New Roman"/>
                          <a:cs typeface="Times New Roman"/>
                        </a:rPr>
                        <a:t>User Interaction</a:t>
                      </a:r>
                    </a:p>
                  </a:txBody>
                  <a:tcPr marL="68580" marR="68580" marT="0" marB="0" anchor="ctr">
                    <a:solidFill>
                      <a:schemeClr val="bg1">
                        <a:lumMod val="65000"/>
                      </a:schemeClr>
                    </a:solidFill>
                  </a:tcPr>
                </a:tc>
                <a:tc>
                  <a:txBody>
                    <a:bodyPr/>
                    <a:lstStyle/>
                    <a:p>
                      <a:pPr>
                        <a:lnSpc>
                          <a:spcPct val="115000"/>
                        </a:lnSpc>
                        <a:spcAft>
                          <a:spcPts val="0"/>
                        </a:spcAft>
                      </a:pPr>
                      <a:r>
                        <a:rPr lang="en-AU" sz="1600" dirty="0">
                          <a:solidFill>
                            <a:schemeClr val="bg1"/>
                          </a:solidFill>
                          <a:effectLst/>
                        </a:rPr>
                        <a:t>Chapters 3 &amp; 4</a:t>
                      </a:r>
                      <a:endParaRPr lang="en-AU" sz="1600" dirty="0">
                        <a:solidFill>
                          <a:schemeClr val="bg1"/>
                        </a:solidFill>
                        <a:effectLst/>
                        <a:latin typeface="+mn-lt"/>
                        <a:ea typeface="Times New Roman"/>
                        <a:cs typeface="Times New Roman"/>
                      </a:endParaRPr>
                    </a:p>
                  </a:txBody>
                  <a:tcPr marL="68580" marR="68580" marT="0" marB="0" anchor="ctr">
                    <a:solidFill>
                      <a:schemeClr val="bg1">
                        <a:lumMod val="65000"/>
                      </a:schemeClr>
                    </a:solidFill>
                  </a:tcPr>
                </a:tc>
                <a:extLst>
                  <a:ext uri="{0D108BD9-81ED-4DB2-BD59-A6C34878D82A}">
                    <a16:rowId xmlns:a16="http://schemas.microsoft.com/office/drawing/2014/main" xmlns="" val="10003"/>
                  </a:ext>
                </a:extLst>
              </a:tr>
              <a:tr h="430224">
                <a:tc>
                  <a:txBody>
                    <a:bodyPr/>
                    <a:lstStyle/>
                    <a:p>
                      <a:pPr algn="ctr">
                        <a:lnSpc>
                          <a:spcPct val="115000"/>
                        </a:lnSpc>
                        <a:spcAft>
                          <a:spcPts val="0"/>
                        </a:spcAft>
                      </a:pPr>
                      <a:r>
                        <a:rPr lang="en-AU" sz="1600" dirty="0">
                          <a:solidFill>
                            <a:schemeClr val="bg1"/>
                          </a:solidFill>
                          <a:effectLst/>
                        </a:rPr>
                        <a:t>4 </a:t>
                      </a:r>
                      <a:endParaRPr lang="en-AU" sz="1600" dirty="0">
                        <a:solidFill>
                          <a:schemeClr val="bg1"/>
                        </a:solidFill>
                        <a:effectLst/>
                        <a:latin typeface="+mn-lt"/>
                        <a:ea typeface="Times New Roman"/>
                        <a:cs typeface="Times New Roman"/>
                      </a:endParaRPr>
                    </a:p>
                  </a:txBody>
                  <a:tcPr marL="68580" marR="68580" marT="0" marB="0" anchor="ctr">
                    <a:solidFill>
                      <a:schemeClr val="bg1">
                        <a:lumMod val="65000"/>
                      </a:schemeClr>
                    </a:solidFill>
                  </a:tcPr>
                </a:tc>
                <a:tc>
                  <a:txBody>
                    <a:bodyPr/>
                    <a:lstStyle/>
                    <a:p>
                      <a:pPr>
                        <a:lnSpc>
                          <a:spcPct val="115000"/>
                        </a:lnSpc>
                        <a:spcAft>
                          <a:spcPts val="0"/>
                        </a:spcAft>
                      </a:pPr>
                      <a:r>
                        <a:rPr lang="en-AU" sz="1600" dirty="0">
                          <a:solidFill>
                            <a:schemeClr val="bg1"/>
                          </a:solidFill>
                          <a:effectLst/>
                          <a:latin typeface="+mn-lt"/>
                          <a:ea typeface="Times New Roman"/>
                          <a:cs typeface="Times New Roman"/>
                        </a:rPr>
                        <a:t>User Interfaces</a:t>
                      </a:r>
                    </a:p>
                  </a:txBody>
                  <a:tcPr marL="68580" marR="68580" marT="0" marB="0" anchor="ctr">
                    <a:solidFill>
                      <a:schemeClr val="bg1">
                        <a:lumMod val="65000"/>
                      </a:schemeClr>
                    </a:solidFill>
                  </a:tcPr>
                </a:tc>
                <a:tc>
                  <a:txBody>
                    <a:bodyPr/>
                    <a:lstStyle/>
                    <a:p>
                      <a:pPr>
                        <a:lnSpc>
                          <a:spcPct val="115000"/>
                        </a:lnSpc>
                        <a:spcAft>
                          <a:spcPts val="0"/>
                        </a:spcAft>
                      </a:pPr>
                      <a:r>
                        <a:rPr lang="en-AU" sz="1600" dirty="0">
                          <a:solidFill>
                            <a:schemeClr val="bg1"/>
                          </a:solidFill>
                          <a:effectLst/>
                        </a:rPr>
                        <a:t>Chapters</a:t>
                      </a:r>
                      <a:r>
                        <a:rPr lang="en-AU" sz="1600" baseline="0" dirty="0">
                          <a:solidFill>
                            <a:schemeClr val="bg1"/>
                          </a:solidFill>
                          <a:effectLst/>
                        </a:rPr>
                        <a:t> 5 &amp; 6</a:t>
                      </a:r>
                      <a:r>
                        <a:rPr lang="en-AU" sz="1600" dirty="0">
                          <a:solidFill>
                            <a:schemeClr val="bg1"/>
                          </a:solidFill>
                          <a:effectLst/>
                        </a:rPr>
                        <a:t> </a:t>
                      </a:r>
                      <a:endParaRPr lang="en-AU" sz="1600" dirty="0">
                        <a:solidFill>
                          <a:schemeClr val="bg1"/>
                        </a:solidFill>
                        <a:effectLst/>
                        <a:latin typeface="+mn-lt"/>
                        <a:ea typeface="Times New Roman"/>
                        <a:cs typeface="Times New Roman"/>
                      </a:endParaRPr>
                    </a:p>
                  </a:txBody>
                  <a:tcPr marL="68580" marR="68580" marT="0" marB="0" anchor="ctr">
                    <a:solidFill>
                      <a:schemeClr val="bg1">
                        <a:lumMod val="65000"/>
                      </a:schemeClr>
                    </a:solidFill>
                  </a:tcPr>
                </a:tc>
                <a:extLst>
                  <a:ext uri="{0D108BD9-81ED-4DB2-BD59-A6C34878D82A}">
                    <a16:rowId xmlns:a16="http://schemas.microsoft.com/office/drawing/2014/main" xmlns="" val="10004"/>
                  </a:ext>
                </a:extLst>
              </a:tr>
              <a:tr h="430224">
                <a:tc>
                  <a:txBody>
                    <a:bodyPr/>
                    <a:lstStyle/>
                    <a:p>
                      <a:pPr algn="ctr">
                        <a:lnSpc>
                          <a:spcPct val="115000"/>
                        </a:lnSpc>
                        <a:spcAft>
                          <a:spcPts val="0"/>
                        </a:spcAft>
                      </a:pPr>
                      <a:r>
                        <a:rPr lang="en-AU" sz="1600" dirty="0">
                          <a:solidFill>
                            <a:schemeClr val="bg1"/>
                          </a:solidFill>
                          <a:effectLst/>
                        </a:rPr>
                        <a:t>5 </a:t>
                      </a:r>
                      <a:endParaRPr lang="en-AU" sz="1600" dirty="0">
                        <a:solidFill>
                          <a:schemeClr val="bg1"/>
                        </a:solidFill>
                        <a:effectLst/>
                        <a:latin typeface="+mn-lt"/>
                        <a:ea typeface="Times New Roman"/>
                        <a:cs typeface="Times New Roman"/>
                      </a:endParaRPr>
                    </a:p>
                  </a:txBody>
                  <a:tcPr marL="68580" marR="68580" marT="0" marB="0" anchor="ctr">
                    <a:solidFill>
                      <a:schemeClr val="bg1">
                        <a:lumMod val="65000"/>
                      </a:schemeClr>
                    </a:solidFill>
                  </a:tcPr>
                </a:tc>
                <a:tc>
                  <a:txBody>
                    <a:bodyPr/>
                    <a:lstStyle/>
                    <a:p>
                      <a:pPr>
                        <a:lnSpc>
                          <a:spcPct val="115000"/>
                        </a:lnSpc>
                        <a:spcAft>
                          <a:spcPts val="0"/>
                        </a:spcAft>
                      </a:pPr>
                      <a:r>
                        <a:rPr lang="en-AU" sz="1600" dirty="0">
                          <a:solidFill>
                            <a:schemeClr val="bg1"/>
                          </a:solidFill>
                          <a:effectLst/>
                          <a:latin typeface="+mn-lt"/>
                          <a:ea typeface="Times New Roman"/>
                          <a:cs typeface="Times New Roman"/>
                        </a:rPr>
                        <a:t>Information Presentation and Navigation</a:t>
                      </a:r>
                    </a:p>
                  </a:txBody>
                  <a:tcPr marL="68580" marR="68580" marT="0" marB="0" anchor="ctr">
                    <a:solidFill>
                      <a:schemeClr val="bg1">
                        <a:lumMod val="65000"/>
                      </a:schemeClr>
                    </a:solidFill>
                  </a:tcPr>
                </a:tc>
                <a:tc>
                  <a:txBody>
                    <a:bodyPr/>
                    <a:lstStyle/>
                    <a:p>
                      <a:pPr marL="0" marR="0" indent="0" algn="l" defTabSz="457200" rtl="0" eaLnBrk="1" fontAlgn="auto" latinLnBrk="0" hangingPunct="1">
                        <a:lnSpc>
                          <a:spcPct val="115000"/>
                        </a:lnSpc>
                        <a:spcBef>
                          <a:spcPts val="0"/>
                        </a:spcBef>
                        <a:spcAft>
                          <a:spcPts val="0"/>
                        </a:spcAft>
                        <a:buClrTx/>
                        <a:buSzTx/>
                        <a:buFontTx/>
                        <a:buNone/>
                        <a:tabLst/>
                        <a:defRPr/>
                      </a:pPr>
                      <a:r>
                        <a:rPr lang="en-AU" sz="1600" dirty="0">
                          <a:solidFill>
                            <a:schemeClr val="bg1"/>
                          </a:solidFill>
                          <a:effectLst/>
                        </a:rPr>
                        <a:t>No Readings </a:t>
                      </a:r>
                      <a:endParaRPr lang="en-AU" sz="1600" dirty="0">
                        <a:solidFill>
                          <a:schemeClr val="bg1"/>
                        </a:solidFill>
                        <a:effectLst/>
                        <a:latin typeface="+mn-lt"/>
                        <a:ea typeface="Times New Roman"/>
                        <a:cs typeface="Times New Roman"/>
                      </a:endParaRPr>
                    </a:p>
                  </a:txBody>
                  <a:tcPr marL="68580" marR="68580" marT="0" marB="0" anchor="ctr">
                    <a:solidFill>
                      <a:schemeClr val="bg1">
                        <a:lumMod val="65000"/>
                      </a:schemeClr>
                    </a:solidFill>
                  </a:tcPr>
                </a:tc>
                <a:extLst>
                  <a:ext uri="{0D108BD9-81ED-4DB2-BD59-A6C34878D82A}">
                    <a16:rowId xmlns:a16="http://schemas.microsoft.com/office/drawing/2014/main" xmlns="" val="10005"/>
                  </a:ext>
                </a:extLst>
              </a:tr>
              <a:tr h="430224">
                <a:tc>
                  <a:txBody>
                    <a:bodyPr/>
                    <a:lstStyle/>
                    <a:p>
                      <a:pPr algn="ctr">
                        <a:lnSpc>
                          <a:spcPct val="115000"/>
                        </a:lnSpc>
                        <a:spcAft>
                          <a:spcPts val="0"/>
                        </a:spcAft>
                      </a:pPr>
                      <a:r>
                        <a:rPr lang="en-AU" sz="1600" dirty="0">
                          <a:solidFill>
                            <a:schemeClr val="bg1"/>
                          </a:solidFill>
                          <a:effectLst/>
                        </a:rPr>
                        <a:t>6 </a:t>
                      </a:r>
                      <a:endParaRPr lang="en-AU" sz="1600" dirty="0">
                        <a:solidFill>
                          <a:schemeClr val="bg1"/>
                        </a:solidFill>
                        <a:effectLst/>
                        <a:latin typeface="+mn-lt"/>
                        <a:ea typeface="Times New Roman"/>
                        <a:cs typeface="Times New Roman"/>
                      </a:endParaRPr>
                    </a:p>
                  </a:txBody>
                  <a:tcPr marL="68580" marR="68580" marT="0" marB="0" anchor="ctr">
                    <a:solidFill>
                      <a:schemeClr val="bg1">
                        <a:lumMod val="65000"/>
                      </a:schemeClr>
                    </a:solidFill>
                  </a:tcPr>
                </a:tc>
                <a:tc>
                  <a:txBody>
                    <a:bodyPr/>
                    <a:lstStyle/>
                    <a:p>
                      <a:pPr>
                        <a:lnSpc>
                          <a:spcPct val="115000"/>
                        </a:lnSpc>
                        <a:spcAft>
                          <a:spcPts val="0"/>
                        </a:spcAft>
                      </a:pPr>
                      <a:r>
                        <a:rPr lang="en-AU" sz="1600" dirty="0">
                          <a:solidFill>
                            <a:schemeClr val="bg1"/>
                          </a:solidFill>
                          <a:effectLst/>
                          <a:latin typeface="+mn-lt"/>
                          <a:ea typeface="Times New Roman"/>
                          <a:cs typeface="Times New Roman"/>
                        </a:rPr>
                        <a:t>Accessibility and</a:t>
                      </a:r>
                      <a:r>
                        <a:rPr lang="en-AU" sz="1600" baseline="0" dirty="0">
                          <a:solidFill>
                            <a:schemeClr val="bg1"/>
                          </a:solidFill>
                          <a:effectLst/>
                          <a:latin typeface="+mn-lt"/>
                          <a:ea typeface="Times New Roman"/>
                          <a:cs typeface="Times New Roman"/>
                        </a:rPr>
                        <a:t> Special Issues in HCI</a:t>
                      </a:r>
                      <a:endParaRPr lang="en-AU" sz="1600" dirty="0">
                        <a:solidFill>
                          <a:schemeClr val="bg1"/>
                        </a:solidFill>
                        <a:effectLst/>
                        <a:latin typeface="+mn-lt"/>
                        <a:ea typeface="Times New Roman"/>
                        <a:cs typeface="Times New Roman"/>
                      </a:endParaRPr>
                    </a:p>
                  </a:txBody>
                  <a:tcPr marL="68580" marR="68580" marT="0" marB="0" anchor="ctr">
                    <a:solidFill>
                      <a:schemeClr val="bg1">
                        <a:lumMod val="65000"/>
                      </a:schemeClr>
                    </a:solidFill>
                  </a:tcPr>
                </a:tc>
                <a:tc>
                  <a:txBody>
                    <a:bodyPr/>
                    <a:lstStyle/>
                    <a:p>
                      <a:pPr marL="0" marR="0" indent="0" algn="l" defTabSz="457200" rtl="0" eaLnBrk="1" fontAlgn="auto" latinLnBrk="0" hangingPunct="1">
                        <a:lnSpc>
                          <a:spcPct val="115000"/>
                        </a:lnSpc>
                        <a:spcBef>
                          <a:spcPts val="0"/>
                        </a:spcBef>
                        <a:spcAft>
                          <a:spcPts val="0"/>
                        </a:spcAft>
                        <a:buClrTx/>
                        <a:buSzTx/>
                        <a:buFontTx/>
                        <a:buNone/>
                        <a:tabLst/>
                        <a:defRPr/>
                      </a:pPr>
                      <a:r>
                        <a:rPr lang="en-AU" sz="1600" dirty="0">
                          <a:solidFill>
                            <a:schemeClr val="bg1"/>
                          </a:solidFill>
                          <a:effectLst/>
                        </a:rPr>
                        <a:t>No Readings </a:t>
                      </a:r>
                      <a:endParaRPr lang="en-AU" sz="1600" dirty="0">
                        <a:solidFill>
                          <a:schemeClr val="bg1"/>
                        </a:solidFill>
                        <a:effectLst/>
                        <a:latin typeface="+mn-lt"/>
                        <a:ea typeface="Times New Roman"/>
                        <a:cs typeface="Times New Roman"/>
                      </a:endParaRPr>
                    </a:p>
                  </a:txBody>
                  <a:tcPr marL="68580" marR="68580" marT="0" marB="0" anchor="ctr">
                    <a:solidFill>
                      <a:schemeClr val="bg1">
                        <a:lumMod val="65000"/>
                      </a:schemeClr>
                    </a:solidFill>
                  </a:tcPr>
                </a:tc>
                <a:extLst>
                  <a:ext uri="{0D108BD9-81ED-4DB2-BD59-A6C34878D82A}">
                    <a16:rowId xmlns:a16="http://schemas.microsoft.com/office/drawing/2014/main" xmlns="" val="10006"/>
                  </a:ext>
                </a:extLst>
              </a:tr>
              <a:tr h="430224">
                <a:tc>
                  <a:txBody>
                    <a:bodyPr/>
                    <a:lstStyle/>
                    <a:p>
                      <a:pPr algn="ctr">
                        <a:lnSpc>
                          <a:spcPct val="115000"/>
                        </a:lnSpc>
                        <a:spcAft>
                          <a:spcPts val="0"/>
                        </a:spcAft>
                      </a:pPr>
                      <a:r>
                        <a:rPr lang="en-AU" sz="1600" dirty="0">
                          <a:solidFill>
                            <a:schemeClr val="bg1"/>
                          </a:solidFill>
                          <a:effectLst/>
                        </a:rPr>
                        <a:t>7 </a:t>
                      </a:r>
                      <a:endParaRPr lang="en-AU" sz="1600" dirty="0">
                        <a:solidFill>
                          <a:schemeClr val="bg1"/>
                        </a:solidFill>
                        <a:effectLst/>
                        <a:latin typeface="+mn-lt"/>
                        <a:ea typeface="Times New Roman"/>
                        <a:cs typeface="Times New Roman"/>
                      </a:endParaRPr>
                    </a:p>
                  </a:txBody>
                  <a:tcPr marL="68580" marR="68580" marT="0" marB="0" anchor="ctr">
                    <a:solidFill>
                      <a:schemeClr val="bg1">
                        <a:lumMod val="65000"/>
                      </a:schemeClr>
                    </a:solidFill>
                  </a:tcPr>
                </a:tc>
                <a:tc>
                  <a:txBody>
                    <a:bodyPr/>
                    <a:lstStyle/>
                    <a:p>
                      <a:pPr>
                        <a:lnSpc>
                          <a:spcPct val="115000"/>
                        </a:lnSpc>
                        <a:spcAft>
                          <a:spcPts val="0"/>
                        </a:spcAft>
                      </a:pPr>
                      <a:r>
                        <a:rPr lang="en-AU" sz="1600" dirty="0">
                          <a:solidFill>
                            <a:schemeClr val="bg1"/>
                          </a:solidFill>
                          <a:effectLst/>
                          <a:latin typeface="+mn-lt"/>
                          <a:ea typeface="Times New Roman"/>
                          <a:cs typeface="Times New Roman"/>
                        </a:rPr>
                        <a:t>Interaction Design</a:t>
                      </a:r>
                      <a:r>
                        <a:rPr lang="en-AU" sz="1600" baseline="0" dirty="0">
                          <a:solidFill>
                            <a:schemeClr val="bg1"/>
                          </a:solidFill>
                          <a:effectLst/>
                          <a:latin typeface="+mn-lt"/>
                          <a:ea typeface="Times New Roman"/>
                          <a:cs typeface="Times New Roman"/>
                        </a:rPr>
                        <a:t> and Development I: Data Gathering and Analysis</a:t>
                      </a:r>
                      <a:endParaRPr lang="en-AU" sz="1600" dirty="0">
                        <a:solidFill>
                          <a:schemeClr val="bg1"/>
                        </a:solidFill>
                        <a:effectLst/>
                        <a:latin typeface="+mn-lt"/>
                        <a:ea typeface="Times New Roman"/>
                        <a:cs typeface="Times New Roman"/>
                      </a:endParaRPr>
                    </a:p>
                  </a:txBody>
                  <a:tcPr marL="68580" marR="68580" marT="0" marB="0" anchor="ctr">
                    <a:solidFill>
                      <a:schemeClr val="bg1">
                        <a:lumMod val="65000"/>
                      </a:schemeClr>
                    </a:solidFill>
                  </a:tcPr>
                </a:tc>
                <a:tc>
                  <a:txBody>
                    <a:bodyPr/>
                    <a:lstStyle/>
                    <a:p>
                      <a:pPr marL="0" marR="0" indent="0" algn="l" defTabSz="457200" rtl="0" eaLnBrk="1" fontAlgn="auto" latinLnBrk="0" hangingPunct="1">
                        <a:lnSpc>
                          <a:spcPct val="115000"/>
                        </a:lnSpc>
                        <a:spcBef>
                          <a:spcPts val="0"/>
                        </a:spcBef>
                        <a:spcAft>
                          <a:spcPts val="0"/>
                        </a:spcAft>
                        <a:buClrTx/>
                        <a:buSzTx/>
                        <a:buFontTx/>
                        <a:buNone/>
                        <a:tabLst/>
                        <a:defRPr/>
                      </a:pPr>
                      <a:r>
                        <a:rPr lang="en-AU" sz="1600" dirty="0">
                          <a:solidFill>
                            <a:schemeClr val="bg1"/>
                          </a:solidFill>
                          <a:effectLst/>
                        </a:rPr>
                        <a:t>Chapters</a:t>
                      </a:r>
                      <a:r>
                        <a:rPr lang="en-AU" sz="1600" baseline="0" dirty="0">
                          <a:solidFill>
                            <a:schemeClr val="bg1"/>
                          </a:solidFill>
                          <a:effectLst/>
                        </a:rPr>
                        <a:t> 7 &amp; 8</a:t>
                      </a:r>
                      <a:endParaRPr lang="en-AU" sz="1600" dirty="0">
                        <a:solidFill>
                          <a:schemeClr val="bg1"/>
                        </a:solidFill>
                        <a:effectLst/>
                        <a:latin typeface="+mn-lt"/>
                        <a:ea typeface="Times New Roman"/>
                        <a:cs typeface="Times New Roman"/>
                      </a:endParaRPr>
                    </a:p>
                  </a:txBody>
                  <a:tcPr marL="68580" marR="68580" marT="0" marB="0" anchor="ctr">
                    <a:solidFill>
                      <a:schemeClr val="bg1">
                        <a:lumMod val="65000"/>
                      </a:schemeClr>
                    </a:solidFill>
                  </a:tcPr>
                </a:tc>
                <a:extLst>
                  <a:ext uri="{0D108BD9-81ED-4DB2-BD59-A6C34878D82A}">
                    <a16:rowId xmlns:a16="http://schemas.microsoft.com/office/drawing/2014/main" xmlns="" val="10007"/>
                  </a:ext>
                </a:extLst>
              </a:tr>
              <a:tr h="430224">
                <a:tc>
                  <a:txBody>
                    <a:bodyPr/>
                    <a:lstStyle/>
                    <a:p>
                      <a:pPr algn="ctr">
                        <a:lnSpc>
                          <a:spcPct val="115000"/>
                        </a:lnSpc>
                        <a:spcAft>
                          <a:spcPts val="0"/>
                        </a:spcAft>
                      </a:pPr>
                      <a:r>
                        <a:rPr lang="en-AU" sz="1600" dirty="0">
                          <a:solidFill>
                            <a:srgbClr val="FFFFFF"/>
                          </a:solidFill>
                          <a:effectLst/>
                        </a:rPr>
                        <a:t>8 </a:t>
                      </a:r>
                      <a:endParaRPr lang="en-AU" sz="1600" dirty="0">
                        <a:solidFill>
                          <a:srgbClr val="FFFFFF"/>
                        </a:solidFill>
                        <a:effectLst/>
                        <a:latin typeface="+mn-lt"/>
                        <a:ea typeface="Times New Roman"/>
                        <a:cs typeface="Times New Roman"/>
                      </a:endParaRPr>
                    </a:p>
                  </a:txBody>
                  <a:tcPr marL="68580" marR="68580" marT="0" marB="0" anchor="ctr">
                    <a:solidFill>
                      <a:schemeClr val="bg1">
                        <a:lumMod val="65000"/>
                      </a:schemeClr>
                    </a:solidFill>
                  </a:tcPr>
                </a:tc>
                <a:tc>
                  <a:txBody>
                    <a:bodyPr/>
                    <a:lstStyle/>
                    <a:p>
                      <a:pPr marL="0" marR="0" indent="0" algn="l" defTabSz="457200" rtl="0" eaLnBrk="1" fontAlgn="auto" latinLnBrk="0" hangingPunct="1">
                        <a:lnSpc>
                          <a:spcPct val="115000"/>
                        </a:lnSpc>
                        <a:spcBef>
                          <a:spcPts val="0"/>
                        </a:spcBef>
                        <a:spcAft>
                          <a:spcPts val="0"/>
                        </a:spcAft>
                        <a:buClrTx/>
                        <a:buSzTx/>
                        <a:buFontTx/>
                        <a:buNone/>
                        <a:tabLst/>
                        <a:defRPr/>
                      </a:pPr>
                      <a:r>
                        <a:rPr lang="en-AU" sz="1600" dirty="0">
                          <a:solidFill>
                            <a:srgbClr val="FFFFFF"/>
                          </a:solidFill>
                          <a:effectLst/>
                          <a:latin typeface="+mn-lt"/>
                          <a:ea typeface="Times New Roman"/>
                          <a:cs typeface="Times New Roman"/>
                        </a:rPr>
                        <a:t>Interaction Design</a:t>
                      </a:r>
                      <a:r>
                        <a:rPr lang="en-AU" sz="1600" baseline="0" dirty="0">
                          <a:solidFill>
                            <a:srgbClr val="FFFFFF"/>
                          </a:solidFill>
                          <a:effectLst/>
                          <a:latin typeface="+mn-lt"/>
                          <a:ea typeface="Times New Roman"/>
                          <a:cs typeface="Times New Roman"/>
                        </a:rPr>
                        <a:t> and Development II: Requirements and Modelling</a:t>
                      </a:r>
                      <a:endParaRPr lang="en-AU" sz="1600" dirty="0">
                        <a:solidFill>
                          <a:srgbClr val="FFFFFF"/>
                        </a:solidFill>
                        <a:effectLst/>
                        <a:latin typeface="+mn-lt"/>
                        <a:ea typeface="Times New Roman"/>
                        <a:cs typeface="Times New Roman"/>
                      </a:endParaRPr>
                    </a:p>
                  </a:txBody>
                  <a:tcPr marL="68580" marR="68580" marT="0" marB="0" anchor="ctr">
                    <a:solidFill>
                      <a:schemeClr val="bg1">
                        <a:lumMod val="65000"/>
                      </a:schemeClr>
                    </a:solidFill>
                  </a:tcPr>
                </a:tc>
                <a:tc>
                  <a:txBody>
                    <a:bodyPr/>
                    <a:lstStyle/>
                    <a:p>
                      <a:pPr>
                        <a:lnSpc>
                          <a:spcPct val="115000"/>
                        </a:lnSpc>
                        <a:spcAft>
                          <a:spcPts val="0"/>
                        </a:spcAft>
                      </a:pPr>
                      <a:r>
                        <a:rPr lang="en-AU" sz="1600" dirty="0">
                          <a:solidFill>
                            <a:srgbClr val="FFFFFF"/>
                          </a:solidFill>
                          <a:effectLst/>
                        </a:rPr>
                        <a:t>Chapters</a:t>
                      </a:r>
                      <a:r>
                        <a:rPr lang="en-AU" sz="1600" baseline="0" dirty="0">
                          <a:solidFill>
                            <a:srgbClr val="FFFFFF"/>
                          </a:solidFill>
                          <a:effectLst/>
                        </a:rPr>
                        <a:t> 9 &amp; 10</a:t>
                      </a:r>
                      <a:endParaRPr lang="en-AU" sz="1600" dirty="0">
                        <a:solidFill>
                          <a:srgbClr val="FFFFFF"/>
                        </a:solidFill>
                        <a:effectLst/>
                        <a:latin typeface="+mn-lt"/>
                        <a:ea typeface="Times New Roman"/>
                        <a:cs typeface="Times New Roman"/>
                      </a:endParaRPr>
                    </a:p>
                  </a:txBody>
                  <a:tcPr marL="68580" marR="68580" marT="0" marB="0" anchor="ctr">
                    <a:solidFill>
                      <a:schemeClr val="bg1">
                        <a:lumMod val="65000"/>
                      </a:schemeClr>
                    </a:solidFill>
                  </a:tcPr>
                </a:tc>
                <a:extLst>
                  <a:ext uri="{0D108BD9-81ED-4DB2-BD59-A6C34878D82A}">
                    <a16:rowId xmlns:a16="http://schemas.microsoft.com/office/drawing/2014/main" xmlns="" val="10008"/>
                  </a:ext>
                </a:extLst>
              </a:tr>
              <a:tr h="430224">
                <a:tc>
                  <a:txBody>
                    <a:bodyPr/>
                    <a:lstStyle/>
                    <a:p>
                      <a:pPr algn="ctr">
                        <a:lnSpc>
                          <a:spcPct val="115000"/>
                        </a:lnSpc>
                        <a:spcAft>
                          <a:spcPts val="0"/>
                        </a:spcAft>
                      </a:pPr>
                      <a:r>
                        <a:rPr lang="en-AU" sz="1600" dirty="0">
                          <a:solidFill>
                            <a:schemeClr val="bg1"/>
                          </a:solidFill>
                          <a:effectLst/>
                        </a:rPr>
                        <a:t>9 </a:t>
                      </a:r>
                      <a:endParaRPr lang="en-AU" sz="1600" dirty="0">
                        <a:solidFill>
                          <a:schemeClr val="bg1"/>
                        </a:solidFill>
                        <a:effectLst/>
                        <a:latin typeface="+mn-lt"/>
                        <a:ea typeface="Times New Roman"/>
                        <a:cs typeface="Times New Roman"/>
                      </a:endParaRPr>
                    </a:p>
                  </a:txBody>
                  <a:tcPr marL="68580" marR="68580" marT="0" marB="0" anchor="ctr">
                    <a:solidFill>
                      <a:schemeClr val="accent2"/>
                    </a:solidFill>
                  </a:tcPr>
                </a:tc>
                <a:tc>
                  <a:txBody>
                    <a:bodyPr/>
                    <a:lstStyle/>
                    <a:p>
                      <a:pPr marL="0" marR="0" indent="0" algn="l" defTabSz="457200" rtl="0" eaLnBrk="1" fontAlgn="auto" latinLnBrk="0" hangingPunct="1">
                        <a:lnSpc>
                          <a:spcPct val="115000"/>
                        </a:lnSpc>
                        <a:spcBef>
                          <a:spcPts val="0"/>
                        </a:spcBef>
                        <a:spcAft>
                          <a:spcPts val="0"/>
                        </a:spcAft>
                        <a:buClrTx/>
                        <a:buSzTx/>
                        <a:buFontTx/>
                        <a:buNone/>
                        <a:tabLst/>
                        <a:defRPr/>
                      </a:pPr>
                      <a:r>
                        <a:rPr lang="en-AU" sz="1600" dirty="0">
                          <a:solidFill>
                            <a:schemeClr val="bg1"/>
                          </a:solidFill>
                          <a:effectLst/>
                          <a:latin typeface="+mn-lt"/>
                          <a:ea typeface="Times New Roman"/>
                          <a:cs typeface="Times New Roman"/>
                        </a:rPr>
                        <a:t>Interaction Design</a:t>
                      </a:r>
                      <a:r>
                        <a:rPr lang="en-AU" sz="1600" baseline="0" dirty="0">
                          <a:solidFill>
                            <a:schemeClr val="bg1"/>
                          </a:solidFill>
                          <a:effectLst/>
                          <a:latin typeface="+mn-lt"/>
                          <a:ea typeface="Times New Roman"/>
                          <a:cs typeface="Times New Roman"/>
                        </a:rPr>
                        <a:t> and Development III: Prototyping</a:t>
                      </a:r>
                      <a:endParaRPr lang="en-AU" sz="1600" dirty="0">
                        <a:solidFill>
                          <a:schemeClr val="bg1"/>
                        </a:solidFill>
                        <a:effectLst/>
                        <a:latin typeface="+mn-lt"/>
                        <a:ea typeface="Times New Roman"/>
                        <a:cs typeface="Times New Roman"/>
                      </a:endParaRPr>
                    </a:p>
                  </a:txBody>
                  <a:tcPr marL="68580" marR="68580" marT="0" marB="0" anchor="ctr">
                    <a:solidFill>
                      <a:schemeClr val="accent2"/>
                    </a:solidFill>
                  </a:tcPr>
                </a:tc>
                <a:tc>
                  <a:txBody>
                    <a:bodyPr/>
                    <a:lstStyle/>
                    <a:p>
                      <a:pPr marL="0" marR="0" indent="0" algn="l" defTabSz="457200" rtl="0" eaLnBrk="1" fontAlgn="auto" latinLnBrk="0" hangingPunct="1">
                        <a:lnSpc>
                          <a:spcPct val="115000"/>
                        </a:lnSpc>
                        <a:spcBef>
                          <a:spcPts val="0"/>
                        </a:spcBef>
                        <a:spcAft>
                          <a:spcPts val="0"/>
                        </a:spcAft>
                        <a:buClrTx/>
                        <a:buSzTx/>
                        <a:buFontTx/>
                        <a:buNone/>
                        <a:tabLst/>
                        <a:defRPr/>
                      </a:pPr>
                      <a:r>
                        <a:rPr lang="en-AU" sz="1600" dirty="0">
                          <a:solidFill>
                            <a:schemeClr val="bg1"/>
                          </a:solidFill>
                          <a:effectLst/>
                          <a:latin typeface="+mn-lt"/>
                          <a:ea typeface="Times New Roman"/>
                          <a:cs typeface="Times New Roman"/>
                        </a:rPr>
                        <a:t>Chapters</a:t>
                      </a:r>
                      <a:r>
                        <a:rPr lang="en-AU" sz="1600" baseline="0" dirty="0">
                          <a:solidFill>
                            <a:schemeClr val="bg1"/>
                          </a:solidFill>
                          <a:effectLst/>
                          <a:latin typeface="+mn-lt"/>
                          <a:ea typeface="Times New Roman"/>
                          <a:cs typeface="Times New Roman"/>
                        </a:rPr>
                        <a:t> 11 &amp; 12</a:t>
                      </a:r>
                      <a:endParaRPr lang="en-AU" sz="1600" dirty="0">
                        <a:solidFill>
                          <a:schemeClr val="bg1"/>
                        </a:solidFill>
                        <a:effectLst/>
                        <a:latin typeface="+mn-lt"/>
                        <a:ea typeface="Times New Roman"/>
                        <a:cs typeface="Times New Roman"/>
                      </a:endParaRPr>
                    </a:p>
                  </a:txBody>
                  <a:tcPr marL="68580" marR="68580" marT="0" marB="0" anchor="ctr">
                    <a:solidFill>
                      <a:schemeClr val="accent2"/>
                    </a:solidFill>
                  </a:tcPr>
                </a:tc>
                <a:extLst>
                  <a:ext uri="{0D108BD9-81ED-4DB2-BD59-A6C34878D82A}">
                    <a16:rowId xmlns:a16="http://schemas.microsoft.com/office/drawing/2014/main" xmlns="" val="10009"/>
                  </a:ext>
                </a:extLst>
              </a:tr>
              <a:tr h="430224">
                <a:tc>
                  <a:txBody>
                    <a:bodyPr/>
                    <a:lstStyle/>
                    <a:p>
                      <a:pPr algn="ctr">
                        <a:lnSpc>
                          <a:spcPct val="115000"/>
                        </a:lnSpc>
                        <a:spcAft>
                          <a:spcPts val="0"/>
                        </a:spcAft>
                      </a:pPr>
                      <a:r>
                        <a:rPr lang="en-AU" sz="1600" dirty="0">
                          <a:effectLst/>
                        </a:rPr>
                        <a:t>10 </a:t>
                      </a:r>
                      <a:endParaRPr lang="en-AU" sz="1600" dirty="0">
                        <a:solidFill>
                          <a:srgbClr val="000000"/>
                        </a:solidFill>
                        <a:effectLst/>
                        <a:latin typeface="+mn-lt"/>
                        <a:ea typeface="Times New Roman"/>
                        <a:cs typeface="Times New Roman"/>
                      </a:endParaRPr>
                    </a:p>
                  </a:txBody>
                  <a:tcPr marL="68580" marR="68580" marT="0" marB="0" anchor="ctr"/>
                </a:tc>
                <a:tc>
                  <a:txBody>
                    <a:bodyPr/>
                    <a:lstStyle/>
                    <a:p>
                      <a:pPr>
                        <a:lnSpc>
                          <a:spcPct val="115000"/>
                        </a:lnSpc>
                        <a:spcAft>
                          <a:spcPts val="0"/>
                        </a:spcAft>
                      </a:pPr>
                      <a:r>
                        <a:rPr lang="en-AU" sz="1600" dirty="0">
                          <a:solidFill>
                            <a:srgbClr val="000000"/>
                          </a:solidFill>
                          <a:effectLst/>
                          <a:latin typeface="+mn-lt"/>
                          <a:ea typeface="Times New Roman"/>
                          <a:cs typeface="Times New Roman"/>
                        </a:rPr>
                        <a:t>No Classes: Public Holiday</a:t>
                      </a:r>
                    </a:p>
                  </a:txBody>
                  <a:tcPr marL="68580" marR="68580" marT="0" marB="0" anchor="ctr"/>
                </a:tc>
                <a:tc>
                  <a:txBody>
                    <a:bodyPr/>
                    <a:lstStyle/>
                    <a:p>
                      <a:pPr marL="0" marR="0" indent="0" algn="l" defTabSz="457200" rtl="0" eaLnBrk="1" fontAlgn="auto" latinLnBrk="0" hangingPunct="1">
                        <a:lnSpc>
                          <a:spcPct val="115000"/>
                        </a:lnSpc>
                        <a:spcBef>
                          <a:spcPts val="0"/>
                        </a:spcBef>
                        <a:spcAft>
                          <a:spcPts val="0"/>
                        </a:spcAft>
                        <a:buClrTx/>
                        <a:buSzTx/>
                        <a:buFontTx/>
                        <a:buNone/>
                        <a:tabLst/>
                        <a:defRPr/>
                      </a:pPr>
                      <a:r>
                        <a:rPr lang="en-AU" sz="1600" dirty="0">
                          <a:effectLst/>
                        </a:rPr>
                        <a:t>No Readings </a:t>
                      </a:r>
                      <a:endParaRPr lang="en-AU" sz="1600" dirty="0">
                        <a:solidFill>
                          <a:srgbClr val="000000"/>
                        </a:solidFill>
                        <a:effectLst/>
                        <a:latin typeface="+mn-lt"/>
                        <a:ea typeface="Times New Roman"/>
                        <a:cs typeface="Times New Roman"/>
                      </a:endParaRPr>
                    </a:p>
                  </a:txBody>
                  <a:tcPr marL="68580" marR="68580" marT="0" marB="0" anchor="ctr"/>
                </a:tc>
                <a:extLst>
                  <a:ext uri="{0D108BD9-81ED-4DB2-BD59-A6C34878D82A}">
                    <a16:rowId xmlns:a16="http://schemas.microsoft.com/office/drawing/2014/main" xmlns="" val="10010"/>
                  </a:ext>
                </a:extLst>
              </a:tr>
              <a:tr h="430224">
                <a:tc>
                  <a:txBody>
                    <a:bodyPr/>
                    <a:lstStyle/>
                    <a:p>
                      <a:pPr algn="ctr">
                        <a:lnSpc>
                          <a:spcPct val="115000"/>
                        </a:lnSpc>
                        <a:spcAft>
                          <a:spcPts val="0"/>
                        </a:spcAft>
                      </a:pPr>
                      <a:r>
                        <a:rPr lang="en-AU" sz="1600" dirty="0">
                          <a:effectLst/>
                        </a:rPr>
                        <a:t>11 </a:t>
                      </a:r>
                      <a:endParaRPr lang="en-AU" sz="1600" dirty="0">
                        <a:solidFill>
                          <a:srgbClr val="000000"/>
                        </a:solidFill>
                        <a:effectLst/>
                        <a:latin typeface="+mn-lt"/>
                        <a:ea typeface="Times New Roman"/>
                        <a:cs typeface="Times New Roman"/>
                      </a:endParaRPr>
                    </a:p>
                  </a:txBody>
                  <a:tcPr marL="68580" marR="68580" marT="0" marB="0" anchor="ctr"/>
                </a:tc>
                <a:tc>
                  <a:txBody>
                    <a:bodyPr/>
                    <a:lstStyle/>
                    <a:p>
                      <a:pPr>
                        <a:lnSpc>
                          <a:spcPct val="115000"/>
                        </a:lnSpc>
                        <a:spcAft>
                          <a:spcPts val="0"/>
                        </a:spcAft>
                      </a:pPr>
                      <a:r>
                        <a:rPr lang="en-AU" sz="1600" dirty="0">
                          <a:solidFill>
                            <a:srgbClr val="000000"/>
                          </a:solidFill>
                          <a:effectLst/>
                          <a:latin typeface="+mn-lt"/>
                          <a:ea typeface="Times New Roman"/>
                          <a:cs typeface="Times New Roman"/>
                        </a:rPr>
                        <a:t>Usability</a:t>
                      </a:r>
                      <a:r>
                        <a:rPr lang="en-AU" sz="1600" baseline="0" dirty="0">
                          <a:solidFill>
                            <a:srgbClr val="000000"/>
                          </a:solidFill>
                          <a:effectLst/>
                          <a:latin typeface="+mn-lt"/>
                          <a:ea typeface="Times New Roman"/>
                          <a:cs typeface="Times New Roman"/>
                        </a:rPr>
                        <a:t> Evaluation Methods I</a:t>
                      </a:r>
                      <a:endParaRPr lang="en-AU" sz="1600" dirty="0">
                        <a:solidFill>
                          <a:srgbClr val="000000"/>
                        </a:solidFill>
                        <a:effectLst/>
                        <a:latin typeface="+mn-lt"/>
                        <a:ea typeface="Times New Roman"/>
                        <a:cs typeface="Times New Roman"/>
                      </a:endParaRPr>
                    </a:p>
                  </a:txBody>
                  <a:tcPr marL="68580" marR="68580" marT="0" marB="0" anchor="ctr"/>
                </a:tc>
                <a:tc>
                  <a:txBody>
                    <a:bodyPr/>
                    <a:lstStyle/>
                    <a:p>
                      <a:pPr>
                        <a:lnSpc>
                          <a:spcPct val="115000"/>
                        </a:lnSpc>
                        <a:spcAft>
                          <a:spcPts val="0"/>
                        </a:spcAft>
                      </a:pPr>
                      <a:r>
                        <a:rPr lang="en-AU" sz="1600" dirty="0">
                          <a:effectLst/>
                        </a:rPr>
                        <a:t>Chapter</a:t>
                      </a:r>
                      <a:r>
                        <a:rPr lang="en-AU" sz="1600" baseline="0" dirty="0">
                          <a:effectLst/>
                        </a:rPr>
                        <a:t> 13</a:t>
                      </a:r>
                      <a:r>
                        <a:rPr lang="en-AU" sz="1600" dirty="0">
                          <a:effectLst/>
                        </a:rPr>
                        <a:t> </a:t>
                      </a:r>
                      <a:endParaRPr lang="en-AU" sz="1600" dirty="0">
                        <a:solidFill>
                          <a:srgbClr val="000000"/>
                        </a:solidFill>
                        <a:effectLst/>
                        <a:latin typeface="+mn-lt"/>
                        <a:ea typeface="Times New Roman"/>
                        <a:cs typeface="Times New Roman"/>
                      </a:endParaRPr>
                    </a:p>
                  </a:txBody>
                  <a:tcPr marL="68580" marR="68580" marT="0" marB="0" anchor="ctr"/>
                </a:tc>
                <a:extLst>
                  <a:ext uri="{0D108BD9-81ED-4DB2-BD59-A6C34878D82A}">
                    <a16:rowId xmlns:a16="http://schemas.microsoft.com/office/drawing/2014/main" xmlns="" val="10011"/>
                  </a:ext>
                </a:extLst>
              </a:tr>
              <a:tr h="430224">
                <a:tc>
                  <a:txBody>
                    <a:bodyPr/>
                    <a:lstStyle/>
                    <a:p>
                      <a:pPr algn="ctr">
                        <a:lnSpc>
                          <a:spcPct val="115000"/>
                        </a:lnSpc>
                        <a:spcAft>
                          <a:spcPts val="0"/>
                        </a:spcAft>
                      </a:pPr>
                      <a:r>
                        <a:rPr lang="en-AU" sz="1600" dirty="0">
                          <a:effectLst/>
                        </a:rPr>
                        <a:t>12 </a:t>
                      </a:r>
                      <a:endParaRPr lang="en-AU" sz="1600" dirty="0">
                        <a:solidFill>
                          <a:srgbClr val="000000"/>
                        </a:solidFill>
                        <a:effectLst/>
                        <a:latin typeface="+mn-lt"/>
                        <a:ea typeface="Times New Roman"/>
                        <a:cs typeface="Times New Roman"/>
                      </a:endParaRPr>
                    </a:p>
                  </a:txBody>
                  <a:tcPr marL="68580" marR="68580" marT="0" marB="0" anchor="ctr"/>
                </a:tc>
                <a:tc>
                  <a:txBody>
                    <a:bodyPr/>
                    <a:lstStyle/>
                    <a:p>
                      <a:pPr marL="0" marR="0" indent="0" algn="l" defTabSz="457200" rtl="0" eaLnBrk="1" fontAlgn="auto" latinLnBrk="0" hangingPunct="1">
                        <a:lnSpc>
                          <a:spcPct val="115000"/>
                        </a:lnSpc>
                        <a:spcBef>
                          <a:spcPts val="0"/>
                        </a:spcBef>
                        <a:spcAft>
                          <a:spcPts val="0"/>
                        </a:spcAft>
                        <a:buClrTx/>
                        <a:buSzTx/>
                        <a:buFontTx/>
                        <a:buNone/>
                        <a:tabLst/>
                        <a:defRPr/>
                      </a:pPr>
                      <a:r>
                        <a:rPr lang="en-AU" sz="1600" dirty="0">
                          <a:solidFill>
                            <a:srgbClr val="000000"/>
                          </a:solidFill>
                          <a:effectLst/>
                          <a:latin typeface="+mn-lt"/>
                          <a:ea typeface="Times New Roman"/>
                          <a:cs typeface="Times New Roman"/>
                        </a:rPr>
                        <a:t>Usability</a:t>
                      </a:r>
                      <a:r>
                        <a:rPr lang="en-AU" sz="1600" baseline="0" dirty="0">
                          <a:solidFill>
                            <a:srgbClr val="000000"/>
                          </a:solidFill>
                          <a:effectLst/>
                          <a:latin typeface="+mn-lt"/>
                          <a:ea typeface="Times New Roman"/>
                          <a:cs typeface="Times New Roman"/>
                        </a:rPr>
                        <a:t> Evaluation Methods II</a:t>
                      </a:r>
                      <a:endParaRPr lang="en-AU" sz="1600" dirty="0">
                        <a:solidFill>
                          <a:srgbClr val="000000"/>
                        </a:solidFill>
                        <a:effectLst/>
                        <a:latin typeface="+mn-lt"/>
                        <a:ea typeface="Times New Roman"/>
                        <a:cs typeface="Times New Roman"/>
                      </a:endParaRPr>
                    </a:p>
                  </a:txBody>
                  <a:tcPr marL="68580" marR="68580" marT="0" marB="0" anchor="ctr"/>
                </a:tc>
                <a:tc>
                  <a:txBody>
                    <a:bodyPr/>
                    <a:lstStyle/>
                    <a:p>
                      <a:pPr>
                        <a:lnSpc>
                          <a:spcPct val="115000"/>
                        </a:lnSpc>
                        <a:spcAft>
                          <a:spcPts val="0"/>
                        </a:spcAft>
                      </a:pPr>
                      <a:r>
                        <a:rPr lang="en-AU" sz="1600" dirty="0">
                          <a:effectLst/>
                        </a:rPr>
                        <a:t>Chapters 14 &amp; 15</a:t>
                      </a:r>
                      <a:endParaRPr lang="en-AU" sz="1600" dirty="0">
                        <a:solidFill>
                          <a:srgbClr val="000000"/>
                        </a:solidFill>
                        <a:effectLst/>
                        <a:latin typeface="+mn-lt"/>
                        <a:ea typeface="Times New Roman"/>
                        <a:cs typeface="Times New Roman"/>
                      </a:endParaRPr>
                    </a:p>
                  </a:txBody>
                  <a:tcPr marL="68580" marR="68580" marT="0" marB="0" anchor="ctr"/>
                </a:tc>
                <a:extLst>
                  <a:ext uri="{0D108BD9-81ED-4DB2-BD59-A6C34878D82A}">
                    <a16:rowId xmlns:a16="http://schemas.microsoft.com/office/drawing/2014/main" xmlns="" val="10012"/>
                  </a:ext>
                </a:extLst>
              </a:tr>
              <a:tr h="430224">
                <a:tc>
                  <a:txBody>
                    <a:bodyPr/>
                    <a:lstStyle/>
                    <a:p>
                      <a:pPr algn="ctr">
                        <a:lnSpc>
                          <a:spcPct val="115000"/>
                        </a:lnSpc>
                        <a:spcAft>
                          <a:spcPts val="0"/>
                        </a:spcAft>
                      </a:pPr>
                      <a:r>
                        <a:rPr lang="en-AU" sz="1600" dirty="0">
                          <a:effectLst/>
                        </a:rPr>
                        <a:t>13 </a:t>
                      </a:r>
                      <a:endParaRPr lang="en-AU" sz="1600" dirty="0">
                        <a:solidFill>
                          <a:srgbClr val="000000"/>
                        </a:solidFill>
                        <a:effectLst/>
                        <a:latin typeface="+mn-lt"/>
                        <a:ea typeface="Times New Roman"/>
                        <a:cs typeface="Times New Roman"/>
                      </a:endParaRPr>
                    </a:p>
                  </a:txBody>
                  <a:tcPr marL="68580" marR="68580" marT="0" marB="0" anchor="ctr"/>
                </a:tc>
                <a:tc>
                  <a:txBody>
                    <a:bodyPr/>
                    <a:lstStyle/>
                    <a:p>
                      <a:pPr>
                        <a:lnSpc>
                          <a:spcPct val="115000"/>
                        </a:lnSpc>
                        <a:spcAft>
                          <a:spcPts val="0"/>
                        </a:spcAft>
                      </a:pPr>
                      <a:r>
                        <a:rPr lang="en-AU" sz="1600" dirty="0">
                          <a:solidFill>
                            <a:srgbClr val="000000"/>
                          </a:solidFill>
                          <a:effectLst/>
                          <a:latin typeface="+mn-lt"/>
                          <a:ea typeface="Times New Roman"/>
                          <a:cs typeface="Times New Roman"/>
                        </a:rPr>
                        <a:t>Future HCI &amp; Subject Revision</a:t>
                      </a:r>
                    </a:p>
                  </a:txBody>
                  <a:tcPr marL="68580" marR="68580" marT="0" marB="0" anchor="ctr"/>
                </a:tc>
                <a:tc>
                  <a:txBody>
                    <a:bodyPr/>
                    <a:lstStyle/>
                    <a:p>
                      <a:pPr>
                        <a:lnSpc>
                          <a:spcPct val="115000"/>
                        </a:lnSpc>
                        <a:spcAft>
                          <a:spcPts val="0"/>
                        </a:spcAft>
                      </a:pPr>
                      <a:r>
                        <a:rPr lang="en-AU" sz="1600" dirty="0">
                          <a:effectLst/>
                        </a:rPr>
                        <a:t>No Readings </a:t>
                      </a:r>
                      <a:endParaRPr lang="en-AU" sz="1600" dirty="0">
                        <a:solidFill>
                          <a:srgbClr val="000000"/>
                        </a:solidFill>
                        <a:effectLst/>
                        <a:latin typeface="+mn-lt"/>
                        <a:ea typeface="Times New Roman"/>
                        <a:cs typeface="Times New Roman"/>
                      </a:endParaRPr>
                    </a:p>
                  </a:txBody>
                  <a:tcPr marL="68580" marR="68580" marT="0" marB="0" anchor="ctr"/>
                </a:tc>
                <a:extLst>
                  <a:ext uri="{0D108BD9-81ED-4DB2-BD59-A6C34878D82A}">
                    <a16:rowId xmlns:a16="http://schemas.microsoft.com/office/drawing/2014/main" xmlns="" val="10013"/>
                  </a:ext>
                </a:extLst>
              </a:tr>
            </a:tbl>
          </a:graphicData>
        </a:graphic>
      </p:graphicFrame>
    </p:spTree>
    <p:extLst>
      <p:ext uri="{BB962C8B-B14F-4D97-AF65-F5344CB8AC3E}">
        <p14:creationId xmlns:p14="http://schemas.microsoft.com/office/powerpoint/2010/main" val="32402482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Concrete design</a:t>
            </a:r>
            <a:endParaRPr lang="en-US" dirty="0"/>
          </a:p>
        </p:txBody>
      </p:sp>
      <p:sp>
        <p:nvSpPr>
          <p:cNvPr id="3" name="Content Placeholder 2"/>
          <p:cNvSpPr>
            <a:spLocks noGrp="1"/>
          </p:cNvSpPr>
          <p:nvPr>
            <p:ph sz="half" idx="1"/>
          </p:nvPr>
        </p:nvSpPr>
        <p:spPr/>
        <p:txBody>
          <a:bodyPr>
            <a:normAutofit/>
          </a:bodyPr>
          <a:lstStyle/>
          <a:p>
            <a:r>
              <a:rPr lang="en-US" dirty="0" smtClean="0"/>
              <a:t>Many aspects to concrete design</a:t>
            </a:r>
          </a:p>
          <a:p>
            <a:pPr lvl="1"/>
            <a:r>
              <a:rPr lang="en-US" dirty="0" smtClean="0"/>
              <a:t>Color, icons, buttons, interaction devices etc.</a:t>
            </a:r>
          </a:p>
          <a:p>
            <a:pPr lvl="1"/>
            <a:endParaRPr lang="en-US" dirty="0" smtClean="0"/>
          </a:p>
          <a:p>
            <a:r>
              <a:rPr lang="en-US" dirty="0" smtClean="0"/>
              <a:t>User characteristics and context</a:t>
            </a:r>
          </a:p>
          <a:p>
            <a:pPr lvl="1"/>
            <a:r>
              <a:rPr lang="en-US" dirty="0" smtClean="0"/>
              <a:t>Accessibility, cross-cultural design</a:t>
            </a:r>
          </a:p>
          <a:p>
            <a:pPr lvl="1"/>
            <a:endParaRPr lang="en-US" dirty="0" smtClean="0"/>
          </a:p>
          <a:p>
            <a:r>
              <a:rPr lang="en-US" dirty="0" smtClean="0"/>
              <a:t>Cultural website guidelines</a:t>
            </a:r>
          </a:p>
          <a:p>
            <a:pPr lvl="1"/>
            <a:r>
              <a:rPr lang="en-US" dirty="0" smtClean="0"/>
              <a:t>successful products “are … bundles of social solutions. Inventors succeed in a particular culture because they understand the values, institutional arrangements, and economic notions of that culture.”</a:t>
            </a:r>
          </a:p>
        </p:txBody>
      </p:sp>
      <p:sp>
        <p:nvSpPr>
          <p:cNvPr id="5" name="Footer Placeholder 4"/>
          <p:cNvSpPr>
            <a:spLocks noGrp="1"/>
          </p:cNvSpPr>
          <p:nvPr>
            <p:ph type="ftr" sz="quarter" idx="4294967295"/>
          </p:nvPr>
        </p:nvSpPr>
        <p:spPr>
          <a:xfrm>
            <a:off x="0" y="6356350"/>
            <a:ext cx="2895600" cy="365125"/>
          </a:xfrm>
          <a:prstGeom prst="rect">
            <a:avLst/>
          </a:prstGeom>
        </p:spPr>
        <p:txBody>
          <a:bodyPr/>
          <a:lstStyle/>
          <a:p>
            <a:r>
              <a:rPr lang="en-GB" sz="1000" dirty="0" smtClean="0">
                <a:solidFill>
                  <a:schemeClr val="accent6">
                    <a:lumMod val="75000"/>
                  </a:schemeClr>
                </a:solidFill>
              </a:rPr>
              <a:t>www.id-book.com</a:t>
            </a:r>
            <a:endParaRPr lang="en-GB" sz="1000" dirty="0">
              <a:solidFill>
                <a:schemeClr val="accent6">
                  <a:lumMod val="75000"/>
                </a:schemeClr>
              </a:solidFill>
            </a:endParaRPr>
          </a:p>
        </p:txBody>
      </p:sp>
    </p:spTree>
    <p:extLst>
      <p:ext uri="{BB962C8B-B14F-4D97-AF65-F5344CB8AC3E}">
        <p14:creationId xmlns:p14="http://schemas.microsoft.com/office/powerpoint/2010/main" val="38228614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4" name="Rectangle 6"/>
          <p:cNvSpPr>
            <a:spLocks noGrp="1" noChangeArrowheads="1"/>
          </p:cNvSpPr>
          <p:nvPr>
            <p:ph type="title"/>
          </p:nvPr>
        </p:nvSpPr>
        <p:spPr/>
        <p:txBody>
          <a:bodyPr/>
          <a:lstStyle/>
          <a:p>
            <a:r>
              <a:rPr lang="en-GB" smtClean="0"/>
              <a:t>Using scenarios</a:t>
            </a:r>
            <a:endParaRPr lang="en-US" dirty="0"/>
          </a:p>
        </p:txBody>
      </p:sp>
      <p:sp>
        <p:nvSpPr>
          <p:cNvPr id="27655" name="Rectangle 7"/>
          <p:cNvSpPr>
            <a:spLocks noGrp="1" noChangeArrowheads="1"/>
          </p:cNvSpPr>
          <p:nvPr>
            <p:ph sz="half" idx="1"/>
          </p:nvPr>
        </p:nvSpPr>
        <p:spPr/>
        <p:txBody>
          <a:bodyPr/>
          <a:lstStyle/>
          <a:p>
            <a:r>
              <a:rPr lang="en-GB" smtClean="0"/>
              <a:t>Express proposed or imagined situations </a:t>
            </a:r>
          </a:p>
          <a:p>
            <a:endParaRPr lang="en-GB" smtClean="0"/>
          </a:p>
          <a:p>
            <a:r>
              <a:rPr lang="en-GB" smtClean="0"/>
              <a:t>Used throughout design in various ways</a:t>
            </a:r>
          </a:p>
          <a:p>
            <a:pPr lvl="1"/>
            <a:r>
              <a:rPr lang="en-GB" smtClean="0"/>
              <a:t>as a basis for overall design</a:t>
            </a:r>
          </a:p>
          <a:p>
            <a:pPr lvl="1"/>
            <a:r>
              <a:rPr lang="en-GB" smtClean="0"/>
              <a:t>scripts for user evaluation of prototypes</a:t>
            </a:r>
          </a:p>
          <a:p>
            <a:pPr lvl="1"/>
            <a:r>
              <a:rPr lang="en-GB" smtClean="0"/>
              <a:t>concrete examples of tasks</a:t>
            </a:r>
          </a:p>
          <a:p>
            <a:pPr lvl="1"/>
            <a:r>
              <a:rPr lang="en-GB" smtClean="0"/>
              <a:t>as a means of co-operation across  </a:t>
            </a:r>
            <a:br>
              <a:rPr lang="en-GB" smtClean="0"/>
            </a:br>
            <a:r>
              <a:rPr lang="en-GB" smtClean="0"/>
              <a:t>professional boundaries</a:t>
            </a:r>
          </a:p>
          <a:p>
            <a:pPr lvl="1"/>
            <a:endParaRPr lang="en-GB" smtClean="0"/>
          </a:p>
          <a:p>
            <a:r>
              <a:rPr lang="en-GB" smtClean="0"/>
              <a:t>Plus and minus scenarios to explore extreme cases</a:t>
            </a:r>
            <a:endParaRPr lang="en-GB" dirty="0"/>
          </a:p>
        </p:txBody>
      </p:sp>
      <p:sp>
        <p:nvSpPr>
          <p:cNvPr id="9" name="Footer Placeholder 3"/>
          <p:cNvSpPr>
            <a:spLocks noGrp="1"/>
          </p:cNvSpPr>
          <p:nvPr>
            <p:ph type="ftr" sz="quarter" idx="4294967295"/>
          </p:nvPr>
        </p:nvSpPr>
        <p:spPr>
          <a:xfrm>
            <a:off x="0" y="6356350"/>
            <a:ext cx="2895600" cy="365125"/>
          </a:xfrm>
          <a:prstGeom prst="rect">
            <a:avLst/>
          </a:prstGeom>
        </p:spPr>
        <p:txBody>
          <a:bodyPr/>
          <a:lstStyle/>
          <a:p>
            <a:r>
              <a:rPr lang="en-GB" sz="1000" dirty="0" smtClean="0">
                <a:solidFill>
                  <a:schemeClr val="accent6">
                    <a:lumMod val="75000"/>
                  </a:schemeClr>
                </a:solidFill>
                <a:latin typeface="Liberation Sans"/>
              </a:rPr>
              <a:t>www.id-book.com</a:t>
            </a:r>
            <a:endParaRPr lang="en-GB" sz="1000" dirty="0">
              <a:solidFill>
                <a:schemeClr val="accent6">
                  <a:lumMod val="75000"/>
                </a:schemeClr>
              </a:solidFill>
              <a:latin typeface="Liberation Sans"/>
            </a:endParaRPr>
          </a:p>
        </p:txBody>
      </p:sp>
      <p:sp>
        <p:nvSpPr>
          <p:cNvPr id="27650" name="Rectangle 2"/>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27651" name="Rectangle 3"/>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27652" name="Rectangle 4"/>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27653" name="Rectangle 5"/>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Tree>
    <p:extLst>
      <p:ext uri="{BB962C8B-B14F-4D97-AF65-F5344CB8AC3E}">
        <p14:creationId xmlns:p14="http://schemas.microsoft.com/office/powerpoint/2010/main" val="2368493276"/>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8" name="Rectangle 6"/>
          <p:cNvSpPr>
            <a:spLocks noGrp="1" noChangeArrowheads="1"/>
          </p:cNvSpPr>
          <p:nvPr>
            <p:ph type="title"/>
          </p:nvPr>
        </p:nvSpPr>
        <p:spPr/>
        <p:txBody>
          <a:bodyPr/>
          <a:lstStyle/>
          <a:p>
            <a:r>
              <a:rPr lang="en-GB" smtClean="0"/>
              <a:t>Generate storyboard from scenario</a:t>
            </a:r>
            <a:endParaRPr lang="en-US" dirty="0"/>
          </a:p>
        </p:txBody>
      </p:sp>
      <p:sp>
        <p:nvSpPr>
          <p:cNvPr id="28679" name="Rectangle 7"/>
          <p:cNvSpPr>
            <a:spLocks noGrp="1" noChangeArrowheads="1"/>
          </p:cNvSpPr>
          <p:nvPr>
            <p:ph sz="half" idx="1"/>
          </p:nvPr>
        </p:nvSpPr>
        <p:spPr/>
        <p:txBody>
          <a:bodyPr/>
          <a:lstStyle/>
          <a:p>
            <a:endParaRPr lang="en-US" smtClean="0"/>
          </a:p>
          <a:p>
            <a:endParaRPr lang="en-US"/>
          </a:p>
        </p:txBody>
      </p:sp>
      <p:sp>
        <p:nvSpPr>
          <p:cNvPr id="10" name="Footer Placeholder 4"/>
          <p:cNvSpPr>
            <a:spLocks noGrp="1"/>
          </p:cNvSpPr>
          <p:nvPr>
            <p:ph type="ftr" sz="quarter" idx="4294967295"/>
          </p:nvPr>
        </p:nvSpPr>
        <p:spPr>
          <a:xfrm>
            <a:off x="0" y="6402206"/>
            <a:ext cx="2895600" cy="476250"/>
          </a:xfrm>
          <a:prstGeom prst="rect">
            <a:avLst/>
          </a:prstGeom>
        </p:spPr>
        <p:txBody>
          <a:bodyPr/>
          <a:lstStyle/>
          <a:p>
            <a:r>
              <a:rPr lang="en-GB" sz="1000" dirty="0" smtClean="0">
                <a:solidFill>
                  <a:schemeClr val="accent6">
                    <a:lumMod val="75000"/>
                  </a:schemeClr>
                </a:solidFill>
              </a:rPr>
              <a:t>www.id-book.com</a:t>
            </a:r>
            <a:endParaRPr lang="en-GB" sz="1000" dirty="0">
              <a:solidFill>
                <a:schemeClr val="accent6">
                  <a:lumMod val="75000"/>
                </a:schemeClr>
              </a:solidFill>
            </a:endParaRPr>
          </a:p>
        </p:txBody>
      </p:sp>
      <p:sp>
        <p:nvSpPr>
          <p:cNvPr id="28674" name="Rectangle 2"/>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8675" name="Rectangle 3"/>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8676" name="Rectangle 4"/>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8677" name="Rectangle 5"/>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8680" name="Rectangle 8"/>
          <p:cNvSpPr>
            <a:spLocks noChangeArrowheads="1"/>
          </p:cNvSpPr>
          <p:nvPr/>
        </p:nvSpPr>
        <p:spPr bwMode="auto">
          <a:xfrm>
            <a:off x="703263" y="4724400"/>
            <a:ext cx="784225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lstStyle/>
          <a:p>
            <a:pPr eaLnBrk="0" hangingPunct="0">
              <a:spcBef>
                <a:spcPts val="600"/>
              </a:spcBef>
            </a:pPr>
            <a:endParaRPr lang="en-US" sz="2400">
              <a:latin typeface="Times New Roman" charset="0"/>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000420"/>
            <a:ext cx="7704856" cy="50744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48348193"/>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2" name="Rectangle 6"/>
          <p:cNvSpPr>
            <a:spLocks noGrp="1" noChangeArrowheads="1"/>
          </p:cNvSpPr>
          <p:nvPr>
            <p:ph type="title"/>
          </p:nvPr>
        </p:nvSpPr>
        <p:spPr/>
        <p:txBody>
          <a:bodyPr>
            <a:normAutofit fontScale="90000"/>
          </a:bodyPr>
          <a:lstStyle/>
          <a:p>
            <a:r>
              <a:rPr lang="en-GB" smtClean="0"/>
              <a:t>Generate card-based prototype from use case</a:t>
            </a:r>
            <a:endParaRPr lang="en-US" dirty="0"/>
          </a:p>
        </p:txBody>
      </p:sp>
      <p:sp>
        <p:nvSpPr>
          <p:cNvPr id="29703" name="Rectangle 7"/>
          <p:cNvSpPr>
            <a:spLocks noGrp="1" noChangeArrowheads="1"/>
          </p:cNvSpPr>
          <p:nvPr>
            <p:ph sz="half" idx="1"/>
          </p:nvPr>
        </p:nvSpPr>
        <p:spPr/>
        <p:txBody>
          <a:bodyPr/>
          <a:lstStyle/>
          <a:p>
            <a:endParaRPr lang="en-US" smtClean="0"/>
          </a:p>
          <a:p>
            <a:endParaRPr lang="en-US"/>
          </a:p>
        </p:txBody>
      </p:sp>
      <p:sp>
        <p:nvSpPr>
          <p:cNvPr id="12" name="Footer Placeholder 5"/>
          <p:cNvSpPr>
            <a:spLocks noGrp="1"/>
          </p:cNvSpPr>
          <p:nvPr>
            <p:ph type="ftr" sz="quarter" idx="4294967295"/>
          </p:nvPr>
        </p:nvSpPr>
        <p:spPr>
          <a:xfrm>
            <a:off x="0" y="6381750"/>
            <a:ext cx="2895600" cy="476250"/>
          </a:xfrm>
          <a:prstGeom prst="rect">
            <a:avLst/>
          </a:prstGeom>
        </p:spPr>
        <p:txBody>
          <a:bodyPr/>
          <a:lstStyle/>
          <a:p>
            <a:r>
              <a:rPr lang="en-GB" sz="1000" dirty="0" smtClean="0">
                <a:solidFill>
                  <a:schemeClr val="accent6">
                    <a:lumMod val="75000"/>
                  </a:schemeClr>
                </a:solidFill>
              </a:rPr>
              <a:t>www.id-book.com</a:t>
            </a:r>
            <a:endParaRPr lang="en-GB" sz="1000" dirty="0">
              <a:solidFill>
                <a:schemeClr val="accent6">
                  <a:lumMod val="75000"/>
                </a:schemeClr>
              </a:solidFill>
            </a:endParaRPr>
          </a:p>
        </p:txBody>
      </p:sp>
      <p:sp>
        <p:nvSpPr>
          <p:cNvPr id="29698" name="Rectangle 2"/>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699" name="Rectangle 3"/>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700" name="Rectangle 4"/>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701" name="Rectangle 5"/>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705" name="Rectangle 9"/>
          <p:cNvSpPr>
            <a:spLocks noChangeArrowheads="1"/>
          </p:cNvSpPr>
          <p:nvPr/>
        </p:nvSpPr>
        <p:spPr bwMode="auto">
          <a:xfrm>
            <a:off x="703263" y="4724400"/>
            <a:ext cx="784225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lstStyle/>
          <a:p>
            <a:pPr eaLnBrk="0" hangingPunct="0">
              <a:spcBef>
                <a:spcPts val="600"/>
              </a:spcBef>
            </a:pPr>
            <a:endParaRPr lang="en-US" sz="2400">
              <a:latin typeface="Times New Roman" charset="0"/>
            </a:endParaRPr>
          </a:p>
        </p:txBody>
      </p:sp>
      <p:sp>
        <p:nvSpPr>
          <p:cNvPr id="2" name="TextBox 1"/>
          <p:cNvSpPr txBox="1"/>
          <p:nvPr/>
        </p:nvSpPr>
        <p:spPr>
          <a:xfrm>
            <a:off x="8438345" y="6477000"/>
            <a:ext cx="360040" cy="246221"/>
          </a:xfrm>
          <a:prstGeom prst="rect">
            <a:avLst/>
          </a:prstGeom>
          <a:noFill/>
        </p:spPr>
        <p:txBody>
          <a:bodyPr wrap="square" rtlCol="0">
            <a:spAutoFit/>
          </a:bodyPr>
          <a:lstStyle/>
          <a:p>
            <a:r>
              <a:rPr lang="en-GB" sz="1000" dirty="0" smtClean="0">
                <a:solidFill>
                  <a:schemeClr val="accent6">
                    <a:lumMod val="75000"/>
                  </a:schemeClr>
                </a:solidFill>
              </a:rPr>
              <a:t>26</a:t>
            </a:r>
            <a:endParaRPr lang="en-GB" sz="1000" dirty="0">
              <a:solidFill>
                <a:schemeClr val="accent6">
                  <a:lumMod val="75000"/>
                </a:schemeClr>
              </a:solidFill>
            </a:endParaRP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070" y="1628800"/>
            <a:ext cx="8620125" cy="461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28643809"/>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Explore the user’s experience</a:t>
            </a:r>
            <a:endParaRPr lang="en-US" dirty="0"/>
          </a:p>
        </p:txBody>
      </p:sp>
      <p:sp>
        <p:nvSpPr>
          <p:cNvPr id="3" name="Text Placeholder 2"/>
          <p:cNvSpPr>
            <a:spLocks noGrp="1"/>
          </p:cNvSpPr>
          <p:nvPr>
            <p:ph sz="half" idx="1"/>
          </p:nvPr>
        </p:nvSpPr>
        <p:spPr/>
        <p:txBody>
          <a:bodyPr/>
          <a:lstStyle/>
          <a:p>
            <a:r>
              <a:rPr lang="en-US" dirty="0" smtClean="0"/>
              <a:t>Use personas, card-based prototypes or post-it-notes to model the user experience</a:t>
            </a:r>
          </a:p>
          <a:p>
            <a:endParaRPr lang="en-US" dirty="0" smtClean="0"/>
          </a:p>
          <a:p>
            <a:r>
              <a:rPr lang="en-US" dirty="0" smtClean="0"/>
              <a:t>Visual representation called:</a:t>
            </a:r>
          </a:p>
          <a:p>
            <a:pPr lvl="1"/>
            <a:r>
              <a:rPr lang="en-US" dirty="0" smtClean="0"/>
              <a:t>design map </a:t>
            </a:r>
          </a:p>
          <a:p>
            <a:pPr lvl="1"/>
            <a:r>
              <a:rPr lang="en-US" dirty="0" smtClean="0"/>
              <a:t>customer/user journey map </a:t>
            </a:r>
          </a:p>
          <a:p>
            <a:pPr lvl="1"/>
            <a:r>
              <a:rPr lang="en-US" dirty="0" smtClean="0"/>
              <a:t>experience map</a:t>
            </a:r>
          </a:p>
          <a:p>
            <a:pPr lvl="1"/>
            <a:endParaRPr lang="en-US" dirty="0" smtClean="0"/>
          </a:p>
          <a:p>
            <a:r>
              <a:rPr lang="en-US" dirty="0" smtClean="0"/>
              <a:t>Two common representations</a:t>
            </a:r>
          </a:p>
          <a:p>
            <a:pPr lvl="1"/>
            <a:r>
              <a:rPr lang="en-US" dirty="0" smtClean="0"/>
              <a:t>wheel</a:t>
            </a:r>
          </a:p>
          <a:p>
            <a:pPr lvl="1"/>
            <a:r>
              <a:rPr lang="en-US" dirty="0" smtClean="0"/>
              <a:t>timeline</a:t>
            </a:r>
          </a:p>
          <a:p>
            <a:endParaRPr lang="en-US" dirty="0"/>
          </a:p>
        </p:txBody>
      </p:sp>
      <p:sp>
        <p:nvSpPr>
          <p:cNvPr id="6" name="Footer Placeholder 5"/>
          <p:cNvSpPr>
            <a:spLocks noGrp="1"/>
          </p:cNvSpPr>
          <p:nvPr>
            <p:ph type="ftr" sz="quarter" idx="4294967295"/>
          </p:nvPr>
        </p:nvSpPr>
        <p:spPr>
          <a:xfrm>
            <a:off x="6248400" y="6381750"/>
            <a:ext cx="2895600" cy="476250"/>
          </a:xfrm>
          <a:prstGeom prst="rect">
            <a:avLst/>
          </a:prstGeom>
        </p:spPr>
        <p:txBody>
          <a:bodyPr/>
          <a:lstStyle/>
          <a:p>
            <a:r>
              <a:rPr lang="en-GB" sz="1000" dirty="0" smtClean="0">
                <a:solidFill>
                  <a:schemeClr val="accent6">
                    <a:lumMod val="75000"/>
                  </a:schemeClr>
                </a:solidFill>
              </a:rPr>
              <a:t>www.id-book.com</a:t>
            </a:r>
            <a:endParaRPr lang="en-GB" sz="1000" dirty="0">
              <a:solidFill>
                <a:schemeClr val="accent6">
                  <a:lumMod val="75000"/>
                </a:schemeClr>
              </a:solidFill>
            </a:endParaRPr>
          </a:p>
        </p:txBody>
      </p:sp>
      <p:sp>
        <p:nvSpPr>
          <p:cNvPr id="4" name="TextBox 3"/>
          <p:cNvSpPr txBox="1"/>
          <p:nvPr/>
        </p:nvSpPr>
        <p:spPr>
          <a:xfrm>
            <a:off x="8495928" y="6475233"/>
            <a:ext cx="648072" cy="400110"/>
          </a:xfrm>
          <a:prstGeom prst="rect">
            <a:avLst/>
          </a:prstGeom>
          <a:noFill/>
        </p:spPr>
        <p:txBody>
          <a:bodyPr wrap="square" rtlCol="0">
            <a:spAutoFit/>
          </a:bodyPr>
          <a:lstStyle/>
          <a:p>
            <a:r>
              <a:rPr lang="en-GB" sz="1000" dirty="0" smtClean="0">
                <a:solidFill>
                  <a:schemeClr val="accent6">
                    <a:lumMod val="75000"/>
                  </a:schemeClr>
                </a:solidFill>
                <a:latin typeface="Liberation Sans"/>
              </a:rPr>
              <a:t>27</a:t>
            </a:r>
          </a:p>
          <a:p>
            <a:endParaRPr lang="en-GB" sz="1000" dirty="0">
              <a:latin typeface="Liberation Sans"/>
            </a:endParaRPr>
          </a:p>
        </p:txBody>
      </p:sp>
    </p:spTree>
    <p:extLst>
      <p:ext uri="{BB962C8B-B14F-4D97-AF65-F5344CB8AC3E}">
        <p14:creationId xmlns:p14="http://schemas.microsoft.com/office/powerpoint/2010/main" val="18292107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An experience map drawn as a wheel</a:t>
            </a:r>
            <a:endParaRPr lang="en-US" dirty="0"/>
          </a:p>
        </p:txBody>
      </p:sp>
      <p:sp>
        <p:nvSpPr>
          <p:cNvPr id="6" name="Footer Placeholder 5"/>
          <p:cNvSpPr>
            <a:spLocks noGrp="1"/>
          </p:cNvSpPr>
          <p:nvPr>
            <p:ph type="ftr" sz="quarter" idx="4294967295"/>
          </p:nvPr>
        </p:nvSpPr>
        <p:spPr>
          <a:xfrm>
            <a:off x="0" y="6381750"/>
            <a:ext cx="2895600" cy="476250"/>
          </a:xfrm>
          <a:prstGeom prst="rect">
            <a:avLst/>
          </a:prstGeom>
        </p:spPr>
        <p:txBody>
          <a:bodyPr/>
          <a:lstStyle/>
          <a:p>
            <a:r>
              <a:rPr lang="en-GB" sz="1000" dirty="0" smtClean="0">
                <a:solidFill>
                  <a:schemeClr val="accent6">
                    <a:lumMod val="75000"/>
                  </a:schemeClr>
                </a:solidFill>
              </a:rPr>
              <a:t>www.id-book.com</a:t>
            </a:r>
            <a:endParaRPr lang="en-GB" sz="1000" dirty="0">
              <a:solidFill>
                <a:schemeClr val="accent6">
                  <a:lumMod val="75000"/>
                </a:schemeClr>
              </a:solidFill>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257789"/>
            <a:ext cx="6101280" cy="48702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3904271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An experience map drawn as a timeline</a:t>
            </a:r>
            <a:endParaRPr lang="en-US" dirty="0"/>
          </a:p>
        </p:txBody>
      </p:sp>
      <p:sp>
        <p:nvSpPr>
          <p:cNvPr id="8" name="Content Placeholder 7"/>
          <p:cNvSpPr>
            <a:spLocks noGrp="1"/>
          </p:cNvSpPr>
          <p:nvPr>
            <p:ph sz="half" idx="1"/>
          </p:nvPr>
        </p:nvSpPr>
        <p:spPr/>
        <p:txBody>
          <a:bodyPr/>
          <a:lstStyle/>
          <a:p>
            <a:endParaRPr lang="en-AU"/>
          </a:p>
        </p:txBody>
      </p:sp>
      <p:sp>
        <p:nvSpPr>
          <p:cNvPr id="6" name="Footer Placeholder 5"/>
          <p:cNvSpPr>
            <a:spLocks noGrp="1"/>
          </p:cNvSpPr>
          <p:nvPr>
            <p:ph type="ftr" sz="quarter" idx="4294967295"/>
          </p:nvPr>
        </p:nvSpPr>
        <p:spPr>
          <a:xfrm>
            <a:off x="0" y="6381750"/>
            <a:ext cx="2895600" cy="476250"/>
          </a:xfrm>
          <a:prstGeom prst="rect">
            <a:avLst/>
          </a:prstGeom>
        </p:spPr>
        <p:txBody>
          <a:bodyPr/>
          <a:lstStyle/>
          <a:p>
            <a:r>
              <a:rPr lang="en-GB" sz="1000" dirty="0" smtClean="0">
                <a:solidFill>
                  <a:schemeClr val="accent6">
                    <a:lumMod val="75000"/>
                  </a:schemeClr>
                </a:solidFill>
              </a:rPr>
              <a:t>www.id-book.com</a:t>
            </a:r>
            <a:endParaRPr lang="en-GB" sz="1000" dirty="0">
              <a:solidFill>
                <a:schemeClr val="accent6">
                  <a:lumMod val="75000"/>
                </a:schemeClr>
              </a:solidFill>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340768"/>
            <a:ext cx="8784310" cy="4896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8455728" y="6498614"/>
            <a:ext cx="432048" cy="246221"/>
          </a:xfrm>
          <a:prstGeom prst="rect">
            <a:avLst/>
          </a:prstGeom>
          <a:noFill/>
        </p:spPr>
        <p:txBody>
          <a:bodyPr wrap="square" rtlCol="0">
            <a:spAutoFit/>
          </a:bodyPr>
          <a:lstStyle/>
          <a:p>
            <a:r>
              <a:rPr lang="en-GB" sz="1000" dirty="0" smtClean="0">
                <a:solidFill>
                  <a:schemeClr val="accent6">
                    <a:lumMod val="75000"/>
                  </a:schemeClr>
                </a:solidFill>
                <a:latin typeface="Liberation Sans"/>
              </a:rPr>
              <a:t>29</a:t>
            </a:r>
            <a:endParaRPr lang="en-GB" sz="1000" dirty="0">
              <a:solidFill>
                <a:schemeClr val="accent6">
                  <a:lumMod val="75000"/>
                </a:schemeClr>
              </a:solidFill>
              <a:latin typeface="Liberation Sans"/>
            </a:endParaRPr>
          </a:p>
        </p:txBody>
      </p:sp>
    </p:spTree>
    <p:extLst>
      <p:ext uri="{BB962C8B-B14F-4D97-AF65-F5344CB8AC3E}">
        <p14:creationId xmlns:p14="http://schemas.microsoft.com/office/powerpoint/2010/main" val="334647650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Construction: physical computing</a:t>
            </a:r>
            <a:endParaRPr lang="en-US" dirty="0"/>
          </a:p>
        </p:txBody>
      </p:sp>
      <p:sp>
        <p:nvSpPr>
          <p:cNvPr id="3" name="Text Placeholder 2"/>
          <p:cNvSpPr>
            <a:spLocks noGrp="1"/>
          </p:cNvSpPr>
          <p:nvPr>
            <p:ph sz="half" idx="1"/>
          </p:nvPr>
        </p:nvSpPr>
        <p:spPr/>
        <p:txBody>
          <a:bodyPr/>
          <a:lstStyle/>
          <a:p>
            <a:r>
              <a:rPr lang="en-US" dirty="0" smtClean="0"/>
              <a:t>Build and code prototypes using electronics</a:t>
            </a:r>
          </a:p>
          <a:p>
            <a:endParaRPr lang="en-US" dirty="0" smtClean="0"/>
          </a:p>
          <a:p>
            <a:r>
              <a:rPr lang="en-US" dirty="0" smtClean="0"/>
              <a:t>Toolkits available include</a:t>
            </a:r>
          </a:p>
          <a:p>
            <a:pPr lvl="1"/>
            <a:r>
              <a:rPr lang="en-US" dirty="0" smtClean="0"/>
              <a:t>Arduino</a:t>
            </a:r>
          </a:p>
          <a:p>
            <a:pPr lvl="1"/>
            <a:r>
              <a:rPr lang="en-US" dirty="0" err="1" smtClean="0"/>
              <a:t>LilyPad</a:t>
            </a:r>
            <a:r>
              <a:rPr lang="en-US" dirty="0" smtClean="0"/>
              <a:t> (for fabrics)</a:t>
            </a:r>
          </a:p>
          <a:p>
            <a:pPr lvl="1"/>
            <a:r>
              <a:rPr lang="en-US" dirty="0" err="1" smtClean="0"/>
              <a:t>Senseboard</a:t>
            </a:r>
            <a:endParaRPr lang="en-US" dirty="0" smtClean="0"/>
          </a:p>
          <a:p>
            <a:pPr lvl="1"/>
            <a:r>
              <a:rPr lang="en-US" dirty="0" err="1" smtClean="0"/>
              <a:t>MaKey</a:t>
            </a:r>
            <a:r>
              <a:rPr lang="en-US" dirty="0" smtClean="0"/>
              <a:t> </a:t>
            </a:r>
            <a:r>
              <a:rPr lang="en-US" dirty="0" err="1" smtClean="0"/>
              <a:t>MaKey</a:t>
            </a:r>
            <a:endParaRPr lang="en-US" dirty="0" smtClean="0"/>
          </a:p>
          <a:p>
            <a:pPr lvl="1"/>
            <a:r>
              <a:rPr lang="en-US" dirty="0" smtClean="0"/>
              <a:t>Raspberry Pi</a:t>
            </a:r>
          </a:p>
          <a:p>
            <a:pPr lvl="1"/>
            <a:r>
              <a:rPr lang="en-US" dirty="0" err="1" smtClean="0"/>
              <a:t>Partice</a:t>
            </a:r>
            <a:endParaRPr lang="en-US" dirty="0" smtClean="0"/>
          </a:p>
          <a:p>
            <a:pPr lvl="1"/>
            <a:endParaRPr lang="en-US" dirty="0" smtClean="0"/>
          </a:p>
          <a:p>
            <a:r>
              <a:rPr lang="en-US" dirty="0" smtClean="0"/>
              <a:t>Designed for use by wide range of people</a:t>
            </a:r>
          </a:p>
        </p:txBody>
      </p:sp>
      <p:sp>
        <p:nvSpPr>
          <p:cNvPr id="6" name="Footer Placeholder 5"/>
          <p:cNvSpPr>
            <a:spLocks noGrp="1"/>
          </p:cNvSpPr>
          <p:nvPr>
            <p:ph type="ftr" sz="quarter" idx="4294967295"/>
          </p:nvPr>
        </p:nvSpPr>
        <p:spPr>
          <a:xfrm>
            <a:off x="0" y="6381750"/>
            <a:ext cx="2895600" cy="476250"/>
          </a:xfrm>
          <a:prstGeom prst="rect">
            <a:avLst/>
          </a:prstGeom>
        </p:spPr>
        <p:txBody>
          <a:bodyPr/>
          <a:lstStyle/>
          <a:p>
            <a:r>
              <a:rPr lang="en-GB" sz="1000" dirty="0" smtClean="0">
                <a:solidFill>
                  <a:schemeClr val="accent6">
                    <a:lumMod val="75000"/>
                  </a:schemeClr>
                </a:solidFill>
              </a:rPr>
              <a:t>www.id-book.com</a:t>
            </a:r>
            <a:endParaRPr lang="en-GB" sz="1000" dirty="0">
              <a:solidFill>
                <a:schemeClr val="accent6">
                  <a:lumMod val="75000"/>
                </a:schemeClr>
              </a:solidFill>
            </a:endParaRPr>
          </a:p>
        </p:txBody>
      </p:sp>
      <p:sp>
        <p:nvSpPr>
          <p:cNvPr id="4" name="TextBox 3"/>
          <p:cNvSpPr txBox="1"/>
          <p:nvPr/>
        </p:nvSpPr>
        <p:spPr>
          <a:xfrm>
            <a:off x="8460432" y="6483532"/>
            <a:ext cx="468052" cy="246221"/>
          </a:xfrm>
          <a:prstGeom prst="rect">
            <a:avLst/>
          </a:prstGeom>
          <a:noFill/>
        </p:spPr>
        <p:txBody>
          <a:bodyPr wrap="square" rtlCol="0">
            <a:spAutoFit/>
          </a:bodyPr>
          <a:lstStyle/>
          <a:p>
            <a:r>
              <a:rPr lang="en-GB" sz="1000" dirty="0" smtClean="0">
                <a:solidFill>
                  <a:schemeClr val="accent6">
                    <a:lumMod val="75000"/>
                  </a:schemeClr>
                </a:solidFill>
                <a:latin typeface="Liberation Sans"/>
              </a:rPr>
              <a:t>30</a:t>
            </a:r>
            <a:endParaRPr lang="en-GB" sz="1000" dirty="0">
              <a:solidFill>
                <a:schemeClr val="accent6">
                  <a:lumMod val="75000"/>
                </a:schemeClr>
              </a:solidFill>
              <a:latin typeface="Liberation Sans"/>
            </a:endParaRPr>
          </a:p>
        </p:txBody>
      </p:sp>
    </p:spTree>
    <p:extLst>
      <p:ext uri="{BB962C8B-B14F-4D97-AF65-F5344CB8AC3E}">
        <p14:creationId xmlns:p14="http://schemas.microsoft.com/office/powerpoint/2010/main" val="164858807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Physical computing kits</a:t>
            </a:r>
            <a:endParaRPr lang="en-US" dirty="0"/>
          </a:p>
        </p:txBody>
      </p:sp>
      <p:sp>
        <p:nvSpPr>
          <p:cNvPr id="6" name="Footer Placeholder 5"/>
          <p:cNvSpPr>
            <a:spLocks noGrp="1"/>
          </p:cNvSpPr>
          <p:nvPr>
            <p:ph type="ftr" sz="quarter" idx="4294967295"/>
          </p:nvPr>
        </p:nvSpPr>
        <p:spPr>
          <a:xfrm>
            <a:off x="0" y="6381750"/>
            <a:ext cx="2895600" cy="476250"/>
          </a:xfrm>
          <a:prstGeom prst="rect">
            <a:avLst/>
          </a:prstGeom>
        </p:spPr>
        <p:txBody>
          <a:bodyPr/>
          <a:lstStyle/>
          <a:p>
            <a:r>
              <a:rPr lang="en-GB" sz="1000" dirty="0" smtClean="0">
                <a:solidFill>
                  <a:schemeClr val="accent6">
                    <a:lumMod val="75000"/>
                  </a:schemeClr>
                </a:solidFill>
              </a:rPr>
              <a:t>www.id-book.com</a:t>
            </a:r>
            <a:endParaRPr lang="en-GB" sz="1000" dirty="0">
              <a:solidFill>
                <a:schemeClr val="accent6">
                  <a:lumMod val="75000"/>
                </a:schemeClr>
              </a:solidFill>
            </a:endParaRP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971" y="1177790"/>
            <a:ext cx="4523527" cy="43957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2416848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Chapter </a:t>
            </a:r>
            <a:r>
              <a:rPr lang="en-GB" dirty="0" smtClean="0"/>
              <a:t>12:</a:t>
            </a:r>
            <a:r>
              <a:rPr lang="en-GB" dirty="0"/>
              <a:t/>
            </a:r>
            <a:br>
              <a:rPr lang="en-GB" dirty="0"/>
            </a:br>
            <a:r>
              <a:rPr lang="en-GB" sz="1800" b="1" dirty="0">
                <a:solidFill>
                  <a:schemeClr val="accent2"/>
                </a:solidFill>
                <a:latin typeface="+mn-lt"/>
              </a:rPr>
              <a:t>INTERACTION DESIGN IN PRACTICE</a:t>
            </a:r>
          </a:p>
        </p:txBody>
      </p:sp>
      <p:sp>
        <p:nvSpPr>
          <p:cNvPr id="3" name="Content Placeholder 2"/>
          <p:cNvSpPr>
            <a:spLocks noGrp="1"/>
          </p:cNvSpPr>
          <p:nvPr>
            <p:ph sz="half" idx="1"/>
          </p:nvPr>
        </p:nvSpPr>
        <p:spPr/>
        <p:txBody>
          <a:bodyPr/>
          <a:lstStyle/>
          <a:p>
            <a:r>
              <a:rPr lang="en-GB" dirty="0" err="1" smtClean="0"/>
              <a:t>AgileUX</a:t>
            </a:r>
            <a:endParaRPr lang="en-GB" dirty="0" smtClean="0"/>
          </a:p>
          <a:p>
            <a:r>
              <a:rPr lang="en-GB" dirty="0"/>
              <a:t>Open Source Resources</a:t>
            </a:r>
          </a:p>
          <a:p>
            <a:r>
              <a:rPr lang="en-GB" dirty="0" smtClean="0"/>
              <a:t>Design Patterns (in text – we have discussed these before)</a:t>
            </a:r>
          </a:p>
          <a:p>
            <a:r>
              <a:rPr lang="en-GB" dirty="0" smtClean="0"/>
              <a:t>Tools for Interaction Design (in text – we have discussed throughout the session)</a:t>
            </a:r>
          </a:p>
          <a:p>
            <a:endParaRPr lang="en-GB" dirty="0"/>
          </a:p>
        </p:txBody>
      </p:sp>
      <p:sp>
        <p:nvSpPr>
          <p:cNvPr id="5" name="Footer Placeholder 4"/>
          <p:cNvSpPr>
            <a:spLocks noGrp="1"/>
          </p:cNvSpPr>
          <p:nvPr>
            <p:ph type="ftr" sz="quarter" idx="4294967295"/>
          </p:nvPr>
        </p:nvSpPr>
        <p:spPr>
          <a:xfrm>
            <a:off x="0" y="6356350"/>
            <a:ext cx="2895600" cy="365125"/>
          </a:xfrm>
          <a:prstGeom prst="rect">
            <a:avLst/>
          </a:prstGeom>
        </p:spPr>
        <p:txBody>
          <a:bodyPr/>
          <a:lstStyle/>
          <a:p>
            <a:r>
              <a:rPr lang="en-GB" sz="1000" dirty="0" smtClean="0">
                <a:solidFill>
                  <a:schemeClr val="accent6">
                    <a:lumMod val="75000"/>
                  </a:schemeClr>
                </a:solidFill>
              </a:rPr>
              <a:t>www.id-book.com</a:t>
            </a:r>
            <a:endParaRPr lang="en-GB" sz="1000" dirty="0">
              <a:solidFill>
                <a:schemeClr val="accent6">
                  <a:lumMod val="75000"/>
                </a:schemeClr>
              </a:solidFill>
            </a:endParaRPr>
          </a:p>
        </p:txBody>
      </p:sp>
    </p:spTree>
    <p:extLst>
      <p:ext uri="{BB962C8B-B14F-4D97-AF65-F5344CB8AC3E}">
        <p14:creationId xmlns:p14="http://schemas.microsoft.com/office/powerpoint/2010/main" val="26596505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292969" y="1254642"/>
            <a:ext cx="7284697" cy="3388237"/>
          </a:xfrm>
        </p:spPr>
        <p:txBody>
          <a:bodyPr>
            <a:normAutofit/>
          </a:bodyPr>
          <a:lstStyle/>
          <a:p>
            <a:r>
              <a:rPr lang="en-AU" dirty="0" smtClean="0"/>
              <a:t>In tutorials this week you will be performing a self and peer assessment for part A.</a:t>
            </a:r>
            <a:endParaRPr lang="en-AU" dirty="0"/>
          </a:p>
        </p:txBody>
      </p:sp>
      <p:sp>
        <p:nvSpPr>
          <p:cNvPr id="5" name="Content Placeholder 4"/>
          <p:cNvSpPr>
            <a:spLocks noGrp="1"/>
          </p:cNvSpPr>
          <p:nvPr>
            <p:ph sz="quarter" idx="14"/>
          </p:nvPr>
        </p:nvSpPr>
        <p:spPr/>
        <p:txBody>
          <a:bodyPr/>
          <a:lstStyle/>
          <a:p>
            <a:endParaRPr lang="en-AU"/>
          </a:p>
        </p:txBody>
      </p:sp>
    </p:spTree>
    <p:extLst>
      <p:ext uri="{BB962C8B-B14F-4D97-AF65-F5344CB8AC3E}">
        <p14:creationId xmlns:p14="http://schemas.microsoft.com/office/powerpoint/2010/main" val="303851082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AgileUX</a:t>
            </a:r>
            <a:endParaRPr lang="en-GB" dirty="0"/>
          </a:p>
        </p:txBody>
      </p:sp>
      <p:sp>
        <p:nvSpPr>
          <p:cNvPr id="3" name="Content Placeholder 2"/>
          <p:cNvSpPr>
            <a:spLocks noGrp="1"/>
          </p:cNvSpPr>
          <p:nvPr>
            <p:ph sz="half" idx="1"/>
          </p:nvPr>
        </p:nvSpPr>
        <p:spPr/>
        <p:txBody>
          <a:bodyPr>
            <a:normAutofit fontScale="92500" lnSpcReduction="10000"/>
          </a:bodyPr>
          <a:lstStyle/>
          <a:p>
            <a:r>
              <a:rPr lang="en-GB" dirty="0" smtClean="0"/>
              <a:t>Integrates techniques from interaction design and Agile software development</a:t>
            </a:r>
          </a:p>
          <a:p>
            <a:endParaRPr lang="en-GB" dirty="0" smtClean="0"/>
          </a:p>
          <a:p>
            <a:r>
              <a:rPr lang="en-GB" dirty="0" err="1" smtClean="0"/>
              <a:t>AgileUX</a:t>
            </a:r>
            <a:r>
              <a:rPr lang="en-GB" dirty="0" smtClean="0"/>
              <a:t> requires a change of </a:t>
            </a:r>
            <a:r>
              <a:rPr lang="en-GB" dirty="0" err="1" smtClean="0"/>
              <a:t>mindset</a:t>
            </a:r>
            <a:endParaRPr lang="en-GB" dirty="0" smtClean="0"/>
          </a:p>
          <a:p>
            <a:endParaRPr lang="en-GB" dirty="0" smtClean="0"/>
          </a:p>
          <a:p>
            <a:r>
              <a:rPr lang="en-GB" dirty="0" smtClean="0"/>
              <a:t>In Agile, as implementation proceeds:</a:t>
            </a:r>
          </a:p>
          <a:p>
            <a:pPr lvl="1"/>
            <a:r>
              <a:rPr lang="en-GB" dirty="0" smtClean="0"/>
              <a:t>requirements are elaborated </a:t>
            </a:r>
          </a:p>
          <a:p>
            <a:pPr lvl="1"/>
            <a:r>
              <a:rPr lang="en-GB" dirty="0" smtClean="0"/>
              <a:t>requirements are re-prioritised</a:t>
            </a:r>
          </a:p>
          <a:p>
            <a:pPr lvl="1"/>
            <a:endParaRPr lang="en-GB" dirty="0" smtClean="0"/>
          </a:p>
          <a:p>
            <a:r>
              <a:rPr lang="en-GB" dirty="0" smtClean="0"/>
              <a:t>All techniques in UX are still relevant but when and how much needs re-thinking</a:t>
            </a:r>
          </a:p>
          <a:p>
            <a:pPr lvl="1"/>
            <a:r>
              <a:rPr lang="en-GB" dirty="0" smtClean="0"/>
              <a:t>focus on product, not design, as deliverable </a:t>
            </a:r>
          </a:p>
          <a:p>
            <a:pPr lvl="1"/>
            <a:r>
              <a:rPr lang="en-GB" dirty="0" smtClean="0"/>
              <a:t>cross-functional teams</a:t>
            </a:r>
          </a:p>
          <a:p>
            <a:pPr lvl="1"/>
            <a:endParaRPr lang="en-GB" dirty="0" smtClean="0"/>
          </a:p>
          <a:p>
            <a:r>
              <a:rPr lang="en-GB" dirty="0" smtClean="0"/>
              <a:t>Three practical areas: user research, aligning work practices, documentation</a:t>
            </a:r>
          </a:p>
        </p:txBody>
      </p:sp>
      <p:sp>
        <p:nvSpPr>
          <p:cNvPr id="5" name="Footer Placeholder 4"/>
          <p:cNvSpPr>
            <a:spLocks noGrp="1"/>
          </p:cNvSpPr>
          <p:nvPr>
            <p:ph type="ftr" sz="quarter" idx="4294967295"/>
          </p:nvPr>
        </p:nvSpPr>
        <p:spPr>
          <a:xfrm>
            <a:off x="0" y="6356350"/>
            <a:ext cx="2895600" cy="365125"/>
          </a:xfrm>
          <a:prstGeom prst="rect">
            <a:avLst/>
          </a:prstGeom>
        </p:spPr>
        <p:txBody>
          <a:bodyPr/>
          <a:lstStyle/>
          <a:p>
            <a:r>
              <a:rPr lang="en-GB" sz="1000" dirty="0" smtClean="0">
                <a:solidFill>
                  <a:schemeClr val="accent6">
                    <a:lumMod val="75000"/>
                  </a:schemeClr>
                </a:solidFill>
              </a:rPr>
              <a:t>www.id-book.com</a:t>
            </a:r>
            <a:endParaRPr lang="en-GB" sz="1000" dirty="0">
              <a:solidFill>
                <a:schemeClr val="accent6">
                  <a:lumMod val="75000"/>
                </a:schemeClr>
              </a:solidFill>
            </a:endParaRPr>
          </a:p>
        </p:txBody>
      </p:sp>
    </p:spTree>
    <p:extLst>
      <p:ext uri="{BB962C8B-B14F-4D97-AF65-F5344CB8AC3E}">
        <p14:creationId xmlns:p14="http://schemas.microsoft.com/office/powerpoint/2010/main" val="73047865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User research</a:t>
            </a:r>
            <a:endParaRPr lang="en-GB" dirty="0"/>
          </a:p>
        </p:txBody>
      </p:sp>
      <p:sp>
        <p:nvSpPr>
          <p:cNvPr id="3" name="Content Placeholder 2"/>
          <p:cNvSpPr>
            <a:spLocks noGrp="1"/>
          </p:cNvSpPr>
          <p:nvPr>
            <p:ph sz="half" idx="1"/>
          </p:nvPr>
        </p:nvSpPr>
        <p:spPr/>
        <p:txBody>
          <a:bodyPr/>
          <a:lstStyle/>
          <a:p>
            <a:r>
              <a:rPr lang="en-GB" dirty="0" smtClean="0"/>
              <a:t>Aims to characterise users through data collection and analysis</a:t>
            </a:r>
          </a:p>
          <a:p>
            <a:r>
              <a:rPr lang="en-GB" dirty="0" err="1" smtClean="0"/>
              <a:t>Agile’s</a:t>
            </a:r>
            <a:r>
              <a:rPr lang="en-GB" dirty="0" smtClean="0"/>
              <a:t> </a:t>
            </a:r>
            <a:r>
              <a:rPr lang="en-GB" dirty="0" err="1" smtClean="0"/>
              <a:t>timeboxing</a:t>
            </a:r>
            <a:r>
              <a:rPr lang="en-GB" dirty="0" smtClean="0"/>
              <a:t> approach does not support long periods of user research</a:t>
            </a:r>
          </a:p>
          <a:p>
            <a:r>
              <a:rPr lang="en-GB" dirty="0" smtClean="0"/>
              <a:t>User evaluations and some detailed work can be fitted within a </a:t>
            </a:r>
            <a:r>
              <a:rPr lang="en-GB" dirty="0" err="1" smtClean="0"/>
              <a:t>timebox</a:t>
            </a:r>
            <a:endParaRPr lang="en-GB" dirty="0" smtClean="0"/>
          </a:p>
          <a:p>
            <a:r>
              <a:rPr lang="en-GB" dirty="0" smtClean="0"/>
              <a:t>Some user research can be performed in iteration 0 (zero), before implementation starts</a:t>
            </a:r>
          </a:p>
          <a:p>
            <a:r>
              <a:rPr lang="en-GB" dirty="0" smtClean="0"/>
              <a:t>Ongoing programme of user research</a:t>
            </a:r>
          </a:p>
        </p:txBody>
      </p:sp>
      <p:sp>
        <p:nvSpPr>
          <p:cNvPr id="5" name="Footer Placeholder 4"/>
          <p:cNvSpPr>
            <a:spLocks noGrp="1"/>
          </p:cNvSpPr>
          <p:nvPr>
            <p:ph type="ftr" sz="quarter" idx="4294967295"/>
          </p:nvPr>
        </p:nvSpPr>
        <p:spPr>
          <a:xfrm>
            <a:off x="0" y="6356350"/>
            <a:ext cx="2895600" cy="365125"/>
          </a:xfrm>
          <a:prstGeom prst="rect">
            <a:avLst/>
          </a:prstGeom>
        </p:spPr>
        <p:txBody>
          <a:bodyPr/>
          <a:lstStyle/>
          <a:p>
            <a:r>
              <a:rPr lang="en-GB" sz="1000" dirty="0" smtClean="0">
                <a:solidFill>
                  <a:schemeClr val="accent6">
                    <a:lumMod val="75000"/>
                  </a:schemeClr>
                </a:solidFill>
              </a:rPr>
              <a:t>www.id-book.com</a:t>
            </a:r>
            <a:endParaRPr lang="en-GB" sz="1000" dirty="0">
              <a:solidFill>
                <a:schemeClr val="accent6">
                  <a:lumMod val="75000"/>
                </a:schemeClr>
              </a:solidFill>
            </a:endParaRPr>
          </a:p>
        </p:txBody>
      </p:sp>
    </p:spTree>
    <p:extLst>
      <p:ext uri="{BB962C8B-B14F-4D97-AF65-F5344CB8AC3E}">
        <p14:creationId xmlns:p14="http://schemas.microsoft.com/office/powerpoint/2010/main" val="407246368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Aligning work practices</a:t>
            </a:r>
            <a:endParaRPr lang="en-GB" dirty="0"/>
          </a:p>
        </p:txBody>
      </p:sp>
      <p:sp>
        <p:nvSpPr>
          <p:cNvPr id="3" name="Content Placeholder 2"/>
          <p:cNvSpPr>
            <a:spLocks noGrp="1"/>
          </p:cNvSpPr>
          <p:nvPr>
            <p:ph sz="half" idx="1"/>
          </p:nvPr>
        </p:nvSpPr>
        <p:spPr/>
        <p:txBody>
          <a:bodyPr/>
          <a:lstStyle/>
          <a:p>
            <a:r>
              <a:rPr lang="en-GB" smtClean="0"/>
              <a:t>Designing a complete product upfront causes problems because of re-prioritisation</a:t>
            </a:r>
          </a:p>
          <a:p>
            <a:endParaRPr lang="en-GB" smtClean="0"/>
          </a:p>
          <a:p>
            <a:r>
              <a:rPr lang="en-GB" smtClean="0"/>
              <a:t>Some upfront work is needed (technical and UX)</a:t>
            </a:r>
          </a:p>
          <a:p>
            <a:endParaRPr lang="en-GB" smtClean="0"/>
          </a:p>
          <a:p>
            <a:r>
              <a:rPr lang="en-GB" smtClean="0"/>
              <a:t>Use a parallel tracks approach:</a:t>
            </a:r>
          </a:p>
          <a:p>
            <a:pPr lvl="1"/>
            <a:r>
              <a:rPr lang="en-GB" smtClean="0"/>
              <a:t>create product vision before development starts</a:t>
            </a:r>
          </a:p>
          <a:p>
            <a:pPr lvl="1"/>
            <a:r>
              <a:rPr lang="en-GB" smtClean="0"/>
              <a:t>do design work one iteration ahead of development</a:t>
            </a:r>
          </a:p>
          <a:p>
            <a:pPr lvl="1"/>
            <a:r>
              <a:rPr lang="en-GB" smtClean="0"/>
              <a:t>some teams work two iterations ahead</a:t>
            </a:r>
            <a:endParaRPr lang="en-GB" dirty="0" smtClean="0"/>
          </a:p>
        </p:txBody>
      </p:sp>
      <p:sp>
        <p:nvSpPr>
          <p:cNvPr id="5" name="Footer Placeholder 4"/>
          <p:cNvSpPr>
            <a:spLocks noGrp="1"/>
          </p:cNvSpPr>
          <p:nvPr>
            <p:ph type="ftr" sz="quarter" idx="4294967295"/>
          </p:nvPr>
        </p:nvSpPr>
        <p:spPr>
          <a:xfrm>
            <a:off x="0" y="6356350"/>
            <a:ext cx="2895600" cy="365125"/>
          </a:xfrm>
          <a:prstGeom prst="rect">
            <a:avLst/>
          </a:prstGeom>
        </p:spPr>
        <p:txBody>
          <a:bodyPr/>
          <a:lstStyle/>
          <a:p>
            <a:r>
              <a:rPr lang="en-GB" sz="1000" dirty="0" smtClean="0">
                <a:solidFill>
                  <a:schemeClr val="accent6">
                    <a:lumMod val="75000"/>
                  </a:schemeClr>
                </a:solidFill>
              </a:rPr>
              <a:t>www.id-book.com</a:t>
            </a:r>
            <a:endParaRPr lang="en-GB" sz="1000" dirty="0">
              <a:solidFill>
                <a:schemeClr val="accent6">
                  <a:lumMod val="75000"/>
                </a:schemeClr>
              </a:solidFill>
            </a:endParaRPr>
          </a:p>
        </p:txBody>
      </p:sp>
      <p:sp>
        <p:nvSpPr>
          <p:cNvPr id="6" name="Slide Number Placeholder 5"/>
          <p:cNvSpPr>
            <a:spLocks noGrp="1"/>
          </p:cNvSpPr>
          <p:nvPr>
            <p:ph type="sldNum" sz="quarter" idx="4294967295"/>
          </p:nvPr>
        </p:nvSpPr>
        <p:spPr>
          <a:xfrm>
            <a:off x="7010400" y="6356350"/>
            <a:ext cx="2133600" cy="365125"/>
          </a:xfrm>
          <a:prstGeom prst="rect">
            <a:avLst/>
          </a:prstGeom>
        </p:spPr>
        <p:txBody>
          <a:bodyPr/>
          <a:lstStyle/>
          <a:p>
            <a:fld id="{A7EA2D8D-44E5-43C4-BBA1-AE3E32EF0894}" type="slidenum">
              <a:rPr lang="en-GB" sz="1000" smtClean="0">
                <a:solidFill>
                  <a:schemeClr val="accent6">
                    <a:lumMod val="75000"/>
                  </a:schemeClr>
                </a:solidFill>
              </a:rPr>
              <a:t>42</a:t>
            </a:fld>
            <a:endParaRPr lang="en-GB" sz="1000" dirty="0">
              <a:solidFill>
                <a:schemeClr val="accent6">
                  <a:lumMod val="75000"/>
                </a:schemeClr>
              </a:solidFill>
            </a:endParaRPr>
          </a:p>
        </p:txBody>
      </p:sp>
    </p:spTree>
    <p:extLst>
      <p:ext uri="{BB962C8B-B14F-4D97-AF65-F5344CB8AC3E}">
        <p14:creationId xmlns:p14="http://schemas.microsoft.com/office/powerpoint/2010/main" val="86561465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Parallel tracks approach to AgileUX</a:t>
            </a:r>
            <a:endParaRPr lang="en-GB" dirty="0"/>
          </a:p>
        </p:txBody>
      </p:sp>
      <p:pic>
        <p:nvPicPr>
          <p:cNvPr id="2050"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a:xfrm>
            <a:off x="625800" y="1771650"/>
            <a:ext cx="6943074" cy="4489450"/>
          </a:xfrm>
        </p:spPr>
      </p:pic>
      <p:sp>
        <p:nvSpPr>
          <p:cNvPr id="5" name="Footer Placeholder 4"/>
          <p:cNvSpPr>
            <a:spLocks noGrp="1"/>
          </p:cNvSpPr>
          <p:nvPr>
            <p:ph type="ftr" sz="quarter" idx="4294967295"/>
          </p:nvPr>
        </p:nvSpPr>
        <p:spPr>
          <a:xfrm>
            <a:off x="0" y="6356350"/>
            <a:ext cx="2895600" cy="365125"/>
          </a:xfrm>
          <a:prstGeom prst="rect">
            <a:avLst/>
          </a:prstGeom>
        </p:spPr>
        <p:txBody>
          <a:bodyPr/>
          <a:lstStyle/>
          <a:p>
            <a:r>
              <a:rPr lang="en-GB" sz="1000" dirty="0" smtClean="0">
                <a:solidFill>
                  <a:schemeClr val="accent6">
                    <a:lumMod val="75000"/>
                  </a:schemeClr>
                </a:solidFill>
              </a:rPr>
              <a:t>www.id-book.com</a:t>
            </a:r>
            <a:endParaRPr lang="en-GB" sz="1000" dirty="0">
              <a:solidFill>
                <a:schemeClr val="accent6">
                  <a:lumMod val="75000"/>
                </a:schemeClr>
              </a:solidFill>
            </a:endParaRPr>
          </a:p>
        </p:txBody>
      </p:sp>
      <p:sp>
        <p:nvSpPr>
          <p:cNvPr id="6" name="Slide Number Placeholder 5"/>
          <p:cNvSpPr>
            <a:spLocks noGrp="1"/>
          </p:cNvSpPr>
          <p:nvPr>
            <p:ph type="sldNum" sz="quarter" idx="4294967295"/>
          </p:nvPr>
        </p:nvSpPr>
        <p:spPr>
          <a:xfrm>
            <a:off x="7010400" y="6356350"/>
            <a:ext cx="2133600" cy="365125"/>
          </a:xfrm>
          <a:prstGeom prst="rect">
            <a:avLst/>
          </a:prstGeom>
        </p:spPr>
        <p:txBody>
          <a:bodyPr/>
          <a:lstStyle/>
          <a:p>
            <a:fld id="{A7EA2D8D-44E5-43C4-BBA1-AE3E32EF0894}" type="slidenum">
              <a:rPr lang="en-GB" sz="1000" smtClean="0">
                <a:solidFill>
                  <a:schemeClr val="accent6">
                    <a:lumMod val="75000"/>
                  </a:schemeClr>
                </a:solidFill>
              </a:rPr>
              <a:t>43</a:t>
            </a:fld>
            <a:endParaRPr lang="en-GB" sz="1000" dirty="0">
              <a:solidFill>
                <a:schemeClr val="accent6">
                  <a:lumMod val="75000"/>
                </a:schemeClr>
              </a:solidFill>
            </a:endParaRPr>
          </a:p>
        </p:txBody>
      </p:sp>
    </p:spTree>
    <p:extLst>
      <p:ext uri="{BB962C8B-B14F-4D97-AF65-F5344CB8AC3E}">
        <p14:creationId xmlns:p14="http://schemas.microsoft.com/office/powerpoint/2010/main" val="163906095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Aligning work practices</a:t>
            </a:r>
            <a:endParaRPr lang="en-GB" dirty="0"/>
          </a:p>
        </p:txBody>
      </p:sp>
      <p:sp>
        <p:nvSpPr>
          <p:cNvPr id="3" name="Content Placeholder 2"/>
          <p:cNvSpPr>
            <a:spLocks noGrp="1"/>
          </p:cNvSpPr>
          <p:nvPr>
            <p:ph sz="half" idx="1"/>
          </p:nvPr>
        </p:nvSpPr>
        <p:spPr/>
        <p:txBody>
          <a:bodyPr/>
          <a:lstStyle/>
          <a:p>
            <a:r>
              <a:rPr lang="en-GB" dirty="0" smtClean="0"/>
              <a:t>Advantages of parallel tracks approach:</a:t>
            </a:r>
          </a:p>
          <a:p>
            <a:pPr lvl="1"/>
            <a:r>
              <a:rPr lang="en-GB" dirty="0" smtClean="0"/>
              <a:t>no design time wasted on features not implemented</a:t>
            </a:r>
          </a:p>
          <a:p>
            <a:pPr lvl="1"/>
            <a:r>
              <a:rPr lang="en-GB" dirty="0" smtClean="0"/>
              <a:t>usability testing and contextual inquiry could be done on the same customer visit, saving time</a:t>
            </a:r>
          </a:p>
          <a:p>
            <a:pPr lvl="1"/>
            <a:r>
              <a:rPr lang="en-GB" dirty="0" smtClean="0"/>
              <a:t>timely feedback on the designs was received from developers and customers</a:t>
            </a:r>
          </a:p>
          <a:p>
            <a:pPr lvl="1"/>
            <a:r>
              <a:rPr lang="en-GB" dirty="0" smtClean="0"/>
              <a:t>Agile flexibility supports schedule changes if a problem is found</a:t>
            </a:r>
          </a:p>
          <a:p>
            <a:pPr lvl="1"/>
            <a:endParaRPr lang="en-GB" dirty="0" smtClean="0"/>
          </a:p>
          <a:p>
            <a:r>
              <a:rPr lang="en-GB" dirty="0" smtClean="0"/>
              <a:t>Parallel tracks is commonly used</a:t>
            </a:r>
          </a:p>
          <a:p>
            <a:endParaRPr lang="en-GB" dirty="0" smtClean="0"/>
          </a:p>
        </p:txBody>
      </p:sp>
      <p:sp>
        <p:nvSpPr>
          <p:cNvPr id="5" name="Footer Placeholder 4"/>
          <p:cNvSpPr>
            <a:spLocks noGrp="1"/>
          </p:cNvSpPr>
          <p:nvPr>
            <p:ph type="ftr" sz="quarter" idx="4294967295"/>
          </p:nvPr>
        </p:nvSpPr>
        <p:spPr>
          <a:xfrm>
            <a:off x="0" y="6356350"/>
            <a:ext cx="2895600" cy="365125"/>
          </a:xfrm>
          <a:prstGeom prst="rect">
            <a:avLst/>
          </a:prstGeom>
        </p:spPr>
        <p:txBody>
          <a:bodyPr/>
          <a:lstStyle/>
          <a:p>
            <a:r>
              <a:rPr lang="en-GB" sz="1000" dirty="0" smtClean="0">
                <a:solidFill>
                  <a:schemeClr val="accent6">
                    <a:lumMod val="75000"/>
                  </a:schemeClr>
                </a:solidFill>
              </a:rPr>
              <a:t>www.id-book.com</a:t>
            </a:r>
            <a:endParaRPr lang="en-GB" sz="1000" dirty="0">
              <a:solidFill>
                <a:schemeClr val="accent6">
                  <a:lumMod val="75000"/>
                </a:schemeClr>
              </a:solidFill>
            </a:endParaRPr>
          </a:p>
        </p:txBody>
      </p:sp>
    </p:spTree>
    <p:extLst>
      <p:ext uri="{BB962C8B-B14F-4D97-AF65-F5344CB8AC3E}">
        <p14:creationId xmlns:p14="http://schemas.microsoft.com/office/powerpoint/2010/main" val="26808964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Documentation</a:t>
            </a:r>
            <a:endParaRPr lang="en-GB" dirty="0"/>
          </a:p>
        </p:txBody>
      </p:sp>
      <p:sp>
        <p:nvSpPr>
          <p:cNvPr id="3" name="Content Placeholder 2"/>
          <p:cNvSpPr>
            <a:spLocks noGrp="1"/>
          </p:cNvSpPr>
          <p:nvPr>
            <p:ph sz="half" idx="1"/>
          </p:nvPr>
        </p:nvSpPr>
        <p:spPr/>
        <p:txBody>
          <a:bodyPr>
            <a:normAutofit/>
          </a:bodyPr>
          <a:lstStyle/>
          <a:p>
            <a:r>
              <a:rPr lang="en-GB" dirty="0" smtClean="0"/>
              <a:t>Most common communication approach for UX designers</a:t>
            </a:r>
          </a:p>
          <a:p>
            <a:endParaRPr lang="en-GB" dirty="0" smtClean="0"/>
          </a:p>
          <a:p>
            <a:r>
              <a:rPr lang="en-GB" dirty="0" smtClean="0"/>
              <a:t>Agile discourages this kind of communication, in favour of discussion</a:t>
            </a:r>
          </a:p>
          <a:p>
            <a:endParaRPr lang="en-GB" dirty="0" smtClean="0"/>
          </a:p>
          <a:p>
            <a:r>
              <a:rPr lang="en-GB" dirty="0" smtClean="0"/>
              <a:t>Only use documentation where needed. Ask:</a:t>
            </a:r>
          </a:p>
          <a:p>
            <a:pPr lvl="1"/>
            <a:r>
              <a:rPr lang="en-GB" dirty="0" smtClean="0"/>
              <a:t>Who will read it?</a:t>
            </a:r>
          </a:p>
          <a:p>
            <a:pPr lvl="1"/>
            <a:r>
              <a:rPr lang="en-GB" dirty="0" smtClean="0"/>
              <a:t>Who will use it?</a:t>
            </a:r>
          </a:p>
          <a:p>
            <a:pPr lvl="1"/>
            <a:r>
              <a:rPr lang="en-GB" dirty="0" smtClean="0"/>
              <a:t>What is the minimum needed?</a:t>
            </a:r>
          </a:p>
          <a:p>
            <a:pPr lvl="1"/>
            <a:r>
              <a:rPr lang="en-GB" dirty="0" smtClean="0"/>
              <a:t>Is there duplication anywhere?</a:t>
            </a:r>
          </a:p>
          <a:p>
            <a:pPr lvl="1"/>
            <a:r>
              <a:rPr lang="en-GB" dirty="0" smtClean="0"/>
              <a:t>How polished does it need to be?</a:t>
            </a:r>
          </a:p>
        </p:txBody>
      </p:sp>
      <p:sp>
        <p:nvSpPr>
          <p:cNvPr id="5" name="Footer Placeholder 4"/>
          <p:cNvSpPr>
            <a:spLocks noGrp="1"/>
          </p:cNvSpPr>
          <p:nvPr>
            <p:ph type="ftr" sz="quarter" idx="4294967295"/>
          </p:nvPr>
        </p:nvSpPr>
        <p:spPr>
          <a:xfrm>
            <a:off x="0" y="6356350"/>
            <a:ext cx="2895600" cy="365125"/>
          </a:xfrm>
          <a:prstGeom prst="rect">
            <a:avLst/>
          </a:prstGeom>
        </p:spPr>
        <p:txBody>
          <a:bodyPr/>
          <a:lstStyle/>
          <a:p>
            <a:r>
              <a:rPr lang="en-GB" sz="1000" dirty="0" smtClean="0">
                <a:solidFill>
                  <a:schemeClr val="accent6">
                    <a:lumMod val="75000"/>
                  </a:schemeClr>
                </a:solidFill>
              </a:rPr>
              <a:t>www.id-book.com</a:t>
            </a:r>
            <a:endParaRPr lang="en-GB" sz="1000" dirty="0">
              <a:solidFill>
                <a:schemeClr val="accent6">
                  <a:lumMod val="75000"/>
                </a:schemeClr>
              </a:solidFill>
            </a:endParaRPr>
          </a:p>
        </p:txBody>
      </p:sp>
      <p:sp>
        <p:nvSpPr>
          <p:cNvPr id="6" name="Slide Number Placeholder 5"/>
          <p:cNvSpPr>
            <a:spLocks noGrp="1"/>
          </p:cNvSpPr>
          <p:nvPr>
            <p:ph type="sldNum" sz="quarter" idx="4294967295"/>
          </p:nvPr>
        </p:nvSpPr>
        <p:spPr>
          <a:xfrm>
            <a:off x="7010400" y="6356350"/>
            <a:ext cx="2133600" cy="365125"/>
          </a:xfrm>
          <a:prstGeom prst="rect">
            <a:avLst/>
          </a:prstGeom>
        </p:spPr>
        <p:txBody>
          <a:bodyPr/>
          <a:lstStyle/>
          <a:p>
            <a:fld id="{A7EA2D8D-44E5-43C4-BBA1-AE3E32EF0894}" type="slidenum">
              <a:rPr lang="en-GB" sz="1000" smtClean="0">
                <a:solidFill>
                  <a:schemeClr val="accent6">
                    <a:lumMod val="75000"/>
                  </a:schemeClr>
                </a:solidFill>
              </a:rPr>
              <a:t>45</a:t>
            </a:fld>
            <a:endParaRPr lang="en-GB" sz="1000" dirty="0">
              <a:solidFill>
                <a:schemeClr val="accent6">
                  <a:lumMod val="75000"/>
                </a:schemeClr>
              </a:solidFill>
            </a:endParaRPr>
          </a:p>
        </p:txBody>
      </p:sp>
    </p:spTree>
    <p:extLst>
      <p:ext uri="{BB962C8B-B14F-4D97-AF65-F5344CB8AC3E}">
        <p14:creationId xmlns:p14="http://schemas.microsoft.com/office/powerpoint/2010/main" val="16001585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Documentation: how polished?</a:t>
            </a:r>
            <a:endParaRPr lang="en-GB" dirty="0"/>
          </a:p>
        </p:txBody>
      </p:sp>
      <p:sp>
        <p:nvSpPr>
          <p:cNvPr id="8" name="Content Placeholder 7"/>
          <p:cNvSpPr>
            <a:spLocks noGrp="1"/>
          </p:cNvSpPr>
          <p:nvPr>
            <p:ph sz="half" idx="1"/>
          </p:nvPr>
        </p:nvSpPr>
        <p:spPr/>
        <p:txBody>
          <a:bodyPr/>
          <a:lstStyle/>
          <a:p>
            <a:endParaRPr lang="en-AU"/>
          </a:p>
        </p:txBody>
      </p:sp>
      <p:sp>
        <p:nvSpPr>
          <p:cNvPr id="5" name="Footer Placeholder 4"/>
          <p:cNvSpPr>
            <a:spLocks noGrp="1"/>
          </p:cNvSpPr>
          <p:nvPr>
            <p:ph type="ftr" sz="quarter" idx="4294967295"/>
          </p:nvPr>
        </p:nvSpPr>
        <p:spPr>
          <a:xfrm>
            <a:off x="0" y="6356350"/>
            <a:ext cx="2895600" cy="365125"/>
          </a:xfrm>
          <a:prstGeom prst="rect">
            <a:avLst/>
          </a:prstGeom>
        </p:spPr>
        <p:txBody>
          <a:bodyPr/>
          <a:lstStyle/>
          <a:p>
            <a:r>
              <a:rPr lang="en-GB" sz="1000" dirty="0" smtClean="0">
                <a:solidFill>
                  <a:schemeClr val="accent6">
                    <a:lumMod val="75000"/>
                  </a:schemeClr>
                </a:solidFill>
              </a:rPr>
              <a:t>www.id-book.com</a:t>
            </a:r>
            <a:endParaRPr lang="en-GB" sz="1000" dirty="0">
              <a:solidFill>
                <a:schemeClr val="accent6">
                  <a:lumMod val="75000"/>
                </a:schemeClr>
              </a:solidFill>
            </a:endParaRPr>
          </a:p>
        </p:txBody>
      </p:sp>
      <p:sp>
        <p:nvSpPr>
          <p:cNvPr id="6" name="Slide Number Placeholder 5"/>
          <p:cNvSpPr>
            <a:spLocks noGrp="1"/>
          </p:cNvSpPr>
          <p:nvPr>
            <p:ph type="sldNum" sz="quarter" idx="4294967295"/>
          </p:nvPr>
        </p:nvSpPr>
        <p:spPr>
          <a:xfrm>
            <a:off x="7010400" y="6356350"/>
            <a:ext cx="2133600" cy="365125"/>
          </a:xfrm>
          <a:prstGeom prst="rect">
            <a:avLst/>
          </a:prstGeom>
        </p:spPr>
        <p:txBody>
          <a:bodyPr/>
          <a:lstStyle/>
          <a:p>
            <a:fld id="{A7EA2D8D-44E5-43C4-BBA1-AE3E32EF0894}" type="slidenum">
              <a:rPr lang="en-GB" sz="1000" smtClean="0">
                <a:solidFill>
                  <a:schemeClr val="accent6">
                    <a:lumMod val="75000"/>
                  </a:schemeClr>
                </a:solidFill>
              </a:rPr>
              <a:t>46</a:t>
            </a:fld>
            <a:endParaRPr lang="en-GB" sz="1000" dirty="0">
              <a:solidFill>
                <a:schemeClr val="accent6">
                  <a:lumMod val="75000"/>
                </a:schemeClr>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209293"/>
            <a:ext cx="6552728" cy="42333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3094" y="5589240"/>
            <a:ext cx="3133725" cy="285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3094" y="5874990"/>
            <a:ext cx="5391150" cy="247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733300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Documentation: how polished?</a:t>
            </a:r>
            <a:endParaRPr lang="en-GB" dirty="0"/>
          </a:p>
        </p:txBody>
      </p:sp>
      <p:sp>
        <p:nvSpPr>
          <p:cNvPr id="8" name="Content Placeholder 7"/>
          <p:cNvSpPr>
            <a:spLocks noGrp="1"/>
          </p:cNvSpPr>
          <p:nvPr>
            <p:ph sz="half" idx="1"/>
          </p:nvPr>
        </p:nvSpPr>
        <p:spPr/>
        <p:txBody>
          <a:bodyPr/>
          <a:lstStyle/>
          <a:p>
            <a:endParaRPr lang="en-AU"/>
          </a:p>
        </p:txBody>
      </p:sp>
      <p:sp>
        <p:nvSpPr>
          <p:cNvPr id="5" name="Footer Placeholder 4"/>
          <p:cNvSpPr>
            <a:spLocks noGrp="1"/>
          </p:cNvSpPr>
          <p:nvPr>
            <p:ph type="ftr" sz="quarter" idx="4294967295"/>
          </p:nvPr>
        </p:nvSpPr>
        <p:spPr>
          <a:xfrm>
            <a:off x="0" y="6356350"/>
            <a:ext cx="2895600" cy="365125"/>
          </a:xfrm>
          <a:prstGeom prst="rect">
            <a:avLst/>
          </a:prstGeom>
        </p:spPr>
        <p:txBody>
          <a:bodyPr/>
          <a:lstStyle/>
          <a:p>
            <a:r>
              <a:rPr lang="en-GB" sz="1000" dirty="0" smtClean="0">
                <a:solidFill>
                  <a:schemeClr val="accent6">
                    <a:lumMod val="75000"/>
                  </a:schemeClr>
                </a:solidFill>
              </a:rPr>
              <a:t>www.id-book.com</a:t>
            </a:r>
            <a:endParaRPr lang="en-GB" sz="1000" dirty="0">
              <a:solidFill>
                <a:schemeClr val="accent6">
                  <a:lumMod val="75000"/>
                </a:schemeClr>
              </a:solidFill>
            </a:endParaRPr>
          </a:p>
        </p:txBody>
      </p:sp>
      <p:sp>
        <p:nvSpPr>
          <p:cNvPr id="6" name="Slide Number Placeholder 5"/>
          <p:cNvSpPr>
            <a:spLocks noGrp="1"/>
          </p:cNvSpPr>
          <p:nvPr>
            <p:ph type="sldNum" sz="quarter" idx="4294967295"/>
          </p:nvPr>
        </p:nvSpPr>
        <p:spPr>
          <a:xfrm>
            <a:off x="7010400" y="6356350"/>
            <a:ext cx="2133600" cy="365125"/>
          </a:xfrm>
          <a:prstGeom prst="rect">
            <a:avLst/>
          </a:prstGeom>
        </p:spPr>
        <p:txBody>
          <a:bodyPr/>
          <a:lstStyle/>
          <a:p>
            <a:fld id="{A7EA2D8D-44E5-43C4-BBA1-AE3E32EF0894}" type="slidenum">
              <a:rPr lang="en-GB" sz="1000" smtClean="0">
                <a:solidFill>
                  <a:schemeClr val="accent6">
                    <a:lumMod val="75000"/>
                  </a:schemeClr>
                </a:solidFill>
              </a:rPr>
              <a:t>47</a:t>
            </a:fld>
            <a:endParaRPr lang="en-GB" sz="1000" dirty="0">
              <a:solidFill>
                <a:schemeClr val="accent6">
                  <a:lumMod val="75000"/>
                </a:schemeClr>
              </a:solidFill>
            </a:endParaRP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847" y="1196752"/>
            <a:ext cx="7946713" cy="4480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4389" y="5650614"/>
            <a:ext cx="2219325" cy="26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4654" y="5907775"/>
            <a:ext cx="5400675" cy="26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7204718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292970" y="2375396"/>
            <a:ext cx="6107830" cy="2267483"/>
          </a:xfrm>
        </p:spPr>
        <p:txBody>
          <a:bodyPr>
            <a:normAutofit fontScale="92500"/>
          </a:bodyPr>
          <a:lstStyle/>
          <a:p>
            <a:r>
              <a:rPr lang="en-AU" dirty="0" smtClean="0"/>
              <a:t>Remember:</a:t>
            </a:r>
          </a:p>
          <a:p>
            <a:r>
              <a:rPr lang="en-AU" dirty="0" smtClean="0"/>
              <a:t>No Lecture or Tutorials in Week 10</a:t>
            </a:r>
            <a:endParaRPr lang="en-AU" dirty="0"/>
          </a:p>
        </p:txBody>
      </p:sp>
      <p:sp>
        <p:nvSpPr>
          <p:cNvPr id="5" name="Content Placeholder 4"/>
          <p:cNvSpPr>
            <a:spLocks noGrp="1"/>
          </p:cNvSpPr>
          <p:nvPr>
            <p:ph sz="quarter" idx="14"/>
          </p:nvPr>
        </p:nvSpPr>
        <p:spPr/>
        <p:txBody>
          <a:bodyPr/>
          <a:lstStyle/>
          <a:p>
            <a:r>
              <a:rPr lang="en-AU" dirty="0" smtClean="0"/>
              <a:t>Due to the public holiday on Monday (3/10/16) there will be no classes for csit226/826 in week 10.</a:t>
            </a:r>
            <a:endParaRPr lang="en-AU" dirty="0"/>
          </a:p>
        </p:txBody>
      </p:sp>
    </p:spTree>
    <p:extLst>
      <p:ext uri="{BB962C8B-B14F-4D97-AF65-F5344CB8AC3E}">
        <p14:creationId xmlns:p14="http://schemas.microsoft.com/office/powerpoint/2010/main" val="27704601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5877" y="2686074"/>
            <a:ext cx="7772400" cy="1470025"/>
          </a:xfrm>
        </p:spPr>
        <p:txBody>
          <a:bodyPr>
            <a:noAutofit/>
          </a:bodyPr>
          <a:lstStyle/>
          <a:p>
            <a:pPr>
              <a:lnSpc>
                <a:spcPct val="80000"/>
              </a:lnSpc>
            </a:pPr>
            <a:r>
              <a:rPr lang="en-US" spc="-150" dirty="0">
                <a:solidFill>
                  <a:schemeClr val="bg1"/>
                </a:solidFill>
                <a:latin typeface="Times New Roman"/>
                <a:cs typeface="Times New Roman"/>
              </a:rPr>
              <a:t>Questions</a:t>
            </a:r>
          </a:p>
        </p:txBody>
      </p:sp>
    </p:spTree>
    <p:extLst>
      <p:ext uri="{BB962C8B-B14F-4D97-AF65-F5344CB8AC3E}">
        <p14:creationId xmlns:p14="http://schemas.microsoft.com/office/powerpoint/2010/main" val="23571751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lnSpcReduction="10000"/>
          </a:bodyPr>
          <a:lstStyle/>
          <a:p>
            <a:r>
              <a:rPr lang="en-AU" dirty="0" smtClean="0"/>
              <a:t>Week 9 Quiz</a:t>
            </a:r>
          </a:p>
          <a:p>
            <a:r>
              <a:rPr lang="en-AU" dirty="0" smtClean="0"/>
              <a:t>Weeks 4 – 9 content</a:t>
            </a:r>
            <a:endParaRPr lang="en-AU" dirty="0"/>
          </a:p>
        </p:txBody>
      </p:sp>
      <p:sp>
        <p:nvSpPr>
          <p:cNvPr id="3" name="Content Placeholder 2"/>
          <p:cNvSpPr>
            <a:spLocks noGrp="1"/>
          </p:cNvSpPr>
          <p:nvPr>
            <p:ph sz="quarter" idx="14"/>
          </p:nvPr>
        </p:nvSpPr>
        <p:spPr/>
        <p:txBody>
          <a:bodyPr/>
          <a:lstStyle/>
          <a:p>
            <a:r>
              <a:rPr lang="en-AU" dirty="0" smtClean="0"/>
              <a:t>online at 8:30pm (2030hrs, end of lecture) until 5:00pm (1700hrs) FRIDAY</a:t>
            </a:r>
            <a:endParaRPr lang="en-AU" dirty="0"/>
          </a:p>
        </p:txBody>
      </p:sp>
    </p:spTree>
    <p:extLst>
      <p:ext uri="{BB962C8B-B14F-4D97-AF65-F5344CB8AC3E}">
        <p14:creationId xmlns:p14="http://schemas.microsoft.com/office/powerpoint/2010/main" val="1728092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b="1" dirty="0"/>
              <a:t>Subject Description</a:t>
            </a:r>
            <a:endParaRPr lang="en-AU" dirty="0"/>
          </a:p>
        </p:txBody>
      </p:sp>
      <p:sp>
        <p:nvSpPr>
          <p:cNvPr id="3" name="Content Placeholder 2"/>
          <p:cNvSpPr>
            <a:spLocks noGrp="1"/>
          </p:cNvSpPr>
          <p:nvPr>
            <p:ph sz="half" idx="1"/>
          </p:nvPr>
        </p:nvSpPr>
        <p:spPr>
          <a:xfrm>
            <a:off x="457199" y="1435108"/>
            <a:ext cx="8169293" cy="4849674"/>
          </a:xfrm>
        </p:spPr>
        <p:txBody>
          <a:bodyPr>
            <a:normAutofit fontScale="92500"/>
          </a:bodyPr>
          <a:lstStyle/>
          <a:p>
            <a:pPr marL="0" indent="0">
              <a:buNone/>
            </a:pPr>
            <a:r>
              <a:rPr lang="en-AU" sz="2400" dirty="0"/>
              <a:t>The subject provides students with an understanding of Human Computer Interaction (HCI) principles and practices, and how to apply them in the context of developing usable interactive computer applications and systems. The subject also emphasises the importance of taking into account contextual, organisational, and social factors in the design of computer systems. Students will be taken through the analysis, design, development, and evaluation of user interfaces. They will acquire hands-on design skills through an interaction design project. The subject will cover topics including user-centred design, the development process, prototyping, usability testing, measuring and evaluating the user experience and accessibility.</a:t>
            </a:r>
          </a:p>
        </p:txBody>
      </p:sp>
    </p:spTree>
    <p:extLst>
      <p:ext uri="{BB962C8B-B14F-4D97-AF65-F5344CB8AC3E}">
        <p14:creationId xmlns:p14="http://schemas.microsoft.com/office/powerpoint/2010/main" val="41853248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b="1" dirty="0"/>
              <a:t>Subject Learning Outcomes (SLOs)</a:t>
            </a:r>
            <a:endParaRPr lang="en-AU" dirty="0"/>
          </a:p>
        </p:txBody>
      </p:sp>
      <p:sp>
        <p:nvSpPr>
          <p:cNvPr id="3" name="Content Placeholder 2"/>
          <p:cNvSpPr>
            <a:spLocks noGrp="1"/>
          </p:cNvSpPr>
          <p:nvPr>
            <p:ph sz="half" idx="1"/>
          </p:nvPr>
        </p:nvSpPr>
        <p:spPr>
          <a:xfrm>
            <a:off x="457199" y="1436400"/>
            <a:ext cx="8136305" cy="4519764"/>
          </a:xfrm>
        </p:spPr>
        <p:txBody>
          <a:bodyPr>
            <a:normAutofit lnSpcReduction="10000"/>
          </a:bodyPr>
          <a:lstStyle/>
          <a:p>
            <a:pPr marL="0" indent="0">
              <a:buNone/>
            </a:pPr>
            <a:r>
              <a:rPr lang="en-AU" sz="2400" dirty="0"/>
              <a:t>On successful completion of this subject, students will be able to:</a:t>
            </a:r>
          </a:p>
          <a:p>
            <a:pPr lvl="1">
              <a:buFont typeface="+mj-lt"/>
              <a:buAutoNum type="arabicPeriod"/>
            </a:pPr>
            <a:r>
              <a:rPr lang="en-AU" sz="2400" dirty="0">
                <a:solidFill>
                  <a:srgbClr val="E10600"/>
                </a:solidFill>
              </a:rPr>
              <a:t>Identify and describe HCI principles and design issues.</a:t>
            </a:r>
          </a:p>
          <a:p>
            <a:pPr lvl="1">
              <a:buFont typeface="+mj-lt"/>
              <a:buAutoNum type="arabicPeriod"/>
            </a:pPr>
            <a:r>
              <a:rPr lang="en-AU" sz="2400" dirty="0">
                <a:solidFill>
                  <a:srgbClr val="E10600"/>
                </a:solidFill>
              </a:rPr>
              <a:t>Discuss and justify HCI solutions based on design principles.</a:t>
            </a:r>
          </a:p>
          <a:p>
            <a:pPr lvl="1">
              <a:buFont typeface="+mj-lt"/>
              <a:buAutoNum type="arabicPeriod"/>
            </a:pPr>
            <a:r>
              <a:rPr lang="en-AU" sz="2400" dirty="0">
                <a:solidFill>
                  <a:srgbClr val="E10600"/>
                </a:solidFill>
              </a:rPr>
              <a:t>Demonstrate an understanding of the HCI design process.</a:t>
            </a:r>
          </a:p>
          <a:p>
            <a:pPr lvl="1">
              <a:buFont typeface="+mj-lt"/>
              <a:buAutoNum type="arabicPeriod"/>
            </a:pPr>
            <a:r>
              <a:rPr lang="en-AU" sz="2400" dirty="0">
                <a:solidFill>
                  <a:schemeClr val="accent2"/>
                </a:solidFill>
              </a:rPr>
              <a:t>Acquire skills to design and implement user-centred design.</a:t>
            </a:r>
          </a:p>
          <a:p>
            <a:pPr lvl="1">
              <a:buFont typeface="+mj-lt"/>
              <a:buAutoNum type="arabicPeriod"/>
            </a:pPr>
            <a:r>
              <a:rPr lang="en-AU" sz="2400" dirty="0"/>
              <a:t>Select and use suitable methods of measuring and evaluating the user experience.</a:t>
            </a:r>
          </a:p>
          <a:p>
            <a:endParaRPr lang="en-AU" dirty="0"/>
          </a:p>
        </p:txBody>
      </p:sp>
    </p:spTree>
    <p:extLst>
      <p:ext uri="{BB962C8B-B14F-4D97-AF65-F5344CB8AC3E}">
        <p14:creationId xmlns:p14="http://schemas.microsoft.com/office/powerpoint/2010/main" val="22555140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smtClean="0"/>
              <a:t>Task analysis</a:t>
            </a:r>
            <a:endParaRPr lang="en-GB" dirty="0"/>
          </a:p>
        </p:txBody>
      </p:sp>
      <p:sp>
        <p:nvSpPr>
          <p:cNvPr id="38915" name="Rectangle 3"/>
          <p:cNvSpPr>
            <a:spLocks noGrp="1" noChangeArrowheads="1"/>
          </p:cNvSpPr>
          <p:nvPr>
            <p:ph sz="half" idx="1"/>
          </p:nvPr>
        </p:nvSpPr>
        <p:spPr/>
        <p:txBody>
          <a:bodyPr>
            <a:normAutofit/>
          </a:bodyPr>
          <a:lstStyle/>
          <a:p>
            <a:r>
              <a:rPr lang="en-GB" dirty="0" smtClean="0"/>
              <a:t>Task descriptions are often used to envision new systems or devices</a:t>
            </a:r>
          </a:p>
          <a:p>
            <a:r>
              <a:rPr lang="en-GB" dirty="0" smtClean="0"/>
              <a:t>Task analysis is used mainly to investigate an existing situation</a:t>
            </a:r>
          </a:p>
          <a:p>
            <a:r>
              <a:rPr lang="en-GB" dirty="0" smtClean="0"/>
              <a:t>It is important not to focus on superficial activities</a:t>
            </a:r>
          </a:p>
          <a:p>
            <a:pPr lvl="1"/>
            <a:r>
              <a:rPr lang="en-GB" dirty="0" smtClean="0"/>
              <a:t>What are people trying to achieve? </a:t>
            </a:r>
          </a:p>
          <a:p>
            <a:pPr lvl="1"/>
            <a:r>
              <a:rPr lang="en-GB" dirty="0" smtClean="0"/>
              <a:t>Why are they trying to achieve it?</a:t>
            </a:r>
          </a:p>
          <a:p>
            <a:pPr lvl="1"/>
            <a:r>
              <a:rPr lang="en-GB" dirty="0" smtClean="0"/>
              <a:t>How are they going about it?</a:t>
            </a:r>
          </a:p>
          <a:p>
            <a:r>
              <a:rPr lang="en-GB" dirty="0" smtClean="0"/>
              <a:t>Many techniques, the most popular is Hierarchical Task Analysis (HTA)</a:t>
            </a:r>
            <a:endParaRPr lang="en-US" dirty="0" smtClean="0"/>
          </a:p>
          <a:p>
            <a:endParaRPr lang="en-GB" dirty="0"/>
          </a:p>
        </p:txBody>
      </p:sp>
      <p:sp>
        <p:nvSpPr>
          <p:cNvPr id="3" name="Footer Placeholder 2"/>
          <p:cNvSpPr>
            <a:spLocks noGrp="1"/>
          </p:cNvSpPr>
          <p:nvPr>
            <p:ph type="ftr" sz="quarter" idx="4294967295"/>
          </p:nvPr>
        </p:nvSpPr>
        <p:spPr>
          <a:xfrm>
            <a:off x="0" y="6356350"/>
            <a:ext cx="2895600" cy="365125"/>
          </a:xfrm>
          <a:prstGeom prst="rect">
            <a:avLst/>
          </a:prstGeom>
        </p:spPr>
        <p:txBody>
          <a:bodyPr/>
          <a:lstStyle/>
          <a:p>
            <a:r>
              <a:rPr lang="en-GB" sz="1000" dirty="0" smtClean="0">
                <a:solidFill>
                  <a:schemeClr val="accent6">
                    <a:lumMod val="75000"/>
                  </a:schemeClr>
                </a:solidFill>
              </a:rPr>
              <a:t>www.id-book.com</a:t>
            </a:r>
            <a:endParaRPr lang="en-GB" sz="1000" dirty="0">
              <a:solidFill>
                <a:schemeClr val="accent6">
                  <a:lumMod val="75000"/>
                </a:schemeClr>
              </a:solidFill>
            </a:endParaRPr>
          </a:p>
        </p:txBody>
      </p:sp>
    </p:spTree>
    <p:extLst>
      <p:ext uri="{BB962C8B-B14F-4D97-AF65-F5344CB8AC3E}">
        <p14:creationId xmlns:p14="http://schemas.microsoft.com/office/powerpoint/2010/main" val="3379433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AU" dirty="0" smtClean="0"/>
              <a:t>Card Sorting</a:t>
            </a:r>
            <a:endParaRPr lang="en-AU" dirty="0"/>
          </a:p>
        </p:txBody>
      </p:sp>
      <p:sp>
        <p:nvSpPr>
          <p:cNvPr id="4" name="Content Placeholder 3"/>
          <p:cNvSpPr>
            <a:spLocks noGrp="1"/>
          </p:cNvSpPr>
          <p:nvPr>
            <p:ph sz="half" idx="1"/>
          </p:nvPr>
        </p:nvSpPr>
        <p:spPr>
          <a:xfrm>
            <a:off x="457200" y="1772188"/>
            <a:ext cx="7432158" cy="4489544"/>
          </a:xfrm>
        </p:spPr>
        <p:txBody>
          <a:bodyPr>
            <a:normAutofit fontScale="92500" lnSpcReduction="10000"/>
          </a:bodyPr>
          <a:lstStyle/>
          <a:p>
            <a:r>
              <a:rPr lang="en-AU" dirty="0"/>
              <a:t>generate information about the associations and grouping of specific data </a:t>
            </a:r>
            <a:r>
              <a:rPr lang="en-AU" dirty="0" smtClean="0"/>
              <a:t>items</a:t>
            </a:r>
          </a:p>
          <a:p>
            <a:r>
              <a:rPr lang="en-AU" dirty="0" smtClean="0"/>
              <a:t>Technology:</a:t>
            </a:r>
          </a:p>
          <a:p>
            <a:pPr lvl="1"/>
            <a:r>
              <a:rPr lang="en-AU" dirty="0" smtClean="0"/>
              <a:t>Low-tech </a:t>
            </a:r>
            <a:r>
              <a:rPr lang="en-AU" dirty="0"/>
              <a:t>method using index cards or post-it </a:t>
            </a:r>
            <a:r>
              <a:rPr lang="en-AU" dirty="0" smtClean="0"/>
              <a:t>notes</a:t>
            </a:r>
            <a:endParaRPr lang="en-AU" dirty="0"/>
          </a:p>
          <a:p>
            <a:pPr lvl="1"/>
            <a:r>
              <a:rPr lang="en-AU" dirty="0" smtClean="0"/>
              <a:t>High-tech method (e.g. </a:t>
            </a:r>
            <a:r>
              <a:rPr lang="en-AU" dirty="0" err="1" smtClean="0"/>
              <a:t>uxSort</a:t>
            </a:r>
            <a:r>
              <a:rPr lang="en-AU" dirty="0" smtClean="0"/>
              <a:t> or </a:t>
            </a:r>
            <a:r>
              <a:rPr lang="en-AU" dirty="0" err="1" smtClean="0"/>
              <a:t>UserZoom</a:t>
            </a:r>
            <a:r>
              <a:rPr lang="en-AU" dirty="0" smtClean="0"/>
              <a:t>)</a:t>
            </a:r>
            <a:endParaRPr lang="en-AU" dirty="0"/>
          </a:p>
          <a:p>
            <a:r>
              <a:rPr lang="en-AU" dirty="0" smtClean="0"/>
              <a:t>Typically conducted as a:</a:t>
            </a:r>
          </a:p>
          <a:p>
            <a:pPr lvl="1"/>
            <a:r>
              <a:rPr lang="en-AU" dirty="0"/>
              <a:t>S</a:t>
            </a:r>
            <a:r>
              <a:rPr lang="en-AU" dirty="0" smtClean="0"/>
              <a:t>eries </a:t>
            </a:r>
            <a:r>
              <a:rPr lang="en-AU" dirty="0"/>
              <a:t>of individual </a:t>
            </a:r>
            <a:r>
              <a:rPr lang="en-AU" dirty="0" smtClean="0"/>
              <a:t>exercises</a:t>
            </a:r>
          </a:p>
          <a:p>
            <a:pPr lvl="1"/>
            <a:r>
              <a:rPr lang="en-AU" dirty="0"/>
              <a:t>C</a:t>
            </a:r>
            <a:r>
              <a:rPr lang="en-AU" dirty="0" smtClean="0"/>
              <a:t>oncurrent </a:t>
            </a:r>
            <a:r>
              <a:rPr lang="en-AU" dirty="0"/>
              <a:t>activity </a:t>
            </a:r>
            <a:r>
              <a:rPr lang="en-AU" dirty="0" smtClean="0"/>
              <a:t>in a small group</a:t>
            </a:r>
          </a:p>
          <a:p>
            <a:pPr lvl="1"/>
            <a:r>
              <a:rPr lang="en-AU" dirty="0" smtClean="0"/>
              <a:t>Mixed approach (individual then group discussion - differences)</a:t>
            </a:r>
            <a:endParaRPr lang="en-AU" dirty="0"/>
          </a:p>
          <a:p>
            <a:r>
              <a:rPr lang="en-AU" dirty="0" smtClean="0"/>
              <a:t>Typically conducted early in the design </a:t>
            </a:r>
            <a:r>
              <a:rPr lang="en-AU" dirty="0"/>
              <a:t>phase of a project for defining </a:t>
            </a:r>
            <a:r>
              <a:rPr lang="en-AU" dirty="0" smtClean="0"/>
              <a:t>a systems architecture</a:t>
            </a:r>
          </a:p>
          <a:p>
            <a:r>
              <a:rPr lang="en-AU" dirty="0" smtClean="0"/>
              <a:t>Open vs. Closed sorts</a:t>
            </a:r>
            <a:endParaRPr lang="en-AU" dirty="0"/>
          </a:p>
          <a:p>
            <a:r>
              <a:rPr lang="en-AU" dirty="0"/>
              <a:t>See: </a:t>
            </a:r>
            <a:endParaRPr lang="en-AU" dirty="0" smtClean="0"/>
          </a:p>
          <a:p>
            <a:pPr lvl="1"/>
            <a:r>
              <a:rPr lang="en-AU" dirty="0" smtClean="0">
                <a:hlinkClick r:id="rId2"/>
              </a:rPr>
              <a:t>http</a:t>
            </a:r>
            <a:r>
              <a:rPr lang="en-AU" dirty="0">
                <a:hlinkClick r:id="rId2"/>
              </a:rPr>
              <a:t>://</a:t>
            </a:r>
            <a:r>
              <a:rPr lang="en-AU" dirty="0" smtClean="0">
                <a:hlinkClick r:id="rId2"/>
              </a:rPr>
              <a:t>measuringuserexperience.com/CardSorting/index.htm</a:t>
            </a:r>
            <a:endParaRPr lang="en-AU" dirty="0" smtClean="0"/>
          </a:p>
          <a:p>
            <a:pPr lvl="1"/>
            <a:r>
              <a:rPr lang="en-AU" dirty="0">
                <a:hlinkClick r:id="rId3"/>
              </a:rPr>
              <a:t>https://</a:t>
            </a:r>
            <a:r>
              <a:rPr lang="en-AU" dirty="0" smtClean="0">
                <a:hlinkClick r:id="rId3"/>
              </a:rPr>
              <a:t>www.interaction-design.org/literature/book/the-encyclopedia-of-human-computer-interaction-2nd-ed/card-sorting</a:t>
            </a:r>
            <a:endParaRPr lang="en-AU" dirty="0" smtClean="0"/>
          </a:p>
          <a:p>
            <a:endParaRPr lang="en-AU" dirty="0" smtClean="0"/>
          </a:p>
          <a:p>
            <a:endParaRPr lang="en-AU" dirty="0"/>
          </a:p>
        </p:txBody>
      </p:sp>
    </p:spTree>
    <p:extLst>
      <p:ext uri="{BB962C8B-B14F-4D97-AF65-F5344CB8AC3E}">
        <p14:creationId xmlns:p14="http://schemas.microsoft.com/office/powerpoint/2010/main" val="221930880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GUID" val="663b71cd-614e-44bf-a683-1b5d3a4dc0a6"/>
</p:tagLst>
</file>

<file path=ppt/theme/theme1.xml><?xml version="1.0" encoding="utf-8"?>
<a:theme xmlns:a="http://schemas.openxmlformats.org/drawingml/2006/main" name="Office Theme">
  <a:themeElements>
    <a:clrScheme name="2016 UOW Brand">
      <a:dk1>
        <a:sysClr val="windowText" lastClr="000000"/>
      </a:dk1>
      <a:lt1>
        <a:sysClr val="window" lastClr="FFFFFF"/>
      </a:lt1>
      <a:dk2>
        <a:srgbClr val="0C2340"/>
      </a:dk2>
      <a:lt2>
        <a:srgbClr val="D9D9D6"/>
      </a:lt2>
      <a:accent1>
        <a:srgbClr val="0033CC"/>
      </a:accent1>
      <a:accent2>
        <a:srgbClr val="E10600"/>
      </a:accent2>
      <a:accent3>
        <a:srgbClr val="0C2340"/>
      </a:accent3>
      <a:accent4>
        <a:srgbClr val="FFFFFF"/>
      </a:accent4>
      <a:accent5>
        <a:srgbClr val="000000"/>
      </a:accent5>
      <a:accent6>
        <a:srgbClr val="FFFFFF"/>
      </a:accent6>
      <a:hlink>
        <a:srgbClr val="245397"/>
      </a:hlink>
      <a:folHlink>
        <a:srgbClr val="4195D3"/>
      </a:folHlink>
    </a:clrScheme>
    <a:fontScheme name="2016 UOW Brand">
      <a:majorFont>
        <a:latin typeface="Times New Roman"/>
        <a:ea typeface=""/>
        <a:cs typeface=""/>
      </a:majorFont>
      <a:minorFont>
        <a:latin typeface="Montserra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7787</TotalTime>
  <Words>1708</Words>
  <Application>Microsoft Office PowerPoint</Application>
  <PresentationFormat>On-screen Show (4:3)</PresentationFormat>
  <Paragraphs>375</Paragraphs>
  <Slides>49</Slides>
  <Notes>17</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Office Theme</vt:lpstr>
      <vt:lpstr>Interaction Design and Development III:  Prototyping</vt:lpstr>
      <vt:lpstr>PowerPoint Presentation</vt:lpstr>
      <vt:lpstr>PowerPoint Presentation</vt:lpstr>
      <vt:lpstr>PowerPoint Presentation</vt:lpstr>
      <vt:lpstr>PowerPoint Presentation</vt:lpstr>
      <vt:lpstr>Subject Description</vt:lpstr>
      <vt:lpstr>Subject Learning Outcomes (SLOs)</vt:lpstr>
      <vt:lpstr>Task analysis</vt:lpstr>
      <vt:lpstr>Card Sorting</vt:lpstr>
      <vt:lpstr>Information Architecture (IA)</vt:lpstr>
      <vt:lpstr>PowerPoint Presentation</vt:lpstr>
      <vt:lpstr>PowerPoint Presentation</vt:lpstr>
      <vt:lpstr>Wireframes</vt:lpstr>
      <vt:lpstr>The value of Wireframing</vt:lpstr>
      <vt:lpstr>What elements do you want to be consistent?</vt:lpstr>
      <vt:lpstr>PowerPoint Presentation</vt:lpstr>
      <vt:lpstr>Storyboards</vt:lpstr>
      <vt:lpstr>Chapter 11: DESIGN, PROTOTYPING and CONSTRUCTION</vt:lpstr>
      <vt:lpstr>Prototyping</vt:lpstr>
      <vt:lpstr>What is a prototype?</vt:lpstr>
      <vt:lpstr>What is a prototype?</vt:lpstr>
      <vt:lpstr>Why prototype?</vt:lpstr>
      <vt:lpstr>PowerPoint Presentation</vt:lpstr>
      <vt:lpstr>Low-fidelity Prototyping</vt:lpstr>
      <vt:lpstr>PowerPoint Presentation</vt:lpstr>
      <vt:lpstr>Sketching</vt:lpstr>
      <vt:lpstr>Card-based prototypes</vt:lpstr>
      <vt:lpstr>High-fidelity prototyping</vt:lpstr>
      <vt:lpstr>Conceptual design</vt:lpstr>
      <vt:lpstr>Concrete design</vt:lpstr>
      <vt:lpstr>Using scenarios</vt:lpstr>
      <vt:lpstr>Generate storyboard from scenario</vt:lpstr>
      <vt:lpstr>Generate card-based prototype from use case</vt:lpstr>
      <vt:lpstr>Explore the user’s experience</vt:lpstr>
      <vt:lpstr>An experience map drawn as a wheel</vt:lpstr>
      <vt:lpstr>An experience map drawn as a timeline</vt:lpstr>
      <vt:lpstr>Construction: physical computing</vt:lpstr>
      <vt:lpstr>Physical computing kits</vt:lpstr>
      <vt:lpstr>Chapter 12: INTERACTION DESIGN IN PRACTICE</vt:lpstr>
      <vt:lpstr>AgileUX</vt:lpstr>
      <vt:lpstr>User research</vt:lpstr>
      <vt:lpstr>Aligning work practices</vt:lpstr>
      <vt:lpstr>Parallel tracks approach to AgileUX</vt:lpstr>
      <vt:lpstr>Aligning work practices</vt:lpstr>
      <vt:lpstr>Documentation</vt:lpstr>
      <vt:lpstr>Documentation: how polished?</vt:lpstr>
      <vt:lpstr>Documentation: how polished?</vt:lpstr>
      <vt:lpstr>PowerPoint Presentation</vt:lpstr>
      <vt:lpstr>Questions</vt:lpstr>
    </vt:vector>
  </TitlesOfParts>
  <Company>UOW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CSIT226/CSIT826  Introductory Lecture</dc:title>
  <dc:creator>Mark Freeman</dc:creator>
  <cp:lastModifiedBy>Mark Freeman</cp:lastModifiedBy>
  <cp:revision>298</cp:revision>
  <cp:lastPrinted>2016-08-15T05:59:06Z</cp:lastPrinted>
  <dcterms:created xsi:type="dcterms:W3CDTF">2016-01-22T04:47:59Z</dcterms:created>
  <dcterms:modified xsi:type="dcterms:W3CDTF">2016-09-19T06:08:47Z</dcterms:modified>
</cp:coreProperties>
</file>