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6"/>
  </p:notesMasterIdLst>
  <p:handoutMasterIdLst>
    <p:handoutMasterId r:id="rId97"/>
  </p:handoutMasterIdLst>
  <p:sldIdLst>
    <p:sldId id="256" r:id="rId2"/>
    <p:sldId id="269" r:id="rId3"/>
    <p:sldId id="270" r:id="rId4"/>
    <p:sldId id="273" r:id="rId5"/>
    <p:sldId id="274" r:id="rId6"/>
    <p:sldId id="368" r:id="rId7"/>
    <p:sldId id="432" r:id="rId8"/>
    <p:sldId id="433" r:id="rId9"/>
    <p:sldId id="436" r:id="rId10"/>
    <p:sldId id="434" r:id="rId11"/>
    <p:sldId id="435" r:id="rId12"/>
    <p:sldId id="437" r:id="rId13"/>
    <p:sldId id="438" r:id="rId14"/>
    <p:sldId id="440" r:id="rId15"/>
    <p:sldId id="441" r:id="rId16"/>
    <p:sldId id="442" r:id="rId17"/>
    <p:sldId id="443" r:id="rId18"/>
    <p:sldId id="439"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67" r:id="rId46"/>
    <p:sldId id="395" r:id="rId47"/>
    <p:sldId id="396" r:id="rId48"/>
    <p:sldId id="397" r:id="rId49"/>
    <p:sldId id="398" r:id="rId50"/>
    <p:sldId id="399" r:id="rId51"/>
    <p:sldId id="362" r:id="rId52"/>
    <p:sldId id="361"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26" r:id="rId80"/>
    <p:sldId id="427" r:id="rId81"/>
    <p:sldId id="428" r:id="rId82"/>
    <p:sldId id="429" r:id="rId83"/>
    <p:sldId id="430" r:id="rId84"/>
    <p:sldId id="431" r:id="rId85"/>
    <p:sldId id="366" r:id="rId86"/>
    <p:sldId id="339" r:id="rId87"/>
    <p:sldId id="340" r:id="rId88"/>
    <p:sldId id="341" r:id="rId89"/>
    <p:sldId id="289" r:id="rId90"/>
    <p:sldId id="293" r:id="rId91"/>
    <p:sldId id="319" r:id="rId92"/>
    <p:sldId id="324" r:id="rId93"/>
    <p:sldId id="338" r:id="rId94"/>
    <p:sldId id="261" r:id="rId9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autoAdjust="0"/>
    <p:restoredTop sz="86535" autoAdjust="0"/>
  </p:normalViewPr>
  <p:slideViewPr>
    <p:cSldViewPr snapToGrid="0" snapToObjects="1">
      <p:cViewPr>
        <p:scale>
          <a:sx n="90" d="100"/>
          <a:sy n="90" d="100"/>
        </p:scale>
        <p:origin x="-2244" y="-33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21B23-A530-4395-BAC6-9A50EF14E921}"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n-AU"/>
        </a:p>
      </dgm:t>
    </dgm:pt>
    <dgm:pt modelId="{D1F2F624-A017-44AA-B8D9-F9206EA98E1F}">
      <dgm:prSet phldrT="[Text]"/>
      <dgm:spPr/>
      <dgm:t>
        <a:bodyPr/>
        <a:lstStyle/>
        <a:p>
          <a:r>
            <a:rPr lang="en-AU" dirty="0" smtClean="0"/>
            <a:t>Expertise</a:t>
          </a:r>
          <a:endParaRPr lang="en-AU" dirty="0"/>
        </a:p>
      </dgm:t>
    </dgm:pt>
    <dgm:pt modelId="{5406A6F2-AFFC-448C-95D7-01E17EA9619E}" type="parTrans" cxnId="{54AD01D7-EDB1-41FF-AF5D-D704E49DAB11}">
      <dgm:prSet/>
      <dgm:spPr/>
      <dgm:t>
        <a:bodyPr/>
        <a:lstStyle/>
        <a:p>
          <a:endParaRPr lang="en-AU"/>
        </a:p>
      </dgm:t>
    </dgm:pt>
    <dgm:pt modelId="{535EFE6F-9E2A-4383-A142-2692E44D4117}" type="sibTrans" cxnId="{54AD01D7-EDB1-41FF-AF5D-D704E49DAB11}">
      <dgm:prSet/>
      <dgm:spPr/>
      <dgm:t>
        <a:bodyPr/>
        <a:lstStyle/>
        <a:p>
          <a:endParaRPr lang="en-AU"/>
        </a:p>
      </dgm:t>
    </dgm:pt>
    <dgm:pt modelId="{7F63D86B-6019-42A6-B571-B96CA8863667}">
      <dgm:prSet phldrT="[Text]"/>
      <dgm:spPr/>
      <dgm:t>
        <a:bodyPr/>
        <a:lstStyle/>
        <a:p>
          <a:r>
            <a:rPr lang="en-AU" dirty="0" smtClean="0"/>
            <a:t>Participation</a:t>
          </a:r>
          <a:endParaRPr lang="en-AU" dirty="0"/>
        </a:p>
      </dgm:t>
    </dgm:pt>
    <dgm:pt modelId="{071570A2-C24E-4182-8753-1F8D3E25ACA3}" type="parTrans" cxnId="{169D2406-FC26-45BC-834E-D722B947BADD}">
      <dgm:prSet/>
      <dgm:spPr/>
      <dgm:t>
        <a:bodyPr/>
        <a:lstStyle/>
        <a:p>
          <a:endParaRPr lang="en-AU"/>
        </a:p>
      </dgm:t>
    </dgm:pt>
    <dgm:pt modelId="{EE80E527-AB34-450E-9C1C-C3A5BEC602A6}" type="sibTrans" cxnId="{169D2406-FC26-45BC-834E-D722B947BADD}">
      <dgm:prSet/>
      <dgm:spPr/>
      <dgm:t>
        <a:bodyPr/>
        <a:lstStyle/>
        <a:p>
          <a:endParaRPr lang="en-AU"/>
        </a:p>
      </dgm:t>
    </dgm:pt>
    <dgm:pt modelId="{95FF0DE7-7CD8-4BD8-844F-341F3ED7F6A8}" type="pres">
      <dgm:prSet presAssocID="{74E21B23-A530-4395-BAC6-9A50EF14E921}" presName="compositeShape" presStyleCnt="0">
        <dgm:presLayoutVars>
          <dgm:chMax val="2"/>
          <dgm:dir/>
          <dgm:resizeHandles val="exact"/>
        </dgm:presLayoutVars>
      </dgm:prSet>
      <dgm:spPr/>
      <dgm:t>
        <a:bodyPr/>
        <a:lstStyle/>
        <a:p>
          <a:endParaRPr lang="en-AU"/>
        </a:p>
      </dgm:t>
    </dgm:pt>
    <dgm:pt modelId="{3267D85E-22D2-4C8E-8284-A1F56403E2A3}" type="pres">
      <dgm:prSet presAssocID="{D1F2F624-A017-44AA-B8D9-F9206EA98E1F}" presName="upArrow" presStyleLbl="node1" presStyleIdx="0" presStyleCnt="2"/>
      <dgm:spPr/>
    </dgm:pt>
    <dgm:pt modelId="{D1A2FDF5-34AB-4BA5-AA76-B0742B4EDB83}" type="pres">
      <dgm:prSet presAssocID="{D1F2F624-A017-44AA-B8D9-F9206EA98E1F}" presName="upArrowText" presStyleLbl="revTx" presStyleIdx="0" presStyleCnt="2">
        <dgm:presLayoutVars>
          <dgm:chMax val="0"/>
          <dgm:bulletEnabled val="1"/>
        </dgm:presLayoutVars>
      </dgm:prSet>
      <dgm:spPr/>
      <dgm:t>
        <a:bodyPr/>
        <a:lstStyle/>
        <a:p>
          <a:endParaRPr lang="en-AU"/>
        </a:p>
      </dgm:t>
    </dgm:pt>
    <dgm:pt modelId="{7CB3E243-C0A2-4659-B128-D05F6351B8BD}" type="pres">
      <dgm:prSet presAssocID="{7F63D86B-6019-42A6-B571-B96CA8863667}" presName="downArrow" presStyleLbl="node1" presStyleIdx="1" presStyleCnt="2"/>
      <dgm:spPr/>
    </dgm:pt>
    <dgm:pt modelId="{A2D15ACD-42DF-4279-90EB-92ED92D7FA19}" type="pres">
      <dgm:prSet presAssocID="{7F63D86B-6019-42A6-B571-B96CA8863667}" presName="downArrowText" presStyleLbl="revTx" presStyleIdx="1" presStyleCnt="2">
        <dgm:presLayoutVars>
          <dgm:chMax val="0"/>
          <dgm:bulletEnabled val="1"/>
        </dgm:presLayoutVars>
      </dgm:prSet>
      <dgm:spPr/>
      <dgm:t>
        <a:bodyPr/>
        <a:lstStyle/>
        <a:p>
          <a:endParaRPr lang="en-AU"/>
        </a:p>
      </dgm:t>
    </dgm:pt>
  </dgm:ptLst>
  <dgm:cxnLst>
    <dgm:cxn modelId="{DFAE5067-D544-0A47-B937-BCF9D6E66F38}" type="presOf" srcId="{7F63D86B-6019-42A6-B571-B96CA8863667}" destId="{A2D15ACD-42DF-4279-90EB-92ED92D7FA19}" srcOrd="0" destOrd="0" presId="urn:microsoft.com/office/officeart/2005/8/layout/arrow4"/>
    <dgm:cxn modelId="{169D2406-FC26-45BC-834E-D722B947BADD}" srcId="{74E21B23-A530-4395-BAC6-9A50EF14E921}" destId="{7F63D86B-6019-42A6-B571-B96CA8863667}" srcOrd="1" destOrd="0" parTransId="{071570A2-C24E-4182-8753-1F8D3E25ACA3}" sibTransId="{EE80E527-AB34-450E-9C1C-C3A5BEC602A6}"/>
    <dgm:cxn modelId="{6A6ADC2C-AA88-F74C-9DBA-90BB8B600661}" type="presOf" srcId="{74E21B23-A530-4395-BAC6-9A50EF14E921}" destId="{95FF0DE7-7CD8-4BD8-844F-341F3ED7F6A8}" srcOrd="0" destOrd="0" presId="urn:microsoft.com/office/officeart/2005/8/layout/arrow4"/>
    <dgm:cxn modelId="{54AD01D7-EDB1-41FF-AF5D-D704E49DAB11}" srcId="{74E21B23-A530-4395-BAC6-9A50EF14E921}" destId="{D1F2F624-A017-44AA-B8D9-F9206EA98E1F}" srcOrd="0" destOrd="0" parTransId="{5406A6F2-AFFC-448C-95D7-01E17EA9619E}" sibTransId="{535EFE6F-9E2A-4383-A142-2692E44D4117}"/>
    <dgm:cxn modelId="{02B95BF9-0893-9A4E-ACDF-7C56BA6C100D}" type="presOf" srcId="{D1F2F624-A017-44AA-B8D9-F9206EA98E1F}" destId="{D1A2FDF5-34AB-4BA5-AA76-B0742B4EDB83}" srcOrd="0" destOrd="0" presId="urn:microsoft.com/office/officeart/2005/8/layout/arrow4"/>
    <dgm:cxn modelId="{CE380826-49EA-7246-8500-299AAE398EF5}" type="presParOf" srcId="{95FF0DE7-7CD8-4BD8-844F-341F3ED7F6A8}" destId="{3267D85E-22D2-4C8E-8284-A1F56403E2A3}" srcOrd="0" destOrd="0" presId="urn:microsoft.com/office/officeart/2005/8/layout/arrow4"/>
    <dgm:cxn modelId="{068DF000-EDDF-B942-BD0B-A5CFF0713880}" type="presParOf" srcId="{95FF0DE7-7CD8-4BD8-844F-341F3ED7F6A8}" destId="{D1A2FDF5-34AB-4BA5-AA76-B0742B4EDB83}" srcOrd="1" destOrd="0" presId="urn:microsoft.com/office/officeart/2005/8/layout/arrow4"/>
    <dgm:cxn modelId="{4C83AAAB-2A06-084D-82AA-8EF2105645C1}" type="presParOf" srcId="{95FF0DE7-7CD8-4BD8-844F-341F3ED7F6A8}" destId="{7CB3E243-C0A2-4659-B128-D05F6351B8BD}" srcOrd="2" destOrd="0" presId="urn:microsoft.com/office/officeart/2005/8/layout/arrow4"/>
    <dgm:cxn modelId="{5E5C0B40-5DF4-424B-80E5-ED889F46AD8E}" type="presParOf" srcId="{95FF0DE7-7CD8-4BD8-844F-341F3ED7F6A8}" destId="{A2D15ACD-42DF-4279-90EB-92ED92D7FA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BED886-3790-754C-AD42-A2403B48DF8D}"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US"/>
        </a:p>
      </dgm:t>
    </dgm:pt>
    <dgm:pt modelId="{48998DB6-DE0A-AC49-9E43-B9B060D02652}">
      <dgm:prSet phldrT="[Text]"/>
      <dgm:spPr/>
      <dgm:t>
        <a:bodyPr/>
        <a:lstStyle/>
        <a:p>
          <a:r>
            <a:rPr lang="en-US" dirty="0" smtClean="0"/>
            <a:t>Command Line Interfaces (CLI)</a:t>
          </a:r>
          <a:endParaRPr lang="en-US" dirty="0"/>
        </a:p>
      </dgm:t>
    </dgm:pt>
    <dgm:pt modelId="{47DB48D9-5984-124B-BD3E-D432BCAD19A8}" type="parTrans" cxnId="{F8B5BDFC-9A8B-7940-AB3A-611D6E001CA4}">
      <dgm:prSet/>
      <dgm:spPr/>
      <dgm:t>
        <a:bodyPr/>
        <a:lstStyle/>
        <a:p>
          <a:endParaRPr lang="en-US"/>
        </a:p>
      </dgm:t>
    </dgm:pt>
    <dgm:pt modelId="{40DF0BFC-E262-A342-877C-1F679A4AA333}" type="sibTrans" cxnId="{F8B5BDFC-9A8B-7940-AB3A-611D6E001CA4}">
      <dgm:prSet/>
      <dgm:spPr/>
      <dgm:t>
        <a:bodyPr/>
        <a:lstStyle/>
        <a:p>
          <a:endParaRPr lang="en-US"/>
        </a:p>
      </dgm:t>
    </dgm:pt>
    <dgm:pt modelId="{5EDC76B3-7B54-7546-A65C-F3617AC3022D}">
      <dgm:prSet phldrT="[Text]"/>
      <dgm:spPr/>
      <dgm:t>
        <a:bodyPr/>
        <a:lstStyle/>
        <a:p>
          <a:r>
            <a:rPr lang="en-US" dirty="0" smtClean="0"/>
            <a:t>Graphical User Interfaces (GUI)</a:t>
          </a:r>
          <a:endParaRPr lang="en-US" dirty="0"/>
        </a:p>
      </dgm:t>
    </dgm:pt>
    <dgm:pt modelId="{E7F9246F-E985-EF49-A13A-6942F6B651E5}" type="parTrans" cxnId="{C6A4C6F1-3846-FF43-8EEA-506B56499C5D}">
      <dgm:prSet/>
      <dgm:spPr/>
      <dgm:t>
        <a:bodyPr/>
        <a:lstStyle/>
        <a:p>
          <a:endParaRPr lang="en-US"/>
        </a:p>
      </dgm:t>
    </dgm:pt>
    <dgm:pt modelId="{2CC588C2-AB15-B048-B4EC-F0DFEFFDB906}" type="sibTrans" cxnId="{C6A4C6F1-3846-FF43-8EEA-506B56499C5D}">
      <dgm:prSet/>
      <dgm:spPr/>
      <dgm:t>
        <a:bodyPr/>
        <a:lstStyle/>
        <a:p>
          <a:endParaRPr lang="en-US"/>
        </a:p>
      </dgm:t>
    </dgm:pt>
    <dgm:pt modelId="{C249DE4F-3ECF-E847-89A7-4F7C4600D855}">
      <dgm:prSet phldrT="[Text]"/>
      <dgm:spPr/>
      <dgm:t>
        <a:bodyPr/>
        <a:lstStyle/>
        <a:p>
          <a:r>
            <a:rPr lang="en-US" dirty="0" smtClean="0"/>
            <a:t>Natural User Interfaces (NUI)</a:t>
          </a:r>
          <a:endParaRPr lang="en-US" dirty="0"/>
        </a:p>
      </dgm:t>
    </dgm:pt>
    <dgm:pt modelId="{E0EBAB8A-3EAC-7640-A508-8AC7366D66A9}" type="parTrans" cxnId="{F378721D-8BAC-6B44-AA5B-6FA2EC8A1752}">
      <dgm:prSet/>
      <dgm:spPr/>
      <dgm:t>
        <a:bodyPr/>
        <a:lstStyle/>
        <a:p>
          <a:endParaRPr lang="en-US"/>
        </a:p>
      </dgm:t>
    </dgm:pt>
    <dgm:pt modelId="{77030463-8405-7048-AA12-2DA690846925}" type="sibTrans" cxnId="{F378721D-8BAC-6B44-AA5B-6FA2EC8A1752}">
      <dgm:prSet/>
      <dgm:spPr/>
      <dgm:t>
        <a:bodyPr/>
        <a:lstStyle/>
        <a:p>
          <a:endParaRPr lang="en-US"/>
        </a:p>
      </dgm:t>
    </dgm:pt>
    <dgm:pt modelId="{FB914AE3-2B92-3646-9F6C-01642B5EB19B}" type="pres">
      <dgm:prSet presAssocID="{02BED886-3790-754C-AD42-A2403B48DF8D}" presName="Name0" presStyleCnt="0">
        <dgm:presLayoutVars>
          <dgm:dir/>
          <dgm:animLvl val="lvl"/>
          <dgm:resizeHandles val="exact"/>
        </dgm:presLayoutVars>
      </dgm:prSet>
      <dgm:spPr/>
      <dgm:t>
        <a:bodyPr/>
        <a:lstStyle/>
        <a:p>
          <a:endParaRPr lang="en-US"/>
        </a:p>
      </dgm:t>
    </dgm:pt>
    <dgm:pt modelId="{61BB3346-E07F-3543-A933-7142D6865F6E}" type="pres">
      <dgm:prSet presAssocID="{C249DE4F-3ECF-E847-89A7-4F7C4600D855}" presName="boxAndChildren" presStyleCnt="0"/>
      <dgm:spPr/>
      <dgm:t>
        <a:bodyPr/>
        <a:lstStyle/>
        <a:p>
          <a:endParaRPr lang="en-US"/>
        </a:p>
      </dgm:t>
    </dgm:pt>
    <dgm:pt modelId="{3B22172D-2700-AE43-99BF-B4499F36117C}" type="pres">
      <dgm:prSet presAssocID="{C249DE4F-3ECF-E847-89A7-4F7C4600D855}" presName="parentTextBox" presStyleLbl="node1" presStyleIdx="0" presStyleCnt="3"/>
      <dgm:spPr/>
      <dgm:t>
        <a:bodyPr/>
        <a:lstStyle/>
        <a:p>
          <a:endParaRPr lang="en-US"/>
        </a:p>
      </dgm:t>
    </dgm:pt>
    <dgm:pt modelId="{7AF54877-7421-6046-A6F5-648B2C63EA3A}" type="pres">
      <dgm:prSet presAssocID="{2CC588C2-AB15-B048-B4EC-F0DFEFFDB906}" presName="sp" presStyleCnt="0"/>
      <dgm:spPr/>
      <dgm:t>
        <a:bodyPr/>
        <a:lstStyle/>
        <a:p>
          <a:endParaRPr lang="en-US"/>
        </a:p>
      </dgm:t>
    </dgm:pt>
    <dgm:pt modelId="{BEC0FB30-B956-F34A-9D51-F3B85496A31C}" type="pres">
      <dgm:prSet presAssocID="{5EDC76B3-7B54-7546-A65C-F3617AC3022D}" presName="arrowAndChildren" presStyleCnt="0"/>
      <dgm:spPr/>
      <dgm:t>
        <a:bodyPr/>
        <a:lstStyle/>
        <a:p>
          <a:endParaRPr lang="en-US"/>
        </a:p>
      </dgm:t>
    </dgm:pt>
    <dgm:pt modelId="{21657180-6082-A14E-AF28-D9E7C46CED0D}" type="pres">
      <dgm:prSet presAssocID="{5EDC76B3-7B54-7546-A65C-F3617AC3022D}" presName="parentTextArrow" presStyleLbl="node1" presStyleIdx="1" presStyleCnt="3"/>
      <dgm:spPr/>
      <dgm:t>
        <a:bodyPr/>
        <a:lstStyle/>
        <a:p>
          <a:endParaRPr lang="en-US"/>
        </a:p>
      </dgm:t>
    </dgm:pt>
    <dgm:pt modelId="{6D0C53F7-17E6-4B41-A7B9-12F9AAD0F342}" type="pres">
      <dgm:prSet presAssocID="{40DF0BFC-E262-A342-877C-1F679A4AA333}" presName="sp" presStyleCnt="0"/>
      <dgm:spPr/>
      <dgm:t>
        <a:bodyPr/>
        <a:lstStyle/>
        <a:p>
          <a:endParaRPr lang="en-US"/>
        </a:p>
      </dgm:t>
    </dgm:pt>
    <dgm:pt modelId="{D1D6D228-7178-7A44-BE1E-6A810550BF57}" type="pres">
      <dgm:prSet presAssocID="{48998DB6-DE0A-AC49-9E43-B9B060D02652}" presName="arrowAndChildren" presStyleCnt="0"/>
      <dgm:spPr/>
      <dgm:t>
        <a:bodyPr/>
        <a:lstStyle/>
        <a:p>
          <a:endParaRPr lang="en-US"/>
        </a:p>
      </dgm:t>
    </dgm:pt>
    <dgm:pt modelId="{BF4180B2-8D6C-824C-92E5-7B5A2057116E}" type="pres">
      <dgm:prSet presAssocID="{48998DB6-DE0A-AC49-9E43-B9B060D02652}" presName="parentTextArrow" presStyleLbl="node1" presStyleIdx="2" presStyleCnt="3" custLinFactNeighborX="1803" custLinFactNeighborY="-25664"/>
      <dgm:spPr/>
      <dgm:t>
        <a:bodyPr/>
        <a:lstStyle/>
        <a:p>
          <a:endParaRPr lang="en-US"/>
        </a:p>
      </dgm:t>
    </dgm:pt>
  </dgm:ptLst>
  <dgm:cxnLst>
    <dgm:cxn modelId="{E4B3A603-1857-DC42-AA97-8A90886D4844}" type="presOf" srcId="{48998DB6-DE0A-AC49-9E43-B9B060D02652}" destId="{BF4180B2-8D6C-824C-92E5-7B5A2057116E}" srcOrd="0" destOrd="0" presId="urn:microsoft.com/office/officeart/2005/8/layout/process4"/>
    <dgm:cxn modelId="{C6A4C6F1-3846-FF43-8EEA-506B56499C5D}" srcId="{02BED886-3790-754C-AD42-A2403B48DF8D}" destId="{5EDC76B3-7B54-7546-A65C-F3617AC3022D}" srcOrd="1" destOrd="0" parTransId="{E7F9246F-E985-EF49-A13A-6942F6B651E5}" sibTransId="{2CC588C2-AB15-B048-B4EC-F0DFEFFDB906}"/>
    <dgm:cxn modelId="{F8B5BDFC-9A8B-7940-AB3A-611D6E001CA4}" srcId="{02BED886-3790-754C-AD42-A2403B48DF8D}" destId="{48998DB6-DE0A-AC49-9E43-B9B060D02652}" srcOrd="0" destOrd="0" parTransId="{47DB48D9-5984-124B-BD3E-D432BCAD19A8}" sibTransId="{40DF0BFC-E262-A342-877C-1F679A4AA333}"/>
    <dgm:cxn modelId="{F378721D-8BAC-6B44-AA5B-6FA2EC8A1752}" srcId="{02BED886-3790-754C-AD42-A2403B48DF8D}" destId="{C249DE4F-3ECF-E847-89A7-4F7C4600D855}" srcOrd="2" destOrd="0" parTransId="{E0EBAB8A-3EAC-7640-A508-8AC7366D66A9}" sibTransId="{77030463-8405-7048-AA12-2DA690846925}"/>
    <dgm:cxn modelId="{4A4333A3-80F9-034E-AA1A-18E9C78669DE}" type="presOf" srcId="{02BED886-3790-754C-AD42-A2403B48DF8D}" destId="{FB914AE3-2B92-3646-9F6C-01642B5EB19B}" srcOrd="0" destOrd="0" presId="urn:microsoft.com/office/officeart/2005/8/layout/process4"/>
    <dgm:cxn modelId="{77FD2E4A-3657-0D47-A88B-2165697EE458}" type="presOf" srcId="{5EDC76B3-7B54-7546-A65C-F3617AC3022D}" destId="{21657180-6082-A14E-AF28-D9E7C46CED0D}" srcOrd="0" destOrd="0" presId="urn:microsoft.com/office/officeart/2005/8/layout/process4"/>
    <dgm:cxn modelId="{DB2BA6D8-11CE-FE4D-B6C3-9673B5FD4B3F}" type="presOf" srcId="{C249DE4F-3ECF-E847-89A7-4F7C4600D855}" destId="{3B22172D-2700-AE43-99BF-B4499F36117C}" srcOrd="0" destOrd="0" presId="urn:microsoft.com/office/officeart/2005/8/layout/process4"/>
    <dgm:cxn modelId="{CEF1B2D1-C7CC-B64D-B5D2-1A42815C0748}" type="presParOf" srcId="{FB914AE3-2B92-3646-9F6C-01642B5EB19B}" destId="{61BB3346-E07F-3543-A933-7142D6865F6E}" srcOrd="0" destOrd="0" presId="urn:microsoft.com/office/officeart/2005/8/layout/process4"/>
    <dgm:cxn modelId="{0DB84EF8-CAEF-9641-A159-A6509CDA14FF}" type="presParOf" srcId="{61BB3346-E07F-3543-A933-7142D6865F6E}" destId="{3B22172D-2700-AE43-99BF-B4499F36117C}" srcOrd="0" destOrd="0" presId="urn:microsoft.com/office/officeart/2005/8/layout/process4"/>
    <dgm:cxn modelId="{2ECB70F7-86A1-0D47-A016-EA60045C8371}" type="presParOf" srcId="{FB914AE3-2B92-3646-9F6C-01642B5EB19B}" destId="{7AF54877-7421-6046-A6F5-648B2C63EA3A}" srcOrd="1" destOrd="0" presId="urn:microsoft.com/office/officeart/2005/8/layout/process4"/>
    <dgm:cxn modelId="{A096DA43-8A49-2B40-8DB1-409BB4571BF0}" type="presParOf" srcId="{FB914AE3-2B92-3646-9F6C-01642B5EB19B}" destId="{BEC0FB30-B956-F34A-9D51-F3B85496A31C}" srcOrd="2" destOrd="0" presId="urn:microsoft.com/office/officeart/2005/8/layout/process4"/>
    <dgm:cxn modelId="{D35E98C3-FCAB-E64E-A5BD-0116B0C55E2B}" type="presParOf" srcId="{BEC0FB30-B956-F34A-9D51-F3B85496A31C}" destId="{21657180-6082-A14E-AF28-D9E7C46CED0D}" srcOrd="0" destOrd="0" presId="urn:microsoft.com/office/officeart/2005/8/layout/process4"/>
    <dgm:cxn modelId="{EC38753A-E7D4-B742-8E2F-4681FDD9AEF6}" type="presParOf" srcId="{FB914AE3-2B92-3646-9F6C-01642B5EB19B}" destId="{6D0C53F7-17E6-4B41-A7B9-12F9AAD0F342}" srcOrd="3" destOrd="0" presId="urn:microsoft.com/office/officeart/2005/8/layout/process4"/>
    <dgm:cxn modelId="{24EA30C4-2651-3849-9810-12478F797FA9}" type="presParOf" srcId="{FB914AE3-2B92-3646-9F6C-01642B5EB19B}" destId="{D1D6D228-7178-7A44-BE1E-6A810550BF57}" srcOrd="4" destOrd="0" presId="urn:microsoft.com/office/officeart/2005/8/layout/process4"/>
    <dgm:cxn modelId="{0BFB3676-FE4A-A140-9B6E-2D05A1A6E8EE}" type="presParOf" srcId="{D1D6D228-7178-7A44-BE1E-6A810550BF57}" destId="{BF4180B2-8D6C-824C-92E5-7B5A2057116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97F856-FC5C-4C54-8C9D-44299E07329A}"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AU"/>
        </a:p>
      </dgm:t>
    </dgm:pt>
    <dgm:pt modelId="{5E1D06F9-DFEB-4C82-896D-3526758E07A6}">
      <dgm:prSet phldrT="[Text]"/>
      <dgm:spPr/>
      <dgm:t>
        <a:bodyPr/>
        <a:lstStyle/>
        <a:p>
          <a:r>
            <a:rPr lang="en-AU" dirty="0" smtClean="0"/>
            <a:t>Quick and Dirty Evaluations</a:t>
          </a:r>
          <a:endParaRPr lang="en-AU" dirty="0"/>
        </a:p>
      </dgm:t>
    </dgm:pt>
    <dgm:pt modelId="{5610565B-D140-487A-A7E3-FBAE58D9739B}" type="parTrans" cxnId="{6C26806A-146E-4887-9ADD-56A5B266AF82}">
      <dgm:prSet/>
      <dgm:spPr/>
      <dgm:t>
        <a:bodyPr/>
        <a:lstStyle/>
        <a:p>
          <a:endParaRPr lang="en-AU"/>
        </a:p>
      </dgm:t>
    </dgm:pt>
    <dgm:pt modelId="{46C0DB72-AA76-4880-BA9E-41ED2299EAAA}" type="sibTrans" cxnId="{6C26806A-146E-4887-9ADD-56A5B266AF82}">
      <dgm:prSet/>
      <dgm:spPr/>
      <dgm:t>
        <a:bodyPr/>
        <a:lstStyle/>
        <a:p>
          <a:endParaRPr lang="en-AU"/>
        </a:p>
      </dgm:t>
    </dgm:pt>
    <dgm:pt modelId="{DAB0435A-D4C8-4E17-98A4-55108BA8DB5F}">
      <dgm:prSet phldrT="[Text]"/>
      <dgm:spPr/>
      <dgm:t>
        <a:bodyPr/>
        <a:lstStyle/>
        <a:p>
          <a:r>
            <a:rPr lang="en-AU" dirty="0" smtClean="0"/>
            <a:t>Usability Testing</a:t>
          </a:r>
          <a:endParaRPr lang="en-AU" dirty="0"/>
        </a:p>
      </dgm:t>
    </dgm:pt>
    <dgm:pt modelId="{6A62DD06-2E92-45DA-8736-E974AF502068}" type="parTrans" cxnId="{C7D0AED8-5FF8-4CB0-8549-B68A52F15EE0}">
      <dgm:prSet/>
      <dgm:spPr/>
      <dgm:t>
        <a:bodyPr/>
        <a:lstStyle/>
        <a:p>
          <a:endParaRPr lang="en-AU"/>
        </a:p>
      </dgm:t>
    </dgm:pt>
    <dgm:pt modelId="{CB644983-F9FF-4E7A-8942-A6CA4CBAD822}" type="sibTrans" cxnId="{C7D0AED8-5FF8-4CB0-8549-B68A52F15EE0}">
      <dgm:prSet/>
      <dgm:spPr/>
      <dgm:t>
        <a:bodyPr/>
        <a:lstStyle/>
        <a:p>
          <a:endParaRPr lang="en-AU"/>
        </a:p>
      </dgm:t>
    </dgm:pt>
    <dgm:pt modelId="{7B8FEAE4-2B9E-400E-8A6C-8E418ADE85D1}">
      <dgm:prSet phldrT="[Text]"/>
      <dgm:spPr/>
      <dgm:t>
        <a:bodyPr/>
        <a:lstStyle/>
        <a:p>
          <a:r>
            <a:rPr lang="en-AU" dirty="0" smtClean="0"/>
            <a:t>Field Studies</a:t>
          </a:r>
          <a:endParaRPr lang="en-AU" dirty="0"/>
        </a:p>
      </dgm:t>
    </dgm:pt>
    <dgm:pt modelId="{C3A60D97-D39F-41A1-8B99-EC7D88A503DC}" type="parTrans" cxnId="{299E51A7-AD07-475D-919A-8FAA10B4B0FC}">
      <dgm:prSet/>
      <dgm:spPr/>
      <dgm:t>
        <a:bodyPr/>
        <a:lstStyle/>
        <a:p>
          <a:endParaRPr lang="en-AU"/>
        </a:p>
      </dgm:t>
    </dgm:pt>
    <dgm:pt modelId="{1C3AA2A8-D3D2-4292-8D2C-3F514B8EDF02}" type="sibTrans" cxnId="{299E51A7-AD07-475D-919A-8FAA10B4B0FC}">
      <dgm:prSet/>
      <dgm:spPr/>
      <dgm:t>
        <a:bodyPr/>
        <a:lstStyle/>
        <a:p>
          <a:endParaRPr lang="en-AU"/>
        </a:p>
      </dgm:t>
    </dgm:pt>
    <dgm:pt modelId="{1D86CDC8-C85E-46A4-95BC-358BE528DC37}">
      <dgm:prSet phldrT="[Text]"/>
      <dgm:spPr/>
      <dgm:t>
        <a:bodyPr/>
        <a:lstStyle/>
        <a:p>
          <a:r>
            <a:rPr lang="en-AU" dirty="0" smtClean="0"/>
            <a:t>Predictive Evaluation</a:t>
          </a:r>
          <a:endParaRPr lang="en-AU" dirty="0"/>
        </a:p>
      </dgm:t>
    </dgm:pt>
    <dgm:pt modelId="{1B7474B1-7780-4749-9292-F72C66DC9968}" type="parTrans" cxnId="{30EF40FD-1DF2-419C-9509-CBF899910F74}">
      <dgm:prSet/>
      <dgm:spPr/>
      <dgm:t>
        <a:bodyPr/>
        <a:lstStyle/>
        <a:p>
          <a:endParaRPr lang="en-AU"/>
        </a:p>
      </dgm:t>
    </dgm:pt>
    <dgm:pt modelId="{E1DFA1F7-557C-4199-9D95-7357EA45B55B}" type="sibTrans" cxnId="{30EF40FD-1DF2-419C-9509-CBF899910F74}">
      <dgm:prSet/>
      <dgm:spPr/>
      <dgm:t>
        <a:bodyPr/>
        <a:lstStyle/>
        <a:p>
          <a:endParaRPr lang="en-AU"/>
        </a:p>
      </dgm:t>
    </dgm:pt>
    <dgm:pt modelId="{9C0A51BB-4CB4-43FA-B1D9-4CE29FBCA2C2}">
      <dgm:prSet phldrT="[Text]"/>
      <dgm:spPr/>
      <dgm:t>
        <a:bodyPr/>
        <a:lstStyle/>
        <a:p>
          <a:r>
            <a:rPr lang="en-AU" dirty="0" smtClean="0"/>
            <a:t>Informal (throughout UCD)</a:t>
          </a:r>
          <a:endParaRPr lang="en-AU" dirty="0"/>
        </a:p>
      </dgm:t>
    </dgm:pt>
    <dgm:pt modelId="{96351253-62B5-4EA3-855C-D9F5B1A72168}" type="parTrans" cxnId="{D7787339-97B8-4AFE-8AA1-E96FB0CFD48E}">
      <dgm:prSet/>
      <dgm:spPr/>
      <dgm:t>
        <a:bodyPr/>
        <a:lstStyle/>
        <a:p>
          <a:endParaRPr lang="en-AU"/>
        </a:p>
      </dgm:t>
    </dgm:pt>
    <dgm:pt modelId="{13AAFC0C-120F-4AA5-9EA9-E0139FA9E90E}" type="sibTrans" cxnId="{D7787339-97B8-4AFE-8AA1-E96FB0CFD48E}">
      <dgm:prSet/>
      <dgm:spPr/>
      <dgm:t>
        <a:bodyPr/>
        <a:lstStyle/>
        <a:p>
          <a:endParaRPr lang="en-AU"/>
        </a:p>
      </dgm:t>
    </dgm:pt>
    <dgm:pt modelId="{CE9493DB-1F1B-4941-A504-0362953EF30A}">
      <dgm:prSet phldrT="[Text]"/>
      <dgm:spPr/>
      <dgm:t>
        <a:bodyPr/>
        <a:lstStyle/>
        <a:p>
          <a:r>
            <a:rPr lang="en-AU" dirty="0" smtClean="0"/>
            <a:t>Measuring user performance</a:t>
          </a:r>
          <a:endParaRPr lang="en-AU" dirty="0"/>
        </a:p>
      </dgm:t>
    </dgm:pt>
    <dgm:pt modelId="{00F19E01-DBC5-462B-8DA5-D1A1AB34D4B1}" type="parTrans" cxnId="{FE184006-4CBC-4625-A0A6-F67F4A5020F3}">
      <dgm:prSet/>
      <dgm:spPr/>
      <dgm:t>
        <a:bodyPr/>
        <a:lstStyle/>
        <a:p>
          <a:endParaRPr lang="en-AU"/>
        </a:p>
      </dgm:t>
    </dgm:pt>
    <dgm:pt modelId="{73B5669C-310C-47DC-BF32-C7DD563A9A31}" type="sibTrans" cxnId="{FE184006-4CBC-4625-A0A6-F67F4A5020F3}">
      <dgm:prSet/>
      <dgm:spPr/>
      <dgm:t>
        <a:bodyPr/>
        <a:lstStyle/>
        <a:p>
          <a:endParaRPr lang="en-AU"/>
        </a:p>
      </dgm:t>
    </dgm:pt>
    <dgm:pt modelId="{C9A24F4C-4B66-4B72-BE9A-ABDC53796F06}">
      <dgm:prSet phldrT="[Text]"/>
      <dgm:spPr/>
      <dgm:t>
        <a:bodyPr/>
        <a:lstStyle/>
        <a:p>
          <a:r>
            <a:rPr lang="en-AU" dirty="0" smtClean="0"/>
            <a:t>In natural settings</a:t>
          </a:r>
          <a:endParaRPr lang="en-AU" dirty="0"/>
        </a:p>
      </dgm:t>
    </dgm:pt>
    <dgm:pt modelId="{0B2DAA45-082F-43B1-A9FC-C551A36EBE4C}" type="parTrans" cxnId="{1F233F66-68B5-49C2-8EDD-1DD16C15C334}">
      <dgm:prSet/>
      <dgm:spPr/>
      <dgm:t>
        <a:bodyPr/>
        <a:lstStyle/>
        <a:p>
          <a:endParaRPr lang="en-AU"/>
        </a:p>
      </dgm:t>
    </dgm:pt>
    <dgm:pt modelId="{9AA2D301-1A35-4850-9085-A6142364021C}" type="sibTrans" cxnId="{1F233F66-68B5-49C2-8EDD-1DD16C15C334}">
      <dgm:prSet/>
      <dgm:spPr/>
      <dgm:t>
        <a:bodyPr/>
        <a:lstStyle/>
        <a:p>
          <a:endParaRPr lang="en-AU"/>
        </a:p>
      </dgm:t>
    </dgm:pt>
    <dgm:pt modelId="{AC88E137-B381-433A-A7DD-3DC64CD50ECA}">
      <dgm:prSet phldrT="[Text]"/>
      <dgm:spPr/>
      <dgm:t>
        <a:bodyPr/>
        <a:lstStyle/>
        <a:p>
          <a:r>
            <a:rPr lang="en-AU" dirty="0" smtClean="0"/>
            <a:t>Expertise</a:t>
          </a:r>
          <a:endParaRPr lang="en-AU" dirty="0"/>
        </a:p>
      </dgm:t>
    </dgm:pt>
    <dgm:pt modelId="{5071EE84-F13E-48E1-ACFF-5C1218724460}" type="parTrans" cxnId="{BE01D797-82C5-4867-B542-ADDF2602CB29}">
      <dgm:prSet/>
      <dgm:spPr/>
      <dgm:t>
        <a:bodyPr/>
        <a:lstStyle/>
        <a:p>
          <a:endParaRPr lang="en-AU"/>
        </a:p>
      </dgm:t>
    </dgm:pt>
    <dgm:pt modelId="{ABDA0E49-6C53-4480-8D24-CC4EF2A32961}" type="sibTrans" cxnId="{BE01D797-82C5-4867-B542-ADDF2602CB29}">
      <dgm:prSet/>
      <dgm:spPr/>
      <dgm:t>
        <a:bodyPr/>
        <a:lstStyle/>
        <a:p>
          <a:endParaRPr lang="en-AU"/>
        </a:p>
      </dgm:t>
    </dgm:pt>
    <dgm:pt modelId="{6C13AA6F-650C-4495-8340-0AD79A2E4A95}" type="pres">
      <dgm:prSet presAssocID="{0097F856-FC5C-4C54-8C9D-44299E07329A}" presName="linear" presStyleCnt="0">
        <dgm:presLayoutVars>
          <dgm:animLvl val="lvl"/>
          <dgm:resizeHandles val="exact"/>
        </dgm:presLayoutVars>
      </dgm:prSet>
      <dgm:spPr/>
      <dgm:t>
        <a:bodyPr/>
        <a:lstStyle/>
        <a:p>
          <a:endParaRPr lang="en-AU"/>
        </a:p>
      </dgm:t>
    </dgm:pt>
    <dgm:pt modelId="{87026B0A-2854-48FB-85AF-77A7B5D3F5BB}" type="pres">
      <dgm:prSet presAssocID="{5E1D06F9-DFEB-4C82-896D-3526758E07A6}" presName="parentText" presStyleLbl="node1" presStyleIdx="0" presStyleCnt="4">
        <dgm:presLayoutVars>
          <dgm:chMax val="0"/>
          <dgm:bulletEnabled val="1"/>
        </dgm:presLayoutVars>
      </dgm:prSet>
      <dgm:spPr/>
      <dgm:t>
        <a:bodyPr/>
        <a:lstStyle/>
        <a:p>
          <a:endParaRPr lang="en-AU"/>
        </a:p>
      </dgm:t>
    </dgm:pt>
    <dgm:pt modelId="{B823784F-C2D5-4C0D-A65E-9216EED22DD2}" type="pres">
      <dgm:prSet presAssocID="{5E1D06F9-DFEB-4C82-896D-3526758E07A6}" presName="childText" presStyleLbl="revTx" presStyleIdx="0" presStyleCnt="4">
        <dgm:presLayoutVars>
          <dgm:bulletEnabled val="1"/>
        </dgm:presLayoutVars>
      </dgm:prSet>
      <dgm:spPr/>
      <dgm:t>
        <a:bodyPr/>
        <a:lstStyle/>
        <a:p>
          <a:endParaRPr lang="en-AU"/>
        </a:p>
      </dgm:t>
    </dgm:pt>
    <dgm:pt modelId="{3A0141CD-A3B4-4379-B89C-47088B5E4514}" type="pres">
      <dgm:prSet presAssocID="{DAB0435A-D4C8-4E17-98A4-55108BA8DB5F}" presName="parentText" presStyleLbl="node1" presStyleIdx="1" presStyleCnt="4">
        <dgm:presLayoutVars>
          <dgm:chMax val="0"/>
          <dgm:bulletEnabled val="1"/>
        </dgm:presLayoutVars>
      </dgm:prSet>
      <dgm:spPr/>
      <dgm:t>
        <a:bodyPr/>
        <a:lstStyle/>
        <a:p>
          <a:endParaRPr lang="en-AU"/>
        </a:p>
      </dgm:t>
    </dgm:pt>
    <dgm:pt modelId="{F4471EAD-6903-4ECD-8AA4-628481F8F16E}" type="pres">
      <dgm:prSet presAssocID="{DAB0435A-D4C8-4E17-98A4-55108BA8DB5F}" presName="childText" presStyleLbl="revTx" presStyleIdx="1" presStyleCnt="4">
        <dgm:presLayoutVars>
          <dgm:bulletEnabled val="1"/>
        </dgm:presLayoutVars>
      </dgm:prSet>
      <dgm:spPr/>
      <dgm:t>
        <a:bodyPr/>
        <a:lstStyle/>
        <a:p>
          <a:endParaRPr lang="en-AU"/>
        </a:p>
      </dgm:t>
    </dgm:pt>
    <dgm:pt modelId="{687EE6C8-9F0B-4856-B1C3-8ABD631A89FF}" type="pres">
      <dgm:prSet presAssocID="{7B8FEAE4-2B9E-400E-8A6C-8E418ADE85D1}" presName="parentText" presStyleLbl="node1" presStyleIdx="2" presStyleCnt="4">
        <dgm:presLayoutVars>
          <dgm:chMax val="0"/>
          <dgm:bulletEnabled val="1"/>
        </dgm:presLayoutVars>
      </dgm:prSet>
      <dgm:spPr/>
      <dgm:t>
        <a:bodyPr/>
        <a:lstStyle/>
        <a:p>
          <a:endParaRPr lang="en-AU"/>
        </a:p>
      </dgm:t>
    </dgm:pt>
    <dgm:pt modelId="{DCC18332-7E8B-40D0-A558-16F009DCD935}" type="pres">
      <dgm:prSet presAssocID="{7B8FEAE4-2B9E-400E-8A6C-8E418ADE85D1}" presName="childText" presStyleLbl="revTx" presStyleIdx="2" presStyleCnt="4">
        <dgm:presLayoutVars>
          <dgm:bulletEnabled val="1"/>
        </dgm:presLayoutVars>
      </dgm:prSet>
      <dgm:spPr/>
      <dgm:t>
        <a:bodyPr/>
        <a:lstStyle/>
        <a:p>
          <a:endParaRPr lang="en-AU"/>
        </a:p>
      </dgm:t>
    </dgm:pt>
    <dgm:pt modelId="{7C05B156-6751-484E-8268-BCC02C7AE48A}" type="pres">
      <dgm:prSet presAssocID="{1D86CDC8-C85E-46A4-95BC-358BE528DC37}" presName="parentText" presStyleLbl="node1" presStyleIdx="3" presStyleCnt="4">
        <dgm:presLayoutVars>
          <dgm:chMax val="0"/>
          <dgm:bulletEnabled val="1"/>
        </dgm:presLayoutVars>
      </dgm:prSet>
      <dgm:spPr/>
      <dgm:t>
        <a:bodyPr/>
        <a:lstStyle/>
        <a:p>
          <a:endParaRPr lang="en-AU"/>
        </a:p>
      </dgm:t>
    </dgm:pt>
    <dgm:pt modelId="{B5961222-6254-40B2-9531-382A726943C1}" type="pres">
      <dgm:prSet presAssocID="{1D86CDC8-C85E-46A4-95BC-358BE528DC37}" presName="childText" presStyleLbl="revTx" presStyleIdx="3" presStyleCnt="4">
        <dgm:presLayoutVars>
          <dgm:bulletEnabled val="1"/>
        </dgm:presLayoutVars>
      </dgm:prSet>
      <dgm:spPr/>
      <dgm:t>
        <a:bodyPr/>
        <a:lstStyle/>
        <a:p>
          <a:endParaRPr lang="en-AU"/>
        </a:p>
      </dgm:t>
    </dgm:pt>
  </dgm:ptLst>
  <dgm:cxnLst>
    <dgm:cxn modelId="{EDBAD7FC-793C-41C2-9A93-B57F23DF2E93}" type="presOf" srcId="{CE9493DB-1F1B-4941-A504-0362953EF30A}" destId="{F4471EAD-6903-4ECD-8AA4-628481F8F16E}" srcOrd="0" destOrd="0" presId="urn:microsoft.com/office/officeart/2005/8/layout/vList2"/>
    <dgm:cxn modelId="{FE184006-4CBC-4625-A0A6-F67F4A5020F3}" srcId="{DAB0435A-D4C8-4E17-98A4-55108BA8DB5F}" destId="{CE9493DB-1F1B-4941-A504-0362953EF30A}" srcOrd="0" destOrd="0" parTransId="{00F19E01-DBC5-462B-8DA5-D1A1AB34D4B1}" sibTransId="{73B5669C-310C-47DC-BF32-C7DD563A9A31}"/>
    <dgm:cxn modelId="{D1B140EE-5AFF-46C1-BE1B-2C6C702BFAC6}" type="presOf" srcId="{7B8FEAE4-2B9E-400E-8A6C-8E418ADE85D1}" destId="{687EE6C8-9F0B-4856-B1C3-8ABD631A89FF}" srcOrd="0" destOrd="0" presId="urn:microsoft.com/office/officeart/2005/8/layout/vList2"/>
    <dgm:cxn modelId="{D7787339-97B8-4AFE-8AA1-E96FB0CFD48E}" srcId="{5E1D06F9-DFEB-4C82-896D-3526758E07A6}" destId="{9C0A51BB-4CB4-43FA-B1D9-4CE29FBCA2C2}" srcOrd="0" destOrd="0" parTransId="{96351253-62B5-4EA3-855C-D9F5B1A72168}" sibTransId="{13AAFC0C-120F-4AA5-9EA9-E0139FA9E90E}"/>
    <dgm:cxn modelId="{299E51A7-AD07-475D-919A-8FAA10B4B0FC}" srcId="{0097F856-FC5C-4C54-8C9D-44299E07329A}" destId="{7B8FEAE4-2B9E-400E-8A6C-8E418ADE85D1}" srcOrd="2" destOrd="0" parTransId="{C3A60D97-D39F-41A1-8B99-EC7D88A503DC}" sibTransId="{1C3AA2A8-D3D2-4292-8D2C-3F514B8EDF02}"/>
    <dgm:cxn modelId="{30EF40FD-1DF2-419C-9509-CBF899910F74}" srcId="{0097F856-FC5C-4C54-8C9D-44299E07329A}" destId="{1D86CDC8-C85E-46A4-95BC-358BE528DC37}" srcOrd="3" destOrd="0" parTransId="{1B7474B1-7780-4749-9292-F72C66DC9968}" sibTransId="{E1DFA1F7-557C-4199-9D95-7357EA45B55B}"/>
    <dgm:cxn modelId="{C7D0AED8-5FF8-4CB0-8549-B68A52F15EE0}" srcId="{0097F856-FC5C-4C54-8C9D-44299E07329A}" destId="{DAB0435A-D4C8-4E17-98A4-55108BA8DB5F}" srcOrd="1" destOrd="0" parTransId="{6A62DD06-2E92-45DA-8736-E974AF502068}" sibTransId="{CB644983-F9FF-4E7A-8942-A6CA4CBAD822}"/>
    <dgm:cxn modelId="{BE01D797-82C5-4867-B542-ADDF2602CB29}" srcId="{1D86CDC8-C85E-46A4-95BC-358BE528DC37}" destId="{AC88E137-B381-433A-A7DD-3DC64CD50ECA}" srcOrd="0" destOrd="0" parTransId="{5071EE84-F13E-48E1-ACFF-5C1218724460}" sibTransId="{ABDA0E49-6C53-4480-8D24-CC4EF2A32961}"/>
    <dgm:cxn modelId="{C15462DA-755F-42CC-9890-CCC8FD5DF40B}" type="presOf" srcId="{DAB0435A-D4C8-4E17-98A4-55108BA8DB5F}" destId="{3A0141CD-A3B4-4379-B89C-47088B5E4514}" srcOrd="0" destOrd="0" presId="urn:microsoft.com/office/officeart/2005/8/layout/vList2"/>
    <dgm:cxn modelId="{2AE603AB-3F6F-469F-B111-171CE0C8D6CB}" type="presOf" srcId="{9C0A51BB-4CB4-43FA-B1D9-4CE29FBCA2C2}" destId="{B823784F-C2D5-4C0D-A65E-9216EED22DD2}" srcOrd="0" destOrd="0" presId="urn:microsoft.com/office/officeart/2005/8/layout/vList2"/>
    <dgm:cxn modelId="{E58A1405-F439-4D95-9704-F481F17B3F04}" type="presOf" srcId="{AC88E137-B381-433A-A7DD-3DC64CD50ECA}" destId="{B5961222-6254-40B2-9531-382A726943C1}" srcOrd="0" destOrd="0" presId="urn:microsoft.com/office/officeart/2005/8/layout/vList2"/>
    <dgm:cxn modelId="{ED1A27AB-56A2-4C87-AFA8-381DFB387AA8}" type="presOf" srcId="{0097F856-FC5C-4C54-8C9D-44299E07329A}" destId="{6C13AA6F-650C-4495-8340-0AD79A2E4A95}" srcOrd="0" destOrd="0" presId="urn:microsoft.com/office/officeart/2005/8/layout/vList2"/>
    <dgm:cxn modelId="{326E86A7-31A1-4CF1-945E-59A07E68D2EA}" type="presOf" srcId="{5E1D06F9-DFEB-4C82-896D-3526758E07A6}" destId="{87026B0A-2854-48FB-85AF-77A7B5D3F5BB}" srcOrd="0" destOrd="0" presId="urn:microsoft.com/office/officeart/2005/8/layout/vList2"/>
    <dgm:cxn modelId="{091F01A1-053F-4EDC-9A72-4669CE7D5CA3}" type="presOf" srcId="{1D86CDC8-C85E-46A4-95BC-358BE528DC37}" destId="{7C05B156-6751-484E-8268-BCC02C7AE48A}" srcOrd="0" destOrd="0" presId="urn:microsoft.com/office/officeart/2005/8/layout/vList2"/>
    <dgm:cxn modelId="{1F233F66-68B5-49C2-8EDD-1DD16C15C334}" srcId="{7B8FEAE4-2B9E-400E-8A6C-8E418ADE85D1}" destId="{C9A24F4C-4B66-4B72-BE9A-ABDC53796F06}" srcOrd="0" destOrd="0" parTransId="{0B2DAA45-082F-43B1-A9FC-C551A36EBE4C}" sibTransId="{9AA2D301-1A35-4850-9085-A6142364021C}"/>
    <dgm:cxn modelId="{6C26806A-146E-4887-9ADD-56A5B266AF82}" srcId="{0097F856-FC5C-4C54-8C9D-44299E07329A}" destId="{5E1D06F9-DFEB-4C82-896D-3526758E07A6}" srcOrd="0" destOrd="0" parTransId="{5610565B-D140-487A-A7E3-FBAE58D9739B}" sibTransId="{46C0DB72-AA76-4880-BA9E-41ED2299EAAA}"/>
    <dgm:cxn modelId="{A0F439CA-841B-46AF-8EAE-457468648DF3}" type="presOf" srcId="{C9A24F4C-4B66-4B72-BE9A-ABDC53796F06}" destId="{DCC18332-7E8B-40D0-A558-16F009DCD935}" srcOrd="0" destOrd="0" presId="urn:microsoft.com/office/officeart/2005/8/layout/vList2"/>
    <dgm:cxn modelId="{AFE38DFD-6DC2-4106-86FC-F0BC4C062AD9}" type="presParOf" srcId="{6C13AA6F-650C-4495-8340-0AD79A2E4A95}" destId="{87026B0A-2854-48FB-85AF-77A7B5D3F5BB}" srcOrd="0" destOrd="0" presId="urn:microsoft.com/office/officeart/2005/8/layout/vList2"/>
    <dgm:cxn modelId="{D8B5CF8A-7556-4C53-A599-2C7D38D38AA1}" type="presParOf" srcId="{6C13AA6F-650C-4495-8340-0AD79A2E4A95}" destId="{B823784F-C2D5-4C0D-A65E-9216EED22DD2}" srcOrd="1" destOrd="0" presId="urn:microsoft.com/office/officeart/2005/8/layout/vList2"/>
    <dgm:cxn modelId="{06C88D03-DE44-46E3-ACBB-49E6E6A1120A}" type="presParOf" srcId="{6C13AA6F-650C-4495-8340-0AD79A2E4A95}" destId="{3A0141CD-A3B4-4379-B89C-47088B5E4514}" srcOrd="2" destOrd="0" presId="urn:microsoft.com/office/officeart/2005/8/layout/vList2"/>
    <dgm:cxn modelId="{E3AD21D4-99D3-44A4-802D-67C428C533CD}" type="presParOf" srcId="{6C13AA6F-650C-4495-8340-0AD79A2E4A95}" destId="{F4471EAD-6903-4ECD-8AA4-628481F8F16E}" srcOrd="3" destOrd="0" presId="urn:microsoft.com/office/officeart/2005/8/layout/vList2"/>
    <dgm:cxn modelId="{39245CD4-12FC-4294-979A-7C7DFC685072}" type="presParOf" srcId="{6C13AA6F-650C-4495-8340-0AD79A2E4A95}" destId="{687EE6C8-9F0B-4856-B1C3-8ABD631A89FF}" srcOrd="4" destOrd="0" presId="urn:microsoft.com/office/officeart/2005/8/layout/vList2"/>
    <dgm:cxn modelId="{904EC176-E305-446F-B74B-9B97863424F4}" type="presParOf" srcId="{6C13AA6F-650C-4495-8340-0AD79A2E4A95}" destId="{DCC18332-7E8B-40D0-A558-16F009DCD935}" srcOrd="5" destOrd="0" presId="urn:microsoft.com/office/officeart/2005/8/layout/vList2"/>
    <dgm:cxn modelId="{D5F652F7-4F5C-4273-901D-B98610AA565D}" type="presParOf" srcId="{6C13AA6F-650C-4495-8340-0AD79A2E4A95}" destId="{7C05B156-6751-484E-8268-BCC02C7AE48A}" srcOrd="6" destOrd="0" presId="urn:microsoft.com/office/officeart/2005/8/layout/vList2"/>
    <dgm:cxn modelId="{414B2F45-01CD-4143-B694-97DD3A36C80A}" type="presParOf" srcId="{6C13AA6F-650C-4495-8340-0AD79A2E4A95}" destId="{B5961222-6254-40B2-9531-382A726943C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628F91-FC72-BE46-8041-D820CA4C075F}" type="doc">
      <dgm:prSet loTypeId="urn:microsoft.com/office/officeart/2005/8/layout/cycle7" loCatId="" qsTypeId="urn:microsoft.com/office/officeart/2005/8/quickstyle/simple1" qsCatId="simple" csTypeId="urn:microsoft.com/office/officeart/2005/8/colors/accent0_2" csCatId="mainScheme" phldr="1"/>
      <dgm:spPr/>
      <dgm:t>
        <a:bodyPr/>
        <a:lstStyle/>
        <a:p>
          <a:endParaRPr lang="en-US"/>
        </a:p>
      </dgm:t>
    </dgm:pt>
    <dgm:pt modelId="{F2D05FDF-AD5B-2F4C-9953-412205F5C645}">
      <dgm:prSet phldrT="[Text]"/>
      <dgm:spPr/>
      <dgm:t>
        <a:bodyPr/>
        <a:lstStyle/>
        <a:p>
          <a:r>
            <a:rPr lang="en-US" dirty="0" smtClean="0"/>
            <a:t>Big Screen</a:t>
          </a:r>
          <a:endParaRPr lang="en-US" dirty="0"/>
        </a:p>
      </dgm:t>
    </dgm:pt>
    <dgm:pt modelId="{EABF7727-827F-104D-9294-8CA4F3C75E13}" type="parTrans" cxnId="{7E202FF2-9416-9746-8E69-22C2A0402273}">
      <dgm:prSet/>
      <dgm:spPr/>
      <dgm:t>
        <a:bodyPr/>
        <a:lstStyle/>
        <a:p>
          <a:endParaRPr lang="en-US"/>
        </a:p>
      </dgm:t>
    </dgm:pt>
    <dgm:pt modelId="{26B54617-C10B-5745-BC71-BB54EA019BAF}" type="sibTrans" cxnId="{7E202FF2-9416-9746-8E69-22C2A0402273}">
      <dgm:prSet/>
      <dgm:spPr/>
      <dgm:t>
        <a:bodyPr/>
        <a:lstStyle/>
        <a:p>
          <a:endParaRPr lang="en-US"/>
        </a:p>
      </dgm:t>
    </dgm:pt>
    <dgm:pt modelId="{A6279B1D-5702-9143-A7AD-8500A0E7B6F6}">
      <dgm:prSet phldrT="[Text]"/>
      <dgm:spPr/>
      <dgm:t>
        <a:bodyPr/>
        <a:lstStyle/>
        <a:p>
          <a:r>
            <a:rPr lang="en-US" dirty="0" smtClean="0"/>
            <a:t>Long battery life</a:t>
          </a:r>
          <a:endParaRPr lang="en-US" dirty="0"/>
        </a:p>
      </dgm:t>
    </dgm:pt>
    <dgm:pt modelId="{81753676-C8A0-2343-B084-519894F5C533}" type="parTrans" cxnId="{7587E3CA-2C30-A543-AFFE-CD1220D932FC}">
      <dgm:prSet/>
      <dgm:spPr/>
      <dgm:t>
        <a:bodyPr/>
        <a:lstStyle/>
        <a:p>
          <a:endParaRPr lang="en-US"/>
        </a:p>
      </dgm:t>
    </dgm:pt>
    <dgm:pt modelId="{F496D0BB-25FF-AE4B-98E5-15CB5F36B0F5}" type="sibTrans" cxnId="{7587E3CA-2C30-A543-AFFE-CD1220D932FC}">
      <dgm:prSet/>
      <dgm:spPr/>
      <dgm:t>
        <a:bodyPr/>
        <a:lstStyle/>
        <a:p>
          <a:endParaRPr lang="en-US"/>
        </a:p>
      </dgm:t>
    </dgm:pt>
    <dgm:pt modelId="{C35CB192-A6ED-4A44-AB93-9E78A0F718D1}">
      <dgm:prSet phldrT="[Text]"/>
      <dgm:spPr/>
      <dgm:t>
        <a:bodyPr/>
        <a:lstStyle/>
        <a:p>
          <a:r>
            <a:rPr lang="en-US" dirty="0" smtClean="0"/>
            <a:t>Size </a:t>
          </a:r>
          <a:endParaRPr lang="en-US" dirty="0"/>
        </a:p>
      </dgm:t>
    </dgm:pt>
    <dgm:pt modelId="{7504589C-C802-3441-B666-8871F9AADCDE}" type="parTrans" cxnId="{32D9A176-EB45-B244-85B6-F88326CE10D5}">
      <dgm:prSet/>
      <dgm:spPr/>
      <dgm:t>
        <a:bodyPr/>
        <a:lstStyle/>
        <a:p>
          <a:endParaRPr lang="en-US"/>
        </a:p>
      </dgm:t>
    </dgm:pt>
    <dgm:pt modelId="{294FE3B7-7836-EC40-A695-A88090FFD2BD}" type="sibTrans" cxnId="{32D9A176-EB45-B244-85B6-F88326CE10D5}">
      <dgm:prSet/>
      <dgm:spPr/>
      <dgm:t>
        <a:bodyPr/>
        <a:lstStyle/>
        <a:p>
          <a:endParaRPr lang="en-US"/>
        </a:p>
      </dgm:t>
    </dgm:pt>
    <dgm:pt modelId="{F922C50A-2436-1D4A-9E92-65A51F12DA38}" type="pres">
      <dgm:prSet presAssocID="{59628F91-FC72-BE46-8041-D820CA4C075F}" presName="Name0" presStyleCnt="0">
        <dgm:presLayoutVars>
          <dgm:dir/>
          <dgm:resizeHandles val="exact"/>
        </dgm:presLayoutVars>
      </dgm:prSet>
      <dgm:spPr/>
      <dgm:t>
        <a:bodyPr/>
        <a:lstStyle/>
        <a:p>
          <a:endParaRPr lang="en-US"/>
        </a:p>
      </dgm:t>
    </dgm:pt>
    <dgm:pt modelId="{C4BEE23F-74A1-614D-80AB-BFAB148B9CAF}" type="pres">
      <dgm:prSet presAssocID="{F2D05FDF-AD5B-2F4C-9953-412205F5C645}" presName="node" presStyleLbl="node1" presStyleIdx="0" presStyleCnt="3">
        <dgm:presLayoutVars>
          <dgm:bulletEnabled val="1"/>
        </dgm:presLayoutVars>
      </dgm:prSet>
      <dgm:spPr/>
      <dgm:t>
        <a:bodyPr/>
        <a:lstStyle/>
        <a:p>
          <a:endParaRPr lang="en-US"/>
        </a:p>
      </dgm:t>
    </dgm:pt>
    <dgm:pt modelId="{063B139B-2A75-7F44-86E5-C44DB3540E9C}" type="pres">
      <dgm:prSet presAssocID="{26B54617-C10B-5745-BC71-BB54EA019BAF}" presName="sibTrans" presStyleLbl="sibTrans2D1" presStyleIdx="0" presStyleCnt="3"/>
      <dgm:spPr/>
      <dgm:t>
        <a:bodyPr/>
        <a:lstStyle/>
        <a:p>
          <a:endParaRPr lang="en-US"/>
        </a:p>
      </dgm:t>
    </dgm:pt>
    <dgm:pt modelId="{9061794B-1C44-CC41-8160-14EB88DF57F7}" type="pres">
      <dgm:prSet presAssocID="{26B54617-C10B-5745-BC71-BB54EA019BAF}" presName="connectorText" presStyleLbl="sibTrans2D1" presStyleIdx="0" presStyleCnt="3"/>
      <dgm:spPr/>
      <dgm:t>
        <a:bodyPr/>
        <a:lstStyle/>
        <a:p>
          <a:endParaRPr lang="en-US"/>
        </a:p>
      </dgm:t>
    </dgm:pt>
    <dgm:pt modelId="{4A933AF2-A810-054A-9BFD-4586D58D6D68}" type="pres">
      <dgm:prSet presAssocID="{A6279B1D-5702-9143-A7AD-8500A0E7B6F6}" presName="node" presStyleLbl="node1" presStyleIdx="1" presStyleCnt="3">
        <dgm:presLayoutVars>
          <dgm:bulletEnabled val="1"/>
        </dgm:presLayoutVars>
      </dgm:prSet>
      <dgm:spPr/>
      <dgm:t>
        <a:bodyPr/>
        <a:lstStyle/>
        <a:p>
          <a:endParaRPr lang="en-US"/>
        </a:p>
      </dgm:t>
    </dgm:pt>
    <dgm:pt modelId="{B804E7BC-A47F-0B4F-A847-9882AA4AAC54}" type="pres">
      <dgm:prSet presAssocID="{F496D0BB-25FF-AE4B-98E5-15CB5F36B0F5}" presName="sibTrans" presStyleLbl="sibTrans2D1" presStyleIdx="1" presStyleCnt="3"/>
      <dgm:spPr/>
      <dgm:t>
        <a:bodyPr/>
        <a:lstStyle/>
        <a:p>
          <a:endParaRPr lang="en-US"/>
        </a:p>
      </dgm:t>
    </dgm:pt>
    <dgm:pt modelId="{B4906100-F2C1-FB44-832C-23AAE760ED9E}" type="pres">
      <dgm:prSet presAssocID="{F496D0BB-25FF-AE4B-98E5-15CB5F36B0F5}" presName="connectorText" presStyleLbl="sibTrans2D1" presStyleIdx="1" presStyleCnt="3"/>
      <dgm:spPr/>
      <dgm:t>
        <a:bodyPr/>
        <a:lstStyle/>
        <a:p>
          <a:endParaRPr lang="en-US"/>
        </a:p>
      </dgm:t>
    </dgm:pt>
    <dgm:pt modelId="{965B9AF8-DA55-1747-B569-DDDB51722B86}" type="pres">
      <dgm:prSet presAssocID="{C35CB192-A6ED-4A44-AB93-9E78A0F718D1}" presName="node" presStyleLbl="node1" presStyleIdx="2" presStyleCnt="3">
        <dgm:presLayoutVars>
          <dgm:bulletEnabled val="1"/>
        </dgm:presLayoutVars>
      </dgm:prSet>
      <dgm:spPr/>
      <dgm:t>
        <a:bodyPr/>
        <a:lstStyle/>
        <a:p>
          <a:endParaRPr lang="en-US"/>
        </a:p>
      </dgm:t>
    </dgm:pt>
    <dgm:pt modelId="{E1DA516A-0E13-6441-A3D6-E04AC8D75AE4}" type="pres">
      <dgm:prSet presAssocID="{294FE3B7-7836-EC40-A695-A88090FFD2BD}" presName="sibTrans" presStyleLbl="sibTrans2D1" presStyleIdx="2" presStyleCnt="3"/>
      <dgm:spPr/>
      <dgm:t>
        <a:bodyPr/>
        <a:lstStyle/>
        <a:p>
          <a:endParaRPr lang="en-US"/>
        </a:p>
      </dgm:t>
    </dgm:pt>
    <dgm:pt modelId="{E68CE70F-9058-6D48-8E12-520CE984C82F}" type="pres">
      <dgm:prSet presAssocID="{294FE3B7-7836-EC40-A695-A88090FFD2BD}" presName="connectorText" presStyleLbl="sibTrans2D1" presStyleIdx="2" presStyleCnt="3"/>
      <dgm:spPr/>
      <dgm:t>
        <a:bodyPr/>
        <a:lstStyle/>
        <a:p>
          <a:endParaRPr lang="en-US"/>
        </a:p>
      </dgm:t>
    </dgm:pt>
  </dgm:ptLst>
  <dgm:cxnLst>
    <dgm:cxn modelId="{9ACDD66F-8258-7F4A-B1D0-E1EAF3EDFB70}" type="presOf" srcId="{F2D05FDF-AD5B-2F4C-9953-412205F5C645}" destId="{C4BEE23F-74A1-614D-80AB-BFAB148B9CAF}" srcOrd="0" destOrd="0" presId="urn:microsoft.com/office/officeart/2005/8/layout/cycle7"/>
    <dgm:cxn modelId="{47BFC9FE-F33A-1844-8514-CE4F0C2357FA}" type="presOf" srcId="{F496D0BB-25FF-AE4B-98E5-15CB5F36B0F5}" destId="{B804E7BC-A47F-0B4F-A847-9882AA4AAC54}" srcOrd="0" destOrd="0" presId="urn:microsoft.com/office/officeart/2005/8/layout/cycle7"/>
    <dgm:cxn modelId="{32D9A176-EB45-B244-85B6-F88326CE10D5}" srcId="{59628F91-FC72-BE46-8041-D820CA4C075F}" destId="{C35CB192-A6ED-4A44-AB93-9E78A0F718D1}" srcOrd="2" destOrd="0" parTransId="{7504589C-C802-3441-B666-8871F9AADCDE}" sibTransId="{294FE3B7-7836-EC40-A695-A88090FFD2BD}"/>
    <dgm:cxn modelId="{41503309-2992-E744-9647-7943AFEF15CA}" type="presOf" srcId="{294FE3B7-7836-EC40-A695-A88090FFD2BD}" destId="{E1DA516A-0E13-6441-A3D6-E04AC8D75AE4}" srcOrd="0" destOrd="0" presId="urn:microsoft.com/office/officeart/2005/8/layout/cycle7"/>
    <dgm:cxn modelId="{BFF47F80-56B3-E748-B938-C4DD76C6F045}" type="presOf" srcId="{26B54617-C10B-5745-BC71-BB54EA019BAF}" destId="{9061794B-1C44-CC41-8160-14EB88DF57F7}" srcOrd="1" destOrd="0" presId="urn:microsoft.com/office/officeart/2005/8/layout/cycle7"/>
    <dgm:cxn modelId="{C49AF526-E6B5-3A41-9B2D-DFB5D2B2B6C3}" type="presOf" srcId="{26B54617-C10B-5745-BC71-BB54EA019BAF}" destId="{063B139B-2A75-7F44-86E5-C44DB3540E9C}" srcOrd="0" destOrd="0" presId="urn:microsoft.com/office/officeart/2005/8/layout/cycle7"/>
    <dgm:cxn modelId="{B63C0452-0396-2B44-9448-2CF44B547F68}" type="presOf" srcId="{59628F91-FC72-BE46-8041-D820CA4C075F}" destId="{F922C50A-2436-1D4A-9E92-65A51F12DA38}" srcOrd="0" destOrd="0" presId="urn:microsoft.com/office/officeart/2005/8/layout/cycle7"/>
    <dgm:cxn modelId="{55082535-5201-6E4A-AF74-1E94E2C2770D}" type="presOf" srcId="{A6279B1D-5702-9143-A7AD-8500A0E7B6F6}" destId="{4A933AF2-A810-054A-9BFD-4586D58D6D68}" srcOrd="0" destOrd="0" presId="urn:microsoft.com/office/officeart/2005/8/layout/cycle7"/>
    <dgm:cxn modelId="{9D212095-2CA4-834D-ADAB-077B39B60488}" type="presOf" srcId="{294FE3B7-7836-EC40-A695-A88090FFD2BD}" destId="{E68CE70F-9058-6D48-8E12-520CE984C82F}" srcOrd="1" destOrd="0" presId="urn:microsoft.com/office/officeart/2005/8/layout/cycle7"/>
    <dgm:cxn modelId="{BDB8088E-A480-2944-A624-093B59DFF48C}" type="presOf" srcId="{F496D0BB-25FF-AE4B-98E5-15CB5F36B0F5}" destId="{B4906100-F2C1-FB44-832C-23AAE760ED9E}" srcOrd="1" destOrd="0" presId="urn:microsoft.com/office/officeart/2005/8/layout/cycle7"/>
    <dgm:cxn modelId="{7587E3CA-2C30-A543-AFFE-CD1220D932FC}" srcId="{59628F91-FC72-BE46-8041-D820CA4C075F}" destId="{A6279B1D-5702-9143-A7AD-8500A0E7B6F6}" srcOrd="1" destOrd="0" parTransId="{81753676-C8A0-2343-B084-519894F5C533}" sibTransId="{F496D0BB-25FF-AE4B-98E5-15CB5F36B0F5}"/>
    <dgm:cxn modelId="{1870FB48-4A91-B14B-AA87-84B99126EF64}" type="presOf" srcId="{C35CB192-A6ED-4A44-AB93-9E78A0F718D1}" destId="{965B9AF8-DA55-1747-B569-DDDB51722B86}" srcOrd="0" destOrd="0" presId="urn:microsoft.com/office/officeart/2005/8/layout/cycle7"/>
    <dgm:cxn modelId="{7E202FF2-9416-9746-8E69-22C2A0402273}" srcId="{59628F91-FC72-BE46-8041-D820CA4C075F}" destId="{F2D05FDF-AD5B-2F4C-9953-412205F5C645}" srcOrd="0" destOrd="0" parTransId="{EABF7727-827F-104D-9294-8CA4F3C75E13}" sibTransId="{26B54617-C10B-5745-BC71-BB54EA019BAF}"/>
    <dgm:cxn modelId="{112F533E-43BF-3549-800C-C029E1081A4D}" type="presParOf" srcId="{F922C50A-2436-1D4A-9E92-65A51F12DA38}" destId="{C4BEE23F-74A1-614D-80AB-BFAB148B9CAF}" srcOrd="0" destOrd="0" presId="urn:microsoft.com/office/officeart/2005/8/layout/cycle7"/>
    <dgm:cxn modelId="{A77717BD-E8A5-0349-8EF2-DB8873233A78}" type="presParOf" srcId="{F922C50A-2436-1D4A-9E92-65A51F12DA38}" destId="{063B139B-2A75-7F44-86E5-C44DB3540E9C}" srcOrd="1" destOrd="0" presId="urn:microsoft.com/office/officeart/2005/8/layout/cycle7"/>
    <dgm:cxn modelId="{9ACBD42E-4405-A74E-9B4B-B9EA90DDE975}" type="presParOf" srcId="{063B139B-2A75-7F44-86E5-C44DB3540E9C}" destId="{9061794B-1C44-CC41-8160-14EB88DF57F7}" srcOrd="0" destOrd="0" presId="urn:microsoft.com/office/officeart/2005/8/layout/cycle7"/>
    <dgm:cxn modelId="{DAB1046A-D511-B749-A316-B5BDA81F908E}" type="presParOf" srcId="{F922C50A-2436-1D4A-9E92-65A51F12DA38}" destId="{4A933AF2-A810-054A-9BFD-4586D58D6D68}" srcOrd="2" destOrd="0" presId="urn:microsoft.com/office/officeart/2005/8/layout/cycle7"/>
    <dgm:cxn modelId="{55B3F407-1349-0243-BDBA-0D2B99F1B364}" type="presParOf" srcId="{F922C50A-2436-1D4A-9E92-65A51F12DA38}" destId="{B804E7BC-A47F-0B4F-A847-9882AA4AAC54}" srcOrd="3" destOrd="0" presId="urn:microsoft.com/office/officeart/2005/8/layout/cycle7"/>
    <dgm:cxn modelId="{6F16B6AE-270C-C144-B256-9C73D2E25465}" type="presParOf" srcId="{B804E7BC-A47F-0B4F-A847-9882AA4AAC54}" destId="{B4906100-F2C1-FB44-832C-23AAE760ED9E}" srcOrd="0" destOrd="0" presId="urn:microsoft.com/office/officeart/2005/8/layout/cycle7"/>
    <dgm:cxn modelId="{01E5F60D-0BE3-6E44-8FE8-8AB0D24C6CF1}" type="presParOf" srcId="{F922C50A-2436-1D4A-9E92-65A51F12DA38}" destId="{965B9AF8-DA55-1747-B569-DDDB51722B86}" srcOrd="4" destOrd="0" presId="urn:microsoft.com/office/officeart/2005/8/layout/cycle7"/>
    <dgm:cxn modelId="{FF3BDAEC-4B31-6B4F-A68A-0891BB168CBD}" type="presParOf" srcId="{F922C50A-2436-1D4A-9E92-65A51F12DA38}" destId="{E1DA516A-0E13-6441-A3D6-E04AC8D75AE4}" srcOrd="5" destOrd="0" presId="urn:microsoft.com/office/officeart/2005/8/layout/cycle7"/>
    <dgm:cxn modelId="{376DC9FE-D565-4A4A-B1C6-2F5B2B06E1FE}" type="presParOf" srcId="{E1DA516A-0E13-6441-A3D6-E04AC8D75AE4}" destId="{E68CE70F-9058-6D48-8E12-520CE984C82F}"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F86DA0-AA41-4CCB-B52E-0FBB4FB04B05}"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AU"/>
        </a:p>
      </dgm:t>
    </dgm:pt>
    <dgm:pt modelId="{41EBC4DA-F44F-404E-BA35-2D6AFD1A0BF7}">
      <dgm:prSet phldrT="[Text]"/>
      <dgm:spPr/>
      <dgm:t>
        <a:bodyPr/>
        <a:lstStyle/>
        <a:p>
          <a:r>
            <a:rPr lang="en-AU" dirty="0" smtClean="0"/>
            <a:t>Tell me more…</a:t>
          </a:r>
          <a:endParaRPr lang="en-AU" dirty="0"/>
        </a:p>
      </dgm:t>
    </dgm:pt>
    <dgm:pt modelId="{9F44B763-9F7D-43FD-9FD4-F1F3EE9311C8}" type="parTrans" cxnId="{A62F48A0-1CAB-4A87-8BCF-78F9CC64E9B0}">
      <dgm:prSet/>
      <dgm:spPr/>
      <dgm:t>
        <a:bodyPr/>
        <a:lstStyle/>
        <a:p>
          <a:endParaRPr lang="en-AU"/>
        </a:p>
      </dgm:t>
    </dgm:pt>
    <dgm:pt modelId="{F86384D8-9810-4B41-9419-5C59B2307656}" type="sibTrans" cxnId="{A62F48A0-1CAB-4A87-8BCF-78F9CC64E9B0}">
      <dgm:prSet/>
      <dgm:spPr/>
      <dgm:t>
        <a:bodyPr/>
        <a:lstStyle/>
        <a:p>
          <a:endParaRPr lang="en-AU"/>
        </a:p>
      </dgm:t>
    </dgm:pt>
    <dgm:pt modelId="{1F3C8C74-73BD-47DE-B49F-006AB79F0158}">
      <dgm:prSet phldrT="[Text]"/>
      <dgm:spPr/>
      <dgm:t>
        <a:bodyPr/>
        <a:lstStyle/>
        <a:p>
          <a:r>
            <a:rPr lang="en-AU" dirty="0" smtClean="0"/>
            <a:t>Why?</a:t>
          </a:r>
          <a:endParaRPr lang="en-AU" dirty="0"/>
        </a:p>
      </dgm:t>
    </dgm:pt>
    <dgm:pt modelId="{CEABA29E-BC67-42B8-AC1A-46E6517693FF}" type="parTrans" cxnId="{C407D962-E8A0-4070-89E7-DA92FE169C05}">
      <dgm:prSet/>
      <dgm:spPr/>
      <dgm:t>
        <a:bodyPr/>
        <a:lstStyle/>
        <a:p>
          <a:endParaRPr lang="en-AU"/>
        </a:p>
      </dgm:t>
    </dgm:pt>
    <dgm:pt modelId="{5CC99E18-8618-47BF-9C04-675E9A809DE8}" type="sibTrans" cxnId="{C407D962-E8A0-4070-89E7-DA92FE169C05}">
      <dgm:prSet/>
      <dgm:spPr/>
      <dgm:t>
        <a:bodyPr/>
        <a:lstStyle/>
        <a:p>
          <a:endParaRPr lang="en-AU"/>
        </a:p>
      </dgm:t>
    </dgm:pt>
    <dgm:pt modelId="{AA3D99F4-1699-4D2C-9DEC-6947226DB63F}">
      <dgm:prSet phldrT="[Text]"/>
      <dgm:spPr/>
      <dgm:t>
        <a:bodyPr/>
        <a:lstStyle/>
        <a:p>
          <a:r>
            <a:rPr lang="en-AU" dirty="0" smtClean="0"/>
            <a:t>silence</a:t>
          </a:r>
          <a:endParaRPr lang="en-AU" dirty="0"/>
        </a:p>
      </dgm:t>
    </dgm:pt>
    <dgm:pt modelId="{7045220B-793C-4CA6-9BDB-D344121064FE}" type="parTrans" cxnId="{7714E9BF-D14A-4071-8356-9B5E123B35BF}">
      <dgm:prSet/>
      <dgm:spPr/>
      <dgm:t>
        <a:bodyPr/>
        <a:lstStyle/>
        <a:p>
          <a:endParaRPr lang="en-AU"/>
        </a:p>
      </dgm:t>
    </dgm:pt>
    <dgm:pt modelId="{4D27CD54-1124-49F7-92D7-0E06A45C5803}" type="sibTrans" cxnId="{7714E9BF-D14A-4071-8356-9B5E123B35BF}">
      <dgm:prSet/>
      <dgm:spPr/>
      <dgm:t>
        <a:bodyPr/>
        <a:lstStyle/>
        <a:p>
          <a:endParaRPr lang="en-AU"/>
        </a:p>
      </dgm:t>
    </dgm:pt>
    <dgm:pt modelId="{A2E5BE8E-630A-46A2-ACD2-2F18719BA615}" type="pres">
      <dgm:prSet presAssocID="{1CF86DA0-AA41-4CCB-B52E-0FBB4FB04B05}" presName="Name0" presStyleCnt="0">
        <dgm:presLayoutVars>
          <dgm:chMax val="1"/>
          <dgm:chPref val="1"/>
        </dgm:presLayoutVars>
      </dgm:prSet>
      <dgm:spPr/>
      <dgm:t>
        <a:bodyPr/>
        <a:lstStyle/>
        <a:p>
          <a:endParaRPr lang="en-AU"/>
        </a:p>
      </dgm:t>
    </dgm:pt>
    <dgm:pt modelId="{7726536A-0600-4280-9037-F1CB38486FD1}" type="pres">
      <dgm:prSet presAssocID="{41EBC4DA-F44F-404E-BA35-2D6AFD1A0BF7}" presName="Parent" presStyleLbl="node0" presStyleIdx="0" presStyleCnt="1">
        <dgm:presLayoutVars>
          <dgm:chMax val="5"/>
          <dgm:chPref val="5"/>
        </dgm:presLayoutVars>
      </dgm:prSet>
      <dgm:spPr/>
      <dgm:t>
        <a:bodyPr/>
        <a:lstStyle/>
        <a:p>
          <a:endParaRPr lang="en-AU"/>
        </a:p>
      </dgm:t>
    </dgm:pt>
    <dgm:pt modelId="{959B5C3C-7CBD-4636-A7A9-CAB5F4326EB6}" type="pres">
      <dgm:prSet presAssocID="{41EBC4DA-F44F-404E-BA35-2D6AFD1A0BF7}" presName="Accent1" presStyleLbl="node1" presStyleIdx="0" presStyleCnt="13"/>
      <dgm:spPr/>
    </dgm:pt>
    <dgm:pt modelId="{07EA4206-4B0B-45A9-AE65-068AD343AF2D}" type="pres">
      <dgm:prSet presAssocID="{41EBC4DA-F44F-404E-BA35-2D6AFD1A0BF7}" presName="Accent2" presStyleLbl="node1" presStyleIdx="1" presStyleCnt="13"/>
      <dgm:spPr/>
    </dgm:pt>
    <dgm:pt modelId="{3D9E0B62-5C88-4C4C-971E-6BF558D42A03}" type="pres">
      <dgm:prSet presAssocID="{41EBC4DA-F44F-404E-BA35-2D6AFD1A0BF7}" presName="Accent3" presStyleLbl="node1" presStyleIdx="2" presStyleCnt="13"/>
      <dgm:spPr/>
    </dgm:pt>
    <dgm:pt modelId="{AC75F21C-B97B-4D16-84E1-F34A1CEFD307}" type="pres">
      <dgm:prSet presAssocID="{41EBC4DA-F44F-404E-BA35-2D6AFD1A0BF7}" presName="Accent4" presStyleLbl="node1" presStyleIdx="3" presStyleCnt="13"/>
      <dgm:spPr/>
    </dgm:pt>
    <dgm:pt modelId="{7B823D2D-17C3-4C14-96F4-FDE20AEFB467}" type="pres">
      <dgm:prSet presAssocID="{41EBC4DA-F44F-404E-BA35-2D6AFD1A0BF7}" presName="Accent5" presStyleLbl="node1" presStyleIdx="4" presStyleCnt="13"/>
      <dgm:spPr/>
    </dgm:pt>
    <dgm:pt modelId="{A6EDB84C-DD8D-4839-A0B2-3AFB04B7255B}" type="pres">
      <dgm:prSet presAssocID="{41EBC4DA-F44F-404E-BA35-2D6AFD1A0BF7}" presName="Accent6" presStyleLbl="node1" presStyleIdx="5" presStyleCnt="13"/>
      <dgm:spPr/>
    </dgm:pt>
    <dgm:pt modelId="{263737AD-BD48-4AE1-B370-C444EEE36AD0}" type="pres">
      <dgm:prSet presAssocID="{1F3C8C74-73BD-47DE-B49F-006AB79F0158}" presName="Child1" presStyleLbl="node1" presStyleIdx="6" presStyleCnt="13">
        <dgm:presLayoutVars>
          <dgm:chMax val="0"/>
          <dgm:chPref val="0"/>
        </dgm:presLayoutVars>
      </dgm:prSet>
      <dgm:spPr/>
      <dgm:t>
        <a:bodyPr/>
        <a:lstStyle/>
        <a:p>
          <a:endParaRPr lang="en-AU"/>
        </a:p>
      </dgm:t>
    </dgm:pt>
    <dgm:pt modelId="{3CA569D9-B209-4078-B2B2-168B8BEDFE46}" type="pres">
      <dgm:prSet presAssocID="{1F3C8C74-73BD-47DE-B49F-006AB79F0158}" presName="Accent7" presStyleCnt="0"/>
      <dgm:spPr/>
    </dgm:pt>
    <dgm:pt modelId="{0E930FF0-3E83-4352-B908-59DE862012A8}" type="pres">
      <dgm:prSet presAssocID="{1F3C8C74-73BD-47DE-B49F-006AB79F0158}" presName="AccentHold1" presStyleLbl="node1" presStyleIdx="7" presStyleCnt="13"/>
      <dgm:spPr/>
    </dgm:pt>
    <dgm:pt modelId="{CF2258A9-FA97-405E-B2CE-3311661D57D1}" type="pres">
      <dgm:prSet presAssocID="{1F3C8C74-73BD-47DE-B49F-006AB79F0158}" presName="Accent8" presStyleCnt="0"/>
      <dgm:spPr/>
    </dgm:pt>
    <dgm:pt modelId="{A4FB6DAE-6DEF-4D1A-BBBB-B9DA75D238E0}" type="pres">
      <dgm:prSet presAssocID="{1F3C8C74-73BD-47DE-B49F-006AB79F0158}" presName="AccentHold2" presStyleLbl="node1" presStyleIdx="8" presStyleCnt="13"/>
      <dgm:spPr/>
    </dgm:pt>
    <dgm:pt modelId="{5C513FBA-8F9E-49F9-BBD6-89BBE7217692}" type="pres">
      <dgm:prSet presAssocID="{AA3D99F4-1699-4D2C-9DEC-6947226DB63F}" presName="Child2" presStyleLbl="node1" presStyleIdx="9" presStyleCnt="13">
        <dgm:presLayoutVars>
          <dgm:chMax val="0"/>
          <dgm:chPref val="0"/>
        </dgm:presLayoutVars>
      </dgm:prSet>
      <dgm:spPr/>
      <dgm:t>
        <a:bodyPr/>
        <a:lstStyle/>
        <a:p>
          <a:endParaRPr lang="en-AU"/>
        </a:p>
      </dgm:t>
    </dgm:pt>
    <dgm:pt modelId="{65130186-D9D7-4804-A9BF-660250937B0A}" type="pres">
      <dgm:prSet presAssocID="{AA3D99F4-1699-4D2C-9DEC-6947226DB63F}" presName="Accent9" presStyleCnt="0"/>
      <dgm:spPr/>
    </dgm:pt>
    <dgm:pt modelId="{44595D4C-4965-43C5-A60D-9D4C1A7FFD98}" type="pres">
      <dgm:prSet presAssocID="{AA3D99F4-1699-4D2C-9DEC-6947226DB63F}" presName="AccentHold1" presStyleLbl="node1" presStyleIdx="10" presStyleCnt="13"/>
      <dgm:spPr/>
    </dgm:pt>
    <dgm:pt modelId="{B97C3D20-3A17-4BAB-AA20-0AE7CCE33A8F}" type="pres">
      <dgm:prSet presAssocID="{AA3D99F4-1699-4D2C-9DEC-6947226DB63F}" presName="Accent10" presStyleCnt="0"/>
      <dgm:spPr/>
    </dgm:pt>
    <dgm:pt modelId="{E35B1A2B-5367-43DF-B1A2-5BC74BC95140}" type="pres">
      <dgm:prSet presAssocID="{AA3D99F4-1699-4D2C-9DEC-6947226DB63F}" presName="AccentHold2" presStyleLbl="node1" presStyleIdx="11" presStyleCnt="13"/>
      <dgm:spPr/>
    </dgm:pt>
    <dgm:pt modelId="{E36E6C13-29EF-4C7F-AEDA-ADA23220782D}" type="pres">
      <dgm:prSet presAssocID="{AA3D99F4-1699-4D2C-9DEC-6947226DB63F}" presName="Accent11" presStyleCnt="0"/>
      <dgm:spPr/>
    </dgm:pt>
    <dgm:pt modelId="{4C8915D1-2818-488A-A036-828547D5FD8E}" type="pres">
      <dgm:prSet presAssocID="{AA3D99F4-1699-4D2C-9DEC-6947226DB63F}" presName="AccentHold3" presStyleLbl="node1" presStyleIdx="12" presStyleCnt="13"/>
      <dgm:spPr/>
    </dgm:pt>
  </dgm:ptLst>
  <dgm:cxnLst>
    <dgm:cxn modelId="{FEAA296E-8A9A-E040-B919-370F887DC8E0}" type="presOf" srcId="{AA3D99F4-1699-4D2C-9DEC-6947226DB63F}" destId="{5C513FBA-8F9E-49F9-BBD6-89BBE7217692}" srcOrd="0" destOrd="0" presId="urn:microsoft.com/office/officeart/2009/3/layout/CircleRelationship"/>
    <dgm:cxn modelId="{4B92BD3D-5EB4-2242-B15C-9697C3C3D2D4}" type="presOf" srcId="{1CF86DA0-AA41-4CCB-B52E-0FBB4FB04B05}" destId="{A2E5BE8E-630A-46A2-ACD2-2F18719BA615}" srcOrd="0" destOrd="0" presId="urn:microsoft.com/office/officeart/2009/3/layout/CircleRelationship"/>
    <dgm:cxn modelId="{7714E9BF-D14A-4071-8356-9B5E123B35BF}" srcId="{41EBC4DA-F44F-404E-BA35-2D6AFD1A0BF7}" destId="{AA3D99F4-1699-4D2C-9DEC-6947226DB63F}" srcOrd="1" destOrd="0" parTransId="{7045220B-793C-4CA6-9BDB-D344121064FE}" sibTransId="{4D27CD54-1124-49F7-92D7-0E06A45C5803}"/>
    <dgm:cxn modelId="{C407D962-E8A0-4070-89E7-DA92FE169C05}" srcId="{41EBC4DA-F44F-404E-BA35-2D6AFD1A0BF7}" destId="{1F3C8C74-73BD-47DE-B49F-006AB79F0158}" srcOrd="0" destOrd="0" parTransId="{CEABA29E-BC67-42B8-AC1A-46E6517693FF}" sibTransId="{5CC99E18-8618-47BF-9C04-675E9A809DE8}"/>
    <dgm:cxn modelId="{E4265CD0-B2C8-C242-9A51-CC8E9F81A062}" type="presOf" srcId="{41EBC4DA-F44F-404E-BA35-2D6AFD1A0BF7}" destId="{7726536A-0600-4280-9037-F1CB38486FD1}" srcOrd="0" destOrd="0" presId="urn:microsoft.com/office/officeart/2009/3/layout/CircleRelationship"/>
    <dgm:cxn modelId="{754D6453-4931-F04E-801E-0F1B53F17262}" type="presOf" srcId="{1F3C8C74-73BD-47DE-B49F-006AB79F0158}" destId="{263737AD-BD48-4AE1-B370-C444EEE36AD0}" srcOrd="0" destOrd="0" presId="urn:microsoft.com/office/officeart/2009/3/layout/CircleRelationship"/>
    <dgm:cxn modelId="{A62F48A0-1CAB-4A87-8BCF-78F9CC64E9B0}" srcId="{1CF86DA0-AA41-4CCB-B52E-0FBB4FB04B05}" destId="{41EBC4DA-F44F-404E-BA35-2D6AFD1A0BF7}" srcOrd="0" destOrd="0" parTransId="{9F44B763-9F7D-43FD-9FD4-F1F3EE9311C8}" sibTransId="{F86384D8-9810-4B41-9419-5C59B2307656}"/>
    <dgm:cxn modelId="{99017313-2451-6A45-8AD7-68BE705DC1DC}" type="presParOf" srcId="{A2E5BE8E-630A-46A2-ACD2-2F18719BA615}" destId="{7726536A-0600-4280-9037-F1CB38486FD1}" srcOrd="0" destOrd="0" presId="urn:microsoft.com/office/officeart/2009/3/layout/CircleRelationship"/>
    <dgm:cxn modelId="{6B71F807-8302-0A42-AD96-6CF043E002B9}" type="presParOf" srcId="{A2E5BE8E-630A-46A2-ACD2-2F18719BA615}" destId="{959B5C3C-7CBD-4636-A7A9-CAB5F4326EB6}" srcOrd="1" destOrd="0" presId="urn:microsoft.com/office/officeart/2009/3/layout/CircleRelationship"/>
    <dgm:cxn modelId="{E04F29CF-7A3A-2549-8223-9A115C666C3A}" type="presParOf" srcId="{A2E5BE8E-630A-46A2-ACD2-2F18719BA615}" destId="{07EA4206-4B0B-45A9-AE65-068AD343AF2D}" srcOrd="2" destOrd="0" presId="urn:microsoft.com/office/officeart/2009/3/layout/CircleRelationship"/>
    <dgm:cxn modelId="{401804A3-2F9D-394F-90F4-8DB980DC7B30}" type="presParOf" srcId="{A2E5BE8E-630A-46A2-ACD2-2F18719BA615}" destId="{3D9E0B62-5C88-4C4C-971E-6BF558D42A03}" srcOrd="3" destOrd="0" presId="urn:microsoft.com/office/officeart/2009/3/layout/CircleRelationship"/>
    <dgm:cxn modelId="{9FEF2E15-EDD5-7B40-B056-0CC67151C8C7}" type="presParOf" srcId="{A2E5BE8E-630A-46A2-ACD2-2F18719BA615}" destId="{AC75F21C-B97B-4D16-84E1-F34A1CEFD307}" srcOrd="4" destOrd="0" presId="urn:microsoft.com/office/officeart/2009/3/layout/CircleRelationship"/>
    <dgm:cxn modelId="{DA83FBDB-E29B-D34C-AA61-ACD985B85C5E}" type="presParOf" srcId="{A2E5BE8E-630A-46A2-ACD2-2F18719BA615}" destId="{7B823D2D-17C3-4C14-96F4-FDE20AEFB467}" srcOrd="5" destOrd="0" presId="urn:microsoft.com/office/officeart/2009/3/layout/CircleRelationship"/>
    <dgm:cxn modelId="{785E98E5-E9AC-6245-91E5-B2A7895E330D}" type="presParOf" srcId="{A2E5BE8E-630A-46A2-ACD2-2F18719BA615}" destId="{A6EDB84C-DD8D-4839-A0B2-3AFB04B7255B}" srcOrd="6" destOrd="0" presId="urn:microsoft.com/office/officeart/2009/3/layout/CircleRelationship"/>
    <dgm:cxn modelId="{310AE1D9-448E-964F-A7AA-75E281101C79}" type="presParOf" srcId="{A2E5BE8E-630A-46A2-ACD2-2F18719BA615}" destId="{263737AD-BD48-4AE1-B370-C444EEE36AD0}" srcOrd="7" destOrd="0" presId="urn:microsoft.com/office/officeart/2009/3/layout/CircleRelationship"/>
    <dgm:cxn modelId="{88D3AD53-A284-5A4A-AB92-B5CEFFC6B60B}" type="presParOf" srcId="{A2E5BE8E-630A-46A2-ACD2-2F18719BA615}" destId="{3CA569D9-B209-4078-B2B2-168B8BEDFE46}" srcOrd="8" destOrd="0" presId="urn:microsoft.com/office/officeart/2009/3/layout/CircleRelationship"/>
    <dgm:cxn modelId="{9C4F6025-1990-3543-9BB2-54502FDEEE3A}" type="presParOf" srcId="{3CA569D9-B209-4078-B2B2-168B8BEDFE46}" destId="{0E930FF0-3E83-4352-B908-59DE862012A8}" srcOrd="0" destOrd="0" presId="urn:microsoft.com/office/officeart/2009/3/layout/CircleRelationship"/>
    <dgm:cxn modelId="{1EAE87CD-1380-684F-B29B-C1D27A51BBEA}" type="presParOf" srcId="{A2E5BE8E-630A-46A2-ACD2-2F18719BA615}" destId="{CF2258A9-FA97-405E-B2CE-3311661D57D1}" srcOrd="9" destOrd="0" presId="urn:microsoft.com/office/officeart/2009/3/layout/CircleRelationship"/>
    <dgm:cxn modelId="{92C05B91-680A-1B4C-B48B-26F3A8048163}" type="presParOf" srcId="{CF2258A9-FA97-405E-B2CE-3311661D57D1}" destId="{A4FB6DAE-6DEF-4D1A-BBBB-B9DA75D238E0}" srcOrd="0" destOrd="0" presId="urn:microsoft.com/office/officeart/2009/3/layout/CircleRelationship"/>
    <dgm:cxn modelId="{2B1F6A33-E639-D843-92C4-780B4296DBF1}" type="presParOf" srcId="{A2E5BE8E-630A-46A2-ACD2-2F18719BA615}" destId="{5C513FBA-8F9E-49F9-BBD6-89BBE7217692}" srcOrd="10" destOrd="0" presId="urn:microsoft.com/office/officeart/2009/3/layout/CircleRelationship"/>
    <dgm:cxn modelId="{DF44AC61-6AA1-5C45-9C8E-362611A643D1}" type="presParOf" srcId="{A2E5BE8E-630A-46A2-ACD2-2F18719BA615}" destId="{65130186-D9D7-4804-A9BF-660250937B0A}" srcOrd="11" destOrd="0" presId="urn:microsoft.com/office/officeart/2009/3/layout/CircleRelationship"/>
    <dgm:cxn modelId="{685C7E10-AE5E-AF46-AC84-176C25AE7445}" type="presParOf" srcId="{65130186-D9D7-4804-A9BF-660250937B0A}" destId="{44595D4C-4965-43C5-A60D-9D4C1A7FFD98}" srcOrd="0" destOrd="0" presId="urn:microsoft.com/office/officeart/2009/3/layout/CircleRelationship"/>
    <dgm:cxn modelId="{7078DC8C-04EF-9143-9856-DB51D5D5E801}" type="presParOf" srcId="{A2E5BE8E-630A-46A2-ACD2-2F18719BA615}" destId="{B97C3D20-3A17-4BAB-AA20-0AE7CCE33A8F}" srcOrd="12" destOrd="0" presId="urn:microsoft.com/office/officeart/2009/3/layout/CircleRelationship"/>
    <dgm:cxn modelId="{EB688D31-DCFA-3444-9A16-CFAD3469594D}" type="presParOf" srcId="{B97C3D20-3A17-4BAB-AA20-0AE7CCE33A8F}" destId="{E35B1A2B-5367-43DF-B1A2-5BC74BC95140}" srcOrd="0" destOrd="0" presId="urn:microsoft.com/office/officeart/2009/3/layout/CircleRelationship"/>
    <dgm:cxn modelId="{4E9B58FF-ADAF-6C4B-BED8-991463BF03A3}" type="presParOf" srcId="{A2E5BE8E-630A-46A2-ACD2-2F18719BA615}" destId="{E36E6C13-29EF-4C7F-AEDA-ADA23220782D}" srcOrd="13" destOrd="0" presId="urn:microsoft.com/office/officeart/2009/3/layout/CircleRelationship"/>
    <dgm:cxn modelId="{5252CC26-432C-0643-BEEC-C5317854E6C3}" type="presParOf" srcId="{E36E6C13-29EF-4C7F-AEDA-ADA23220782D}" destId="{4C8915D1-2818-488A-A036-828547D5FD8E}"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C958FB-4A5A-4416-AD17-F7AF8EC3704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AU"/>
        </a:p>
      </dgm:t>
    </dgm:pt>
    <dgm:pt modelId="{0206E2EA-F984-49A8-8974-BA60FA21F5A6}">
      <dgm:prSet phldrT="[Text]"/>
      <dgm:spPr/>
      <dgm:t>
        <a:bodyPr/>
        <a:lstStyle/>
        <a:p>
          <a:r>
            <a:rPr lang="en-AU" dirty="0" smtClean="0"/>
            <a:t>Functionality</a:t>
          </a:r>
          <a:endParaRPr lang="en-AU" dirty="0"/>
        </a:p>
      </dgm:t>
    </dgm:pt>
    <dgm:pt modelId="{681B0C7B-C4D1-4A19-A90B-8291700C15B2}" type="parTrans" cxnId="{211B0536-CF1C-46D1-8E29-67CA244F167F}">
      <dgm:prSet/>
      <dgm:spPr/>
      <dgm:t>
        <a:bodyPr/>
        <a:lstStyle/>
        <a:p>
          <a:endParaRPr lang="en-AU"/>
        </a:p>
      </dgm:t>
    </dgm:pt>
    <dgm:pt modelId="{B0DA88B2-68B5-4156-8AE6-E5C58D3AE249}" type="sibTrans" cxnId="{211B0536-CF1C-46D1-8E29-67CA244F167F}">
      <dgm:prSet/>
      <dgm:spPr/>
      <dgm:t>
        <a:bodyPr/>
        <a:lstStyle/>
        <a:p>
          <a:endParaRPr lang="en-AU"/>
        </a:p>
      </dgm:t>
    </dgm:pt>
    <dgm:pt modelId="{8386E214-C533-49AC-B5BE-A923AE845ABA}">
      <dgm:prSet phldrT="[Text]"/>
      <dgm:spPr/>
      <dgm:t>
        <a:bodyPr/>
        <a:lstStyle/>
        <a:p>
          <a:r>
            <a:rPr lang="en-AU" dirty="0" smtClean="0"/>
            <a:t>Usability</a:t>
          </a:r>
          <a:endParaRPr lang="en-AU" dirty="0"/>
        </a:p>
      </dgm:t>
    </dgm:pt>
    <dgm:pt modelId="{7063EC65-B3E2-4136-94AD-C2F04EB5A7DE}" type="parTrans" cxnId="{3A4E0C86-A523-40F9-BC78-41F71980A425}">
      <dgm:prSet/>
      <dgm:spPr/>
      <dgm:t>
        <a:bodyPr/>
        <a:lstStyle/>
        <a:p>
          <a:endParaRPr lang="en-AU"/>
        </a:p>
      </dgm:t>
    </dgm:pt>
    <dgm:pt modelId="{75DEB7FE-01B5-4393-9B9B-38440F0E03D7}" type="sibTrans" cxnId="{3A4E0C86-A523-40F9-BC78-41F71980A425}">
      <dgm:prSet/>
      <dgm:spPr/>
      <dgm:t>
        <a:bodyPr/>
        <a:lstStyle/>
        <a:p>
          <a:endParaRPr lang="en-AU"/>
        </a:p>
      </dgm:t>
    </dgm:pt>
    <dgm:pt modelId="{75567FD8-75D5-437E-945A-E8EBE201DFB3}">
      <dgm:prSet phldrT="[Text]"/>
      <dgm:spPr/>
      <dgm:t>
        <a:bodyPr/>
        <a:lstStyle/>
        <a:p>
          <a:r>
            <a:rPr lang="en-AU" dirty="0" smtClean="0"/>
            <a:t>Reliability</a:t>
          </a:r>
          <a:endParaRPr lang="en-AU" dirty="0"/>
        </a:p>
      </dgm:t>
    </dgm:pt>
    <dgm:pt modelId="{9FA7BEA4-6C76-408F-B94C-637B555B767C}" type="parTrans" cxnId="{61F9BF82-B221-4473-9B8F-F38F740A687B}">
      <dgm:prSet/>
      <dgm:spPr/>
      <dgm:t>
        <a:bodyPr/>
        <a:lstStyle/>
        <a:p>
          <a:endParaRPr lang="en-AU"/>
        </a:p>
      </dgm:t>
    </dgm:pt>
    <dgm:pt modelId="{11285B0D-397B-4862-B131-A0B00CE7BA5C}" type="sibTrans" cxnId="{61F9BF82-B221-4473-9B8F-F38F740A687B}">
      <dgm:prSet/>
      <dgm:spPr/>
      <dgm:t>
        <a:bodyPr/>
        <a:lstStyle/>
        <a:p>
          <a:endParaRPr lang="en-AU"/>
        </a:p>
      </dgm:t>
    </dgm:pt>
    <dgm:pt modelId="{7776D1AD-28ED-4061-A17B-7B1F7B7DD273}">
      <dgm:prSet phldrT="[Text]"/>
      <dgm:spPr/>
      <dgm:t>
        <a:bodyPr/>
        <a:lstStyle/>
        <a:p>
          <a:r>
            <a:rPr lang="en-AU" dirty="0" smtClean="0"/>
            <a:t>Performance</a:t>
          </a:r>
          <a:endParaRPr lang="en-AU" dirty="0"/>
        </a:p>
      </dgm:t>
    </dgm:pt>
    <dgm:pt modelId="{CCBCE860-9A90-4354-AFD6-26CBBDA8981D}" type="parTrans" cxnId="{C163F0E8-00A8-4E57-A76A-5BCF23B23573}">
      <dgm:prSet/>
      <dgm:spPr/>
      <dgm:t>
        <a:bodyPr/>
        <a:lstStyle/>
        <a:p>
          <a:endParaRPr lang="en-AU"/>
        </a:p>
      </dgm:t>
    </dgm:pt>
    <dgm:pt modelId="{25B55B08-376E-451B-BCF3-E1F505E18A72}" type="sibTrans" cxnId="{C163F0E8-00A8-4E57-A76A-5BCF23B23573}">
      <dgm:prSet/>
      <dgm:spPr/>
      <dgm:t>
        <a:bodyPr/>
        <a:lstStyle/>
        <a:p>
          <a:endParaRPr lang="en-AU"/>
        </a:p>
      </dgm:t>
    </dgm:pt>
    <dgm:pt modelId="{16B5841D-CADE-441E-B060-2B5F4277E932}">
      <dgm:prSet phldrT="[Text]"/>
      <dgm:spPr/>
      <dgm:t>
        <a:bodyPr/>
        <a:lstStyle/>
        <a:p>
          <a:r>
            <a:rPr lang="en-AU" dirty="0" smtClean="0"/>
            <a:t>Security</a:t>
          </a:r>
          <a:endParaRPr lang="en-AU" dirty="0"/>
        </a:p>
      </dgm:t>
    </dgm:pt>
    <dgm:pt modelId="{FF8EB935-70A8-46B0-BB0B-ECFDD6742BE8}" type="parTrans" cxnId="{10FA5150-75AB-4E0C-9875-D88756799607}">
      <dgm:prSet/>
      <dgm:spPr/>
      <dgm:t>
        <a:bodyPr/>
        <a:lstStyle/>
        <a:p>
          <a:endParaRPr lang="en-AU"/>
        </a:p>
      </dgm:t>
    </dgm:pt>
    <dgm:pt modelId="{1602E50F-C61B-4A02-A3B0-E488D9475802}" type="sibTrans" cxnId="{10FA5150-75AB-4E0C-9875-D88756799607}">
      <dgm:prSet/>
      <dgm:spPr/>
      <dgm:t>
        <a:bodyPr/>
        <a:lstStyle/>
        <a:p>
          <a:endParaRPr lang="en-AU"/>
        </a:p>
      </dgm:t>
    </dgm:pt>
    <dgm:pt modelId="{495163D4-81DF-44D6-BFF0-A9E8F5853453}">
      <dgm:prSet phldrT="[Text]"/>
      <dgm:spPr/>
      <dgm:t>
        <a:bodyPr/>
        <a:lstStyle/>
        <a:p>
          <a:r>
            <a:rPr lang="en-AU" dirty="0" smtClean="0"/>
            <a:t>+</a:t>
          </a:r>
          <a:endParaRPr lang="en-AU" dirty="0"/>
        </a:p>
      </dgm:t>
    </dgm:pt>
    <dgm:pt modelId="{5043395C-2D8D-457E-99A9-A21CD6D887D0}" type="parTrans" cxnId="{FF709CAB-5A19-4009-9CD5-D4DD8ED41B29}">
      <dgm:prSet/>
      <dgm:spPr/>
      <dgm:t>
        <a:bodyPr/>
        <a:lstStyle/>
        <a:p>
          <a:endParaRPr lang="en-AU"/>
        </a:p>
      </dgm:t>
    </dgm:pt>
    <dgm:pt modelId="{7B77CA91-B4BB-4374-869A-8BB10D325FFB}" type="sibTrans" cxnId="{FF709CAB-5A19-4009-9CD5-D4DD8ED41B29}">
      <dgm:prSet/>
      <dgm:spPr/>
      <dgm:t>
        <a:bodyPr/>
        <a:lstStyle/>
        <a:p>
          <a:endParaRPr lang="en-AU"/>
        </a:p>
      </dgm:t>
    </dgm:pt>
    <dgm:pt modelId="{DDB0D3FB-D416-4586-8772-CAEECDA34F03}">
      <dgm:prSet phldrT="[Text]"/>
      <dgm:spPr/>
      <dgm:t>
        <a:bodyPr/>
        <a:lstStyle/>
        <a:p>
          <a:r>
            <a:rPr lang="en-AU" dirty="0" smtClean="0"/>
            <a:t>Constrains, standards, physical, other systems, etc.</a:t>
          </a:r>
          <a:endParaRPr lang="en-AU" dirty="0"/>
        </a:p>
      </dgm:t>
    </dgm:pt>
    <dgm:pt modelId="{6EBA3EDB-E013-4435-83C1-48A781793748}" type="parTrans" cxnId="{403210E2-201B-41A1-9093-C4E95D925BDE}">
      <dgm:prSet/>
      <dgm:spPr/>
      <dgm:t>
        <a:bodyPr/>
        <a:lstStyle/>
        <a:p>
          <a:endParaRPr lang="en-AU"/>
        </a:p>
      </dgm:t>
    </dgm:pt>
    <dgm:pt modelId="{FA52C577-56AC-4565-ADC2-E1B560C2ECC1}" type="sibTrans" cxnId="{403210E2-201B-41A1-9093-C4E95D925BDE}">
      <dgm:prSet/>
      <dgm:spPr/>
      <dgm:t>
        <a:bodyPr/>
        <a:lstStyle/>
        <a:p>
          <a:endParaRPr lang="en-AU"/>
        </a:p>
      </dgm:t>
    </dgm:pt>
    <dgm:pt modelId="{1EE42936-EDE1-4A9C-891B-4151D856AB0F}" type="pres">
      <dgm:prSet presAssocID="{15C958FB-4A5A-4416-AD17-F7AF8EC3704B}" presName="linear" presStyleCnt="0">
        <dgm:presLayoutVars>
          <dgm:dir/>
          <dgm:animLvl val="lvl"/>
          <dgm:resizeHandles val="exact"/>
        </dgm:presLayoutVars>
      </dgm:prSet>
      <dgm:spPr/>
      <dgm:t>
        <a:bodyPr/>
        <a:lstStyle/>
        <a:p>
          <a:endParaRPr lang="en-AU"/>
        </a:p>
      </dgm:t>
    </dgm:pt>
    <dgm:pt modelId="{87F7D3A5-60C0-49D9-9EBB-A8D7082E5B83}" type="pres">
      <dgm:prSet presAssocID="{0206E2EA-F984-49A8-8974-BA60FA21F5A6}" presName="parentLin" presStyleCnt="0"/>
      <dgm:spPr/>
    </dgm:pt>
    <dgm:pt modelId="{A5A76090-44A7-47CA-9B5B-B0992E9B00E8}" type="pres">
      <dgm:prSet presAssocID="{0206E2EA-F984-49A8-8974-BA60FA21F5A6}" presName="parentLeftMargin" presStyleLbl="node1" presStyleIdx="0" presStyleCnt="6"/>
      <dgm:spPr/>
      <dgm:t>
        <a:bodyPr/>
        <a:lstStyle/>
        <a:p>
          <a:endParaRPr lang="en-AU"/>
        </a:p>
      </dgm:t>
    </dgm:pt>
    <dgm:pt modelId="{97CE82F7-D681-4BAE-8C1B-9D27F957E07F}" type="pres">
      <dgm:prSet presAssocID="{0206E2EA-F984-49A8-8974-BA60FA21F5A6}" presName="parentText" presStyleLbl="node1" presStyleIdx="0" presStyleCnt="6">
        <dgm:presLayoutVars>
          <dgm:chMax val="0"/>
          <dgm:bulletEnabled val="1"/>
        </dgm:presLayoutVars>
      </dgm:prSet>
      <dgm:spPr/>
      <dgm:t>
        <a:bodyPr/>
        <a:lstStyle/>
        <a:p>
          <a:endParaRPr lang="en-AU"/>
        </a:p>
      </dgm:t>
    </dgm:pt>
    <dgm:pt modelId="{52B43A99-80F6-4897-8F61-048BA816C9F1}" type="pres">
      <dgm:prSet presAssocID="{0206E2EA-F984-49A8-8974-BA60FA21F5A6}" presName="negativeSpace" presStyleCnt="0"/>
      <dgm:spPr/>
    </dgm:pt>
    <dgm:pt modelId="{DE3A12A0-0101-4D26-BA84-C9B0F8EF5C18}" type="pres">
      <dgm:prSet presAssocID="{0206E2EA-F984-49A8-8974-BA60FA21F5A6}" presName="childText" presStyleLbl="conFgAcc1" presStyleIdx="0" presStyleCnt="6">
        <dgm:presLayoutVars>
          <dgm:bulletEnabled val="1"/>
        </dgm:presLayoutVars>
      </dgm:prSet>
      <dgm:spPr/>
    </dgm:pt>
    <dgm:pt modelId="{808272B2-432A-410D-82EA-53BD9BFEBD88}" type="pres">
      <dgm:prSet presAssocID="{B0DA88B2-68B5-4156-8AE6-E5C58D3AE249}" presName="spaceBetweenRectangles" presStyleCnt="0"/>
      <dgm:spPr/>
    </dgm:pt>
    <dgm:pt modelId="{F93E87BE-DFC4-4274-8331-932113A95433}" type="pres">
      <dgm:prSet presAssocID="{8386E214-C533-49AC-B5BE-A923AE845ABA}" presName="parentLin" presStyleCnt="0"/>
      <dgm:spPr/>
    </dgm:pt>
    <dgm:pt modelId="{E6E1F25F-8F61-45D1-9DAA-3FE98270420A}" type="pres">
      <dgm:prSet presAssocID="{8386E214-C533-49AC-B5BE-A923AE845ABA}" presName="parentLeftMargin" presStyleLbl="node1" presStyleIdx="0" presStyleCnt="6"/>
      <dgm:spPr/>
      <dgm:t>
        <a:bodyPr/>
        <a:lstStyle/>
        <a:p>
          <a:endParaRPr lang="en-AU"/>
        </a:p>
      </dgm:t>
    </dgm:pt>
    <dgm:pt modelId="{C5CD017D-6C94-4FD9-B300-A152983C928C}" type="pres">
      <dgm:prSet presAssocID="{8386E214-C533-49AC-B5BE-A923AE845ABA}" presName="parentText" presStyleLbl="node1" presStyleIdx="1" presStyleCnt="6">
        <dgm:presLayoutVars>
          <dgm:chMax val="0"/>
          <dgm:bulletEnabled val="1"/>
        </dgm:presLayoutVars>
      </dgm:prSet>
      <dgm:spPr/>
      <dgm:t>
        <a:bodyPr/>
        <a:lstStyle/>
        <a:p>
          <a:endParaRPr lang="en-AU"/>
        </a:p>
      </dgm:t>
    </dgm:pt>
    <dgm:pt modelId="{B0BF24C9-66AE-4CBA-9D52-AD8E11DC92F1}" type="pres">
      <dgm:prSet presAssocID="{8386E214-C533-49AC-B5BE-A923AE845ABA}" presName="negativeSpace" presStyleCnt="0"/>
      <dgm:spPr/>
    </dgm:pt>
    <dgm:pt modelId="{0F977DC4-516E-4EAA-8C88-5B840E63317B}" type="pres">
      <dgm:prSet presAssocID="{8386E214-C533-49AC-B5BE-A923AE845ABA}" presName="childText" presStyleLbl="conFgAcc1" presStyleIdx="1" presStyleCnt="6">
        <dgm:presLayoutVars>
          <dgm:bulletEnabled val="1"/>
        </dgm:presLayoutVars>
      </dgm:prSet>
      <dgm:spPr/>
    </dgm:pt>
    <dgm:pt modelId="{E5C8F55E-73FD-43C3-9E12-F3BF6C5EFB55}" type="pres">
      <dgm:prSet presAssocID="{75DEB7FE-01B5-4393-9B9B-38440F0E03D7}" presName="spaceBetweenRectangles" presStyleCnt="0"/>
      <dgm:spPr/>
    </dgm:pt>
    <dgm:pt modelId="{70E3E4E0-E331-4727-B12B-C10963FF0D82}" type="pres">
      <dgm:prSet presAssocID="{75567FD8-75D5-437E-945A-E8EBE201DFB3}" presName="parentLin" presStyleCnt="0"/>
      <dgm:spPr/>
    </dgm:pt>
    <dgm:pt modelId="{24883881-6E70-4787-A03E-CC865DBC2566}" type="pres">
      <dgm:prSet presAssocID="{75567FD8-75D5-437E-945A-E8EBE201DFB3}" presName="parentLeftMargin" presStyleLbl="node1" presStyleIdx="1" presStyleCnt="6"/>
      <dgm:spPr/>
      <dgm:t>
        <a:bodyPr/>
        <a:lstStyle/>
        <a:p>
          <a:endParaRPr lang="en-AU"/>
        </a:p>
      </dgm:t>
    </dgm:pt>
    <dgm:pt modelId="{022536E0-DCD3-48A7-A116-145515C26988}" type="pres">
      <dgm:prSet presAssocID="{75567FD8-75D5-437E-945A-E8EBE201DFB3}" presName="parentText" presStyleLbl="node1" presStyleIdx="2" presStyleCnt="6">
        <dgm:presLayoutVars>
          <dgm:chMax val="0"/>
          <dgm:bulletEnabled val="1"/>
        </dgm:presLayoutVars>
      </dgm:prSet>
      <dgm:spPr/>
      <dgm:t>
        <a:bodyPr/>
        <a:lstStyle/>
        <a:p>
          <a:endParaRPr lang="en-AU"/>
        </a:p>
      </dgm:t>
    </dgm:pt>
    <dgm:pt modelId="{88D0EB53-0571-46EF-BD0D-661EEEEE0E6D}" type="pres">
      <dgm:prSet presAssocID="{75567FD8-75D5-437E-945A-E8EBE201DFB3}" presName="negativeSpace" presStyleCnt="0"/>
      <dgm:spPr/>
    </dgm:pt>
    <dgm:pt modelId="{903C6488-19F0-4468-A516-375E9A26A23B}" type="pres">
      <dgm:prSet presAssocID="{75567FD8-75D5-437E-945A-E8EBE201DFB3}" presName="childText" presStyleLbl="conFgAcc1" presStyleIdx="2" presStyleCnt="6">
        <dgm:presLayoutVars>
          <dgm:bulletEnabled val="1"/>
        </dgm:presLayoutVars>
      </dgm:prSet>
      <dgm:spPr/>
    </dgm:pt>
    <dgm:pt modelId="{40488434-82F2-41DD-AE7A-58FC00792088}" type="pres">
      <dgm:prSet presAssocID="{11285B0D-397B-4862-B131-A0B00CE7BA5C}" presName="spaceBetweenRectangles" presStyleCnt="0"/>
      <dgm:spPr/>
    </dgm:pt>
    <dgm:pt modelId="{2A15DDE1-7F71-4C24-9A05-49152EE01FA8}" type="pres">
      <dgm:prSet presAssocID="{7776D1AD-28ED-4061-A17B-7B1F7B7DD273}" presName="parentLin" presStyleCnt="0"/>
      <dgm:spPr/>
    </dgm:pt>
    <dgm:pt modelId="{934A339C-043D-4CD3-BCBA-97C6C6EF2B54}" type="pres">
      <dgm:prSet presAssocID="{7776D1AD-28ED-4061-A17B-7B1F7B7DD273}" presName="parentLeftMargin" presStyleLbl="node1" presStyleIdx="2" presStyleCnt="6"/>
      <dgm:spPr/>
      <dgm:t>
        <a:bodyPr/>
        <a:lstStyle/>
        <a:p>
          <a:endParaRPr lang="en-AU"/>
        </a:p>
      </dgm:t>
    </dgm:pt>
    <dgm:pt modelId="{2D83BFB9-60A9-45F9-9D57-408D7B1894F8}" type="pres">
      <dgm:prSet presAssocID="{7776D1AD-28ED-4061-A17B-7B1F7B7DD273}" presName="parentText" presStyleLbl="node1" presStyleIdx="3" presStyleCnt="6">
        <dgm:presLayoutVars>
          <dgm:chMax val="0"/>
          <dgm:bulletEnabled val="1"/>
        </dgm:presLayoutVars>
      </dgm:prSet>
      <dgm:spPr/>
      <dgm:t>
        <a:bodyPr/>
        <a:lstStyle/>
        <a:p>
          <a:endParaRPr lang="en-AU"/>
        </a:p>
      </dgm:t>
    </dgm:pt>
    <dgm:pt modelId="{212B9CC2-808A-4A72-B4C7-E3F67AF678FB}" type="pres">
      <dgm:prSet presAssocID="{7776D1AD-28ED-4061-A17B-7B1F7B7DD273}" presName="negativeSpace" presStyleCnt="0"/>
      <dgm:spPr/>
    </dgm:pt>
    <dgm:pt modelId="{CD4F46AC-95C5-4CB5-AFC8-342E8930E0A2}" type="pres">
      <dgm:prSet presAssocID="{7776D1AD-28ED-4061-A17B-7B1F7B7DD273}" presName="childText" presStyleLbl="conFgAcc1" presStyleIdx="3" presStyleCnt="6">
        <dgm:presLayoutVars>
          <dgm:bulletEnabled val="1"/>
        </dgm:presLayoutVars>
      </dgm:prSet>
      <dgm:spPr/>
    </dgm:pt>
    <dgm:pt modelId="{15D4A0E6-31E9-48E1-8450-5443E35A28DF}" type="pres">
      <dgm:prSet presAssocID="{25B55B08-376E-451B-BCF3-E1F505E18A72}" presName="spaceBetweenRectangles" presStyleCnt="0"/>
      <dgm:spPr/>
    </dgm:pt>
    <dgm:pt modelId="{3CC4E8FD-1860-4319-8479-183551F535A2}" type="pres">
      <dgm:prSet presAssocID="{16B5841D-CADE-441E-B060-2B5F4277E932}" presName="parentLin" presStyleCnt="0"/>
      <dgm:spPr/>
    </dgm:pt>
    <dgm:pt modelId="{215A1F0C-A977-459A-8DAD-C8F4425090FA}" type="pres">
      <dgm:prSet presAssocID="{16B5841D-CADE-441E-B060-2B5F4277E932}" presName="parentLeftMargin" presStyleLbl="node1" presStyleIdx="3" presStyleCnt="6"/>
      <dgm:spPr/>
      <dgm:t>
        <a:bodyPr/>
        <a:lstStyle/>
        <a:p>
          <a:endParaRPr lang="en-AU"/>
        </a:p>
      </dgm:t>
    </dgm:pt>
    <dgm:pt modelId="{76135A5A-6322-41CA-B734-5A4A58EFCD04}" type="pres">
      <dgm:prSet presAssocID="{16B5841D-CADE-441E-B060-2B5F4277E932}" presName="parentText" presStyleLbl="node1" presStyleIdx="4" presStyleCnt="6">
        <dgm:presLayoutVars>
          <dgm:chMax val="0"/>
          <dgm:bulletEnabled val="1"/>
        </dgm:presLayoutVars>
      </dgm:prSet>
      <dgm:spPr/>
      <dgm:t>
        <a:bodyPr/>
        <a:lstStyle/>
        <a:p>
          <a:endParaRPr lang="en-AU"/>
        </a:p>
      </dgm:t>
    </dgm:pt>
    <dgm:pt modelId="{D5996989-01DE-464C-BCF3-A414BA8F7C41}" type="pres">
      <dgm:prSet presAssocID="{16B5841D-CADE-441E-B060-2B5F4277E932}" presName="negativeSpace" presStyleCnt="0"/>
      <dgm:spPr/>
    </dgm:pt>
    <dgm:pt modelId="{ADA29484-EA79-43E2-9E4A-C4FCFF49F022}" type="pres">
      <dgm:prSet presAssocID="{16B5841D-CADE-441E-B060-2B5F4277E932}" presName="childText" presStyleLbl="conFgAcc1" presStyleIdx="4" presStyleCnt="6">
        <dgm:presLayoutVars>
          <dgm:bulletEnabled val="1"/>
        </dgm:presLayoutVars>
      </dgm:prSet>
      <dgm:spPr/>
    </dgm:pt>
    <dgm:pt modelId="{743603A3-8EB3-4C3C-A41C-B0AE02825F44}" type="pres">
      <dgm:prSet presAssocID="{1602E50F-C61B-4A02-A3B0-E488D9475802}" presName="spaceBetweenRectangles" presStyleCnt="0"/>
      <dgm:spPr/>
    </dgm:pt>
    <dgm:pt modelId="{4E039B09-DCF6-400D-9414-C7BF66AB071A}" type="pres">
      <dgm:prSet presAssocID="{495163D4-81DF-44D6-BFF0-A9E8F5853453}" presName="parentLin" presStyleCnt="0"/>
      <dgm:spPr/>
    </dgm:pt>
    <dgm:pt modelId="{E73294DF-241E-4304-BE6A-638CE6F8C72A}" type="pres">
      <dgm:prSet presAssocID="{495163D4-81DF-44D6-BFF0-A9E8F5853453}" presName="parentLeftMargin" presStyleLbl="node1" presStyleIdx="4" presStyleCnt="6"/>
      <dgm:spPr/>
      <dgm:t>
        <a:bodyPr/>
        <a:lstStyle/>
        <a:p>
          <a:endParaRPr lang="en-AU"/>
        </a:p>
      </dgm:t>
    </dgm:pt>
    <dgm:pt modelId="{282553D6-2663-4044-8FB3-0E2051D501C9}" type="pres">
      <dgm:prSet presAssocID="{495163D4-81DF-44D6-BFF0-A9E8F5853453}" presName="parentText" presStyleLbl="node1" presStyleIdx="5" presStyleCnt="6">
        <dgm:presLayoutVars>
          <dgm:chMax val="0"/>
          <dgm:bulletEnabled val="1"/>
        </dgm:presLayoutVars>
      </dgm:prSet>
      <dgm:spPr/>
      <dgm:t>
        <a:bodyPr/>
        <a:lstStyle/>
        <a:p>
          <a:endParaRPr lang="en-AU"/>
        </a:p>
      </dgm:t>
    </dgm:pt>
    <dgm:pt modelId="{9B984B4F-D7C6-462C-86A2-3D4694B5E7DA}" type="pres">
      <dgm:prSet presAssocID="{495163D4-81DF-44D6-BFF0-A9E8F5853453}" presName="negativeSpace" presStyleCnt="0"/>
      <dgm:spPr/>
    </dgm:pt>
    <dgm:pt modelId="{F7B6D4B0-CEEA-47F1-9CF3-CAD514965DB7}" type="pres">
      <dgm:prSet presAssocID="{495163D4-81DF-44D6-BFF0-A9E8F5853453}" presName="childText" presStyleLbl="conFgAcc1" presStyleIdx="5" presStyleCnt="6">
        <dgm:presLayoutVars>
          <dgm:bulletEnabled val="1"/>
        </dgm:presLayoutVars>
      </dgm:prSet>
      <dgm:spPr/>
      <dgm:t>
        <a:bodyPr/>
        <a:lstStyle/>
        <a:p>
          <a:endParaRPr lang="en-AU"/>
        </a:p>
      </dgm:t>
    </dgm:pt>
  </dgm:ptLst>
  <dgm:cxnLst>
    <dgm:cxn modelId="{BCFB6D41-31AC-6446-A649-D3B5F2B1DE59}" type="presOf" srcId="{0206E2EA-F984-49A8-8974-BA60FA21F5A6}" destId="{97CE82F7-D681-4BAE-8C1B-9D27F957E07F}" srcOrd="1" destOrd="0" presId="urn:microsoft.com/office/officeart/2005/8/layout/list1"/>
    <dgm:cxn modelId="{EDFB0232-FB9C-6941-B1F4-8DDA62A61680}" type="presOf" srcId="{0206E2EA-F984-49A8-8974-BA60FA21F5A6}" destId="{A5A76090-44A7-47CA-9B5B-B0992E9B00E8}" srcOrd="0" destOrd="0" presId="urn:microsoft.com/office/officeart/2005/8/layout/list1"/>
    <dgm:cxn modelId="{9A625081-7816-044F-9FAE-BEB8489A70F7}" type="presOf" srcId="{7776D1AD-28ED-4061-A17B-7B1F7B7DD273}" destId="{934A339C-043D-4CD3-BCBA-97C6C6EF2B54}" srcOrd="0" destOrd="0" presId="urn:microsoft.com/office/officeart/2005/8/layout/list1"/>
    <dgm:cxn modelId="{B7BCFA1B-ED15-8A49-909A-7BE33CA6C326}" type="presOf" srcId="{15C958FB-4A5A-4416-AD17-F7AF8EC3704B}" destId="{1EE42936-EDE1-4A9C-891B-4151D856AB0F}" srcOrd="0" destOrd="0" presId="urn:microsoft.com/office/officeart/2005/8/layout/list1"/>
    <dgm:cxn modelId="{61F9BF82-B221-4473-9B8F-F38F740A687B}" srcId="{15C958FB-4A5A-4416-AD17-F7AF8EC3704B}" destId="{75567FD8-75D5-437E-945A-E8EBE201DFB3}" srcOrd="2" destOrd="0" parTransId="{9FA7BEA4-6C76-408F-B94C-637B555B767C}" sibTransId="{11285B0D-397B-4862-B131-A0B00CE7BA5C}"/>
    <dgm:cxn modelId="{403210E2-201B-41A1-9093-C4E95D925BDE}" srcId="{495163D4-81DF-44D6-BFF0-A9E8F5853453}" destId="{DDB0D3FB-D416-4586-8772-CAEECDA34F03}" srcOrd="0" destOrd="0" parTransId="{6EBA3EDB-E013-4435-83C1-48A781793748}" sibTransId="{FA52C577-56AC-4565-ADC2-E1B560C2ECC1}"/>
    <dgm:cxn modelId="{6C4BE325-F165-4B42-B748-DA62A3A7B377}" type="presOf" srcId="{8386E214-C533-49AC-B5BE-A923AE845ABA}" destId="{C5CD017D-6C94-4FD9-B300-A152983C928C}" srcOrd="1" destOrd="0" presId="urn:microsoft.com/office/officeart/2005/8/layout/list1"/>
    <dgm:cxn modelId="{C163F0E8-00A8-4E57-A76A-5BCF23B23573}" srcId="{15C958FB-4A5A-4416-AD17-F7AF8EC3704B}" destId="{7776D1AD-28ED-4061-A17B-7B1F7B7DD273}" srcOrd="3" destOrd="0" parTransId="{CCBCE860-9A90-4354-AFD6-26CBBDA8981D}" sibTransId="{25B55B08-376E-451B-BCF3-E1F505E18A72}"/>
    <dgm:cxn modelId="{8FFC2DC8-2912-2448-B9AF-526AA32AF0F4}" type="presOf" srcId="{7776D1AD-28ED-4061-A17B-7B1F7B7DD273}" destId="{2D83BFB9-60A9-45F9-9D57-408D7B1894F8}" srcOrd="1" destOrd="0" presId="urn:microsoft.com/office/officeart/2005/8/layout/list1"/>
    <dgm:cxn modelId="{7261DC0C-837E-EC40-97E5-967CB913ECA4}" type="presOf" srcId="{16B5841D-CADE-441E-B060-2B5F4277E932}" destId="{215A1F0C-A977-459A-8DAD-C8F4425090FA}" srcOrd="0" destOrd="0" presId="urn:microsoft.com/office/officeart/2005/8/layout/list1"/>
    <dgm:cxn modelId="{9EB47B24-3327-5B49-ADD3-134BE9CB7690}" type="presOf" srcId="{16B5841D-CADE-441E-B060-2B5F4277E932}" destId="{76135A5A-6322-41CA-B734-5A4A58EFCD04}" srcOrd="1" destOrd="0" presId="urn:microsoft.com/office/officeart/2005/8/layout/list1"/>
    <dgm:cxn modelId="{DC556E3A-1D6E-124F-AAB7-FA4D5A1DD989}" type="presOf" srcId="{495163D4-81DF-44D6-BFF0-A9E8F5853453}" destId="{E73294DF-241E-4304-BE6A-638CE6F8C72A}" srcOrd="0" destOrd="0" presId="urn:microsoft.com/office/officeart/2005/8/layout/list1"/>
    <dgm:cxn modelId="{D85AC745-7B4D-1D4E-A68A-D3F7146DF96F}" type="presOf" srcId="{75567FD8-75D5-437E-945A-E8EBE201DFB3}" destId="{24883881-6E70-4787-A03E-CC865DBC2566}" srcOrd="0" destOrd="0" presId="urn:microsoft.com/office/officeart/2005/8/layout/list1"/>
    <dgm:cxn modelId="{180A8C8A-AF1E-7E4F-8CFD-2BC2F4781CB6}" type="presOf" srcId="{DDB0D3FB-D416-4586-8772-CAEECDA34F03}" destId="{F7B6D4B0-CEEA-47F1-9CF3-CAD514965DB7}" srcOrd="0" destOrd="0" presId="urn:microsoft.com/office/officeart/2005/8/layout/list1"/>
    <dgm:cxn modelId="{10FA5150-75AB-4E0C-9875-D88756799607}" srcId="{15C958FB-4A5A-4416-AD17-F7AF8EC3704B}" destId="{16B5841D-CADE-441E-B060-2B5F4277E932}" srcOrd="4" destOrd="0" parTransId="{FF8EB935-70A8-46B0-BB0B-ECFDD6742BE8}" sibTransId="{1602E50F-C61B-4A02-A3B0-E488D9475802}"/>
    <dgm:cxn modelId="{3A4E0C86-A523-40F9-BC78-41F71980A425}" srcId="{15C958FB-4A5A-4416-AD17-F7AF8EC3704B}" destId="{8386E214-C533-49AC-B5BE-A923AE845ABA}" srcOrd="1" destOrd="0" parTransId="{7063EC65-B3E2-4136-94AD-C2F04EB5A7DE}" sibTransId="{75DEB7FE-01B5-4393-9B9B-38440F0E03D7}"/>
    <dgm:cxn modelId="{211B0536-CF1C-46D1-8E29-67CA244F167F}" srcId="{15C958FB-4A5A-4416-AD17-F7AF8EC3704B}" destId="{0206E2EA-F984-49A8-8974-BA60FA21F5A6}" srcOrd="0" destOrd="0" parTransId="{681B0C7B-C4D1-4A19-A90B-8291700C15B2}" sibTransId="{B0DA88B2-68B5-4156-8AE6-E5C58D3AE249}"/>
    <dgm:cxn modelId="{4A667FE6-28C9-0142-872F-8E567AEB85F4}" type="presOf" srcId="{495163D4-81DF-44D6-BFF0-A9E8F5853453}" destId="{282553D6-2663-4044-8FB3-0E2051D501C9}" srcOrd="1" destOrd="0" presId="urn:microsoft.com/office/officeart/2005/8/layout/list1"/>
    <dgm:cxn modelId="{6CF6B26A-AC9E-2F4A-9934-C2640B9995A4}" type="presOf" srcId="{8386E214-C533-49AC-B5BE-A923AE845ABA}" destId="{E6E1F25F-8F61-45D1-9DAA-3FE98270420A}" srcOrd="0" destOrd="0" presId="urn:microsoft.com/office/officeart/2005/8/layout/list1"/>
    <dgm:cxn modelId="{FF709CAB-5A19-4009-9CD5-D4DD8ED41B29}" srcId="{15C958FB-4A5A-4416-AD17-F7AF8EC3704B}" destId="{495163D4-81DF-44D6-BFF0-A9E8F5853453}" srcOrd="5" destOrd="0" parTransId="{5043395C-2D8D-457E-99A9-A21CD6D887D0}" sibTransId="{7B77CA91-B4BB-4374-869A-8BB10D325FFB}"/>
    <dgm:cxn modelId="{DC2B8966-2F0F-E646-B5EC-6334F7A6C100}" type="presOf" srcId="{75567FD8-75D5-437E-945A-E8EBE201DFB3}" destId="{022536E0-DCD3-48A7-A116-145515C26988}" srcOrd="1" destOrd="0" presId="urn:microsoft.com/office/officeart/2005/8/layout/list1"/>
    <dgm:cxn modelId="{14F74227-83E9-E14A-8A1B-2EAF8963BE30}" type="presParOf" srcId="{1EE42936-EDE1-4A9C-891B-4151D856AB0F}" destId="{87F7D3A5-60C0-49D9-9EBB-A8D7082E5B83}" srcOrd="0" destOrd="0" presId="urn:microsoft.com/office/officeart/2005/8/layout/list1"/>
    <dgm:cxn modelId="{BF736104-C1E9-CA47-89CF-69B16857E237}" type="presParOf" srcId="{87F7D3A5-60C0-49D9-9EBB-A8D7082E5B83}" destId="{A5A76090-44A7-47CA-9B5B-B0992E9B00E8}" srcOrd="0" destOrd="0" presId="urn:microsoft.com/office/officeart/2005/8/layout/list1"/>
    <dgm:cxn modelId="{B1C66DE6-C90A-F348-8006-534B50C3293E}" type="presParOf" srcId="{87F7D3A5-60C0-49D9-9EBB-A8D7082E5B83}" destId="{97CE82F7-D681-4BAE-8C1B-9D27F957E07F}" srcOrd="1" destOrd="0" presId="urn:microsoft.com/office/officeart/2005/8/layout/list1"/>
    <dgm:cxn modelId="{3E743B98-6067-9242-876B-3634C6F2E5D0}" type="presParOf" srcId="{1EE42936-EDE1-4A9C-891B-4151D856AB0F}" destId="{52B43A99-80F6-4897-8F61-048BA816C9F1}" srcOrd="1" destOrd="0" presId="urn:microsoft.com/office/officeart/2005/8/layout/list1"/>
    <dgm:cxn modelId="{9DCDA17D-AD41-3942-9EC1-863C033A0D7D}" type="presParOf" srcId="{1EE42936-EDE1-4A9C-891B-4151D856AB0F}" destId="{DE3A12A0-0101-4D26-BA84-C9B0F8EF5C18}" srcOrd="2" destOrd="0" presId="urn:microsoft.com/office/officeart/2005/8/layout/list1"/>
    <dgm:cxn modelId="{19538D88-7F69-F24D-AB85-C9FC8827CB64}" type="presParOf" srcId="{1EE42936-EDE1-4A9C-891B-4151D856AB0F}" destId="{808272B2-432A-410D-82EA-53BD9BFEBD88}" srcOrd="3" destOrd="0" presId="urn:microsoft.com/office/officeart/2005/8/layout/list1"/>
    <dgm:cxn modelId="{E71D9082-1973-BE46-A221-E4206E4AFF60}" type="presParOf" srcId="{1EE42936-EDE1-4A9C-891B-4151D856AB0F}" destId="{F93E87BE-DFC4-4274-8331-932113A95433}" srcOrd="4" destOrd="0" presId="urn:microsoft.com/office/officeart/2005/8/layout/list1"/>
    <dgm:cxn modelId="{9D991DDF-D024-294F-AC05-21898EE521E4}" type="presParOf" srcId="{F93E87BE-DFC4-4274-8331-932113A95433}" destId="{E6E1F25F-8F61-45D1-9DAA-3FE98270420A}" srcOrd="0" destOrd="0" presId="urn:microsoft.com/office/officeart/2005/8/layout/list1"/>
    <dgm:cxn modelId="{9A2292DD-0AF7-434B-96A2-A52C363A3964}" type="presParOf" srcId="{F93E87BE-DFC4-4274-8331-932113A95433}" destId="{C5CD017D-6C94-4FD9-B300-A152983C928C}" srcOrd="1" destOrd="0" presId="urn:microsoft.com/office/officeart/2005/8/layout/list1"/>
    <dgm:cxn modelId="{1F0358AB-520B-584E-98DE-71BD5426A527}" type="presParOf" srcId="{1EE42936-EDE1-4A9C-891B-4151D856AB0F}" destId="{B0BF24C9-66AE-4CBA-9D52-AD8E11DC92F1}" srcOrd="5" destOrd="0" presId="urn:microsoft.com/office/officeart/2005/8/layout/list1"/>
    <dgm:cxn modelId="{62F6DDC6-4229-0943-8266-A799C854ED54}" type="presParOf" srcId="{1EE42936-EDE1-4A9C-891B-4151D856AB0F}" destId="{0F977DC4-516E-4EAA-8C88-5B840E63317B}" srcOrd="6" destOrd="0" presId="urn:microsoft.com/office/officeart/2005/8/layout/list1"/>
    <dgm:cxn modelId="{17A949A3-51C7-0E48-ABCB-E1445186053A}" type="presParOf" srcId="{1EE42936-EDE1-4A9C-891B-4151D856AB0F}" destId="{E5C8F55E-73FD-43C3-9E12-F3BF6C5EFB55}" srcOrd="7" destOrd="0" presId="urn:microsoft.com/office/officeart/2005/8/layout/list1"/>
    <dgm:cxn modelId="{A939DDDC-9409-CA4E-B521-3AD5BAD53687}" type="presParOf" srcId="{1EE42936-EDE1-4A9C-891B-4151D856AB0F}" destId="{70E3E4E0-E331-4727-B12B-C10963FF0D82}" srcOrd="8" destOrd="0" presId="urn:microsoft.com/office/officeart/2005/8/layout/list1"/>
    <dgm:cxn modelId="{BA892A93-83A1-4449-A51E-3434C3F60E3F}" type="presParOf" srcId="{70E3E4E0-E331-4727-B12B-C10963FF0D82}" destId="{24883881-6E70-4787-A03E-CC865DBC2566}" srcOrd="0" destOrd="0" presId="urn:microsoft.com/office/officeart/2005/8/layout/list1"/>
    <dgm:cxn modelId="{5A713CFF-E957-7445-ABBF-1BD39DBE6A53}" type="presParOf" srcId="{70E3E4E0-E331-4727-B12B-C10963FF0D82}" destId="{022536E0-DCD3-48A7-A116-145515C26988}" srcOrd="1" destOrd="0" presId="urn:microsoft.com/office/officeart/2005/8/layout/list1"/>
    <dgm:cxn modelId="{27C18754-68FD-7C43-B536-7758CF135C3F}" type="presParOf" srcId="{1EE42936-EDE1-4A9C-891B-4151D856AB0F}" destId="{88D0EB53-0571-46EF-BD0D-661EEEEE0E6D}" srcOrd="9" destOrd="0" presId="urn:microsoft.com/office/officeart/2005/8/layout/list1"/>
    <dgm:cxn modelId="{8CB4E414-6D49-2B4B-B88B-8E10F9F02664}" type="presParOf" srcId="{1EE42936-EDE1-4A9C-891B-4151D856AB0F}" destId="{903C6488-19F0-4468-A516-375E9A26A23B}" srcOrd="10" destOrd="0" presId="urn:microsoft.com/office/officeart/2005/8/layout/list1"/>
    <dgm:cxn modelId="{D8532EC6-4B1F-9C47-90EC-9FEB21FF511E}" type="presParOf" srcId="{1EE42936-EDE1-4A9C-891B-4151D856AB0F}" destId="{40488434-82F2-41DD-AE7A-58FC00792088}" srcOrd="11" destOrd="0" presId="urn:microsoft.com/office/officeart/2005/8/layout/list1"/>
    <dgm:cxn modelId="{00100B82-8E62-3A40-8586-BBCF32048645}" type="presParOf" srcId="{1EE42936-EDE1-4A9C-891B-4151D856AB0F}" destId="{2A15DDE1-7F71-4C24-9A05-49152EE01FA8}" srcOrd="12" destOrd="0" presId="urn:microsoft.com/office/officeart/2005/8/layout/list1"/>
    <dgm:cxn modelId="{D6708A43-91F3-EB4E-B9F1-C970CD1C21E3}" type="presParOf" srcId="{2A15DDE1-7F71-4C24-9A05-49152EE01FA8}" destId="{934A339C-043D-4CD3-BCBA-97C6C6EF2B54}" srcOrd="0" destOrd="0" presId="urn:microsoft.com/office/officeart/2005/8/layout/list1"/>
    <dgm:cxn modelId="{B857DF2E-807F-B54D-969C-36EBF7128731}" type="presParOf" srcId="{2A15DDE1-7F71-4C24-9A05-49152EE01FA8}" destId="{2D83BFB9-60A9-45F9-9D57-408D7B1894F8}" srcOrd="1" destOrd="0" presId="urn:microsoft.com/office/officeart/2005/8/layout/list1"/>
    <dgm:cxn modelId="{FBB3014A-4748-1A4D-B737-263CC4D5D8CB}" type="presParOf" srcId="{1EE42936-EDE1-4A9C-891B-4151D856AB0F}" destId="{212B9CC2-808A-4A72-B4C7-E3F67AF678FB}" srcOrd="13" destOrd="0" presId="urn:microsoft.com/office/officeart/2005/8/layout/list1"/>
    <dgm:cxn modelId="{25F49249-95BE-7942-818C-50331FB0FD96}" type="presParOf" srcId="{1EE42936-EDE1-4A9C-891B-4151D856AB0F}" destId="{CD4F46AC-95C5-4CB5-AFC8-342E8930E0A2}" srcOrd="14" destOrd="0" presId="urn:microsoft.com/office/officeart/2005/8/layout/list1"/>
    <dgm:cxn modelId="{93DDA027-1447-4B4A-AF49-B198551D007C}" type="presParOf" srcId="{1EE42936-EDE1-4A9C-891B-4151D856AB0F}" destId="{15D4A0E6-31E9-48E1-8450-5443E35A28DF}" srcOrd="15" destOrd="0" presId="urn:microsoft.com/office/officeart/2005/8/layout/list1"/>
    <dgm:cxn modelId="{01968A86-B3D8-D04B-AA62-D45D12B08BDD}" type="presParOf" srcId="{1EE42936-EDE1-4A9C-891B-4151D856AB0F}" destId="{3CC4E8FD-1860-4319-8479-183551F535A2}" srcOrd="16" destOrd="0" presId="urn:microsoft.com/office/officeart/2005/8/layout/list1"/>
    <dgm:cxn modelId="{55DD5D79-D0AC-D74E-AADE-2156ABA8E76A}" type="presParOf" srcId="{3CC4E8FD-1860-4319-8479-183551F535A2}" destId="{215A1F0C-A977-459A-8DAD-C8F4425090FA}" srcOrd="0" destOrd="0" presId="urn:microsoft.com/office/officeart/2005/8/layout/list1"/>
    <dgm:cxn modelId="{95EF4781-D153-934F-A909-74DE15551743}" type="presParOf" srcId="{3CC4E8FD-1860-4319-8479-183551F535A2}" destId="{76135A5A-6322-41CA-B734-5A4A58EFCD04}" srcOrd="1" destOrd="0" presId="urn:microsoft.com/office/officeart/2005/8/layout/list1"/>
    <dgm:cxn modelId="{AD5BC797-B041-884D-81F4-7D7805F1EEAE}" type="presParOf" srcId="{1EE42936-EDE1-4A9C-891B-4151D856AB0F}" destId="{D5996989-01DE-464C-BCF3-A414BA8F7C41}" srcOrd="17" destOrd="0" presId="urn:microsoft.com/office/officeart/2005/8/layout/list1"/>
    <dgm:cxn modelId="{FAD06086-AE6E-9248-9549-74C8D0FA8C42}" type="presParOf" srcId="{1EE42936-EDE1-4A9C-891B-4151D856AB0F}" destId="{ADA29484-EA79-43E2-9E4A-C4FCFF49F022}" srcOrd="18" destOrd="0" presId="urn:microsoft.com/office/officeart/2005/8/layout/list1"/>
    <dgm:cxn modelId="{C4C65A5A-A63D-F649-896D-4EC428CD2799}" type="presParOf" srcId="{1EE42936-EDE1-4A9C-891B-4151D856AB0F}" destId="{743603A3-8EB3-4C3C-A41C-B0AE02825F44}" srcOrd="19" destOrd="0" presId="urn:microsoft.com/office/officeart/2005/8/layout/list1"/>
    <dgm:cxn modelId="{774CFB30-F04F-334D-B2C2-16CF281F1366}" type="presParOf" srcId="{1EE42936-EDE1-4A9C-891B-4151D856AB0F}" destId="{4E039B09-DCF6-400D-9414-C7BF66AB071A}" srcOrd="20" destOrd="0" presId="urn:microsoft.com/office/officeart/2005/8/layout/list1"/>
    <dgm:cxn modelId="{79A9943C-709B-5F4F-B7BF-69EC4D882334}" type="presParOf" srcId="{4E039B09-DCF6-400D-9414-C7BF66AB071A}" destId="{E73294DF-241E-4304-BE6A-638CE6F8C72A}" srcOrd="0" destOrd="0" presId="urn:microsoft.com/office/officeart/2005/8/layout/list1"/>
    <dgm:cxn modelId="{FA887CF7-7DB4-4F4E-9265-AF5E50071A3E}" type="presParOf" srcId="{4E039B09-DCF6-400D-9414-C7BF66AB071A}" destId="{282553D6-2663-4044-8FB3-0E2051D501C9}" srcOrd="1" destOrd="0" presId="urn:microsoft.com/office/officeart/2005/8/layout/list1"/>
    <dgm:cxn modelId="{95348ADB-59A3-6D49-B86B-EEB8767C7386}" type="presParOf" srcId="{1EE42936-EDE1-4A9C-891B-4151D856AB0F}" destId="{9B984B4F-D7C6-462C-86A2-3D4694B5E7DA}" srcOrd="21" destOrd="0" presId="urn:microsoft.com/office/officeart/2005/8/layout/list1"/>
    <dgm:cxn modelId="{106A12C5-436B-824B-82AA-3D2E6E63DBAE}" type="presParOf" srcId="{1EE42936-EDE1-4A9C-891B-4151D856AB0F}" destId="{F7B6D4B0-CEEA-47F1-9CF3-CAD514965DB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7D85E-22D2-4C8E-8284-A1F56403E2A3}">
      <dsp:nvSpPr>
        <dsp:cNvPr id="0" name=""/>
        <dsp:cNvSpPr/>
      </dsp:nvSpPr>
      <dsp:spPr>
        <a:xfrm>
          <a:off x="4004" y="0"/>
          <a:ext cx="2402490" cy="2154936"/>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2FDF5-34AB-4BA5-AA76-B0742B4EDB83}">
      <dsp:nvSpPr>
        <dsp:cNvPr id="0" name=""/>
        <dsp:cNvSpPr/>
      </dsp:nvSpPr>
      <dsp:spPr>
        <a:xfrm>
          <a:off x="2478569" y="0"/>
          <a:ext cx="4076954" cy="21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0" rIns="298704" bIns="298704" numCol="1" spcCol="1270" anchor="ctr" anchorCtr="0">
          <a:noAutofit/>
        </a:bodyPr>
        <a:lstStyle/>
        <a:p>
          <a:pPr lvl="0" algn="l" defTabSz="1866900">
            <a:lnSpc>
              <a:spcPct val="90000"/>
            </a:lnSpc>
            <a:spcBef>
              <a:spcPct val="0"/>
            </a:spcBef>
            <a:spcAft>
              <a:spcPct val="35000"/>
            </a:spcAft>
          </a:pPr>
          <a:r>
            <a:rPr lang="en-AU" sz="4200" kern="1200" dirty="0" smtClean="0"/>
            <a:t>Expertise</a:t>
          </a:r>
          <a:endParaRPr lang="en-AU" sz="4200" kern="1200" dirty="0"/>
        </a:p>
      </dsp:txBody>
      <dsp:txXfrm>
        <a:off x="2478569" y="0"/>
        <a:ext cx="4076954" cy="2154936"/>
      </dsp:txXfrm>
    </dsp:sp>
    <dsp:sp modelId="{7CB3E243-C0A2-4659-B128-D05F6351B8BD}">
      <dsp:nvSpPr>
        <dsp:cNvPr id="0" name=""/>
        <dsp:cNvSpPr/>
      </dsp:nvSpPr>
      <dsp:spPr>
        <a:xfrm>
          <a:off x="724751" y="2334514"/>
          <a:ext cx="2402490" cy="2154936"/>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15ACD-42DF-4279-90EB-92ED92D7FA19}">
      <dsp:nvSpPr>
        <dsp:cNvPr id="0" name=""/>
        <dsp:cNvSpPr/>
      </dsp:nvSpPr>
      <dsp:spPr>
        <a:xfrm>
          <a:off x="3199316" y="2334514"/>
          <a:ext cx="4076954" cy="2154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0" rIns="298704" bIns="298704" numCol="1" spcCol="1270" anchor="ctr" anchorCtr="0">
          <a:noAutofit/>
        </a:bodyPr>
        <a:lstStyle/>
        <a:p>
          <a:pPr lvl="0" algn="l" defTabSz="1866900">
            <a:lnSpc>
              <a:spcPct val="90000"/>
            </a:lnSpc>
            <a:spcBef>
              <a:spcPct val="0"/>
            </a:spcBef>
            <a:spcAft>
              <a:spcPct val="35000"/>
            </a:spcAft>
          </a:pPr>
          <a:r>
            <a:rPr lang="en-AU" sz="4200" kern="1200" dirty="0" smtClean="0"/>
            <a:t>Participation</a:t>
          </a:r>
          <a:endParaRPr lang="en-AU" sz="4200" kern="1200" dirty="0"/>
        </a:p>
      </dsp:txBody>
      <dsp:txXfrm>
        <a:off x="3199316" y="2334514"/>
        <a:ext cx="4076954" cy="2154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22172D-2700-AE43-99BF-B4499F36117C}">
      <dsp:nvSpPr>
        <dsp:cNvPr id="0" name=""/>
        <dsp:cNvSpPr/>
      </dsp:nvSpPr>
      <dsp:spPr>
        <a:xfrm>
          <a:off x="0" y="3228208"/>
          <a:ext cx="7731564" cy="1059569"/>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t>Natural User Interfaces (NUI)</a:t>
          </a:r>
          <a:endParaRPr lang="en-US" sz="3700" kern="1200" dirty="0"/>
        </a:p>
      </dsp:txBody>
      <dsp:txXfrm>
        <a:off x="0" y="3228208"/>
        <a:ext cx="7731564" cy="1059569"/>
      </dsp:txXfrm>
    </dsp:sp>
    <dsp:sp modelId="{21657180-6082-A14E-AF28-D9E7C46CED0D}">
      <dsp:nvSpPr>
        <dsp:cNvPr id="0" name=""/>
        <dsp:cNvSpPr/>
      </dsp:nvSpPr>
      <dsp:spPr>
        <a:xfrm rot="10800000">
          <a:off x="0" y="1614483"/>
          <a:ext cx="7731564" cy="1629618"/>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t>Graphical User Interfaces (GUI)</a:t>
          </a:r>
          <a:endParaRPr lang="en-US" sz="3700" kern="1200" dirty="0"/>
        </a:p>
      </dsp:txBody>
      <dsp:txXfrm rot="10800000">
        <a:off x="0" y="1614483"/>
        <a:ext cx="7731564" cy="1058877"/>
      </dsp:txXfrm>
    </dsp:sp>
    <dsp:sp modelId="{BF4180B2-8D6C-824C-92E5-7B5A2057116E}">
      <dsp:nvSpPr>
        <dsp:cNvPr id="0" name=""/>
        <dsp:cNvSpPr/>
      </dsp:nvSpPr>
      <dsp:spPr>
        <a:xfrm rot="10800000">
          <a:off x="0" y="0"/>
          <a:ext cx="7731564" cy="1629618"/>
        </a:xfrm>
        <a:prstGeom prst="upArrowCallou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t>Command Line Interfaces (CLI)</a:t>
          </a:r>
          <a:endParaRPr lang="en-US" sz="3700" kern="1200" dirty="0"/>
        </a:p>
      </dsp:txBody>
      <dsp:txXfrm rot="10800000">
        <a:off x="0" y="0"/>
        <a:ext cx="7731564" cy="10588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26B0A-2854-48FB-85AF-77A7B5D3F5BB}">
      <dsp:nvSpPr>
        <dsp:cNvPr id="0" name=""/>
        <dsp:cNvSpPr/>
      </dsp:nvSpPr>
      <dsp:spPr>
        <a:xfrm>
          <a:off x="0" y="55295"/>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Quick and Dirty Evaluations</a:t>
          </a:r>
          <a:endParaRPr lang="en-AU" sz="2700" kern="1200" dirty="0"/>
        </a:p>
      </dsp:txBody>
      <dsp:txXfrm>
        <a:off x="31613" y="86908"/>
        <a:ext cx="7217049" cy="584369"/>
      </dsp:txXfrm>
    </dsp:sp>
    <dsp:sp modelId="{B823784F-C2D5-4C0D-A65E-9216EED22DD2}">
      <dsp:nvSpPr>
        <dsp:cNvPr id="0" name=""/>
        <dsp:cNvSpPr/>
      </dsp:nvSpPr>
      <dsp:spPr>
        <a:xfrm>
          <a:off x="0" y="702890"/>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Informal (throughout UCD)</a:t>
          </a:r>
          <a:endParaRPr lang="en-AU" sz="2100" kern="1200" dirty="0"/>
        </a:p>
      </dsp:txBody>
      <dsp:txXfrm>
        <a:off x="0" y="702890"/>
        <a:ext cx="7280275" cy="447120"/>
      </dsp:txXfrm>
    </dsp:sp>
    <dsp:sp modelId="{3A0141CD-A3B4-4379-B89C-47088B5E4514}">
      <dsp:nvSpPr>
        <dsp:cNvPr id="0" name=""/>
        <dsp:cNvSpPr/>
      </dsp:nvSpPr>
      <dsp:spPr>
        <a:xfrm>
          <a:off x="0" y="1150010"/>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Usability Testing</a:t>
          </a:r>
          <a:endParaRPr lang="en-AU" sz="2700" kern="1200" dirty="0"/>
        </a:p>
      </dsp:txBody>
      <dsp:txXfrm>
        <a:off x="31613" y="1181623"/>
        <a:ext cx="7217049" cy="584369"/>
      </dsp:txXfrm>
    </dsp:sp>
    <dsp:sp modelId="{F4471EAD-6903-4ECD-8AA4-628481F8F16E}">
      <dsp:nvSpPr>
        <dsp:cNvPr id="0" name=""/>
        <dsp:cNvSpPr/>
      </dsp:nvSpPr>
      <dsp:spPr>
        <a:xfrm>
          <a:off x="0" y="1797605"/>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Measuring user performance</a:t>
          </a:r>
          <a:endParaRPr lang="en-AU" sz="2100" kern="1200" dirty="0"/>
        </a:p>
      </dsp:txBody>
      <dsp:txXfrm>
        <a:off x="0" y="1797605"/>
        <a:ext cx="7280275" cy="447120"/>
      </dsp:txXfrm>
    </dsp:sp>
    <dsp:sp modelId="{687EE6C8-9F0B-4856-B1C3-8ABD631A89FF}">
      <dsp:nvSpPr>
        <dsp:cNvPr id="0" name=""/>
        <dsp:cNvSpPr/>
      </dsp:nvSpPr>
      <dsp:spPr>
        <a:xfrm>
          <a:off x="0" y="2244725"/>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Field Studies</a:t>
          </a:r>
          <a:endParaRPr lang="en-AU" sz="2700" kern="1200" dirty="0"/>
        </a:p>
      </dsp:txBody>
      <dsp:txXfrm>
        <a:off x="31613" y="2276338"/>
        <a:ext cx="7217049" cy="584369"/>
      </dsp:txXfrm>
    </dsp:sp>
    <dsp:sp modelId="{DCC18332-7E8B-40D0-A558-16F009DCD935}">
      <dsp:nvSpPr>
        <dsp:cNvPr id="0" name=""/>
        <dsp:cNvSpPr/>
      </dsp:nvSpPr>
      <dsp:spPr>
        <a:xfrm>
          <a:off x="0" y="2892320"/>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In natural settings</a:t>
          </a:r>
          <a:endParaRPr lang="en-AU" sz="2100" kern="1200" dirty="0"/>
        </a:p>
      </dsp:txBody>
      <dsp:txXfrm>
        <a:off x="0" y="2892320"/>
        <a:ext cx="7280275" cy="447120"/>
      </dsp:txXfrm>
    </dsp:sp>
    <dsp:sp modelId="{7C05B156-6751-484E-8268-BCC02C7AE48A}">
      <dsp:nvSpPr>
        <dsp:cNvPr id="0" name=""/>
        <dsp:cNvSpPr/>
      </dsp:nvSpPr>
      <dsp:spPr>
        <a:xfrm>
          <a:off x="0" y="3339440"/>
          <a:ext cx="7280275" cy="64759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AU" sz="2700" kern="1200" dirty="0" smtClean="0"/>
            <a:t>Predictive Evaluation</a:t>
          </a:r>
          <a:endParaRPr lang="en-AU" sz="2700" kern="1200" dirty="0"/>
        </a:p>
      </dsp:txBody>
      <dsp:txXfrm>
        <a:off x="31613" y="3371053"/>
        <a:ext cx="7217049" cy="584369"/>
      </dsp:txXfrm>
    </dsp:sp>
    <dsp:sp modelId="{B5961222-6254-40B2-9531-382A726943C1}">
      <dsp:nvSpPr>
        <dsp:cNvPr id="0" name=""/>
        <dsp:cNvSpPr/>
      </dsp:nvSpPr>
      <dsp:spPr>
        <a:xfrm>
          <a:off x="0" y="3987035"/>
          <a:ext cx="7280275"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1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AU" sz="2100" kern="1200" dirty="0" smtClean="0"/>
            <a:t>Expertise</a:t>
          </a:r>
          <a:endParaRPr lang="en-AU" sz="2100" kern="1200" dirty="0"/>
        </a:p>
      </dsp:txBody>
      <dsp:txXfrm>
        <a:off x="0" y="3987035"/>
        <a:ext cx="7280275" cy="447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EE23F-74A1-614D-80AB-BFAB148B9CAF}">
      <dsp:nvSpPr>
        <dsp:cNvPr id="0" name=""/>
        <dsp:cNvSpPr/>
      </dsp:nvSpPr>
      <dsp:spPr>
        <a:xfrm>
          <a:off x="2983631" y="1249"/>
          <a:ext cx="2262336" cy="113116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Big Screen</a:t>
          </a:r>
          <a:endParaRPr lang="en-US" sz="2800" kern="1200" dirty="0"/>
        </a:p>
      </dsp:txBody>
      <dsp:txXfrm>
        <a:off x="3016762" y="34380"/>
        <a:ext cx="2196074" cy="1064906"/>
      </dsp:txXfrm>
    </dsp:sp>
    <dsp:sp modelId="{063B139B-2A75-7F44-86E5-C44DB3540E9C}">
      <dsp:nvSpPr>
        <dsp:cNvPr id="0" name=""/>
        <dsp:cNvSpPr/>
      </dsp:nvSpPr>
      <dsp:spPr>
        <a:xfrm rot="3600000">
          <a:off x="4459392" y="1986445"/>
          <a:ext cx="1178619" cy="395908"/>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578164" y="2065627"/>
        <a:ext cx="941075" cy="237544"/>
      </dsp:txXfrm>
    </dsp:sp>
    <dsp:sp modelId="{4A933AF2-A810-054A-9BFD-4586D58D6D68}">
      <dsp:nvSpPr>
        <dsp:cNvPr id="0" name=""/>
        <dsp:cNvSpPr/>
      </dsp:nvSpPr>
      <dsp:spPr>
        <a:xfrm>
          <a:off x="4851437" y="3236382"/>
          <a:ext cx="2262336" cy="113116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Long battery life</a:t>
          </a:r>
          <a:endParaRPr lang="en-US" sz="2800" kern="1200" dirty="0"/>
        </a:p>
      </dsp:txBody>
      <dsp:txXfrm>
        <a:off x="4884568" y="3269513"/>
        <a:ext cx="2196074" cy="1064906"/>
      </dsp:txXfrm>
    </dsp:sp>
    <dsp:sp modelId="{B804E7BC-A47F-0B4F-A847-9882AA4AAC54}">
      <dsp:nvSpPr>
        <dsp:cNvPr id="0" name=""/>
        <dsp:cNvSpPr/>
      </dsp:nvSpPr>
      <dsp:spPr>
        <a:xfrm rot="10800000">
          <a:off x="3525490" y="3604012"/>
          <a:ext cx="1178619" cy="395908"/>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644262" y="3683194"/>
        <a:ext cx="941075" cy="237544"/>
      </dsp:txXfrm>
    </dsp:sp>
    <dsp:sp modelId="{965B9AF8-DA55-1747-B569-DDDB51722B86}">
      <dsp:nvSpPr>
        <dsp:cNvPr id="0" name=""/>
        <dsp:cNvSpPr/>
      </dsp:nvSpPr>
      <dsp:spPr>
        <a:xfrm>
          <a:off x="1115826" y="3236382"/>
          <a:ext cx="2262336" cy="113116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Size </a:t>
          </a:r>
          <a:endParaRPr lang="en-US" sz="2800" kern="1200" dirty="0"/>
        </a:p>
      </dsp:txBody>
      <dsp:txXfrm>
        <a:off x="1148957" y="3269513"/>
        <a:ext cx="2196074" cy="1064906"/>
      </dsp:txXfrm>
    </dsp:sp>
    <dsp:sp modelId="{E1DA516A-0E13-6441-A3D6-E04AC8D75AE4}">
      <dsp:nvSpPr>
        <dsp:cNvPr id="0" name=""/>
        <dsp:cNvSpPr/>
      </dsp:nvSpPr>
      <dsp:spPr>
        <a:xfrm rot="18000000">
          <a:off x="2591587" y="1986445"/>
          <a:ext cx="1178619" cy="395908"/>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710359" y="2065627"/>
        <a:ext cx="941075" cy="237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6536A-0600-4280-9037-F1CB38486FD1}">
      <dsp:nvSpPr>
        <dsp:cNvPr id="0" name=""/>
        <dsp:cNvSpPr/>
      </dsp:nvSpPr>
      <dsp:spPr>
        <a:xfrm>
          <a:off x="1414498" y="175088"/>
          <a:ext cx="3843051" cy="38429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AU" sz="2100" kern="1200" dirty="0" smtClean="0"/>
            <a:t>Tell me more…</a:t>
          </a:r>
          <a:endParaRPr lang="en-AU" sz="2100" kern="1200" dirty="0"/>
        </a:p>
      </dsp:txBody>
      <dsp:txXfrm>
        <a:off x="1977300" y="737878"/>
        <a:ext cx="2717447" cy="2717389"/>
      </dsp:txXfrm>
    </dsp:sp>
    <dsp:sp modelId="{959B5C3C-7CBD-4636-A7A9-CAB5F4326EB6}">
      <dsp:nvSpPr>
        <dsp:cNvPr id="0" name=""/>
        <dsp:cNvSpPr/>
      </dsp:nvSpPr>
      <dsp:spPr>
        <a:xfrm>
          <a:off x="3607260" y="0"/>
          <a:ext cx="427402" cy="4273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A4206-4B0B-45A9-AE65-068AD343AF2D}">
      <dsp:nvSpPr>
        <dsp:cNvPr id="0" name=""/>
        <dsp:cNvSpPr/>
      </dsp:nvSpPr>
      <dsp:spPr>
        <a:xfrm>
          <a:off x="2595216" y="3732528"/>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E0B62-5C88-4C4C-971E-6BF558D42A03}">
      <dsp:nvSpPr>
        <dsp:cNvPr id="0" name=""/>
        <dsp:cNvSpPr/>
      </dsp:nvSpPr>
      <dsp:spPr>
        <a:xfrm>
          <a:off x="5504843" y="1734723"/>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5F21C-B97B-4D16-84E1-F34A1CEFD307}">
      <dsp:nvSpPr>
        <dsp:cNvPr id="0" name=""/>
        <dsp:cNvSpPr/>
      </dsp:nvSpPr>
      <dsp:spPr>
        <a:xfrm>
          <a:off x="4023942" y="4062054"/>
          <a:ext cx="427402" cy="4273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23D2D-17C3-4C14-96F4-FDE20AEFB467}">
      <dsp:nvSpPr>
        <dsp:cNvPr id="0" name=""/>
        <dsp:cNvSpPr/>
      </dsp:nvSpPr>
      <dsp:spPr>
        <a:xfrm>
          <a:off x="2683126" y="607422"/>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DB84C-DD8D-4839-A0B2-3AFB04B7255B}">
      <dsp:nvSpPr>
        <dsp:cNvPr id="0" name=""/>
        <dsp:cNvSpPr/>
      </dsp:nvSpPr>
      <dsp:spPr>
        <a:xfrm>
          <a:off x="1707533" y="2379408"/>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737AD-BD48-4AE1-B370-C444EEE36AD0}">
      <dsp:nvSpPr>
        <dsp:cNvPr id="0" name=""/>
        <dsp:cNvSpPr/>
      </dsp:nvSpPr>
      <dsp:spPr>
        <a:xfrm>
          <a:off x="213767" y="868708"/>
          <a:ext cx="1562378" cy="15618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AU" sz="2100" kern="1200" dirty="0" smtClean="0"/>
            <a:t>Why?</a:t>
          </a:r>
          <a:endParaRPr lang="en-AU" sz="2100" kern="1200" dirty="0"/>
        </a:p>
      </dsp:txBody>
      <dsp:txXfrm>
        <a:off x="442572" y="1097440"/>
        <a:ext cx="1104768" cy="1104415"/>
      </dsp:txXfrm>
    </dsp:sp>
    <dsp:sp modelId="{0E930FF0-3E83-4352-B908-59DE862012A8}">
      <dsp:nvSpPr>
        <dsp:cNvPr id="0" name=""/>
        <dsp:cNvSpPr/>
      </dsp:nvSpPr>
      <dsp:spPr>
        <a:xfrm>
          <a:off x="3174854" y="620890"/>
          <a:ext cx="427402" cy="4273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FB6DAE-6DEF-4D1A-BBBB-B9DA75D238E0}">
      <dsp:nvSpPr>
        <dsp:cNvPr id="0" name=""/>
        <dsp:cNvSpPr/>
      </dsp:nvSpPr>
      <dsp:spPr>
        <a:xfrm>
          <a:off x="360285" y="2888512"/>
          <a:ext cx="772612" cy="7726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13FBA-8F9E-49F9-BBD6-89BBE7217692}">
      <dsp:nvSpPr>
        <dsp:cNvPr id="0" name=""/>
        <dsp:cNvSpPr/>
      </dsp:nvSpPr>
      <dsp:spPr>
        <a:xfrm>
          <a:off x="5651360" y="133785"/>
          <a:ext cx="1562378" cy="156187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AU" sz="2100" kern="1200" dirty="0" smtClean="0"/>
            <a:t>silence</a:t>
          </a:r>
          <a:endParaRPr lang="en-AU" sz="2100" kern="1200" dirty="0"/>
        </a:p>
      </dsp:txBody>
      <dsp:txXfrm>
        <a:off x="5880165" y="362517"/>
        <a:ext cx="1104768" cy="1104415"/>
      </dsp:txXfrm>
    </dsp:sp>
    <dsp:sp modelId="{44595D4C-4965-43C5-A60D-9D4C1A7FFD98}">
      <dsp:nvSpPr>
        <dsp:cNvPr id="0" name=""/>
        <dsp:cNvSpPr/>
      </dsp:nvSpPr>
      <dsp:spPr>
        <a:xfrm>
          <a:off x="4954508" y="1212151"/>
          <a:ext cx="427402" cy="4273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B1A2B-5367-43DF-B1A2-5BC74BC95140}">
      <dsp:nvSpPr>
        <dsp:cNvPr id="0" name=""/>
        <dsp:cNvSpPr/>
      </dsp:nvSpPr>
      <dsp:spPr>
        <a:xfrm>
          <a:off x="66535" y="3807951"/>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8915D1-2818-488A-A036-828547D5FD8E}">
      <dsp:nvSpPr>
        <dsp:cNvPr id="0" name=""/>
        <dsp:cNvSpPr/>
      </dsp:nvSpPr>
      <dsp:spPr>
        <a:xfrm>
          <a:off x="3152698" y="3367087"/>
          <a:ext cx="309473" cy="3097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A12A0-0101-4D26-BA84-C9B0F8EF5C18}">
      <dsp:nvSpPr>
        <dsp:cNvPr id="0" name=""/>
        <dsp:cNvSpPr/>
      </dsp:nvSpPr>
      <dsp:spPr>
        <a:xfrm>
          <a:off x="0" y="3413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CE82F7-D681-4BAE-8C1B-9D27F957E07F}">
      <dsp:nvSpPr>
        <dsp:cNvPr id="0" name=""/>
        <dsp:cNvSpPr/>
      </dsp:nvSpPr>
      <dsp:spPr>
        <a:xfrm>
          <a:off x="364013" y="1199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Functionality</a:t>
          </a:r>
          <a:endParaRPr lang="en-AU" sz="1500" kern="1200" dirty="0"/>
        </a:p>
      </dsp:txBody>
      <dsp:txXfrm>
        <a:off x="385629" y="141609"/>
        <a:ext cx="5052960" cy="399568"/>
      </dsp:txXfrm>
    </dsp:sp>
    <dsp:sp modelId="{0F977DC4-516E-4EAA-8C88-5B840E63317B}">
      <dsp:nvSpPr>
        <dsp:cNvPr id="0" name=""/>
        <dsp:cNvSpPr/>
      </dsp:nvSpPr>
      <dsp:spPr>
        <a:xfrm>
          <a:off x="0" y="10217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D017D-6C94-4FD9-B300-A152983C928C}">
      <dsp:nvSpPr>
        <dsp:cNvPr id="0" name=""/>
        <dsp:cNvSpPr/>
      </dsp:nvSpPr>
      <dsp:spPr>
        <a:xfrm>
          <a:off x="364013" y="8003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Usability</a:t>
          </a:r>
          <a:endParaRPr lang="en-AU" sz="1500" kern="1200" dirty="0"/>
        </a:p>
      </dsp:txBody>
      <dsp:txXfrm>
        <a:off x="385629" y="822009"/>
        <a:ext cx="5052960" cy="399568"/>
      </dsp:txXfrm>
    </dsp:sp>
    <dsp:sp modelId="{903C6488-19F0-4468-A516-375E9A26A23B}">
      <dsp:nvSpPr>
        <dsp:cNvPr id="0" name=""/>
        <dsp:cNvSpPr/>
      </dsp:nvSpPr>
      <dsp:spPr>
        <a:xfrm>
          <a:off x="0" y="17021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2536E0-DCD3-48A7-A116-145515C26988}">
      <dsp:nvSpPr>
        <dsp:cNvPr id="0" name=""/>
        <dsp:cNvSpPr/>
      </dsp:nvSpPr>
      <dsp:spPr>
        <a:xfrm>
          <a:off x="364013" y="14807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Reliability</a:t>
          </a:r>
          <a:endParaRPr lang="en-AU" sz="1500" kern="1200" dirty="0"/>
        </a:p>
      </dsp:txBody>
      <dsp:txXfrm>
        <a:off x="385629" y="1502409"/>
        <a:ext cx="5052960" cy="399568"/>
      </dsp:txXfrm>
    </dsp:sp>
    <dsp:sp modelId="{CD4F46AC-95C5-4CB5-AFC8-342E8930E0A2}">
      <dsp:nvSpPr>
        <dsp:cNvPr id="0" name=""/>
        <dsp:cNvSpPr/>
      </dsp:nvSpPr>
      <dsp:spPr>
        <a:xfrm>
          <a:off x="0" y="23825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83BFB9-60A9-45F9-9D57-408D7B1894F8}">
      <dsp:nvSpPr>
        <dsp:cNvPr id="0" name=""/>
        <dsp:cNvSpPr/>
      </dsp:nvSpPr>
      <dsp:spPr>
        <a:xfrm>
          <a:off x="364013" y="21611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Performance</a:t>
          </a:r>
          <a:endParaRPr lang="en-AU" sz="1500" kern="1200" dirty="0"/>
        </a:p>
      </dsp:txBody>
      <dsp:txXfrm>
        <a:off x="385629" y="2182809"/>
        <a:ext cx="5052960" cy="399568"/>
      </dsp:txXfrm>
    </dsp:sp>
    <dsp:sp modelId="{ADA29484-EA79-43E2-9E4A-C4FCFF49F022}">
      <dsp:nvSpPr>
        <dsp:cNvPr id="0" name=""/>
        <dsp:cNvSpPr/>
      </dsp:nvSpPr>
      <dsp:spPr>
        <a:xfrm>
          <a:off x="0" y="30629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35A5A-6322-41CA-B734-5A4A58EFCD04}">
      <dsp:nvSpPr>
        <dsp:cNvPr id="0" name=""/>
        <dsp:cNvSpPr/>
      </dsp:nvSpPr>
      <dsp:spPr>
        <a:xfrm>
          <a:off x="364013" y="28415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Security</a:t>
          </a:r>
          <a:endParaRPr lang="en-AU" sz="1500" kern="1200" dirty="0"/>
        </a:p>
      </dsp:txBody>
      <dsp:txXfrm>
        <a:off x="385629" y="2863209"/>
        <a:ext cx="5052960" cy="399568"/>
      </dsp:txXfrm>
    </dsp:sp>
    <dsp:sp modelId="{F7B6D4B0-CEEA-47F1-9CF3-CAD514965DB7}">
      <dsp:nvSpPr>
        <dsp:cNvPr id="0" name=""/>
        <dsp:cNvSpPr/>
      </dsp:nvSpPr>
      <dsp:spPr>
        <a:xfrm>
          <a:off x="0" y="3743393"/>
          <a:ext cx="7280275" cy="626062"/>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030" tIns="312420" rIns="565030" bIns="106680" numCol="1" spcCol="1270" anchor="t" anchorCtr="0">
          <a:noAutofit/>
        </a:bodyPr>
        <a:lstStyle/>
        <a:p>
          <a:pPr marL="114300" lvl="1" indent="-114300" algn="l" defTabSz="666750">
            <a:lnSpc>
              <a:spcPct val="90000"/>
            </a:lnSpc>
            <a:spcBef>
              <a:spcPct val="0"/>
            </a:spcBef>
            <a:spcAft>
              <a:spcPct val="15000"/>
            </a:spcAft>
            <a:buChar char="••"/>
          </a:pPr>
          <a:r>
            <a:rPr lang="en-AU" sz="1500" kern="1200" dirty="0" smtClean="0"/>
            <a:t>Constrains, standards, physical, other systems, etc.</a:t>
          </a:r>
          <a:endParaRPr lang="en-AU" sz="1500" kern="1200" dirty="0"/>
        </a:p>
      </dsp:txBody>
      <dsp:txXfrm>
        <a:off x="0" y="3743393"/>
        <a:ext cx="7280275" cy="626062"/>
      </dsp:txXfrm>
    </dsp:sp>
    <dsp:sp modelId="{282553D6-2663-4044-8FB3-0E2051D501C9}">
      <dsp:nvSpPr>
        <dsp:cNvPr id="0" name=""/>
        <dsp:cNvSpPr/>
      </dsp:nvSpPr>
      <dsp:spPr>
        <a:xfrm>
          <a:off x="364013" y="35219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a:t>
          </a:r>
          <a:endParaRPr lang="en-AU" sz="1500" kern="1200" dirty="0"/>
        </a:p>
      </dsp:txBody>
      <dsp:txXfrm>
        <a:off x="385629" y="3543609"/>
        <a:ext cx="505296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24/10/2016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24/10/2016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dirty="0"/>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A4E7F7-725F-0C4E-A8E2-D16260717535}" type="slidenum">
              <a:rPr lang="en-GB" sz="1200"/>
              <a:pPr eaLnBrk="1" hangingPunct="1"/>
              <a:t>41</a:t>
            </a:fld>
            <a:endParaRPr lang="en-GB" sz="1200"/>
          </a:p>
        </p:txBody>
      </p:sp>
      <p:sp>
        <p:nvSpPr>
          <p:cNvPr id="409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EEF7AA4-B4F2-2240-9F60-1B47EF7EE1F1}" type="slidenum">
              <a:rPr lang="en-US" sz="1200">
                <a:latin typeface="Times" charset="0"/>
              </a:rPr>
              <a:pPr algn="r"/>
              <a:t>41</a:t>
            </a:fld>
            <a:endParaRPr lang="en-US" sz="1200">
              <a:latin typeface="Times"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401997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A3C9F6-66A3-7C43-8EA5-F24ED19AF891}" type="slidenum">
              <a:rPr lang="en-GB" sz="1200"/>
              <a:pPr eaLnBrk="1" hangingPunct="1"/>
              <a:t>42</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F3AD6E6-6902-7343-A986-7C5EEEA8F8FF}" type="slidenum">
              <a:rPr lang="en-US" sz="1200">
                <a:latin typeface="Times" charset="0"/>
              </a:rPr>
              <a:pPr algn="r"/>
              <a:t>42</a:t>
            </a:fld>
            <a:endParaRPr lang="en-US" sz="1200">
              <a:latin typeface="Times"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3089355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3AD93A-9B07-2B4A-B6E5-05C463F254E7}" type="slidenum">
              <a:rPr lang="en-GB" sz="1200"/>
              <a:pPr eaLnBrk="1" hangingPunct="1"/>
              <a:t>43</a:t>
            </a:fld>
            <a:endParaRPr lang="en-GB" sz="1200"/>
          </a:p>
        </p:txBody>
      </p:sp>
      <p:sp>
        <p:nvSpPr>
          <p:cNvPr id="491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0E16FFD8-3EDE-CA44-AFC1-246B6B667D43}" type="slidenum">
              <a:rPr lang="en-US" sz="1200">
                <a:latin typeface="Times" charset="0"/>
              </a:rPr>
              <a:pPr algn="r"/>
              <a:t>43</a:t>
            </a:fld>
            <a:endParaRPr lang="en-US" sz="1200">
              <a:latin typeface="Times"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3612282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46</a:t>
            </a:fld>
            <a:endParaRPr lang="en-US" dirty="0"/>
          </a:p>
        </p:txBody>
      </p:sp>
      <p:sp>
        <p:nvSpPr>
          <p:cNvPr id="5" name="Header Placeholder 4"/>
          <p:cNvSpPr>
            <a:spLocks noGrp="1"/>
          </p:cNvSpPr>
          <p:nvPr>
            <p:ph type="hdr" sz="quarter" idx="11"/>
          </p:nvPr>
        </p:nvSpPr>
        <p:spPr/>
        <p:txBody>
          <a:bodyPr/>
          <a:lstStyle/>
          <a:p>
            <a:r>
              <a:rPr lang="en-US"/>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49</a:t>
            </a:fld>
            <a:endParaRPr lang="en-US"/>
          </a:p>
        </p:txBody>
      </p:sp>
    </p:spTree>
    <p:extLst>
      <p:ext uri="{BB962C8B-B14F-4D97-AF65-F5344CB8AC3E}">
        <p14:creationId xmlns:p14="http://schemas.microsoft.com/office/powerpoint/2010/main" val="2353927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9056B7-6436-714F-9F94-7F3036021D4C}" type="slidenum">
              <a:rPr lang="en-GB"/>
              <a:pPr/>
              <a:t>80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D58E2D7-0BE1-7546-9EDA-71628AB2B8B0}" type="slidenum">
              <a:rPr lang="en-GB"/>
              <a:pPr/>
              <a:t>82</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0E58654C-5878-0542-B8A7-565A1B905098}" type="slidenum">
              <a:rPr lang="en-GB" sz="1300"/>
              <a:pPr eaLnBrk="1" hangingPunct="1"/>
              <a:t>89</a:t>
            </a:fld>
            <a:endParaRPr lang="en-GB" sz="1300"/>
          </a:p>
        </p:txBody>
      </p:sp>
      <p:sp>
        <p:nvSpPr>
          <p:cNvPr id="37891"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A8081E4-361E-B646-B170-BF0FC5920CA8}" type="slidenum">
              <a:rPr lang="en-US" sz="1300">
                <a:latin typeface="Times" charset="0"/>
              </a:rPr>
              <a:pPr algn="r"/>
              <a:t>89</a:t>
            </a:fld>
            <a:endParaRPr lang="en-US" sz="1300">
              <a:latin typeface="Times"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ea typeface="ＭＳ Ｐゴシック" charset="0"/>
                <a:cs typeface="ＭＳ Ｐゴシック" charset="0"/>
              </a:defRPr>
            </a:lvl1pPr>
            <a:lvl2pPr marL="41087645" indent="-40592405" eaLnBrk="0" hangingPunct="0">
              <a:defRPr sz="2600">
                <a:solidFill>
                  <a:schemeClr val="tx1"/>
                </a:solidFill>
                <a:latin typeface="Arial" charset="0"/>
                <a:ea typeface="ＭＳ Ｐゴシック" charset="0"/>
              </a:defRPr>
            </a:lvl2pPr>
            <a:lvl3pPr eaLnBrk="0" hangingPunct="0">
              <a:defRPr sz="2600">
                <a:solidFill>
                  <a:schemeClr val="tx1"/>
                </a:solidFill>
                <a:latin typeface="Arial" charset="0"/>
                <a:ea typeface="ＭＳ Ｐゴシック" charset="0"/>
              </a:defRPr>
            </a:lvl3pPr>
            <a:lvl4pPr eaLnBrk="0" hangingPunct="0">
              <a:defRPr sz="2600">
                <a:solidFill>
                  <a:schemeClr val="tx1"/>
                </a:solidFill>
                <a:latin typeface="Arial" charset="0"/>
                <a:ea typeface="ＭＳ Ｐゴシック" charset="0"/>
              </a:defRPr>
            </a:lvl4pPr>
            <a:lvl5pPr eaLnBrk="0" hangingPunct="0">
              <a:defRPr sz="2600">
                <a:solidFill>
                  <a:schemeClr val="tx1"/>
                </a:solidFill>
                <a:latin typeface="Arial" charset="0"/>
                <a:ea typeface="ＭＳ Ｐゴシック" charset="0"/>
              </a:defRPr>
            </a:lvl5pPr>
            <a:lvl6pPr marL="495239" eaLnBrk="0" fontAlgn="base" hangingPunct="0">
              <a:spcBef>
                <a:spcPct val="0"/>
              </a:spcBef>
              <a:spcAft>
                <a:spcPct val="0"/>
              </a:spcAft>
              <a:defRPr sz="2600">
                <a:solidFill>
                  <a:schemeClr val="tx1"/>
                </a:solidFill>
                <a:latin typeface="Arial" charset="0"/>
                <a:ea typeface="ＭＳ Ｐゴシック" charset="0"/>
              </a:defRPr>
            </a:lvl6pPr>
            <a:lvl7pPr marL="990478" eaLnBrk="0" fontAlgn="base" hangingPunct="0">
              <a:spcBef>
                <a:spcPct val="0"/>
              </a:spcBef>
              <a:spcAft>
                <a:spcPct val="0"/>
              </a:spcAft>
              <a:defRPr sz="2600">
                <a:solidFill>
                  <a:schemeClr val="tx1"/>
                </a:solidFill>
                <a:latin typeface="Arial" charset="0"/>
                <a:ea typeface="ＭＳ Ｐゴシック" charset="0"/>
              </a:defRPr>
            </a:lvl7pPr>
            <a:lvl8pPr marL="1485717" eaLnBrk="0" fontAlgn="base" hangingPunct="0">
              <a:spcBef>
                <a:spcPct val="0"/>
              </a:spcBef>
              <a:spcAft>
                <a:spcPct val="0"/>
              </a:spcAft>
              <a:defRPr sz="2600">
                <a:solidFill>
                  <a:schemeClr val="tx1"/>
                </a:solidFill>
                <a:latin typeface="Arial" charset="0"/>
                <a:ea typeface="ＭＳ Ｐゴシック" charset="0"/>
              </a:defRPr>
            </a:lvl8pPr>
            <a:lvl9pPr marL="1980956" eaLnBrk="0" fontAlgn="base" hangingPunct="0">
              <a:spcBef>
                <a:spcPct val="0"/>
              </a:spcBef>
              <a:spcAft>
                <a:spcPct val="0"/>
              </a:spcAft>
              <a:defRPr sz="2600">
                <a:solidFill>
                  <a:schemeClr val="tx1"/>
                </a:solidFill>
                <a:latin typeface="Arial" charset="0"/>
                <a:ea typeface="ＭＳ Ｐゴシック" charset="0"/>
              </a:defRPr>
            </a:lvl9pPr>
          </a:lstStyle>
          <a:p>
            <a:pPr eaLnBrk="1" hangingPunct="1"/>
            <a:fld id="{8733E58F-E371-8444-AF75-AABB9E574245}" type="slidenum">
              <a:rPr lang="en-GB" sz="1300"/>
              <a:pPr eaLnBrk="1" hangingPunct="1"/>
              <a:t>91</a:t>
            </a:fld>
            <a:endParaRPr lang="en-GB" sz="1300"/>
          </a:p>
        </p:txBody>
      </p:sp>
      <p:sp>
        <p:nvSpPr>
          <p:cNvPr id="52227"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F64B1FB-7589-4E47-A023-C2EADF99F5FA}" type="slidenum">
              <a:rPr lang="en-US" sz="1300">
                <a:latin typeface="Times" charset="0"/>
              </a:rPr>
              <a:pPr algn="r"/>
              <a:t>91</a:t>
            </a:fld>
            <a:endParaRPr lang="en-US" sz="1300">
              <a:latin typeface="Times" charset="0"/>
            </a:endParaRPr>
          </a:p>
        </p:txBody>
      </p:sp>
      <p:sp>
        <p:nvSpPr>
          <p:cNvPr id="52228" name="Rectangle 2"/>
          <p:cNvSpPr>
            <a:spLocks noGrp="1" noRot="1" noChangeAspect="1" noChangeArrowheads="1" noTextEdit="1"/>
          </p:cNvSpPr>
          <p:nvPr>
            <p:ph type="sldImg"/>
          </p:nvPr>
        </p:nvSpPr>
        <p:spPr>
          <a:solidFill>
            <a:srgbClr val="FFFFFF"/>
          </a:solidFill>
          <a:ln/>
        </p:spPr>
      </p:sp>
      <p:sp>
        <p:nvSpPr>
          <p:cNvPr id="52229" name="Rectangle 3"/>
          <p:cNvSpPr>
            <a:spLocks noGrp="1" noChangeArrowheads="1"/>
          </p:cNvSpPr>
          <p:nvPr>
            <p:ph type="body" idx="1"/>
          </p:nvPr>
        </p:nvSpPr>
        <p:spPr>
          <a:xfrm>
            <a:off x="946574" y="4861441"/>
            <a:ext cx="5206153" cy="4605576"/>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92</a:t>
            </a:fld>
            <a:endParaRPr lang="en-GB"/>
          </a:p>
        </p:txBody>
      </p:sp>
      <p:sp>
        <p:nvSpPr>
          <p:cNvPr id="17410"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300">
                <a:latin typeface="Times" charset="0"/>
                <a:cs typeface="ＭＳ Ｐゴシック" charset="0"/>
              </a:rPr>
              <a:pPr algn="r" eaLnBrk="0" hangingPunct="0"/>
              <a:t>92</a:t>
            </a:fld>
            <a:endParaRPr lang="en-US" sz="130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dirty="0"/>
              <a:t>Systems Analysis</a:t>
            </a:r>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93</a:t>
            </a:fld>
            <a:endParaRPr lang="en-GB"/>
          </a:p>
        </p:txBody>
      </p:sp>
      <p:sp>
        <p:nvSpPr>
          <p:cNvPr id="55298" name="Rectangle 7"/>
          <p:cNvSpPr txBox="1">
            <a:spLocks noGrp="1" noChangeArrowheads="1"/>
          </p:cNvSpPr>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300">
                <a:latin typeface="Times" charset="0"/>
                <a:cs typeface="ＭＳ Ｐゴシック" charset="0"/>
              </a:rPr>
              <a:pPr algn="r" eaLnBrk="0" hangingPunct="0"/>
              <a:t>93</a:t>
            </a:fld>
            <a:endParaRPr lang="en-US" sz="130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46574" y="4861441"/>
            <a:ext cx="5206153" cy="460557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dirty="0"/>
              <a:t>Systems Analysis</a:t>
            </a:r>
          </a:p>
        </p:txBody>
      </p:sp>
      <p:sp>
        <p:nvSpPr>
          <p:cNvPr id="5" name="Slide Number Placeholder 4"/>
          <p:cNvSpPr>
            <a:spLocks noGrp="1"/>
          </p:cNvSpPr>
          <p:nvPr>
            <p:ph type="sldNum" sz="quarter" idx="11"/>
          </p:nvPr>
        </p:nvSpPr>
        <p:spPr/>
        <p:txBody>
          <a:bodyPr/>
          <a:lstStyle/>
          <a:p>
            <a:fld id="{4222103E-0E61-794C-8EFF-06A14507F18A}" type="slidenum">
              <a:rPr lang="en-US" smtClean="0"/>
              <a:pPr/>
              <a:t>5</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aseline="-25000">
                <a:solidFill>
                  <a:schemeClr val="tx1"/>
                </a:solidFill>
                <a:latin typeface="Times" charset="0"/>
                <a:ea typeface="ＭＳ Ｐゴシック" charset="0"/>
                <a:cs typeface="ＭＳ Ｐゴシック" charset="0"/>
              </a:defRPr>
            </a:lvl1pPr>
            <a:lvl2pPr marL="41087645" indent="-40592405">
              <a:defRPr sz="2600" baseline="-25000">
                <a:solidFill>
                  <a:schemeClr val="tx1"/>
                </a:solidFill>
                <a:latin typeface="Times" charset="0"/>
                <a:ea typeface="ＭＳ Ｐゴシック" charset="0"/>
              </a:defRPr>
            </a:lvl2pPr>
            <a:lvl3pPr>
              <a:defRPr sz="2600" baseline="-25000">
                <a:solidFill>
                  <a:schemeClr val="tx1"/>
                </a:solidFill>
                <a:latin typeface="Times" charset="0"/>
                <a:ea typeface="ＭＳ Ｐゴシック" charset="0"/>
              </a:defRPr>
            </a:lvl3pPr>
            <a:lvl4pPr>
              <a:defRPr sz="2600" baseline="-25000">
                <a:solidFill>
                  <a:schemeClr val="tx1"/>
                </a:solidFill>
                <a:latin typeface="Times" charset="0"/>
                <a:ea typeface="ＭＳ Ｐゴシック" charset="0"/>
              </a:defRPr>
            </a:lvl4pPr>
            <a:lvl5pPr>
              <a:defRPr sz="2600" baseline="-25000">
                <a:solidFill>
                  <a:schemeClr val="tx1"/>
                </a:solidFill>
                <a:latin typeface="Times" charset="0"/>
                <a:ea typeface="ＭＳ Ｐゴシック" charset="0"/>
              </a:defRPr>
            </a:lvl5pPr>
            <a:lvl6pPr marL="495239" eaLnBrk="0" fontAlgn="base" hangingPunct="0">
              <a:spcBef>
                <a:spcPct val="0"/>
              </a:spcBef>
              <a:spcAft>
                <a:spcPct val="0"/>
              </a:spcAft>
              <a:defRPr sz="2600" baseline="-25000">
                <a:solidFill>
                  <a:schemeClr val="tx1"/>
                </a:solidFill>
                <a:latin typeface="Times" charset="0"/>
                <a:ea typeface="ＭＳ Ｐゴシック" charset="0"/>
              </a:defRPr>
            </a:lvl6pPr>
            <a:lvl7pPr marL="990478" eaLnBrk="0" fontAlgn="base" hangingPunct="0">
              <a:spcBef>
                <a:spcPct val="0"/>
              </a:spcBef>
              <a:spcAft>
                <a:spcPct val="0"/>
              </a:spcAft>
              <a:defRPr sz="2600" baseline="-25000">
                <a:solidFill>
                  <a:schemeClr val="tx1"/>
                </a:solidFill>
                <a:latin typeface="Times" charset="0"/>
                <a:ea typeface="ＭＳ Ｐゴシック" charset="0"/>
              </a:defRPr>
            </a:lvl7pPr>
            <a:lvl8pPr marL="1485717" eaLnBrk="0" fontAlgn="base" hangingPunct="0">
              <a:spcBef>
                <a:spcPct val="0"/>
              </a:spcBef>
              <a:spcAft>
                <a:spcPct val="0"/>
              </a:spcAft>
              <a:defRPr sz="2600" baseline="-25000">
                <a:solidFill>
                  <a:schemeClr val="tx1"/>
                </a:solidFill>
                <a:latin typeface="Times" charset="0"/>
                <a:ea typeface="ＭＳ Ｐゴシック" charset="0"/>
              </a:defRPr>
            </a:lvl8pPr>
            <a:lvl9pPr marL="1980956" eaLnBrk="0" fontAlgn="base" hangingPunct="0">
              <a:spcBef>
                <a:spcPct val="0"/>
              </a:spcBef>
              <a:spcAft>
                <a:spcPct val="0"/>
              </a:spcAft>
              <a:defRPr sz="2600" baseline="-25000">
                <a:solidFill>
                  <a:schemeClr val="tx1"/>
                </a:solidFill>
                <a:latin typeface="Times" charset="0"/>
                <a:ea typeface="ＭＳ Ｐゴシック" charset="0"/>
              </a:defRPr>
            </a:lvl9pPr>
          </a:lstStyle>
          <a:p>
            <a:fld id="{E5A32C91-C701-964A-8DD7-D43BAED35BE6}" type="slidenum">
              <a:rPr lang="en-US" sz="1300" baseline="0"/>
              <a:pPr/>
              <a:t>21</a:t>
            </a:fld>
            <a:endParaRPr lang="en-US" sz="130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latin typeface="Times"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baseline="-25000">
                <a:solidFill>
                  <a:schemeClr val="tx1"/>
                </a:solidFill>
                <a:latin typeface="Times" charset="0"/>
                <a:ea typeface="ＭＳ Ｐゴシック" charset="0"/>
                <a:cs typeface="ＭＳ Ｐゴシック" charset="0"/>
              </a:defRPr>
            </a:lvl1pPr>
            <a:lvl2pPr marL="41087645" indent="-40592405">
              <a:defRPr sz="2600" baseline="-25000">
                <a:solidFill>
                  <a:schemeClr val="tx1"/>
                </a:solidFill>
                <a:latin typeface="Times" charset="0"/>
                <a:ea typeface="ＭＳ Ｐゴシック" charset="0"/>
              </a:defRPr>
            </a:lvl2pPr>
            <a:lvl3pPr>
              <a:defRPr sz="2600" baseline="-25000">
                <a:solidFill>
                  <a:schemeClr val="tx1"/>
                </a:solidFill>
                <a:latin typeface="Times" charset="0"/>
                <a:ea typeface="ＭＳ Ｐゴシック" charset="0"/>
              </a:defRPr>
            </a:lvl3pPr>
            <a:lvl4pPr>
              <a:defRPr sz="2600" baseline="-25000">
                <a:solidFill>
                  <a:schemeClr val="tx1"/>
                </a:solidFill>
                <a:latin typeface="Times" charset="0"/>
                <a:ea typeface="ＭＳ Ｐゴシック" charset="0"/>
              </a:defRPr>
            </a:lvl4pPr>
            <a:lvl5pPr>
              <a:defRPr sz="2600" baseline="-25000">
                <a:solidFill>
                  <a:schemeClr val="tx1"/>
                </a:solidFill>
                <a:latin typeface="Times" charset="0"/>
                <a:ea typeface="ＭＳ Ｐゴシック" charset="0"/>
              </a:defRPr>
            </a:lvl5pPr>
            <a:lvl6pPr marL="495239" eaLnBrk="0" fontAlgn="base" hangingPunct="0">
              <a:spcBef>
                <a:spcPct val="0"/>
              </a:spcBef>
              <a:spcAft>
                <a:spcPct val="0"/>
              </a:spcAft>
              <a:defRPr sz="2600" baseline="-25000">
                <a:solidFill>
                  <a:schemeClr val="tx1"/>
                </a:solidFill>
                <a:latin typeface="Times" charset="0"/>
                <a:ea typeface="ＭＳ Ｐゴシック" charset="0"/>
              </a:defRPr>
            </a:lvl6pPr>
            <a:lvl7pPr marL="990478" eaLnBrk="0" fontAlgn="base" hangingPunct="0">
              <a:spcBef>
                <a:spcPct val="0"/>
              </a:spcBef>
              <a:spcAft>
                <a:spcPct val="0"/>
              </a:spcAft>
              <a:defRPr sz="2600" baseline="-25000">
                <a:solidFill>
                  <a:schemeClr val="tx1"/>
                </a:solidFill>
                <a:latin typeface="Times" charset="0"/>
                <a:ea typeface="ＭＳ Ｐゴシック" charset="0"/>
              </a:defRPr>
            </a:lvl7pPr>
            <a:lvl8pPr marL="1485717" eaLnBrk="0" fontAlgn="base" hangingPunct="0">
              <a:spcBef>
                <a:spcPct val="0"/>
              </a:spcBef>
              <a:spcAft>
                <a:spcPct val="0"/>
              </a:spcAft>
              <a:defRPr sz="2600" baseline="-25000">
                <a:solidFill>
                  <a:schemeClr val="tx1"/>
                </a:solidFill>
                <a:latin typeface="Times" charset="0"/>
                <a:ea typeface="ＭＳ Ｐゴシック" charset="0"/>
              </a:defRPr>
            </a:lvl8pPr>
            <a:lvl9pPr marL="1980956" eaLnBrk="0" fontAlgn="base" hangingPunct="0">
              <a:spcBef>
                <a:spcPct val="0"/>
              </a:spcBef>
              <a:spcAft>
                <a:spcPct val="0"/>
              </a:spcAft>
              <a:defRPr sz="2600" baseline="-25000">
                <a:solidFill>
                  <a:schemeClr val="tx1"/>
                </a:solidFill>
                <a:latin typeface="Times" charset="0"/>
                <a:ea typeface="ＭＳ Ｐゴシック" charset="0"/>
              </a:defRPr>
            </a:lvl9pPr>
          </a:lstStyle>
          <a:p>
            <a:fld id="{30B5D766-FC5F-2344-9701-95FC34725EA7}" type="slidenum">
              <a:rPr lang="en-US" sz="1300" baseline="0"/>
              <a:pPr/>
              <a:t>22</a:t>
            </a:fld>
            <a:endParaRPr lang="en-US" sz="1300" baseline="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latin typeface="Times"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FA931-91B2-1C47-BAFA-81CF42D57174}" type="slidenum">
              <a:rPr lang="en-GB"/>
              <a:pPr/>
              <a:t>28</a:t>
            </a:fld>
            <a:endParaRPr lang="en-GB"/>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41236-7F8D-814A-ABB1-103FC913B67B}" type="slidenum">
              <a:rPr lang="en-GB"/>
              <a:pPr/>
              <a:t>29</a:t>
            </a:fld>
            <a:endParaRPr lang="en-GB"/>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088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FFA931-91B2-1C47-BAFA-81CF42D57174}" type="slidenum">
              <a:rPr lang="en-GB"/>
              <a:pPr/>
              <a:t>30</a:t>
            </a:fld>
            <a:endParaRPr lang="en-GB"/>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87043" name="Rectangle 3"/>
          <p:cNvSpPr>
            <a:spLocks noGrp="1" noChangeArrowheads="1"/>
          </p:cNvSpPr>
          <p:nvPr>
            <p:ph type="body" idx="1"/>
          </p:nvPr>
        </p:nvSpPr>
        <p:spPr/>
        <p:txBody>
          <a:bodyPr/>
          <a:lstStyle/>
          <a:p>
            <a:endParaRPr lang="en-GB"/>
          </a:p>
          <a:p>
            <a:endParaRPr lang="en-GB"/>
          </a:p>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Separation</a:t>
            </a:r>
            <a:r>
              <a:rPr lang="en-AU" baseline="0" dirty="0" smtClean="0"/>
              <a:t> between the UI and the business layers</a:t>
            </a:r>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40</a:t>
            </a:fld>
            <a:endParaRPr lang="en-US"/>
          </a:p>
        </p:txBody>
      </p:sp>
    </p:spTree>
    <p:extLst>
      <p:ext uri="{BB962C8B-B14F-4D97-AF65-F5344CB8AC3E}">
        <p14:creationId xmlns:p14="http://schemas.microsoft.com/office/powerpoint/2010/main" val="3384863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www.id-book.com</a:t>
            </a: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GB" smtClean="0"/>
              <a:t>www.id-book.com</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05145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505593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7" name="Date Placeholder 6"/>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45172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4" name="Date Placeholder 3"/>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18911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3" r:id="rId9"/>
    <p:sldLayoutId id="2147483664" r:id="rId10"/>
    <p:sldLayoutId id="2147483665" r:id="rId11"/>
    <p:sldLayoutId id="2147483666" r:id="rId12"/>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3.oculus.com/documentation/mobilesdk/latest/concepts/mobile-ui-guidelines-intro/" TargetMode="External"/><Relationship Id="rId2" Type="http://schemas.openxmlformats.org/officeDocument/2006/relationships/hyperlink" Target="https://www.google.com/design/spec-vr/designing-for-google-cardboard/a-new-dimension.html" TargetMode="External"/><Relationship Id="rId1" Type="http://schemas.openxmlformats.org/officeDocument/2006/relationships/slideLayout" Target="../slideLayouts/slideLayout3.xml"/><Relationship Id="rId6" Type="http://schemas.openxmlformats.org/officeDocument/2006/relationships/hyperlink" Target="https://developer.leapmotion.com/assets/Leap%20Motion%20VR%20Best%20Practices%20Guidelines.pdf" TargetMode="External"/><Relationship Id="rId5" Type="http://schemas.openxmlformats.org/officeDocument/2006/relationships/hyperlink" Target="https://unity3d.com/learn/tutorials/topics/virtual-reality/user-interfaces-vr" TargetMode="External"/><Relationship Id="rId4" Type="http://schemas.openxmlformats.org/officeDocument/2006/relationships/hyperlink" Target="https://developer3.oculus.com/documentation/intro-vr/latest/concepts/bp_intr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org/TR/WCAG20/"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hyperlink" Target="http://www.w3.org/WAI/WCAG20/quickref/#time-limits" TargetMode="External"/><Relationship Id="rId13" Type="http://schemas.openxmlformats.org/officeDocument/2006/relationships/hyperlink" Target="http://www.w3.org/WAI/WCAG20/quickref/#minimize-error" TargetMode="External"/><Relationship Id="rId3" Type="http://schemas.openxmlformats.org/officeDocument/2006/relationships/hyperlink" Target="http://www.w3.org/WAI/WCAG20/quickref/#text-equiv" TargetMode="External"/><Relationship Id="rId7" Type="http://schemas.openxmlformats.org/officeDocument/2006/relationships/hyperlink" Target="http://www.w3.org/WAI/WCAG20/quickref/#keyboard-operation" TargetMode="External"/><Relationship Id="rId12" Type="http://schemas.openxmlformats.org/officeDocument/2006/relationships/hyperlink" Target="http://www.w3.org/WAI/WCAG20/quickref/#consistent-behavior" TargetMode="External"/><Relationship Id="rId2" Type="http://schemas.openxmlformats.org/officeDocument/2006/relationships/hyperlink" Target="https://www.w3.org/WAI/WCAG20/glance/" TargetMode="External"/><Relationship Id="rId1" Type="http://schemas.openxmlformats.org/officeDocument/2006/relationships/slideLayout" Target="../slideLayouts/slideLayout3.xml"/><Relationship Id="rId6" Type="http://schemas.openxmlformats.org/officeDocument/2006/relationships/hyperlink" Target="http://www.w3.org/WAI/WCAG20/quickref/#visual-audio-contrast" TargetMode="External"/><Relationship Id="rId11" Type="http://schemas.openxmlformats.org/officeDocument/2006/relationships/hyperlink" Target="http://www.w3.org/WAI/WCAG20/quickref/#meaning" TargetMode="External"/><Relationship Id="rId5" Type="http://schemas.openxmlformats.org/officeDocument/2006/relationships/hyperlink" Target="http://www.w3.org/WAI/WCAG20/quickref/#content-structure-separation" TargetMode="External"/><Relationship Id="rId10" Type="http://schemas.openxmlformats.org/officeDocument/2006/relationships/hyperlink" Target="http://www.w3.org/WAI/WCAG20/quickref/#navigation-mechanisms" TargetMode="External"/><Relationship Id="rId4" Type="http://schemas.openxmlformats.org/officeDocument/2006/relationships/hyperlink" Target="http://www.w3.org/WAI/WCAG20/quickref/#media-equiv" TargetMode="External"/><Relationship Id="rId9" Type="http://schemas.openxmlformats.org/officeDocument/2006/relationships/hyperlink" Target="http://www.w3.org/WAI/WCAG20/quickref/#seizure" TargetMode="External"/><Relationship Id="rId14" Type="http://schemas.openxmlformats.org/officeDocument/2006/relationships/hyperlink" Target="http://www.w3.org/WAI/WCAG20/quickref/#ensure-compat" TargetMode="Externa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card-sorting" TargetMode="External"/><Relationship Id="rId2" Type="http://schemas.openxmlformats.org/officeDocument/2006/relationships/hyperlink" Target="http://measuringuserexperience.com/CardSorting/index.htm"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hyperlink" Target="https://uxmag.com/articles/storyboarding-in-the-software-design-proces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uxdesign.cc/design-practices-in-virtual-reality-f900f5935826#.gzsz7n9rr" TargetMode="Externa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710621" cy="2486839"/>
          </a:xfrm>
        </p:spPr>
        <p:txBody>
          <a:bodyPr lIns="0" tIns="0">
            <a:noAutofit/>
          </a:bodyPr>
          <a:lstStyle/>
          <a:p>
            <a:r>
              <a:rPr lang="en-US" spc="-150" dirty="0">
                <a:solidFill>
                  <a:schemeClr val="bg1"/>
                </a:solidFill>
                <a:cs typeface="Times New Roman"/>
              </a:rPr>
              <a:t>Future HCI &amp; Subject Revision</a:t>
            </a: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smtClean="0">
                <a:solidFill>
                  <a:schemeClr val="bg2"/>
                </a:solidFill>
                <a:latin typeface="Montserrat"/>
                <a:cs typeface="Montserrat"/>
              </a:rPr>
              <a:t>WEEKS 11 &amp; 12</a:t>
            </a:r>
          </a:p>
          <a:p>
            <a:pPr algn="l"/>
            <a:endParaRPr lang="en-US" sz="1600" dirty="0" smtClean="0">
              <a:solidFill>
                <a:schemeClr val="bg2"/>
              </a:solidFill>
              <a:latin typeface="Montserrat"/>
              <a:cs typeface="Montserrat"/>
            </a:endParaRPr>
          </a:p>
          <a:p>
            <a:pPr algn="l"/>
            <a:r>
              <a:rPr lang="en-US" sz="1600" dirty="0" smtClean="0">
                <a:solidFill>
                  <a:schemeClr val="bg2"/>
                </a:solidFill>
                <a:latin typeface="Montserrat"/>
                <a:cs typeface="Montserrat"/>
              </a:rPr>
              <a:t>CSIT226/CSIT826</a:t>
            </a:r>
            <a:endParaRPr lang="en-US" sz="1600" dirty="0">
              <a:solidFill>
                <a:schemeClr val="bg2"/>
              </a:solidFill>
              <a:latin typeface="Montserrat"/>
              <a:cs typeface="Montserrat"/>
            </a:endParaRP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VR Interface Guidelines</a:t>
            </a:r>
            <a:endParaRPr lang="en-AU" dirty="0"/>
          </a:p>
        </p:txBody>
      </p:sp>
      <p:sp>
        <p:nvSpPr>
          <p:cNvPr id="3" name="Content Placeholder 2"/>
          <p:cNvSpPr>
            <a:spLocks noGrp="1"/>
          </p:cNvSpPr>
          <p:nvPr>
            <p:ph sz="half" idx="1"/>
          </p:nvPr>
        </p:nvSpPr>
        <p:spPr/>
        <p:txBody>
          <a:bodyPr>
            <a:normAutofit fontScale="92500" lnSpcReduction="10000"/>
          </a:bodyPr>
          <a:lstStyle/>
          <a:p>
            <a:r>
              <a:rPr lang="en-AU" dirty="0" smtClean="0"/>
              <a:t>Still in development</a:t>
            </a:r>
          </a:p>
          <a:p>
            <a:endParaRPr lang="en-AU" dirty="0"/>
          </a:p>
          <a:p>
            <a:r>
              <a:rPr lang="en-AU" dirty="0" smtClean="0"/>
              <a:t>Individual companies have their own ideas</a:t>
            </a:r>
          </a:p>
          <a:p>
            <a:r>
              <a:rPr lang="en-AU" dirty="0" smtClean="0"/>
              <a:t>Google:</a:t>
            </a:r>
          </a:p>
          <a:p>
            <a:pPr lvl="1"/>
            <a:r>
              <a:rPr lang="en-AU" dirty="0">
                <a:hlinkClick r:id="rId2"/>
              </a:rPr>
              <a:t>https://</a:t>
            </a:r>
            <a:r>
              <a:rPr lang="en-AU" dirty="0" smtClean="0">
                <a:hlinkClick r:id="rId2"/>
              </a:rPr>
              <a:t>www.google.com/design/spec-vr/designing-for-google-cardboard/a-new-dimension.html</a:t>
            </a:r>
            <a:endParaRPr lang="en-AU" dirty="0"/>
          </a:p>
          <a:p>
            <a:r>
              <a:rPr lang="en-AU" dirty="0" smtClean="0"/>
              <a:t>Oculus</a:t>
            </a:r>
            <a:r>
              <a:rPr lang="en-AU" dirty="0"/>
              <a:t>: </a:t>
            </a:r>
            <a:endParaRPr lang="en-AU" dirty="0" smtClean="0"/>
          </a:p>
          <a:p>
            <a:pPr lvl="1"/>
            <a:r>
              <a:rPr lang="en-AU" dirty="0" smtClean="0">
                <a:hlinkClick r:id="rId3"/>
              </a:rPr>
              <a:t>https</a:t>
            </a:r>
            <a:r>
              <a:rPr lang="en-AU" dirty="0">
                <a:hlinkClick r:id="rId3"/>
              </a:rPr>
              <a:t>://developer3.oculus.com/documentation/mobilesdk/latest/concepts/mobile-ui-guidelines-intro</a:t>
            </a:r>
            <a:r>
              <a:rPr lang="en-AU" dirty="0" smtClean="0">
                <a:hlinkClick r:id="rId3"/>
              </a:rPr>
              <a:t>/</a:t>
            </a:r>
            <a:endParaRPr lang="en-AU" dirty="0" smtClean="0"/>
          </a:p>
          <a:p>
            <a:pPr lvl="1"/>
            <a:r>
              <a:rPr lang="en-AU" dirty="0">
                <a:hlinkClick r:id="rId4"/>
              </a:rPr>
              <a:t>https://developer3.oculus.com/documentation/intro-vr/latest/concepts/bp_intro</a:t>
            </a:r>
            <a:r>
              <a:rPr lang="en-AU" dirty="0" smtClean="0">
                <a:hlinkClick r:id="rId4"/>
              </a:rPr>
              <a:t>/</a:t>
            </a:r>
            <a:endParaRPr lang="en-AU" dirty="0"/>
          </a:p>
          <a:p>
            <a:r>
              <a:rPr lang="en-AU" dirty="0" smtClean="0"/>
              <a:t>Unity:</a:t>
            </a:r>
          </a:p>
          <a:p>
            <a:pPr lvl="1"/>
            <a:r>
              <a:rPr lang="en-AU" dirty="0">
                <a:hlinkClick r:id="rId5"/>
              </a:rPr>
              <a:t>https://</a:t>
            </a:r>
            <a:r>
              <a:rPr lang="en-AU" dirty="0" smtClean="0">
                <a:hlinkClick r:id="rId5"/>
              </a:rPr>
              <a:t>unity3d.com/learn/tutorials/topics/virtual-reality/user-interfaces-vr</a:t>
            </a:r>
            <a:endParaRPr lang="en-AU" dirty="0" smtClean="0"/>
          </a:p>
          <a:p>
            <a:r>
              <a:rPr lang="en-AU" dirty="0" smtClean="0"/>
              <a:t>Leap Motion</a:t>
            </a:r>
          </a:p>
          <a:p>
            <a:pPr lvl="1"/>
            <a:r>
              <a:rPr lang="en-AU" dirty="0">
                <a:hlinkClick r:id="rId6"/>
              </a:rPr>
              <a:t>https://</a:t>
            </a:r>
            <a:r>
              <a:rPr lang="en-AU" dirty="0" smtClean="0">
                <a:hlinkClick r:id="rId6"/>
              </a:rPr>
              <a:t>developer.leapmotion.com/assets/Leap%20Motion%20VR%20Best%20Practices%20Guidelines.pdf</a:t>
            </a:r>
            <a:endParaRPr lang="en-AU" dirty="0" smtClean="0"/>
          </a:p>
          <a:p>
            <a:pPr lvl="1"/>
            <a:endParaRPr lang="en-AU" dirty="0"/>
          </a:p>
          <a:p>
            <a:pPr lvl="1"/>
            <a:endParaRPr lang="en-AU" dirty="0"/>
          </a:p>
        </p:txBody>
      </p:sp>
    </p:spTree>
    <p:extLst>
      <p:ext uri="{BB962C8B-B14F-4D97-AF65-F5344CB8AC3E}">
        <p14:creationId xmlns:p14="http://schemas.microsoft.com/office/powerpoint/2010/main" val="40452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Accedo</a:t>
            </a:r>
            <a:r>
              <a:rPr lang="en-AU" dirty="0" smtClean="0"/>
              <a:t> – UX Guidelines</a:t>
            </a:r>
            <a:endParaRPr lang="en-AU" dirty="0"/>
          </a:p>
        </p:txBody>
      </p:sp>
      <p:sp>
        <p:nvSpPr>
          <p:cNvPr id="3" name="Content Placeholder 2"/>
          <p:cNvSpPr>
            <a:spLocks noGrp="1"/>
          </p:cNvSpPr>
          <p:nvPr>
            <p:ph sz="half" idx="1"/>
          </p:nvPr>
        </p:nvSpPr>
        <p:spPr/>
        <p:txBody>
          <a:bodyPr/>
          <a:lstStyle/>
          <a:p>
            <a:r>
              <a:rPr lang="en-AU" b="1" dirty="0"/>
              <a:t>The 7 UX guidelines</a:t>
            </a:r>
            <a:endParaRPr lang="en-AU" dirty="0"/>
          </a:p>
          <a:p>
            <a:pPr lvl="1">
              <a:buFont typeface="+mj-lt"/>
              <a:buAutoNum type="arabicPeriod"/>
            </a:pPr>
            <a:r>
              <a:rPr lang="en-AU" dirty="0"/>
              <a:t>Place the UI so it is comfortable to interact with</a:t>
            </a:r>
          </a:p>
          <a:p>
            <a:pPr lvl="1">
              <a:buFont typeface="+mj-lt"/>
              <a:buAutoNum type="arabicPeriod"/>
            </a:pPr>
            <a:r>
              <a:rPr lang="en-AU" dirty="0"/>
              <a:t>Place visual feedback to selections within the immediate interaction area</a:t>
            </a:r>
          </a:p>
          <a:p>
            <a:pPr lvl="1">
              <a:buFont typeface="+mj-lt"/>
              <a:buAutoNum type="arabicPeriod"/>
            </a:pPr>
            <a:r>
              <a:rPr lang="en-AU" dirty="0"/>
              <a:t>Keep information dense areas interaction-free</a:t>
            </a:r>
          </a:p>
          <a:p>
            <a:pPr lvl="1">
              <a:buFont typeface="+mj-lt"/>
              <a:buAutoNum type="arabicPeriod"/>
            </a:pPr>
            <a:r>
              <a:rPr lang="en-AU" dirty="0"/>
              <a:t>Use dwell times of various lengths</a:t>
            </a:r>
          </a:p>
          <a:p>
            <a:pPr lvl="1">
              <a:buFont typeface="+mj-lt"/>
              <a:buAutoNum type="arabicPeriod"/>
            </a:pPr>
            <a:r>
              <a:rPr lang="en-AU" dirty="0"/>
              <a:t>Avoid using time-limited information</a:t>
            </a:r>
          </a:p>
          <a:p>
            <a:pPr lvl="1">
              <a:buFont typeface="+mj-lt"/>
              <a:buAutoNum type="arabicPeriod"/>
            </a:pPr>
            <a:r>
              <a:rPr lang="en-AU" dirty="0"/>
              <a:t>Never force users to interpret information in movement</a:t>
            </a:r>
          </a:p>
          <a:p>
            <a:pPr lvl="1">
              <a:buFont typeface="+mj-lt"/>
              <a:buAutoNum type="arabicPeriod"/>
            </a:pPr>
            <a:r>
              <a:rPr lang="en-AU" dirty="0"/>
              <a:t>Use standards and affordances</a:t>
            </a:r>
          </a:p>
          <a:p>
            <a:endParaRPr lang="en-AU" dirty="0"/>
          </a:p>
        </p:txBody>
      </p:sp>
    </p:spTree>
    <p:extLst>
      <p:ext uri="{BB962C8B-B14F-4D97-AF65-F5344CB8AC3E}">
        <p14:creationId xmlns:p14="http://schemas.microsoft.com/office/powerpoint/2010/main" val="52866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a:t>Future Interfaces</a:t>
            </a:r>
          </a:p>
        </p:txBody>
      </p:sp>
      <p:sp>
        <p:nvSpPr>
          <p:cNvPr id="5" name="Content Placeholder 4"/>
          <p:cNvSpPr>
            <a:spLocks noGrp="1"/>
          </p:cNvSpPr>
          <p:nvPr>
            <p:ph sz="quarter" idx="14"/>
          </p:nvPr>
        </p:nvSpPr>
        <p:spPr/>
        <p:txBody>
          <a:bodyPr>
            <a:normAutofit lnSpcReduction="10000"/>
          </a:bodyPr>
          <a:lstStyle/>
          <a:p>
            <a:r>
              <a:rPr lang="en-AU" dirty="0" smtClean="0"/>
              <a:t>SENSORS</a:t>
            </a:r>
          </a:p>
          <a:p>
            <a:r>
              <a:rPr lang="en-AU" dirty="0" smtClean="0"/>
              <a:t>WEARABLE</a:t>
            </a:r>
          </a:p>
          <a:p>
            <a:r>
              <a:rPr lang="en-AU" dirty="0" smtClean="0"/>
              <a:t>Gesture</a:t>
            </a:r>
          </a:p>
          <a:p>
            <a:r>
              <a:rPr lang="en-AU" dirty="0" smtClean="0"/>
              <a:t>BRAIN-COMPUTER INTERFACES</a:t>
            </a:r>
          </a:p>
          <a:p>
            <a:r>
              <a:rPr lang="en-AU" dirty="0" smtClean="0"/>
              <a:t>Flexible SCREENS</a:t>
            </a:r>
          </a:p>
          <a:p>
            <a:r>
              <a:rPr lang="en-AU" dirty="0" smtClean="0"/>
              <a:t>TANGIBLE</a:t>
            </a:r>
            <a:endParaRPr lang="en-AU" dirty="0"/>
          </a:p>
        </p:txBody>
      </p:sp>
    </p:spTree>
    <p:extLst>
      <p:ext uri="{BB962C8B-B14F-4D97-AF65-F5344CB8AC3E}">
        <p14:creationId xmlns:p14="http://schemas.microsoft.com/office/powerpoint/2010/main" val="2241301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Exam</a:t>
            </a:r>
            <a:endParaRPr lang="en-AU" dirty="0"/>
          </a:p>
        </p:txBody>
      </p:sp>
      <p:sp>
        <p:nvSpPr>
          <p:cNvPr id="3" name="Content Placeholder 2"/>
          <p:cNvSpPr>
            <a:spLocks noGrp="1"/>
          </p:cNvSpPr>
          <p:nvPr>
            <p:ph sz="quarter" idx="14"/>
          </p:nvPr>
        </p:nvSpPr>
        <p:spPr/>
        <p:txBody>
          <a:bodyPr/>
          <a:lstStyle/>
          <a:p>
            <a:endParaRPr lang="en-AU"/>
          </a:p>
        </p:txBody>
      </p:sp>
    </p:spTree>
    <p:extLst>
      <p:ext uri="{BB962C8B-B14F-4D97-AF65-F5344CB8AC3E}">
        <p14:creationId xmlns:p14="http://schemas.microsoft.com/office/powerpoint/2010/main" val="99548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Structure</a:t>
            </a:r>
            <a:endParaRPr lang="en-AU" dirty="0"/>
          </a:p>
        </p:txBody>
      </p:sp>
      <p:sp>
        <p:nvSpPr>
          <p:cNvPr id="5" name="Content Placeholder 4"/>
          <p:cNvSpPr>
            <a:spLocks noGrp="1"/>
          </p:cNvSpPr>
          <p:nvPr>
            <p:ph sz="half" idx="1"/>
          </p:nvPr>
        </p:nvSpPr>
        <p:spPr/>
        <p:txBody>
          <a:bodyPr/>
          <a:lstStyle/>
          <a:p>
            <a:r>
              <a:rPr lang="en-AU" dirty="0" smtClean="0"/>
              <a:t>2 hours in length</a:t>
            </a:r>
          </a:p>
          <a:p>
            <a:r>
              <a:rPr lang="en-AU" dirty="0" smtClean="0"/>
              <a:t>50% of your final mark for ISIT226/826</a:t>
            </a:r>
          </a:p>
          <a:p>
            <a:r>
              <a:rPr lang="en-AU" dirty="0" smtClean="0"/>
              <a:t>No materials allowed in the exam room</a:t>
            </a:r>
          </a:p>
          <a:p>
            <a:endParaRPr lang="en-AU" dirty="0"/>
          </a:p>
          <a:p>
            <a:endParaRPr lang="en-AU" dirty="0"/>
          </a:p>
        </p:txBody>
      </p:sp>
    </p:spTree>
    <p:extLst>
      <p:ext uri="{BB962C8B-B14F-4D97-AF65-F5344CB8AC3E}">
        <p14:creationId xmlns:p14="http://schemas.microsoft.com/office/powerpoint/2010/main" val="383032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CSIT226 - Exam</a:t>
            </a:r>
            <a:endParaRPr lang="en-AU" dirty="0"/>
          </a:p>
        </p:txBody>
      </p:sp>
      <p:sp>
        <p:nvSpPr>
          <p:cNvPr id="3" name="Content Placeholder 2"/>
          <p:cNvSpPr>
            <a:spLocks noGrp="1"/>
          </p:cNvSpPr>
          <p:nvPr>
            <p:ph sz="half" idx="1"/>
          </p:nvPr>
        </p:nvSpPr>
        <p:spPr/>
        <p:txBody>
          <a:bodyPr/>
          <a:lstStyle/>
          <a:p>
            <a:r>
              <a:rPr lang="en-AU" dirty="0" smtClean="0"/>
              <a:t>Question 1 (20 marks)</a:t>
            </a:r>
          </a:p>
          <a:p>
            <a:pPr lvl="1"/>
            <a:r>
              <a:rPr lang="en-AU" dirty="0" smtClean="0"/>
              <a:t>Short Answer</a:t>
            </a:r>
          </a:p>
          <a:p>
            <a:pPr lvl="1"/>
            <a:r>
              <a:rPr lang="en-AU" dirty="0" smtClean="0"/>
              <a:t>Key concepts from the subject</a:t>
            </a:r>
            <a:endParaRPr lang="en-AU" dirty="0"/>
          </a:p>
          <a:p>
            <a:r>
              <a:rPr lang="en-AU" dirty="0" smtClean="0"/>
              <a:t>Question 2 (20 marks)</a:t>
            </a:r>
          </a:p>
          <a:p>
            <a:pPr lvl="1"/>
            <a:r>
              <a:rPr lang="en-AU" dirty="0" smtClean="0"/>
              <a:t>Interaction Styles</a:t>
            </a:r>
          </a:p>
          <a:p>
            <a:pPr lvl="1"/>
            <a:r>
              <a:rPr lang="en-AU" dirty="0" smtClean="0"/>
              <a:t>Explanation of different interfaces</a:t>
            </a:r>
            <a:endParaRPr lang="en-AU" dirty="0"/>
          </a:p>
          <a:p>
            <a:r>
              <a:rPr lang="en-AU" dirty="0" smtClean="0"/>
              <a:t>Question 3 (10 marks)</a:t>
            </a:r>
          </a:p>
          <a:p>
            <a:pPr lvl="1"/>
            <a:r>
              <a:rPr lang="en-AU" dirty="0" smtClean="0"/>
              <a:t>Accessibility</a:t>
            </a:r>
            <a:endParaRPr lang="en-AU" dirty="0"/>
          </a:p>
          <a:p>
            <a:r>
              <a:rPr lang="en-AU" dirty="0" smtClean="0"/>
              <a:t>Question 4 (30 marks)</a:t>
            </a:r>
          </a:p>
          <a:p>
            <a:pPr lvl="1"/>
            <a:r>
              <a:rPr lang="en-AU" dirty="0" smtClean="0"/>
              <a:t>Interaction Styles</a:t>
            </a:r>
          </a:p>
          <a:p>
            <a:pPr lvl="1"/>
            <a:r>
              <a:rPr lang="en-AU" dirty="0" smtClean="0"/>
              <a:t>Development of a basic system</a:t>
            </a:r>
            <a:endParaRPr lang="en-AU" dirty="0"/>
          </a:p>
          <a:p>
            <a:r>
              <a:rPr lang="en-AU" dirty="0" smtClean="0"/>
              <a:t>Question 5 (20 marks)</a:t>
            </a:r>
          </a:p>
          <a:p>
            <a:pPr lvl="1"/>
            <a:r>
              <a:rPr lang="en-AU" dirty="0" smtClean="0"/>
              <a:t>Usability</a:t>
            </a:r>
            <a:endParaRPr lang="en-AU" dirty="0"/>
          </a:p>
        </p:txBody>
      </p:sp>
    </p:spTree>
    <p:extLst>
      <p:ext uri="{BB962C8B-B14F-4D97-AF65-F5344CB8AC3E}">
        <p14:creationId xmlns:p14="http://schemas.microsoft.com/office/powerpoint/2010/main" val="26082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CSIT826 - Exam</a:t>
            </a:r>
            <a:endParaRPr lang="en-AU" dirty="0"/>
          </a:p>
        </p:txBody>
      </p:sp>
      <p:sp>
        <p:nvSpPr>
          <p:cNvPr id="3" name="Content Placeholder 2"/>
          <p:cNvSpPr>
            <a:spLocks noGrp="1"/>
          </p:cNvSpPr>
          <p:nvPr>
            <p:ph sz="half" idx="1"/>
          </p:nvPr>
        </p:nvSpPr>
        <p:spPr/>
        <p:txBody>
          <a:bodyPr/>
          <a:lstStyle/>
          <a:p>
            <a:r>
              <a:rPr lang="en-AU" dirty="0" smtClean="0"/>
              <a:t>Question 1 (30 marks)</a:t>
            </a:r>
          </a:p>
          <a:p>
            <a:pPr lvl="1"/>
            <a:r>
              <a:rPr lang="en-AU" dirty="0" smtClean="0"/>
              <a:t>Short Answer</a:t>
            </a:r>
          </a:p>
          <a:p>
            <a:pPr lvl="1"/>
            <a:r>
              <a:rPr lang="en-AU" dirty="0" smtClean="0"/>
              <a:t>Key concepts from the subject</a:t>
            </a:r>
            <a:endParaRPr lang="en-AU" dirty="0"/>
          </a:p>
          <a:p>
            <a:r>
              <a:rPr lang="en-AU" dirty="0" smtClean="0"/>
              <a:t>Question 2 (10 marks)</a:t>
            </a:r>
          </a:p>
          <a:p>
            <a:pPr lvl="1"/>
            <a:r>
              <a:rPr lang="en-AU" dirty="0" smtClean="0"/>
              <a:t>Interaction Styles</a:t>
            </a:r>
          </a:p>
          <a:p>
            <a:pPr lvl="1"/>
            <a:r>
              <a:rPr lang="en-AU" dirty="0" smtClean="0"/>
              <a:t>Explanation of different interfaces</a:t>
            </a:r>
            <a:endParaRPr lang="en-AU" dirty="0"/>
          </a:p>
          <a:p>
            <a:r>
              <a:rPr lang="en-AU" dirty="0" smtClean="0"/>
              <a:t>Question 3 (15 marks)</a:t>
            </a:r>
          </a:p>
          <a:p>
            <a:pPr lvl="1"/>
            <a:r>
              <a:rPr lang="en-AU" dirty="0" smtClean="0"/>
              <a:t>Accessibility</a:t>
            </a:r>
            <a:endParaRPr lang="en-AU" dirty="0"/>
          </a:p>
          <a:p>
            <a:r>
              <a:rPr lang="en-AU" dirty="0" smtClean="0"/>
              <a:t>Question 4 (45 marks)</a:t>
            </a:r>
          </a:p>
          <a:p>
            <a:pPr lvl="1"/>
            <a:r>
              <a:rPr lang="en-AU" dirty="0" smtClean="0"/>
              <a:t>Usability Report</a:t>
            </a:r>
          </a:p>
          <a:p>
            <a:pPr lvl="1"/>
            <a:r>
              <a:rPr lang="en-AU" dirty="0" smtClean="0"/>
              <a:t>Minimum 3 page response required</a:t>
            </a:r>
          </a:p>
          <a:p>
            <a:pPr lvl="1"/>
            <a:r>
              <a:rPr lang="en-AU" dirty="0" smtClean="0"/>
              <a:t>Correct report structure</a:t>
            </a:r>
            <a:endParaRPr lang="en-AU" dirty="0"/>
          </a:p>
        </p:txBody>
      </p:sp>
    </p:spTree>
    <p:extLst>
      <p:ext uri="{BB962C8B-B14F-4D97-AF65-F5344CB8AC3E}">
        <p14:creationId xmlns:p14="http://schemas.microsoft.com/office/powerpoint/2010/main" val="362125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 Tips</a:t>
            </a:r>
            <a:endParaRPr lang="en-AU" dirty="0"/>
          </a:p>
        </p:txBody>
      </p:sp>
      <p:sp>
        <p:nvSpPr>
          <p:cNvPr id="3" name="Content Placeholder 2"/>
          <p:cNvSpPr>
            <a:spLocks noGrp="1"/>
          </p:cNvSpPr>
          <p:nvPr>
            <p:ph sz="half" idx="1"/>
          </p:nvPr>
        </p:nvSpPr>
        <p:spPr/>
        <p:txBody>
          <a:bodyPr/>
          <a:lstStyle/>
          <a:p>
            <a:r>
              <a:rPr lang="en-AU" dirty="0" smtClean="0"/>
              <a:t>Make sure that you read the instructions for the questions</a:t>
            </a:r>
          </a:p>
          <a:p>
            <a:r>
              <a:rPr lang="en-AU" dirty="0" smtClean="0"/>
              <a:t>For Question 1 (both exams) dot point answers are acceptable</a:t>
            </a:r>
          </a:p>
          <a:p>
            <a:r>
              <a:rPr lang="en-AU" dirty="0" smtClean="0"/>
              <a:t>Make sure you read the entire question</a:t>
            </a:r>
          </a:p>
          <a:p>
            <a:pPr lvl="1"/>
            <a:r>
              <a:rPr lang="en-AU" dirty="0" smtClean="0"/>
              <a:t>Many questions have multiple parts</a:t>
            </a:r>
          </a:p>
          <a:p>
            <a:pPr lvl="1"/>
            <a:endParaRPr lang="en-AU" dirty="0"/>
          </a:p>
          <a:p>
            <a:r>
              <a:rPr lang="en-AU" dirty="0" smtClean="0"/>
              <a:t>CSIT826 students – make sure that you address Question 4 in your exam as a report</a:t>
            </a:r>
          </a:p>
          <a:p>
            <a:pPr lvl="1"/>
            <a:r>
              <a:rPr lang="en-AU" dirty="0" smtClean="0"/>
              <a:t>Spend a few minutes developing an outline </a:t>
            </a:r>
          </a:p>
          <a:p>
            <a:pPr lvl="1"/>
            <a:endParaRPr lang="en-AU" dirty="0"/>
          </a:p>
          <a:p>
            <a:pPr marL="457200" lvl="1" indent="0">
              <a:buNone/>
            </a:pPr>
            <a:endParaRPr lang="en-AU" dirty="0"/>
          </a:p>
        </p:txBody>
      </p:sp>
    </p:spTree>
    <p:extLst>
      <p:ext uri="{BB962C8B-B14F-4D97-AF65-F5344CB8AC3E}">
        <p14:creationId xmlns:p14="http://schemas.microsoft.com/office/powerpoint/2010/main" val="214965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Subject Revision</a:t>
            </a:r>
            <a:endParaRPr lang="en-AU" dirty="0"/>
          </a:p>
        </p:txBody>
      </p:sp>
      <p:sp>
        <p:nvSpPr>
          <p:cNvPr id="3" name="Content Placeholder 2"/>
          <p:cNvSpPr>
            <a:spLocks noGrp="1"/>
          </p:cNvSpPr>
          <p:nvPr>
            <p:ph sz="quarter" idx="14"/>
          </p:nvPr>
        </p:nvSpPr>
        <p:spPr/>
        <p:txBody>
          <a:bodyPr/>
          <a:lstStyle/>
          <a:p>
            <a:r>
              <a:rPr lang="en-AU" dirty="0" smtClean="0"/>
              <a:t>THIS SHOULD NOT BE THE ONLY MATERIAL USED IN YOUR REVISION</a:t>
            </a:r>
          </a:p>
          <a:p>
            <a:endParaRPr lang="en-AU" dirty="0"/>
          </a:p>
          <a:p>
            <a:r>
              <a:rPr lang="en-AU" dirty="0" smtClean="0"/>
              <a:t>This is a starting point to use to refresh what we have covered over the session!</a:t>
            </a:r>
            <a:endParaRPr lang="en-AU" dirty="0"/>
          </a:p>
        </p:txBody>
      </p:sp>
    </p:spTree>
    <p:extLst>
      <p:ext uri="{BB962C8B-B14F-4D97-AF65-F5344CB8AC3E}">
        <p14:creationId xmlns:p14="http://schemas.microsoft.com/office/powerpoint/2010/main" val="3041680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mtClean="0"/>
              <a:t>Definitions</a:t>
            </a:r>
            <a:endParaRPr lang="en-AU" dirty="0"/>
          </a:p>
        </p:txBody>
      </p:sp>
      <p:sp>
        <p:nvSpPr>
          <p:cNvPr id="7" name="Content Placeholder 6"/>
          <p:cNvSpPr>
            <a:spLocks noGrp="1"/>
          </p:cNvSpPr>
          <p:nvPr>
            <p:ph sz="half" idx="1"/>
          </p:nvPr>
        </p:nvSpPr>
        <p:spPr/>
        <p:txBody>
          <a:bodyPr>
            <a:normAutofit lnSpcReduction="10000"/>
          </a:bodyPr>
          <a:lstStyle/>
          <a:p>
            <a:r>
              <a:rPr lang="en-AU" dirty="0" smtClean="0"/>
              <a:t>“</a:t>
            </a:r>
            <a:r>
              <a:rPr lang="en-AU" b="1" dirty="0" smtClean="0"/>
              <a:t>Human-computer interaction </a:t>
            </a:r>
            <a:r>
              <a:rPr lang="en-AU" dirty="0" smtClean="0"/>
              <a:t>is a discipline concerned with the design, evaluation and implementation of interactive computing systems for human use and with the study of major phenomena surrounding them.” (Hewett, </a:t>
            </a:r>
            <a:r>
              <a:rPr lang="en-AU" dirty="0" err="1" smtClean="0"/>
              <a:t>Baecker</a:t>
            </a:r>
            <a:r>
              <a:rPr lang="en-AU" dirty="0" smtClean="0"/>
              <a:t>, Card, Carey, </a:t>
            </a:r>
            <a:r>
              <a:rPr lang="en-AU" dirty="0" err="1" smtClean="0"/>
              <a:t>Gasen</a:t>
            </a:r>
            <a:r>
              <a:rPr lang="en-AU" dirty="0" smtClean="0"/>
              <a:t>, </a:t>
            </a:r>
            <a:r>
              <a:rPr lang="en-AU" dirty="0" err="1" smtClean="0"/>
              <a:t>Mantei</a:t>
            </a:r>
            <a:r>
              <a:rPr lang="en-AU" dirty="0" smtClean="0"/>
              <a:t>, Perlman, Strong and </a:t>
            </a:r>
            <a:r>
              <a:rPr lang="en-AU" dirty="0" err="1" smtClean="0"/>
              <a:t>Verplank</a:t>
            </a:r>
            <a:r>
              <a:rPr lang="en-AU" dirty="0" smtClean="0"/>
              <a:t> 1992)</a:t>
            </a:r>
          </a:p>
          <a:p>
            <a:r>
              <a:rPr lang="en-AU" b="1" dirty="0"/>
              <a:t>Usability</a:t>
            </a:r>
            <a:r>
              <a:rPr lang="en-AU" dirty="0"/>
              <a:t>: “The extent to which a product can be used by specified users to achieve specified goals with effectiveness, efficiency and satisfaction in a specified context of use.”</a:t>
            </a:r>
            <a:r>
              <a:rPr lang="cs-CZ" dirty="0"/>
              <a:t> ISO </a:t>
            </a:r>
            <a:r>
              <a:rPr lang="cs-CZ" dirty="0" smtClean="0"/>
              <a:t>9241-11</a:t>
            </a:r>
            <a:endParaRPr lang="en-AU" dirty="0" smtClean="0"/>
          </a:p>
          <a:p>
            <a:r>
              <a:rPr lang="en-AU" dirty="0" smtClean="0"/>
              <a:t>“</a:t>
            </a:r>
            <a:r>
              <a:rPr lang="en-AU" b="1" dirty="0" smtClean="0"/>
              <a:t>User experience </a:t>
            </a:r>
            <a:r>
              <a:rPr lang="en-AU" dirty="0" smtClean="0"/>
              <a:t>(UX) is an approach to product development that incorporates direct user feedback throughout the development cycle (human-</a:t>
            </a:r>
            <a:r>
              <a:rPr lang="en-AU" dirty="0" err="1" smtClean="0"/>
              <a:t>centered</a:t>
            </a:r>
            <a:r>
              <a:rPr lang="en-AU" dirty="0" smtClean="0"/>
              <a:t> design) in order to reduce costs and create products and tools that meet user needs and have a high level of usability (are easy to use).” (UXPA 2013)</a:t>
            </a:r>
          </a:p>
        </p:txBody>
      </p:sp>
    </p:spTree>
    <p:extLst>
      <p:ext uri="{BB962C8B-B14F-4D97-AF65-F5344CB8AC3E}">
        <p14:creationId xmlns:p14="http://schemas.microsoft.com/office/powerpoint/2010/main" val="262349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Definitions</a:t>
            </a:r>
            <a:endParaRPr lang="en-AU" dirty="0"/>
          </a:p>
        </p:txBody>
      </p:sp>
      <p:sp>
        <p:nvSpPr>
          <p:cNvPr id="3" name="Content Placeholder 2"/>
          <p:cNvSpPr>
            <a:spLocks noGrp="1"/>
          </p:cNvSpPr>
          <p:nvPr>
            <p:ph sz="half" idx="1"/>
          </p:nvPr>
        </p:nvSpPr>
        <p:spPr/>
        <p:txBody>
          <a:bodyPr/>
          <a:lstStyle/>
          <a:p>
            <a:r>
              <a:rPr lang="en-AU" dirty="0" smtClean="0"/>
              <a:t>“</a:t>
            </a:r>
            <a:r>
              <a:rPr lang="en-AU" b="1" dirty="0" smtClean="0"/>
              <a:t>Human-</a:t>
            </a:r>
            <a:r>
              <a:rPr lang="en-AU" b="1" dirty="0" err="1" smtClean="0"/>
              <a:t>centered</a:t>
            </a:r>
            <a:r>
              <a:rPr lang="en-AU" b="1" dirty="0" smtClean="0"/>
              <a:t> design </a:t>
            </a:r>
            <a:r>
              <a:rPr lang="en-AU" dirty="0" smtClean="0"/>
              <a:t>is characterised by: the active involvement of users and a clear understanding of user and task requirements; an appropriate allocation of function between users and technology; the iteration of design solutions; multi-disciplinary design.”- ISO 13407</a:t>
            </a:r>
          </a:p>
          <a:p>
            <a:r>
              <a:rPr lang="en-AU" b="1" dirty="0"/>
              <a:t>Interaction Design: </a:t>
            </a:r>
            <a:r>
              <a:rPr lang="en-AU" dirty="0"/>
              <a:t>“Designing interactive products to support the way people communicate and interact in their everyday and working lives.</a:t>
            </a:r>
            <a:r>
              <a:rPr lang="en-AU" dirty="0" smtClean="0"/>
              <a:t>” (</a:t>
            </a:r>
            <a:r>
              <a:rPr lang="en-AU" dirty="0" err="1" smtClean="0"/>
              <a:t>Preece</a:t>
            </a:r>
            <a:r>
              <a:rPr lang="en-AU" dirty="0"/>
              <a:t>, Sharp and Rogers </a:t>
            </a:r>
            <a:r>
              <a:rPr lang="en-AU" dirty="0" smtClean="0"/>
              <a:t>2015</a:t>
            </a:r>
            <a:r>
              <a:rPr lang="en-AU" dirty="0"/>
              <a:t>)</a:t>
            </a:r>
          </a:p>
          <a:p>
            <a:endParaRPr lang="en-AU" dirty="0"/>
          </a:p>
        </p:txBody>
      </p:sp>
    </p:spTree>
    <p:extLst>
      <p:ext uri="{BB962C8B-B14F-4D97-AF65-F5344CB8AC3E}">
        <p14:creationId xmlns:p14="http://schemas.microsoft.com/office/powerpoint/2010/main" val="1421262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smtClean="0"/>
              <a:t>User Experience (UX)</a:t>
            </a:r>
            <a:endParaRPr lang="en-GB" dirty="0"/>
          </a:p>
        </p:txBody>
      </p:sp>
      <p:sp>
        <p:nvSpPr>
          <p:cNvPr id="53251" name="Rectangle 3"/>
          <p:cNvSpPr>
            <a:spLocks noGrp="1" noChangeArrowheads="1"/>
          </p:cNvSpPr>
          <p:nvPr>
            <p:ph sz="half" idx="1"/>
          </p:nvPr>
        </p:nvSpPr>
        <p:spPr/>
        <p:txBody>
          <a:bodyPr/>
          <a:lstStyle/>
          <a:p>
            <a:r>
              <a:rPr lang="en-GB" dirty="0" smtClean="0"/>
              <a:t>How a product behaves and is used by people in the real world</a:t>
            </a:r>
          </a:p>
          <a:p>
            <a:pPr lvl="1"/>
            <a:r>
              <a:rPr lang="en-GB" dirty="0" smtClean="0"/>
              <a:t>the way people feel about it and their pleasure and satisfaction when using it, looking at it, holding it, and opening or closing it</a:t>
            </a:r>
          </a:p>
          <a:p>
            <a:pPr lvl="1"/>
            <a:r>
              <a:rPr lang="en-GB" dirty="0" smtClean="0"/>
              <a:t>“every product that is used by someone has a user experience: newspapers, ketchup bottles, reclining armchairs, cardigan sweaters.” (Garrett, 2010)</a:t>
            </a:r>
          </a:p>
          <a:p>
            <a:pPr lvl="1"/>
            <a:r>
              <a:rPr lang="en-GB" dirty="0" smtClean="0"/>
              <a:t>“all aspects of the end-user's interaction with the company, its services, and its products. (Nielsen and Norman, 2014)</a:t>
            </a:r>
          </a:p>
          <a:p>
            <a:pPr lvl="1"/>
            <a:endParaRPr lang="en-GB" dirty="0" smtClean="0"/>
          </a:p>
          <a:p>
            <a:r>
              <a:rPr lang="en-GB" dirty="0" smtClean="0"/>
              <a:t>Cannot design a user experience, only design for a user experience</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mtClean="0"/>
              <a:t>www.id-book.com</a:t>
            </a:r>
            <a:endParaRPr lang="en-GB"/>
          </a:p>
        </p:txBody>
      </p:sp>
    </p:spTree>
    <p:extLst>
      <p:ext uri="{BB962C8B-B14F-4D97-AF65-F5344CB8AC3E}">
        <p14:creationId xmlns:p14="http://schemas.microsoft.com/office/powerpoint/2010/main" val="2828416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dirty="0" smtClean="0"/>
              <a:t>User Experience</a:t>
            </a:r>
            <a:endParaRPr lang="en-GB" dirty="0"/>
          </a:p>
        </p:txBody>
      </p:sp>
      <p:sp>
        <p:nvSpPr>
          <p:cNvPr id="108547" name="Rectangle 3"/>
          <p:cNvSpPr>
            <a:spLocks noGrp="1" noChangeArrowheads="1"/>
          </p:cNvSpPr>
          <p:nvPr>
            <p:ph type="body" idx="1"/>
          </p:nvPr>
        </p:nvSpPr>
        <p:spPr/>
        <p:txBody>
          <a:bodyPr/>
          <a:lstStyle/>
          <a:p>
            <a:r>
              <a:rPr lang="en-GB" dirty="0" smtClean="0"/>
              <a:t>Interaction design is concerned with designing interactive products to support the way people communicate and interact in their everyday and working lives</a:t>
            </a:r>
          </a:p>
          <a:p>
            <a:r>
              <a:rPr lang="en-GB" dirty="0" smtClean="0"/>
              <a:t>It is concerned with how to create quality user experiences</a:t>
            </a:r>
          </a:p>
          <a:p>
            <a:r>
              <a:rPr lang="en-GB" dirty="0" smtClean="0"/>
              <a:t>It requires taking into account a number of interdependent factors, including context of use, type of activities, cultural differences, and user groups</a:t>
            </a:r>
          </a:p>
          <a:p>
            <a:r>
              <a:rPr lang="en-GB" dirty="0" smtClean="0"/>
              <a:t>It is multidisciplinary, involving many inputs from wide-reaching disciplines and fields</a:t>
            </a:r>
          </a:p>
          <a:p>
            <a:endParaRPr lang="en-GB" dirty="0"/>
          </a:p>
        </p:txBody>
      </p:sp>
    </p:spTree>
    <p:extLst>
      <p:ext uri="{BB962C8B-B14F-4D97-AF65-F5344CB8AC3E}">
        <p14:creationId xmlns:p14="http://schemas.microsoft.com/office/powerpoint/2010/main" val="2900191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The ‘Human’ </a:t>
            </a:r>
            <a:r>
              <a:rPr lang="en-AU" dirty="0"/>
              <a:t>(Dix et al., 2004) </a:t>
            </a:r>
          </a:p>
        </p:txBody>
      </p:sp>
      <p:sp>
        <p:nvSpPr>
          <p:cNvPr id="5" name="Content Placeholder 4"/>
          <p:cNvSpPr>
            <a:spLocks noGrp="1"/>
          </p:cNvSpPr>
          <p:nvPr>
            <p:ph sz="half" idx="1"/>
          </p:nvPr>
        </p:nvSpPr>
        <p:spPr/>
        <p:txBody>
          <a:bodyPr>
            <a:normAutofit lnSpcReduction="10000"/>
          </a:bodyPr>
          <a:lstStyle/>
          <a:p>
            <a:r>
              <a:rPr lang="en-AU" dirty="0" smtClean="0"/>
              <a:t>Consider…</a:t>
            </a:r>
          </a:p>
          <a:p>
            <a:pPr lvl="1"/>
            <a:r>
              <a:rPr lang="en-AU" dirty="0" smtClean="0"/>
              <a:t>Information input/output (</a:t>
            </a:r>
            <a:r>
              <a:rPr lang="en-AU" dirty="0" err="1" smtClean="0"/>
              <a:t>i</a:t>
            </a:r>
            <a:r>
              <a:rPr lang="en-AU" dirty="0" smtClean="0"/>
              <a:t>/o)</a:t>
            </a:r>
          </a:p>
          <a:p>
            <a:pPr lvl="2"/>
            <a:r>
              <a:rPr lang="en-AU" dirty="0" smtClean="0"/>
              <a:t>Visual</a:t>
            </a:r>
          </a:p>
          <a:p>
            <a:pPr lvl="2"/>
            <a:r>
              <a:rPr lang="en-AU" dirty="0" smtClean="0"/>
              <a:t>Haptic</a:t>
            </a:r>
          </a:p>
          <a:p>
            <a:pPr lvl="2"/>
            <a:r>
              <a:rPr lang="en-AU" dirty="0" smtClean="0"/>
              <a:t>Auditory</a:t>
            </a:r>
          </a:p>
          <a:p>
            <a:pPr lvl="2"/>
            <a:r>
              <a:rPr lang="en-AU" dirty="0" smtClean="0"/>
              <a:t>Movement</a:t>
            </a:r>
          </a:p>
          <a:p>
            <a:pPr lvl="1"/>
            <a:r>
              <a:rPr lang="en-AU" dirty="0" smtClean="0"/>
              <a:t>Information storage (human memory)</a:t>
            </a:r>
          </a:p>
          <a:p>
            <a:pPr lvl="2"/>
            <a:r>
              <a:rPr lang="en-AU" dirty="0" smtClean="0"/>
              <a:t>Sensory</a:t>
            </a:r>
          </a:p>
          <a:p>
            <a:pPr lvl="2"/>
            <a:r>
              <a:rPr lang="en-AU" dirty="0" smtClean="0"/>
              <a:t>Short-term (working)</a:t>
            </a:r>
          </a:p>
          <a:p>
            <a:pPr lvl="2"/>
            <a:r>
              <a:rPr lang="en-AU" dirty="0" smtClean="0"/>
              <a:t>Long-term</a:t>
            </a:r>
          </a:p>
          <a:p>
            <a:pPr lvl="1"/>
            <a:r>
              <a:rPr lang="en-AU" dirty="0" smtClean="0"/>
              <a:t>Information processing</a:t>
            </a:r>
          </a:p>
          <a:p>
            <a:pPr lvl="2"/>
            <a:r>
              <a:rPr lang="en-AU" dirty="0" smtClean="0"/>
              <a:t>Reasoning</a:t>
            </a:r>
          </a:p>
          <a:p>
            <a:pPr lvl="2"/>
            <a:r>
              <a:rPr lang="en-AU" dirty="0" smtClean="0"/>
              <a:t>Skill level</a:t>
            </a:r>
          </a:p>
          <a:p>
            <a:pPr lvl="2"/>
            <a:r>
              <a:rPr lang="en-AU" dirty="0" smtClean="0"/>
              <a:t>Problem Solving</a:t>
            </a:r>
          </a:p>
          <a:p>
            <a:r>
              <a:rPr lang="en-AU" dirty="0" smtClean="0"/>
              <a:t>Everyone is different</a:t>
            </a:r>
            <a:endParaRPr lang="en-AU" dirty="0"/>
          </a:p>
          <a:p>
            <a:pPr lvl="1"/>
            <a:endParaRPr lang="en-AU" dirty="0" smtClean="0"/>
          </a:p>
          <a:p>
            <a:pPr lvl="2"/>
            <a:endParaRPr lang="en-AU" dirty="0" smtClean="0"/>
          </a:p>
        </p:txBody>
      </p:sp>
    </p:spTree>
    <p:extLst>
      <p:ext uri="{BB962C8B-B14F-4D97-AF65-F5344CB8AC3E}">
        <p14:creationId xmlns:p14="http://schemas.microsoft.com/office/powerpoint/2010/main" val="483869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r>
              <a:rPr lang="en-AU" smtClean="0"/>
              <a:t>Human Cognitive Architecture</a:t>
            </a:r>
            <a:endParaRPr lang="en-AU"/>
          </a:p>
        </p:txBody>
      </p:sp>
      <p:pic>
        <p:nvPicPr>
          <p:cNvPr id="5123" name="Picture 2" descr="Human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80264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846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Conflict in Views</a:t>
            </a:r>
            <a:endParaRPr lang="en-AU"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160803876"/>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41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International Standard ISO 9241-210</a:t>
            </a:r>
            <a:endParaRPr lang="en-AU" dirty="0"/>
          </a:p>
        </p:txBody>
      </p:sp>
      <p:sp>
        <p:nvSpPr>
          <p:cNvPr id="5" name="Content Placeholder 4"/>
          <p:cNvSpPr>
            <a:spLocks noGrp="1"/>
          </p:cNvSpPr>
          <p:nvPr>
            <p:ph sz="half" idx="1"/>
          </p:nvPr>
        </p:nvSpPr>
        <p:spPr/>
        <p:txBody>
          <a:bodyPr/>
          <a:lstStyle/>
          <a:p>
            <a:r>
              <a:rPr lang="en-AU" b="1" dirty="0"/>
              <a:t>Ergonomics of </a:t>
            </a:r>
            <a:r>
              <a:rPr lang="en-AU" b="1" dirty="0" smtClean="0"/>
              <a:t>human–system interaction — </a:t>
            </a:r>
            <a:br>
              <a:rPr lang="en-AU" b="1" dirty="0" smtClean="0"/>
            </a:br>
            <a:r>
              <a:rPr lang="en-AU" dirty="0" smtClean="0"/>
              <a:t>Part 210: </a:t>
            </a:r>
            <a:r>
              <a:rPr lang="en-AU" b="1" dirty="0" smtClean="0"/>
              <a:t>Human-centred </a:t>
            </a:r>
            <a:r>
              <a:rPr lang="en-AU" b="1" dirty="0"/>
              <a:t>design for </a:t>
            </a:r>
            <a:r>
              <a:rPr lang="en-AU" b="1" dirty="0" smtClean="0"/>
              <a:t>interactive systems</a:t>
            </a:r>
          </a:p>
          <a:p>
            <a:endParaRPr lang="en-AU" b="1" dirty="0"/>
          </a:p>
          <a:p>
            <a:r>
              <a:rPr lang="en-AU" b="1" i="1" dirty="0" smtClean="0"/>
              <a:t>“</a:t>
            </a:r>
            <a:r>
              <a:rPr lang="en-AU" i="1" dirty="0"/>
              <a:t>Human-centred design is an approach to interactive systems development that aims to make systems </a:t>
            </a:r>
            <a:r>
              <a:rPr lang="en-AU" i="1" dirty="0" smtClean="0"/>
              <a:t>usable and </a:t>
            </a:r>
            <a:r>
              <a:rPr lang="en-AU" i="1" dirty="0"/>
              <a:t>useful by focusing on the users, their needs and requirements, and by applying </a:t>
            </a:r>
            <a:r>
              <a:rPr lang="en-AU" i="1" dirty="0" smtClean="0"/>
              <a:t>human factors/ergonomics</a:t>
            </a:r>
            <a:r>
              <a:rPr lang="en-AU" i="1" dirty="0"/>
              <a:t>, and usability knowledge and techniques. This approach enhances effectiveness </a:t>
            </a:r>
            <a:r>
              <a:rPr lang="en-AU" i="1" dirty="0" smtClean="0"/>
              <a:t>and efficiency</a:t>
            </a:r>
            <a:r>
              <a:rPr lang="en-AU" i="1" dirty="0"/>
              <a:t>, improves human well-being, user satisfaction, accessibility and sustainability; and </a:t>
            </a:r>
            <a:r>
              <a:rPr lang="en-AU" i="1" dirty="0" smtClean="0"/>
              <a:t>counteracts possible </a:t>
            </a:r>
            <a:r>
              <a:rPr lang="en-AU" i="1" dirty="0"/>
              <a:t>adverse effects of use on human health, safety and performance</a:t>
            </a:r>
            <a:r>
              <a:rPr lang="en-AU" i="1" dirty="0" smtClean="0"/>
              <a:t>.”</a:t>
            </a:r>
            <a:endParaRPr lang="en-AU" i="1" dirty="0"/>
          </a:p>
        </p:txBody>
      </p:sp>
    </p:spTree>
    <p:extLst>
      <p:ext uri="{BB962C8B-B14F-4D97-AF65-F5344CB8AC3E}">
        <p14:creationId xmlns:p14="http://schemas.microsoft.com/office/powerpoint/2010/main" val="3709106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19" y="59822"/>
            <a:ext cx="8033047" cy="5983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742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r>
              <a:rPr lang="en-GB" dirty="0" smtClean="0"/>
              <a:t>User-</a:t>
            </a:r>
            <a:r>
              <a:rPr lang="en-GB" dirty="0" err="1" smtClean="0"/>
              <a:t>Centered</a:t>
            </a:r>
            <a:r>
              <a:rPr lang="en-GB" dirty="0" smtClean="0"/>
              <a:t> Design</a:t>
            </a:r>
            <a:endParaRPr lang="en-GB" dirty="0"/>
          </a:p>
        </p:txBody>
      </p:sp>
      <p:sp>
        <p:nvSpPr>
          <p:cNvPr id="86019" name="Rectangle 3"/>
          <p:cNvSpPr>
            <a:spLocks noGrp="1" noChangeArrowheads="1"/>
          </p:cNvSpPr>
          <p:nvPr>
            <p:ph type="body" idx="1"/>
          </p:nvPr>
        </p:nvSpPr>
        <p:spPr/>
        <p:txBody>
          <a:bodyPr/>
          <a:lstStyle/>
          <a:p>
            <a:r>
              <a:rPr lang="en-GB" dirty="0" smtClean="0"/>
              <a:t>"development proceeds with the user as the </a:t>
            </a:r>
            <a:r>
              <a:rPr lang="en-GB" dirty="0" err="1" smtClean="0"/>
              <a:t>center</a:t>
            </a:r>
            <a:r>
              <a:rPr lang="en-GB" dirty="0" smtClean="0"/>
              <a:t> of focus." (Rubin, 2008) </a:t>
            </a:r>
          </a:p>
          <a:p>
            <a:r>
              <a:rPr lang="en-GB" dirty="0" smtClean="0"/>
              <a:t>Rubin depicts the User-</a:t>
            </a:r>
            <a:r>
              <a:rPr lang="en-GB" dirty="0" err="1" smtClean="0"/>
              <a:t>Centered</a:t>
            </a:r>
            <a:r>
              <a:rPr lang="en-GB" dirty="0" smtClean="0"/>
              <a:t> Design Process as follows:</a:t>
            </a:r>
          </a:p>
          <a:p>
            <a:pPr lvl="1"/>
            <a:r>
              <a:rPr lang="en-GB" dirty="0" smtClean="0"/>
              <a:t>The users are in the </a:t>
            </a:r>
            <a:r>
              <a:rPr lang="en-GB" dirty="0" err="1" smtClean="0"/>
              <a:t>center</a:t>
            </a:r>
            <a:r>
              <a:rPr lang="en-GB" dirty="0" smtClean="0"/>
              <a:t> of a double circle</a:t>
            </a:r>
          </a:p>
          <a:p>
            <a:pPr lvl="1"/>
            <a:r>
              <a:rPr lang="en-GB" dirty="0" smtClean="0"/>
              <a:t>The inner ring contains: Context; Objectives; Environment and Goals</a:t>
            </a:r>
          </a:p>
          <a:p>
            <a:pPr lvl="1"/>
            <a:r>
              <a:rPr lang="en-GB" dirty="0" smtClean="0"/>
              <a:t>The outer ring contains: Task Detail; Task Content; Task Organization and Task Flow</a:t>
            </a:r>
            <a:endParaRPr lang="en-GB" dirty="0"/>
          </a:p>
        </p:txBody>
      </p:sp>
    </p:spTree>
    <p:extLst>
      <p:ext uri="{BB962C8B-B14F-4D97-AF65-F5344CB8AC3E}">
        <p14:creationId xmlns:p14="http://schemas.microsoft.com/office/powerpoint/2010/main" val="1363143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Oval 4"/>
          <p:cNvSpPr>
            <a:spLocks noChangeArrowheads="1"/>
          </p:cNvSpPr>
          <p:nvPr/>
        </p:nvSpPr>
        <p:spPr bwMode="auto">
          <a:xfrm>
            <a:off x="1295400" y="192088"/>
            <a:ext cx="6731000" cy="6500812"/>
          </a:xfrm>
          <a:prstGeom prst="ellipse">
            <a:avLst/>
          </a:prstGeom>
          <a:solidFill>
            <a:schemeClr val="accent1"/>
          </a:solidFill>
          <a:ln w="9525">
            <a:solidFill>
              <a:schemeClr val="tx1"/>
            </a:solidFill>
            <a:round/>
            <a:headEnd/>
            <a:tailEnd/>
          </a:ln>
          <a:effectLst/>
          <a:extLst/>
        </p:spPr>
        <p:txBody>
          <a:bodyPr wrap="none" anchor="ctr"/>
          <a:lstStyle/>
          <a:p>
            <a:pPr algn="ctr"/>
            <a:endParaRPr lang="en-GB" sz="1000"/>
          </a:p>
        </p:txBody>
      </p:sp>
      <p:sp>
        <p:nvSpPr>
          <p:cNvPr id="249861" name="Oval 5"/>
          <p:cNvSpPr>
            <a:spLocks noChangeArrowheads="1"/>
          </p:cNvSpPr>
          <p:nvPr/>
        </p:nvSpPr>
        <p:spPr bwMode="auto">
          <a:xfrm>
            <a:off x="3105150" y="1939925"/>
            <a:ext cx="3109913" cy="3003550"/>
          </a:xfrm>
          <a:prstGeom prst="ellipse">
            <a:avLst/>
          </a:prstGeom>
          <a:solidFill>
            <a:schemeClr val="accent2"/>
          </a:solidFill>
          <a:ln w="9525">
            <a:solidFill>
              <a:schemeClr val="tx1"/>
            </a:solidFill>
            <a:round/>
            <a:headEnd/>
            <a:tailEnd/>
          </a:ln>
          <a:effectLst/>
          <a:extLst/>
        </p:spPr>
        <p:txBody>
          <a:bodyPr wrap="none" anchor="ctr"/>
          <a:lstStyle/>
          <a:p>
            <a:endParaRPr lang="en-AU"/>
          </a:p>
        </p:txBody>
      </p:sp>
      <p:sp>
        <p:nvSpPr>
          <p:cNvPr id="249862" name="Rectangle 6"/>
          <p:cNvSpPr>
            <a:spLocks noChangeArrowheads="1"/>
          </p:cNvSpPr>
          <p:nvPr/>
        </p:nvSpPr>
        <p:spPr bwMode="auto">
          <a:xfrm>
            <a:off x="3594100" y="2374900"/>
            <a:ext cx="2182857"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66700" indent="-266700" algn="ctr">
              <a:spcAft>
                <a:spcPct val="25000"/>
              </a:spcAft>
            </a:pPr>
            <a:r>
              <a:rPr lang="en-GB" sz="3200" dirty="0">
                <a:solidFill>
                  <a:schemeClr val="bg1"/>
                </a:solidFill>
              </a:rPr>
              <a:t>User</a:t>
            </a:r>
          </a:p>
          <a:p>
            <a:pPr marL="266700" indent="-266700">
              <a:spcAft>
                <a:spcPct val="25000"/>
              </a:spcAft>
              <a:buFontTx/>
              <a:buChar char="•"/>
            </a:pPr>
            <a:r>
              <a:rPr lang="en-GB" sz="2000" dirty="0">
                <a:solidFill>
                  <a:schemeClr val="bg1"/>
                </a:solidFill>
              </a:rPr>
              <a:t>Context</a:t>
            </a:r>
          </a:p>
          <a:p>
            <a:pPr marL="266700" indent="-266700">
              <a:spcAft>
                <a:spcPct val="25000"/>
              </a:spcAft>
              <a:buFontTx/>
              <a:buChar char="•"/>
            </a:pPr>
            <a:r>
              <a:rPr lang="en-GB" sz="2000" dirty="0">
                <a:solidFill>
                  <a:schemeClr val="bg1"/>
                </a:solidFill>
              </a:rPr>
              <a:t>Objectives</a:t>
            </a:r>
          </a:p>
          <a:p>
            <a:pPr marL="266700" indent="-266700">
              <a:spcAft>
                <a:spcPct val="25000"/>
              </a:spcAft>
              <a:buFontTx/>
              <a:buChar char="•"/>
            </a:pPr>
            <a:r>
              <a:rPr lang="en-GB" sz="2000" dirty="0">
                <a:solidFill>
                  <a:schemeClr val="bg1"/>
                </a:solidFill>
              </a:rPr>
              <a:t>Environment</a:t>
            </a:r>
          </a:p>
          <a:p>
            <a:pPr marL="266700" indent="-266700">
              <a:spcAft>
                <a:spcPct val="25000"/>
              </a:spcAft>
              <a:buFontTx/>
              <a:buChar char="•"/>
            </a:pPr>
            <a:r>
              <a:rPr lang="en-GB" sz="2000" dirty="0">
                <a:solidFill>
                  <a:schemeClr val="bg1"/>
                </a:solidFill>
              </a:rPr>
              <a:t>Goals</a:t>
            </a:r>
          </a:p>
        </p:txBody>
      </p:sp>
      <p:sp>
        <p:nvSpPr>
          <p:cNvPr id="249863" name="Rectangle 7"/>
          <p:cNvSpPr>
            <a:spLocks noChangeArrowheads="1"/>
          </p:cNvSpPr>
          <p:nvPr/>
        </p:nvSpPr>
        <p:spPr bwMode="auto">
          <a:xfrm>
            <a:off x="3889375" y="833438"/>
            <a:ext cx="1574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dirty="0">
                <a:solidFill>
                  <a:schemeClr val="bg1"/>
                </a:solidFill>
              </a:rPr>
              <a:t>Task Detail</a:t>
            </a:r>
          </a:p>
        </p:txBody>
      </p:sp>
      <p:sp>
        <p:nvSpPr>
          <p:cNvPr id="249864" name="Rectangle 8"/>
          <p:cNvSpPr>
            <a:spLocks noChangeArrowheads="1"/>
          </p:cNvSpPr>
          <p:nvPr/>
        </p:nvSpPr>
        <p:spPr bwMode="auto">
          <a:xfrm>
            <a:off x="6203950" y="3282950"/>
            <a:ext cx="18560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Content</a:t>
            </a:r>
          </a:p>
        </p:txBody>
      </p:sp>
      <p:sp>
        <p:nvSpPr>
          <p:cNvPr id="249865" name="Rectangle 9"/>
          <p:cNvSpPr>
            <a:spLocks noChangeArrowheads="1"/>
          </p:cNvSpPr>
          <p:nvPr/>
        </p:nvSpPr>
        <p:spPr bwMode="auto">
          <a:xfrm>
            <a:off x="3462338" y="5287963"/>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Organisation</a:t>
            </a:r>
          </a:p>
        </p:txBody>
      </p:sp>
      <p:sp>
        <p:nvSpPr>
          <p:cNvPr id="249866" name="Rectangle 10"/>
          <p:cNvSpPr>
            <a:spLocks noChangeArrowheads="1"/>
          </p:cNvSpPr>
          <p:nvPr/>
        </p:nvSpPr>
        <p:spPr bwMode="auto">
          <a:xfrm>
            <a:off x="1450975" y="3282950"/>
            <a:ext cx="14298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sz="2000">
                <a:solidFill>
                  <a:schemeClr val="bg1"/>
                </a:solidFill>
              </a:rPr>
              <a:t>Task Flow</a:t>
            </a:r>
          </a:p>
        </p:txBody>
      </p:sp>
    </p:spTree>
    <p:extLst>
      <p:ext uri="{BB962C8B-B14F-4D97-AF65-F5344CB8AC3E}">
        <p14:creationId xmlns:p14="http://schemas.microsoft.com/office/powerpoint/2010/main" val="378220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415921741"/>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a16="http://schemas.microsoft.com/office/drawing/2014/main" xmlns="" val="20000"/>
                    </a:ext>
                  </a:extLst>
                </a:gridCol>
                <a:gridCol w="5128437">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a16="http://schemas.microsoft.com/office/drawing/2014/main" xmlns=""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5"/>
                  </a:ext>
                </a:extLst>
              </a:tr>
              <a:tr h="430224">
                <a:tc>
                  <a:txBody>
                    <a:bodyPr/>
                    <a:lstStyle/>
                    <a:p>
                      <a:pPr algn="ctr">
                        <a:lnSpc>
                          <a:spcPct val="115000"/>
                        </a:lnSpc>
                        <a:spcAft>
                          <a:spcPts val="0"/>
                        </a:spcAft>
                      </a:pPr>
                      <a:r>
                        <a:rPr lang="en-AU" sz="1600" dirty="0">
                          <a:solidFill>
                            <a:schemeClr val="bg1"/>
                          </a:solidFill>
                          <a:effectLst/>
                        </a:rPr>
                        <a:t>6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Accessibility and</a:t>
                      </a:r>
                      <a:r>
                        <a:rPr lang="en-AU" sz="1600" baseline="0" dirty="0">
                          <a:solidFill>
                            <a:schemeClr val="bg1"/>
                          </a:solidFill>
                          <a:effectLst/>
                          <a:latin typeface="+mn-lt"/>
                          <a:ea typeface="Times New Roman"/>
                          <a:cs typeface="Times New Roman"/>
                        </a:rPr>
                        <a:t> Special Issues in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6"/>
                  </a:ext>
                </a:extLst>
              </a:tr>
              <a:tr h="430224">
                <a:tc>
                  <a:txBody>
                    <a:bodyPr/>
                    <a:lstStyle/>
                    <a:p>
                      <a:pPr algn="ctr">
                        <a:lnSpc>
                          <a:spcPct val="115000"/>
                        </a:lnSpc>
                        <a:spcAft>
                          <a:spcPts val="0"/>
                        </a:spcAft>
                      </a:pPr>
                      <a:r>
                        <a:rPr lang="en-AU" sz="1600" dirty="0">
                          <a:solidFill>
                            <a:schemeClr val="bg1"/>
                          </a:solidFill>
                          <a:effectLst/>
                        </a:rPr>
                        <a:t>7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 Data Gathering and Analysis</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Chapters</a:t>
                      </a:r>
                      <a:r>
                        <a:rPr lang="en-AU" sz="1600" baseline="0" dirty="0">
                          <a:solidFill>
                            <a:schemeClr val="bg1"/>
                          </a:solidFill>
                          <a:effectLst/>
                        </a:rPr>
                        <a:t> 7 &amp; 8</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7"/>
                  </a:ext>
                </a:extLst>
              </a:tr>
              <a:tr h="430224">
                <a:tc>
                  <a:txBody>
                    <a:bodyPr/>
                    <a:lstStyle/>
                    <a:p>
                      <a:pPr algn="ctr">
                        <a:lnSpc>
                          <a:spcPct val="115000"/>
                        </a:lnSpc>
                        <a:spcAft>
                          <a:spcPts val="0"/>
                        </a:spcAft>
                      </a:pPr>
                      <a:r>
                        <a:rPr lang="en-AU" sz="1600" dirty="0">
                          <a:solidFill>
                            <a:srgbClr val="FFFFFF"/>
                          </a:solidFill>
                          <a:effectLst/>
                        </a:rPr>
                        <a:t>8 </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FFFFFF"/>
                          </a:solidFill>
                          <a:effectLst/>
                          <a:latin typeface="+mn-lt"/>
                          <a:ea typeface="Times New Roman"/>
                          <a:cs typeface="Times New Roman"/>
                        </a:rPr>
                        <a:t>Interaction Design</a:t>
                      </a:r>
                      <a:r>
                        <a:rPr lang="en-AU" sz="1600" baseline="0" dirty="0">
                          <a:solidFill>
                            <a:srgbClr val="FFFFFF"/>
                          </a:solidFill>
                          <a:effectLst/>
                          <a:latin typeface="+mn-lt"/>
                          <a:ea typeface="Times New Roman"/>
                          <a:cs typeface="Times New Roman"/>
                        </a:rPr>
                        <a:t> and Development II: Requirements and Modelling</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rgbClr val="FFFFFF"/>
                          </a:solidFill>
                          <a:effectLst/>
                        </a:rPr>
                        <a:t>Chapters</a:t>
                      </a:r>
                      <a:r>
                        <a:rPr lang="en-AU" sz="1600" baseline="0" dirty="0">
                          <a:solidFill>
                            <a:srgbClr val="FFFFFF"/>
                          </a:solidFill>
                          <a:effectLst/>
                        </a:rPr>
                        <a:t> 9 &amp; 10</a:t>
                      </a:r>
                      <a:endParaRPr lang="en-AU" sz="1600" dirty="0">
                        <a:solidFill>
                          <a:srgbClr val="FFFFFF"/>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8"/>
                  </a:ext>
                </a:extLst>
              </a:tr>
              <a:tr h="430224">
                <a:tc>
                  <a:txBody>
                    <a:bodyPr/>
                    <a:lstStyle/>
                    <a:p>
                      <a:pPr algn="ctr">
                        <a:lnSpc>
                          <a:spcPct val="115000"/>
                        </a:lnSpc>
                        <a:spcAft>
                          <a:spcPts val="0"/>
                        </a:spcAft>
                      </a:pPr>
                      <a:r>
                        <a:rPr lang="en-AU" sz="1600" dirty="0">
                          <a:solidFill>
                            <a:schemeClr val="bg1"/>
                          </a:solidFill>
                          <a:effectLst/>
                        </a:rPr>
                        <a:t>9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III: Prototyping</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Chapters</a:t>
                      </a:r>
                      <a:r>
                        <a:rPr lang="en-AU" sz="1600" baseline="0" dirty="0">
                          <a:solidFill>
                            <a:schemeClr val="bg1"/>
                          </a:solidFill>
                          <a:effectLst/>
                          <a:latin typeface="+mn-lt"/>
                          <a:ea typeface="Times New Roman"/>
                          <a:cs typeface="Times New Roman"/>
                        </a:rPr>
                        <a:t> 11 &amp; 12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9"/>
                  </a:ext>
                </a:extLst>
              </a:tr>
              <a:tr h="430224">
                <a:tc>
                  <a:txBody>
                    <a:bodyPr/>
                    <a:lstStyle/>
                    <a:p>
                      <a:pPr algn="ctr">
                        <a:lnSpc>
                          <a:spcPct val="115000"/>
                        </a:lnSpc>
                        <a:spcAft>
                          <a:spcPts val="0"/>
                        </a:spcAft>
                      </a:pPr>
                      <a:r>
                        <a:rPr lang="en-AU" sz="1600" dirty="0">
                          <a:solidFill>
                            <a:schemeClr val="bg1"/>
                          </a:solidFill>
                          <a:effectLst/>
                        </a:rPr>
                        <a:t>10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No Classes: Public Holiday</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10"/>
                  </a:ext>
                </a:extLst>
              </a:tr>
              <a:tr h="430224">
                <a:tc>
                  <a:txBody>
                    <a:bodyPr/>
                    <a:lstStyle/>
                    <a:p>
                      <a:pPr algn="ctr">
                        <a:lnSpc>
                          <a:spcPct val="115000"/>
                        </a:lnSpc>
                        <a:spcAft>
                          <a:spcPts val="0"/>
                        </a:spcAft>
                      </a:pPr>
                      <a:r>
                        <a:rPr lang="en-AU" sz="1600" dirty="0">
                          <a:solidFill>
                            <a:schemeClr val="bg1"/>
                          </a:solidFill>
                          <a:effectLst/>
                        </a:rPr>
                        <a:t>11 </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Usability</a:t>
                      </a:r>
                      <a:r>
                        <a:rPr lang="en-AU" sz="1600" baseline="0" dirty="0">
                          <a:solidFill>
                            <a:schemeClr val="bg1"/>
                          </a:solidFill>
                          <a:effectLst/>
                          <a:latin typeface="+mn-lt"/>
                          <a:ea typeface="Times New Roman"/>
                          <a:cs typeface="Times New Roman"/>
                        </a:rPr>
                        <a:t> Evaluation Methods I</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tc>
                  <a:txBody>
                    <a:bodyPr/>
                    <a:lstStyle/>
                    <a:p>
                      <a:pPr>
                        <a:lnSpc>
                          <a:spcPct val="115000"/>
                        </a:lnSpc>
                        <a:spcAft>
                          <a:spcPts val="0"/>
                        </a:spcAft>
                      </a:pPr>
                      <a:r>
                        <a:rPr lang="en-AU" sz="1600" dirty="0">
                          <a:solidFill>
                            <a:schemeClr val="bg1"/>
                          </a:solidFill>
                          <a:effectLst/>
                        </a:rPr>
                        <a:t>Chapter</a:t>
                      </a:r>
                      <a:r>
                        <a:rPr lang="en-AU" sz="1600" baseline="0" dirty="0">
                          <a:solidFill>
                            <a:schemeClr val="bg1"/>
                          </a:solidFill>
                          <a:effectLst/>
                        </a:rPr>
                        <a:t> 13</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extLst>
                  <a:ext uri="{0D108BD9-81ED-4DB2-BD59-A6C34878D82A}">
                    <a16:rowId xmlns:a16="http://schemas.microsoft.com/office/drawing/2014/main" xmlns="" val="10011"/>
                  </a:ext>
                </a:extLst>
              </a:tr>
              <a:tr h="430224">
                <a:tc>
                  <a:txBody>
                    <a:bodyPr/>
                    <a:lstStyle/>
                    <a:p>
                      <a:pPr algn="ctr">
                        <a:lnSpc>
                          <a:spcPct val="115000"/>
                        </a:lnSpc>
                        <a:spcAft>
                          <a:spcPts val="0"/>
                        </a:spcAft>
                      </a:pPr>
                      <a:r>
                        <a:rPr lang="en-AU" sz="1600" dirty="0">
                          <a:solidFill>
                            <a:schemeClr val="bg1"/>
                          </a:solidFill>
                          <a:effectLst/>
                        </a:rPr>
                        <a:t>12 </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latin typeface="+mn-lt"/>
                          <a:ea typeface="Times New Roman"/>
                          <a:cs typeface="Times New Roman"/>
                        </a:rPr>
                        <a:t>Usability</a:t>
                      </a:r>
                      <a:r>
                        <a:rPr lang="en-AU" sz="1600" baseline="0" dirty="0">
                          <a:solidFill>
                            <a:schemeClr val="bg1"/>
                          </a:solidFill>
                          <a:effectLst/>
                          <a:latin typeface="+mn-lt"/>
                          <a:ea typeface="Times New Roman"/>
                          <a:cs typeface="Times New Roman"/>
                        </a:rPr>
                        <a:t> Evaluation Methods II</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tc>
                  <a:txBody>
                    <a:bodyPr/>
                    <a:lstStyle/>
                    <a:p>
                      <a:pPr>
                        <a:lnSpc>
                          <a:spcPct val="115000"/>
                        </a:lnSpc>
                        <a:spcAft>
                          <a:spcPts val="0"/>
                        </a:spcAft>
                      </a:pPr>
                      <a:r>
                        <a:rPr lang="en-AU" sz="1600" dirty="0">
                          <a:solidFill>
                            <a:schemeClr val="bg1"/>
                          </a:solidFill>
                          <a:effectLst/>
                        </a:rPr>
                        <a:t>Chapters 14 &amp; 15</a:t>
                      </a:r>
                      <a:endParaRPr lang="en-AU" sz="1600" dirty="0">
                        <a:solidFill>
                          <a:schemeClr val="bg1"/>
                        </a:solidFill>
                        <a:effectLst/>
                        <a:latin typeface="+mn-lt"/>
                        <a:ea typeface="Times New Roman"/>
                        <a:cs typeface="Times New Roman"/>
                      </a:endParaRPr>
                    </a:p>
                  </a:txBody>
                  <a:tcPr marL="68580" marR="68580" marT="0" marB="0" anchor="ctr">
                    <a:solidFill>
                      <a:schemeClr val="accent6">
                        <a:lumMod val="65000"/>
                      </a:schemeClr>
                    </a:solidFill>
                  </a:tcPr>
                </a:tc>
                <a:extLst>
                  <a:ext uri="{0D108BD9-81ED-4DB2-BD59-A6C34878D82A}">
                    <a16:rowId xmlns:a16="http://schemas.microsoft.com/office/drawing/2014/main" xmlns="" val="10012"/>
                  </a:ext>
                </a:extLst>
              </a:tr>
              <a:tr h="430224">
                <a:tc>
                  <a:txBody>
                    <a:bodyPr/>
                    <a:lstStyle/>
                    <a:p>
                      <a:pPr algn="ctr">
                        <a:lnSpc>
                          <a:spcPct val="115000"/>
                        </a:lnSpc>
                        <a:spcAft>
                          <a:spcPts val="0"/>
                        </a:spcAft>
                      </a:pPr>
                      <a:r>
                        <a:rPr lang="en-AU" sz="1600" dirty="0">
                          <a:solidFill>
                            <a:schemeClr val="bg1"/>
                          </a:solidFill>
                          <a:effectLst/>
                        </a:rPr>
                        <a:t>13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Future HCI &amp; Subject Revision</a:t>
                      </a: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p:txBody>
          <a:bodyPr/>
          <a:lstStyle/>
          <a:p>
            <a:r>
              <a:rPr lang="en-GB" dirty="0" smtClean="0"/>
              <a:t>User-</a:t>
            </a:r>
            <a:r>
              <a:rPr lang="en-GB" dirty="0" err="1" smtClean="0"/>
              <a:t>Centered</a:t>
            </a:r>
            <a:r>
              <a:rPr lang="en-GB" dirty="0" smtClean="0"/>
              <a:t> Design</a:t>
            </a:r>
            <a:endParaRPr lang="en-GB" dirty="0"/>
          </a:p>
        </p:txBody>
      </p:sp>
      <p:sp>
        <p:nvSpPr>
          <p:cNvPr id="86019" name="Rectangle 3"/>
          <p:cNvSpPr>
            <a:spLocks noGrp="1" noChangeArrowheads="1"/>
          </p:cNvSpPr>
          <p:nvPr>
            <p:ph type="body" idx="1"/>
          </p:nvPr>
        </p:nvSpPr>
        <p:spPr/>
        <p:txBody>
          <a:bodyPr>
            <a:normAutofit/>
          </a:bodyPr>
          <a:lstStyle/>
          <a:p>
            <a:r>
              <a:rPr lang="en-GB" b="1" dirty="0" smtClean="0"/>
              <a:t>User-</a:t>
            </a:r>
            <a:r>
              <a:rPr lang="en-GB" b="1" dirty="0" err="1" smtClean="0"/>
              <a:t>Centered</a:t>
            </a:r>
            <a:r>
              <a:rPr lang="en-GB" b="1" dirty="0" smtClean="0"/>
              <a:t> Design (UCD</a:t>
            </a:r>
            <a:r>
              <a:rPr lang="en-GB" dirty="0" smtClean="0"/>
              <a:t>) is a user interface design process that focuses on usability goals, user characteristics, environment, tasks, and workflow in the design of an interface. </a:t>
            </a:r>
          </a:p>
          <a:p>
            <a:r>
              <a:rPr lang="en-GB" dirty="0" smtClean="0"/>
              <a:t>UCD follows a series of well-defined methods and techniques for analysis, design, and evaluation of mainstream hardware, software, and web interfaces. </a:t>
            </a:r>
          </a:p>
          <a:p>
            <a:r>
              <a:rPr lang="en-GB" dirty="0" smtClean="0"/>
              <a:t>The UCD process is an iterative process, where design and evaluation steps are built in from the first stage of projects, through implementation.</a:t>
            </a:r>
            <a:endParaRPr lang="en-GB" dirty="0"/>
          </a:p>
        </p:txBody>
      </p:sp>
    </p:spTree>
    <p:extLst>
      <p:ext uri="{BB962C8B-B14F-4D97-AF65-F5344CB8AC3E}">
        <p14:creationId xmlns:p14="http://schemas.microsoft.com/office/powerpoint/2010/main" val="119286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2609032"/>
              </p:ext>
            </p:extLst>
          </p:nvPr>
        </p:nvGraphicFramePr>
        <p:xfrm>
          <a:off x="543756" y="1417320"/>
          <a:ext cx="7731564" cy="4288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2341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92258" y="2373975"/>
            <a:ext cx="8509198" cy="2267483"/>
          </a:xfrm>
        </p:spPr>
        <p:txBody>
          <a:bodyPr>
            <a:normAutofit/>
          </a:bodyPr>
          <a:lstStyle/>
          <a:p>
            <a:r>
              <a:rPr lang="en-AU" dirty="0"/>
              <a:t>Skeuomorphism</a:t>
            </a:r>
          </a:p>
          <a:p>
            <a:endParaRPr lang="en-AU" dirty="0"/>
          </a:p>
        </p:txBody>
      </p:sp>
      <p:sp>
        <p:nvSpPr>
          <p:cNvPr id="5" name="Content Placeholder 4"/>
          <p:cNvSpPr>
            <a:spLocks noGrp="1"/>
          </p:cNvSpPr>
          <p:nvPr>
            <p:ph sz="quarter" idx="14"/>
          </p:nvPr>
        </p:nvSpPr>
        <p:spPr/>
        <p:txBody>
          <a:bodyPr/>
          <a:lstStyle/>
          <a:p>
            <a:endParaRPr lang="en-AU"/>
          </a:p>
        </p:txBody>
      </p:sp>
      <p:sp>
        <p:nvSpPr>
          <p:cNvPr id="6" name="Content Placeholder 3"/>
          <p:cNvSpPr txBox="1">
            <a:spLocks/>
          </p:cNvSpPr>
          <p:nvPr/>
        </p:nvSpPr>
        <p:spPr>
          <a:xfrm>
            <a:off x="292258" y="2373975"/>
            <a:ext cx="8509198" cy="2267483"/>
          </a:xfrm>
          <a:prstGeom prst="rect">
            <a:avLst/>
          </a:prstGeom>
        </p:spPr>
        <p:txBody>
          <a:bodyPr vert="horz" lIns="0" tIns="0" rIns="91440" bIns="45720" rtlCol="0">
            <a:normAutofit/>
          </a:bodyPr>
          <a:lstStyle>
            <a:lvl1pPr marL="0" indent="0" algn="l" defTabSz="457200" rtl="0" eaLnBrk="1" latinLnBrk="0" hangingPunct="1">
              <a:lnSpc>
                <a:spcPct val="80000"/>
              </a:lnSpc>
              <a:spcBef>
                <a:spcPct val="20000"/>
              </a:spcBef>
              <a:buFont typeface="Arial"/>
              <a:buNone/>
              <a:defRPr sz="6000" kern="1200">
                <a:solidFill>
                  <a:srgbClr val="FFFFFF"/>
                </a:solidFill>
                <a:latin typeface="+mj-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trike="sngStrike" dirty="0" smtClean="0"/>
              <a:t>Skeuomorphism</a:t>
            </a:r>
          </a:p>
          <a:p>
            <a:r>
              <a:rPr lang="en-AU" dirty="0" smtClean="0"/>
              <a:t>Flat Design (Minimalism)</a:t>
            </a:r>
          </a:p>
          <a:p>
            <a:endParaRPr lang="en-AU" dirty="0"/>
          </a:p>
        </p:txBody>
      </p:sp>
    </p:spTree>
    <p:extLst>
      <p:ext uri="{BB962C8B-B14F-4D97-AF65-F5344CB8AC3E}">
        <p14:creationId xmlns:p14="http://schemas.microsoft.com/office/powerpoint/2010/main" val="310882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Communication aided by technology</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3603479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Patterns (basic – single view)</a:t>
            </a:r>
            <a:br>
              <a:rPr lang="en-AU" dirty="0" smtClean="0"/>
            </a:br>
            <a:r>
              <a:rPr lang="en-AU" sz="1800" b="1" dirty="0" smtClean="0">
                <a:solidFill>
                  <a:schemeClr val="accent2"/>
                </a:solidFill>
                <a:latin typeface="+mn-lt"/>
              </a:rPr>
              <a:t>(TIDWELL, 2006)</a:t>
            </a:r>
            <a:endParaRPr lang="en-AU" dirty="0"/>
          </a:p>
        </p:txBody>
      </p:sp>
      <p:sp>
        <p:nvSpPr>
          <p:cNvPr id="3" name="Content Placeholder 2"/>
          <p:cNvSpPr>
            <a:spLocks noGrp="1"/>
          </p:cNvSpPr>
          <p:nvPr>
            <p:ph sz="half" idx="1"/>
          </p:nvPr>
        </p:nvSpPr>
        <p:spPr/>
        <p:txBody>
          <a:bodyPr/>
          <a:lstStyle/>
          <a:p>
            <a:pPr marL="0" indent="0">
              <a:buNone/>
            </a:pPr>
            <a:r>
              <a:rPr lang="en-AU" dirty="0" smtClean="0"/>
              <a:t>Physical Presentation</a:t>
            </a:r>
          </a:p>
          <a:p>
            <a:r>
              <a:rPr lang="en-AU" dirty="0" smtClean="0"/>
              <a:t>Two-Panel Selector</a:t>
            </a:r>
          </a:p>
          <a:p>
            <a:r>
              <a:rPr lang="en-AU" dirty="0" smtClean="0"/>
              <a:t>Canvas Plus Palette</a:t>
            </a:r>
          </a:p>
          <a:p>
            <a:r>
              <a:rPr lang="en-AU" dirty="0" smtClean="0"/>
              <a:t>One-Window Drilldown</a:t>
            </a:r>
          </a:p>
          <a:p>
            <a:r>
              <a:rPr lang="en-AU" dirty="0" smtClean="0"/>
              <a:t>Alternative Views</a:t>
            </a:r>
          </a:p>
          <a:p>
            <a:endParaRPr lang="en-AU" dirty="0"/>
          </a:p>
          <a:p>
            <a:pPr marL="0" indent="0">
              <a:buNone/>
            </a:pPr>
            <a:r>
              <a:rPr lang="en-AU" dirty="0" smtClean="0"/>
              <a:t>Abstract Concepts</a:t>
            </a:r>
          </a:p>
          <a:p>
            <a:r>
              <a:rPr lang="en-AU" dirty="0" smtClean="0"/>
              <a:t>Wizard</a:t>
            </a:r>
          </a:p>
          <a:p>
            <a:r>
              <a:rPr lang="en-AU" dirty="0" smtClean="0"/>
              <a:t>Extras on Demand</a:t>
            </a:r>
          </a:p>
          <a:p>
            <a:r>
              <a:rPr lang="en-AU" dirty="0" smtClean="0"/>
              <a:t>Intriguing Branches</a:t>
            </a:r>
          </a:p>
          <a:p>
            <a:r>
              <a:rPr lang="en-AU" dirty="0" smtClean="0"/>
              <a:t>Multi-level help</a:t>
            </a:r>
          </a:p>
          <a:p>
            <a:endParaRPr lang="en-AU" dirty="0"/>
          </a:p>
          <a:p>
            <a:endParaRPr lang="en-AU" dirty="0" smtClean="0"/>
          </a:p>
        </p:txBody>
      </p:sp>
    </p:spTree>
    <p:extLst>
      <p:ext uri="{BB962C8B-B14F-4D97-AF65-F5344CB8AC3E}">
        <p14:creationId xmlns:p14="http://schemas.microsoft.com/office/powerpoint/2010/main" val="3221548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Windows vs Tiled Panes</a:t>
            </a:r>
            <a:endParaRPr lang="en-AU"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58027" y="2243514"/>
            <a:ext cx="4166705" cy="28858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74" y="2212169"/>
            <a:ext cx="4429690" cy="2961762"/>
          </a:xfrm>
          <a:prstGeom prst="rect">
            <a:avLst/>
          </a:prstGeom>
        </p:spPr>
      </p:pic>
    </p:spTree>
    <p:extLst>
      <p:ext uri="{BB962C8B-B14F-4D97-AF65-F5344CB8AC3E}">
        <p14:creationId xmlns:p14="http://schemas.microsoft.com/office/powerpoint/2010/main" val="1419585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Layered Framework (</a:t>
            </a:r>
            <a:r>
              <a:rPr lang="en-AU" dirty="0" err="1" smtClean="0"/>
              <a:t>Parush</a:t>
            </a:r>
            <a:r>
              <a:rPr lang="en-AU" dirty="0" smtClean="0"/>
              <a:t>, 2015)</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398"/>
            <a:ext cx="6887817" cy="539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325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Sequences</a:t>
            </a:r>
            <a:endParaRPr lang="en-AU" dirty="0"/>
          </a:p>
        </p:txBody>
      </p:sp>
      <p:sp>
        <p:nvSpPr>
          <p:cNvPr id="3" name="Content Placeholder 2"/>
          <p:cNvSpPr>
            <a:spLocks noGrp="1"/>
          </p:cNvSpPr>
          <p:nvPr>
            <p:ph sz="half" idx="1"/>
          </p:nvPr>
        </p:nvSpPr>
        <p:spPr/>
        <p:txBody>
          <a:bodyPr/>
          <a:lstStyle/>
          <a:p>
            <a:r>
              <a:rPr lang="en-AU" dirty="0" smtClean="0"/>
              <a:t>Single Sequence</a:t>
            </a:r>
          </a:p>
          <a:p>
            <a:endParaRPr lang="en-AU" dirty="0"/>
          </a:p>
          <a:p>
            <a:endParaRPr lang="en-AU" dirty="0" smtClean="0"/>
          </a:p>
          <a:p>
            <a:endParaRPr lang="en-AU" dirty="0"/>
          </a:p>
          <a:p>
            <a:r>
              <a:rPr lang="en-AU" dirty="0" smtClean="0"/>
              <a:t>Hierarchy sequence</a:t>
            </a:r>
            <a:endParaRPr lang="en-AU" dirty="0"/>
          </a:p>
        </p:txBody>
      </p:sp>
      <p:sp>
        <p:nvSpPr>
          <p:cNvPr id="4" name="Rectangle 3"/>
          <p:cNvSpPr/>
          <p:nvPr/>
        </p:nvSpPr>
        <p:spPr>
          <a:xfrm>
            <a:off x="785191" y="2232991"/>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5" name="Rectangle 4"/>
          <p:cNvSpPr/>
          <p:nvPr/>
        </p:nvSpPr>
        <p:spPr>
          <a:xfrm>
            <a:off x="2765287"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6" name="Rectangle 5"/>
          <p:cNvSpPr/>
          <p:nvPr/>
        </p:nvSpPr>
        <p:spPr>
          <a:xfrm>
            <a:off x="4745383"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6725478" y="2232991"/>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9" name="Straight Arrow Connector 8"/>
          <p:cNvCxnSpPr>
            <a:stCxn id="4" idx="3"/>
            <a:endCxn id="5" idx="1"/>
          </p:cNvCxnSpPr>
          <p:nvPr/>
        </p:nvCxnSpPr>
        <p:spPr>
          <a:xfrm>
            <a:off x="2226365" y="2590800"/>
            <a:ext cx="538922"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cxnSp>
        <p:nvCxnSpPr>
          <p:cNvPr id="11" name="Straight Arrow Connector 10"/>
          <p:cNvCxnSpPr>
            <a:stCxn id="5" idx="3"/>
            <a:endCxn id="6" idx="1"/>
          </p:cNvCxnSpPr>
          <p:nvPr/>
        </p:nvCxnSpPr>
        <p:spPr>
          <a:xfrm>
            <a:off x="4206461" y="2590800"/>
            <a:ext cx="538922"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cxnSp>
        <p:nvCxnSpPr>
          <p:cNvPr id="13" name="Straight Arrow Connector 12"/>
          <p:cNvCxnSpPr>
            <a:stCxn id="6" idx="3"/>
            <a:endCxn id="7" idx="1"/>
          </p:cNvCxnSpPr>
          <p:nvPr/>
        </p:nvCxnSpPr>
        <p:spPr>
          <a:xfrm>
            <a:off x="6186557" y="2590800"/>
            <a:ext cx="538921" cy="0"/>
          </a:xfrm>
          <a:prstGeom prst="straightConnector1">
            <a:avLst/>
          </a:prstGeom>
          <a:ln>
            <a:headEnd type="triangle" w="med" len="med"/>
            <a:tailEnd type="triangle" w="med" len="med"/>
          </a:ln>
          <a:effectLst/>
        </p:spPr>
        <p:style>
          <a:lnRef idx="2">
            <a:schemeClr val="accent5"/>
          </a:lnRef>
          <a:fillRef idx="0">
            <a:schemeClr val="accent5"/>
          </a:fillRef>
          <a:effectRef idx="1">
            <a:schemeClr val="accent5"/>
          </a:effectRef>
          <a:fontRef idx="minor">
            <a:schemeClr val="tx1"/>
          </a:fontRef>
        </p:style>
      </p:cxnSp>
      <p:sp>
        <p:nvSpPr>
          <p:cNvPr id="15" name="Rectangle 14"/>
          <p:cNvSpPr/>
          <p:nvPr/>
        </p:nvSpPr>
        <p:spPr>
          <a:xfrm>
            <a:off x="2765287" y="460181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7" name="Rectangle 16"/>
          <p:cNvSpPr/>
          <p:nvPr/>
        </p:nvSpPr>
        <p:spPr>
          <a:xfrm>
            <a:off x="3755335" y="3478695"/>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solidFill>
                <a:schemeClr val="accent1"/>
              </a:solidFill>
            </a:endParaRPr>
          </a:p>
        </p:txBody>
      </p:sp>
      <p:sp>
        <p:nvSpPr>
          <p:cNvPr id="36" name="Rectangle 35"/>
          <p:cNvSpPr/>
          <p:nvPr/>
        </p:nvSpPr>
        <p:spPr>
          <a:xfrm>
            <a:off x="4745383" y="460181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7" name="Rectangle 36"/>
          <p:cNvSpPr/>
          <p:nvPr/>
        </p:nvSpPr>
        <p:spPr>
          <a:xfrm>
            <a:off x="785191" y="5652052"/>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38" name="Rectangle 37"/>
          <p:cNvSpPr/>
          <p:nvPr/>
        </p:nvSpPr>
        <p:spPr>
          <a:xfrm>
            <a:off x="2765287" y="5652052"/>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40" name="Elbow Connector 39"/>
          <p:cNvCxnSpPr>
            <a:stCxn id="17" idx="2"/>
            <a:endCxn id="15" idx="0"/>
          </p:cNvCxnSpPr>
          <p:nvPr/>
        </p:nvCxnSpPr>
        <p:spPr>
          <a:xfrm rot="5400000">
            <a:off x="3777147" y="3903040"/>
            <a:ext cx="407503" cy="990048"/>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7" idx="2"/>
            <a:endCxn id="36" idx="0"/>
          </p:cNvCxnSpPr>
          <p:nvPr/>
        </p:nvCxnSpPr>
        <p:spPr>
          <a:xfrm rot="16200000" flipH="1">
            <a:off x="4767195" y="3903040"/>
            <a:ext cx="407502"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5" idx="2"/>
            <a:endCxn id="38" idx="0"/>
          </p:cNvCxnSpPr>
          <p:nvPr/>
        </p:nvCxnSpPr>
        <p:spPr>
          <a:xfrm>
            <a:off x="3485874" y="5317434"/>
            <a:ext cx="0" cy="334618"/>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5" idx="2"/>
            <a:endCxn id="37" idx="0"/>
          </p:cNvCxnSpPr>
          <p:nvPr/>
        </p:nvCxnSpPr>
        <p:spPr>
          <a:xfrm rot="5400000">
            <a:off x="2328517" y="4494695"/>
            <a:ext cx="334618" cy="1980096"/>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4745382" y="5637143"/>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49" name="Rectangle 48"/>
          <p:cNvSpPr/>
          <p:nvPr/>
        </p:nvSpPr>
        <p:spPr>
          <a:xfrm>
            <a:off x="6725478" y="5637143"/>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50" name="Straight Arrow Connector 49"/>
          <p:cNvCxnSpPr>
            <a:stCxn id="36" idx="2"/>
            <a:endCxn id="49" idx="0"/>
          </p:cNvCxnSpPr>
          <p:nvPr/>
        </p:nvCxnSpPr>
        <p:spPr>
          <a:xfrm rot="16200000" flipH="1">
            <a:off x="6296162" y="4487240"/>
            <a:ext cx="319710" cy="1980095"/>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36" idx="2"/>
            <a:endCxn id="48" idx="0"/>
          </p:cNvCxnSpPr>
          <p:nvPr/>
        </p:nvCxnSpPr>
        <p:spPr>
          <a:xfrm rot="5400000">
            <a:off x="5306115" y="5477288"/>
            <a:ext cx="319710" cy="1"/>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591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Sequences</a:t>
            </a:r>
            <a:endParaRPr lang="en-AU" dirty="0"/>
          </a:p>
        </p:txBody>
      </p:sp>
      <p:sp>
        <p:nvSpPr>
          <p:cNvPr id="4" name="Content Placeholder 3"/>
          <p:cNvSpPr>
            <a:spLocks noGrp="1"/>
          </p:cNvSpPr>
          <p:nvPr>
            <p:ph sz="half" idx="1"/>
          </p:nvPr>
        </p:nvSpPr>
        <p:spPr>
          <a:xfrm>
            <a:off x="457200" y="1771200"/>
            <a:ext cx="3427384" cy="3085523"/>
          </a:xfrm>
        </p:spPr>
        <p:txBody>
          <a:bodyPr/>
          <a:lstStyle/>
          <a:p>
            <a:r>
              <a:rPr lang="en-AU" dirty="0" smtClean="0"/>
              <a:t>Hub and spokes</a:t>
            </a:r>
            <a:endParaRPr lang="en-AU" dirty="0"/>
          </a:p>
        </p:txBody>
      </p:sp>
      <p:sp>
        <p:nvSpPr>
          <p:cNvPr id="5" name="Content Placeholder 4"/>
          <p:cNvSpPr>
            <a:spLocks noGrp="1"/>
          </p:cNvSpPr>
          <p:nvPr>
            <p:ph sz="half" idx="13"/>
          </p:nvPr>
        </p:nvSpPr>
        <p:spPr>
          <a:xfrm>
            <a:off x="4091428" y="1771200"/>
            <a:ext cx="3645747" cy="3085523"/>
          </a:xfrm>
        </p:spPr>
        <p:txBody>
          <a:bodyPr/>
          <a:lstStyle/>
          <a:p>
            <a:r>
              <a:rPr lang="en-AU" dirty="0" smtClean="0"/>
              <a:t>Matrix</a:t>
            </a:r>
            <a:endParaRPr lang="en-AU" dirty="0"/>
          </a:p>
        </p:txBody>
      </p:sp>
      <p:sp>
        <p:nvSpPr>
          <p:cNvPr id="6" name="Rectangle 5"/>
          <p:cNvSpPr/>
          <p:nvPr/>
        </p:nvSpPr>
        <p:spPr>
          <a:xfrm>
            <a:off x="329372" y="459187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7" name="Rectangle 6"/>
          <p:cNvSpPr/>
          <p:nvPr/>
        </p:nvSpPr>
        <p:spPr>
          <a:xfrm>
            <a:off x="1319420" y="3468756"/>
            <a:ext cx="1441174" cy="7156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8" name="Rectangle 7"/>
          <p:cNvSpPr/>
          <p:nvPr/>
        </p:nvSpPr>
        <p:spPr>
          <a:xfrm>
            <a:off x="2309468" y="459187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9" name="Elbow Connector 8"/>
          <p:cNvCxnSpPr>
            <a:stCxn id="7" idx="2"/>
            <a:endCxn id="6" idx="0"/>
          </p:cNvCxnSpPr>
          <p:nvPr/>
        </p:nvCxnSpPr>
        <p:spPr>
          <a:xfrm rot="5400000">
            <a:off x="1341232" y="3893101"/>
            <a:ext cx="407502" cy="990048"/>
          </a:xfrm>
          <a:prstGeom prst="bentConnector3">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41"/>
          <p:cNvCxnSpPr>
            <a:stCxn id="7" idx="2"/>
            <a:endCxn id="8" idx="0"/>
          </p:cNvCxnSpPr>
          <p:nvPr/>
        </p:nvCxnSpPr>
        <p:spPr>
          <a:xfrm rot="16200000" flipH="1">
            <a:off x="2331281" y="3893100"/>
            <a:ext cx="407501"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29372" y="242845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Rectangle 11"/>
          <p:cNvSpPr/>
          <p:nvPr/>
        </p:nvSpPr>
        <p:spPr>
          <a:xfrm>
            <a:off x="2309468" y="2428458"/>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13" name="Elbow Connector 12"/>
          <p:cNvCxnSpPr>
            <a:stCxn id="7" idx="0"/>
            <a:endCxn id="11" idx="2"/>
          </p:cNvCxnSpPr>
          <p:nvPr/>
        </p:nvCxnSpPr>
        <p:spPr>
          <a:xfrm rot="16200000" flipV="1">
            <a:off x="1382644" y="2811393"/>
            <a:ext cx="324679"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41"/>
          <p:cNvCxnSpPr>
            <a:stCxn id="7" idx="0"/>
            <a:endCxn id="12" idx="2"/>
          </p:cNvCxnSpPr>
          <p:nvPr/>
        </p:nvCxnSpPr>
        <p:spPr>
          <a:xfrm rot="5400000" flipH="1" flipV="1">
            <a:off x="2372691" y="2811392"/>
            <a:ext cx="324680" cy="990048"/>
          </a:xfrm>
          <a:prstGeom prst="bentConnector3">
            <a:avLst>
              <a:gd name="adj1" fmla="val 50000"/>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4454526" y="2428458"/>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0" name="Rectangle 19"/>
          <p:cNvSpPr/>
          <p:nvPr/>
        </p:nvSpPr>
        <p:spPr>
          <a:xfrm>
            <a:off x="4454526" y="3465440"/>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1" name="Rectangle 20"/>
          <p:cNvSpPr/>
          <p:nvPr/>
        </p:nvSpPr>
        <p:spPr>
          <a:xfrm>
            <a:off x="4463224" y="4591875"/>
            <a:ext cx="202372" cy="715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2" name="Rectangle 21"/>
          <p:cNvSpPr/>
          <p:nvPr/>
        </p:nvSpPr>
        <p:spPr>
          <a:xfrm>
            <a:off x="5036491" y="242845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3" name="Rectangle 22"/>
          <p:cNvSpPr/>
          <p:nvPr/>
        </p:nvSpPr>
        <p:spPr>
          <a:xfrm>
            <a:off x="7016587" y="2428458"/>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4" name="Rectangle 23"/>
          <p:cNvSpPr/>
          <p:nvPr/>
        </p:nvSpPr>
        <p:spPr>
          <a:xfrm>
            <a:off x="5036491" y="3468757"/>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5" name="Rectangle 24"/>
          <p:cNvSpPr/>
          <p:nvPr/>
        </p:nvSpPr>
        <p:spPr>
          <a:xfrm>
            <a:off x="7016587" y="346875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6" name="Rectangle 25"/>
          <p:cNvSpPr/>
          <p:nvPr/>
        </p:nvSpPr>
        <p:spPr>
          <a:xfrm>
            <a:off x="5036491" y="4591876"/>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7" name="Rectangle 26"/>
          <p:cNvSpPr/>
          <p:nvPr/>
        </p:nvSpPr>
        <p:spPr>
          <a:xfrm>
            <a:off x="7016587" y="459187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28" name="Rectangle 27"/>
          <p:cNvSpPr/>
          <p:nvPr/>
        </p:nvSpPr>
        <p:spPr>
          <a:xfrm>
            <a:off x="5036491" y="2070650"/>
            <a:ext cx="1441174" cy="1855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
        <p:nvSpPr>
          <p:cNvPr id="29" name="Rectangle 28"/>
          <p:cNvSpPr/>
          <p:nvPr/>
        </p:nvSpPr>
        <p:spPr>
          <a:xfrm>
            <a:off x="7016587" y="2070649"/>
            <a:ext cx="1441174" cy="1855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cxnSp>
        <p:nvCxnSpPr>
          <p:cNvPr id="31" name="Straight Arrow Connector 30"/>
          <p:cNvCxnSpPr>
            <a:stCxn id="19" idx="3"/>
            <a:endCxn id="22" idx="1"/>
          </p:cNvCxnSpPr>
          <p:nvPr/>
        </p:nvCxnSpPr>
        <p:spPr>
          <a:xfrm>
            <a:off x="4656898" y="2786267"/>
            <a:ext cx="37959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2"/>
            <a:endCxn id="22" idx="0"/>
          </p:cNvCxnSpPr>
          <p:nvPr/>
        </p:nvCxnSpPr>
        <p:spPr>
          <a:xfrm>
            <a:off x="5757078" y="2256183"/>
            <a:ext cx="0" cy="17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9" idx="2"/>
            <a:endCxn id="23" idx="0"/>
          </p:cNvCxnSpPr>
          <p:nvPr/>
        </p:nvCxnSpPr>
        <p:spPr>
          <a:xfrm>
            <a:off x="7737174" y="2256182"/>
            <a:ext cx="0" cy="1722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0" idx="3"/>
            <a:endCxn id="24" idx="1"/>
          </p:cNvCxnSpPr>
          <p:nvPr/>
        </p:nvCxnSpPr>
        <p:spPr>
          <a:xfrm>
            <a:off x="4656898" y="3823249"/>
            <a:ext cx="379593" cy="3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1" idx="3"/>
            <a:endCxn id="26" idx="1"/>
          </p:cNvCxnSpPr>
          <p:nvPr/>
        </p:nvCxnSpPr>
        <p:spPr>
          <a:xfrm>
            <a:off x="4665596" y="4949684"/>
            <a:ext cx="37089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2" idx="2"/>
            <a:endCxn id="24" idx="0"/>
          </p:cNvCxnSpPr>
          <p:nvPr/>
        </p:nvCxnSpPr>
        <p:spPr>
          <a:xfrm>
            <a:off x="5757078" y="3144077"/>
            <a:ext cx="0" cy="32468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4" idx="2"/>
            <a:endCxn id="26" idx="0"/>
          </p:cNvCxnSpPr>
          <p:nvPr/>
        </p:nvCxnSpPr>
        <p:spPr>
          <a:xfrm>
            <a:off x="5757078" y="4184375"/>
            <a:ext cx="0" cy="40750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23" idx="2"/>
            <a:endCxn id="25" idx="0"/>
          </p:cNvCxnSpPr>
          <p:nvPr/>
        </p:nvCxnSpPr>
        <p:spPr>
          <a:xfrm>
            <a:off x="7737174" y="3144076"/>
            <a:ext cx="0" cy="32468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2" idx="3"/>
            <a:endCxn id="23" idx="1"/>
          </p:cNvCxnSpPr>
          <p:nvPr/>
        </p:nvCxnSpPr>
        <p:spPr>
          <a:xfrm flipV="1">
            <a:off x="6477665" y="2786267"/>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24" idx="3"/>
            <a:endCxn id="25" idx="1"/>
          </p:cNvCxnSpPr>
          <p:nvPr/>
        </p:nvCxnSpPr>
        <p:spPr>
          <a:xfrm flipV="1">
            <a:off x="6477665" y="3826565"/>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6" idx="3"/>
            <a:endCxn id="27" idx="1"/>
          </p:cNvCxnSpPr>
          <p:nvPr/>
        </p:nvCxnSpPr>
        <p:spPr>
          <a:xfrm flipV="1">
            <a:off x="6477665" y="4949684"/>
            <a:ext cx="538922" cy="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5" idx="2"/>
            <a:endCxn id="27" idx="0"/>
          </p:cNvCxnSpPr>
          <p:nvPr/>
        </p:nvCxnSpPr>
        <p:spPr>
          <a:xfrm>
            <a:off x="7737174" y="4184374"/>
            <a:ext cx="0" cy="40750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743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Interaction Sequences</a:t>
            </a:r>
            <a:endParaRPr lang="en-AU" dirty="0"/>
          </a:p>
        </p:txBody>
      </p:sp>
      <p:sp>
        <p:nvSpPr>
          <p:cNvPr id="6" name="Content Placeholder 5"/>
          <p:cNvSpPr>
            <a:spLocks noGrp="1"/>
          </p:cNvSpPr>
          <p:nvPr>
            <p:ph sz="half" idx="1"/>
          </p:nvPr>
        </p:nvSpPr>
        <p:spPr/>
        <p:txBody>
          <a:bodyPr/>
          <a:lstStyle/>
          <a:p>
            <a:r>
              <a:rPr lang="en-AU" dirty="0" smtClean="0"/>
              <a:t>Network</a:t>
            </a:r>
            <a:endParaRPr lang="en-AU" dirty="0"/>
          </a:p>
        </p:txBody>
      </p:sp>
      <p:sp>
        <p:nvSpPr>
          <p:cNvPr id="7" name="Rectangle 6"/>
          <p:cNvSpPr/>
          <p:nvPr/>
        </p:nvSpPr>
        <p:spPr>
          <a:xfrm>
            <a:off x="658192" y="332629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8" name="Rectangle 7"/>
          <p:cNvSpPr/>
          <p:nvPr/>
        </p:nvSpPr>
        <p:spPr>
          <a:xfrm>
            <a:off x="658192" y="435333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9" name="Rectangle 8"/>
          <p:cNvSpPr/>
          <p:nvPr/>
        </p:nvSpPr>
        <p:spPr>
          <a:xfrm>
            <a:off x="6465958" y="3326295"/>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0" name="Rectangle 9"/>
          <p:cNvSpPr/>
          <p:nvPr/>
        </p:nvSpPr>
        <p:spPr>
          <a:xfrm>
            <a:off x="6465958" y="4353339"/>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1" name="Rectangle 10"/>
          <p:cNvSpPr/>
          <p:nvPr/>
        </p:nvSpPr>
        <p:spPr>
          <a:xfrm>
            <a:off x="4507947" y="23787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2" name="Rectangle 11"/>
          <p:cNvSpPr/>
          <p:nvPr/>
        </p:nvSpPr>
        <p:spPr>
          <a:xfrm>
            <a:off x="2493617" y="23787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3" name="Rectangle 12"/>
          <p:cNvSpPr/>
          <p:nvPr/>
        </p:nvSpPr>
        <p:spPr>
          <a:xfrm>
            <a:off x="4507947" y="52743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sp>
        <p:nvSpPr>
          <p:cNvPr id="14" name="Rectangle 13"/>
          <p:cNvSpPr/>
          <p:nvPr/>
        </p:nvSpPr>
        <p:spPr>
          <a:xfrm>
            <a:off x="2493617" y="5274364"/>
            <a:ext cx="1441174" cy="71561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AU"/>
          </a:p>
        </p:txBody>
      </p:sp>
      <p:cxnSp>
        <p:nvCxnSpPr>
          <p:cNvPr id="16" name="Straight Arrow Connector 15"/>
          <p:cNvCxnSpPr>
            <a:stCxn id="7" idx="0"/>
            <a:endCxn id="12" idx="1"/>
          </p:cNvCxnSpPr>
          <p:nvPr/>
        </p:nvCxnSpPr>
        <p:spPr>
          <a:xfrm flipV="1">
            <a:off x="1378779" y="2736573"/>
            <a:ext cx="111483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2" idx="3"/>
            <a:endCxn id="11" idx="1"/>
          </p:cNvCxnSpPr>
          <p:nvPr/>
        </p:nvCxnSpPr>
        <p:spPr>
          <a:xfrm>
            <a:off x="3934791" y="2736573"/>
            <a:ext cx="573156"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3"/>
            <a:endCxn id="9" idx="0"/>
          </p:cNvCxnSpPr>
          <p:nvPr/>
        </p:nvCxnSpPr>
        <p:spPr>
          <a:xfrm>
            <a:off x="5949121" y="2736573"/>
            <a:ext cx="123742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2"/>
            <a:endCxn id="10" idx="0"/>
          </p:cNvCxnSpPr>
          <p:nvPr/>
        </p:nvCxnSpPr>
        <p:spPr>
          <a:xfrm>
            <a:off x="7186545" y="4041913"/>
            <a:ext cx="0" cy="31142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2"/>
            <a:endCxn id="13" idx="3"/>
          </p:cNvCxnSpPr>
          <p:nvPr/>
        </p:nvCxnSpPr>
        <p:spPr>
          <a:xfrm flipH="1">
            <a:off x="5949121" y="5068957"/>
            <a:ext cx="123742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1"/>
            <a:endCxn id="14" idx="3"/>
          </p:cNvCxnSpPr>
          <p:nvPr/>
        </p:nvCxnSpPr>
        <p:spPr>
          <a:xfrm flipH="1">
            <a:off x="3934791" y="5632173"/>
            <a:ext cx="573156"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4" idx="1"/>
            <a:endCxn id="8" idx="2"/>
          </p:cNvCxnSpPr>
          <p:nvPr/>
        </p:nvCxnSpPr>
        <p:spPr>
          <a:xfrm flipH="1" flipV="1">
            <a:off x="1378779" y="5068957"/>
            <a:ext cx="111483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8" idx="0"/>
            <a:endCxn id="7" idx="2"/>
          </p:cNvCxnSpPr>
          <p:nvPr/>
        </p:nvCxnSpPr>
        <p:spPr>
          <a:xfrm flipV="1">
            <a:off x="1378779" y="4041913"/>
            <a:ext cx="0" cy="31142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3"/>
            <a:endCxn id="12" idx="2"/>
          </p:cNvCxnSpPr>
          <p:nvPr/>
        </p:nvCxnSpPr>
        <p:spPr>
          <a:xfrm flipV="1">
            <a:off x="2099366" y="3094382"/>
            <a:ext cx="111483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7" idx="3"/>
            <a:endCxn id="11" idx="2"/>
          </p:cNvCxnSpPr>
          <p:nvPr/>
        </p:nvCxnSpPr>
        <p:spPr>
          <a:xfrm flipV="1">
            <a:off x="2099366" y="3094382"/>
            <a:ext cx="3129168"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7" idx="3"/>
            <a:endCxn id="9" idx="1"/>
          </p:cNvCxnSpPr>
          <p:nvPr/>
        </p:nvCxnSpPr>
        <p:spPr>
          <a:xfrm>
            <a:off x="2099366" y="3684104"/>
            <a:ext cx="4366592"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7" idx="3"/>
            <a:endCxn id="10" idx="1"/>
          </p:cNvCxnSpPr>
          <p:nvPr/>
        </p:nvCxnSpPr>
        <p:spPr>
          <a:xfrm>
            <a:off x="2099366" y="3684104"/>
            <a:ext cx="4366592" cy="1027044"/>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7" idx="3"/>
            <a:endCxn id="13" idx="0"/>
          </p:cNvCxnSpPr>
          <p:nvPr/>
        </p:nvCxnSpPr>
        <p:spPr>
          <a:xfrm>
            <a:off x="2099366" y="3684104"/>
            <a:ext cx="3129168"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7" idx="3"/>
            <a:endCxn id="14" idx="0"/>
          </p:cNvCxnSpPr>
          <p:nvPr/>
        </p:nvCxnSpPr>
        <p:spPr>
          <a:xfrm>
            <a:off x="2099366" y="3684104"/>
            <a:ext cx="1114838"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8" idx="3"/>
            <a:endCxn id="12" idx="2"/>
          </p:cNvCxnSpPr>
          <p:nvPr/>
        </p:nvCxnSpPr>
        <p:spPr>
          <a:xfrm flipV="1">
            <a:off x="2099366" y="3094382"/>
            <a:ext cx="1114838"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8" idx="3"/>
            <a:endCxn id="11" idx="2"/>
          </p:cNvCxnSpPr>
          <p:nvPr/>
        </p:nvCxnSpPr>
        <p:spPr>
          <a:xfrm flipV="1">
            <a:off x="2099366" y="3094382"/>
            <a:ext cx="3129168"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8" idx="3"/>
            <a:endCxn id="14" idx="0"/>
          </p:cNvCxnSpPr>
          <p:nvPr/>
        </p:nvCxnSpPr>
        <p:spPr>
          <a:xfrm>
            <a:off x="2099366" y="4711148"/>
            <a:ext cx="111483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8" idx="3"/>
            <a:endCxn id="13" idx="0"/>
          </p:cNvCxnSpPr>
          <p:nvPr/>
        </p:nvCxnSpPr>
        <p:spPr>
          <a:xfrm>
            <a:off x="2099366" y="4711148"/>
            <a:ext cx="3129168"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8" idx="3"/>
            <a:endCxn id="9" idx="1"/>
          </p:cNvCxnSpPr>
          <p:nvPr/>
        </p:nvCxnSpPr>
        <p:spPr>
          <a:xfrm flipV="1">
            <a:off x="2099366" y="3684104"/>
            <a:ext cx="4366592" cy="1027044"/>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8" idx="3"/>
            <a:endCxn id="10" idx="1"/>
          </p:cNvCxnSpPr>
          <p:nvPr/>
        </p:nvCxnSpPr>
        <p:spPr>
          <a:xfrm>
            <a:off x="2099366" y="4711148"/>
            <a:ext cx="4366592"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2" idx="2"/>
            <a:endCxn id="14" idx="0"/>
          </p:cNvCxnSpPr>
          <p:nvPr/>
        </p:nvCxnSpPr>
        <p:spPr>
          <a:xfrm>
            <a:off x="3214204" y="3094382"/>
            <a:ext cx="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11" idx="2"/>
            <a:endCxn id="13" idx="0"/>
          </p:cNvCxnSpPr>
          <p:nvPr/>
        </p:nvCxnSpPr>
        <p:spPr>
          <a:xfrm>
            <a:off x="5228534" y="3094382"/>
            <a:ext cx="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11" idx="2"/>
            <a:endCxn id="14" idx="0"/>
          </p:cNvCxnSpPr>
          <p:nvPr/>
        </p:nvCxnSpPr>
        <p:spPr>
          <a:xfrm flipH="1">
            <a:off x="3214204" y="3094382"/>
            <a:ext cx="201433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12" idx="2"/>
            <a:endCxn id="13" idx="0"/>
          </p:cNvCxnSpPr>
          <p:nvPr/>
        </p:nvCxnSpPr>
        <p:spPr>
          <a:xfrm>
            <a:off x="3214204" y="3094382"/>
            <a:ext cx="2014330" cy="217998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11" idx="2"/>
            <a:endCxn id="9" idx="1"/>
          </p:cNvCxnSpPr>
          <p:nvPr/>
        </p:nvCxnSpPr>
        <p:spPr>
          <a:xfrm>
            <a:off x="5228534" y="3094382"/>
            <a:ext cx="123742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12" idx="2"/>
            <a:endCxn id="9" idx="1"/>
          </p:cNvCxnSpPr>
          <p:nvPr/>
        </p:nvCxnSpPr>
        <p:spPr>
          <a:xfrm>
            <a:off x="3214204" y="3094382"/>
            <a:ext cx="3251754" cy="589722"/>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12" idx="2"/>
            <a:endCxn id="10" idx="1"/>
          </p:cNvCxnSpPr>
          <p:nvPr/>
        </p:nvCxnSpPr>
        <p:spPr>
          <a:xfrm>
            <a:off x="3214204" y="3094382"/>
            <a:ext cx="3251754"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11" idx="2"/>
            <a:endCxn id="10" idx="1"/>
          </p:cNvCxnSpPr>
          <p:nvPr/>
        </p:nvCxnSpPr>
        <p:spPr>
          <a:xfrm>
            <a:off x="5228534" y="3094382"/>
            <a:ext cx="1237424" cy="161676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9" idx="1"/>
            <a:endCxn id="13" idx="0"/>
          </p:cNvCxnSpPr>
          <p:nvPr/>
        </p:nvCxnSpPr>
        <p:spPr>
          <a:xfrm flipH="1">
            <a:off x="5228534" y="3684104"/>
            <a:ext cx="1237424"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10" idx="1"/>
            <a:endCxn id="13" idx="0"/>
          </p:cNvCxnSpPr>
          <p:nvPr/>
        </p:nvCxnSpPr>
        <p:spPr>
          <a:xfrm flipH="1">
            <a:off x="5228534" y="4711148"/>
            <a:ext cx="123742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0" idx="1"/>
            <a:endCxn id="14" idx="0"/>
          </p:cNvCxnSpPr>
          <p:nvPr/>
        </p:nvCxnSpPr>
        <p:spPr>
          <a:xfrm flipH="1">
            <a:off x="3214204" y="4711148"/>
            <a:ext cx="3251754" cy="563216"/>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4" idx="0"/>
            <a:endCxn id="9" idx="1"/>
          </p:cNvCxnSpPr>
          <p:nvPr/>
        </p:nvCxnSpPr>
        <p:spPr>
          <a:xfrm flipV="1">
            <a:off x="3214204" y="3684104"/>
            <a:ext cx="3251754" cy="159026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1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Model-View-Controller (MVC) Design Pattern</a:t>
            </a:r>
            <a:endParaRPr lang="en-AU"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44550" y="2859087"/>
            <a:ext cx="6505575" cy="2314575"/>
          </a:xfrm>
        </p:spPr>
      </p:pic>
      <p:sp>
        <p:nvSpPr>
          <p:cNvPr id="7" name="Oval 6"/>
          <p:cNvSpPr/>
          <p:nvPr/>
        </p:nvSpPr>
        <p:spPr>
          <a:xfrm>
            <a:off x="566057" y="3631474"/>
            <a:ext cx="2542903" cy="2151017"/>
          </a:xfrm>
          <a:prstGeom prst="ellipse">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780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GB" dirty="0"/>
              <a:t>Menus</a:t>
            </a:r>
          </a:p>
        </p:txBody>
      </p:sp>
      <p:sp>
        <p:nvSpPr>
          <p:cNvPr id="39941" name="Rectangle 3"/>
          <p:cNvSpPr>
            <a:spLocks noGrp="1" noChangeArrowheads="1"/>
          </p:cNvSpPr>
          <p:nvPr>
            <p:ph sz="half" idx="1"/>
          </p:nvPr>
        </p:nvSpPr>
        <p:spPr/>
        <p:txBody>
          <a:bodyPr/>
          <a:lstStyle/>
          <a:p>
            <a:r>
              <a:rPr lang="en-GB" dirty="0"/>
              <a:t>A number of menu interface </a:t>
            </a:r>
            <a:r>
              <a:rPr lang="en-GB" dirty="0" smtClean="0"/>
              <a:t>styles</a:t>
            </a:r>
            <a:endParaRPr lang="en-GB" dirty="0"/>
          </a:p>
          <a:p>
            <a:pPr lvl="1"/>
            <a:r>
              <a:rPr lang="en-GB" dirty="0"/>
              <a:t>flat </a:t>
            </a:r>
            <a:r>
              <a:rPr lang="en-GB" dirty="0" smtClean="0"/>
              <a:t>lists, ribbon, </a:t>
            </a:r>
            <a:r>
              <a:rPr lang="en-GB" dirty="0"/>
              <a:t>drop-down, pop-up, contextual, and </a:t>
            </a:r>
            <a:r>
              <a:rPr lang="en-GB" dirty="0" smtClean="0"/>
              <a:t>expanding, </a:t>
            </a:r>
            <a:r>
              <a:rPr lang="en-GB" dirty="0"/>
              <a:t>e.g., scrolling and cascading</a:t>
            </a:r>
          </a:p>
          <a:p>
            <a:endParaRPr lang="en-GB" dirty="0" smtClean="0"/>
          </a:p>
          <a:p>
            <a:r>
              <a:rPr lang="en-GB" dirty="0" smtClean="0"/>
              <a:t>Flat-list menus</a:t>
            </a:r>
            <a:endParaRPr lang="en-GB" dirty="0"/>
          </a:p>
          <a:p>
            <a:pPr lvl="1"/>
            <a:r>
              <a:rPr lang="en-GB" dirty="0"/>
              <a:t>good at displaying a small number of options at the same time and where the size of the display is small, e.g. </a:t>
            </a:r>
            <a:r>
              <a:rPr lang="en-GB" dirty="0" smtClean="0"/>
              <a:t>iPods</a:t>
            </a:r>
            <a:endParaRPr lang="en-GB" dirty="0"/>
          </a:p>
          <a:p>
            <a:pPr lvl="1"/>
            <a:r>
              <a:rPr lang="en-GB" dirty="0"/>
              <a:t>but have to nest the lists of options within each other, requiring several steps to get to the list with the desired option</a:t>
            </a:r>
          </a:p>
          <a:p>
            <a:pPr lvl="1"/>
            <a:r>
              <a:rPr lang="en-GB" dirty="0" smtClean="0"/>
              <a:t>moving </a:t>
            </a:r>
            <a:r>
              <a:rPr lang="en-GB" dirty="0"/>
              <a:t>through previous screens can be tedious</a:t>
            </a:r>
          </a:p>
        </p:txBody>
      </p:sp>
    </p:spTree>
    <p:extLst>
      <p:ext uri="{BB962C8B-B14F-4D97-AF65-F5344CB8AC3E}">
        <p14:creationId xmlns:p14="http://schemas.microsoft.com/office/powerpoint/2010/main" val="3690895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GB"/>
              <a:t>Expanding menus</a:t>
            </a:r>
          </a:p>
        </p:txBody>
      </p:sp>
      <p:sp>
        <p:nvSpPr>
          <p:cNvPr id="44037" name="Rectangle 3"/>
          <p:cNvSpPr>
            <a:spLocks noGrp="1" noChangeArrowheads="1"/>
          </p:cNvSpPr>
          <p:nvPr>
            <p:ph sz="half" idx="1"/>
          </p:nvPr>
        </p:nvSpPr>
        <p:spPr/>
        <p:txBody>
          <a:bodyPr/>
          <a:lstStyle/>
          <a:p>
            <a:r>
              <a:rPr lang="en-GB" dirty="0"/>
              <a:t>Enables more options to be shown on a single screen than is possible with a single flat menu </a:t>
            </a:r>
          </a:p>
          <a:p>
            <a:r>
              <a:rPr lang="en-GB" dirty="0"/>
              <a:t>More flexible navigation, allowing for selection of options to be done in the same </a:t>
            </a:r>
            <a:r>
              <a:rPr lang="en-GB" dirty="0" smtClean="0"/>
              <a:t>window</a:t>
            </a:r>
            <a:endParaRPr lang="en-GB" dirty="0"/>
          </a:p>
          <a:p>
            <a:r>
              <a:rPr lang="en-GB" dirty="0"/>
              <a:t>Most popular are cascading ones </a:t>
            </a:r>
          </a:p>
          <a:p>
            <a:pPr lvl="1"/>
            <a:r>
              <a:rPr lang="en-GB" dirty="0"/>
              <a:t>primary, secondary and even tertiary menus </a:t>
            </a:r>
          </a:p>
          <a:p>
            <a:pPr lvl="1"/>
            <a:r>
              <a:rPr lang="en-GB" dirty="0"/>
              <a:t>downside is that they require precise mouse control </a:t>
            </a:r>
          </a:p>
          <a:p>
            <a:pPr lvl="1"/>
            <a:r>
              <a:rPr lang="en-GB" dirty="0"/>
              <a:t>can result in overshooting or selecting wrong options</a:t>
            </a:r>
          </a:p>
        </p:txBody>
      </p:sp>
    </p:spTree>
    <p:extLst>
      <p:ext uri="{BB962C8B-B14F-4D97-AF65-F5344CB8AC3E}">
        <p14:creationId xmlns:p14="http://schemas.microsoft.com/office/powerpoint/2010/main" val="1042032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GB"/>
              <a:t>Contextual menus</a:t>
            </a:r>
          </a:p>
        </p:txBody>
      </p:sp>
      <p:sp>
        <p:nvSpPr>
          <p:cNvPr id="48133" name="Rectangle 3"/>
          <p:cNvSpPr>
            <a:spLocks noGrp="1" noChangeArrowheads="1"/>
          </p:cNvSpPr>
          <p:nvPr>
            <p:ph sz="half" idx="1"/>
          </p:nvPr>
        </p:nvSpPr>
        <p:spPr/>
        <p:txBody>
          <a:bodyPr/>
          <a:lstStyle/>
          <a:p>
            <a:r>
              <a:rPr lang="en-GB" dirty="0"/>
              <a:t>Provide access to often-used commands that make sense in the context of a current </a:t>
            </a:r>
            <a:r>
              <a:rPr lang="en-GB" dirty="0" smtClean="0"/>
              <a:t>task</a:t>
            </a:r>
            <a:endParaRPr lang="en-GB" dirty="0"/>
          </a:p>
          <a:p>
            <a:r>
              <a:rPr lang="en-GB" dirty="0"/>
              <a:t>Appear when the user presses the Control key while clicking on an interface </a:t>
            </a:r>
            <a:r>
              <a:rPr lang="en-GB" dirty="0" smtClean="0"/>
              <a:t>element</a:t>
            </a:r>
            <a:endParaRPr lang="en-GB" dirty="0"/>
          </a:p>
          <a:p>
            <a:pPr lvl="1"/>
            <a:r>
              <a:rPr lang="en-GB" dirty="0"/>
              <a:t>e.g., clicking on a photo in a website together with holding down the Control key results in options </a:t>
            </a:r>
            <a:r>
              <a:rPr lang="ja-JP" altLang="en-GB" dirty="0"/>
              <a:t>‘</a:t>
            </a:r>
            <a:r>
              <a:rPr lang="en-GB" dirty="0"/>
              <a:t>open it in a new window,</a:t>
            </a:r>
            <a:r>
              <a:rPr lang="ja-JP" altLang="en-GB" dirty="0"/>
              <a:t>’</a:t>
            </a:r>
            <a:r>
              <a:rPr lang="en-GB" dirty="0"/>
              <a:t> </a:t>
            </a:r>
            <a:r>
              <a:rPr lang="ja-JP" altLang="en-GB" dirty="0"/>
              <a:t>‘</a:t>
            </a:r>
            <a:r>
              <a:rPr lang="en-GB" dirty="0"/>
              <a:t>save it,</a:t>
            </a:r>
            <a:r>
              <a:rPr lang="ja-JP" altLang="en-GB" dirty="0"/>
              <a:t>’</a:t>
            </a:r>
            <a:r>
              <a:rPr lang="en-GB" dirty="0"/>
              <a:t> or </a:t>
            </a:r>
            <a:r>
              <a:rPr lang="ja-JP" altLang="en-GB" dirty="0"/>
              <a:t>‘</a:t>
            </a:r>
            <a:r>
              <a:rPr lang="en-GB" dirty="0"/>
              <a:t>copy it</a:t>
            </a:r>
            <a:r>
              <a:rPr lang="ja-JP" altLang="en-GB" dirty="0"/>
              <a:t>’</a:t>
            </a:r>
            <a:r>
              <a:rPr lang="en-GB" dirty="0"/>
              <a:t> </a:t>
            </a:r>
          </a:p>
          <a:p>
            <a:r>
              <a:rPr lang="en-GB" dirty="0"/>
              <a:t>Helps overcome some of the navigation problems associated with cascading menus</a:t>
            </a:r>
          </a:p>
        </p:txBody>
      </p:sp>
    </p:spTree>
    <p:extLst>
      <p:ext uri="{BB962C8B-B14F-4D97-AF65-F5344CB8AC3E}">
        <p14:creationId xmlns:p14="http://schemas.microsoft.com/office/powerpoint/2010/main" val="2977599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Visualisations and Dashboards</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67845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Interfaces</a:t>
            </a:r>
            <a:endParaRPr lang="en-AU"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76765"/>
            <a:ext cx="7280275" cy="4079220"/>
          </a:xfrm>
        </p:spPr>
      </p:pic>
    </p:spTree>
    <p:extLst>
      <p:ext uri="{BB962C8B-B14F-4D97-AF65-F5344CB8AC3E}">
        <p14:creationId xmlns:p14="http://schemas.microsoft.com/office/powerpoint/2010/main" val="3250163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446719" cy="2486839"/>
          </a:xfrm>
        </p:spPr>
        <p:txBody>
          <a:bodyPr lIns="0" tIns="0">
            <a:noAutofit/>
          </a:bodyPr>
          <a:lstStyle/>
          <a:p>
            <a:r>
              <a:rPr lang="en-AU" spc="-150" dirty="0">
                <a:solidFill>
                  <a:schemeClr val="bg1"/>
                </a:solidFill>
                <a:cs typeface="Times New Roman"/>
              </a:rPr>
              <a:t>Accessibility and Special Issues in </a:t>
            </a:r>
            <a:r>
              <a:rPr lang="en-AU" spc="-150" dirty="0" smtClean="0">
                <a:solidFill>
                  <a:schemeClr val="bg1"/>
                </a:solidFill>
                <a:cs typeface="Times New Roman"/>
              </a:rPr>
              <a:t>HCI</a:t>
            </a:r>
            <a:endParaRPr lang="en-US" sz="6600" spc="-150" dirty="0">
              <a:solidFill>
                <a:schemeClr val="bg1"/>
              </a:solidFill>
              <a:latin typeface="Times New Roman"/>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endParaRPr lang="en-US" sz="1600" dirty="0">
              <a:solidFill>
                <a:schemeClr val="bg2"/>
              </a:solidFill>
              <a:latin typeface="Montserrat"/>
              <a:cs typeface="Montserrat"/>
            </a:endParaRPr>
          </a:p>
        </p:txBody>
      </p:sp>
    </p:spTree>
    <p:extLst>
      <p:ext uri="{BB962C8B-B14F-4D97-AF65-F5344CB8AC3E}">
        <p14:creationId xmlns:p14="http://schemas.microsoft.com/office/powerpoint/2010/main" val="2717132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Disabilities affecting computer accessibility</a:t>
            </a:r>
            <a:endParaRPr lang="en-AU" dirty="0"/>
          </a:p>
        </p:txBody>
      </p:sp>
      <p:sp>
        <p:nvSpPr>
          <p:cNvPr id="3" name="Content Placeholder 2"/>
          <p:cNvSpPr>
            <a:spLocks noGrp="1"/>
          </p:cNvSpPr>
          <p:nvPr>
            <p:ph sz="half" idx="1"/>
          </p:nvPr>
        </p:nvSpPr>
        <p:spPr/>
        <p:txBody>
          <a:bodyPr/>
          <a:lstStyle/>
          <a:p>
            <a:r>
              <a:rPr lang="en-AU" dirty="0" smtClean="0"/>
              <a:t>Visual impairments</a:t>
            </a:r>
          </a:p>
          <a:p>
            <a:pPr lvl="1"/>
            <a:r>
              <a:rPr lang="en-AU" dirty="0" smtClean="0"/>
              <a:t>Blindness, low vision, colour blindness</a:t>
            </a:r>
          </a:p>
          <a:p>
            <a:r>
              <a:rPr lang="en-AU" dirty="0" smtClean="0"/>
              <a:t>Hearing disabilities</a:t>
            </a:r>
          </a:p>
          <a:p>
            <a:r>
              <a:rPr lang="en-AU" dirty="0" smtClean="0"/>
              <a:t>Speech impairments</a:t>
            </a:r>
          </a:p>
          <a:p>
            <a:r>
              <a:rPr lang="en-AU" dirty="0" smtClean="0"/>
              <a:t>Mobility impairments</a:t>
            </a:r>
          </a:p>
          <a:p>
            <a:r>
              <a:rPr lang="en-AU" dirty="0" smtClean="0"/>
              <a:t>Cognitive impairments</a:t>
            </a:r>
          </a:p>
          <a:p>
            <a:endParaRPr lang="en-AU" dirty="0" smtClean="0"/>
          </a:p>
          <a:p>
            <a:r>
              <a:rPr lang="en-AU" dirty="0" smtClean="0"/>
              <a:t>literacy</a:t>
            </a:r>
          </a:p>
          <a:p>
            <a:endParaRPr lang="en-AU" dirty="0"/>
          </a:p>
        </p:txBody>
      </p:sp>
    </p:spTree>
    <p:extLst>
      <p:ext uri="{BB962C8B-B14F-4D97-AF65-F5344CB8AC3E}">
        <p14:creationId xmlns:p14="http://schemas.microsoft.com/office/powerpoint/2010/main" val="2225101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Assistive Technologies</a:t>
            </a:r>
            <a:endParaRPr lang="en-AU" dirty="0"/>
          </a:p>
        </p:txBody>
      </p:sp>
      <p:sp>
        <p:nvSpPr>
          <p:cNvPr id="4" name="Subtitle 3"/>
          <p:cNvSpPr>
            <a:spLocks noGrp="1"/>
          </p:cNvSpPr>
          <p:nvPr>
            <p:ph sz="half" idx="1"/>
          </p:nvPr>
        </p:nvSpPr>
        <p:spPr/>
        <p:txBody>
          <a:bodyPr>
            <a:normAutofit lnSpcReduction="10000"/>
          </a:bodyPr>
          <a:lstStyle/>
          <a:p>
            <a:r>
              <a:rPr lang="en-AU" sz="2000" dirty="0" smtClean="0">
                <a:solidFill>
                  <a:schemeClr val="tx1"/>
                </a:solidFill>
              </a:rPr>
              <a:t>Devices designed to provide people with solutions to allow them to perform typical activities that they would not have otherwise be unable to do.</a:t>
            </a:r>
          </a:p>
          <a:p>
            <a:endParaRPr lang="en-AU" sz="2000" dirty="0">
              <a:solidFill>
                <a:schemeClr val="tx1"/>
              </a:solidFill>
            </a:endParaRPr>
          </a:p>
          <a:p>
            <a:r>
              <a:rPr lang="en-AU" sz="2000" dirty="0" smtClean="0"/>
              <a:t>US – IDEA </a:t>
            </a:r>
            <a:r>
              <a:rPr lang="en-AU" sz="2000" dirty="0"/>
              <a:t>(Individuals with Disabilities Education Act) </a:t>
            </a:r>
            <a:r>
              <a:rPr lang="en-AU" sz="2000" dirty="0" smtClean="0"/>
              <a:t>2004: Assistive </a:t>
            </a:r>
            <a:r>
              <a:rPr lang="en-AU" sz="2000" dirty="0"/>
              <a:t>technology device means any </a:t>
            </a:r>
            <a:r>
              <a:rPr lang="en-AU" sz="2000" dirty="0" smtClean="0"/>
              <a:t>item</a:t>
            </a:r>
            <a:r>
              <a:rPr lang="en-AU" sz="2000" dirty="0"/>
              <a:t>, piece of equipment, or product </a:t>
            </a:r>
            <a:r>
              <a:rPr lang="en-AU" sz="2000" dirty="0" smtClean="0"/>
              <a:t>system</a:t>
            </a:r>
            <a:r>
              <a:rPr lang="en-AU" sz="2000" dirty="0"/>
              <a:t>, whether acquired commercially off </a:t>
            </a:r>
            <a:r>
              <a:rPr lang="en-AU" sz="2000" dirty="0" smtClean="0"/>
              <a:t>the </a:t>
            </a:r>
            <a:r>
              <a:rPr lang="en-AU" sz="2000" dirty="0"/>
              <a:t>shelf, modified, or customized, that </a:t>
            </a:r>
            <a:r>
              <a:rPr lang="en-AU" sz="2000" dirty="0" smtClean="0"/>
              <a:t>is </a:t>
            </a:r>
            <a:r>
              <a:rPr lang="en-AU" sz="2000" dirty="0"/>
              <a:t>used to increase, maintain, or improve </a:t>
            </a:r>
            <a:r>
              <a:rPr lang="en-AU" sz="2000" dirty="0" smtClean="0"/>
              <a:t>the </a:t>
            </a:r>
            <a:r>
              <a:rPr lang="en-AU" sz="2000" dirty="0"/>
              <a:t>functional capabilities of a child with </a:t>
            </a:r>
            <a:r>
              <a:rPr lang="en-AU" sz="2000" dirty="0" smtClean="0"/>
              <a:t>a </a:t>
            </a:r>
            <a:r>
              <a:rPr lang="en-AU" sz="2000" dirty="0"/>
              <a:t>disability. The term does not include a </a:t>
            </a:r>
            <a:r>
              <a:rPr lang="en-AU" sz="2000" dirty="0" smtClean="0"/>
              <a:t>medical </a:t>
            </a:r>
            <a:r>
              <a:rPr lang="en-AU" sz="2000" dirty="0"/>
              <a:t>device that is surgically implanted, </a:t>
            </a:r>
            <a:r>
              <a:rPr lang="en-AU" sz="2000" dirty="0" smtClean="0"/>
              <a:t>or </a:t>
            </a:r>
            <a:r>
              <a:rPr lang="en-AU" sz="2000" dirty="0"/>
              <a:t>the replacement of such </a:t>
            </a:r>
            <a:r>
              <a:rPr lang="en-AU" sz="2000" dirty="0" smtClean="0"/>
              <a:t>device.</a:t>
            </a:r>
            <a:endParaRPr lang="en-AU" sz="2000" dirty="0"/>
          </a:p>
          <a:p>
            <a:endParaRPr lang="en-AU" sz="2000" dirty="0" smtClean="0">
              <a:solidFill>
                <a:schemeClr val="tx1"/>
              </a:solidFill>
            </a:endParaRPr>
          </a:p>
          <a:p>
            <a:r>
              <a:rPr lang="en-AU" sz="2000" dirty="0" smtClean="0">
                <a:solidFill>
                  <a:schemeClr val="tx1"/>
                </a:solidFill>
              </a:rPr>
              <a:t>Can be: Low Tech, Medium Tech, High Tech</a:t>
            </a:r>
            <a:endParaRPr lang="en-AU" sz="2000" dirty="0">
              <a:solidFill>
                <a:schemeClr val="tx1"/>
              </a:solidFill>
            </a:endParaRPr>
          </a:p>
        </p:txBody>
      </p:sp>
    </p:spTree>
    <p:extLst>
      <p:ext uri="{BB962C8B-B14F-4D97-AF65-F5344CB8AC3E}">
        <p14:creationId xmlns:p14="http://schemas.microsoft.com/office/powerpoint/2010/main" val="3517535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Web Content Accessibility Guidelines (WCAG) 2.0</a:t>
            </a:r>
          </a:p>
        </p:txBody>
      </p:sp>
      <p:sp>
        <p:nvSpPr>
          <p:cNvPr id="3" name="Content Placeholder 2"/>
          <p:cNvSpPr>
            <a:spLocks noGrp="1"/>
          </p:cNvSpPr>
          <p:nvPr>
            <p:ph sz="half" idx="1"/>
          </p:nvPr>
        </p:nvSpPr>
        <p:spPr/>
        <p:txBody>
          <a:bodyPr/>
          <a:lstStyle/>
          <a:p>
            <a:r>
              <a:rPr lang="en-AU" dirty="0" smtClean="0">
                <a:hlinkClick r:id="rId3"/>
              </a:rPr>
              <a:t>https</a:t>
            </a:r>
            <a:r>
              <a:rPr lang="en-AU" dirty="0">
                <a:hlinkClick r:id="rId3"/>
              </a:rPr>
              <a:t>://www.w3.org/TR/WCAG20</a:t>
            </a:r>
            <a:r>
              <a:rPr lang="en-AU" dirty="0" smtClean="0">
                <a:hlinkClick r:id="rId3"/>
              </a:rPr>
              <a:t>/</a:t>
            </a:r>
            <a:endParaRPr lang="en-AU" dirty="0" smtClean="0"/>
          </a:p>
          <a:p>
            <a:endParaRPr lang="en-AU" dirty="0"/>
          </a:p>
          <a:p>
            <a:r>
              <a:rPr lang="en-AU" dirty="0" smtClean="0"/>
              <a:t>Stable, referenceable technical Stranded.</a:t>
            </a:r>
          </a:p>
          <a:p>
            <a:r>
              <a:rPr lang="en-AU" dirty="0" smtClean="0"/>
              <a:t>12 Guidelines </a:t>
            </a:r>
          </a:p>
          <a:p>
            <a:pPr lvl="1"/>
            <a:r>
              <a:rPr lang="en-AU" dirty="0" smtClean="0"/>
              <a:t>Organised under 4 principles</a:t>
            </a:r>
          </a:p>
          <a:p>
            <a:pPr lvl="2"/>
            <a:r>
              <a:rPr lang="en-AU" dirty="0" smtClean="0"/>
              <a:t>Perceivable</a:t>
            </a:r>
          </a:p>
          <a:p>
            <a:pPr lvl="2"/>
            <a:r>
              <a:rPr lang="en-AU" dirty="0" smtClean="0"/>
              <a:t>Operable</a:t>
            </a:r>
          </a:p>
          <a:p>
            <a:pPr lvl="2"/>
            <a:r>
              <a:rPr lang="en-AU" dirty="0" smtClean="0"/>
              <a:t>Understandable</a:t>
            </a:r>
          </a:p>
          <a:p>
            <a:pPr lvl="2"/>
            <a:r>
              <a:rPr lang="en-AU" dirty="0" smtClean="0"/>
              <a:t>Robust</a:t>
            </a:r>
          </a:p>
          <a:p>
            <a:r>
              <a:rPr lang="en-AU" dirty="0" smtClean="0"/>
              <a:t>Testable Criteria</a:t>
            </a:r>
          </a:p>
          <a:p>
            <a:r>
              <a:rPr lang="en-AU" dirty="0" smtClean="0"/>
              <a:t>Three levels</a:t>
            </a:r>
          </a:p>
          <a:p>
            <a:pPr lvl="1"/>
            <a:r>
              <a:rPr lang="en-AU" dirty="0" smtClean="0"/>
              <a:t>A, AA and AAA</a:t>
            </a:r>
          </a:p>
        </p:txBody>
      </p:sp>
    </p:spTree>
    <p:extLst>
      <p:ext uri="{BB962C8B-B14F-4D97-AF65-F5344CB8AC3E}">
        <p14:creationId xmlns:p14="http://schemas.microsoft.com/office/powerpoint/2010/main" val="301480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solidFill>
                  <a:schemeClr val="accent2"/>
                </a:solidFill>
              </a:rPr>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000" dirty="0"/>
              <a:t>WCAG 2 at a </a:t>
            </a:r>
            <a:r>
              <a:rPr lang="en-AU" sz="4000" dirty="0" smtClean="0"/>
              <a:t>Glance</a:t>
            </a:r>
            <a:r>
              <a:rPr lang="en-AU" dirty="0" smtClean="0"/>
              <a:t/>
            </a:r>
            <a:br>
              <a:rPr lang="en-AU" dirty="0" smtClean="0"/>
            </a:br>
            <a:r>
              <a:rPr lang="en-AU" sz="2000" b="1" dirty="0">
                <a:solidFill>
                  <a:srgbClr val="FF0000"/>
                </a:solidFill>
                <a:latin typeface="+mn-lt"/>
                <a:hlinkClick r:id="rId2"/>
              </a:rPr>
              <a:t>https://www.w3.org/WAI/WCAG20/glance</a:t>
            </a:r>
            <a:r>
              <a:rPr lang="en-AU" sz="2000" b="1" dirty="0" smtClean="0">
                <a:solidFill>
                  <a:srgbClr val="FF0000"/>
                </a:solidFill>
                <a:latin typeface="+mn-lt"/>
                <a:hlinkClick r:id="rId2"/>
              </a:rPr>
              <a:t>/</a:t>
            </a:r>
            <a:r>
              <a:rPr lang="en-AU" sz="2000" b="1" dirty="0" smtClean="0">
                <a:solidFill>
                  <a:srgbClr val="FF0000"/>
                </a:solidFill>
                <a:latin typeface="+mn-lt"/>
              </a:rPr>
              <a:t> </a:t>
            </a:r>
            <a:endParaRPr lang="en-AU" sz="2000" b="1" dirty="0">
              <a:solidFill>
                <a:srgbClr val="FF0000"/>
              </a:solidFill>
              <a:latin typeface="+mn-lt"/>
            </a:endParaRPr>
          </a:p>
        </p:txBody>
      </p:sp>
      <p:sp>
        <p:nvSpPr>
          <p:cNvPr id="3" name="Content Placeholder 2"/>
          <p:cNvSpPr>
            <a:spLocks noGrp="1"/>
          </p:cNvSpPr>
          <p:nvPr>
            <p:ph sz="half" idx="1"/>
          </p:nvPr>
        </p:nvSpPr>
        <p:spPr/>
        <p:txBody>
          <a:bodyPr>
            <a:normAutofit fontScale="92500" lnSpcReduction="20000"/>
          </a:bodyPr>
          <a:lstStyle/>
          <a:p>
            <a:r>
              <a:rPr lang="en-AU" b="1" dirty="0"/>
              <a:t>Perceivable</a:t>
            </a:r>
          </a:p>
          <a:p>
            <a:pPr lvl="1"/>
            <a:r>
              <a:rPr lang="en-AU" dirty="0"/>
              <a:t>Provide </a:t>
            </a:r>
            <a:r>
              <a:rPr lang="en-AU" b="1" dirty="0">
                <a:hlinkClick r:id="rId3"/>
              </a:rPr>
              <a:t>text alternatives</a:t>
            </a:r>
            <a:r>
              <a:rPr lang="en-AU" dirty="0"/>
              <a:t> for non-text content.</a:t>
            </a:r>
          </a:p>
          <a:p>
            <a:pPr lvl="1"/>
            <a:r>
              <a:rPr lang="en-AU" dirty="0"/>
              <a:t>Provide </a:t>
            </a:r>
            <a:r>
              <a:rPr lang="en-AU" b="1" dirty="0">
                <a:hlinkClick r:id="rId4"/>
              </a:rPr>
              <a:t>captions and other alternatives</a:t>
            </a:r>
            <a:r>
              <a:rPr lang="en-AU" dirty="0"/>
              <a:t> for </a:t>
            </a:r>
            <a:r>
              <a:rPr lang="en-AU" dirty="0" smtClean="0"/>
              <a:t>multimedia.</a:t>
            </a:r>
          </a:p>
          <a:p>
            <a:pPr lvl="1"/>
            <a:r>
              <a:rPr lang="en-AU" dirty="0" smtClean="0"/>
              <a:t>Create </a:t>
            </a:r>
            <a:r>
              <a:rPr lang="en-AU" dirty="0"/>
              <a:t>content that can be </a:t>
            </a:r>
            <a:r>
              <a:rPr lang="en-AU" b="1" dirty="0">
                <a:hlinkClick r:id="rId5"/>
              </a:rPr>
              <a:t>presented in different ways</a:t>
            </a:r>
            <a:r>
              <a:rPr lang="en-AU" dirty="0"/>
              <a:t>,</a:t>
            </a:r>
            <a:br>
              <a:rPr lang="en-AU" dirty="0"/>
            </a:br>
            <a:r>
              <a:rPr lang="en-AU" dirty="0"/>
              <a:t>including by assistive technologies, without losing </a:t>
            </a:r>
            <a:r>
              <a:rPr lang="en-AU" dirty="0" smtClean="0"/>
              <a:t>meaning.</a:t>
            </a:r>
          </a:p>
          <a:p>
            <a:pPr lvl="1"/>
            <a:r>
              <a:rPr lang="en-AU" dirty="0" smtClean="0"/>
              <a:t>Make </a:t>
            </a:r>
            <a:r>
              <a:rPr lang="en-AU" dirty="0"/>
              <a:t>it easier for users to </a:t>
            </a:r>
            <a:r>
              <a:rPr lang="en-AU" b="1" dirty="0">
                <a:hlinkClick r:id="rId6"/>
              </a:rPr>
              <a:t>see and hear content</a:t>
            </a:r>
            <a:r>
              <a:rPr lang="en-AU" dirty="0"/>
              <a:t>.</a:t>
            </a:r>
          </a:p>
          <a:p>
            <a:r>
              <a:rPr lang="en-AU" b="1" dirty="0"/>
              <a:t>Operable</a:t>
            </a:r>
          </a:p>
          <a:p>
            <a:pPr lvl="1"/>
            <a:r>
              <a:rPr lang="en-AU" dirty="0"/>
              <a:t>Make all functionality available from a </a:t>
            </a:r>
            <a:r>
              <a:rPr lang="en-AU" b="1" dirty="0">
                <a:hlinkClick r:id="rId7"/>
              </a:rPr>
              <a:t>keyboard</a:t>
            </a:r>
            <a:r>
              <a:rPr lang="en-AU" dirty="0"/>
              <a:t>.</a:t>
            </a:r>
          </a:p>
          <a:p>
            <a:pPr lvl="1"/>
            <a:r>
              <a:rPr lang="en-AU" dirty="0"/>
              <a:t>Give users </a:t>
            </a:r>
            <a:r>
              <a:rPr lang="en-AU" b="1" dirty="0">
                <a:hlinkClick r:id="rId8"/>
              </a:rPr>
              <a:t>enough time</a:t>
            </a:r>
            <a:r>
              <a:rPr lang="en-AU" dirty="0"/>
              <a:t> to read and use content.</a:t>
            </a:r>
          </a:p>
          <a:p>
            <a:pPr lvl="1"/>
            <a:r>
              <a:rPr lang="en-AU" dirty="0"/>
              <a:t>Do not use content that causes </a:t>
            </a:r>
            <a:r>
              <a:rPr lang="en-AU" b="1" dirty="0">
                <a:hlinkClick r:id="rId9"/>
              </a:rPr>
              <a:t>seizures</a:t>
            </a:r>
            <a:r>
              <a:rPr lang="en-AU" dirty="0"/>
              <a:t>.</a:t>
            </a:r>
          </a:p>
          <a:p>
            <a:pPr lvl="1"/>
            <a:r>
              <a:rPr lang="en-AU" dirty="0"/>
              <a:t>Help users </a:t>
            </a:r>
            <a:r>
              <a:rPr lang="en-AU" b="1" dirty="0">
                <a:hlinkClick r:id="rId10"/>
              </a:rPr>
              <a:t>navigate and find content</a:t>
            </a:r>
            <a:r>
              <a:rPr lang="en-AU" dirty="0"/>
              <a:t>.</a:t>
            </a:r>
          </a:p>
          <a:p>
            <a:r>
              <a:rPr lang="en-AU" b="1" dirty="0"/>
              <a:t>Understandable</a:t>
            </a:r>
          </a:p>
          <a:p>
            <a:pPr lvl="1"/>
            <a:r>
              <a:rPr lang="en-AU" dirty="0"/>
              <a:t>Make text </a:t>
            </a:r>
            <a:r>
              <a:rPr lang="en-AU" b="1" dirty="0">
                <a:hlinkClick r:id="rId11"/>
              </a:rPr>
              <a:t>readable and understandable</a:t>
            </a:r>
            <a:r>
              <a:rPr lang="en-AU" dirty="0"/>
              <a:t>.</a:t>
            </a:r>
          </a:p>
          <a:p>
            <a:pPr lvl="1"/>
            <a:r>
              <a:rPr lang="en-AU" dirty="0"/>
              <a:t>Make content appear and operate in </a:t>
            </a:r>
            <a:r>
              <a:rPr lang="en-AU" b="1" dirty="0">
                <a:hlinkClick r:id="rId12"/>
              </a:rPr>
              <a:t>predictable</a:t>
            </a:r>
            <a:r>
              <a:rPr lang="en-AU" dirty="0"/>
              <a:t> ways.</a:t>
            </a:r>
          </a:p>
          <a:p>
            <a:pPr lvl="1"/>
            <a:r>
              <a:rPr lang="en-AU" dirty="0"/>
              <a:t>Help users </a:t>
            </a:r>
            <a:r>
              <a:rPr lang="en-AU" b="1" dirty="0">
                <a:hlinkClick r:id="rId13"/>
              </a:rPr>
              <a:t>avoid and correct mistakes</a:t>
            </a:r>
            <a:r>
              <a:rPr lang="en-AU" dirty="0"/>
              <a:t>.</a:t>
            </a:r>
          </a:p>
          <a:p>
            <a:r>
              <a:rPr lang="en-AU" b="1" dirty="0"/>
              <a:t>Robust</a:t>
            </a:r>
          </a:p>
          <a:p>
            <a:pPr lvl="1"/>
            <a:r>
              <a:rPr lang="en-AU" dirty="0" smtClean="0"/>
              <a:t>Maximize</a:t>
            </a:r>
            <a:r>
              <a:rPr lang="en-AU" b="1" dirty="0" smtClean="0">
                <a:hlinkClick r:id="rId14"/>
              </a:rPr>
              <a:t> </a:t>
            </a:r>
            <a:r>
              <a:rPr lang="en-AU" b="1" dirty="0">
                <a:hlinkClick r:id="rId14"/>
              </a:rPr>
              <a:t>compatibility</a:t>
            </a:r>
            <a:r>
              <a:rPr lang="en-AU" dirty="0"/>
              <a:t> with current and future user tools.</a:t>
            </a:r>
          </a:p>
          <a:p>
            <a:endParaRPr lang="en-AU" dirty="0"/>
          </a:p>
        </p:txBody>
      </p:sp>
    </p:spTree>
    <p:extLst>
      <p:ext uri="{BB962C8B-B14F-4D97-AF65-F5344CB8AC3E}">
        <p14:creationId xmlns:p14="http://schemas.microsoft.com/office/powerpoint/2010/main" val="2656837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tle 4"/>
          <p:cNvSpPr>
            <a:spLocks noGrp="1"/>
          </p:cNvSpPr>
          <p:nvPr>
            <p:ph type="title"/>
          </p:nvPr>
        </p:nvSpPr>
        <p:spPr/>
        <p:txBody>
          <a:bodyPr/>
          <a:lstStyle/>
          <a:p>
            <a:r>
              <a:rPr lang="en-US" dirty="0" smtClean="0"/>
              <a:t>Usability Evaluation Methods (UEMs)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342866054"/>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94907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Methods (UEMs)</a:t>
            </a:r>
            <a:endParaRPr lang="en-AU" dirty="0"/>
          </a:p>
        </p:txBody>
      </p:sp>
      <p:sp>
        <p:nvSpPr>
          <p:cNvPr id="3" name="Content Placeholder 2"/>
          <p:cNvSpPr>
            <a:spLocks noGrp="1"/>
          </p:cNvSpPr>
          <p:nvPr>
            <p:ph idx="1"/>
          </p:nvPr>
        </p:nvSpPr>
        <p:spPr/>
        <p:txBody>
          <a:bodyPr/>
          <a:lstStyle/>
          <a:p>
            <a:r>
              <a:rPr lang="en-AU" dirty="0" smtClean="0"/>
              <a:t>User-Based Evaluation</a:t>
            </a:r>
          </a:p>
          <a:p>
            <a:pPr lvl="1"/>
            <a:r>
              <a:rPr lang="en-AU" dirty="0" smtClean="0"/>
              <a:t>Performance, non-verbal behaviour, attitude, cognition, stress and motivation</a:t>
            </a:r>
          </a:p>
          <a:p>
            <a:pPr lvl="1"/>
            <a:r>
              <a:rPr lang="en-AU" dirty="0"/>
              <a:t>user experience and the interconnectivity that exists  between usability and user experience (</a:t>
            </a:r>
            <a:r>
              <a:rPr lang="en-AU" dirty="0" err="1"/>
              <a:t>Vermeeren</a:t>
            </a:r>
            <a:r>
              <a:rPr lang="en-AU" dirty="0"/>
              <a:t> et al., 2010</a:t>
            </a:r>
            <a:r>
              <a:rPr lang="en-AU" dirty="0" smtClean="0"/>
              <a:t>)</a:t>
            </a:r>
          </a:p>
          <a:p>
            <a:pPr lvl="2"/>
            <a:r>
              <a:rPr lang="en-AU" i="1" dirty="0" smtClean="0"/>
              <a:t>(Quick and Dirty, Usability Testing, Field Studies) </a:t>
            </a:r>
          </a:p>
          <a:p>
            <a:r>
              <a:rPr lang="en-AU" dirty="0"/>
              <a:t>Expert-Based Evaluation</a:t>
            </a:r>
          </a:p>
          <a:p>
            <a:pPr lvl="1"/>
            <a:r>
              <a:rPr lang="en-AU" dirty="0"/>
              <a:t>Conformance and </a:t>
            </a:r>
            <a:r>
              <a:rPr lang="en-AU" dirty="0" smtClean="0"/>
              <a:t>attitude</a:t>
            </a:r>
          </a:p>
          <a:p>
            <a:pPr lvl="2"/>
            <a:r>
              <a:rPr lang="en-AU" i="1" dirty="0" smtClean="0"/>
              <a:t>(Quick and Dirty, Predictive Evaluation)</a:t>
            </a:r>
          </a:p>
          <a:p>
            <a:r>
              <a:rPr lang="en-AU" dirty="0" smtClean="0"/>
              <a:t>Theory Based Evaluation</a:t>
            </a:r>
          </a:p>
          <a:p>
            <a:pPr lvl="1"/>
            <a:r>
              <a:rPr lang="en-AU" dirty="0" smtClean="0"/>
              <a:t>Performance (idealised)</a:t>
            </a:r>
          </a:p>
          <a:p>
            <a:pPr lvl="2"/>
            <a:r>
              <a:rPr lang="en-AU" i="1" dirty="0" smtClean="0"/>
              <a:t>(Predictive Evaluation)</a:t>
            </a:r>
          </a:p>
        </p:txBody>
      </p:sp>
      <p:sp>
        <p:nvSpPr>
          <p:cNvPr id="5" name="TextBox 4"/>
          <p:cNvSpPr txBox="1"/>
          <p:nvPr/>
        </p:nvSpPr>
        <p:spPr>
          <a:xfrm>
            <a:off x="4329404" y="6100820"/>
            <a:ext cx="2677336" cy="400110"/>
          </a:xfrm>
          <a:prstGeom prst="rect">
            <a:avLst/>
          </a:prstGeom>
          <a:noFill/>
        </p:spPr>
        <p:txBody>
          <a:bodyPr wrap="none" rtlCol="0">
            <a:spAutoFit/>
          </a:bodyPr>
          <a:lstStyle/>
          <a:p>
            <a:r>
              <a:rPr lang="en-AU" sz="2000" dirty="0" smtClean="0">
                <a:latin typeface="+mn-lt"/>
              </a:rPr>
              <a:t>(Sweeney et al. 1993)</a:t>
            </a:r>
            <a:endParaRPr lang="en-AU" sz="2000" dirty="0">
              <a:latin typeface="+mn-lt"/>
            </a:endParaRPr>
          </a:p>
        </p:txBody>
      </p:sp>
    </p:spTree>
    <p:extLst>
      <p:ext uri="{BB962C8B-B14F-4D97-AF65-F5344CB8AC3E}">
        <p14:creationId xmlns:p14="http://schemas.microsoft.com/office/powerpoint/2010/main" val="99015399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DESIGN? What are we DESIGNING?</a:t>
            </a:r>
            <a:endParaRPr lang="en-US" dirty="0"/>
          </a:p>
        </p:txBody>
      </p:sp>
      <p:pic>
        <p:nvPicPr>
          <p:cNvPr id="6" name="Content Placeholder 5"/>
          <p:cNvPicPr>
            <a:picLocks noGrp="1" noChangeAspect="1"/>
          </p:cNvPicPr>
          <p:nvPr>
            <p:ph idx="1"/>
          </p:nvPr>
        </p:nvPicPr>
        <p:blipFill>
          <a:blip r:embed="rId2"/>
          <a:srcRect l="15128" r="15128"/>
          <a:stretch>
            <a:fillRect/>
          </a:stretch>
        </p:blipFill>
        <p:spPr>
          <a:prstGeom prst="rect">
            <a:avLst/>
          </a:prstGeom>
        </p:spPr>
      </p:pic>
    </p:spTree>
    <p:extLst>
      <p:ext uri="{BB962C8B-B14F-4D97-AF65-F5344CB8AC3E}">
        <p14:creationId xmlns:p14="http://schemas.microsoft.com/office/powerpoint/2010/main" val="25964741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Consider…What features would you put in a smartphone?</a:t>
            </a:r>
            <a:endParaRPr lang="en-US" dirty="0"/>
          </a:p>
        </p:txBody>
      </p:sp>
      <p:sp>
        <p:nvSpPr>
          <p:cNvPr id="3" name="Content Placeholder 2"/>
          <p:cNvSpPr>
            <a:spLocks noGrp="1"/>
          </p:cNvSpPr>
          <p:nvPr>
            <p:ph idx="1"/>
          </p:nvPr>
        </p:nvSpPr>
        <p:spPr/>
        <p:txBody>
          <a:bodyPr/>
          <a:lstStyle/>
          <a:p>
            <a:r>
              <a:rPr lang="en-US" dirty="0" smtClean="0"/>
              <a:t>Big screen</a:t>
            </a:r>
          </a:p>
          <a:p>
            <a:r>
              <a:rPr lang="en-US" dirty="0" smtClean="0"/>
              <a:t>Long battery life</a:t>
            </a:r>
          </a:p>
          <a:p>
            <a:r>
              <a:rPr lang="en-US" dirty="0" smtClean="0"/>
              <a:t>Size</a:t>
            </a:r>
          </a:p>
          <a:p>
            <a:endParaRPr lang="en-US" dirty="0"/>
          </a:p>
          <a:p>
            <a:pPr marL="0" indent="0">
              <a:buNone/>
            </a:pPr>
            <a:r>
              <a:rPr lang="en-US" b="1" dirty="0" smtClean="0">
                <a:solidFill>
                  <a:srgbClr val="FF0000"/>
                </a:solidFill>
              </a:rPr>
              <a:t>THE ART OF TRADEOFF</a:t>
            </a:r>
            <a:endParaRPr lang="en-US" b="1" dirty="0">
              <a:solidFill>
                <a:srgbClr val="FF0000"/>
              </a:solidFill>
            </a:endParaRPr>
          </a:p>
        </p:txBody>
      </p:sp>
      <p:graphicFrame>
        <p:nvGraphicFramePr>
          <p:cNvPr id="4" name="Content Placeholder 5"/>
          <p:cNvGraphicFramePr>
            <a:graphicFrameLocks/>
          </p:cNvGraphicFramePr>
          <p:nvPr>
            <p:extLst>
              <p:ext uri="{D42A27DB-BD31-4B8C-83A1-F6EECF244321}">
                <p14:modId xmlns:p14="http://schemas.microsoft.com/office/powerpoint/2010/main" val="2817467528"/>
              </p:ext>
            </p:extLst>
          </p:nvPr>
        </p:nvGraphicFramePr>
        <p:xfrm>
          <a:off x="457200" y="1600201"/>
          <a:ext cx="82296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52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NEVER one single solution</a:t>
            </a:r>
            <a:endParaRPr lang="en-US" dirty="0"/>
          </a:p>
        </p:txBody>
      </p:sp>
      <p:sp>
        <p:nvSpPr>
          <p:cNvPr id="3" name="Content Placeholder 2"/>
          <p:cNvSpPr>
            <a:spLocks noGrp="1"/>
          </p:cNvSpPr>
          <p:nvPr>
            <p:ph idx="1"/>
          </p:nvPr>
        </p:nvSpPr>
        <p:spPr/>
        <p:txBody>
          <a:bodyPr/>
          <a:lstStyle/>
          <a:p>
            <a:r>
              <a:rPr lang="en-US" dirty="0" smtClean="0"/>
              <a:t>If any algorithm could generate a perfect solution to multi-dimensional constraint satisfaction problem…</a:t>
            </a:r>
          </a:p>
          <a:p>
            <a:pPr marL="0" indent="0" algn="ctr">
              <a:buNone/>
            </a:pPr>
            <a:endParaRPr lang="en-US" dirty="0" smtClean="0">
              <a:solidFill>
                <a:srgbClr val="FF0000"/>
              </a:solidFill>
            </a:endParaRPr>
          </a:p>
          <a:p>
            <a:pPr marL="0" indent="0" algn="ctr">
              <a:buNone/>
            </a:pPr>
            <a:r>
              <a:rPr lang="en-US" dirty="0" smtClean="0">
                <a:solidFill>
                  <a:srgbClr val="FF0000"/>
                </a:solidFill>
              </a:rPr>
              <a:t>THEN…</a:t>
            </a:r>
          </a:p>
          <a:p>
            <a:endParaRPr lang="en-US" dirty="0" smtClean="0"/>
          </a:p>
          <a:p>
            <a:r>
              <a:rPr lang="en-US" dirty="0" smtClean="0"/>
              <a:t>There’d be NO engineers, architects or designers</a:t>
            </a:r>
          </a:p>
          <a:p>
            <a:endParaRPr lang="en-US" dirty="0" smtClean="0"/>
          </a:p>
        </p:txBody>
      </p:sp>
    </p:spTree>
    <p:extLst>
      <p:ext uri="{BB962C8B-B14F-4D97-AF65-F5344CB8AC3E}">
        <p14:creationId xmlns:p14="http://schemas.microsoft.com/office/powerpoint/2010/main" val="5651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a:t>
            </a:r>
            <a:br>
              <a:rPr lang="en-US" dirty="0" smtClean="0"/>
            </a:br>
            <a:r>
              <a:rPr lang="en-US" dirty="0" smtClean="0"/>
              <a:t> What is “DESIGN”?</a:t>
            </a:r>
            <a:endParaRPr lang="en-US" dirty="0"/>
          </a:p>
        </p:txBody>
      </p:sp>
      <p:sp>
        <p:nvSpPr>
          <p:cNvPr id="3" name="Content Placeholder 2"/>
          <p:cNvSpPr>
            <a:spLocks noGrp="1"/>
          </p:cNvSpPr>
          <p:nvPr>
            <p:ph idx="1"/>
          </p:nvPr>
        </p:nvSpPr>
        <p:spPr/>
        <p:txBody>
          <a:bodyPr>
            <a:normAutofit/>
          </a:bodyPr>
          <a:lstStyle/>
          <a:p>
            <a:r>
              <a:rPr lang="en-US" smtClean="0"/>
              <a:t>It is a series of TRADE-OFF’s</a:t>
            </a:r>
          </a:p>
          <a:p>
            <a:pPr lvl="1"/>
            <a:r>
              <a:rPr lang="en-US" smtClean="0"/>
              <a:t>To SATISFY all of a project’s NEEDS (requirements)</a:t>
            </a:r>
          </a:p>
          <a:p>
            <a:r>
              <a:rPr lang="en-US" smtClean="0"/>
              <a:t>AND</a:t>
            </a:r>
          </a:p>
          <a:p>
            <a:pPr lvl="1"/>
            <a:r>
              <a:rPr lang="en-US" smtClean="0"/>
              <a:t>A maximal subset of WANTS</a:t>
            </a:r>
          </a:p>
          <a:p>
            <a:r>
              <a:rPr lang="en-US" smtClean="0"/>
              <a:t>WITHIN a bunch of Constraints</a:t>
            </a:r>
          </a:p>
          <a:p>
            <a:pPr lvl="1"/>
            <a:r>
              <a:rPr lang="en-US" smtClean="0"/>
              <a:t>Time</a:t>
            </a:r>
          </a:p>
          <a:p>
            <a:pPr lvl="1"/>
            <a:r>
              <a:rPr lang="en-US" smtClean="0"/>
              <a:t>Money (construction, operation, maintenance)</a:t>
            </a:r>
          </a:p>
          <a:p>
            <a:pPr lvl="1"/>
            <a:r>
              <a:rPr lang="en-US" smtClean="0"/>
              <a:t>Material</a:t>
            </a:r>
          </a:p>
          <a:p>
            <a:pPr lvl="1"/>
            <a:r>
              <a:rPr lang="en-US" smtClean="0"/>
              <a:t>Personnel (stakeholders, users, staffs)</a:t>
            </a:r>
          </a:p>
          <a:p>
            <a:pPr lvl="1"/>
            <a:r>
              <a:rPr lang="en-US" smtClean="0"/>
              <a:t>Legal (Regulation, standards, copyrights)</a:t>
            </a:r>
          </a:p>
          <a:p>
            <a:pPr lvl="1"/>
            <a:r>
              <a:rPr lang="en-US" smtClean="0"/>
              <a:t>Technical</a:t>
            </a:r>
          </a:p>
          <a:p>
            <a:pPr lvl="1"/>
            <a:r>
              <a:rPr lang="en-US" smtClean="0"/>
              <a:t>…</a:t>
            </a:r>
          </a:p>
          <a:p>
            <a:pPr lvl="1"/>
            <a:endParaRPr lang="en-US" dirty="0"/>
          </a:p>
        </p:txBody>
      </p:sp>
    </p:spTree>
    <p:extLst>
      <p:ext uri="{BB962C8B-B14F-4D97-AF65-F5344CB8AC3E}">
        <p14:creationId xmlns:p14="http://schemas.microsoft.com/office/powerpoint/2010/main" val="27767290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dirty="0" smtClean="0"/>
              <a:t>Chapter 7: Gathering Data</a:t>
            </a:r>
            <a:r>
              <a:rPr lang="en-US" dirty="0" smtClean="0"/>
              <a:t/>
            </a:r>
            <a:br>
              <a:rPr lang="en-US" dirty="0" smtClean="0"/>
            </a:br>
            <a:r>
              <a:rPr lang="en-US" sz="2000" b="1" dirty="0" smtClean="0">
                <a:solidFill>
                  <a:schemeClr val="accent2"/>
                </a:solidFill>
                <a:latin typeface="+mn-lt"/>
              </a:rPr>
              <a:t>AIMS</a:t>
            </a:r>
            <a:endParaRPr lang="en-US" sz="2000" b="1" dirty="0">
              <a:solidFill>
                <a:schemeClr val="accent2"/>
              </a:solidFill>
              <a:latin typeface="+mn-lt"/>
            </a:endParaRPr>
          </a:p>
        </p:txBody>
      </p:sp>
      <p:sp>
        <p:nvSpPr>
          <p:cNvPr id="8195" name="Rectangle 3"/>
          <p:cNvSpPr>
            <a:spLocks noGrp="1" noChangeArrowheads="1"/>
          </p:cNvSpPr>
          <p:nvPr>
            <p:ph sz="half" idx="1"/>
          </p:nvPr>
        </p:nvSpPr>
        <p:spPr/>
        <p:txBody>
          <a:bodyPr/>
          <a:lstStyle/>
          <a:p>
            <a:r>
              <a:rPr lang="en-US" dirty="0" smtClean="0"/>
              <a:t>Discuss how to plan and run a successful data gathering program.</a:t>
            </a:r>
          </a:p>
          <a:p>
            <a:r>
              <a:rPr lang="en-US" dirty="0" smtClean="0"/>
              <a:t>Enable you to plan and run an interview.</a:t>
            </a:r>
          </a:p>
          <a:p>
            <a:r>
              <a:rPr lang="en-US" dirty="0" smtClean="0"/>
              <a:t>Enable you to design a simple questionnaire.</a:t>
            </a:r>
          </a:p>
          <a:p>
            <a:r>
              <a:rPr lang="en-US" dirty="0" smtClean="0"/>
              <a:t>Enable you to plan and carry out an observation.</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smtClean="0"/>
              <a:t>www.id-book.com</a:t>
            </a:r>
            <a:endParaRPr lang="en-GB"/>
          </a:p>
        </p:txBody>
      </p:sp>
    </p:spTree>
    <p:extLst>
      <p:ext uri="{BB962C8B-B14F-4D97-AF65-F5344CB8AC3E}">
        <p14:creationId xmlns:p14="http://schemas.microsoft.com/office/powerpoint/2010/main" val="1751849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Five key issues</a:t>
            </a:r>
            <a:endParaRPr lang="en-US"/>
          </a:p>
        </p:txBody>
      </p:sp>
      <p:sp>
        <p:nvSpPr>
          <p:cNvPr id="9219" name="Rectangle 3"/>
          <p:cNvSpPr>
            <a:spLocks noGrp="1" noChangeArrowheads="1"/>
          </p:cNvSpPr>
          <p:nvPr>
            <p:ph sz="half" idx="1"/>
          </p:nvPr>
        </p:nvSpPr>
        <p:spPr/>
        <p:txBody>
          <a:bodyPr>
            <a:normAutofit/>
          </a:bodyPr>
          <a:lstStyle/>
          <a:p>
            <a:r>
              <a:rPr lang="en-US" dirty="0" smtClean="0"/>
              <a:t>Setting goals</a:t>
            </a:r>
          </a:p>
          <a:p>
            <a:pPr lvl="2"/>
            <a:r>
              <a:rPr lang="en-US" dirty="0" smtClean="0"/>
              <a:t>Decide how to analyze data once collected</a:t>
            </a:r>
          </a:p>
          <a:p>
            <a:r>
              <a:rPr lang="en-GB" dirty="0" smtClean="0"/>
              <a:t>Identifying participants</a:t>
            </a:r>
          </a:p>
          <a:p>
            <a:pPr lvl="2"/>
            <a:r>
              <a:rPr lang="en-GB" dirty="0" smtClean="0"/>
              <a:t>Decide who to gather data from</a:t>
            </a:r>
            <a:endParaRPr lang="en-US" dirty="0" smtClean="0"/>
          </a:p>
          <a:p>
            <a:r>
              <a:rPr lang="en-US" dirty="0" smtClean="0"/>
              <a:t>Relationship with participants</a:t>
            </a:r>
          </a:p>
          <a:p>
            <a:pPr lvl="2"/>
            <a:r>
              <a:rPr lang="en-US" dirty="0" smtClean="0"/>
              <a:t>Clear and professional</a:t>
            </a:r>
          </a:p>
          <a:p>
            <a:pPr lvl="2"/>
            <a:r>
              <a:rPr lang="en-US" dirty="0" smtClean="0"/>
              <a:t>Informed consent when appropriate</a:t>
            </a:r>
          </a:p>
          <a:p>
            <a:r>
              <a:rPr lang="en-US" dirty="0" smtClean="0"/>
              <a:t>Triangulation</a:t>
            </a:r>
          </a:p>
          <a:p>
            <a:pPr lvl="2"/>
            <a:r>
              <a:rPr lang="en-US" dirty="0" smtClean="0"/>
              <a:t>Look at data from more than one perspective</a:t>
            </a:r>
          </a:p>
          <a:p>
            <a:pPr lvl="2"/>
            <a:r>
              <a:rPr lang="en-US" dirty="0" smtClean="0"/>
              <a:t>Collect more than one type of data, </a:t>
            </a:r>
            <a:r>
              <a:rPr lang="en-US" dirty="0" err="1" smtClean="0"/>
              <a:t>eg</a:t>
            </a:r>
            <a:r>
              <a:rPr lang="en-US" dirty="0" smtClean="0"/>
              <a:t> qualitative from experiments and qualitative from interviews</a:t>
            </a:r>
          </a:p>
          <a:p>
            <a:r>
              <a:rPr lang="en-US" dirty="0" smtClean="0"/>
              <a:t>Pilot studies</a:t>
            </a:r>
          </a:p>
          <a:p>
            <a:pPr lvl="2"/>
            <a:r>
              <a:rPr lang="en-US" dirty="0" smtClean="0"/>
              <a:t>Small trial of main study</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smtClean="0"/>
              <a:t>www.id-book.com</a:t>
            </a:r>
            <a:endParaRPr lang="en-GB"/>
          </a:p>
        </p:txBody>
      </p:sp>
    </p:spTree>
    <p:extLst>
      <p:ext uri="{BB962C8B-B14F-4D97-AF65-F5344CB8AC3E}">
        <p14:creationId xmlns:p14="http://schemas.microsoft.com/office/powerpoint/2010/main" val="39247875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Interviews</a:t>
            </a:r>
            <a:endParaRPr lang="en-AU" dirty="0"/>
          </a:p>
        </p:txBody>
      </p:sp>
      <p:sp>
        <p:nvSpPr>
          <p:cNvPr id="9" name="Content Placeholder 8"/>
          <p:cNvSpPr>
            <a:spLocks noGrp="1"/>
          </p:cNvSpPr>
          <p:nvPr>
            <p:ph sz="half" idx="1"/>
          </p:nvPr>
        </p:nvSpPr>
        <p:spPr/>
        <p:txBody>
          <a:bodyPr/>
          <a:lstStyle/>
          <a:p>
            <a:r>
              <a:rPr lang="en-US" b="1" dirty="0" smtClean="0"/>
              <a:t>Unstructured</a:t>
            </a:r>
            <a:r>
              <a:rPr lang="en-US" dirty="0" smtClean="0"/>
              <a:t> - are not directed by a script. Rich but not replicable. </a:t>
            </a:r>
          </a:p>
          <a:p>
            <a:r>
              <a:rPr lang="en-US" b="1" dirty="0" smtClean="0"/>
              <a:t>Structured</a:t>
            </a:r>
            <a:r>
              <a:rPr lang="en-US" dirty="0" smtClean="0"/>
              <a:t> - are tightly scripted, often like a questionnaire. Replicable but may lack richness.</a:t>
            </a:r>
          </a:p>
          <a:p>
            <a:r>
              <a:rPr lang="en-US" b="1" dirty="0" smtClean="0"/>
              <a:t>Semi-structured - </a:t>
            </a:r>
            <a:r>
              <a:rPr lang="en-US" dirty="0" smtClean="0"/>
              <a:t>guided by a script but interesting issues can be explored in more depth. Can provide a good balance between richness and </a:t>
            </a:r>
            <a:r>
              <a:rPr lang="en-US" dirty="0" err="1" smtClean="0"/>
              <a:t>replicability</a:t>
            </a:r>
            <a:r>
              <a:rPr lang="en-US" dirty="0" smtClean="0"/>
              <a:t>.</a:t>
            </a:r>
          </a:p>
          <a:p>
            <a:r>
              <a:rPr lang="en-US" b="1" dirty="0" smtClean="0"/>
              <a:t>Focus groups </a:t>
            </a:r>
            <a:r>
              <a:rPr lang="en-US" dirty="0" smtClean="0"/>
              <a:t>– a group interview</a:t>
            </a:r>
          </a:p>
          <a:p>
            <a:endParaRPr lang="en-AU"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t>www.id-book.com</a:t>
            </a:r>
            <a:endParaRPr lang="en-GB" dirty="0"/>
          </a:p>
        </p:txBody>
      </p:sp>
      <p:sp>
        <p:nvSpPr>
          <p:cNvPr id="11266" name="Rectangle 2"/>
          <p:cNvSpPr>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sz="4000" dirty="0">
              <a:solidFill>
                <a:schemeClr val="accent6">
                  <a:lumMod val="75000"/>
                </a:schemeClr>
              </a:solidFill>
              <a:latin typeface="Liberation Sans"/>
            </a:endParaRPr>
          </a:p>
        </p:txBody>
      </p:sp>
      <p:sp>
        <p:nvSpPr>
          <p:cNvPr id="11267" name="Rectangle 3"/>
          <p:cNvSpPr>
            <a:spLocks noChangeArrowheads="1"/>
          </p:cNvSpPr>
          <p:nvPr/>
        </p:nvSpPr>
        <p:spPr bwMode="auto">
          <a:xfrm>
            <a:off x="769289" y="1124744"/>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endParaRPr lang="en-US" sz="2800" dirty="0">
              <a:solidFill>
                <a:srgbClr val="7030A0"/>
              </a:solidFill>
              <a:latin typeface="Liberation Sans"/>
              <a:cs typeface="Liberation Sans"/>
            </a:endParaRPr>
          </a:p>
        </p:txBody>
      </p:sp>
    </p:spTree>
    <p:extLst>
      <p:ext uri="{BB962C8B-B14F-4D97-AF65-F5344CB8AC3E}">
        <p14:creationId xmlns:p14="http://schemas.microsoft.com/office/powerpoint/2010/main" val="421462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smtClean="0"/>
              <a:t>Human-Computer Interaction (HCI)</a:t>
            </a:r>
            <a:endParaRPr lang="en-AU" dirty="0"/>
          </a:p>
        </p:txBody>
      </p:sp>
      <p:sp>
        <p:nvSpPr>
          <p:cNvPr id="5" name="Content Placeholder 4"/>
          <p:cNvSpPr>
            <a:spLocks noGrp="1"/>
          </p:cNvSpPr>
          <p:nvPr>
            <p:ph sz="quarter" idx="14"/>
          </p:nvPr>
        </p:nvSpPr>
        <p:spPr/>
        <p:txBody>
          <a:bodyPr>
            <a:normAutofit lnSpcReduction="10000"/>
          </a:bodyPr>
          <a:lstStyle/>
          <a:p>
            <a:r>
              <a:rPr lang="en-AU" dirty="0" smtClean="0"/>
              <a:t>What is HCI?</a:t>
            </a:r>
          </a:p>
          <a:p>
            <a:endParaRPr lang="en-AU" dirty="0" smtClean="0"/>
          </a:p>
          <a:p>
            <a:r>
              <a:rPr lang="en-AU" dirty="0" smtClean="0"/>
              <a:t>What happens when A human and a </a:t>
            </a:r>
            <a:r>
              <a:rPr lang="en-AU" smtClean="0"/>
              <a:t>computer interact?</a:t>
            </a:r>
          </a:p>
          <a:p>
            <a:endParaRPr lang="en-AU" dirty="0" smtClean="0"/>
          </a:p>
          <a:p>
            <a:r>
              <a:rPr lang="en-AU" dirty="0" smtClean="0"/>
              <a:t>Why are we studying HCI?</a:t>
            </a:r>
            <a:endParaRPr lang="en-AU" dirty="0"/>
          </a:p>
        </p:txBody>
      </p:sp>
    </p:spTree>
    <p:extLst>
      <p:ext uri="{BB962C8B-B14F-4D97-AF65-F5344CB8AC3E}">
        <p14:creationId xmlns:p14="http://schemas.microsoft.com/office/powerpoint/2010/main" val="279851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Enhancing Interviews</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998742599"/>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723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a:t>Chapter </a:t>
            </a:r>
            <a:r>
              <a:rPr lang="en-US" dirty="0" smtClean="0"/>
              <a:t>8: Data </a:t>
            </a:r>
            <a:r>
              <a:rPr lang="en-US" dirty="0"/>
              <a:t>Analysis, Interpretation and </a:t>
            </a:r>
            <a:r>
              <a:rPr lang="en-US" dirty="0" smtClean="0"/>
              <a:t>Presentation</a:t>
            </a:r>
            <a:br>
              <a:rPr lang="en-US" dirty="0" smtClean="0"/>
            </a:br>
            <a:r>
              <a:rPr lang="en-US" sz="2000" b="1" dirty="0" smtClean="0">
                <a:solidFill>
                  <a:schemeClr val="accent2"/>
                </a:solidFill>
                <a:latin typeface="+mn-lt"/>
              </a:rPr>
              <a:t>AIMS</a:t>
            </a:r>
            <a:endParaRPr lang="en-US" sz="2000" b="1" dirty="0">
              <a:solidFill>
                <a:schemeClr val="accent2"/>
              </a:solidFill>
              <a:latin typeface="+mn-lt"/>
            </a:endParaRPr>
          </a:p>
        </p:txBody>
      </p:sp>
      <p:sp>
        <p:nvSpPr>
          <p:cNvPr id="8195" name="Rectangle 3"/>
          <p:cNvSpPr>
            <a:spLocks noGrp="1" noChangeArrowheads="1"/>
          </p:cNvSpPr>
          <p:nvPr>
            <p:ph sz="half" idx="1"/>
          </p:nvPr>
        </p:nvSpPr>
        <p:spPr/>
        <p:txBody>
          <a:bodyPr>
            <a:normAutofit/>
          </a:bodyPr>
          <a:lstStyle/>
          <a:p>
            <a:r>
              <a:rPr lang="en-US" dirty="0" smtClean="0"/>
              <a:t>Discuss the difference between qualitative and quantitative data and analysis.</a:t>
            </a:r>
          </a:p>
          <a:p>
            <a:r>
              <a:rPr lang="en-US" dirty="0" smtClean="0"/>
              <a:t>Enable you to analyze data gathered from: </a:t>
            </a:r>
          </a:p>
          <a:p>
            <a:pPr lvl="1"/>
            <a:r>
              <a:rPr lang="en-US" dirty="0" smtClean="0"/>
              <a:t>Questionnaires.</a:t>
            </a:r>
          </a:p>
          <a:p>
            <a:pPr lvl="1"/>
            <a:r>
              <a:rPr lang="en-US" dirty="0" smtClean="0"/>
              <a:t>Interviews. </a:t>
            </a:r>
          </a:p>
          <a:p>
            <a:pPr lvl="1"/>
            <a:r>
              <a:rPr lang="en-US" dirty="0" smtClean="0"/>
              <a:t>Observation studies.</a:t>
            </a:r>
          </a:p>
          <a:p>
            <a:r>
              <a:rPr lang="en-US" dirty="0" smtClean="0"/>
              <a:t>Make you aware of software packages that are available to help your analysis.</a:t>
            </a:r>
          </a:p>
          <a:p>
            <a:r>
              <a:rPr lang="en-US" dirty="0" smtClean="0"/>
              <a:t> Identify common pitfalls in data analysis, interpretation, and presentation.</a:t>
            </a:r>
          </a:p>
          <a:p>
            <a:r>
              <a:rPr lang="en-US" dirty="0" smtClean="0"/>
              <a:t>Enable you to interpret and present your findings in appropriate ways.</a:t>
            </a:r>
            <a:endParaRPr lang="en-US" dirty="0"/>
          </a:p>
        </p:txBody>
      </p:sp>
      <p:sp>
        <p:nvSpPr>
          <p:cNvPr id="8" name="Footer Placeholder 1"/>
          <p:cNvSpPr txBox="1">
            <a:spLocks/>
          </p:cNvSpPr>
          <p:nvPr/>
        </p:nvSpPr>
        <p:spPr>
          <a:xfrm>
            <a:off x="0" y="6381750"/>
            <a:ext cx="2895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smtClean="0">
                <a:latin typeface="Liberation Sans"/>
              </a:rPr>
              <a:t>www.id-book.com</a:t>
            </a:r>
            <a:endParaRPr lang="en-GB" dirty="0">
              <a:latin typeface="Liberation Sans"/>
            </a:endParaRPr>
          </a:p>
        </p:txBody>
      </p:sp>
    </p:spTree>
    <p:extLst>
      <p:ext uri="{BB962C8B-B14F-4D97-AF65-F5344CB8AC3E}">
        <p14:creationId xmlns:p14="http://schemas.microsoft.com/office/powerpoint/2010/main" val="35480846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Quantitative and qualitative</a:t>
            </a:r>
            <a:endParaRPr lang="en-US"/>
          </a:p>
        </p:txBody>
      </p:sp>
      <p:sp>
        <p:nvSpPr>
          <p:cNvPr id="9219" name="Rectangle 3"/>
          <p:cNvSpPr>
            <a:spLocks noGrp="1" noChangeArrowheads="1"/>
          </p:cNvSpPr>
          <p:nvPr>
            <p:ph sz="half" idx="1"/>
          </p:nvPr>
        </p:nvSpPr>
        <p:spPr/>
        <p:txBody>
          <a:bodyPr/>
          <a:lstStyle/>
          <a:p>
            <a:r>
              <a:rPr lang="en-US" dirty="0" smtClean="0"/>
              <a:t>Quantitative data – expressed as numbers</a:t>
            </a:r>
          </a:p>
          <a:p>
            <a:r>
              <a:rPr lang="en-US" dirty="0" smtClean="0"/>
              <a:t>Qualitative data – difficult to measure sensibly as numbers, e.g. count number of words to measure dissatisfaction</a:t>
            </a:r>
          </a:p>
          <a:p>
            <a:r>
              <a:rPr lang="en-US" dirty="0" smtClean="0"/>
              <a:t>Quantitative analysis – numerical methods to ascertain size, magnitude, amount</a:t>
            </a:r>
          </a:p>
          <a:p>
            <a:r>
              <a:rPr lang="en-US" dirty="0" smtClean="0"/>
              <a:t>Qualitative analysis – expresses the nature of elements and is represented as themes, patterns, stories</a:t>
            </a:r>
          </a:p>
          <a:p>
            <a:r>
              <a:rPr lang="en-US" dirty="0" smtClean="0"/>
              <a:t>Be careful how you manipulate data and numbers!</a:t>
            </a:r>
            <a:endParaRPr lang="en-US" dirty="0"/>
          </a:p>
        </p:txBody>
      </p:sp>
      <p:sp>
        <p:nvSpPr>
          <p:cNvPr id="7" name="Footer Placeholder 1"/>
          <p:cNvSpPr txBox="1">
            <a:spLocks/>
          </p:cNvSpPr>
          <p:nvPr/>
        </p:nvSpPr>
        <p:spPr>
          <a:xfrm>
            <a:off x="0" y="6381750"/>
            <a:ext cx="2895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smtClean="0">
                <a:latin typeface="Liberation Sans"/>
              </a:rPr>
              <a:t>www.id-book.com</a:t>
            </a:r>
            <a:endParaRPr lang="en-GB" dirty="0">
              <a:latin typeface="Liberation Sans"/>
            </a:endParaRPr>
          </a:p>
        </p:txBody>
      </p:sp>
    </p:spTree>
    <p:extLst>
      <p:ext uri="{BB962C8B-B14F-4D97-AF65-F5344CB8AC3E}">
        <p14:creationId xmlns:p14="http://schemas.microsoft.com/office/powerpoint/2010/main" val="39697047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91170" y="5572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sz="4000" dirty="0">
              <a:solidFill>
                <a:schemeClr val="accent6">
                  <a:lumMod val="75000"/>
                </a:schemeClr>
              </a:solidFill>
              <a:latin typeface="Liberation Sans"/>
            </a:endParaRPr>
          </a:p>
        </p:txBody>
      </p:sp>
      <p:sp>
        <p:nvSpPr>
          <p:cNvPr id="19459" name="Rectangle 3"/>
          <p:cNvSpPr>
            <a:spLocks noChangeArrowheads="1"/>
          </p:cNvSpPr>
          <p:nvPr/>
        </p:nvSpPr>
        <p:spPr bwMode="auto">
          <a:xfrm>
            <a:off x="611188" y="1700213"/>
            <a:ext cx="8153400"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10000"/>
              </a:lnSpc>
              <a:spcBef>
                <a:spcPct val="20000"/>
              </a:spcBef>
              <a:buFontTx/>
              <a:buChar char="•"/>
            </a:pPr>
            <a:endParaRPr lang="en-US" sz="2400">
              <a:solidFill>
                <a:schemeClr val="accent6">
                  <a:lumMod val="75000"/>
                </a:schemeClr>
              </a:solidFill>
              <a:latin typeface="Liberation Sans"/>
            </a:endParaRPr>
          </a:p>
        </p:txBody>
      </p:sp>
      <p:sp>
        <p:nvSpPr>
          <p:cNvPr id="5" name="Title 4"/>
          <p:cNvSpPr>
            <a:spLocks noGrp="1"/>
          </p:cNvSpPr>
          <p:nvPr>
            <p:ph type="title"/>
          </p:nvPr>
        </p:nvSpPr>
        <p:spPr/>
        <p:txBody>
          <a:bodyPr/>
          <a:lstStyle/>
          <a:p>
            <a:r>
              <a:rPr lang="en-US" dirty="0" smtClean="0"/>
              <a:t>Individual model</a:t>
            </a:r>
            <a:endParaRPr lang="en-AU" dirty="0"/>
          </a:p>
        </p:txBody>
      </p:sp>
      <p:pic>
        <p:nvPicPr>
          <p:cNvPr id="19460" name="Picture 4" descr="8-1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1188130" y="2126512"/>
            <a:ext cx="5925051" cy="3938619"/>
          </a:xfrm>
        </p:spPr>
      </p:pic>
      <p:sp>
        <p:nvSpPr>
          <p:cNvPr id="4" name="TextBox 3"/>
          <p:cNvSpPr txBox="1"/>
          <p:nvPr/>
        </p:nvSpPr>
        <p:spPr>
          <a:xfrm>
            <a:off x="8495404" y="6453336"/>
            <a:ext cx="576064" cy="246221"/>
          </a:xfrm>
          <a:prstGeom prst="rect">
            <a:avLst/>
          </a:prstGeom>
          <a:noFill/>
        </p:spPr>
        <p:txBody>
          <a:bodyPr wrap="square" rtlCol="0">
            <a:spAutoFit/>
          </a:bodyPr>
          <a:lstStyle/>
          <a:p>
            <a:r>
              <a:rPr lang="en-GB" sz="1000" dirty="0" smtClean="0">
                <a:solidFill>
                  <a:schemeClr val="accent6">
                    <a:lumMod val="75000"/>
                  </a:schemeClr>
                </a:solidFill>
                <a:latin typeface="Liberation Sans"/>
              </a:rPr>
              <a:t>16</a:t>
            </a:r>
            <a:endParaRPr lang="en-GB" dirty="0">
              <a:solidFill>
                <a:schemeClr val="accent6">
                  <a:lumMod val="75000"/>
                </a:schemeClr>
              </a:solidFill>
              <a:latin typeface="Liberation Sans"/>
            </a:endParaRPr>
          </a:p>
        </p:txBody>
      </p:sp>
      <p:sp>
        <p:nvSpPr>
          <p:cNvPr id="11" name="Footer Placeholder 1"/>
          <p:cNvSpPr txBox="1">
            <a:spLocks/>
          </p:cNvSpPr>
          <p:nvPr/>
        </p:nvSpPr>
        <p:spPr>
          <a:xfrm>
            <a:off x="0" y="6381750"/>
            <a:ext cx="2895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smtClean="0">
                <a:latin typeface="Liberation Sans"/>
              </a:rPr>
              <a:t>www.id-book.com</a:t>
            </a:r>
            <a:endParaRPr lang="en-GB" dirty="0">
              <a:latin typeface="Liberation Sans"/>
            </a:endParaRPr>
          </a:p>
        </p:txBody>
      </p:sp>
    </p:spTree>
    <p:extLst>
      <p:ext uri="{BB962C8B-B14F-4D97-AF65-F5344CB8AC3E}">
        <p14:creationId xmlns:p14="http://schemas.microsoft.com/office/powerpoint/2010/main" val="1517855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the Findings</a:t>
            </a:r>
            <a:endParaRPr lang="en-AU" dirty="0"/>
          </a:p>
        </p:txBody>
      </p:sp>
      <p:sp>
        <p:nvSpPr>
          <p:cNvPr id="4" name="Content Placeholder 3"/>
          <p:cNvSpPr>
            <a:spLocks noGrp="1"/>
          </p:cNvSpPr>
          <p:nvPr>
            <p:ph sz="half" idx="1"/>
          </p:nvPr>
        </p:nvSpPr>
        <p:spPr/>
        <p:txBody>
          <a:bodyPr/>
          <a:lstStyle/>
          <a:p>
            <a:r>
              <a:rPr lang="en-GB" dirty="0" smtClean="0"/>
              <a:t>Only make claims that your data can support</a:t>
            </a:r>
            <a:endParaRPr lang="en-US" dirty="0" smtClean="0"/>
          </a:p>
          <a:p>
            <a:r>
              <a:rPr lang="en-US" dirty="0" smtClean="0"/>
              <a:t>The best way to present your findings depends on the audience, the purpose, and the data gathering and analysis undertaken</a:t>
            </a:r>
          </a:p>
          <a:p>
            <a:r>
              <a:rPr lang="en-US" dirty="0" smtClean="0"/>
              <a:t>Graphical representations can be appropriate for presentation</a:t>
            </a:r>
          </a:p>
          <a:p>
            <a:endParaRPr lang="en-US" dirty="0" smtClean="0"/>
          </a:p>
          <a:p>
            <a:r>
              <a:rPr lang="en-US" dirty="0" smtClean="0"/>
              <a:t>Other techniques are:</a:t>
            </a:r>
          </a:p>
          <a:p>
            <a:pPr lvl="1"/>
            <a:r>
              <a:rPr lang="en-US" dirty="0" smtClean="0"/>
              <a:t>Rigorous notations, e.g. UML</a:t>
            </a:r>
          </a:p>
          <a:p>
            <a:pPr lvl="1"/>
            <a:r>
              <a:rPr lang="en-US" dirty="0" smtClean="0"/>
              <a:t>Persona Development</a:t>
            </a:r>
          </a:p>
          <a:p>
            <a:pPr lvl="1"/>
            <a:r>
              <a:rPr lang="en-US" dirty="0" smtClean="0"/>
              <a:t>Using stories, e.g. to create scenarios</a:t>
            </a:r>
          </a:p>
          <a:p>
            <a:pPr lvl="1"/>
            <a:r>
              <a:rPr lang="en-US" dirty="0" smtClean="0"/>
              <a:t>Summarizing the findings</a:t>
            </a:r>
          </a:p>
          <a:p>
            <a:pPr lvl="1"/>
            <a:r>
              <a:rPr lang="en-US" dirty="0" smtClean="0"/>
              <a:t>What needs to be changed in the system – CRUD (Create, Read, Update, Delete)</a:t>
            </a:r>
          </a:p>
          <a:p>
            <a:endParaRPr lang="en-US" dirty="0" smtClean="0"/>
          </a:p>
          <a:p>
            <a:endParaRPr lang="en-AU" dirty="0"/>
          </a:p>
        </p:txBody>
      </p:sp>
      <p:sp>
        <p:nvSpPr>
          <p:cNvPr id="21506" name="Rectangle 2"/>
          <p:cNvSpPr>
            <a:spLocks noChangeArrowheads="1"/>
          </p:cNvSpPr>
          <p:nvPr/>
        </p:nvSpPr>
        <p:spPr bwMode="auto">
          <a:xfrm>
            <a:off x="684213" y="198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US" sz="4000" dirty="0">
              <a:solidFill>
                <a:schemeClr val="accent6">
                  <a:lumMod val="75000"/>
                </a:schemeClr>
              </a:solidFill>
              <a:latin typeface="Liberation Sans"/>
            </a:endParaRPr>
          </a:p>
        </p:txBody>
      </p:sp>
      <p:sp>
        <p:nvSpPr>
          <p:cNvPr id="21507" name="Rectangle 3"/>
          <p:cNvSpPr>
            <a:spLocks noChangeArrowheads="1"/>
          </p:cNvSpPr>
          <p:nvPr/>
        </p:nvSpPr>
        <p:spPr bwMode="auto">
          <a:xfrm>
            <a:off x="611188" y="1341438"/>
            <a:ext cx="8153400"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20000"/>
              </a:lnSpc>
              <a:spcBef>
                <a:spcPct val="20000"/>
              </a:spcBef>
              <a:buFontTx/>
              <a:buChar char="•"/>
            </a:pPr>
            <a:endParaRPr lang="en-US" sz="2400" dirty="0">
              <a:solidFill>
                <a:srgbClr val="0070C0"/>
              </a:solidFill>
              <a:latin typeface="Liberation Sans"/>
            </a:endParaRPr>
          </a:p>
        </p:txBody>
      </p:sp>
      <p:sp>
        <p:nvSpPr>
          <p:cNvPr id="10" name="Footer Placeholder 1"/>
          <p:cNvSpPr txBox="1">
            <a:spLocks/>
          </p:cNvSpPr>
          <p:nvPr/>
        </p:nvSpPr>
        <p:spPr>
          <a:xfrm>
            <a:off x="0" y="6381750"/>
            <a:ext cx="2895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smtClean="0">
                <a:latin typeface="Liberation Sans"/>
              </a:rPr>
              <a:t>www.id-book.com</a:t>
            </a:r>
            <a:endParaRPr lang="en-GB" dirty="0">
              <a:latin typeface="Liberation Sans"/>
            </a:endParaRPr>
          </a:p>
        </p:txBody>
      </p:sp>
    </p:spTree>
    <p:extLst>
      <p:ext uri="{BB962C8B-B14F-4D97-AF65-F5344CB8AC3E}">
        <p14:creationId xmlns:p14="http://schemas.microsoft.com/office/powerpoint/2010/main" val="19470400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Case Description</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65310705"/>
              </p:ext>
            </p:extLst>
          </p:nvPr>
        </p:nvGraphicFramePr>
        <p:xfrm>
          <a:off x="565309" y="1702943"/>
          <a:ext cx="7064057" cy="4714494"/>
        </p:xfrm>
        <a:graphic>
          <a:graphicData uri="http://schemas.openxmlformats.org/drawingml/2006/table">
            <a:tbl>
              <a:tblPr firstCol="1" bandRow="1">
                <a:tableStyleId>{073A0DAA-6AF3-43AB-8588-CEC1D06C72B9}</a:tableStyleId>
              </a:tblPr>
              <a:tblGrid>
                <a:gridCol w="2635091"/>
                <a:gridCol w="3363707"/>
                <a:gridCol w="1065259"/>
              </a:tblGrid>
              <a:tr h="374121">
                <a:tc>
                  <a:txBody>
                    <a:bodyPr/>
                    <a:lstStyle/>
                    <a:p>
                      <a:pPr>
                        <a:lnSpc>
                          <a:spcPct val="115000"/>
                        </a:lnSpc>
                        <a:spcAft>
                          <a:spcPts val="0"/>
                        </a:spcAft>
                      </a:pPr>
                      <a:r>
                        <a:rPr lang="en-AU" sz="1600" dirty="0">
                          <a:effectLst/>
                        </a:rPr>
                        <a:t>Use Case Name:</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Scenario:</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Triggering Event:</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Brief Description:</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Actors: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Related Use Cases: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Stakeholders: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Pre-conditions: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Post-conditions: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187060">
                <a:tc rowSpan="2">
                  <a:txBody>
                    <a:bodyPr/>
                    <a:lstStyle/>
                    <a:p>
                      <a:pPr>
                        <a:lnSpc>
                          <a:spcPct val="115000"/>
                        </a:lnSpc>
                        <a:spcAft>
                          <a:spcPts val="0"/>
                        </a:spcAft>
                      </a:pPr>
                      <a:r>
                        <a:rPr lang="en-AU" sz="1600" dirty="0">
                          <a:effectLst/>
                        </a:rPr>
                        <a:t>Flow of Activities:</a:t>
                      </a:r>
                      <a:endParaRPr lang="en-AU" sz="1600" dirty="0">
                        <a:effectLst/>
                        <a:latin typeface="Calibri"/>
                        <a:ea typeface="Calibri"/>
                        <a:cs typeface="Times New Roman"/>
                      </a:endParaRPr>
                    </a:p>
                  </a:txBody>
                  <a:tcPr marL="66543" marR="66543" marT="0" marB="0"/>
                </a:tc>
                <a:tc>
                  <a:txBody>
                    <a:bodyPr/>
                    <a:lstStyle/>
                    <a:p>
                      <a:pPr algn="ctr">
                        <a:lnSpc>
                          <a:spcPct val="115000"/>
                        </a:lnSpc>
                        <a:spcAft>
                          <a:spcPts val="0"/>
                        </a:spcAft>
                      </a:pPr>
                      <a:r>
                        <a:rPr lang="en-AU" sz="1600">
                          <a:effectLst/>
                        </a:rPr>
                        <a:t>Actor</a:t>
                      </a:r>
                      <a:endParaRPr lang="en-AU" sz="1600">
                        <a:effectLst/>
                        <a:latin typeface="Calibri"/>
                        <a:ea typeface="Calibri"/>
                        <a:cs typeface="Times New Roman"/>
                      </a:endParaRPr>
                    </a:p>
                  </a:txBody>
                  <a:tcPr marL="66543" marR="66543" marT="0" marB="0"/>
                </a:tc>
                <a:tc>
                  <a:txBody>
                    <a:bodyPr/>
                    <a:lstStyle/>
                    <a:p>
                      <a:pPr algn="ctr">
                        <a:lnSpc>
                          <a:spcPct val="115000"/>
                        </a:lnSpc>
                        <a:spcAft>
                          <a:spcPts val="0"/>
                        </a:spcAft>
                      </a:pPr>
                      <a:r>
                        <a:rPr lang="en-AU" sz="1600" dirty="0">
                          <a:effectLst/>
                        </a:rPr>
                        <a:t>System</a:t>
                      </a:r>
                      <a:endParaRPr lang="en-AU" sz="1600" dirty="0">
                        <a:effectLst/>
                        <a:latin typeface="Calibri"/>
                        <a:ea typeface="Calibri"/>
                        <a:cs typeface="Times New Roman"/>
                      </a:endParaRPr>
                    </a:p>
                  </a:txBody>
                  <a:tcPr marL="66543" marR="66543" marT="0" marB="0"/>
                </a:tc>
              </a:tr>
              <a:tr h="561181">
                <a:tc vMerge="1">
                  <a:txBody>
                    <a:bodyPr/>
                    <a:lstStyle/>
                    <a:p>
                      <a:endParaRPr lang="en-AU"/>
                    </a:p>
                  </a:txBody>
                  <a:tcPr/>
                </a:tc>
                <a:tc>
                  <a:txBody>
                    <a:bodyPr/>
                    <a:lstStyle/>
                    <a:p>
                      <a:pPr>
                        <a:lnSpc>
                          <a:spcPct val="115000"/>
                        </a:lnSpc>
                        <a:spcAft>
                          <a:spcPts val="0"/>
                        </a:spcAft>
                      </a:pPr>
                      <a:r>
                        <a:rPr lang="en-AU" sz="1100">
                          <a:effectLst/>
                        </a:rPr>
                        <a:t> </a:t>
                      </a:r>
                    </a:p>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a:txBody>
                    <a:bodyPr/>
                    <a:lstStyle/>
                    <a:p>
                      <a:pPr>
                        <a:lnSpc>
                          <a:spcPct val="115000"/>
                        </a:lnSpc>
                        <a:spcAft>
                          <a:spcPts val="0"/>
                        </a:spcAft>
                      </a:pPr>
                      <a:r>
                        <a:rPr lang="en-AU" sz="1100" dirty="0">
                          <a:effectLst/>
                        </a:rPr>
                        <a:t> </a:t>
                      </a:r>
                    </a:p>
                    <a:p>
                      <a:pPr>
                        <a:lnSpc>
                          <a:spcPct val="115000"/>
                        </a:lnSpc>
                        <a:spcAft>
                          <a:spcPts val="0"/>
                        </a:spcAft>
                      </a:pPr>
                      <a:r>
                        <a:rPr lang="en-AU" sz="1100" dirty="0">
                          <a:effectLst/>
                        </a:rPr>
                        <a:t> </a:t>
                      </a:r>
                    </a:p>
                    <a:p>
                      <a:pPr>
                        <a:lnSpc>
                          <a:spcPct val="115000"/>
                        </a:lnSpc>
                        <a:spcAft>
                          <a:spcPts val="0"/>
                        </a:spcAft>
                      </a:pPr>
                      <a:r>
                        <a:rPr lang="en-AU" sz="1100" dirty="0">
                          <a:effectLst/>
                        </a:rPr>
                        <a:t> </a:t>
                      </a:r>
                      <a:endParaRPr lang="en-AU" sz="1100" dirty="0">
                        <a:effectLst/>
                        <a:latin typeface="Calibri"/>
                        <a:ea typeface="Calibri"/>
                        <a:cs typeface="Times New Roman"/>
                      </a:endParaRPr>
                    </a:p>
                  </a:txBody>
                  <a:tcPr marL="66543" marR="66543" marT="0" marB="0"/>
                </a:tc>
              </a:tr>
              <a:tr h="374121">
                <a:tc>
                  <a:txBody>
                    <a:bodyPr/>
                    <a:lstStyle/>
                    <a:p>
                      <a:pPr>
                        <a:lnSpc>
                          <a:spcPct val="115000"/>
                        </a:lnSpc>
                        <a:spcAft>
                          <a:spcPts val="0"/>
                        </a:spcAft>
                      </a:pPr>
                      <a:r>
                        <a:rPr lang="en-AU" sz="1600" dirty="0">
                          <a:effectLst/>
                        </a:rPr>
                        <a:t>Exceptions: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dirty="0">
                          <a:effectLst/>
                        </a:rPr>
                        <a:t> </a:t>
                      </a:r>
                    </a:p>
                    <a:p>
                      <a:pPr>
                        <a:lnSpc>
                          <a:spcPct val="115000"/>
                        </a:lnSpc>
                        <a:spcAft>
                          <a:spcPts val="0"/>
                        </a:spcAft>
                      </a:pPr>
                      <a:r>
                        <a:rPr lang="en-AU" sz="1100" dirty="0">
                          <a:effectLst/>
                        </a:rPr>
                        <a:t> </a:t>
                      </a:r>
                      <a:endParaRPr lang="en-AU" sz="1100" dirty="0">
                        <a:effectLst/>
                        <a:latin typeface="Calibri"/>
                        <a:ea typeface="Calibri"/>
                        <a:cs typeface="Times New Roman"/>
                      </a:endParaRPr>
                    </a:p>
                  </a:txBody>
                  <a:tcPr marL="66543" marR="66543" marT="0" marB="0"/>
                </a:tc>
                <a:tc hMerge="1">
                  <a:txBody>
                    <a:bodyPr/>
                    <a:lstStyle/>
                    <a:p>
                      <a:endParaRPr lang="en-AU"/>
                    </a:p>
                  </a:txBody>
                  <a:tcPr/>
                </a:tc>
              </a:tr>
            </a:tbl>
          </a:graphicData>
        </a:graphic>
      </p:graphicFrame>
    </p:spTree>
    <p:extLst>
      <p:ext uri="{BB962C8B-B14F-4D97-AF65-F5344CB8AC3E}">
        <p14:creationId xmlns:p14="http://schemas.microsoft.com/office/powerpoint/2010/main" val="35426623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Story</a:t>
            </a:r>
            <a:endParaRPr lang="en-AU" dirty="0"/>
          </a:p>
        </p:txBody>
      </p:sp>
      <p:sp>
        <p:nvSpPr>
          <p:cNvPr id="3" name="Content Placeholder 2"/>
          <p:cNvSpPr>
            <a:spLocks noGrp="1"/>
          </p:cNvSpPr>
          <p:nvPr>
            <p:ph sz="half" idx="1"/>
          </p:nvPr>
        </p:nvSpPr>
        <p:spPr/>
        <p:txBody>
          <a:bodyPr/>
          <a:lstStyle/>
          <a:p>
            <a:r>
              <a:rPr lang="en-AU" dirty="0" smtClean="0"/>
              <a:t>Less structure than a ‘use case’</a:t>
            </a:r>
          </a:p>
          <a:p>
            <a:endParaRPr lang="en-AU" dirty="0"/>
          </a:p>
          <a:p>
            <a:r>
              <a:rPr lang="en-AU" dirty="0"/>
              <a:t>A User Story is a one-sentence description of a </a:t>
            </a:r>
            <a:r>
              <a:rPr lang="en-AU" dirty="0" smtClean="0"/>
              <a:t>work-related task </a:t>
            </a:r>
            <a:r>
              <a:rPr lang="en-AU" dirty="0"/>
              <a:t>done by a user to achieve some goal or result</a:t>
            </a:r>
          </a:p>
          <a:p>
            <a:r>
              <a:rPr lang="en-AU" dirty="0" smtClean="0"/>
              <a:t>Acceptance </a:t>
            </a:r>
            <a:r>
              <a:rPr lang="en-AU" dirty="0"/>
              <a:t>Criteria identify the features that must </a:t>
            </a:r>
            <a:r>
              <a:rPr lang="en-AU" dirty="0" smtClean="0"/>
              <a:t>be present </a:t>
            </a:r>
            <a:r>
              <a:rPr lang="en-AU" dirty="0"/>
              <a:t>at the completion of the task</a:t>
            </a:r>
          </a:p>
          <a:p>
            <a:endParaRPr lang="en-AU" dirty="0" smtClean="0"/>
          </a:p>
          <a:p>
            <a:r>
              <a:rPr lang="en-AU" dirty="0" smtClean="0"/>
              <a:t>The </a:t>
            </a:r>
            <a:r>
              <a:rPr lang="en-AU" dirty="0"/>
              <a:t>template for a user story description is</a:t>
            </a:r>
            <a:r>
              <a:rPr lang="en-AU" dirty="0" smtClean="0"/>
              <a:t>:</a:t>
            </a:r>
          </a:p>
          <a:p>
            <a:pPr lvl="1"/>
            <a:r>
              <a:rPr lang="en-AU" dirty="0" smtClean="0"/>
              <a:t> </a:t>
            </a:r>
            <a:r>
              <a:rPr lang="en-AU" b="1" dirty="0"/>
              <a:t>“</a:t>
            </a:r>
            <a:r>
              <a:rPr lang="en-AU" dirty="0"/>
              <a:t>As a &lt;role&gt; I want to &lt;goal&gt; so that &lt;benefit&gt;”</a:t>
            </a:r>
          </a:p>
          <a:p>
            <a:endParaRPr lang="en-AU" dirty="0"/>
          </a:p>
        </p:txBody>
      </p:sp>
    </p:spTree>
    <p:extLst>
      <p:ext uri="{BB962C8B-B14F-4D97-AF65-F5344CB8AC3E}">
        <p14:creationId xmlns:p14="http://schemas.microsoft.com/office/powerpoint/2010/main" val="3761499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FRUPS+</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380782657"/>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036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Who are the users/stakeholders?</a:t>
            </a:r>
            <a:endParaRPr lang="en-GB" dirty="0"/>
          </a:p>
        </p:txBody>
      </p:sp>
      <p:sp>
        <p:nvSpPr>
          <p:cNvPr id="22531" name="Rectangle 3"/>
          <p:cNvSpPr>
            <a:spLocks noGrp="1" noChangeArrowheads="1"/>
          </p:cNvSpPr>
          <p:nvPr>
            <p:ph sz="half" idx="1"/>
          </p:nvPr>
        </p:nvSpPr>
        <p:spPr/>
        <p:txBody>
          <a:bodyPr>
            <a:normAutofit/>
          </a:bodyPr>
          <a:lstStyle/>
          <a:p>
            <a:r>
              <a:rPr lang="en-GB" dirty="0" smtClean="0"/>
              <a:t>Not as obvious as you think:</a:t>
            </a:r>
          </a:p>
          <a:p>
            <a:pPr lvl="1"/>
            <a:r>
              <a:rPr lang="en-GB" dirty="0" smtClean="0"/>
              <a:t> those who interact directly with the product </a:t>
            </a:r>
          </a:p>
          <a:p>
            <a:pPr lvl="1"/>
            <a:r>
              <a:rPr lang="en-GB" dirty="0" smtClean="0"/>
              <a:t> those who manage direct users</a:t>
            </a:r>
          </a:p>
          <a:p>
            <a:pPr lvl="1"/>
            <a:r>
              <a:rPr lang="en-GB" dirty="0" smtClean="0"/>
              <a:t> those who receive output from the product </a:t>
            </a:r>
          </a:p>
          <a:p>
            <a:pPr lvl="1"/>
            <a:r>
              <a:rPr lang="en-GB" dirty="0" smtClean="0"/>
              <a:t> those who make the purchasing decision </a:t>
            </a:r>
          </a:p>
          <a:p>
            <a:pPr lvl="1"/>
            <a:r>
              <a:rPr lang="en-GB" dirty="0" smtClean="0"/>
              <a:t> those who use competitor</a:t>
            </a:r>
            <a:r>
              <a:rPr lang="ja-JP" altLang="en-GB" dirty="0" smtClean="0"/>
              <a:t>’</a:t>
            </a:r>
            <a:r>
              <a:rPr lang="en-GB" dirty="0" smtClean="0"/>
              <a:t>s products</a:t>
            </a:r>
          </a:p>
          <a:p>
            <a:pPr lvl="1"/>
            <a:endParaRPr lang="en-GB" dirty="0" smtClean="0"/>
          </a:p>
          <a:p>
            <a:pPr lvl="1"/>
            <a:endParaRPr lang="en-GB" dirty="0" smtClean="0"/>
          </a:p>
          <a:p>
            <a:r>
              <a:rPr lang="en-GB" dirty="0" smtClean="0"/>
              <a:t>Three categories of user (Eason, 1987):  </a:t>
            </a:r>
          </a:p>
          <a:p>
            <a:pPr lvl="1"/>
            <a:r>
              <a:rPr lang="en-GB" dirty="0" smtClean="0"/>
              <a:t> Primary: frequent hands-on</a:t>
            </a:r>
          </a:p>
          <a:p>
            <a:pPr lvl="1"/>
            <a:r>
              <a:rPr lang="en-GB" dirty="0" smtClean="0"/>
              <a:t> Secondary: occasional or via someone else</a:t>
            </a:r>
          </a:p>
          <a:p>
            <a:pPr lvl="1"/>
            <a:r>
              <a:rPr lang="en-GB" dirty="0" smtClean="0"/>
              <a:t> Tertiary: affected by its introduction, or will influence its purchase</a:t>
            </a:r>
          </a:p>
          <a:p>
            <a:endParaRPr lang="en-GB" dirty="0"/>
          </a:p>
        </p:txBody>
      </p:sp>
      <p:sp>
        <p:nvSpPr>
          <p:cNvPr id="6" name="Footer Placeholder 4"/>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8865725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smtClean="0"/>
              <a:t>What do we mean by the user’s </a:t>
            </a:r>
            <a:r>
              <a:rPr lang="ja-JP" altLang="en-GB" dirty="0" smtClean="0"/>
              <a:t>‘</a:t>
            </a:r>
            <a:r>
              <a:rPr lang="en-GB" dirty="0" smtClean="0"/>
              <a:t>needs</a:t>
            </a:r>
            <a:r>
              <a:rPr lang="ja-JP" altLang="en-GB" dirty="0" smtClean="0"/>
              <a:t>’</a:t>
            </a:r>
            <a:r>
              <a:rPr lang="en-GB" dirty="0" smtClean="0"/>
              <a:t>?</a:t>
            </a:r>
            <a:br>
              <a:rPr lang="en-GB" dirty="0" smtClean="0"/>
            </a:br>
            <a:r>
              <a:rPr lang="en-GB" sz="1800" b="1" dirty="0" smtClean="0">
                <a:solidFill>
                  <a:srgbClr val="FF0000"/>
                </a:solidFill>
                <a:latin typeface="+mn-lt"/>
              </a:rPr>
              <a:t>ALSO CONSIDER WHEN CONDUCTING INTERVIEWS</a:t>
            </a:r>
            <a:endParaRPr lang="en-AU" b="1" dirty="0">
              <a:solidFill>
                <a:srgbClr val="FF0000"/>
              </a:solidFill>
            </a:endParaRPr>
          </a:p>
        </p:txBody>
      </p:sp>
      <p:sp>
        <p:nvSpPr>
          <p:cNvPr id="7" name="Content Placeholder 6"/>
          <p:cNvSpPr>
            <a:spLocks noGrp="1"/>
          </p:cNvSpPr>
          <p:nvPr>
            <p:ph sz="half" idx="1"/>
          </p:nvPr>
        </p:nvSpPr>
        <p:spPr/>
        <p:txBody>
          <a:bodyPr/>
          <a:lstStyle/>
          <a:p>
            <a:r>
              <a:rPr lang="en-GB" dirty="0" smtClean="0"/>
              <a:t>Users rarely know what is possible</a:t>
            </a:r>
          </a:p>
          <a:p>
            <a:r>
              <a:rPr lang="en-GB" dirty="0" smtClean="0"/>
              <a:t>Users can</a:t>
            </a:r>
            <a:r>
              <a:rPr lang="ja-JP" altLang="en-GB" dirty="0" smtClean="0"/>
              <a:t>’</a:t>
            </a:r>
            <a:r>
              <a:rPr lang="en-GB" dirty="0" smtClean="0"/>
              <a:t>t  tell you what they </a:t>
            </a:r>
            <a:r>
              <a:rPr lang="ja-JP" altLang="en-GB" dirty="0" smtClean="0"/>
              <a:t>‘</a:t>
            </a:r>
            <a:r>
              <a:rPr lang="en-GB" dirty="0" smtClean="0"/>
              <a:t>need</a:t>
            </a:r>
            <a:r>
              <a:rPr lang="ja-JP" altLang="en-GB" dirty="0" smtClean="0"/>
              <a:t>’</a:t>
            </a:r>
            <a:r>
              <a:rPr lang="en-GB" dirty="0" smtClean="0"/>
              <a:t> to help them achieve their goals </a:t>
            </a:r>
          </a:p>
          <a:p>
            <a:endParaRPr lang="en-GB" dirty="0" smtClean="0"/>
          </a:p>
          <a:p>
            <a:r>
              <a:rPr lang="en-GB" dirty="0" smtClean="0"/>
              <a:t>Instead, look at existing tasks:</a:t>
            </a:r>
          </a:p>
          <a:p>
            <a:pPr lvl="1"/>
            <a:r>
              <a:rPr lang="en-GB" dirty="0" smtClean="0"/>
              <a:t>their context</a:t>
            </a:r>
          </a:p>
          <a:p>
            <a:pPr lvl="1"/>
            <a:r>
              <a:rPr lang="en-GB" dirty="0" smtClean="0"/>
              <a:t>what information do they require?</a:t>
            </a:r>
          </a:p>
          <a:p>
            <a:pPr lvl="1"/>
            <a:r>
              <a:rPr lang="en-GB" dirty="0" smtClean="0"/>
              <a:t>who collaborates to achieve the task?</a:t>
            </a:r>
          </a:p>
          <a:p>
            <a:pPr lvl="1"/>
            <a:r>
              <a:rPr lang="en-GB" dirty="0" smtClean="0"/>
              <a:t>why is the task achieved the way it is?</a:t>
            </a:r>
          </a:p>
          <a:p>
            <a:endParaRPr lang="en-GB" dirty="0" smtClean="0"/>
          </a:p>
          <a:p>
            <a:r>
              <a:rPr lang="en-GB" dirty="0" smtClean="0"/>
              <a:t>Envisioned tasks:</a:t>
            </a:r>
          </a:p>
          <a:p>
            <a:pPr lvl="1"/>
            <a:r>
              <a:rPr lang="en-GB" dirty="0" smtClean="0"/>
              <a:t>can be rooted in existing behaviour</a:t>
            </a:r>
          </a:p>
          <a:p>
            <a:pPr lvl="1"/>
            <a:r>
              <a:rPr lang="en-GB" dirty="0" smtClean="0"/>
              <a:t>can be described as future scenarios</a:t>
            </a:r>
          </a:p>
          <a:p>
            <a:endParaRPr lang="en-AU"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4578" name="Rectangle 2"/>
          <p:cNvSpPr>
            <a:spLocks noChangeArrowheads="1"/>
          </p:cNvSpPr>
          <p:nvPr/>
        </p:nvSpPr>
        <p:spPr bwMode="auto">
          <a:xfrm>
            <a:off x="8094" y="18864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GB" sz="3600" i="1" dirty="0">
              <a:solidFill>
                <a:srgbClr val="E46C0A"/>
              </a:solidFill>
              <a:latin typeface="Liberation Sans"/>
            </a:endParaRPr>
          </a:p>
        </p:txBody>
      </p:sp>
      <p:sp>
        <p:nvSpPr>
          <p:cNvPr id="24579" name="Rectangle 3"/>
          <p:cNvSpPr>
            <a:spLocks noChangeArrowheads="1"/>
          </p:cNvSpPr>
          <p:nvPr/>
        </p:nvSpPr>
        <p:spPr bwMode="auto">
          <a:xfrm>
            <a:off x="395288" y="1331640"/>
            <a:ext cx="8420100" cy="497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lnSpc>
                <a:spcPct val="90000"/>
              </a:lnSpc>
              <a:spcBef>
                <a:spcPct val="50000"/>
              </a:spcBef>
              <a:buFontTx/>
              <a:buChar char="•"/>
            </a:pPr>
            <a:endParaRPr lang="en-GB" sz="2000" dirty="0">
              <a:solidFill>
                <a:schemeClr val="accent1"/>
              </a:solidFill>
              <a:latin typeface="Liberation Sans"/>
            </a:endParaRPr>
          </a:p>
        </p:txBody>
      </p:sp>
    </p:spTree>
    <p:extLst>
      <p:ext uri="{BB962C8B-B14F-4D97-AF65-F5344CB8AC3E}">
        <p14:creationId xmlns:p14="http://schemas.microsoft.com/office/powerpoint/2010/main" val="3855828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What is the future of HCI?</a:t>
            </a:r>
            <a:endParaRPr lang="en-AU" dirty="0"/>
          </a:p>
        </p:txBody>
      </p:sp>
      <p:sp>
        <p:nvSpPr>
          <p:cNvPr id="3" name="Content Placeholder 2"/>
          <p:cNvSpPr>
            <a:spLocks noGrp="1"/>
          </p:cNvSpPr>
          <p:nvPr>
            <p:ph sz="quarter" idx="14"/>
          </p:nvPr>
        </p:nvSpPr>
        <p:spPr/>
        <p:txBody>
          <a:bodyPr/>
          <a:lstStyle/>
          <a:p>
            <a:endParaRPr lang="en-AU"/>
          </a:p>
        </p:txBody>
      </p:sp>
    </p:spTree>
    <p:extLst>
      <p:ext uri="{BB962C8B-B14F-4D97-AF65-F5344CB8AC3E}">
        <p14:creationId xmlns:p14="http://schemas.microsoft.com/office/powerpoint/2010/main" val="3351592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p:txBody>
          <a:bodyPr/>
          <a:lstStyle/>
          <a:p>
            <a:r>
              <a:rPr lang="en-US" smtClean="0"/>
              <a:t>What, how and why?</a:t>
            </a:r>
            <a:r>
              <a:rPr lang="en-GB" smtClean="0"/>
              <a:t> </a:t>
            </a:r>
            <a:endParaRPr lang="en-US"/>
          </a:p>
        </p:txBody>
      </p:sp>
      <p:sp>
        <p:nvSpPr>
          <p:cNvPr id="9223" name="Rectangle 7"/>
          <p:cNvSpPr>
            <a:spLocks noGrp="1" noChangeArrowheads="1"/>
          </p:cNvSpPr>
          <p:nvPr>
            <p:ph sz="half" idx="1"/>
          </p:nvPr>
        </p:nvSpPr>
        <p:spPr/>
        <p:txBody>
          <a:bodyPr>
            <a:normAutofit/>
          </a:bodyPr>
          <a:lstStyle/>
          <a:p>
            <a:r>
              <a:rPr lang="en-US" dirty="0" smtClean="0"/>
              <a:t>What needs to be achieved?</a:t>
            </a:r>
          </a:p>
          <a:p>
            <a:r>
              <a:rPr lang="en-US" dirty="0" smtClean="0"/>
              <a:t>Understand as much as possible about users, task, context</a:t>
            </a:r>
          </a:p>
          <a:p>
            <a:r>
              <a:rPr lang="en-US" dirty="0" smtClean="0"/>
              <a:t>Produce a stable set of requirements</a:t>
            </a:r>
          </a:p>
          <a:p>
            <a:r>
              <a:rPr lang="en-US" dirty="0" smtClean="0"/>
              <a:t> How can this be done?</a:t>
            </a:r>
          </a:p>
          <a:p>
            <a:r>
              <a:rPr lang="en-US" dirty="0" smtClean="0"/>
              <a:t>Data gathering activities</a:t>
            </a:r>
          </a:p>
          <a:p>
            <a:r>
              <a:rPr lang="en-US" dirty="0" smtClean="0"/>
              <a:t>Data analysis activities</a:t>
            </a:r>
          </a:p>
          <a:p>
            <a:r>
              <a:rPr lang="en-US" dirty="0" smtClean="0"/>
              <a:t>Expression as ‘requirements’</a:t>
            </a:r>
          </a:p>
          <a:p>
            <a:endParaRPr lang="en-US" b="1" dirty="0" smtClean="0"/>
          </a:p>
          <a:p>
            <a:pPr marL="0" indent="0" algn="ctr">
              <a:buNone/>
            </a:pPr>
            <a:r>
              <a:rPr lang="en-US" b="1" dirty="0" smtClean="0"/>
              <a:t>All of this is iterative</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92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1"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4"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Tree>
    <p:extLst>
      <p:ext uri="{BB962C8B-B14F-4D97-AF65-F5344CB8AC3E}">
        <p14:creationId xmlns:p14="http://schemas.microsoft.com/office/powerpoint/2010/main" val="339258008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Personas</a:t>
            </a:r>
            <a:endParaRPr lang="en-GB" dirty="0"/>
          </a:p>
        </p:txBody>
      </p:sp>
      <p:sp>
        <p:nvSpPr>
          <p:cNvPr id="18435" name="Rectangle 3"/>
          <p:cNvSpPr>
            <a:spLocks noGrp="1" noChangeArrowheads="1"/>
          </p:cNvSpPr>
          <p:nvPr>
            <p:ph sz="half" idx="1"/>
          </p:nvPr>
        </p:nvSpPr>
        <p:spPr/>
        <p:txBody>
          <a:bodyPr/>
          <a:lstStyle/>
          <a:p>
            <a:r>
              <a:rPr lang="en-GB" dirty="0" smtClean="0"/>
              <a:t>Capture a set of user characteristics (user profile)</a:t>
            </a:r>
          </a:p>
          <a:p>
            <a:r>
              <a:rPr lang="en-GB" dirty="0" smtClean="0"/>
              <a:t>Not real people, but synthesised from real users</a:t>
            </a:r>
          </a:p>
          <a:p>
            <a:r>
              <a:rPr lang="en-GB" dirty="0" smtClean="0"/>
              <a:t>Should not be idealised</a:t>
            </a:r>
          </a:p>
          <a:p>
            <a:r>
              <a:rPr lang="en-GB" dirty="0" smtClean="0"/>
              <a:t>Bring them to life with a name, characteristics, goals, personal background</a:t>
            </a:r>
          </a:p>
          <a:p>
            <a:r>
              <a:rPr lang="en-GB" dirty="0" smtClean="0"/>
              <a:t>Develop a small set of personas with one primary</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7801707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p:txBody>
          <a:bodyPr>
            <a:normAutofit fontScale="90000"/>
          </a:bodyPr>
          <a:lstStyle/>
          <a:p>
            <a:r>
              <a:rPr lang="en-US" smtClean="0"/>
              <a:t>Example use case diagram for travel organizer</a:t>
            </a:r>
            <a:endParaRPr lang="en-US"/>
          </a:p>
        </p:txBody>
      </p:sp>
      <p:sp>
        <p:nvSpPr>
          <p:cNvPr id="36871" name="Rectangle 7"/>
          <p:cNvSpPr>
            <a:spLocks noGrp="1" noChangeArrowheads="1"/>
          </p:cNvSpPr>
          <p:nvPr>
            <p:ph sz="half" idx="1"/>
          </p:nvPr>
        </p:nvSpPr>
        <p:spPr/>
        <p:txBody>
          <a:bodyPr/>
          <a:lstStyle/>
          <a:p>
            <a:endParaRPr lang="en-US" smtClean="0"/>
          </a:p>
          <a:p>
            <a:endParaRPr lang="en-US"/>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368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6872" name="Picture 8" descr="fig_10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412875"/>
            <a:ext cx="7353300" cy="427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7963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Task analysis</a:t>
            </a:r>
            <a:endParaRPr lang="en-GB" dirty="0"/>
          </a:p>
        </p:txBody>
      </p:sp>
      <p:sp>
        <p:nvSpPr>
          <p:cNvPr id="38915" name="Rectangle 3"/>
          <p:cNvSpPr>
            <a:spLocks noGrp="1" noChangeArrowheads="1"/>
          </p:cNvSpPr>
          <p:nvPr>
            <p:ph sz="half" idx="1"/>
          </p:nvPr>
        </p:nvSpPr>
        <p:spPr/>
        <p:txBody>
          <a:bodyPr>
            <a:normAutofit/>
          </a:bodyPr>
          <a:lstStyle/>
          <a:p>
            <a:r>
              <a:rPr lang="en-GB" dirty="0" smtClean="0"/>
              <a:t>Task descriptions are often used to envision new systems or devices</a:t>
            </a:r>
          </a:p>
          <a:p>
            <a:r>
              <a:rPr lang="en-GB" dirty="0" smtClean="0"/>
              <a:t>Task analysis is used mainly to investigate an existing situation</a:t>
            </a:r>
          </a:p>
          <a:p>
            <a:r>
              <a:rPr lang="en-GB" dirty="0" smtClean="0"/>
              <a:t>It is important not to focus on superficial activities</a:t>
            </a:r>
          </a:p>
          <a:p>
            <a:pPr lvl="1"/>
            <a:r>
              <a:rPr lang="en-GB" dirty="0" smtClean="0"/>
              <a:t>What are people trying to achieve? </a:t>
            </a:r>
          </a:p>
          <a:p>
            <a:pPr lvl="1"/>
            <a:r>
              <a:rPr lang="en-GB" dirty="0" smtClean="0"/>
              <a:t>Why are they trying to achieve it?</a:t>
            </a:r>
          </a:p>
          <a:p>
            <a:pPr lvl="1"/>
            <a:r>
              <a:rPr lang="en-GB" dirty="0" smtClean="0"/>
              <a:t>How are they going about it?</a:t>
            </a:r>
          </a:p>
          <a:p>
            <a:r>
              <a:rPr lang="en-GB" dirty="0" smtClean="0"/>
              <a:t>Many techniques, the most popular is Hierarchical Task Analysis (HTA)</a:t>
            </a:r>
            <a:endParaRPr lang="en-US" dirty="0" smtClean="0"/>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41860054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type="title"/>
          </p:nvPr>
        </p:nvSpPr>
        <p:spPr/>
        <p:txBody>
          <a:bodyPr/>
          <a:lstStyle/>
          <a:p>
            <a:r>
              <a:rPr lang="en-US" smtClean="0"/>
              <a:t>Example Hierarchical Task Analysis</a:t>
            </a:r>
            <a:endParaRPr lang="en-US"/>
          </a:p>
        </p:txBody>
      </p:sp>
      <p:sp>
        <p:nvSpPr>
          <p:cNvPr id="40966" name="Rectangle 6"/>
          <p:cNvSpPr>
            <a:spLocks noGrp="1" noChangeArrowheads="1"/>
          </p:cNvSpPr>
          <p:nvPr>
            <p:ph sz="half" idx="1"/>
          </p:nvPr>
        </p:nvSpPr>
        <p:spPr/>
        <p:txBody>
          <a:bodyPr/>
          <a:lstStyle/>
          <a:p>
            <a:pPr marL="400050" lvl="1" indent="0">
              <a:buNone/>
            </a:pPr>
            <a:r>
              <a:rPr lang="en-GB" dirty="0" smtClean="0"/>
              <a:t>0. In order to buy a DVD</a:t>
            </a:r>
          </a:p>
          <a:p>
            <a:pPr marL="400050" lvl="1" indent="0">
              <a:buNone/>
            </a:pPr>
            <a:r>
              <a:rPr lang="en-GB" dirty="0" smtClean="0"/>
              <a:t>1. locate DVD</a:t>
            </a:r>
          </a:p>
          <a:p>
            <a:pPr marL="400050" lvl="1" indent="0">
              <a:buNone/>
            </a:pPr>
            <a:r>
              <a:rPr lang="en-GB" dirty="0" smtClean="0"/>
              <a:t>2. add DVD to shopping basket</a:t>
            </a:r>
          </a:p>
          <a:p>
            <a:pPr marL="400050" lvl="1" indent="0">
              <a:buNone/>
            </a:pPr>
            <a:r>
              <a:rPr lang="en-GB" dirty="0" smtClean="0"/>
              <a:t>3. enter payment details</a:t>
            </a:r>
          </a:p>
          <a:p>
            <a:pPr marL="400050" lvl="1" indent="0">
              <a:buNone/>
            </a:pPr>
            <a:r>
              <a:rPr lang="en-GB" dirty="0" smtClean="0"/>
              <a:t>4. complete address</a:t>
            </a:r>
          </a:p>
          <a:p>
            <a:pPr marL="400050" lvl="1" indent="0">
              <a:buNone/>
            </a:pPr>
            <a:r>
              <a:rPr lang="en-GB" dirty="0" smtClean="0"/>
              <a:t>5. confirm order</a:t>
            </a:r>
            <a:br>
              <a:rPr lang="en-GB" dirty="0" smtClean="0"/>
            </a:br>
            <a:endParaRPr lang="en-GB" dirty="0" smtClean="0"/>
          </a:p>
          <a:p>
            <a:r>
              <a:rPr lang="en-GB" dirty="0"/>
              <a:t>P</a:t>
            </a:r>
            <a:r>
              <a:rPr lang="en-GB" dirty="0" smtClean="0"/>
              <a:t>lan 0: 	If regular user do 1-2-5. </a:t>
            </a:r>
            <a:br>
              <a:rPr lang="en-GB" dirty="0" smtClean="0"/>
            </a:br>
            <a:r>
              <a:rPr lang="en-GB" dirty="0" smtClean="0"/>
              <a:t>			If new user do 1-2-3-4-5.</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09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7" name="Rectangle 7"/>
          <p:cNvSpPr>
            <a:spLocks noChangeArrowheads="1"/>
          </p:cNvSpPr>
          <p:nvPr/>
        </p:nvSpPr>
        <p:spPr bwMode="auto">
          <a:xfrm>
            <a:off x="2051720" y="2132856"/>
            <a:ext cx="8259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endParaRPr lang="en-GB" sz="2400" dirty="0">
              <a:latin typeface="Liberation Sans"/>
            </a:endParaRPr>
          </a:p>
        </p:txBody>
      </p:sp>
    </p:spTree>
    <p:extLst>
      <p:ext uri="{BB962C8B-B14F-4D97-AF65-F5344CB8AC3E}">
        <p14:creationId xmlns:p14="http://schemas.microsoft.com/office/powerpoint/2010/main" val="35055916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Rectangle 5"/>
          <p:cNvSpPr>
            <a:spLocks noGrp="1" noChangeArrowheads="1"/>
          </p:cNvSpPr>
          <p:nvPr>
            <p:ph type="title"/>
          </p:nvPr>
        </p:nvSpPr>
        <p:spPr/>
        <p:txBody>
          <a:bodyPr>
            <a:normAutofit fontScale="90000"/>
          </a:bodyPr>
          <a:lstStyle/>
          <a:p>
            <a:r>
              <a:rPr lang="en-US" dirty="0" smtClean="0"/>
              <a:t>Example Hierarchical Task Analysis (graphical)</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19277"/>
            <a:ext cx="8856984" cy="391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09952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Card Sorting</a:t>
            </a:r>
            <a:endParaRPr lang="en-AU" dirty="0"/>
          </a:p>
        </p:txBody>
      </p:sp>
      <p:sp>
        <p:nvSpPr>
          <p:cNvPr id="4" name="Content Placeholder 3"/>
          <p:cNvSpPr>
            <a:spLocks noGrp="1"/>
          </p:cNvSpPr>
          <p:nvPr>
            <p:ph sz="half" idx="1"/>
          </p:nvPr>
        </p:nvSpPr>
        <p:spPr>
          <a:xfrm>
            <a:off x="457200" y="1772188"/>
            <a:ext cx="7432158" cy="4489544"/>
          </a:xfrm>
        </p:spPr>
        <p:txBody>
          <a:bodyPr>
            <a:normAutofit fontScale="92500" lnSpcReduction="10000"/>
          </a:bodyPr>
          <a:lstStyle/>
          <a:p>
            <a:r>
              <a:rPr lang="en-AU" dirty="0"/>
              <a:t>generate information about the associations and grouping of specific data </a:t>
            </a:r>
            <a:r>
              <a:rPr lang="en-AU" dirty="0" smtClean="0"/>
              <a:t>items</a:t>
            </a:r>
          </a:p>
          <a:p>
            <a:r>
              <a:rPr lang="en-AU" dirty="0" smtClean="0"/>
              <a:t>Technology:</a:t>
            </a:r>
          </a:p>
          <a:p>
            <a:pPr lvl="1"/>
            <a:r>
              <a:rPr lang="en-AU" dirty="0" smtClean="0"/>
              <a:t>Low-tech </a:t>
            </a:r>
            <a:r>
              <a:rPr lang="en-AU" dirty="0"/>
              <a:t>method using index cards or post-it </a:t>
            </a:r>
            <a:r>
              <a:rPr lang="en-AU" dirty="0" smtClean="0"/>
              <a:t>notes</a:t>
            </a:r>
            <a:endParaRPr lang="en-AU" dirty="0"/>
          </a:p>
          <a:p>
            <a:pPr lvl="1"/>
            <a:r>
              <a:rPr lang="en-AU" dirty="0" smtClean="0"/>
              <a:t>High-tech method (e.g. </a:t>
            </a:r>
            <a:r>
              <a:rPr lang="en-AU" dirty="0" err="1" smtClean="0"/>
              <a:t>uxSort</a:t>
            </a:r>
            <a:r>
              <a:rPr lang="en-AU" dirty="0" smtClean="0"/>
              <a:t> or </a:t>
            </a:r>
            <a:r>
              <a:rPr lang="en-AU" dirty="0" err="1" smtClean="0"/>
              <a:t>UserZoom</a:t>
            </a:r>
            <a:r>
              <a:rPr lang="en-AU" dirty="0" smtClean="0"/>
              <a:t>)</a:t>
            </a:r>
            <a:endParaRPr lang="en-AU" dirty="0"/>
          </a:p>
          <a:p>
            <a:r>
              <a:rPr lang="en-AU" dirty="0" smtClean="0"/>
              <a:t>Typically conducted as a:</a:t>
            </a:r>
          </a:p>
          <a:p>
            <a:pPr lvl="1"/>
            <a:r>
              <a:rPr lang="en-AU" dirty="0"/>
              <a:t>S</a:t>
            </a:r>
            <a:r>
              <a:rPr lang="en-AU" dirty="0" smtClean="0"/>
              <a:t>eries </a:t>
            </a:r>
            <a:r>
              <a:rPr lang="en-AU" dirty="0"/>
              <a:t>of individual </a:t>
            </a:r>
            <a:r>
              <a:rPr lang="en-AU" dirty="0" smtClean="0"/>
              <a:t>exercises</a:t>
            </a:r>
          </a:p>
          <a:p>
            <a:pPr lvl="1"/>
            <a:r>
              <a:rPr lang="en-AU" dirty="0"/>
              <a:t>C</a:t>
            </a:r>
            <a:r>
              <a:rPr lang="en-AU" dirty="0" smtClean="0"/>
              <a:t>oncurrent </a:t>
            </a:r>
            <a:r>
              <a:rPr lang="en-AU" dirty="0"/>
              <a:t>activity </a:t>
            </a:r>
            <a:r>
              <a:rPr lang="en-AU" dirty="0" smtClean="0"/>
              <a:t>in a small group</a:t>
            </a:r>
          </a:p>
          <a:p>
            <a:pPr lvl="1"/>
            <a:r>
              <a:rPr lang="en-AU" dirty="0" smtClean="0"/>
              <a:t>Mixed approach (individual then group discussion - differences)</a:t>
            </a:r>
            <a:endParaRPr lang="en-AU" dirty="0"/>
          </a:p>
          <a:p>
            <a:r>
              <a:rPr lang="en-AU" dirty="0" smtClean="0"/>
              <a:t>Typically conducted early in the design </a:t>
            </a:r>
            <a:r>
              <a:rPr lang="en-AU" dirty="0"/>
              <a:t>phase of a project for defining </a:t>
            </a:r>
            <a:r>
              <a:rPr lang="en-AU" dirty="0" smtClean="0"/>
              <a:t>a systems architecture</a:t>
            </a:r>
          </a:p>
          <a:p>
            <a:r>
              <a:rPr lang="en-AU" dirty="0" smtClean="0"/>
              <a:t>Open vs. Closed sorts</a:t>
            </a:r>
            <a:endParaRPr lang="en-AU" dirty="0"/>
          </a:p>
          <a:p>
            <a:r>
              <a:rPr lang="en-AU" dirty="0"/>
              <a:t>See: </a:t>
            </a:r>
            <a:endParaRPr lang="en-AU" dirty="0" smtClean="0"/>
          </a:p>
          <a:p>
            <a:pPr lvl="1"/>
            <a:r>
              <a:rPr lang="en-AU" dirty="0" smtClean="0">
                <a:hlinkClick r:id="rId2"/>
              </a:rPr>
              <a:t>http</a:t>
            </a:r>
            <a:r>
              <a:rPr lang="en-AU" dirty="0">
                <a:hlinkClick r:id="rId2"/>
              </a:rPr>
              <a:t>://</a:t>
            </a:r>
            <a:r>
              <a:rPr lang="en-AU" dirty="0" smtClean="0">
                <a:hlinkClick r:id="rId2"/>
              </a:rPr>
              <a:t>measuringuserexperience.com/CardSorting/index.htm</a:t>
            </a:r>
            <a:endParaRPr lang="en-AU" dirty="0" smtClean="0"/>
          </a:p>
          <a:p>
            <a:pPr lvl="1"/>
            <a:r>
              <a:rPr lang="en-AU" dirty="0">
                <a:hlinkClick r:id="rId3"/>
              </a:rPr>
              <a:t>https://</a:t>
            </a:r>
            <a:r>
              <a:rPr lang="en-AU" dirty="0" smtClean="0">
                <a:hlinkClick r:id="rId3"/>
              </a:rPr>
              <a:t>www.interaction-design.org/literature/book/the-encyclopedia-of-human-computer-interaction-2nd-ed/card-sorting</a:t>
            </a:r>
            <a:endParaRPr lang="en-AU" dirty="0" smtClean="0"/>
          </a:p>
          <a:p>
            <a:endParaRPr lang="en-AU" dirty="0" smtClean="0"/>
          </a:p>
          <a:p>
            <a:endParaRPr lang="en-AU" dirty="0"/>
          </a:p>
        </p:txBody>
      </p:sp>
    </p:spTree>
    <p:extLst>
      <p:ext uri="{BB962C8B-B14F-4D97-AF65-F5344CB8AC3E}">
        <p14:creationId xmlns:p14="http://schemas.microsoft.com/office/powerpoint/2010/main" val="1311971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err="1" smtClean="0"/>
              <a:t>Wireframing</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2682658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value of </a:t>
            </a:r>
            <a:r>
              <a:rPr lang="en-AU" dirty="0" err="1" smtClean="0"/>
              <a:t>Wireframing</a:t>
            </a:r>
            <a:endParaRPr lang="en-AU" dirty="0"/>
          </a:p>
        </p:txBody>
      </p:sp>
      <p:sp>
        <p:nvSpPr>
          <p:cNvPr id="3" name="Content Placeholder 2"/>
          <p:cNvSpPr>
            <a:spLocks noGrp="1"/>
          </p:cNvSpPr>
          <p:nvPr>
            <p:ph sz="half" idx="1"/>
          </p:nvPr>
        </p:nvSpPr>
        <p:spPr/>
        <p:txBody>
          <a:bodyPr/>
          <a:lstStyle/>
          <a:p>
            <a:r>
              <a:rPr lang="en-AU" dirty="0" smtClean="0"/>
              <a:t>Identify the interfaces functionality</a:t>
            </a:r>
          </a:p>
          <a:p>
            <a:r>
              <a:rPr lang="en-AU" dirty="0" smtClean="0"/>
              <a:t>Identify a pages space allocation</a:t>
            </a:r>
          </a:p>
          <a:p>
            <a:r>
              <a:rPr lang="en-AU" dirty="0" smtClean="0"/>
              <a:t>Ensure consistency for particular elements in an interface</a:t>
            </a:r>
          </a:p>
          <a:p>
            <a:r>
              <a:rPr lang="en-AU" dirty="0" smtClean="0"/>
              <a:t>Links between a systems information architecture and its visual design </a:t>
            </a:r>
            <a:endParaRPr lang="en-AU" dirty="0"/>
          </a:p>
        </p:txBody>
      </p:sp>
    </p:spTree>
    <p:extLst>
      <p:ext uri="{BB962C8B-B14F-4D97-AF65-F5344CB8AC3E}">
        <p14:creationId xmlns:p14="http://schemas.microsoft.com/office/powerpoint/2010/main" val="28004474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Storyboards</a:t>
            </a:r>
            <a:endParaRPr lang="en-AU" dirty="0"/>
          </a:p>
        </p:txBody>
      </p:sp>
      <p:sp>
        <p:nvSpPr>
          <p:cNvPr id="3" name="Content Placeholder 2"/>
          <p:cNvSpPr>
            <a:spLocks noGrp="1"/>
          </p:cNvSpPr>
          <p:nvPr>
            <p:ph sz="half" idx="1"/>
          </p:nvPr>
        </p:nvSpPr>
        <p:spPr/>
        <p:txBody>
          <a:bodyPr/>
          <a:lstStyle/>
          <a:p>
            <a:r>
              <a:rPr lang="en-AU" dirty="0" smtClean="0"/>
              <a:t>Designed to illustrate the interaction between the user and the product</a:t>
            </a:r>
          </a:p>
          <a:p>
            <a:r>
              <a:rPr lang="en-AU" dirty="0" smtClean="0"/>
              <a:t>Drawings, sketches and pictures that tell a story</a:t>
            </a:r>
          </a:p>
          <a:p>
            <a:r>
              <a:rPr lang="en-AU" dirty="0" smtClean="0"/>
              <a:t>Creates meaning beyond a typical technical drawing (e.g. flowchart)</a:t>
            </a:r>
          </a:p>
          <a:p>
            <a:endParaRPr lang="en-AU" dirty="0"/>
          </a:p>
          <a:p>
            <a:r>
              <a:rPr lang="en-AU" dirty="0">
                <a:hlinkClick r:id="rId2"/>
              </a:rPr>
              <a:t>https://blogs.msdn.microsoft.com/crm/2006/11/02/using-storyboard-prototypes-in-your-design-process/</a:t>
            </a:r>
          </a:p>
          <a:p>
            <a:r>
              <a:rPr lang="en-AU" dirty="0" smtClean="0">
                <a:hlinkClick r:id="rId2"/>
              </a:rPr>
              <a:t>http</a:t>
            </a:r>
            <a:r>
              <a:rPr lang="en-AU" dirty="0">
                <a:hlinkClick r:id="rId2"/>
              </a:rPr>
              <a:t>://www.usabilitybok.org/storyboard</a:t>
            </a:r>
          </a:p>
          <a:p>
            <a:r>
              <a:rPr lang="en-AU" dirty="0" smtClean="0">
                <a:hlinkClick r:id="rId2"/>
              </a:rPr>
              <a:t>https</a:t>
            </a:r>
            <a:r>
              <a:rPr lang="en-AU" dirty="0">
                <a:hlinkClick r:id="rId2"/>
              </a:rPr>
              <a:t>://</a:t>
            </a:r>
            <a:r>
              <a:rPr lang="en-AU" dirty="0" smtClean="0">
                <a:hlinkClick r:id="rId2"/>
              </a:rPr>
              <a:t>uxmag.com/articles/storyboarding-in-the-software-design-process</a:t>
            </a:r>
            <a:endParaRPr lang="en-AU" dirty="0" smtClean="0"/>
          </a:p>
          <a:p>
            <a:endParaRPr lang="en-AU" dirty="0"/>
          </a:p>
          <a:p>
            <a:endParaRPr lang="en-AU" dirty="0"/>
          </a:p>
        </p:txBody>
      </p:sp>
    </p:spTree>
    <p:extLst>
      <p:ext uri="{BB962C8B-B14F-4D97-AF65-F5344CB8AC3E}">
        <p14:creationId xmlns:p14="http://schemas.microsoft.com/office/powerpoint/2010/main" val="329175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VR</a:t>
            </a:r>
            <a:endParaRPr lang="en-AU" dirty="0"/>
          </a:p>
        </p:txBody>
      </p:sp>
      <p:pic>
        <p:nvPicPr>
          <p:cNvPr id="6" name="Content Placeholder 5" descr="next-frontier-human-computer-interaction.jpg"/>
          <p:cNvPicPr>
            <a:picLocks noGrp="1" noChangeAspect="1"/>
          </p:cNvPicPr>
          <p:nvPr>
            <p:ph sz="half" idx="1"/>
          </p:nvPr>
        </p:nvPicPr>
        <p:blipFill>
          <a:blip r:embed="rId2">
            <a:extLst>
              <a:ext uri="{28A0092B-C50C-407E-A947-70E740481C1C}">
                <a14:useLocalDpi xmlns:a14="http://schemas.microsoft.com/office/drawing/2010/main" val="0"/>
              </a:ext>
            </a:extLst>
          </a:blip>
          <a:srcRect l="4594" r="4594"/>
          <a:stretch>
            <a:fillRect/>
          </a:stretch>
        </p:blipFill>
        <p:spPr/>
      </p:pic>
    </p:spTree>
    <p:extLst>
      <p:ext uri="{BB962C8B-B14F-4D97-AF65-F5344CB8AC3E}">
        <p14:creationId xmlns:p14="http://schemas.microsoft.com/office/powerpoint/2010/main" val="3649752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p:txBody>
          <a:bodyPr/>
          <a:lstStyle/>
          <a:p>
            <a:r>
              <a:rPr lang="en-US" smtClean="0"/>
              <a:t>Prototyping</a:t>
            </a:r>
            <a:endParaRPr lang="en-US" dirty="0"/>
          </a:p>
        </p:txBody>
      </p:sp>
      <p:sp>
        <p:nvSpPr>
          <p:cNvPr id="10247" name="Rectangle 7"/>
          <p:cNvSpPr>
            <a:spLocks noGrp="1" noChangeArrowheads="1"/>
          </p:cNvSpPr>
          <p:nvPr>
            <p:ph sz="half" idx="1"/>
          </p:nvPr>
        </p:nvSpPr>
        <p:spPr/>
        <p:txBody>
          <a:bodyPr>
            <a:normAutofit/>
          </a:bodyPr>
          <a:lstStyle/>
          <a:p>
            <a:r>
              <a:rPr lang="en-GB" dirty="0" smtClean="0"/>
              <a:t>What is a prototype? </a:t>
            </a:r>
          </a:p>
          <a:p>
            <a:r>
              <a:rPr lang="en-GB" dirty="0" smtClean="0"/>
              <a:t>Why prototype?</a:t>
            </a:r>
          </a:p>
          <a:p>
            <a:endParaRPr lang="en-GB" dirty="0" smtClean="0"/>
          </a:p>
          <a:p>
            <a:r>
              <a:rPr lang="en-GB" dirty="0" smtClean="0"/>
              <a:t>Different kinds of prototyping</a:t>
            </a:r>
          </a:p>
          <a:p>
            <a:pPr lvl="1"/>
            <a:r>
              <a:rPr lang="en-GB" dirty="0" smtClean="0"/>
              <a:t>Low fidelity</a:t>
            </a:r>
          </a:p>
          <a:p>
            <a:pPr lvl="1"/>
            <a:r>
              <a:rPr lang="en-GB" dirty="0" smtClean="0"/>
              <a:t>High fidelity</a:t>
            </a:r>
          </a:p>
          <a:p>
            <a:pPr lvl="1"/>
            <a:endParaRPr lang="en-GB" dirty="0" smtClean="0"/>
          </a:p>
          <a:p>
            <a:r>
              <a:rPr lang="en-GB" dirty="0" smtClean="0"/>
              <a:t>Compromises in prototyping</a:t>
            </a:r>
          </a:p>
          <a:p>
            <a:pPr lvl="1"/>
            <a:r>
              <a:rPr lang="en-GB" dirty="0" smtClean="0"/>
              <a:t>Vertical: </a:t>
            </a:r>
            <a:r>
              <a:rPr lang="en-AU" dirty="0"/>
              <a:t>provide a wide range of functions, but with little </a:t>
            </a:r>
            <a:r>
              <a:rPr lang="en-AU" dirty="0" smtClean="0"/>
              <a:t>detail</a:t>
            </a:r>
            <a:endParaRPr lang="en-GB" dirty="0" smtClean="0"/>
          </a:p>
          <a:p>
            <a:pPr lvl="1"/>
            <a:r>
              <a:rPr lang="en-GB" dirty="0" smtClean="0"/>
              <a:t>Horizontal: </a:t>
            </a:r>
            <a:r>
              <a:rPr lang="en-AU" dirty="0"/>
              <a:t>provide a lot of detail for only a few </a:t>
            </a:r>
            <a:r>
              <a:rPr lang="en-AU" dirty="0" smtClean="0"/>
              <a:t>functions</a:t>
            </a:r>
            <a:endParaRPr lang="en-GB" dirty="0" smtClean="0"/>
          </a:p>
          <a:p>
            <a:pPr lvl="1"/>
            <a:endParaRPr lang="en-GB" dirty="0" smtClean="0"/>
          </a:p>
          <a:p>
            <a:r>
              <a:rPr lang="en-GB" dirty="0" smtClean="0"/>
              <a:t>Final product needs to be engineered</a:t>
            </a:r>
          </a:p>
          <a:p>
            <a:endParaRPr lang="en-US" dirty="0" smtClean="0"/>
          </a:p>
          <a:p>
            <a:endParaRPr lang="en-US" dirty="0"/>
          </a:p>
        </p:txBody>
      </p:sp>
      <p:sp>
        <p:nvSpPr>
          <p:cNvPr id="10" name="Footer Placeholder 3"/>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2" name="Slide Number Placeholder 1"/>
          <p:cNvSpPr>
            <a:spLocks noGrp="1"/>
          </p:cNvSpPr>
          <p:nvPr>
            <p:ph type="sldNum" sz="quarter" idx="4294967295"/>
          </p:nvPr>
        </p:nvSpPr>
        <p:spPr>
          <a:xfrm>
            <a:off x="7010400" y="6356350"/>
            <a:ext cx="2133600" cy="365125"/>
          </a:xfrm>
          <a:prstGeom prst="rect">
            <a:avLst/>
          </a:prstGeom>
        </p:spPr>
        <p:txBody>
          <a:bodyPr/>
          <a:lstStyle/>
          <a:p>
            <a:fld id="{A7EA2D8D-44E5-43C4-BBA1-AE3E32EF0894}" type="slidenum">
              <a:rPr lang="en-GB" sz="1000" smtClean="0">
                <a:solidFill>
                  <a:schemeClr val="accent6">
                    <a:lumMod val="75000"/>
                  </a:schemeClr>
                </a:solidFill>
                <a:latin typeface="Liberation Sans"/>
              </a:rPr>
              <a:t>80</a:t>
            </a:fld>
            <a:endParaRPr lang="en-GB" sz="1000" dirty="0">
              <a:solidFill>
                <a:schemeClr val="accent6">
                  <a:lumMod val="75000"/>
                </a:schemeClr>
              </a:solidFill>
              <a:latin typeface="Liberation Sans"/>
            </a:endParaRPr>
          </a:p>
        </p:txBody>
      </p:sp>
      <p:sp>
        <p:nvSpPr>
          <p:cNvPr id="1024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0248"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10249" name="Rectangle 9"/>
          <p:cNvSpPr>
            <a:spLocks noChangeArrowheads="1"/>
          </p:cNvSpPr>
          <p:nvPr/>
        </p:nvSpPr>
        <p:spPr bwMode="auto">
          <a:xfrm>
            <a:off x="1381125" y="1628775"/>
            <a:ext cx="64722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355600" indent="-355600" eaLnBrk="0" hangingPunct="0">
              <a:spcBef>
                <a:spcPts val="600"/>
              </a:spcBef>
              <a:buFontTx/>
              <a:buChar char="•"/>
            </a:pPr>
            <a:endParaRPr lang="en-GB" sz="2800" dirty="0">
              <a:latin typeface="Liberation Sans"/>
            </a:endParaRPr>
          </a:p>
        </p:txBody>
      </p:sp>
    </p:spTree>
    <p:extLst>
      <p:ext uri="{BB962C8B-B14F-4D97-AF65-F5344CB8AC3E}">
        <p14:creationId xmlns:p14="http://schemas.microsoft.com/office/powerpoint/2010/main" val="91503691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17" y="204861"/>
            <a:ext cx="8420986" cy="616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8643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p:txBody>
          <a:bodyPr>
            <a:normAutofit fontScale="90000"/>
          </a:bodyPr>
          <a:lstStyle/>
          <a:p>
            <a:r>
              <a:rPr lang="en-GB" smtClean="0"/>
              <a:t>Generate card-based prototype from use case</a:t>
            </a:r>
            <a:endParaRPr lang="en-US" dirty="0"/>
          </a:p>
        </p:txBody>
      </p:sp>
      <p:sp>
        <p:nvSpPr>
          <p:cNvPr id="29703" name="Rectangle 7"/>
          <p:cNvSpPr>
            <a:spLocks noGrp="1" noChangeArrowheads="1"/>
          </p:cNvSpPr>
          <p:nvPr>
            <p:ph sz="half" idx="1"/>
          </p:nvPr>
        </p:nvSpPr>
        <p:spPr/>
        <p:txBody>
          <a:bodyPr/>
          <a:lstStyle/>
          <a:p>
            <a:endParaRPr lang="en-US" smtClean="0"/>
          </a:p>
          <a:p>
            <a:endParaRPr lang="en-US"/>
          </a:p>
        </p:txBody>
      </p:sp>
      <p:sp>
        <p:nvSpPr>
          <p:cNvPr id="12"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969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69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5" name="Rectangle 9"/>
          <p:cNvSpPr>
            <a:spLocks noChangeArrowheads="1"/>
          </p:cNvSpPr>
          <p:nvPr/>
        </p:nvSpPr>
        <p:spPr bwMode="auto">
          <a:xfrm>
            <a:off x="703263" y="4724400"/>
            <a:ext cx="78422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endParaRPr lang="en-US" sz="2400">
              <a:latin typeface="Times New Roman" charset="0"/>
            </a:endParaRPr>
          </a:p>
        </p:txBody>
      </p:sp>
      <p:sp>
        <p:nvSpPr>
          <p:cNvPr id="2" name="TextBox 1"/>
          <p:cNvSpPr txBox="1"/>
          <p:nvPr/>
        </p:nvSpPr>
        <p:spPr>
          <a:xfrm>
            <a:off x="8438345" y="6477000"/>
            <a:ext cx="360040" cy="246221"/>
          </a:xfrm>
          <a:prstGeom prst="rect">
            <a:avLst/>
          </a:prstGeom>
          <a:noFill/>
        </p:spPr>
        <p:txBody>
          <a:bodyPr wrap="square" rtlCol="0">
            <a:spAutoFit/>
          </a:bodyPr>
          <a:lstStyle/>
          <a:p>
            <a:r>
              <a:rPr lang="en-GB" sz="1000" dirty="0" smtClean="0">
                <a:solidFill>
                  <a:schemeClr val="accent6">
                    <a:lumMod val="75000"/>
                  </a:schemeClr>
                </a:solidFill>
              </a:rPr>
              <a:t>26</a:t>
            </a:r>
            <a:endParaRPr lang="en-GB" sz="1000" dirty="0">
              <a:solidFill>
                <a:schemeClr val="accent6">
                  <a:lumMod val="75000"/>
                </a:schemeClr>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70" y="1628800"/>
            <a:ext cx="8620125" cy="46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01517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 experience map drawn as a wheel</a:t>
            </a:r>
            <a:endParaRPr lang="en-US" dirty="0"/>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57789"/>
            <a:ext cx="6101280" cy="4870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4754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An experience map drawn as a timeline</a:t>
            </a:r>
            <a:endParaRPr lang="en-US" dirty="0"/>
          </a:p>
        </p:txBody>
      </p:sp>
      <p:sp>
        <p:nvSpPr>
          <p:cNvPr id="8" name="Content Placeholder 7"/>
          <p:cNvSpPr>
            <a:spLocks noGrp="1"/>
          </p:cNvSpPr>
          <p:nvPr>
            <p:ph sz="half" idx="1"/>
          </p:nvPr>
        </p:nvSpPr>
        <p:spPr/>
        <p:txBody>
          <a:bodyPr/>
          <a:lstStyle/>
          <a:p>
            <a:endParaRPr lang="en-AU"/>
          </a:p>
        </p:txBody>
      </p:sp>
      <p:sp>
        <p:nvSpPr>
          <p:cNvPr id="6" name="Footer Placeholder 5"/>
          <p:cNvSpPr>
            <a:spLocks noGrp="1"/>
          </p:cNvSpPr>
          <p:nvPr>
            <p:ph type="ftr" sz="quarter" idx="4294967295"/>
          </p:nvPr>
        </p:nvSpPr>
        <p:spPr>
          <a:xfrm>
            <a:off x="0" y="6381750"/>
            <a:ext cx="2895600" cy="476250"/>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784310"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455728" y="6498614"/>
            <a:ext cx="432048" cy="246221"/>
          </a:xfrm>
          <a:prstGeom prst="rect">
            <a:avLst/>
          </a:prstGeom>
          <a:noFill/>
        </p:spPr>
        <p:txBody>
          <a:bodyPr wrap="square" rtlCol="0">
            <a:spAutoFit/>
          </a:bodyPr>
          <a:lstStyle/>
          <a:p>
            <a:r>
              <a:rPr lang="en-GB" sz="1000" dirty="0" smtClean="0">
                <a:solidFill>
                  <a:schemeClr val="accent6">
                    <a:lumMod val="75000"/>
                  </a:schemeClr>
                </a:solidFill>
                <a:latin typeface="Liberation Sans"/>
              </a:rPr>
              <a:t>29</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6461673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 approach…</a:t>
            </a:r>
            <a:endParaRPr lang="en-AU"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1839" y="1771650"/>
            <a:ext cx="6330996" cy="4489450"/>
          </a:xfrm>
          <a:prstGeom prst="rect">
            <a:avLst/>
          </a:prstGeom>
          <a:noFill/>
          <a:ln>
            <a:noFill/>
          </a:ln>
        </p:spPr>
      </p:pic>
    </p:spTree>
    <p:extLst>
      <p:ext uri="{BB962C8B-B14F-4D97-AF65-F5344CB8AC3E}">
        <p14:creationId xmlns:p14="http://schemas.microsoft.com/office/powerpoint/2010/main" val="303792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sz="quarter" idx="13"/>
          </p:nvPr>
        </p:nvSpPr>
        <p:spPr/>
        <p:txBody>
          <a:bodyPr>
            <a:normAutofit lnSpcReduction="10000"/>
          </a:bodyPr>
          <a:lstStyle/>
          <a:p>
            <a:r>
              <a:rPr lang="en-US" dirty="0" err="1"/>
              <a:t>errāre</a:t>
            </a:r>
            <a:r>
              <a:rPr lang="en-US" dirty="0"/>
              <a:t> </a:t>
            </a:r>
            <a:r>
              <a:rPr lang="en-US" dirty="0" err="1"/>
              <a:t>hūmānum</a:t>
            </a:r>
            <a:r>
              <a:rPr lang="en-US" dirty="0"/>
              <a:t> </a:t>
            </a:r>
            <a:r>
              <a:rPr lang="en-US" dirty="0" err="1" smtClean="0"/>
              <a:t>est</a:t>
            </a:r>
            <a:endParaRPr lang="en-US" dirty="0" smtClean="0"/>
          </a:p>
          <a:p>
            <a:r>
              <a:rPr lang="en-US" i="1" dirty="0" smtClean="0"/>
              <a:t>(to err is human)</a:t>
            </a:r>
            <a:endParaRPr lang="en-US" i="1" dirty="0"/>
          </a:p>
        </p:txBody>
      </p:sp>
      <p:sp>
        <p:nvSpPr>
          <p:cNvPr id="3" name="Content Placeholder 2"/>
          <p:cNvSpPr>
            <a:spLocks noGrp="1"/>
          </p:cNvSpPr>
          <p:nvPr>
            <p:ph sz="quarter" idx="14"/>
          </p:nvPr>
        </p:nvSpPr>
        <p:spPr/>
        <p:txBody>
          <a:bodyPr/>
          <a:lstStyle/>
          <a:p>
            <a:endParaRPr lang="en-AU"/>
          </a:p>
        </p:txBody>
      </p:sp>
    </p:spTree>
    <p:extLst>
      <p:ext uri="{BB962C8B-B14F-4D97-AF65-F5344CB8AC3E}">
        <p14:creationId xmlns:p14="http://schemas.microsoft.com/office/powerpoint/2010/main" val="12850901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smtClean="0"/>
              <a:t>Testing Concepts</a:t>
            </a:r>
            <a:endParaRPr lang="en-US" dirty="0"/>
          </a:p>
        </p:txBody>
      </p:sp>
      <p:sp>
        <p:nvSpPr>
          <p:cNvPr id="343043" name="Rectangle 3"/>
          <p:cNvSpPr>
            <a:spLocks noGrp="1" noChangeArrowheads="1"/>
          </p:cNvSpPr>
          <p:nvPr>
            <p:ph idx="1"/>
          </p:nvPr>
        </p:nvSpPr>
        <p:spPr/>
        <p:txBody>
          <a:bodyPr>
            <a:normAutofit/>
          </a:bodyPr>
          <a:lstStyle/>
          <a:p>
            <a:r>
              <a:rPr lang="en-US" smtClean="0"/>
              <a:t>Testing – the process of examining a component, subsystem, or system to determine its operational characteristics and whether it contains any defects</a:t>
            </a:r>
          </a:p>
          <a:p>
            <a:r>
              <a:rPr lang="en-US" smtClean="0"/>
              <a:t>Test case – a formal description of a starting state, one or more events to which the software must respond, and the expected response or ending state</a:t>
            </a:r>
          </a:p>
          <a:p>
            <a:pPr lvl="1"/>
            <a:r>
              <a:rPr lang="en-US" smtClean="0"/>
              <a:t>Defined based on well understood functional and non-functional requirements</a:t>
            </a:r>
          </a:p>
          <a:p>
            <a:pPr lvl="1"/>
            <a:r>
              <a:rPr lang="en-US" smtClean="0"/>
              <a:t>Must test all normal and exception situations</a:t>
            </a:r>
          </a:p>
          <a:p>
            <a:r>
              <a:rPr lang="en-US" smtClean="0"/>
              <a:t>Test data – a set of starting states and events used to test a module, group of modules, or entire system</a:t>
            </a:r>
          </a:p>
          <a:p>
            <a:pPr lvl="1"/>
            <a:r>
              <a:rPr lang="en-US" smtClean="0"/>
              <a:t>The data that will be used for a test case</a:t>
            </a:r>
            <a:endParaRPr lang="en-US" dirty="0"/>
          </a:p>
        </p:txBody>
      </p:sp>
    </p:spTree>
    <p:extLst>
      <p:ext uri="{BB962C8B-B14F-4D97-AF65-F5344CB8AC3E}">
        <p14:creationId xmlns:p14="http://schemas.microsoft.com/office/powerpoint/2010/main" val="47803579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smtClean="0"/>
              <a:t>Testing</a:t>
            </a:r>
            <a:endParaRPr lang="en-US" dirty="0"/>
          </a:p>
        </p:txBody>
      </p:sp>
      <p:sp>
        <p:nvSpPr>
          <p:cNvPr id="19458" name="Rectangle 3"/>
          <p:cNvSpPr>
            <a:spLocks noGrp="1" noChangeArrowheads="1"/>
          </p:cNvSpPr>
          <p:nvPr>
            <p:ph idx="1"/>
          </p:nvPr>
        </p:nvSpPr>
        <p:spPr/>
        <p:txBody>
          <a:bodyPr>
            <a:normAutofit fontScale="92500" lnSpcReduction="10000"/>
          </a:bodyPr>
          <a:lstStyle/>
          <a:p>
            <a:r>
              <a:rPr lang="en-US" dirty="0" smtClean="0"/>
              <a:t>Unit test – tests of an individual method, class, or component before it is integrated with other software</a:t>
            </a:r>
          </a:p>
          <a:p>
            <a:r>
              <a:rPr lang="en-US" dirty="0"/>
              <a:t>Integration test – tests of the behavior of a group of methods, classes, or </a:t>
            </a:r>
            <a:r>
              <a:rPr lang="en-US" dirty="0" smtClean="0"/>
              <a:t>components</a:t>
            </a:r>
          </a:p>
          <a:p>
            <a:r>
              <a:rPr lang="en-US" dirty="0"/>
              <a:t>Integration testing of object-oriented software is very complex because an object-oriented program consists of a set of interacting </a:t>
            </a:r>
            <a:r>
              <a:rPr lang="en-US" dirty="0" smtClean="0"/>
              <a:t>objects</a:t>
            </a:r>
          </a:p>
          <a:p>
            <a:r>
              <a:rPr lang="en-US" dirty="0"/>
              <a:t>System test – an integration test of an entire system or independent subsystem</a:t>
            </a:r>
          </a:p>
          <a:p>
            <a:r>
              <a:rPr lang="en-US" dirty="0"/>
              <a:t>Performance test or stress test – an integration and usability test that determines whether a system or subsystem can meet time-based performance criteria</a:t>
            </a:r>
          </a:p>
          <a:p>
            <a:endParaRPr lang="en-US" dirty="0" smtClean="0"/>
          </a:p>
          <a:p>
            <a:r>
              <a:rPr lang="en-US" dirty="0"/>
              <a:t>Usability test – a test to determine whether a method, class, subsystem, or system meets user </a:t>
            </a:r>
            <a:r>
              <a:rPr lang="en-US" dirty="0" smtClean="0"/>
              <a:t>requirements</a:t>
            </a:r>
          </a:p>
          <a:p>
            <a:r>
              <a:rPr lang="en-US" dirty="0"/>
              <a:t>User acceptance test – a system test performed to determine whether the system fulfills user requirements</a:t>
            </a:r>
          </a:p>
          <a:p>
            <a:endParaRPr lang="en-US" dirty="0"/>
          </a:p>
          <a:p>
            <a:endParaRPr lang="en-US" dirty="0"/>
          </a:p>
          <a:p>
            <a:endParaRPr lang="en-US" dirty="0" smtClean="0"/>
          </a:p>
        </p:txBody>
      </p:sp>
    </p:spTree>
    <p:extLst>
      <p:ext uri="{BB962C8B-B14F-4D97-AF65-F5344CB8AC3E}">
        <p14:creationId xmlns:p14="http://schemas.microsoft.com/office/powerpoint/2010/main" val="930296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smtClean="0"/>
              <a:t>Evaluation methods</a:t>
            </a:r>
            <a:endParaRPr lang="en-US" dirty="0"/>
          </a:p>
        </p:txBody>
      </p:sp>
      <p:sp>
        <p:nvSpPr>
          <p:cNvPr id="2" name="Footer Placeholder 1"/>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graphicFrame>
        <p:nvGraphicFramePr>
          <p:cNvPr id="7" name="Group 46"/>
          <p:cNvGraphicFramePr>
            <a:graphicFrameLocks noGrp="1"/>
          </p:cNvGraphicFramePr>
          <p:nvPr>
            <p:ph sz="half" idx="1"/>
            <p:extLst>
              <p:ext uri="{D42A27DB-BD31-4B8C-83A1-F6EECF244321}">
                <p14:modId xmlns:p14="http://schemas.microsoft.com/office/powerpoint/2010/main" val="880435900"/>
              </p:ext>
            </p:extLst>
          </p:nvPr>
        </p:nvGraphicFramePr>
        <p:xfrm>
          <a:off x="457200" y="1771650"/>
          <a:ext cx="8229600" cy="4206240"/>
        </p:xfrm>
        <a:graphic>
          <a:graphicData uri="http://schemas.openxmlformats.org/drawingml/2006/table">
            <a:tbl>
              <a:tblPr firstRow="1" firstCol="1">
                <a:tableStyleId>{073A0DAA-6AF3-43AB-8588-CEC1D06C72B9}</a:tableStyleId>
              </a:tblPr>
              <a:tblGrid>
                <a:gridCol w="2057400"/>
                <a:gridCol w="2057400"/>
                <a:gridCol w="2057400"/>
                <a:gridCol w="2057400"/>
              </a:tblGrid>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Method</a:t>
                      </a:r>
                      <a:endParaRPr kumimoji="0" lang="en-US" sz="2000" b="0"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Controlled settings</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Natural settings </a:t>
                      </a:r>
                      <a:endParaRPr kumimoji="0" lang="en-US" sz="20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Without users</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Observing</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mj-lt"/>
                        </a:rPr>
                        <a:t>Asking users</a:t>
                      </a:r>
                      <a:endParaRPr kumimoji="0" lang="en-US" sz="2000" b="1" i="0" u="none" strike="noStrike" cap="none" normalizeH="0" baseline="0" dirty="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Asking experts</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mj-lt"/>
                        </a:rPr>
                        <a:t>    </a:t>
                      </a: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Testing</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x</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mj-lt"/>
                        </a:rPr>
                        <a:t>    </a:t>
                      </a: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r h="701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mj-lt"/>
                        </a:rPr>
                        <a:t>Modeling</a:t>
                      </a:r>
                      <a:endParaRPr kumimoji="0" lang="en-US" sz="2000" b="1" i="0" u="none" strike="noStrike" cap="none" normalizeH="0" baseline="0">
                        <a:ln>
                          <a:noFill/>
                        </a:ln>
                        <a:solidFill>
                          <a:srgbClr val="7030A0"/>
                        </a:solidFill>
                        <a:effectLst/>
                        <a:latin typeface="+mj-lt"/>
                        <a:ea typeface="ＭＳ Ｐゴシック" charset="0"/>
                        <a:cs typeface="ＭＳ Ｐゴシック"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7030A0"/>
                        </a:solidFill>
                        <a:effectLst/>
                        <a:latin typeface="+mj-lt"/>
                        <a:ea typeface="ＭＳ Ｐゴシック" charset="0"/>
                        <a:cs typeface="ＭＳ Ｐゴシック"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mj-lt"/>
                        </a:rPr>
                        <a:t>    x</a:t>
                      </a:r>
                      <a:endParaRPr kumimoji="0" lang="en-US" sz="2800" b="0" i="0" u="none" strike="noStrike" cap="none" normalizeH="0" baseline="0" dirty="0">
                        <a:ln>
                          <a:noFill/>
                        </a:ln>
                        <a:solidFill>
                          <a:srgbClr val="7030A0"/>
                        </a:solidFill>
                        <a:effectLst/>
                        <a:latin typeface="+mj-lt"/>
                        <a:ea typeface="ＭＳ Ｐゴシック" charset="0"/>
                        <a:cs typeface="ＭＳ Ｐゴシック" charset="0"/>
                      </a:endParaRPr>
                    </a:p>
                  </a:txBody>
                  <a:tcPr anchor="ctr" horzOverflow="overflow"/>
                </a:tc>
              </a:tr>
            </a:tbl>
          </a:graphicData>
        </a:graphic>
      </p:graphicFrame>
    </p:spTree>
    <p:extLst>
      <p:ext uri="{BB962C8B-B14F-4D97-AF65-F5344CB8AC3E}">
        <p14:creationId xmlns:p14="http://schemas.microsoft.com/office/powerpoint/2010/main" val="3001119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AU" dirty="0"/>
              <a:t>“Designing for VR should not mean transferring 2D practices to 3D, but finding a new paradigm</a:t>
            </a:r>
            <a:r>
              <a:rPr lang="en-AU" dirty="0" smtClean="0"/>
              <a:t>.” (</a:t>
            </a:r>
            <a:r>
              <a:rPr lang="en-AU" dirty="0" err="1" smtClean="0"/>
              <a:t>Ravasz</a:t>
            </a:r>
            <a:r>
              <a:rPr lang="en-AU" dirty="0" smtClean="0"/>
              <a:t> 2016)</a:t>
            </a:r>
            <a:endParaRPr lang="en-AU" dirty="0"/>
          </a:p>
        </p:txBody>
      </p:sp>
      <p:sp>
        <p:nvSpPr>
          <p:cNvPr id="5" name="Subtitle 4"/>
          <p:cNvSpPr>
            <a:spLocks noGrp="1"/>
          </p:cNvSpPr>
          <p:nvPr>
            <p:ph type="subTitle" idx="1"/>
          </p:nvPr>
        </p:nvSpPr>
        <p:spPr/>
        <p:txBody>
          <a:bodyPr/>
          <a:lstStyle/>
          <a:p>
            <a:r>
              <a:rPr lang="en-AU" dirty="0">
                <a:hlinkClick r:id="rId2"/>
              </a:rPr>
              <a:t>https://uxdesign.cc/design-practices-in-virtual-reality-f900f5935826#.</a:t>
            </a:r>
            <a:r>
              <a:rPr lang="en-AU" dirty="0" smtClean="0">
                <a:hlinkClick r:id="rId2"/>
              </a:rPr>
              <a:t>gzsz7n9rr</a:t>
            </a:r>
            <a:endParaRPr lang="en-AU" dirty="0" smtClean="0"/>
          </a:p>
          <a:p>
            <a:endParaRPr lang="en-AU" dirty="0"/>
          </a:p>
        </p:txBody>
      </p:sp>
    </p:spTree>
    <p:extLst>
      <p:ext uri="{BB962C8B-B14F-4D97-AF65-F5344CB8AC3E}">
        <p14:creationId xmlns:p14="http://schemas.microsoft.com/office/powerpoint/2010/main" val="154051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smtClean="0"/>
              <a:t>Key points</a:t>
            </a:r>
            <a:r>
              <a:rPr lang="en-GB" dirty="0" smtClean="0"/>
              <a:t/>
            </a:r>
            <a:br>
              <a:rPr lang="en-GB" dirty="0" smtClean="0"/>
            </a:br>
            <a:r>
              <a:rPr lang="en-GB" sz="2000" b="1" dirty="0" smtClean="0">
                <a:solidFill>
                  <a:schemeClr val="accent2"/>
                </a:solidFill>
                <a:latin typeface="+mn-lt"/>
              </a:rPr>
              <a:t>CHAPTER 13</a:t>
            </a:r>
            <a:endParaRPr lang="en-GB" sz="2000" dirty="0"/>
          </a:p>
        </p:txBody>
      </p:sp>
      <p:sp>
        <p:nvSpPr>
          <p:cNvPr id="3" name="Content Placeholder 2"/>
          <p:cNvSpPr>
            <a:spLocks noGrp="1"/>
          </p:cNvSpPr>
          <p:nvPr>
            <p:ph sz="half" idx="1"/>
          </p:nvPr>
        </p:nvSpPr>
        <p:spPr/>
        <p:txBody>
          <a:bodyPr>
            <a:normAutofit/>
          </a:bodyPr>
          <a:lstStyle/>
          <a:p>
            <a:r>
              <a:rPr lang="en-US" dirty="0" smtClean="0"/>
              <a:t>Evaluation and design are very closely integrated.</a:t>
            </a:r>
          </a:p>
          <a:p>
            <a:r>
              <a:rPr lang="en-US" dirty="0" smtClean="0"/>
              <a:t>Some of the same data gathering methods are used in evaluation as for establishing requirements and identifying users’ needs, e.g. observation, interviews, and questionnaires.</a:t>
            </a:r>
          </a:p>
          <a:p>
            <a:r>
              <a:rPr lang="en-US" dirty="0" smtClean="0"/>
              <a:t>Evaluations can be done in controlled settings such as laboratories, less controlled field settings, or where users are not present.</a:t>
            </a:r>
          </a:p>
          <a:p>
            <a:r>
              <a:rPr lang="en-US" dirty="0" smtClean="0"/>
              <a:t>Usability testing and experiments enable the evaluator to have a high level of control over what gets tested, whereas evaluators typically impose little or no control on participants in field studies.</a:t>
            </a:r>
            <a:endParaRPr lang="en-GB" dirty="0"/>
          </a:p>
        </p:txBody>
      </p:sp>
      <p:sp>
        <p:nvSpPr>
          <p:cNvPr id="4" name="Footer Placeholder 3"/>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8577434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fontScale="90000"/>
          </a:bodyPr>
          <a:lstStyle/>
          <a:p>
            <a:r>
              <a:rPr lang="en-US" dirty="0" smtClean="0"/>
              <a:t>Key points</a:t>
            </a:r>
            <a:br>
              <a:rPr lang="en-US" dirty="0" smtClean="0"/>
            </a:br>
            <a:r>
              <a:rPr lang="en-GB" sz="2000" b="1" dirty="0">
                <a:solidFill>
                  <a:srgbClr val="E10600"/>
                </a:solidFill>
                <a:latin typeface="Montserrat"/>
              </a:rPr>
              <a:t>CHAPTER </a:t>
            </a:r>
            <a:r>
              <a:rPr lang="en-GB" sz="2000" b="1" dirty="0" smtClean="0">
                <a:solidFill>
                  <a:srgbClr val="E10600"/>
                </a:solidFill>
                <a:latin typeface="Montserrat"/>
              </a:rPr>
              <a:t>14</a:t>
            </a:r>
            <a:endParaRPr lang="en-US" sz="2000" dirty="0"/>
          </a:p>
        </p:txBody>
      </p:sp>
      <p:sp>
        <p:nvSpPr>
          <p:cNvPr id="51205" name="Rectangle 3"/>
          <p:cNvSpPr>
            <a:spLocks noGrp="1" noChangeArrowheads="1"/>
          </p:cNvSpPr>
          <p:nvPr>
            <p:ph sz="half" idx="1"/>
          </p:nvPr>
        </p:nvSpPr>
        <p:spPr/>
        <p:txBody>
          <a:bodyPr>
            <a:normAutofit fontScale="85000" lnSpcReduction="10000"/>
          </a:bodyPr>
          <a:lstStyle/>
          <a:p>
            <a:r>
              <a:rPr lang="en-US" dirty="0" smtClean="0"/>
              <a:t>Usability testing takes place in controlled usability labs or temporary labs.</a:t>
            </a:r>
          </a:p>
          <a:p>
            <a:r>
              <a:rPr lang="en-US" dirty="0" smtClean="0"/>
              <a:t>Usability testing focuses on performance measures, </a:t>
            </a:r>
            <a:r>
              <a:rPr lang="en-US" dirty="0" err="1" smtClean="0"/>
              <a:t>eg</a:t>
            </a:r>
            <a:r>
              <a:rPr lang="en-US" dirty="0" smtClean="0"/>
              <a:t>. how long and how many errors are made when completing a set of predefined tasks. Indirect observation (video and keystroke logging), user satisfaction questionnaires and interviews are also collected.</a:t>
            </a:r>
          </a:p>
          <a:p>
            <a:r>
              <a:rPr lang="en-US" dirty="0" smtClean="0"/>
              <a:t>Affordable, remote testing systems are more portable than usability labs. Many also contain mobile eye-tracking and other devices.</a:t>
            </a:r>
          </a:p>
          <a:p>
            <a:r>
              <a:rPr lang="en-US" dirty="0" smtClean="0"/>
              <a:t>Experiments test a hypothesis by manipulating certain variables while keeping others constant.</a:t>
            </a:r>
          </a:p>
          <a:p>
            <a:r>
              <a:rPr lang="en-US" dirty="0" smtClean="0"/>
              <a:t>The experimenter controls independent variable(s) in order to measure dependent variable(s).</a:t>
            </a:r>
          </a:p>
          <a:p>
            <a:r>
              <a:rPr lang="en-US" dirty="0" smtClean="0"/>
              <a:t>Field studies are evaluation studies that are carried out in natural settings to discover how people interact with technology in the real world.</a:t>
            </a:r>
          </a:p>
          <a:p>
            <a:r>
              <a:rPr lang="en-US" dirty="0" smtClean="0"/>
              <a:t>Field studies that involve the deployment of prototypes or technologies in natural settings may also be referred to as ‘in the wild’.</a:t>
            </a:r>
          </a:p>
          <a:p>
            <a:r>
              <a:rPr lang="en-US" dirty="0" smtClean="0"/>
              <a:t>Sometimes the findings of a field study are unexpected, especially for in the wild studies in which explore how novel technologies are used by participants in their own homes, places of work, or outside.</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8723601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smtClean="0"/>
              <a:t>Revised version (2014) of Nielsen’s original heuristics</a:t>
            </a:r>
            <a:endParaRPr lang="en-US" dirty="0"/>
          </a:p>
        </p:txBody>
      </p:sp>
      <p:sp>
        <p:nvSpPr>
          <p:cNvPr id="16387" name="Rectangle 3"/>
          <p:cNvSpPr>
            <a:spLocks noGrp="1" noChangeArrowheads="1"/>
          </p:cNvSpPr>
          <p:nvPr>
            <p:ph sz="half" idx="1"/>
          </p:nvPr>
        </p:nvSpPr>
        <p:spPr/>
        <p:txBody>
          <a:bodyPr/>
          <a:lstStyle/>
          <a:p>
            <a:r>
              <a:rPr lang="en-US" dirty="0" smtClean="0"/>
              <a:t>Visibility of system status</a:t>
            </a:r>
          </a:p>
          <a:p>
            <a:r>
              <a:rPr lang="en-US" dirty="0" smtClean="0"/>
              <a:t>Match between system and real world</a:t>
            </a:r>
          </a:p>
          <a:p>
            <a:r>
              <a:rPr lang="en-US" dirty="0" smtClean="0"/>
              <a:t>User control and freedom</a:t>
            </a:r>
          </a:p>
          <a:p>
            <a:r>
              <a:rPr lang="en-US" dirty="0" smtClean="0"/>
              <a:t>Consistency and standards</a:t>
            </a:r>
          </a:p>
          <a:p>
            <a:r>
              <a:rPr lang="en-US" dirty="0" smtClean="0"/>
              <a:t>Error prevention</a:t>
            </a:r>
          </a:p>
          <a:p>
            <a:r>
              <a:rPr lang="en-US" dirty="0" smtClean="0"/>
              <a:t>Recognition rather than recall</a:t>
            </a:r>
          </a:p>
          <a:p>
            <a:r>
              <a:rPr lang="en-US" dirty="0" smtClean="0"/>
              <a:t>Flexibility and efficiency of use</a:t>
            </a:r>
          </a:p>
          <a:p>
            <a:r>
              <a:rPr lang="en-US" dirty="0" smtClean="0"/>
              <a:t>Aesthetic and minimalist design</a:t>
            </a:r>
          </a:p>
          <a:p>
            <a:r>
              <a:rPr lang="en-US" dirty="0" smtClean="0"/>
              <a:t>Help users recognize, diagnose, recover from errors.</a:t>
            </a:r>
          </a:p>
          <a:p>
            <a:r>
              <a:rPr lang="en-US" dirty="0" smtClean="0"/>
              <a:t>Help and documentation</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6316423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dirty="0" smtClean="0"/>
              <a:t>Key points</a:t>
            </a:r>
            <a:br>
              <a:rPr lang="en-US" dirty="0" smtClean="0"/>
            </a:br>
            <a:r>
              <a:rPr lang="en-US" sz="2000" b="1" dirty="0" smtClean="0">
                <a:solidFill>
                  <a:schemeClr val="accent2"/>
                </a:solidFill>
                <a:latin typeface="+mn-lt"/>
              </a:rPr>
              <a:t>CHAPTER 15</a:t>
            </a:r>
            <a:endParaRPr lang="en-US" sz="2000" b="1" dirty="0"/>
          </a:p>
        </p:txBody>
      </p:sp>
      <p:sp>
        <p:nvSpPr>
          <p:cNvPr id="54275" name="Rectangle 3"/>
          <p:cNvSpPr>
            <a:spLocks noGrp="1" noChangeArrowheads="1"/>
          </p:cNvSpPr>
          <p:nvPr>
            <p:ph sz="half" idx="1"/>
          </p:nvPr>
        </p:nvSpPr>
        <p:spPr/>
        <p:txBody>
          <a:bodyPr>
            <a:normAutofit/>
          </a:bodyPr>
          <a:lstStyle/>
          <a:p>
            <a:r>
              <a:rPr lang="en-US" dirty="0" smtClean="0"/>
              <a:t>Inspections can be used to evaluate requirements, mockups, functional prototypes, or systems. </a:t>
            </a:r>
          </a:p>
          <a:p>
            <a:r>
              <a:rPr lang="en-US" dirty="0" smtClean="0"/>
              <a:t>User testing &amp; heuristic evaluation may reveal different usability problems.</a:t>
            </a:r>
          </a:p>
          <a:p>
            <a:r>
              <a:rPr lang="en-US" dirty="0" smtClean="0"/>
              <a:t>Design guidelines can be used to develop heuristics</a:t>
            </a:r>
          </a:p>
          <a:p>
            <a:r>
              <a:rPr lang="en-US" dirty="0" smtClean="0"/>
              <a:t>Walkthroughs are focused so are suitable for evaluating small parts of  a product. </a:t>
            </a:r>
          </a:p>
          <a:p>
            <a:r>
              <a:rPr lang="en-US" dirty="0" smtClean="0"/>
              <a:t>Analytics involves collecting data about users activity on a website or product</a:t>
            </a:r>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33885671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2640838"/>
          </a:xfrm>
        </p:spPr>
        <p:txBody>
          <a:bodyPr>
            <a:noAutofit/>
          </a:bodyPr>
          <a:lstStyle/>
          <a:p>
            <a:pPr>
              <a:lnSpc>
                <a:spcPct val="80000"/>
              </a:lnSpc>
            </a:pPr>
            <a:r>
              <a:rPr lang="en-US" spc="-150" dirty="0" smtClean="0">
                <a:solidFill>
                  <a:schemeClr val="bg1"/>
                </a:solidFill>
                <a:latin typeface="Times New Roman"/>
                <a:cs typeface="Times New Roman"/>
              </a:rPr>
              <a:t/>
            </a:r>
            <a:br>
              <a:rPr lang="en-US" spc="-150" dirty="0" smtClean="0">
                <a:solidFill>
                  <a:schemeClr val="bg1"/>
                </a:solidFill>
                <a:latin typeface="Times New Roman"/>
                <a:cs typeface="Times New Roman"/>
              </a:rPr>
            </a:br>
            <a:r>
              <a:rPr lang="en-US" spc="-150" dirty="0" smtClean="0">
                <a:solidFill>
                  <a:schemeClr val="bg1"/>
                </a:solidFill>
                <a:latin typeface="Times New Roman"/>
                <a:cs typeface="Times New Roman"/>
              </a:rPr>
              <a:t/>
            </a:r>
            <a:br>
              <a:rPr lang="en-US" spc="-150" dirty="0" smtClean="0">
                <a:solidFill>
                  <a:schemeClr val="bg1"/>
                </a:solidFill>
                <a:latin typeface="Times New Roman"/>
                <a:cs typeface="Times New Roman"/>
              </a:rPr>
            </a:br>
            <a:r>
              <a:rPr lang="en-US" spc="-150" dirty="0" smtClean="0">
                <a:solidFill>
                  <a:schemeClr val="bg1"/>
                </a:solidFill>
                <a:latin typeface="Times New Roman"/>
                <a:cs typeface="Times New Roman"/>
              </a:rPr>
              <a:t>Good luck in your exams</a:t>
            </a:r>
            <a:br>
              <a:rPr lang="en-US" spc="-150" dirty="0" smtClean="0">
                <a:solidFill>
                  <a:schemeClr val="bg1"/>
                </a:solidFill>
                <a:latin typeface="Times New Roman"/>
                <a:cs typeface="Times New Roman"/>
              </a:rPr>
            </a:br>
            <a:r>
              <a:rPr lang="en-US" spc="-150" dirty="0">
                <a:solidFill>
                  <a:schemeClr val="bg1"/>
                </a:solidFill>
                <a:latin typeface="Times New Roman"/>
                <a:cs typeface="Times New Roman"/>
              </a:rPr>
              <a:t/>
            </a:r>
            <a:br>
              <a:rPr lang="en-US" spc="-150" dirty="0">
                <a:solidFill>
                  <a:schemeClr val="bg1"/>
                </a:solidFill>
                <a:latin typeface="Times New Roman"/>
                <a:cs typeface="Times New Roman"/>
              </a:rPr>
            </a:br>
            <a:r>
              <a:rPr lang="en-US" spc="-150" dirty="0" smtClean="0">
                <a:solidFill>
                  <a:schemeClr val="bg1"/>
                </a:solidFill>
                <a:latin typeface="Times New Roman"/>
                <a:cs typeface="Times New Roman"/>
              </a:rPr>
              <a:t>Questions</a:t>
            </a:r>
            <a:endParaRPr lang="en-US" spc="-150" dirty="0">
              <a:solidFill>
                <a:schemeClr val="bg1"/>
              </a:solidFill>
              <a:latin typeface="Times New Roman"/>
              <a:cs typeface="Times New Roman"/>
            </a:endParaRP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8794</TotalTime>
  <Words>3955</Words>
  <Application>Microsoft Office PowerPoint</Application>
  <PresentationFormat>On-screen Show (4:3)</PresentationFormat>
  <Paragraphs>709</Paragraphs>
  <Slides>94</Slides>
  <Notes>20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Future HCI &amp; Subject Revision</vt:lpstr>
      <vt:lpstr>PowerPoint Presentation</vt:lpstr>
      <vt:lpstr>PowerPoint Presentation</vt:lpstr>
      <vt:lpstr>Subject Description</vt:lpstr>
      <vt:lpstr>Subject Learning Outcomes (SLOs)</vt:lpstr>
      <vt:lpstr>PowerPoint Presentation</vt:lpstr>
      <vt:lpstr>PowerPoint Presentation</vt:lpstr>
      <vt:lpstr>VR</vt:lpstr>
      <vt:lpstr>“Designing for VR should not mean transferring 2D practices to 3D, but finding a new paradigm.” (Ravasz 2016)</vt:lpstr>
      <vt:lpstr>VR Interface Guidelines</vt:lpstr>
      <vt:lpstr>Accedo – UX Guidelines</vt:lpstr>
      <vt:lpstr>PowerPoint Presentation</vt:lpstr>
      <vt:lpstr>PowerPoint Presentation</vt:lpstr>
      <vt:lpstr>Structure</vt:lpstr>
      <vt:lpstr>CSIT226 - Exam</vt:lpstr>
      <vt:lpstr>CSIT826 - Exam</vt:lpstr>
      <vt:lpstr>Exam Tips</vt:lpstr>
      <vt:lpstr>PowerPoint Presentation</vt:lpstr>
      <vt:lpstr>Definitions</vt:lpstr>
      <vt:lpstr>Definitions</vt:lpstr>
      <vt:lpstr>User Experience (UX)</vt:lpstr>
      <vt:lpstr>User Experience</vt:lpstr>
      <vt:lpstr>The ‘Human’ (Dix et al., 2004) </vt:lpstr>
      <vt:lpstr>Human Cognitive Architecture</vt:lpstr>
      <vt:lpstr>Conflict in Views</vt:lpstr>
      <vt:lpstr>International Standard ISO 9241-210</vt:lpstr>
      <vt:lpstr>PowerPoint Presentation</vt:lpstr>
      <vt:lpstr>User-Centered Design</vt:lpstr>
      <vt:lpstr>PowerPoint Presentation</vt:lpstr>
      <vt:lpstr>User-Centered Design</vt:lpstr>
      <vt:lpstr>History</vt:lpstr>
      <vt:lpstr>PowerPoint Presentation</vt:lpstr>
      <vt:lpstr>Communication aided by technology</vt:lpstr>
      <vt:lpstr>The Patterns (basic – single view) (TIDWELL, 2006)</vt:lpstr>
      <vt:lpstr>Multiple Windows vs Tiled Panes</vt:lpstr>
      <vt:lpstr>Layered Framework (Parush, 2015)</vt:lpstr>
      <vt:lpstr>Interaction Sequences</vt:lpstr>
      <vt:lpstr>Interaction Sequences</vt:lpstr>
      <vt:lpstr>Interaction Sequences</vt:lpstr>
      <vt:lpstr>Model-View-Controller (MVC) Design Pattern</vt:lpstr>
      <vt:lpstr>Menus</vt:lpstr>
      <vt:lpstr>Expanding menus</vt:lpstr>
      <vt:lpstr>Contextual menus</vt:lpstr>
      <vt:lpstr>Visualisations and Dashboards</vt:lpstr>
      <vt:lpstr>User Interfaces</vt:lpstr>
      <vt:lpstr>Accessibility and Special Issues in HCI</vt:lpstr>
      <vt:lpstr>Disabilities affecting computer accessibility</vt:lpstr>
      <vt:lpstr>Assistive Technologies</vt:lpstr>
      <vt:lpstr>Web Content Accessibility Guidelines (WCAG) 2.0</vt:lpstr>
      <vt:lpstr>WCAG 2 at a Glance https://www.w3.org/WAI/WCAG20/glance/ </vt:lpstr>
      <vt:lpstr>Usability Evaluation Methods (UEMs)</vt:lpstr>
      <vt:lpstr>Usability Evaluation Methods (UEMs)</vt:lpstr>
      <vt:lpstr>What is DESIGN? What are we DESIGNING?</vt:lpstr>
      <vt:lpstr>Consider…What features would you put in a smartphone?</vt:lpstr>
      <vt:lpstr>NEVER one single solution</vt:lpstr>
      <vt:lpstr>So…  What is “DESIGN”?</vt:lpstr>
      <vt:lpstr>Chapter 7: Gathering Data AIMS</vt:lpstr>
      <vt:lpstr>Five key issues</vt:lpstr>
      <vt:lpstr>Interviews</vt:lpstr>
      <vt:lpstr>Enhancing Interviews</vt:lpstr>
      <vt:lpstr>Chapter 8: Data Analysis, Interpretation and Presentation AIMS</vt:lpstr>
      <vt:lpstr>Quantitative and qualitative</vt:lpstr>
      <vt:lpstr>Individual model</vt:lpstr>
      <vt:lpstr>Presenting the Findings</vt:lpstr>
      <vt:lpstr>Use Case Description</vt:lpstr>
      <vt:lpstr>User Story</vt:lpstr>
      <vt:lpstr>FRUPS+</vt:lpstr>
      <vt:lpstr>Who are the users/stakeholders?</vt:lpstr>
      <vt:lpstr>What do we mean by the user’s ‘needs’? ALSO CONSIDER WHEN CONDUCTING INTERVIEWS</vt:lpstr>
      <vt:lpstr>What, how and why? </vt:lpstr>
      <vt:lpstr>Personas</vt:lpstr>
      <vt:lpstr>Example use case diagram for travel organizer</vt:lpstr>
      <vt:lpstr>Task analysis</vt:lpstr>
      <vt:lpstr>Example Hierarchical Task Analysis</vt:lpstr>
      <vt:lpstr>Example Hierarchical Task Analysis (graphical)</vt:lpstr>
      <vt:lpstr>Card Sorting</vt:lpstr>
      <vt:lpstr>PowerPoint Presentation</vt:lpstr>
      <vt:lpstr>The value of Wireframing</vt:lpstr>
      <vt:lpstr>Storyboards</vt:lpstr>
      <vt:lpstr>Prototyping</vt:lpstr>
      <vt:lpstr>PowerPoint Presentation</vt:lpstr>
      <vt:lpstr>Generate card-based prototype from use case</vt:lpstr>
      <vt:lpstr>An experience map drawn as a wheel</vt:lpstr>
      <vt:lpstr>An experience map drawn as a timeline</vt:lpstr>
      <vt:lpstr>An approach…</vt:lpstr>
      <vt:lpstr>PowerPoint Presentation</vt:lpstr>
      <vt:lpstr>Testing Concepts</vt:lpstr>
      <vt:lpstr>Testing</vt:lpstr>
      <vt:lpstr>Evaluation methods</vt:lpstr>
      <vt:lpstr>Key points CHAPTER 13</vt:lpstr>
      <vt:lpstr>Key points CHAPTER 14</vt:lpstr>
      <vt:lpstr>Revised version (2014) of Nielsen’s original heuristics</vt:lpstr>
      <vt:lpstr>Key points CHAPTER 15</vt:lpstr>
      <vt:lpstr>  Good luck in your exams  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336</cp:revision>
  <cp:lastPrinted>2016-08-15T05:59:06Z</cp:lastPrinted>
  <dcterms:created xsi:type="dcterms:W3CDTF">2016-01-22T04:47:59Z</dcterms:created>
  <dcterms:modified xsi:type="dcterms:W3CDTF">2016-10-24T07:09:11Z</dcterms:modified>
</cp:coreProperties>
</file>