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Robot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CE4DC5-BE4D-4F4A-8F38-47E9457D4C5D}">
  <a:tblStyle styleId="{D2CE4DC5-BE4D-4F4A-8F38-47E9457D4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707fb3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707fb3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707fb35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707fb3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707fb3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707fb3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7707fb35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7707fb35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707fb3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7707fb3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7707fb35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7707fb35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707fb3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7707fb3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707fb35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707fb35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707fb3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7707fb3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7707fb35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7707fb35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5af23ef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5af23ef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707fb3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7707fb3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707fb35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7707fb3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7707fb3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7707fb3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7707fb35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7707fb35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7707fb35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7707fb35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707fb35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7707fb35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707fb35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707fb35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7707fb35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7707fb35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7707fb35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7707fb35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7707fb35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7707fb35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5af23ef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5af23ef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7707fb35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7707fb35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7707fb35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7707fb35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7707fb35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7707fb35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7707fb35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7707fb35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7707fb35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7707fb35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7707fb35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7707fb35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7707fb35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7707fb35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7707fb35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7707fb35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707fb35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7707fb35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707fb35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707fb35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5af23ef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5af23ef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7707fb35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7707fb35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 relying on Sam more as the movies progress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7707fb35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7707fb35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Subservient and </a:t>
            </a:r>
            <a:r>
              <a:rPr lang="en"/>
              <a:t>deeply</a:t>
            </a:r>
            <a:r>
              <a:rPr lang="en"/>
              <a:t> loyal to Frodo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7707fb35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7707fb35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7707fb358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7707fb35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Becomes more confident as a King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7707fb35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7707fb35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Comes to rely on Gandalf more towards the end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7707fb35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7707fb35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Obsessed with Pippin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7707fb35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7707fb35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7707fb35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7707fb35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7707fb35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7707fb35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7707fb35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7707fb35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5af23ef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5af23ef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7707fb35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7707fb35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7707fb35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7707fb35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7707fb35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7707fb35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707fb35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707fb35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707fb35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707fb35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7707fb35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7707fb35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7707fb35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7707fb35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7707fb35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7707fb35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7707fb35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7707fb35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7707fb35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7707fb35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5af23efb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95af23ef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7afac94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7afac94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7707fb35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7707fb35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7afac94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7afac94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95af23ef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95af23ef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5af23ef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95af23ef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707fb3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707fb3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95af23ef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95af23ef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paultimothymooney/lord-of-the-rings-data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line is it?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Yaniv Bronshtein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770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437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68008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75" y="62350"/>
            <a:ext cx="67818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62100" cy="46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82175" cy="455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2100" cy="45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Towers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22151" cy="4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72175" cy="46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What can we learn from a movie script?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Relationships between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growth(if we have data from multiple movies/books)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said the line -&gt; NLP -&gt; Multi-category text classification!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50" y="162400"/>
            <a:ext cx="6532150" cy="45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50" y="162400"/>
            <a:ext cx="6261975" cy="43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32226" cy="46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12200" cy="46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92200" cy="46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82250" cy="465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Return of The King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52225" cy="45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42150" cy="46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22200" cy="46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42225" cy="46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42225" cy="46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32225" cy="46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02200" cy="46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12201" cy="45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82251" cy="45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82250" cy="46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92200" cy="46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Stats</a:t>
            </a:r>
            <a:endParaRPr/>
          </a:p>
        </p:txBody>
      </p:sp>
      <p:graphicFrame>
        <p:nvGraphicFramePr>
          <p:cNvPr id="290" name="Google Shape;290;p5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{D2CE4DC5-BE4D-4F4A-8F38-47E9457D4C5D}</a:tableStyleId>
              </a:tblPr>
              <a:tblGrid>
                <a:gridCol w="1039225"/>
                <a:gridCol w="1289400"/>
                <a:gridCol w="2159975"/>
                <a:gridCol w="275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Max</a:t>
                      </a:r>
                      <a:r>
                        <a:rPr lang="en"/>
                        <a:t> </a:t>
                      </a:r>
                      <a:r>
                        <a:rPr b="1" lang="en"/>
                        <a:t>Thresh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Chars at Max Thresh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Movie #1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Sam, Frodo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 the smallest # of chars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Movie #2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Sam, Frodo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 cycles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Movie #3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Sam, Frodo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 highest thresh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Character Growth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Previously, bar plots were used to analyze the top 5 words for a character for the entire trilogy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Problem? </a:t>
            </a:r>
            <a:r>
              <a:rPr lang="en" sz="2100"/>
              <a:t>Some characters do not have lines in all the movies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Character growth can mean change of vocabulary or even just more speaking lines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Lord of The Rings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https://www.kaggle.com/paultimothymooney/lord-of-the-rings-data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csv files of which only lotr_scripts.csv was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trilogy containing the Fellowship of the Ring, Two Towers, and The Return of the 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Lotr_scripts.csv contains 3 columns: ‘char’, ‘dialog’, and ‘movie’ where ‘char’ is the character name, ‘dialog’ is their line, and Movie is one of three values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82451" cy="46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32500" cy="46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62376" cy="46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02324" cy="45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2300" cy="459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52300" cy="45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22425" cy="46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82649" cy="46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02476" cy="458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42501" cy="457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3742350" y="205975"/>
            <a:ext cx="1659300" cy="117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 From csv files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742350" y="1930375"/>
            <a:ext cx="1659300" cy="117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values in columns to note necessary transformations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rot="5400000">
            <a:off x="4332300" y="1432000"/>
            <a:ext cx="479400" cy="4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79300" y="3505975"/>
            <a:ext cx="1802700" cy="10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garbage characters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511400" y="3505975"/>
            <a:ext cx="1802700" cy="10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Spelling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074550" y="3505975"/>
            <a:ext cx="1802700" cy="10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Case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7190325" y="3437150"/>
            <a:ext cx="1802700" cy="10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Stopwords</a:t>
            </a:r>
            <a:endParaRPr/>
          </a:p>
        </p:txBody>
      </p:sp>
      <p:cxnSp>
        <p:nvCxnSpPr>
          <p:cNvPr id="115" name="Google Shape;115;p17"/>
          <p:cNvCxnSpPr>
            <a:stCxn id="109" idx="2"/>
            <a:endCxn id="111" idx="0"/>
          </p:cNvCxnSpPr>
          <p:nvPr/>
        </p:nvCxnSpPr>
        <p:spPr>
          <a:xfrm flipH="1">
            <a:off x="1080600" y="3110275"/>
            <a:ext cx="34914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09" idx="2"/>
            <a:endCxn id="112" idx="0"/>
          </p:cNvCxnSpPr>
          <p:nvPr/>
        </p:nvCxnSpPr>
        <p:spPr>
          <a:xfrm flipH="1">
            <a:off x="3412800" y="3110275"/>
            <a:ext cx="11592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09" idx="2"/>
            <a:endCxn id="113" idx="0"/>
          </p:cNvCxnSpPr>
          <p:nvPr/>
        </p:nvCxnSpPr>
        <p:spPr>
          <a:xfrm>
            <a:off x="4572000" y="3110275"/>
            <a:ext cx="14040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09" idx="2"/>
            <a:endCxn id="114" idx="0"/>
          </p:cNvCxnSpPr>
          <p:nvPr/>
        </p:nvCxnSpPr>
        <p:spPr>
          <a:xfrm>
            <a:off x="4572000" y="3110275"/>
            <a:ext cx="35196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 txBox="1"/>
          <p:nvPr/>
        </p:nvSpPr>
        <p:spPr>
          <a:xfrm>
            <a:off x="363650" y="196800"/>
            <a:ext cx="31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Who said it? ML</a:t>
            </a:r>
            <a:endParaRPr/>
          </a:p>
        </p:txBody>
      </p:sp>
      <p:sp>
        <p:nvSpPr>
          <p:cNvPr id="352" name="Google Shape;352;p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Used Random Forest Classifier trained on optimal inputs derived using RandomizedSearchCV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Used accuracy as scoring metric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42349" cy="45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62450" cy="4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02201" cy="462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42425" cy="46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12400" cy="46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02275" cy="46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12276" cy="46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92400" cy="45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92500" cy="46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40750" y="271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2. Building a dictionary</a:t>
            </a:r>
            <a:endParaRPr sz="2500"/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{D2CE4DC5-BE4D-4F4A-8F38-47E9457D4C5D}</a:tableStyleId>
              </a:tblPr>
              <a:tblGrid>
                <a:gridCol w="1920250"/>
                <a:gridCol w="1920250"/>
                <a:gridCol w="1920250"/>
              </a:tblGrid>
              <a:tr h="36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Character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Lines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Movie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Frodo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Bloop bleh bloop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Fellowship…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6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Gollum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precious precious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 Towers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6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Frodo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Ipsum ipsum ipsum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 of The King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8"/>
          <p:cNvGraphicFramePr/>
          <p:nvPr/>
        </p:nvGraphicFramePr>
        <p:xfrm>
          <a:off x="952500" y="3061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{D2CE4DC5-BE4D-4F4A-8F38-47E9457D4C5D}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Character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Lines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Movie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Vocab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Frodo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Bloop bleh bloop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Fellowship…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{bloop:2, bleh:1}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Gollum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precious precious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 Towers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{my:1, precious:2}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Frodo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Ipsum ipsum ipsum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 of the King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{ipsum:3}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2 class model	</a:t>
            </a:r>
            <a:endParaRPr/>
          </a:p>
        </p:txBody>
      </p:sp>
      <p:pic>
        <p:nvPicPr>
          <p:cNvPr id="403" name="Google Shape;40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0050"/>
            <a:ext cx="4608962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Summary</a:t>
            </a:r>
            <a:endParaRPr/>
          </a:p>
        </p:txBody>
      </p:sp>
      <p:sp>
        <p:nvSpPr>
          <p:cNvPr id="409" name="Google Shape;409;p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0" name="Google Shape;410;p73"/>
          <p:cNvGraphicFramePr/>
          <p:nvPr/>
        </p:nvGraphicFramePr>
        <p:xfrm>
          <a:off x="4070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{D2CE4DC5-BE4D-4F4A-8F38-47E9457D4C5D}</a:tableStyleId>
              </a:tblPr>
              <a:tblGrid>
                <a:gridCol w="1174050"/>
                <a:gridCol w="608325"/>
                <a:gridCol w="743100"/>
                <a:gridCol w="658375"/>
                <a:gridCol w="708400"/>
                <a:gridCol w="778450"/>
                <a:gridCol w="778450"/>
                <a:gridCol w="838475"/>
                <a:gridCol w="838525"/>
                <a:gridCol w="6583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 Classes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Max 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6" name="Google Shape;416;p7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datasets that are not specifically designed for text classification or where there are multiple languages involved, text classification using standard techniques does not perform as well as one </a:t>
            </a:r>
            <a:r>
              <a:rPr lang="en"/>
              <a:t>would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after hyperparameter tuning, every model had erratic CV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two classes, the best performance was under 80%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folks!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MEGADICT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801625" y="1173875"/>
            <a:ext cx="3567300" cy="3324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{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Frodo: </a:t>
            </a:r>
            <a:r>
              <a:rPr lang="en" sz="1700"/>
              <a:t>{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bloop:2, 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bleh:1, 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Ipsum:3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},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Gollum: {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my:1, 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precious:2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Relationships between characters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For each character in the top 10, use </a:t>
            </a:r>
            <a:r>
              <a:rPr i="1" lang="en" sz="2100"/>
              <a:t>consolidate_char_vocab()</a:t>
            </a:r>
            <a:r>
              <a:rPr lang="en" sz="2100"/>
              <a:t> to get their “mega corpus”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 depth first search to create a graph using the </a:t>
            </a:r>
            <a:r>
              <a:rPr b="1" lang="en" sz="2100"/>
              <a:t>networkx </a:t>
            </a:r>
            <a:r>
              <a:rPr lang="en" sz="2100"/>
              <a:t>library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the </a:t>
            </a:r>
            <a:r>
              <a:rPr i="1" lang="en" sz="2100"/>
              <a:t>get_relationships()</a:t>
            </a:r>
            <a:r>
              <a:rPr lang="en" sz="2100"/>
              <a:t> function, there is a threshold parameter that allows for choosing the criteria to create in edge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For example, if thresh=4, an edge(relationship) is created between two characters if a character references another character at least 4 times throughout a given movie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Fellowship of the 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