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5"/>
  </p:notesMasterIdLst>
  <p:sldIdLst>
    <p:sldId id="257" r:id="rId2"/>
    <p:sldId id="282" r:id="rId3"/>
    <p:sldId id="299" r:id="rId4"/>
    <p:sldId id="264" r:id="rId5"/>
    <p:sldId id="263" r:id="rId6"/>
    <p:sldId id="266" r:id="rId7"/>
    <p:sldId id="260" r:id="rId8"/>
    <p:sldId id="270" r:id="rId9"/>
    <p:sldId id="272" r:id="rId10"/>
    <p:sldId id="280" r:id="rId11"/>
    <p:sldId id="274" r:id="rId12"/>
    <p:sldId id="276" r:id="rId13"/>
    <p:sldId id="300" r:id="rId14"/>
  </p:sldIdLst>
  <p:sldSz cx="12192000" cy="6858000"/>
  <p:notesSz cx="7004050" cy="9290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112A"/>
    <a:srgbClr val="921427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26" autoAdjust="0"/>
    <p:restoredTop sz="96324" autoAdjust="0"/>
  </p:normalViewPr>
  <p:slideViewPr>
    <p:cSldViewPr>
      <p:cViewPr varScale="1">
        <p:scale>
          <a:sx n="198" d="100"/>
          <a:sy n="198" d="100"/>
        </p:scale>
        <p:origin x="231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D6FF9-C882-EC4F-AC56-8D9F877493CA}" type="datetimeFigureOut">
              <a:rPr lang="en-US" smtClean="0"/>
              <a:t>1/23/22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162050"/>
            <a:ext cx="5575300" cy="31353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70400"/>
            <a:ext cx="5603875" cy="36591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163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02DC2-D536-0E4F-B989-8C7545E70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3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102DF-544A-4AB7-A9F7-BB6E805D5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68173-A634-4CA9-838E-F05D0E787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0CA1-3E76-4F72-9308-4A6033DF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E159F-9135-4CF5-9823-13DE37AE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BAF11-A6C9-49F1-8BAD-514FF225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7927F-5515-4EB9-B09B-F801B00E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70C04-CE78-49F9-AC0A-52D8141C3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D1D8C-028C-4507-B589-3FF01394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B5B79-3179-48F7-9A61-75BADE20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D3737-99B6-4434-AF2C-F37A2B00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25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41F5F-B438-49BE-9D9F-D601686073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0218F-1411-4BD5-8F35-30643E270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93AD8-D238-46F4-8FF1-26F92895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D07D5-6638-490D-8881-560F8631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BF95A-046A-4146-A1F2-347CB671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52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 flipH="1">
            <a:off x="11853333" y="2"/>
            <a:ext cx="338667" cy="841375"/>
          </a:xfrm>
          <a:prstGeom prst="rect">
            <a:avLst/>
          </a:prstGeom>
          <a:solidFill>
            <a:srgbClr val="B011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6" name="Picture 16" descr="PosterTemplateCopyrigh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002" y="6786565"/>
            <a:ext cx="729708" cy="45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 userDrawn="1"/>
        </p:nvSpPr>
        <p:spPr>
          <a:xfrm flipH="1">
            <a:off x="11853333" y="6236512"/>
            <a:ext cx="338667" cy="616196"/>
          </a:xfrm>
          <a:prstGeom prst="rect">
            <a:avLst/>
          </a:prstGeom>
          <a:solidFill>
            <a:srgbClr val="B011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2" name="Picture 1" descr="PPT Header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228287" cy="943428"/>
          </a:xfrm>
          <a:prstGeom prst="rect">
            <a:avLst/>
          </a:prstGeom>
        </p:spPr>
      </p:pic>
      <p:pic>
        <p:nvPicPr>
          <p:cNvPr id="3" name="Picture 2" descr="PPT Footer.eps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42" y="6236514"/>
            <a:ext cx="12246429" cy="63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7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6BE2-34C2-4BEB-A365-0F518FA0B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B6F05-DD1F-47B6-8C89-7C88D1239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3FF76-5EF4-4897-93BC-CC3503A4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2909D-1D4E-4CEE-A569-6D230061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D8083-793D-44F9-AF0E-DDE66419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1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0C9F6-28A3-41BF-A381-F1FEC3FD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AF942-AA14-455C-A669-161E091A9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B5370-C7D4-4539-AF14-B4F89552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325B7-3654-4149-A2BF-73157905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27E54-E302-416D-927F-C9E0585C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7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2DF44-C870-4762-89A2-834C00BD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252D2-869C-463C-88DF-FD18F9128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CC014-E5C6-4C5C-A3AB-E2000FCA8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30CF8-08AC-4209-B819-A86DDEF0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1/23/22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67785-6C8D-49D9-A003-951F34A42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7E626-F440-4F80-A2CC-C75890CC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15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BD4D4-12D0-4C0E-94B4-96F23503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1C8F5-BBC3-4C1C-AA26-2E1F565B0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F0BDE-AB4E-4099-AF65-269CB6F77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AF38A-A751-46E4-99F6-347C8040CD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6785C4-2BE6-4785-A9F8-F356AC71C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5E7D7-7909-4CF0-AA2E-AC9D4D71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1/23/22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6BAE22-7D68-4692-A4EC-E3757744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AABC3-F0C3-4242-BB5C-B3C809DE8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80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3040F-680A-46CE-8E75-2DFF3C007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3C24F6-15A9-4969-9F2D-CD8EA7BE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1/23/22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E2376-8E0F-4B41-BFE7-A5CAEF67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70AED-8260-4DAD-BE97-B3555533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8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298A27-B0A4-4492-B660-07245731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1/23/22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4C866-351F-4F3D-929A-3B3BEB4D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D7EB1-58E3-4AAE-A6AE-1E2CC7E8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6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DF03-2D78-46E4-BA24-7BA25145F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350E8-6379-4438-A225-FEA7D5F9C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47199-F213-4B68-BABF-17F462099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71EC7-600C-4C1A-838E-D707B951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1/23/22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A181E-95E7-4CAB-B2EA-914D45A7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91BF0-E8A6-456E-A1C8-67EDC466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EF5B-8124-4485-9173-B6DF88C3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DD8CB7-27D8-40A6-978D-EFA85159A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E313B-7F0A-4834-91DF-3788D8FFB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3BDEA-7850-4B3E-BE77-D48F4F3AD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1/23/22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DBA96-7B18-403C-A8F7-FE895CEB6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5B61F-5CF8-49BE-AA4D-BCF1B031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5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A0A0F9-0596-4DF6-A740-06D7D9664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03CDC-1A3C-43DC-9828-8092B9027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23B6C-5A7B-411C-BCA7-A19B49E51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1/23/22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91EA9-6BD8-4D31-9588-06ED13BDB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519A3-EF91-4ED9-B1FF-4E9BE173E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ocs.scipy.org/doc/numpy/reference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cs.scipy.org/doc/numpy/reference/generated/numpy.sort.html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ocs.scipy.org/doc/numpy/contents.html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3FC363-4E1F-466F-AF67-D5481F0B4103}"/>
              </a:ext>
            </a:extLst>
          </p:cNvPr>
          <p:cNvSpPr txBox="1"/>
          <p:nvPr/>
        </p:nvSpPr>
        <p:spPr>
          <a:xfrm>
            <a:off x="1752600" y="3276600"/>
            <a:ext cx="8912678" cy="69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Numpy</a:t>
            </a:r>
            <a:endParaRPr lang="en-US" sz="2800" dirty="0"/>
          </a:p>
          <a:p>
            <a:endParaRPr lang="en-US" sz="1143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3696B8-4C98-4933-B7A5-0C7D3F789843}"/>
              </a:ext>
            </a:extLst>
          </p:cNvPr>
          <p:cNvSpPr txBox="1"/>
          <p:nvPr/>
        </p:nvSpPr>
        <p:spPr>
          <a:xfrm>
            <a:off x="2590800" y="22860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Advanced Python</a:t>
            </a:r>
          </a:p>
        </p:txBody>
      </p:sp>
    </p:spTree>
    <p:extLst>
      <p:ext uri="{BB962C8B-B14F-4D97-AF65-F5344CB8AC3E}">
        <p14:creationId xmlns:p14="http://schemas.microsoft.com/office/powerpoint/2010/main" val="377225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49C0E0-309A-E540-ADE0-6770C1B80762}"/>
              </a:ext>
            </a:extLst>
          </p:cNvPr>
          <p:cNvSpPr txBox="1"/>
          <p:nvPr/>
        </p:nvSpPr>
        <p:spPr>
          <a:xfrm>
            <a:off x="2590800" y="22860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NumPy Exercise</a:t>
            </a:r>
          </a:p>
        </p:txBody>
      </p:sp>
    </p:spTree>
    <p:extLst>
      <p:ext uri="{BB962C8B-B14F-4D97-AF65-F5344CB8AC3E}">
        <p14:creationId xmlns:p14="http://schemas.microsoft.com/office/powerpoint/2010/main" val="2342003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BE92C5-E25A-4841-9306-B85696C17620}"/>
              </a:ext>
            </a:extLst>
          </p:cNvPr>
          <p:cNvSpPr txBox="1"/>
          <p:nvPr/>
        </p:nvSpPr>
        <p:spPr>
          <a:xfrm>
            <a:off x="2590800" y="22860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NumPy 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36DFFE-583D-455B-8C20-2A6E1B76F10A}"/>
              </a:ext>
            </a:extLst>
          </p:cNvPr>
          <p:cNvSpPr txBox="1"/>
          <p:nvPr/>
        </p:nvSpPr>
        <p:spPr>
          <a:xfrm>
            <a:off x="1066800" y="2961620"/>
            <a:ext cx="1036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Can NumPy help me with my statistics Homework? </a:t>
            </a:r>
          </a:p>
        </p:txBody>
      </p:sp>
    </p:spTree>
    <p:extLst>
      <p:ext uri="{BB962C8B-B14F-4D97-AF65-F5344CB8AC3E}">
        <p14:creationId xmlns:p14="http://schemas.microsoft.com/office/powerpoint/2010/main" val="3637999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9128D0-E58D-47E0-96B7-7E67505B045C}"/>
              </a:ext>
            </a:extLst>
          </p:cNvPr>
          <p:cNvSpPr txBox="1"/>
          <p:nvPr/>
        </p:nvSpPr>
        <p:spPr>
          <a:xfrm>
            <a:off x="571500" y="243840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a deck with 52 cards, no jokers, if we randomly select three cards from the deck, what is the probably that all of them are same suit?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7825FC-495E-4F8F-BBB8-ABD3B9D98819}"/>
              </a:ext>
            </a:extLst>
          </p:cNvPr>
          <p:cNvSpPr txBox="1"/>
          <p:nvPr/>
        </p:nvSpPr>
        <p:spPr>
          <a:xfrm>
            <a:off x="2590800" y="22860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Probability Problem #1</a:t>
            </a:r>
          </a:p>
        </p:txBody>
      </p:sp>
      <p:pic>
        <p:nvPicPr>
          <p:cNvPr id="2050" name="Picture 2" descr="Image result for playing card icons">
            <a:extLst>
              <a:ext uri="{FF2B5EF4-FFF2-40B4-BE49-F238E27FC236}">
                <a16:creationId xmlns:a16="http://schemas.microsoft.com/office/drawing/2014/main" id="{8E7DAD49-6638-48BD-973F-03977E123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44593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875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9128D0-E58D-47E0-96B7-7E67505B045C}"/>
              </a:ext>
            </a:extLst>
          </p:cNvPr>
          <p:cNvSpPr txBox="1"/>
          <p:nvPr/>
        </p:nvSpPr>
        <p:spPr>
          <a:xfrm>
            <a:off x="571500" y="243840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a deck with 52 cards, no jokers, if we randomly select three cards from the deck, what is the probably that all of them are same suit?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7825FC-495E-4F8F-BBB8-ABD3B9D98819}"/>
              </a:ext>
            </a:extLst>
          </p:cNvPr>
          <p:cNvSpPr txBox="1"/>
          <p:nvPr/>
        </p:nvSpPr>
        <p:spPr>
          <a:xfrm>
            <a:off x="2590800" y="22860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Probability Problem #1</a:t>
            </a:r>
          </a:p>
        </p:txBody>
      </p:sp>
      <p:pic>
        <p:nvPicPr>
          <p:cNvPr id="2050" name="Picture 2" descr="Image result for playing card icons">
            <a:extLst>
              <a:ext uri="{FF2B5EF4-FFF2-40B4-BE49-F238E27FC236}">
                <a16:creationId xmlns:a16="http://schemas.microsoft.com/office/drawing/2014/main" id="{8E7DAD49-6638-48BD-973F-03977E123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0386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0DCA21-E590-344C-8801-E039BD9F3334}"/>
              </a:ext>
            </a:extLst>
          </p:cNvPr>
          <p:cNvSpPr txBox="1"/>
          <p:nvPr/>
        </p:nvSpPr>
        <p:spPr>
          <a:xfrm>
            <a:off x="7010400" y="5410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13/52 *  12/51 * 11/50 * 4</a:t>
            </a:r>
          </a:p>
        </p:txBody>
      </p:sp>
    </p:spTree>
    <p:extLst>
      <p:ext uri="{BB962C8B-B14F-4D97-AF65-F5344CB8AC3E}">
        <p14:creationId xmlns:p14="http://schemas.microsoft.com/office/powerpoint/2010/main" val="779729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EBE122C-A505-9440-8172-494D25EF013F}"/>
              </a:ext>
            </a:extLst>
          </p:cNvPr>
          <p:cNvSpPr/>
          <p:nvPr/>
        </p:nvSpPr>
        <p:spPr>
          <a:xfrm>
            <a:off x="838200" y="1371600"/>
            <a:ext cx="3429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Half Semester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42DF5-9B38-F44E-87CD-D1FE6F32977C}"/>
              </a:ext>
            </a:extLst>
          </p:cNvPr>
          <p:cNvSpPr txBox="1"/>
          <p:nvPr/>
        </p:nvSpPr>
        <p:spPr>
          <a:xfrm>
            <a:off x="7171819" y="1976858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Leverage Python for automation of daily task, </a:t>
            </a:r>
          </a:p>
          <a:p>
            <a:r>
              <a:rPr lang="en-US" sz="1400" dirty="0"/>
              <a:t>data science module, guest speaker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6CE60-AF1D-3546-9462-0C6EF263AF50}"/>
              </a:ext>
            </a:extLst>
          </p:cNvPr>
          <p:cNvSpPr txBox="1"/>
          <p:nvPr/>
        </p:nvSpPr>
        <p:spPr>
          <a:xfrm>
            <a:off x="911352" y="3618561"/>
            <a:ext cx="5108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Week 2: </a:t>
            </a:r>
            <a:r>
              <a:rPr lang="en-US" b="1" dirty="0" err="1"/>
              <a:t>Numpy</a:t>
            </a:r>
            <a:endParaRPr lang="en-US" b="1" dirty="0"/>
          </a:p>
          <a:p>
            <a:r>
              <a:rPr lang="en-US" dirty="0"/>
              <a:t>Week 3: Pandas Part I</a:t>
            </a:r>
          </a:p>
          <a:p>
            <a:r>
              <a:rPr lang="en-US" dirty="0"/>
              <a:t>Week 4: Pandas Part II</a:t>
            </a:r>
          </a:p>
          <a:p>
            <a:r>
              <a:rPr lang="en-US" dirty="0"/>
              <a:t>Week 5: Pandas Part III</a:t>
            </a:r>
          </a:p>
          <a:p>
            <a:r>
              <a:rPr lang="en-US" dirty="0"/>
              <a:t>Week 6: Visualization</a:t>
            </a:r>
          </a:p>
          <a:p>
            <a:r>
              <a:rPr lang="en-US" dirty="0"/>
              <a:t>Week 7: Text Processing / Data Integration</a:t>
            </a:r>
          </a:p>
          <a:p>
            <a:r>
              <a:rPr lang="en-US" dirty="0"/>
              <a:t>Week 8: Midterm Project Presentation</a:t>
            </a:r>
          </a:p>
        </p:txBody>
      </p:sp>
      <p:pic>
        <p:nvPicPr>
          <p:cNvPr id="5" name="Picture 8" descr="Microsoft Excel for Beginners Class | Business Vocational School | Online">
            <a:extLst>
              <a:ext uri="{FF2B5EF4-FFF2-40B4-BE49-F238E27FC236}">
                <a16:creationId xmlns:a16="http://schemas.microsoft.com/office/drawing/2014/main" id="{11E66547-161F-7742-8EF5-678896D4A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778" y="292531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ython icon">
            <a:extLst>
              <a:ext uri="{FF2B5EF4-FFF2-40B4-BE49-F238E27FC236}">
                <a16:creationId xmlns:a16="http://schemas.microsoft.com/office/drawing/2014/main" id="{D7C95F23-BAC3-3D4D-9031-D4E1F242D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468" y="293315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9479E96A-68FD-9C4A-A0F2-3E8873C2ECFC}"/>
              </a:ext>
            </a:extLst>
          </p:cNvPr>
          <p:cNvSpPr/>
          <p:nvPr/>
        </p:nvSpPr>
        <p:spPr>
          <a:xfrm>
            <a:off x="1972056" y="3040402"/>
            <a:ext cx="533400" cy="242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19485B-2830-7449-9E10-0DE8F31D4346}"/>
              </a:ext>
            </a:extLst>
          </p:cNvPr>
          <p:cNvSpPr/>
          <p:nvPr/>
        </p:nvSpPr>
        <p:spPr>
          <a:xfrm>
            <a:off x="7239000" y="1371600"/>
            <a:ext cx="3429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2nd Half Semester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31B1F9-A2C6-CB41-B5F5-EC11FC3A6B63}"/>
              </a:ext>
            </a:extLst>
          </p:cNvPr>
          <p:cNvSpPr txBox="1"/>
          <p:nvPr/>
        </p:nvSpPr>
        <p:spPr>
          <a:xfrm>
            <a:off x="734568" y="1949957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Leverage Python for Data Analytics that is traditionally done through Excel (Table/Formula/Pivot/Macro)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F654C5-BB7A-BE47-A938-8FBEE7B1A83A}"/>
              </a:ext>
            </a:extLst>
          </p:cNvPr>
          <p:cNvSpPr txBox="1"/>
          <p:nvPr/>
        </p:nvSpPr>
        <p:spPr>
          <a:xfrm>
            <a:off x="7496682" y="3972487"/>
            <a:ext cx="42946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9: Spring Break</a:t>
            </a:r>
          </a:p>
          <a:p>
            <a:r>
              <a:rPr lang="en-US" dirty="0"/>
              <a:t>Week 10: Web Data Gathering</a:t>
            </a:r>
          </a:p>
          <a:p>
            <a:r>
              <a:rPr lang="en-US" dirty="0"/>
              <a:t>Week 11: Guest Speaker</a:t>
            </a:r>
          </a:p>
          <a:p>
            <a:r>
              <a:rPr lang="en-US" dirty="0"/>
              <a:t>Week 12: Intro to Scikit-Learn</a:t>
            </a:r>
          </a:p>
          <a:p>
            <a:r>
              <a:rPr lang="en-US" dirty="0"/>
              <a:t>Week 13: Scikit-Learn Part II</a:t>
            </a:r>
          </a:p>
          <a:p>
            <a:r>
              <a:rPr lang="en-US" dirty="0"/>
              <a:t>Week 14: Scikit-Learn Part III</a:t>
            </a:r>
          </a:p>
          <a:p>
            <a:r>
              <a:rPr lang="en-US" dirty="0"/>
              <a:t>Week 15: Final Project Presentation</a:t>
            </a:r>
          </a:p>
        </p:txBody>
      </p:sp>
      <p:pic>
        <p:nvPicPr>
          <p:cNvPr id="11" name="Picture 2" descr="Python icon">
            <a:extLst>
              <a:ext uri="{FF2B5EF4-FFF2-40B4-BE49-F238E27FC236}">
                <a16:creationId xmlns:a16="http://schemas.microsoft.com/office/drawing/2014/main" id="{DF6C7CB0-B873-A843-A74D-8E5E92876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027" y="292531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Twitter icon">
            <a:extLst>
              <a:ext uri="{FF2B5EF4-FFF2-40B4-BE49-F238E27FC236}">
                <a16:creationId xmlns:a16="http://schemas.microsoft.com/office/drawing/2014/main" id="{76BB45C8-C360-9343-A3CD-A82A3DF60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998" y="3653792"/>
            <a:ext cx="296307" cy="29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scikit-learn - Wikipedia">
            <a:extLst>
              <a:ext uri="{FF2B5EF4-FFF2-40B4-BE49-F238E27FC236}">
                <a16:creationId xmlns:a16="http://schemas.microsoft.com/office/drawing/2014/main" id="{BE26AA35-B7D3-6F4D-80D8-F3B255A71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50" y="3168193"/>
            <a:ext cx="5145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Email Icon Black Simple transparent PNG - StickPNG">
            <a:extLst>
              <a:ext uri="{FF2B5EF4-FFF2-40B4-BE49-F238E27FC236}">
                <a16:creationId xmlns:a16="http://schemas.microsoft.com/office/drawing/2014/main" id="{7E9A38AE-DC54-2949-B266-6D8D257D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50" y="2613183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Google Maps gets a new icon and more tabs to celebrate 15th anniversary -  The Verge">
            <a:extLst>
              <a:ext uri="{FF2B5EF4-FFF2-40B4-BE49-F238E27FC236}">
                <a16:creationId xmlns:a16="http://schemas.microsoft.com/office/drawing/2014/main" id="{A8541802-A4B8-BE47-87B5-E843D1836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650" y="2809162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B66612-6719-A940-8EA1-0B46FA58AE4D}"/>
              </a:ext>
            </a:extLst>
          </p:cNvPr>
          <p:cNvCxnSpPr/>
          <p:nvPr/>
        </p:nvCxnSpPr>
        <p:spPr>
          <a:xfrm flipH="1">
            <a:off x="9652684" y="2662898"/>
            <a:ext cx="296307" cy="3668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>
            <a:extLst>
              <a:ext uri="{FF2B5EF4-FFF2-40B4-BE49-F238E27FC236}">
                <a16:creationId xmlns:a16="http://schemas.microsoft.com/office/drawing/2014/main" id="{7C41A0EC-394A-004D-B1FF-7F5FE3161AB7}"/>
              </a:ext>
            </a:extLst>
          </p:cNvPr>
          <p:cNvSpPr/>
          <p:nvPr/>
        </p:nvSpPr>
        <p:spPr>
          <a:xfrm>
            <a:off x="8580438" y="3062842"/>
            <a:ext cx="533400" cy="242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24571F-BB68-9F4E-91DB-AC17380604F1}"/>
              </a:ext>
            </a:extLst>
          </p:cNvPr>
          <p:cNvSpPr txBox="1"/>
          <p:nvPr/>
        </p:nvSpPr>
        <p:spPr>
          <a:xfrm>
            <a:off x="2590800" y="22860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Where we are today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B86736-7124-174B-B311-D5033C4CA481}"/>
              </a:ext>
            </a:extLst>
          </p:cNvPr>
          <p:cNvSpPr txBox="1"/>
          <p:nvPr/>
        </p:nvSpPr>
        <p:spPr>
          <a:xfrm>
            <a:off x="1268558" y="5841534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Midterm Project Instructions will be posted coming week</a:t>
            </a:r>
          </a:p>
        </p:txBody>
      </p:sp>
      <p:pic>
        <p:nvPicPr>
          <p:cNvPr id="1026" name="Picture 2" descr="Warning Icon Icons PNG - Free PNG and Icons Downloads">
            <a:extLst>
              <a:ext uri="{FF2B5EF4-FFF2-40B4-BE49-F238E27FC236}">
                <a16:creationId xmlns:a16="http://schemas.microsoft.com/office/drawing/2014/main" id="{7D64FD20-F4C5-B544-AB48-B21DEC249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52" y="5766262"/>
            <a:ext cx="4381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79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A13C1F-BCF7-6A45-8570-D11FAC6B8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2070100" cy="558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B01D11-7660-C84E-AF35-173EAB8D8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71" y="2564493"/>
            <a:ext cx="1854200" cy="679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5E31A0-F8FE-2E46-8171-D4BB97082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71" y="3917552"/>
            <a:ext cx="2127250" cy="16167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284619-F7DB-E14A-BBEA-9BDA0C65FAEA}"/>
              </a:ext>
            </a:extLst>
          </p:cNvPr>
          <p:cNvSpPr txBox="1"/>
          <p:nvPr/>
        </p:nvSpPr>
        <p:spPr>
          <a:xfrm>
            <a:off x="683078" y="553308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Pypi.org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85FCDD-DF5E-FD4A-8477-2013E64E5B38}"/>
              </a:ext>
            </a:extLst>
          </p:cNvPr>
          <p:cNvSpPr txBox="1"/>
          <p:nvPr/>
        </p:nvSpPr>
        <p:spPr>
          <a:xfrm>
            <a:off x="683078" y="181229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Stackoverflow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FACCD2-3071-844B-A745-170121BE851F}"/>
              </a:ext>
            </a:extLst>
          </p:cNvPr>
          <p:cNvSpPr txBox="1"/>
          <p:nvPr/>
        </p:nvSpPr>
        <p:spPr>
          <a:xfrm>
            <a:off x="698499" y="330335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1AF734-DBA1-1E49-BFEA-34169D554E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1" y="2590856"/>
            <a:ext cx="1377090" cy="16167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64005C-E032-194F-B728-86B007F4D88A}"/>
              </a:ext>
            </a:extLst>
          </p:cNvPr>
          <p:cNvSpPr txBox="1"/>
          <p:nvPr/>
        </p:nvSpPr>
        <p:spPr>
          <a:xfrm>
            <a:off x="3099029" y="1667526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the right tool for the right job, so you don’t have to re-create the wheel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AD6193-B857-3B40-B01A-D8FFA65F5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3602" y="2229687"/>
            <a:ext cx="4927827" cy="32578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B388EF-4343-6940-B99B-F052138A8E4B}"/>
              </a:ext>
            </a:extLst>
          </p:cNvPr>
          <p:cNvSpPr txBox="1"/>
          <p:nvPr/>
        </p:nvSpPr>
        <p:spPr>
          <a:xfrm>
            <a:off x="2588078" y="22860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Library</a:t>
            </a:r>
          </a:p>
        </p:txBody>
      </p:sp>
      <p:pic>
        <p:nvPicPr>
          <p:cNvPr id="1026" name="Picture 2" descr="Best Calculators in 2021 | Android Central">
            <a:extLst>
              <a:ext uri="{FF2B5EF4-FFF2-40B4-BE49-F238E27FC236}">
                <a16:creationId xmlns:a16="http://schemas.microsoft.com/office/drawing/2014/main" id="{E6C7B1CF-F31F-C64A-A5BA-00A1BBBC3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928" y="2504496"/>
            <a:ext cx="1619453" cy="167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xas Instruments Ti-84 Plus Ce Graphing Calculator, Black">
            <a:extLst>
              <a:ext uri="{FF2B5EF4-FFF2-40B4-BE49-F238E27FC236}">
                <a16:creationId xmlns:a16="http://schemas.microsoft.com/office/drawing/2014/main" id="{417BCB72-5CB1-DB4D-98C5-869AD662B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764" y="4419600"/>
            <a:ext cx="1619453" cy="161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99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python 3 logo">
            <a:extLst>
              <a:ext uri="{FF2B5EF4-FFF2-40B4-BE49-F238E27FC236}">
                <a16:creationId xmlns:a16="http://schemas.microsoft.com/office/drawing/2014/main" id="{0FF57850-3739-467D-9380-900430CA7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57400"/>
            <a:ext cx="16002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A1F25A-87C5-474C-ACBB-246D266640E3}"/>
              </a:ext>
            </a:extLst>
          </p:cNvPr>
          <p:cNvSpPr txBox="1"/>
          <p:nvPr/>
        </p:nvSpPr>
        <p:spPr>
          <a:xfrm>
            <a:off x="1295400" y="38862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Libraries</a:t>
            </a:r>
          </a:p>
          <a:p>
            <a:r>
              <a:rPr lang="en-US" sz="1400" dirty="0"/>
              <a:t>Over 600 Packages from Anaconda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5E8568-B916-4B96-BDB9-162A919FD5DC}"/>
              </a:ext>
            </a:extLst>
          </p:cNvPr>
          <p:cNvSpPr txBox="1"/>
          <p:nvPr/>
        </p:nvSpPr>
        <p:spPr>
          <a:xfrm>
            <a:off x="4686300" y="2438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Pip Install 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D6F5909-DEAE-4D86-A950-4397CFBD8B91}"/>
              </a:ext>
            </a:extLst>
          </p:cNvPr>
          <p:cNvSpPr/>
          <p:nvPr/>
        </p:nvSpPr>
        <p:spPr>
          <a:xfrm rot="16200000">
            <a:off x="2133600" y="3205156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0DF39-CECF-4CD0-AAFE-CAA8E2C7F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1669199"/>
            <a:ext cx="2466975" cy="214800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3914EAE-6343-4986-B931-66FCA404A0F5}"/>
              </a:ext>
            </a:extLst>
          </p:cNvPr>
          <p:cNvSpPr/>
          <p:nvPr/>
        </p:nvSpPr>
        <p:spPr>
          <a:xfrm rot="10800000">
            <a:off x="3376523" y="2438400"/>
            <a:ext cx="1066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55944A7-FC21-4C1B-9D8C-D95115AE8475}"/>
              </a:ext>
            </a:extLst>
          </p:cNvPr>
          <p:cNvSpPr/>
          <p:nvPr/>
        </p:nvSpPr>
        <p:spPr>
          <a:xfrm rot="10800000">
            <a:off x="6113253" y="2502932"/>
            <a:ext cx="1066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Image result for numpy manual">
            <a:extLst>
              <a:ext uri="{FF2B5EF4-FFF2-40B4-BE49-F238E27FC236}">
                <a16:creationId xmlns:a16="http://schemas.microsoft.com/office/drawing/2014/main" id="{7662D5C6-00D1-4ABE-95DD-34FB2011A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675" y="405026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074EB9-F1BE-4A0C-AEE2-2863E57CE3F7}"/>
              </a:ext>
            </a:extLst>
          </p:cNvPr>
          <p:cNvSpPr txBox="1"/>
          <p:nvPr/>
        </p:nvSpPr>
        <p:spPr>
          <a:xfrm>
            <a:off x="7010400" y="4178587"/>
            <a:ext cx="4097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most common libraries, there are usually manual/tutorial offered on Internet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634F72-3C51-4E58-898D-72504D97BEBC}"/>
              </a:ext>
            </a:extLst>
          </p:cNvPr>
          <p:cNvSpPr txBox="1"/>
          <p:nvPr/>
        </p:nvSpPr>
        <p:spPr>
          <a:xfrm>
            <a:off x="2590800" y="22860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Python Libraries / Packages</a:t>
            </a:r>
          </a:p>
        </p:txBody>
      </p:sp>
    </p:spTree>
    <p:extLst>
      <p:ext uri="{BB962C8B-B14F-4D97-AF65-F5344CB8AC3E}">
        <p14:creationId xmlns:p14="http://schemas.microsoft.com/office/powerpoint/2010/main" val="423197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259464-11AD-4497-BB36-9B2BB7DBF83C}"/>
              </a:ext>
            </a:extLst>
          </p:cNvPr>
          <p:cNvSpPr/>
          <p:nvPr/>
        </p:nvSpPr>
        <p:spPr>
          <a:xfrm>
            <a:off x="1905000" y="1828800"/>
            <a:ext cx="4471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https://docs.scipy.org/doc/numpy/reference/</a:t>
            </a:r>
            <a:endParaRPr lang="en-US" dirty="0"/>
          </a:p>
        </p:txBody>
      </p:sp>
      <p:pic>
        <p:nvPicPr>
          <p:cNvPr id="3" name="Picture 4" descr="Image result for numpy manual">
            <a:extLst>
              <a:ext uri="{FF2B5EF4-FFF2-40B4-BE49-F238E27FC236}">
                <a16:creationId xmlns:a16="http://schemas.microsoft.com/office/drawing/2014/main" id="{4E039501-43C4-4B27-8CC2-160B1FD1A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5626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B42A56-780A-4C56-B052-2197D601484F}"/>
              </a:ext>
            </a:extLst>
          </p:cNvPr>
          <p:cNvSpPr txBox="1"/>
          <p:nvPr/>
        </p:nvSpPr>
        <p:spPr>
          <a:xfrm>
            <a:off x="1936630" y="145946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NumPy Manual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6006A4-1E01-441E-8F4C-9F8594AD1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0160" y="2505172"/>
            <a:ext cx="5271010" cy="3260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61C8FD-B6F6-4EB2-AD4F-BBCD566DD5CF}"/>
              </a:ext>
            </a:extLst>
          </p:cNvPr>
          <p:cNvSpPr txBox="1"/>
          <p:nvPr/>
        </p:nvSpPr>
        <p:spPr>
          <a:xfrm>
            <a:off x="158870" y="3264932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Name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465C2B-124D-441A-B908-F6503ED6B494}"/>
              </a:ext>
            </a:extLst>
          </p:cNvPr>
          <p:cNvCxnSpPr>
            <a:cxnSpLocks/>
          </p:cNvCxnSpPr>
          <p:nvPr/>
        </p:nvCxnSpPr>
        <p:spPr>
          <a:xfrm flipV="1">
            <a:off x="1720970" y="3124200"/>
            <a:ext cx="367790" cy="28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3E71C93-78B0-4B15-95AE-20950BA8CA5B}"/>
              </a:ext>
            </a:extLst>
          </p:cNvPr>
          <p:cNvSpPr txBox="1"/>
          <p:nvPr/>
        </p:nvSpPr>
        <p:spPr>
          <a:xfrm>
            <a:off x="4714201" y="2420328"/>
            <a:ext cx="37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Input Variables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B4B003-8E77-4FD4-A233-0DDF13DBBEBF}"/>
              </a:ext>
            </a:extLst>
          </p:cNvPr>
          <p:cNvCxnSpPr/>
          <p:nvPr/>
        </p:nvCxnSpPr>
        <p:spPr>
          <a:xfrm flipH="1">
            <a:off x="3614333" y="2704815"/>
            <a:ext cx="12192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2C0C0D4-D9B5-4895-B594-5EA89FEF4E22}"/>
              </a:ext>
            </a:extLst>
          </p:cNvPr>
          <p:cNvSpPr txBox="1"/>
          <p:nvPr/>
        </p:nvSpPr>
        <p:spPr>
          <a:xfrm>
            <a:off x="92518" y="4255247"/>
            <a:ext cx="36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Variable Description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4D7A2B-BA80-4A3C-A919-72DE57753BC0}"/>
              </a:ext>
            </a:extLst>
          </p:cNvPr>
          <p:cNvCxnSpPr>
            <a:cxnSpLocks/>
          </p:cNvCxnSpPr>
          <p:nvPr/>
        </p:nvCxnSpPr>
        <p:spPr>
          <a:xfrm>
            <a:off x="2740990" y="4439913"/>
            <a:ext cx="383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9AEA325-0794-41BB-9208-772D9DB76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0" y="3307118"/>
            <a:ext cx="4010025" cy="19924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51FF867-8FBC-48DC-B1CE-4684885C20FB}"/>
              </a:ext>
            </a:extLst>
          </p:cNvPr>
          <p:cNvSpPr txBox="1"/>
          <p:nvPr/>
        </p:nvSpPr>
        <p:spPr>
          <a:xfrm>
            <a:off x="7924800" y="2895600"/>
            <a:ext cx="37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 on how to use the function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459E4B-8054-4269-980D-F22B5663498A}"/>
              </a:ext>
            </a:extLst>
          </p:cNvPr>
          <p:cNvSpPr/>
          <p:nvPr/>
        </p:nvSpPr>
        <p:spPr>
          <a:xfrm>
            <a:off x="1219200" y="5689209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https://docs.scipy.org/doc/numpy/reference/generated/numpy.sort.html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358462-34EC-4D7F-95F0-09E095444BA3}"/>
              </a:ext>
            </a:extLst>
          </p:cNvPr>
          <p:cNvSpPr txBox="1"/>
          <p:nvPr/>
        </p:nvSpPr>
        <p:spPr>
          <a:xfrm>
            <a:off x="2590800" y="22860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Python Libraries / Packages</a:t>
            </a:r>
          </a:p>
        </p:txBody>
      </p:sp>
    </p:spTree>
    <p:extLst>
      <p:ext uri="{BB962C8B-B14F-4D97-AF65-F5344CB8AC3E}">
        <p14:creationId xmlns:p14="http://schemas.microsoft.com/office/powerpoint/2010/main" val="337025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FC8482-AC84-4848-963A-354E80EF140E}"/>
              </a:ext>
            </a:extLst>
          </p:cNvPr>
          <p:cNvSpPr txBox="1"/>
          <p:nvPr/>
        </p:nvSpPr>
        <p:spPr>
          <a:xfrm>
            <a:off x="2590800" y="22860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Py</a:t>
            </a:r>
            <a:r>
              <a:rPr lang="en-US" sz="2800" b="1" dirty="0">
                <a:solidFill>
                  <a:schemeClr val="bg1"/>
                </a:solidFill>
              </a:rPr>
              <a:t> Data Ecosystem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04D299-D1C6-4263-B4C1-F7CA99CBDBDB}"/>
              </a:ext>
            </a:extLst>
          </p:cNvPr>
          <p:cNvSpPr txBox="1"/>
          <p:nvPr/>
        </p:nvSpPr>
        <p:spPr>
          <a:xfrm>
            <a:off x="914400" y="1524000"/>
            <a:ext cx="1021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/>
              <a:t>NumPy: </a:t>
            </a:r>
            <a:r>
              <a:rPr lang="en-US" dirty="0"/>
              <a:t>Underlying abstraction that sits below basically all of the libraries</a:t>
            </a:r>
          </a:p>
          <a:p>
            <a:r>
              <a:rPr lang="en-US" dirty="0"/>
              <a:t>	Contains an efficient n-dimensional array representation</a:t>
            </a:r>
          </a:p>
          <a:p>
            <a:endParaRPr lang="en-US" dirty="0"/>
          </a:p>
          <a:p>
            <a:r>
              <a:rPr lang="en-US" b="1" dirty="0"/>
              <a:t>Pandas: </a:t>
            </a:r>
            <a:r>
              <a:rPr lang="en-US" dirty="0"/>
              <a:t>Excellent data manipulation framework that is more user-friendly interface for NumPy and SciPy</a:t>
            </a:r>
          </a:p>
          <a:p>
            <a:endParaRPr lang="en-US" dirty="0"/>
          </a:p>
          <a:p>
            <a:r>
              <a:rPr lang="en-US" b="1" dirty="0" err="1"/>
              <a:t>MatPlotLib</a:t>
            </a:r>
            <a:r>
              <a:rPr lang="en-US" b="1" dirty="0"/>
              <a:t>: </a:t>
            </a:r>
            <a:r>
              <a:rPr lang="en-US" dirty="0"/>
              <a:t>Plotting and graphics library</a:t>
            </a:r>
          </a:p>
          <a:p>
            <a:r>
              <a:rPr lang="en-US" dirty="0"/>
              <a:t>	Good integration with pandas</a:t>
            </a:r>
          </a:p>
          <a:p>
            <a:endParaRPr lang="en-US" dirty="0"/>
          </a:p>
          <a:p>
            <a:r>
              <a:rPr lang="en-US" b="1" dirty="0"/>
              <a:t>SciPy: </a:t>
            </a:r>
            <a:r>
              <a:rPr lang="en-US" dirty="0"/>
              <a:t>Scientific computing framework that sits on top of NumPy</a:t>
            </a:r>
          </a:p>
          <a:p>
            <a:endParaRPr lang="en-US" dirty="0"/>
          </a:p>
          <a:p>
            <a:r>
              <a:rPr lang="en-US" b="1" dirty="0" err="1"/>
              <a:t>Scikit</a:t>
            </a:r>
            <a:r>
              <a:rPr lang="en-US" b="1" dirty="0"/>
              <a:t>-Learn/</a:t>
            </a:r>
            <a:r>
              <a:rPr lang="en-US" b="1" dirty="0" err="1"/>
              <a:t>Scikit</a:t>
            </a:r>
            <a:r>
              <a:rPr lang="en-US" b="1" dirty="0"/>
              <a:t>-Image: </a:t>
            </a:r>
            <a:r>
              <a:rPr lang="en-US" dirty="0"/>
              <a:t>Machine learning 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31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F07DC1-9E66-4573-9651-157036F97271}"/>
              </a:ext>
            </a:extLst>
          </p:cNvPr>
          <p:cNvSpPr/>
          <p:nvPr/>
        </p:nvSpPr>
        <p:spPr>
          <a:xfrm>
            <a:off x="1905000" y="1219200"/>
            <a:ext cx="9448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NumPy: </a:t>
            </a:r>
            <a:r>
              <a:rPr lang="en-US" dirty="0">
                <a:highlight>
                  <a:srgbClr val="FFFF00"/>
                </a:highlight>
              </a:rPr>
              <a:t>NumPy is the fundamental package for scientific computing in Python. </a:t>
            </a:r>
            <a:r>
              <a:rPr lang="en-US" dirty="0"/>
              <a:t>It is a Python library that provides a multidimensional array object, various derived objects (such as masked arrays and matrices), and an assortment of routines for fast operations on arrays, including mathematical, logical, shape manipulation, sorting, selecting, I/O, discrete Fourier transforms, basic linear algebra, basic statistical operations, random simulation and much more.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AC475-4BD3-4027-A22B-D3320137418F}"/>
              </a:ext>
            </a:extLst>
          </p:cNvPr>
          <p:cNvSpPr txBox="1"/>
          <p:nvPr/>
        </p:nvSpPr>
        <p:spPr>
          <a:xfrm>
            <a:off x="2590800" y="22860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Introduction to NumPy</a:t>
            </a:r>
          </a:p>
        </p:txBody>
      </p:sp>
      <p:pic>
        <p:nvPicPr>
          <p:cNvPr id="4" name="Picture 4" descr="Image result for numpy manual">
            <a:extLst>
              <a:ext uri="{FF2B5EF4-FFF2-40B4-BE49-F238E27FC236}">
                <a16:creationId xmlns:a16="http://schemas.microsoft.com/office/drawing/2014/main" id="{57232B3F-80B8-4B96-B7FA-3CE70DCAB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7136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53321A-5C6C-4B15-ABF1-0C286C148AC2}"/>
              </a:ext>
            </a:extLst>
          </p:cNvPr>
          <p:cNvSpPr txBox="1"/>
          <p:nvPr/>
        </p:nvSpPr>
        <p:spPr>
          <a:xfrm>
            <a:off x="1870656" y="2979242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NumPy offers many Array Functions, Statistic Functions, and many more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4EAC65-3FDE-E34E-B1B3-95DE74DFD728}"/>
              </a:ext>
            </a:extLst>
          </p:cNvPr>
          <p:cNvSpPr txBox="1"/>
          <p:nvPr/>
        </p:nvSpPr>
        <p:spPr>
          <a:xfrm>
            <a:off x="1874949" y="42672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Key: </a:t>
            </a:r>
            <a:r>
              <a:rPr lang="en-US" dirty="0" err="1"/>
              <a:t>Numpy</a:t>
            </a:r>
            <a:r>
              <a:rPr lang="en-US" dirty="0"/>
              <a:t> Runs Data Fast</a:t>
            </a:r>
          </a:p>
        </p:txBody>
      </p:sp>
    </p:spTree>
    <p:extLst>
      <p:ext uri="{BB962C8B-B14F-4D97-AF65-F5344CB8AC3E}">
        <p14:creationId xmlns:p14="http://schemas.microsoft.com/office/powerpoint/2010/main" val="113577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24668C-CA14-4BF3-A546-D3E6AA56F544}"/>
              </a:ext>
            </a:extLst>
          </p:cNvPr>
          <p:cNvSpPr txBox="1"/>
          <p:nvPr/>
        </p:nvSpPr>
        <p:spPr>
          <a:xfrm>
            <a:off x="1371600" y="152400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When Not Sure, always go back to documentation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CCC6F8-F480-4162-BFAB-AFD1A908733F}"/>
              </a:ext>
            </a:extLst>
          </p:cNvPr>
          <p:cNvSpPr/>
          <p:nvPr/>
        </p:nvSpPr>
        <p:spPr>
          <a:xfrm>
            <a:off x="685800" y="1447800"/>
            <a:ext cx="4785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https://docs.scipy.org/doc/numpy/contents.html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DFC4C-96C2-4240-941F-46A6A5855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209800"/>
            <a:ext cx="2472697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D165BC-B3F3-4980-A0A4-9263E291BEFF}"/>
              </a:ext>
            </a:extLst>
          </p:cNvPr>
          <p:cNvSpPr txBox="1"/>
          <p:nvPr/>
        </p:nvSpPr>
        <p:spPr>
          <a:xfrm>
            <a:off x="5181600" y="3269159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Routine section of </a:t>
            </a:r>
            <a:r>
              <a:rPr lang="en-US" dirty="0" err="1"/>
              <a:t>Numpy</a:t>
            </a:r>
            <a:r>
              <a:rPr lang="en-US" dirty="0"/>
              <a:t> documentation website demonstrates many of the NumPy functions and how to use them</a:t>
            </a:r>
          </a:p>
        </p:txBody>
      </p:sp>
    </p:spTree>
    <p:extLst>
      <p:ext uri="{BB962C8B-B14F-4D97-AF65-F5344CB8AC3E}">
        <p14:creationId xmlns:p14="http://schemas.microsoft.com/office/powerpoint/2010/main" val="4273695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36A433-B448-4CEB-BB82-F247BF47E4C1}"/>
              </a:ext>
            </a:extLst>
          </p:cNvPr>
          <p:cNvSpPr txBox="1"/>
          <p:nvPr/>
        </p:nvSpPr>
        <p:spPr>
          <a:xfrm>
            <a:off x="2590800" y="22860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NumPy Features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35FCDF-5C9C-4435-8D3C-CD28C23EB29A}"/>
              </a:ext>
            </a:extLst>
          </p:cNvPr>
          <p:cNvSpPr txBox="1"/>
          <p:nvPr/>
        </p:nvSpPr>
        <p:spPr>
          <a:xfrm>
            <a:off x="457200" y="1524000"/>
            <a:ext cx="4343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NumPy Data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Min/Max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Properties of 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E2BB09-256E-41ED-8A86-5FA23CC2AFF5}"/>
              </a:ext>
            </a:extLst>
          </p:cNvPr>
          <p:cNvSpPr txBox="1"/>
          <p:nvPr/>
        </p:nvSpPr>
        <p:spPr>
          <a:xfrm>
            <a:off x="4111925" y="1526875"/>
            <a:ext cx="434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Vector computing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072134-AA3D-4075-A846-4900603D0801}"/>
              </a:ext>
            </a:extLst>
          </p:cNvPr>
          <p:cNvSpPr txBox="1"/>
          <p:nvPr/>
        </p:nvSpPr>
        <p:spPr>
          <a:xfrm>
            <a:off x="7766649" y="1524000"/>
            <a:ext cx="4343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Query/Slicing/Combining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Vector Manipulation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Concatenate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Sort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65793-F4C9-9647-8932-1DCFCE3C6419}"/>
              </a:ext>
            </a:extLst>
          </p:cNvPr>
          <p:cNvSpPr txBox="1"/>
          <p:nvPr/>
        </p:nvSpPr>
        <p:spPr>
          <a:xfrm>
            <a:off x="2634266" y="5330396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All demo sample codes will be posted on Canvas after lecture </a:t>
            </a:r>
          </a:p>
        </p:txBody>
      </p:sp>
      <p:pic>
        <p:nvPicPr>
          <p:cNvPr id="2050" name="Picture 2" descr="Warning Icon Icons PNG - Free PNG and Icons Downloads">
            <a:extLst>
              <a:ext uri="{FF2B5EF4-FFF2-40B4-BE49-F238E27FC236}">
                <a16:creationId xmlns:a16="http://schemas.microsoft.com/office/drawing/2014/main" id="{DDFC57C6-227C-5E4E-85D5-0C36AFFCA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502" y="5203623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503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19333</TotalTime>
  <Words>583</Words>
  <Application>Microsoft Macintosh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36x48</dc:title>
  <dc:creator>Jay Larson</dc:creator>
  <dc:description>Quality poster printing
www.genigraphics.com
1-800-790-4001</dc:description>
  <cp:lastModifiedBy>Zheng, Ji</cp:lastModifiedBy>
  <cp:revision>319</cp:revision>
  <cp:lastPrinted>2013-02-12T02:21:55Z</cp:lastPrinted>
  <dcterms:created xsi:type="dcterms:W3CDTF">2013-02-10T21:14:48Z</dcterms:created>
  <dcterms:modified xsi:type="dcterms:W3CDTF">2022-01-26T20:35:31Z</dcterms:modified>
</cp:coreProperties>
</file>