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Nunito"/>
      <p:regular r:id="rId29"/>
      <p:bold r:id="rId30"/>
      <p:italic r:id="rId31"/>
      <p:boldItalic r:id="rId32"/>
    </p:embeddedFont>
    <p:embeddedFont>
      <p:font typeface="Maven Pro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692980-9DDD-4E3B-9596-E77CBD8D8DB9}">
  <a:tblStyle styleId="{E4692980-9DDD-4E3B-9596-E77CBD8D8D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5.xml"/><Relationship Id="rId33" Type="http://schemas.openxmlformats.org/officeDocument/2006/relationships/font" Target="fonts/MavenPro-regular.fntdata"/><Relationship Id="rId10" Type="http://schemas.openxmlformats.org/officeDocument/2006/relationships/slide" Target="slides/slide4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MavenPr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698a1efa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698a1efa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06b79b709e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06b79b709e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06b79b709e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06b79b709e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06b79b709e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06b79b709e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0698a1efa9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0698a1efa9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06b79b709e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06b79b709e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06b79b709e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06b79b709e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06b79b709e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06b79b709e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06b79b709e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06b79b709e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06b79b709e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06b79b709e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6b79b709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6b79b709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0698a1efa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0698a1efa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698a1efa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0698a1efa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06b79b709e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06b79b709e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698a1ef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698a1ef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6b79b709e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6b79b709e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6b79b709e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6b79b709e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6b79b709e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06b79b709e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698a1efa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0698a1efa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6b79b709e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06b79b709e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5832b3e8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05832b3e8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313125" y="251125"/>
            <a:ext cx="5947500" cy="30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rgbClr val="1C458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kaggle.com/harlfoxem/housesalesprediction" TargetMode="External"/><Relationship Id="rId4" Type="http://schemas.openxmlformats.org/officeDocument/2006/relationships/hyperlink" Target="https://scikit-learn.org/stable/modules/generated/sklearn.linear_model.LinearRegression.html#sklearn.linear_model.LinearRegression" TargetMode="External"/><Relationship Id="rId9" Type="http://schemas.openxmlformats.org/officeDocument/2006/relationships/hyperlink" Target="https://scikit-learn.org/stable/modules/generated/sklearn.ensemble.GradientBoostingRegressor.html" TargetMode="External"/><Relationship Id="rId5" Type="http://schemas.openxmlformats.org/officeDocument/2006/relationships/hyperlink" Target="https://scikit-learn.org/stable/modules/generated/sklearn.linear_model.Lasso.html" TargetMode="External"/><Relationship Id="rId6" Type="http://schemas.openxmlformats.org/officeDocument/2006/relationships/hyperlink" Target="https://scikit-learn.org/stable/modules/generated/sklearn.linear_model.Ridge.html" TargetMode="External"/><Relationship Id="rId7" Type="http://schemas.openxmlformats.org/officeDocument/2006/relationships/hyperlink" Target="https://scikit-learn.org/stable/auto_examples/tree/plot_tree_regression.html" TargetMode="External"/><Relationship Id="rId8" Type="http://schemas.openxmlformats.org/officeDocument/2006/relationships/hyperlink" Target="https://scikit-learn.org/stable/modules/generated/sklearn.ensemble.RandomForestRegressor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3125" y="251125"/>
            <a:ext cx="5947500" cy="30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/>
              <a:t>STAT596: Regression &amp; Time series analysis</a:t>
            </a:r>
            <a:endParaRPr sz="2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/>
              <a:t>Final Project Presentation</a:t>
            </a:r>
            <a:endParaRPr sz="2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House Price Prediction</a:t>
            </a:r>
            <a:endParaRPr sz="40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68150" y="3758050"/>
            <a:ext cx="5996400" cy="12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88"/>
              <a:t>Presented by,</a:t>
            </a:r>
            <a:endParaRPr sz="1488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88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88"/>
              <a:t>Usha Kiran Bellam   (ub39)</a:t>
            </a:r>
            <a:endParaRPr sz="1488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88"/>
              <a:t>Yaniv Bronshtein      (yb262)</a:t>
            </a:r>
            <a:endParaRPr sz="1488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88"/>
              <a:t>Harshini Bonam       (sdb202)</a:t>
            </a:r>
            <a:endParaRPr sz="1488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88"/>
              <a:t>Venkata Raju Datla  (vkd20)</a:t>
            </a:r>
            <a:endParaRPr sz="1488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88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Univariate Analysis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32" name="Google Shape;3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6825" y="1353632"/>
            <a:ext cx="2248675" cy="1475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8002" y="1329400"/>
            <a:ext cx="1956876" cy="15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2"/>
          <p:cNvSpPr txBox="1"/>
          <p:nvPr/>
        </p:nvSpPr>
        <p:spPr>
          <a:xfrm>
            <a:off x="1029088" y="3007075"/>
            <a:ext cx="2206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Barplot of bedroom number shows that 3 bedroom houses are most prevalent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5" name="Google Shape;335;p22"/>
          <p:cNvSpPr txBox="1"/>
          <p:nvPr/>
        </p:nvSpPr>
        <p:spPr>
          <a:xfrm>
            <a:off x="6127788" y="3007075"/>
            <a:ext cx="2206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Boxplot for each feature used to remove outliers from the data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6" name="Google Shape;33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6538" y="1353625"/>
            <a:ext cx="1746038" cy="1475699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2"/>
          <p:cNvSpPr txBox="1"/>
          <p:nvPr/>
        </p:nvSpPr>
        <p:spPr>
          <a:xfrm>
            <a:off x="3468750" y="3007075"/>
            <a:ext cx="2248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</a:t>
            </a: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ouses with latitude [47.5,47.8] and longitude [-122.2,-122.4] were most desired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Bivariate 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3" name="Google Shape;343;p23"/>
          <p:cNvSpPr txBox="1"/>
          <p:nvPr>
            <p:ph idx="1" type="body"/>
          </p:nvPr>
        </p:nvSpPr>
        <p:spPr>
          <a:xfrm>
            <a:off x="1056750" y="1277650"/>
            <a:ext cx="7030500" cy="30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Checked the correlation of independent variables with price and below are the variables that are most correlated.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Additionally, several of the features below were correlated with other features, demonstrating </a:t>
            </a:r>
            <a:r>
              <a:rPr lang="en" sz="1700">
                <a:solidFill>
                  <a:schemeClr val="lt1"/>
                </a:solidFill>
              </a:rPr>
              <a:t>multicollinearity.</a:t>
            </a:r>
            <a:endParaRPr sz="1700">
              <a:solidFill>
                <a:schemeClr val="lt1"/>
              </a:solidFill>
            </a:endParaRPr>
          </a:p>
        </p:txBody>
      </p:sp>
      <p:graphicFrame>
        <p:nvGraphicFramePr>
          <p:cNvPr id="344" name="Google Shape;344;p23"/>
          <p:cNvGraphicFramePr/>
          <p:nvPr/>
        </p:nvGraphicFramePr>
        <p:xfrm>
          <a:off x="463025" y="207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{E4692980-9DDD-4E3B-9596-E77CBD8D8DB9}</a:tableStyleId>
              </a:tblPr>
              <a:tblGrid>
                <a:gridCol w="1700250"/>
                <a:gridCol w="999650"/>
                <a:gridCol w="1349950"/>
                <a:gridCol w="1349950"/>
                <a:gridCol w="1349950"/>
                <a:gridCol w="134995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92929"/>
                          </a:solidFill>
                        </a:rPr>
                        <a:t>Feature</a:t>
                      </a:r>
                      <a:endParaRPr b="1">
                        <a:solidFill>
                          <a:srgbClr val="29292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92929"/>
                          </a:solidFill>
                        </a:rPr>
                        <a:t>sqft_living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92929"/>
                          </a:solidFill>
                        </a:rPr>
                        <a:t>bathrooms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92929"/>
                          </a:solidFill>
                        </a:rPr>
                        <a:t>grade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92929"/>
                          </a:solidFill>
                        </a:rPr>
                        <a:t>sqft_above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92929"/>
                          </a:solidFill>
                        </a:rPr>
                        <a:t>sqft_living15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92929"/>
                          </a:solidFill>
                        </a:rPr>
                        <a:t>Pearson correlation with price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92929"/>
                          </a:solidFill>
                        </a:rPr>
                        <a:t>0.702035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92929"/>
                          </a:solidFill>
                        </a:rPr>
                        <a:t>0.525138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92929"/>
                          </a:solidFill>
                        </a:rPr>
                        <a:t>0.667434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92929"/>
                          </a:solidFill>
                        </a:rPr>
                        <a:t>0.605567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92929"/>
                          </a:solidFill>
                        </a:rPr>
                        <a:t>0.585379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0" name="Google Shape;350;p24"/>
          <p:cNvSpPr txBox="1"/>
          <p:nvPr>
            <p:ph idx="1" type="body"/>
          </p:nvPr>
        </p:nvSpPr>
        <p:spPr>
          <a:xfrm>
            <a:off x="1303800" y="1454275"/>
            <a:ext cx="7030500" cy="32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Char char="●"/>
            </a:pPr>
            <a:r>
              <a:rPr b="1" lang="en" sz="1450">
                <a:solidFill>
                  <a:schemeClr val="lt1"/>
                </a:solidFill>
              </a:rPr>
              <a:t>Dataset split: </a:t>
            </a:r>
            <a:r>
              <a:rPr lang="en" sz="1450">
                <a:solidFill>
                  <a:schemeClr val="lt1"/>
                </a:solidFill>
              </a:rPr>
              <a:t>70% train - 30% test</a:t>
            </a:r>
            <a:endParaRPr sz="1450">
              <a:solidFill>
                <a:schemeClr val="lt1"/>
              </a:solidFill>
            </a:endParaRPr>
          </a:p>
          <a:p>
            <a:pPr indent="-320675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50"/>
              <a:buChar char="●"/>
            </a:pPr>
            <a:r>
              <a:rPr b="1" lang="en" sz="1450">
                <a:solidFill>
                  <a:schemeClr val="lt1"/>
                </a:solidFill>
              </a:rPr>
              <a:t>Baseline:</a:t>
            </a:r>
            <a:endParaRPr sz="1450">
              <a:solidFill>
                <a:schemeClr val="lt1"/>
              </a:solidFill>
            </a:endParaRPr>
          </a:p>
          <a:p>
            <a:pPr indent="-320675" lvl="1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50"/>
              <a:buChar char="○"/>
            </a:pPr>
            <a:r>
              <a:rPr lang="en" sz="1450">
                <a:solidFill>
                  <a:schemeClr val="lt1"/>
                </a:solidFill>
              </a:rPr>
              <a:t>Multiple Linear Regression</a:t>
            </a:r>
            <a:endParaRPr sz="1450">
              <a:solidFill>
                <a:schemeClr val="lt1"/>
              </a:solidFill>
            </a:endParaRPr>
          </a:p>
          <a:p>
            <a:pPr indent="-320675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50"/>
              <a:buChar char="●"/>
            </a:pPr>
            <a:r>
              <a:rPr b="1" lang="en" sz="1450">
                <a:solidFill>
                  <a:schemeClr val="lt1"/>
                </a:solidFill>
              </a:rPr>
              <a:t>Shrinkage Methods: </a:t>
            </a:r>
            <a:endParaRPr b="1" sz="1450">
              <a:solidFill>
                <a:schemeClr val="lt1"/>
              </a:solidFill>
            </a:endParaRPr>
          </a:p>
          <a:p>
            <a:pPr indent="-320675" lvl="1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50"/>
              <a:buChar char="○"/>
            </a:pPr>
            <a:r>
              <a:rPr lang="en" sz="1450">
                <a:solidFill>
                  <a:schemeClr val="lt1"/>
                </a:solidFill>
              </a:rPr>
              <a:t>Ridge and Lasso Regression</a:t>
            </a:r>
            <a:endParaRPr sz="1450">
              <a:solidFill>
                <a:schemeClr val="lt1"/>
              </a:solidFill>
            </a:endParaRPr>
          </a:p>
          <a:p>
            <a:pPr indent="-320675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50"/>
              <a:buChar char="●"/>
            </a:pPr>
            <a:r>
              <a:rPr b="1" lang="en" sz="1450">
                <a:solidFill>
                  <a:schemeClr val="lt1"/>
                </a:solidFill>
              </a:rPr>
              <a:t>Basic Tree Methods: </a:t>
            </a:r>
            <a:endParaRPr b="1" sz="1450">
              <a:solidFill>
                <a:schemeClr val="lt1"/>
              </a:solidFill>
            </a:endParaRPr>
          </a:p>
          <a:p>
            <a:pPr indent="-320675" lvl="1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50"/>
              <a:buChar char="○"/>
            </a:pPr>
            <a:r>
              <a:rPr lang="en" sz="1450">
                <a:solidFill>
                  <a:schemeClr val="lt1"/>
                </a:solidFill>
              </a:rPr>
              <a:t>Decision Tree Regression with and without tuning using Grid-Search</a:t>
            </a:r>
            <a:endParaRPr sz="1450">
              <a:solidFill>
                <a:schemeClr val="lt1"/>
              </a:solidFill>
            </a:endParaRPr>
          </a:p>
          <a:p>
            <a:pPr indent="-320675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50"/>
              <a:buChar char="●"/>
            </a:pPr>
            <a:r>
              <a:rPr b="1" lang="en" sz="1450">
                <a:solidFill>
                  <a:schemeClr val="lt1"/>
                </a:solidFill>
              </a:rPr>
              <a:t>Ensemble Learning Methods: </a:t>
            </a:r>
            <a:endParaRPr b="1" sz="1450">
              <a:solidFill>
                <a:schemeClr val="lt1"/>
              </a:solidFill>
            </a:endParaRPr>
          </a:p>
          <a:p>
            <a:pPr indent="-320675" lvl="1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50"/>
              <a:buChar char="○"/>
            </a:pPr>
            <a:r>
              <a:rPr lang="en" sz="1450">
                <a:solidFill>
                  <a:schemeClr val="lt1"/>
                </a:solidFill>
              </a:rPr>
              <a:t>Random Forest </a:t>
            </a:r>
            <a:r>
              <a:rPr lang="en" sz="1450">
                <a:solidFill>
                  <a:schemeClr val="lt1"/>
                </a:solidFill>
              </a:rPr>
              <a:t>with and without tuning using Grid-Search</a:t>
            </a:r>
            <a:endParaRPr sz="1450">
              <a:solidFill>
                <a:schemeClr val="lt1"/>
              </a:solidFill>
            </a:endParaRPr>
          </a:p>
          <a:p>
            <a:pPr indent="-320675" lvl="1" marL="91440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50"/>
              <a:buChar char="○"/>
            </a:pPr>
            <a:r>
              <a:rPr lang="en" sz="1450">
                <a:solidFill>
                  <a:schemeClr val="lt1"/>
                </a:solidFill>
              </a:rPr>
              <a:t>Gradient Boosting</a:t>
            </a:r>
            <a:endParaRPr sz="14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Multiple Linear Regression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6" name="Google Shape;356;p25"/>
          <p:cNvSpPr txBox="1"/>
          <p:nvPr>
            <p:ph idx="1" type="body"/>
          </p:nvPr>
        </p:nvSpPr>
        <p:spPr>
          <a:xfrm>
            <a:off x="1303800" y="1659150"/>
            <a:ext cx="7030500" cy="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Used to understand the significance of features in predicting the value of housing price</a:t>
            </a:r>
            <a:endParaRPr sz="2000">
              <a:solidFill>
                <a:schemeClr val="lt1"/>
              </a:solidFill>
            </a:endParaRPr>
          </a:p>
        </p:txBody>
      </p:sp>
      <p:graphicFrame>
        <p:nvGraphicFramePr>
          <p:cNvPr id="357" name="Google Shape;357;p25"/>
          <p:cNvGraphicFramePr/>
          <p:nvPr/>
        </p:nvGraphicFramePr>
        <p:xfrm>
          <a:off x="1959800" y="315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{E4692980-9DDD-4E3B-9596-E77CBD8D8DB9}</a:tableStyleId>
              </a:tblPr>
              <a:tblGrid>
                <a:gridCol w="1200775"/>
                <a:gridCol w="1934475"/>
                <a:gridCol w="1597125"/>
              </a:tblGrid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Metric</a:t>
                      </a:r>
                      <a:endParaRPr b="1"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Multiple R-squared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(Train)</a:t>
                      </a:r>
                      <a:endParaRPr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Multiple R-squared(Test)</a:t>
                      </a:r>
                      <a:endParaRPr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Value</a:t>
                      </a:r>
                      <a:endParaRPr b="1"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0.694</a:t>
                      </a:r>
                      <a:endParaRPr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0.697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Lasso and Ridge Regression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3" name="Google Shape;363;p26"/>
          <p:cNvSpPr txBox="1"/>
          <p:nvPr>
            <p:ph idx="1" type="body"/>
          </p:nvPr>
        </p:nvSpPr>
        <p:spPr>
          <a:xfrm>
            <a:off x="1032175" y="1226950"/>
            <a:ext cx="7123200" cy="19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Tried regularization methods to shrink coefficients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Lasso fit with alpha=0.1 and Ridge fit with alpha=0.3 through trial and error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None of the coefficients are compressed to zero implying that there are multiple independent variables contributing to the price</a:t>
            </a:r>
            <a:endParaRPr sz="2000">
              <a:solidFill>
                <a:schemeClr val="lt1"/>
              </a:solidFill>
            </a:endParaRPr>
          </a:p>
        </p:txBody>
      </p:sp>
      <p:graphicFrame>
        <p:nvGraphicFramePr>
          <p:cNvPr id="364" name="Google Shape;364;p26"/>
          <p:cNvGraphicFramePr/>
          <p:nvPr/>
        </p:nvGraphicFramePr>
        <p:xfrm>
          <a:off x="2449963" y="34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{E4692980-9DDD-4E3B-9596-E77CBD8D8DB9}</a:tableStyleId>
              </a:tblPr>
              <a:tblGrid>
                <a:gridCol w="1251825"/>
                <a:gridCol w="2016750"/>
                <a:gridCol w="1665050"/>
              </a:tblGrid>
              <a:tr h="5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Multiple R-squared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(Train)</a:t>
                      </a:r>
                      <a:endParaRPr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Multiple R-squared(Test)</a:t>
                      </a:r>
                      <a:endParaRPr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47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Lasso</a:t>
                      </a:r>
                      <a:endParaRPr b="1"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0.693681</a:t>
                      </a:r>
                      <a:endParaRPr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0.697004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37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Ridge </a:t>
                      </a:r>
                      <a:endParaRPr b="1"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0.693681</a:t>
                      </a:r>
                      <a:endParaRPr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0.697042</a:t>
                      </a:r>
                      <a:endParaRPr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Decision Tree </a:t>
            </a:r>
            <a:r>
              <a:rPr lang="en">
                <a:solidFill>
                  <a:schemeClr val="lt1"/>
                </a:solidFill>
              </a:rPr>
              <a:t>Regression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0" name="Google Shape;370;p27"/>
          <p:cNvSpPr txBox="1"/>
          <p:nvPr>
            <p:ph idx="1" type="body"/>
          </p:nvPr>
        </p:nvSpPr>
        <p:spPr>
          <a:xfrm>
            <a:off x="1303800" y="1421375"/>
            <a:ext cx="6478500" cy="29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500">
                <a:solidFill>
                  <a:schemeClr val="lt1"/>
                </a:solidFill>
              </a:rPr>
              <a:t>A decision tree is a model used to predict a target by learning decision rules from data. </a:t>
            </a:r>
            <a:endParaRPr sz="1500">
              <a:solidFill>
                <a:schemeClr val="lt1"/>
              </a:solidFill>
            </a:endParaRPr>
          </a:p>
          <a:p>
            <a:pPr indent="-304958" lvl="1" marL="9144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" sz="1300">
                <a:solidFill>
                  <a:schemeClr val="lt1"/>
                </a:solidFill>
              </a:rPr>
              <a:t>In Regression case, the tree splits the data in such a way that the R squared is optimized</a:t>
            </a:r>
            <a:endParaRPr sz="1300">
              <a:solidFill>
                <a:schemeClr val="lt1"/>
              </a:solidFill>
            </a:endParaRPr>
          </a:p>
          <a:p>
            <a:pPr indent="-316706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500">
                <a:solidFill>
                  <a:schemeClr val="lt1"/>
                </a:solidFill>
              </a:rPr>
              <a:t>R squared improved from 70% obtained for regression analysis to 75%</a:t>
            </a:r>
            <a:endParaRPr sz="1500">
              <a:solidFill>
                <a:schemeClr val="lt1"/>
              </a:solidFill>
            </a:endParaRPr>
          </a:p>
          <a:p>
            <a:pPr indent="-316706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500">
                <a:solidFill>
                  <a:schemeClr val="lt1"/>
                </a:solidFill>
              </a:rPr>
              <a:t>We have used the CV to optimize the hyperparameter depth, which came out to 10 for this data set</a:t>
            </a:r>
            <a:endParaRPr sz="1500">
              <a:solidFill>
                <a:schemeClr val="lt1"/>
              </a:solidFill>
            </a:endParaRPr>
          </a:p>
          <a:p>
            <a:pPr indent="-316706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100000"/>
              <a:buChar char="●"/>
            </a:pPr>
            <a:r>
              <a:rPr lang="en" sz="1500">
                <a:solidFill>
                  <a:schemeClr val="lt1"/>
                </a:solidFill>
              </a:rPr>
              <a:t>Generally, Decision tree is not solely used. Models like Random forest and boosting models are used which makes use of the Decision trees and are shown to display superior results.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Random Forest</a:t>
            </a:r>
            <a:r>
              <a:rPr lang="en">
                <a:solidFill>
                  <a:schemeClr val="lt1"/>
                </a:solidFill>
              </a:rPr>
              <a:t> Regression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6" name="Google Shape;376;p28"/>
          <p:cNvSpPr txBox="1"/>
          <p:nvPr>
            <p:ph idx="1" type="body"/>
          </p:nvPr>
        </p:nvSpPr>
        <p:spPr>
          <a:xfrm>
            <a:off x="1395000" y="1483675"/>
            <a:ext cx="6354000" cy="28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65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3"/>
              <a:buChar char="●"/>
            </a:pPr>
            <a:r>
              <a:rPr lang="en" sz="1402">
                <a:solidFill>
                  <a:schemeClr val="lt1"/>
                </a:solidFill>
              </a:rPr>
              <a:t>An ensemble method is a technique that combines the predictions from multiple ML algorithms</a:t>
            </a:r>
            <a:endParaRPr sz="1402">
              <a:solidFill>
                <a:schemeClr val="lt1"/>
              </a:solidFill>
            </a:endParaRPr>
          </a:p>
          <a:p>
            <a:pPr indent="-305911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18"/>
              <a:buChar char="○"/>
            </a:pPr>
            <a:r>
              <a:rPr lang="en" sz="1217">
                <a:solidFill>
                  <a:schemeClr val="lt1"/>
                </a:solidFill>
              </a:rPr>
              <a:t>the two main ensemble methods which we’ve used in the project are Random forest and Gradient boosting</a:t>
            </a:r>
            <a:endParaRPr sz="1217">
              <a:solidFill>
                <a:schemeClr val="lt1"/>
              </a:solidFill>
            </a:endParaRPr>
          </a:p>
          <a:p>
            <a:pPr indent="-317658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3"/>
              <a:buChar char="●"/>
            </a:pPr>
            <a:r>
              <a:rPr lang="en" sz="1402">
                <a:solidFill>
                  <a:schemeClr val="lt1"/>
                </a:solidFill>
              </a:rPr>
              <a:t>Random forest is  a bagging technique which randomly selects a subset of the total features and data when training different decision trees and aggregates the results.</a:t>
            </a:r>
            <a:endParaRPr sz="1402">
              <a:solidFill>
                <a:schemeClr val="lt1"/>
              </a:solidFill>
            </a:endParaRPr>
          </a:p>
          <a:p>
            <a:pPr indent="-317658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3"/>
              <a:buChar char="●"/>
            </a:pPr>
            <a:r>
              <a:rPr lang="en" sz="1402">
                <a:solidFill>
                  <a:schemeClr val="lt1"/>
                </a:solidFill>
              </a:rPr>
              <a:t> This helps in reducing the variance caused by the decision tree</a:t>
            </a:r>
            <a:endParaRPr sz="1402">
              <a:solidFill>
                <a:schemeClr val="lt1"/>
              </a:solidFill>
            </a:endParaRPr>
          </a:p>
          <a:p>
            <a:pPr indent="-317658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3"/>
              <a:buChar char="●"/>
            </a:pPr>
            <a:r>
              <a:rPr lang="en" sz="1402">
                <a:solidFill>
                  <a:schemeClr val="lt1"/>
                </a:solidFill>
              </a:rPr>
              <a:t>We noticed a significant jump in the R-squared to 88% from 75% obtained from the earlier models</a:t>
            </a:r>
            <a:r>
              <a:rPr lang="en" sz="1502">
                <a:solidFill>
                  <a:schemeClr val="lt1"/>
                </a:solidFill>
              </a:rPr>
              <a:t>.</a:t>
            </a:r>
            <a:endParaRPr sz="20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Random Forest Regression - Hyperparameter tuning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2" name="Google Shape;382;p29"/>
          <p:cNvSpPr txBox="1"/>
          <p:nvPr>
            <p:ph idx="1" type="body"/>
          </p:nvPr>
        </p:nvSpPr>
        <p:spPr>
          <a:xfrm>
            <a:off x="1303800" y="16443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In order to refine the power of the Random forest regression model, choosing the best </a:t>
            </a:r>
            <a:r>
              <a:rPr lang="en">
                <a:solidFill>
                  <a:schemeClr val="lt1"/>
                </a:solidFill>
              </a:rPr>
              <a:t>hyperparameters</a:t>
            </a:r>
            <a:r>
              <a:rPr lang="en">
                <a:solidFill>
                  <a:schemeClr val="lt1"/>
                </a:solidFill>
              </a:rPr>
              <a:t> to be set as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n_estimators: 220 and 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Max_depth: 20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Given,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Cross validation generator as 5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Method of evaluation as R</a:t>
            </a:r>
            <a:r>
              <a:rPr baseline="30000" lang="en">
                <a:solidFill>
                  <a:schemeClr val="lt1"/>
                </a:solidFill>
              </a:rPr>
              <a:t>2</a:t>
            </a:r>
            <a:endParaRPr baseline="30000"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No parallel computing jobs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Output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383" name="Google Shape;383;p29"/>
          <p:cNvGraphicFramePr/>
          <p:nvPr/>
        </p:nvGraphicFramePr>
        <p:xfrm>
          <a:off x="2055875" y="37463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{E4692980-9DDD-4E3B-9596-E77CBD8D8DB9}</a:tableStyleId>
              </a:tblPr>
              <a:tblGrid>
                <a:gridCol w="1276875"/>
                <a:gridCol w="2057050"/>
              </a:tblGrid>
              <a:tr h="42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RMSE</a:t>
                      </a:r>
                      <a:endParaRPr b="1"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Multiple R-squared</a:t>
                      </a:r>
                      <a:endParaRPr b="1"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354.14</a:t>
                      </a:r>
                      <a:endParaRPr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</a:t>
                      </a:r>
                      <a:endParaRPr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Gradient Boosting Regression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9" name="Google Shape;389;p30"/>
          <p:cNvSpPr txBox="1"/>
          <p:nvPr>
            <p:ph idx="1" type="body"/>
          </p:nvPr>
        </p:nvSpPr>
        <p:spPr>
          <a:xfrm>
            <a:off x="1303800" y="1665300"/>
            <a:ext cx="7030500" cy="28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Ensemble Method used to minimize model bias by using a group of decision trees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We used 400 trees, a max depth of 5, min sample split of 2, learning rate of 0.1 and MSE loss function</a:t>
            </a:r>
            <a:endParaRPr sz="2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0" name="Google Shape;390;p3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91" name="Google Shape;391;p30"/>
          <p:cNvGraphicFramePr/>
          <p:nvPr/>
        </p:nvGraphicFramePr>
        <p:xfrm>
          <a:off x="3072913" y="32948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{E4692980-9DDD-4E3B-9596-E77CBD8D8DB9}</a:tableStyleId>
              </a:tblPr>
              <a:tblGrid>
                <a:gridCol w="1200775"/>
                <a:gridCol w="1934475"/>
              </a:tblGrid>
              <a:tr h="58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RMSE</a:t>
                      </a:r>
                      <a:endParaRPr b="1"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Multiple R-squared</a:t>
                      </a:r>
                      <a:endParaRPr b="1"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54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338.575</a:t>
                      </a:r>
                      <a:endParaRPr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0.897191</a:t>
                      </a:r>
                      <a:endParaRPr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1"/>
          <p:cNvSpPr txBox="1"/>
          <p:nvPr>
            <p:ph type="title"/>
          </p:nvPr>
        </p:nvSpPr>
        <p:spPr>
          <a:xfrm>
            <a:off x="1056738" y="3153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Comparison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397" name="Google Shape;397;p31"/>
          <p:cNvGraphicFramePr/>
          <p:nvPr/>
        </p:nvGraphicFramePr>
        <p:xfrm>
          <a:off x="1820650" y="9459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{E4692980-9DDD-4E3B-9596-E77CBD8D8DB9}</a:tableStyleId>
              </a:tblPr>
              <a:tblGrid>
                <a:gridCol w="4226550"/>
                <a:gridCol w="101665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Method</a:t>
                      </a:r>
                      <a:endParaRPr b="1"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 - R</a:t>
                      </a:r>
                      <a:r>
                        <a:rPr b="1" baseline="30000" lang="en"/>
                        <a:t>2</a:t>
                      </a:r>
                      <a:endParaRPr b="1" baseline="30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27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MLR</a:t>
                      </a:r>
                      <a:endParaRPr sz="1200"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70%</a:t>
                      </a:r>
                      <a:endParaRPr sz="1200"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31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Ridge Regression</a:t>
                      </a:r>
                      <a:endParaRPr sz="1200"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70%</a:t>
                      </a:r>
                      <a:endParaRPr sz="1200"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23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Lasso Regression</a:t>
                      </a:r>
                      <a:endParaRPr sz="1200"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70%</a:t>
                      </a:r>
                      <a:endParaRPr sz="1200"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12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Decision Tree Regression</a:t>
                      </a:r>
                      <a:endParaRPr sz="1200"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72%</a:t>
                      </a:r>
                      <a:endParaRPr sz="1200"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37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Decision Tree Regression with Hyperparameter tuning (max_depth: 10)</a:t>
                      </a:r>
                      <a:endParaRPr sz="1200"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75%</a:t>
                      </a:r>
                      <a:endParaRPr sz="1200"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18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Random Forest Regression</a:t>
                      </a:r>
                      <a:endParaRPr sz="1200"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88%</a:t>
                      </a:r>
                      <a:endParaRPr sz="1200"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Random Forest Regression with Hyperparameter tuning (max_depth: 20, n_estimators: 220)</a:t>
                      </a:r>
                      <a:endParaRPr sz="1200"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88%</a:t>
                      </a:r>
                      <a:endParaRPr sz="1200"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Gradient Boost</a:t>
                      </a:r>
                      <a:endParaRPr sz="1200"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89%</a:t>
                      </a:r>
                      <a:endParaRPr sz="1200"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Definition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643950"/>
            <a:ext cx="7030500" cy="28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House price depends on various factors.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Market prices →  Major contributor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want to build a model to help people take informed decisions while buying a house so that no one will incur loss while buying or selling the home in accordance with the market rate. 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Conclusion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3" name="Google Shape;403;p32"/>
          <p:cNvSpPr txBox="1"/>
          <p:nvPr>
            <p:ph idx="1" type="body"/>
          </p:nvPr>
        </p:nvSpPr>
        <p:spPr>
          <a:xfrm>
            <a:off x="1303800" y="1597875"/>
            <a:ext cx="7030500" cy="31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To predict the prices of houses we first analyzed different independent variables by seeing the correlation of these variables with the target variable price.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We also looked at the </a:t>
            </a:r>
            <a:r>
              <a:rPr lang="en" sz="1400">
                <a:solidFill>
                  <a:schemeClr val="lt1"/>
                </a:solidFill>
              </a:rPr>
              <a:t>multicollinearity</a:t>
            </a:r>
            <a:r>
              <a:rPr lang="en" sz="1400">
                <a:solidFill>
                  <a:schemeClr val="lt1"/>
                </a:solidFill>
              </a:rPr>
              <a:t> of this independent variables.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We then applied </a:t>
            </a:r>
            <a:r>
              <a:rPr lang="en" sz="1400">
                <a:solidFill>
                  <a:schemeClr val="lt1"/>
                </a:solidFill>
              </a:rPr>
              <a:t>multivariate</a:t>
            </a:r>
            <a:r>
              <a:rPr lang="en" sz="1400">
                <a:solidFill>
                  <a:schemeClr val="lt1"/>
                </a:solidFill>
              </a:rPr>
              <a:t> linear regression and achieved a test accuracy of 70%.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We then applied a large group of models and the best accuracy obtained from those models is from gradient boosting regressor which is 88%.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It is once again observed that ensemble techniques help us in achieving high accuracy either it is regression or classification as it involves a large group models and best of these models is taken.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References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9" name="Google Shape;409;p33"/>
          <p:cNvSpPr txBox="1"/>
          <p:nvPr>
            <p:ph idx="1" type="body"/>
          </p:nvPr>
        </p:nvSpPr>
        <p:spPr>
          <a:xfrm>
            <a:off x="1303800" y="1354750"/>
            <a:ext cx="72150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600">
                <a:solidFill>
                  <a:schemeClr val="lt1"/>
                </a:solidFill>
              </a:rPr>
              <a:t>D</a:t>
            </a:r>
            <a:r>
              <a:rPr lang="en" sz="1600">
                <a:solidFill>
                  <a:schemeClr val="lt1"/>
                </a:solidFill>
              </a:rPr>
              <a:t>ataset </a:t>
            </a:r>
            <a:r>
              <a:rPr lang="en" sz="1600" u="sng">
                <a:solidFill>
                  <a:srgbClr val="FFD96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https://www.kaggle.com/harlfoxem/housesalesprediction</a:t>
            </a:r>
            <a:endParaRPr sz="1600">
              <a:solidFill>
                <a:srgbClr val="FFD966"/>
              </a:solidFill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600">
                <a:solidFill>
                  <a:schemeClr val="lt1"/>
                </a:solidFill>
              </a:rPr>
              <a:t>MLR python library </a:t>
            </a:r>
            <a:r>
              <a:rPr lang="en" sz="1600" u="sng">
                <a:solidFill>
                  <a:srgbClr val="FFD966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https://scikit-learn.org/stable/modules/generated/sklearn.linear_model.LinearRegression.html</a:t>
            </a:r>
            <a:endParaRPr sz="1600">
              <a:solidFill>
                <a:srgbClr val="FFD966"/>
              </a:solidFill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600">
                <a:solidFill>
                  <a:schemeClr val="lt1"/>
                </a:solidFill>
              </a:rPr>
              <a:t>Lasso python library </a:t>
            </a:r>
            <a:r>
              <a:rPr lang="en" sz="1600" u="sng">
                <a:solidFill>
                  <a:srgbClr val="FFD966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https://scikit-learn.org/stable/modules/generated/sklearn.linear_model.Lasso.html</a:t>
            </a:r>
            <a:r>
              <a:rPr lang="en" sz="1600">
                <a:solidFill>
                  <a:srgbClr val="FFD966"/>
                </a:solidFill>
              </a:rPr>
              <a:t> </a:t>
            </a:r>
            <a:endParaRPr sz="1600">
              <a:solidFill>
                <a:srgbClr val="FFD966"/>
              </a:solidFill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600">
                <a:solidFill>
                  <a:schemeClr val="lt1"/>
                </a:solidFill>
              </a:rPr>
              <a:t>Ridge python library </a:t>
            </a:r>
            <a:r>
              <a:rPr lang="en" sz="1600" u="sng">
                <a:solidFill>
                  <a:srgbClr val="FFD966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https://scikit-learn.org/stable/modules/generated/sklearn.linear_model.Ridge.html</a:t>
            </a:r>
            <a:r>
              <a:rPr lang="en" sz="1600">
                <a:solidFill>
                  <a:srgbClr val="FFD966"/>
                </a:solidFill>
              </a:rPr>
              <a:t> </a:t>
            </a:r>
            <a:endParaRPr sz="1600">
              <a:solidFill>
                <a:srgbClr val="FFD966"/>
              </a:solidFill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600">
                <a:solidFill>
                  <a:schemeClr val="lt1"/>
                </a:solidFill>
              </a:rPr>
              <a:t>Decision Tree regression python library </a:t>
            </a:r>
            <a:r>
              <a:rPr lang="en" sz="1600" u="sng">
                <a:solidFill>
                  <a:srgbClr val="FFD966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https://scikit-learn.org/stable/auto_examples/tree/plot_tree_regression.html</a:t>
            </a:r>
            <a:r>
              <a:rPr lang="en" sz="1600">
                <a:solidFill>
                  <a:schemeClr val="lt1"/>
                </a:solidFill>
              </a:rPr>
              <a:t>  </a:t>
            </a:r>
            <a:endParaRPr sz="1600">
              <a:solidFill>
                <a:schemeClr val="lt1"/>
              </a:solidFill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600">
                <a:solidFill>
                  <a:schemeClr val="lt1"/>
                </a:solidFill>
              </a:rPr>
              <a:t>Random Forest regression python library </a:t>
            </a:r>
            <a:r>
              <a:rPr lang="en" sz="1600" u="sng">
                <a:solidFill>
                  <a:srgbClr val="FFD966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https://scikit-learn.org/stable/modules/generated/sklearn.ensemble.RandomForestRegressor.html</a:t>
            </a:r>
            <a:r>
              <a:rPr lang="en" sz="1600">
                <a:solidFill>
                  <a:srgbClr val="FFD966"/>
                </a:solidFill>
              </a:rPr>
              <a:t> </a:t>
            </a:r>
            <a:endParaRPr sz="1600">
              <a:solidFill>
                <a:srgbClr val="FFD966"/>
              </a:solidFill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600">
                <a:solidFill>
                  <a:schemeClr val="lt1"/>
                </a:solidFill>
              </a:rPr>
              <a:t>Gradient Boosting regression python library </a:t>
            </a:r>
            <a:r>
              <a:rPr lang="en" sz="1600" u="sng">
                <a:solidFill>
                  <a:srgbClr val="FFD966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https://scikit-learn.org/stable/modules/generated/sklearn.ensemble.GradientBoostingRegressor.html</a:t>
            </a:r>
            <a:r>
              <a:rPr lang="en" sz="1600">
                <a:solidFill>
                  <a:schemeClr val="lt1"/>
                </a:solidFill>
              </a:rPr>
              <a:t> 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lt1"/>
                </a:solidFill>
              </a:rPr>
              <a:t>Thank you!</a:t>
            </a:r>
            <a:endParaRPr sz="5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Key </a:t>
            </a:r>
            <a:r>
              <a:rPr lang="en">
                <a:solidFill>
                  <a:schemeClr val="lt1"/>
                </a:solidFill>
              </a:rPr>
              <a:t>Objective: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Using different Regression algorithms to attribute house prices to different components of the house.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a model that can predict price of new unseen houses in the area. 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Dataset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House sales in King County, WA, US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From Kaggle (link in references)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As CSV file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With 21613 data-points, and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20 features for each house selling price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181350" y="2465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Entity relationship diagram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075" y="1107325"/>
            <a:ext cx="8495975" cy="403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Snippet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25" y="1447200"/>
            <a:ext cx="8779382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Methodology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14" name="Google Shape;3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975" y="1398200"/>
            <a:ext cx="6623171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Cleaning and Preprocessing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791050"/>
            <a:ext cx="7030500" cy="27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2000">
                <a:solidFill>
                  <a:schemeClr val="lt1"/>
                </a:solidFill>
              </a:rPr>
              <a:t>Converting day-hours to date using pd.t-datetime()</a:t>
            </a:r>
            <a:endParaRPr sz="2000">
              <a:solidFill>
                <a:schemeClr val="lt1"/>
              </a:solidFill>
            </a:endParaRPr>
          </a:p>
          <a:p>
            <a:pPr indent="-346075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2000">
                <a:solidFill>
                  <a:schemeClr val="lt1"/>
                </a:solidFill>
              </a:rPr>
              <a:t>Checking for null/NA values - None found</a:t>
            </a:r>
            <a:endParaRPr sz="2000">
              <a:solidFill>
                <a:schemeClr val="lt1"/>
              </a:solidFill>
            </a:endParaRPr>
          </a:p>
          <a:p>
            <a:pPr indent="-346075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2000">
                <a:solidFill>
                  <a:schemeClr val="lt1"/>
                </a:solidFill>
              </a:rPr>
              <a:t>Checking for duplicate entries.</a:t>
            </a:r>
            <a:endParaRPr sz="2000">
              <a:solidFill>
                <a:schemeClr val="lt1"/>
              </a:solidFill>
            </a:endParaRPr>
          </a:p>
          <a:p>
            <a:pPr indent="-346075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2000">
                <a:solidFill>
                  <a:schemeClr val="lt1"/>
                </a:solidFill>
              </a:rPr>
              <a:t>Exclude 'id','date', 'zipcode', 'yr_renovated' since they are not useful for this ML problem</a:t>
            </a:r>
            <a:endParaRPr sz="2000">
              <a:solidFill>
                <a:schemeClr val="lt1"/>
              </a:solidFill>
            </a:endParaRPr>
          </a:p>
          <a:p>
            <a:pPr indent="-346075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2000">
                <a:solidFill>
                  <a:schemeClr val="lt1"/>
                </a:solidFill>
              </a:rPr>
              <a:t>Performed a 70-30 Train-Test split</a:t>
            </a:r>
            <a:endParaRPr sz="2000">
              <a:solidFill>
                <a:schemeClr val="lt1"/>
              </a:solidFill>
            </a:endParaRPr>
          </a:p>
          <a:p>
            <a:pPr indent="-346075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100000"/>
              <a:buChar char="●"/>
            </a:pPr>
            <a:r>
              <a:rPr lang="en" sz="2000">
                <a:solidFill>
                  <a:schemeClr val="lt1"/>
                </a:solidFill>
              </a:rPr>
              <a:t>Set random seed 110 for </a:t>
            </a:r>
            <a:r>
              <a:rPr lang="en" sz="2000">
                <a:solidFill>
                  <a:schemeClr val="lt1"/>
                </a:solidFill>
              </a:rPr>
              <a:t>reproducibility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Key results from the EDA on the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1120975" y="14903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-346075" lvl="0" marL="45720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50"/>
              <a:buChar char="●"/>
            </a:pPr>
            <a:r>
              <a:rPr lang="en" sz="1850">
                <a:solidFill>
                  <a:schemeClr val="lt1"/>
                </a:solidFill>
              </a:rPr>
              <a:t>One floor houses are the most common type of houses sold</a:t>
            </a:r>
            <a:endParaRPr sz="1850">
              <a:solidFill>
                <a:schemeClr val="lt1"/>
              </a:solidFill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Char char="●"/>
            </a:pPr>
            <a:r>
              <a:rPr lang="en" sz="1850">
                <a:solidFill>
                  <a:schemeClr val="lt1"/>
                </a:solidFill>
              </a:rPr>
              <a:t>Houses with the waterfront have higher price as expected</a:t>
            </a:r>
            <a:endParaRPr sz="1850">
              <a:solidFill>
                <a:schemeClr val="lt1"/>
              </a:solidFill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Char char="●"/>
            </a:pPr>
            <a:r>
              <a:rPr lang="en" sz="1850">
                <a:solidFill>
                  <a:schemeClr val="lt1"/>
                </a:solidFill>
              </a:rPr>
              <a:t>House condition is rated from 1 to 5 and the most common rating is 3</a:t>
            </a:r>
            <a:endParaRPr sz="1850">
              <a:solidFill>
                <a:schemeClr val="lt1"/>
              </a:solidFill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Char char="●"/>
            </a:pPr>
            <a:r>
              <a:rPr lang="en" sz="1850">
                <a:solidFill>
                  <a:schemeClr val="lt1"/>
                </a:solidFill>
              </a:rPr>
              <a:t>House grade is rated from 1 to 13 and the most common rating is 7</a:t>
            </a:r>
            <a:endParaRPr sz="185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 sz="185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