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692980-9DDD-4E3B-9596-E77CBD8D8DB9}">
  <a:tblStyle styleId="{E4692980-9DDD-4E3B-9596-E77CBD8D8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98a1efa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98a1efa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b79b709e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6b79b709e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6b79b709e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6b79b709e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6b79b709e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6b79b709e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698a1efa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698a1efa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b79b709e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b79b709e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6b79b709e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06b79b709e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6b79b709e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6b79b709e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6b79b709e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6b79b709e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6b79b709e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6b79b709e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b79b709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b79b709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698a1efa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698a1efa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98a1efa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698a1efa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6b79b709e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6b79b709e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98a1ef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98a1ef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b79b709e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b79b709e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b79b709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b79b709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b79b709e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b79b709e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698a1efa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698a1efa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b79b709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6b79b709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832b3e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5832b3e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313125" y="251125"/>
            <a:ext cx="59475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rgbClr val="1C458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RandomForestRegressor.html" TargetMode="External"/><Relationship Id="rId3" Type="http://schemas.openxmlformats.org/officeDocument/2006/relationships/hyperlink" Target="https://www.kaggle.com/harlfoxem/housesalesprediction" TargetMode="External"/><Relationship Id="rId7" Type="http://schemas.openxmlformats.org/officeDocument/2006/relationships/hyperlink" Target="https://scikit-learn.org/stable/auto_examples/tree/plot_tree_regress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modules/generated/sklearn.linear_model.Ridge.html" TargetMode="External"/><Relationship Id="rId5" Type="http://schemas.openxmlformats.org/officeDocument/2006/relationships/hyperlink" Target="https://scikit-learn.org/stable/modules/generated/sklearn.linear_model.Lasso.html" TargetMode="External"/><Relationship Id="rId4" Type="http://schemas.openxmlformats.org/officeDocument/2006/relationships/hyperlink" Target="https://scikit-learn.org/stable/modules/generated/sklearn.linear_model.LinearRegression.html#sklearn.linear_model.LinearRegression" TargetMode="External"/><Relationship Id="rId9" Type="http://schemas.openxmlformats.org/officeDocument/2006/relationships/hyperlink" Target="https://scikit-learn.org/stable/modules/generated/sklearn.ensemble.GradientBoostingRegressor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3125" y="251125"/>
            <a:ext cx="59475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STAT596: Regression &amp; Time series analysis</a:t>
            </a:r>
            <a:endParaRPr sz="2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Final Project Presentation</a:t>
            </a:r>
            <a:endParaRPr sz="2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House Price Prediction</a:t>
            </a:r>
            <a:endParaRPr sz="40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68150" y="3758050"/>
            <a:ext cx="59964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Presented by,</a:t>
            </a:r>
            <a:endParaRPr sz="1488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88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Usha Kiran Bellam   (ub39)</a:t>
            </a:r>
            <a:endParaRPr sz="1488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Yaniv Bronshtein      (yb262)</a:t>
            </a:r>
            <a:endParaRPr sz="1488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Harshini Bonam       (sdb202)</a:t>
            </a:r>
            <a:endParaRPr sz="1488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8"/>
              <a:t>Venkata Raju Datla  (vkd20)</a:t>
            </a:r>
            <a:endParaRPr sz="1488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8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Univariate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825" y="1353632"/>
            <a:ext cx="2248675" cy="147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002" y="1329400"/>
            <a:ext cx="1956876" cy="1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1029088" y="3007075"/>
            <a:ext cx="2206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Barplot of bedroom number shows that 3 bedroom houses are most prevalent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6127788" y="3007075"/>
            <a:ext cx="2206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Boxplot for each feature used to remove outliers from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538" y="1353625"/>
            <a:ext cx="1746038" cy="14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3468750" y="3007075"/>
            <a:ext cx="2248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Houses with latitude [47.5,47.8] and longitude [-122.2,-122.4] were most desired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Bivariate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1056750" y="1277650"/>
            <a:ext cx="7030500" cy="30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Checked the correlation of independent variables with price and below are the variables that are most correlated.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Additionally, several of the features below were correlated with other features, demonstrating multicollinearity.</a:t>
            </a:r>
            <a:endParaRPr sz="1700">
              <a:solidFill>
                <a:schemeClr val="lt1"/>
              </a:solidFill>
            </a:endParaRPr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463025" y="2076550"/>
          <a:ext cx="8099700" cy="1432505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7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92929"/>
                          </a:solidFill>
                        </a:rPr>
                        <a:t>Feature</a:t>
                      </a:r>
                      <a:endParaRPr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sqft_living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bathrooms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grade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sqft_above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sqft_living15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92929"/>
                          </a:solidFill>
                        </a:rPr>
                        <a:t>Pearson correlation with price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0.702035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0.525138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0.667434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0.605567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92929"/>
                          </a:solidFill>
                        </a:rPr>
                        <a:t>0.585379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24"/>
          <p:cNvSpPr txBox="1">
            <a:spLocks noGrp="1"/>
          </p:cNvSpPr>
          <p:nvPr>
            <p:ph type="body" idx="1"/>
          </p:nvPr>
        </p:nvSpPr>
        <p:spPr>
          <a:xfrm>
            <a:off x="1303800" y="1454275"/>
            <a:ext cx="7030500" cy="3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 b="1">
                <a:solidFill>
                  <a:schemeClr val="lt1"/>
                </a:solidFill>
              </a:rPr>
              <a:t>Dataset split: </a:t>
            </a:r>
            <a:r>
              <a:rPr lang="en" sz="1450">
                <a:solidFill>
                  <a:schemeClr val="lt1"/>
                </a:solidFill>
              </a:rPr>
              <a:t>70% train - 30% test</a:t>
            </a:r>
            <a:endParaRPr sz="1450">
              <a:solidFill>
                <a:schemeClr val="lt1"/>
              </a:solidFill>
            </a:endParaRPr>
          </a:p>
          <a:p>
            <a:pPr marL="457200" lvl="0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 b="1">
                <a:solidFill>
                  <a:schemeClr val="lt1"/>
                </a:solidFill>
              </a:rPr>
              <a:t>Baseline:</a:t>
            </a:r>
            <a:endParaRPr sz="1450">
              <a:solidFill>
                <a:schemeClr val="lt1"/>
              </a:solidFill>
            </a:endParaRPr>
          </a:p>
          <a:p>
            <a:pPr marL="914400" lvl="1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Multiple Linear Regression</a:t>
            </a:r>
            <a:endParaRPr sz="1450">
              <a:solidFill>
                <a:schemeClr val="lt1"/>
              </a:solidFill>
            </a:endParaRPr>
          </a:p>
          <a:p>
            <a:pPr marL="457200" lvl="0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 b="1">
                <a:solidFill>
                  <a:schemeClr val="lt1"/>
                </a:solidFill>
              </a:rPr>
              <a:t>Shrinkage Methods: </a:t>
            </a:r>
            <a:endParaRPr sz="1450" b="1">
              <a:solidFill>
                <a:schemeClr val="lt1"/>
              </a:solidFill>
            </a:endParaRPr>
          </a:p>
          <a:p>
            <a:pPr marL="914400" lvl="1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Ridge and Lasso Regression</a:t>
            </a:r>
            <a:endParaRPr sz="1450">
              <a:solidFill>
                <a:schemeClr val="lt1"/>
              </a:solidFill>
            </a:endParaRPr>
          </a:p>
          <a:p>
            <a:pPr marL="457200" lvl="0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 b="1">
                <a:solidFill>
                  <a:schemeClr val="lt1"/>
                </a:solidFill>
              </a:rPr>
              <a:t>Basic Tree Methods: </a:t>
            </a:r>
            <a:endParaRPr sz="1450" b="1">
              <a:solidFill>
                <a:schemeClr val="lt1"/>
              </a:solidFill>
            </a:endParaRPr>
          </a:p>
          <a:p>
            <a:pPr marL="914400" lvl="1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Decision Tree Regression with and without tuning using Grid-Search</a:t>
            </a:r>
            <a:endParaRPr sz="1450">
              <a:solidFill>
                <a:schemeClr val="lt1"/>
              </a:solidFill>
            </a:endParaRPr>
          </a:p>
          <a:p>
            <a:pPr marL="457200" lvl="0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●"/>
            </a:pPr>
            <a:r>
              <a:rPr lang="en" sz="1450" b="1">
                <a:solidFill>
                  <a:schemeClr val="lt1"/>
                </a:solidFill>
              </a:rPr>
              <a:t>Ensemble Learning Methods: </a:t>
            </a:r>
            <a:endParaRPr sz="1450" b="1">
              <a:solidFill>
                <a:schemeClr val="lt1"/>
              </a:solidFill>
            </a:endParaRPr>
          </a:p>
          <a:p>
            <a:pPr marL="914400" lvl="1" indent="-32067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Random Forest with and without tuning using Grid-Search</a:t>
            </a:r>
            <a:endParaRPr sz="1450">
              <a:solidFill>
                <a:schemeClr val="lt1"/>
              </a:solidFill>
            </a:endParaRPr>
          </a:p>
          <a:p>
            <a:pPr marL="914400" lvl="1" indent="-320675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50"/>
              <a:buChar char="○"/>
            </a:pPr>
            <a:r>
              <a:rPr lang="en" sz="1450">
                <a:solidFill>
                  <a:schemeClr val="lt1"/>
                </a:solidFill>
              </a:rPr>
              <a:t>Gradient Boosting</a:t>
            </a:r>
            <a:endParaRPr sz="14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Multiple Linear Regression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1"/>
          </p:nvPr>
        </p:nvSpPr>
        <p:spPr>
          <a:xfrm>
            <a:off x="1303800" y="1659150"/>
            <a:ext cx="70305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Used to understand the significance of features in predicting the value of housing price</a:t>
            </a: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357" name="Google Shape;357;p25"/>
          <p:cNvGraphicFramePr/>
          <p:nvPr/>
        </p:nvGraphicFramePr>
        <p:xfrm>
          <a:off x="1959800" y="3159825"/>
          <a:ext cx="4732375" cy="14325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Metric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(Train)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R-squared(Test)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Lasso and Ridge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1032175" y="1226950"/>
            <a:ext cx="71232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Tried regularization methods to shrink coefficients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Lasso fit with alpha=0.1 and Ridge fit with alpha=0.3 through trial and error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None of the coefficients are compressed to zero implying that there are multiple independent variables contributing to the price</a:t>
            </a:r>
            <a:endParaRPr sz="2000" dirty="0">
              <a:solidFill>
                <a:schemeClr val="lt1"/>
              </a:solidFill>
            </a:endParaRPr>
          </a:p>
        </p:txBody>
      </p:sp>
      <p:graphicFrame>
        <p:nvGraphicFramePr>
          <p:cNvPr id="364" name="Google Shape;364;p26"/>
          <p:cNvGraphicFramePr/>
          <p:nvPr/>
        </p:nvGraphicFramePr>
        <p:xfrm>
          <a:off x="2449963" y="3414550"/>
          <a:ext cx="4933625" cy="161535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5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(Train)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R-squared(Test)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Lasso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0.693681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0.697004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Ridge </a:t>
                      </a:r>
                      <a:endParaRPr b="1" dirty="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0.693681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0.697042</a:t>
                      </a:r>
                      <a:endParaRPr dirty="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Decision Tree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27"/>
          <p:cNvSpPr txBox="1">
            <a:spLocks noGrp="1"/>
          </p:cNvSpPr>
          <p:nvPr>
            <p:ph type="body" idx="1"/>
          </p:nvPr>
        </p:nvSpPr>
        <p:spPr>
          <a:xfrm>
            <a:off x="1303800" y="1421375"/>
            <a:ext cx="6478500" cy="29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A decision tree is a model used to predict a target by learning decision rules from data. </a:t>
            </a:r>
            <a:endParaRPr sz="1500">
              <a:solidFill>
                <a:schemeClr val="lt1"/>
              </a:solidFill>
            </a:endParaRPr>
          </a:p>
          <a:p>
            <a:pPr marL="914400" lvl="1" indent="-304958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300">
                <a:solidFill>
                  <a:schemeClr val="lt1"/>
                </a:solidFill>
              </a:rPr>
              <a:t>In Regression case, the tree splits the data in such a way that the R squared is optimized</a:t>
            </a:r>
            <a:endParaRPr sz="1300">
              <a:solidFill>
                <a:schemeClr val="lt1"/>
              </a:solidFill>
            </a:endParaRPr>
          </a:p>
          <a:p>
            <a:pPr marL="457200" lvl="0" indent="-31670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R squared improved from 70% obtained for regression analysis to 75%</a:t>
            </a:r>
            <a:endParaRPr sz="1500">
              <a:solidFill>
                <a:schemeClr val="lt1"/>
              </a:solidFill>
            </a:endParaRPr>
          </a:p>
          <a:p>
            <a:pPr marL="457200" lvl="0" indent="-31670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We have used the CV to optimize the hyperparameter depth, which came out to 10 for this data set</a:t>
            </a:r>
            <a:endParaRPr sz="1500">
              <a:solidFill>
                <a:schemeClr val="lt1"/>
              </a:solidFill>
            </a:endParaRPr>
          </a:p>
          <a:p>
            <a:pPr marL="457200" lvl="0" indent="-316706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n" sz="1500">
                <a:solidFill>
                  <a:schemeClr val="lt1"/>
                </a:solidFill>
              </a:rPr>
              <a:t>Generally, Decision tree is not solely used. Models like Random forest and boosting models are used which makes use of the Decision trees and are shown to display superior results.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1"/>
          </p:nvPr>
        </p:nvSpPr>
        <p:spPr>
          <a:xfrm>
            <a:off x="1395000" y="1483675"/>
            <a:ext cx="6354000" cy="28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6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An ensemble method is a technique that combines the predictions from multiple ML algorithms</a:t>
            </a:r>
            <a:endParaRPr sz="1402">
              <a:solidFill>
                <a:schemeClr val="lt1"/>
              </a:solidFill>
            </a:endParaRPr>
          </a:p>
          <a:p>
            <a:pPr marL="914400" lvl="1" indent="-305911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18"/>
              <a:buChar char="○"/>
            </a:pPr>
            <a:r>
              <a:rPr lang="en" sz="1217">
                <a:solidFill>
                  <a:schemeClr val="lt1"/>
                </a:solidFill>
              </a:rPr>
              <a:t>the two main ensemble methods which we’ve used in the project are Random forest and Gradient boosting</a:t>
            </a:r>
            <a:endParaRPr sz="1217">
              <a:solidFill>
                <a:schemeClr val="lt1"/>
              </a:solidFill>
            </a:endParaRPr>
          </a:p>
          <a:p>
            <a:pPr marL="457200" lvl="0" indent="-3176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Random forest is  a bagging technique which randomly selects a subset of the total features and data when training different decision trees and aggregates the results.</a:t>
            </a:r>
            <a:endParaRPr sz="1402">
              <a:solidFill>
                <a:schemeClr val="lt1"/>
              </a:solidFill>
            </a:endParaRPr>
          </a:p>
          <a:p>
            <a:pPr marL="457200" lvl="0" indent="-3176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 This helps in reducing the variance caused by the decision tree</a:t>
            </a:r>
            <a:endParaRPr sz="1402">
              <a:solidFill>
                <a:schemeClr val="lt1"/>
              </a:solidFill>
            </a:endParaRPr>
          </a:p>
          <a:p>
            <a:pPr marL="457200" lvl="0" indent="-317658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3"/>
              <a:buChar char="●"/>
            </a:pPr>
            <a:r>
              <a:rPr lang="en" sz="1402">
                <a:solidFill>
                  <a:schemeClr val="lt1"/>
                </a:solidFill>
              </a:rPr>
              <a:t>We noticed a significant jump in the R-squared to 88% from 75% obtained from the earlier models</a:t>
            </a:r>
            <a:r>
              <a:rPr lang="en" sz="1502">
                <a:solidFill>
                  <a:schemeClr val="lt1"/>
                </a:solidFill>
              </a:rPr>
              <a:t>.</a:t>
            </a:r>
            <a:endParaRPr sz="2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 Regression - Hyperparameter tuning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29"/>
          <p:cNvSpPr txBox="1">
            <a:spLocks noGrp="1"/>
          </p:cNvSpPr>
          <p:nvPr>
            <p:ph type="body" idx="1"/>
          </p:nvPr>
        </p:nvSpPr>
        <p:spPr>
          <a:xfrm>
            <a:off x="1303800" y="16443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In order to refine the power of the Random forest regression model, choosing the best hyperparameters to be set as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n_estimators: 220 and 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Max_depth: 20</a:t>
            </a:r>
            <a:endParaRPr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Given,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Cross validation generator as 5</a:t>
            </a:r>
            <a:endParaRPr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Method of evaluation as R</a:t>
            </a:r>
            <a:r>
              <a:rPr lang="en" baseline="30000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No parallel computing jobs</a:t>
            </a:r>
            <a:endParaRPr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Output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83" name="Google Shape;383;p29"/>
          <p:cNvGraphicFramePr/>
          <p:nvPr/>
        </p:nvGraphicFramePr>
        <p:xfrm>
          <a:off x="2055875" y="3746365"/>
          <a:ext cx="3333925" cy="1031800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Multiple R-squared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354.14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Gradient Boosting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30"/>
          <p:cNvSpPr txBox="1">
            <a:spLocks noGrp="1"/>
          </p:cNvSpPr>
          <p:nvPr>
            <p:ph type="body" idx="1"/>
          </p:nvPr>
        </p:nvSpPr>
        <p:spPr>
          <a:xfrm>
            <a:off x="1303800" y="1665300"/>
            <a:ext cx="7030500" cy="28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Ensemble Method used to minimize model bias by using a group of decision trees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We used 400 trees, a max depth of 5, min sample split of 2, learning rate of 0.1 and MSE loss function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1" name="Google Shape;391;p30"/>
          <p:cNvGraphicFramePr/>
          <p:nvPr/>
        </p:nvGraphicFramePr>
        <p:xfrm>
          <a:off x="3072913" y="3294815"/>
          <a:ext cx="3135250" cy="1126525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120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Multiple R-squared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338.575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0.897191</a:t>
                      </a:r>
                      <a:endParaRPr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>
            <a:spLocks noGrp="1"/>
          </p:cNvSpPr>
          <p:nvPr>
            <p:ph type="title"/>
          </p:nvPr>
        </p:nvSpPr>
        <p:spPr>
          <a:xfrm>
            <a:off x="1056738" y="315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Comparison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97" name="Google Shape;397;p31"/>
          <p:cNvGraphicFramePr/>
          <p:nvPr>
            <p:extLst>
              <p:ext uri="{D42A27DB-BD31-4B8C-83A1-F6EECF244321}">
                <p14:modId xmlns:p14="http://schemas.microsoft.com/office/powerpoint/2010/main" val="3189487147"/>
              </p:ext>
            </p:extLst>
          </p:nvPr>
        </p:nvGraphicFramePr>
        <p:xfrm>
          <a:off x="1820650" y="945990"/>
          <a:ext cx="5243200" cy="3931645"/>
        </p:xfrm>
        <a:graphic>
          <a:graphicData uri="http://schemas.openxmlformats.org/drawingml/2006/table">
            <a:tbl>
              <a:tblPr>
                <a:noFill/>
                <a:tableStyleId>{E4692980-9DDD-4E3B-9596-E77CBD8D8DB9}</a:tableStyleId>
              </a:tblPr>
              <a:tblGrid>
                <a:gridCol w="422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Method</a:t>
                      </a: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- R</a:t>
                      </a:r>
                      <a:r>
                        <a:rPr lang="en" b="1" baseline="30000"/>
                        <a:t>2</a:t>
                      </a:r>
                      <a:endParaRPr b="1" baseline="30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MLR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Ridge Regression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Lasso Regression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 Regression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72%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Decision Tree Regression with Hyperparameter tuning (max_depth: 10)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75%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Regression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88%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Regression with Hyperparameter tuning (max_depth: 20, n_estimators: 220)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88%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Gradient Boost</a:t>
                      </a:r>
                      <a:endParaRPr sz="120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90%</a:t>
                      </a:r>
                      <a:endParaRPr sz="1200" dirty="0"/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643950"/>
            <a:ext cx="7030500" cy="28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House price depends on various factors.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 prices →  Major contributor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want to build a model to help people take informed decisions while buying a house so that no one will incur loss while buying or selling the home in accordance with the market rate.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32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To predict the prices of houses we first analyzed different independent variables by seeing the correlation of these variables with the target variable price.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We also looked at the multicollinearity of this independent variables.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We then applied multivariate linear regression and achieved a test accuracy of 70%.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We then applied a large group of models and the best accuracy obtained from those models is from gradient boosting regressor which is 90%.</a:t>
            </a:r>
            <a:endParaRPr sz="14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lang="en" sz="1400" dirty="0">
                <a:solidFill>
                  <a:schemeClr val="lt1"/>
                </a:solidFill>
              </a:rPr>
              <a:t>It is once again observed that ensemble techniques help us in achieving high accuracy either it is regression or classification as it involves a large group models and best of these models is taken.</a:t>
            </a:r>
            <a:endParaRPr sz="1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33"/>
          <p:cNvSpPr txBox="1">
            <a:spLocks noGrp="1"/>
          </p:cNvSpPr>
          <p:nvPr>
            <p:ph type="body" idx="1"/>
          </p:nvPr>
        </p:nvSpPr>
        <p:spPr>
          <a:xfrm>
            <a:off x="1303800" y="1354750"/>
            <a:ext cx="72150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Dataset </a:t>
            </a:r>
            <a:r>
              <a:rPr lang="en" sz="1600" u="sng">
                <a:solidFill>
                  <a:srgbClr val="FFD96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https://www.kaggle.com/harlfoxem/housesalesprediction</a:t>
            </a:r>
            <a:endParaRPr sz="1600">
              <a:solidFill>
                <a:srgbClr val="FFD966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MLR python library </a:t>
            </a:r>
            <a:r>
              <a:rPr lang="en" sz="1600" u="sng">
                <a:solidFill>
                  <a:srgbClr val="FFD9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https://scikit-learn.org/stable/modules/generated/sklearn.linear_model.LinearRegression.html</a:t>
            </a:r>
            <a:endParaRPr sz="1600">
              <a:solidFill>
                <a:srgbClr val="FFD966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Lasso python library </a:t>
            </a:r>
            <a:r>
              <a:rPr lang="en" sz="1600" u="sng">
                <a:solidFill>
                  <a:srgbClr val="FFD9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https://scikit-learn.org/stable/modules/generated/sklearn.linear_model.Lasso.html</a:t>
            </a:r>
            <a:r>
              <a:rPr lang="en" sz="1600">
                <a:solidFill>
                  <a:srgbClr val="FFD966"/>
                </a:solidFill>
              </a:rPr>
              <a:t> </a:t>
            </a:r>
            <a:endParaRPr sz="1600">
              <a:solidFill>
                <a:srgbClr val="FFD966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Ridge python library </a:t>
            </a:r>
            <a:r>
              <a:rPr lang="en" sz="1600" u="sng">
                <a:solidFill>
                  <a:srgbClr val="FFD96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https://scikit-learn.org/stable/modules/generated/sklearn.linear_model.Ridge.html</a:t>
            </a:r>
            <a:r>
              <a:rPr lang="en" sz="1600">
                <a:solidFill>
                  <a:srgbClr val="FFD966"/>
                </a:solidFill>
              </a:rPr>
              <a:t> </a:t>
            </a:r>
            <a:endParaRPr sz="1600">
              <a:solidFill>
                <a:srgbClr val="FFD966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Decision Tree regression python library </a:t>
            </a:r>
            <a:r>
              <a:rPr lang="en" sz="1600" u="sng">
                <a:solidFill>
                  <a:srgbClr val="FFD96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https://scikit-learn.org/stable/auto_examples/tree/plot_tree_regression.html</a:t>
            </a:r>
            <a:r>
              <a:rPr lang="en" sz="1600">
                <a:solidFill>
                  <a:schemeClr val="lt1"/>
                </a:solidFill>
              </a:rPr>
              <a:t>  </a:t>
            </a:r>
            <a:endParaRPr sz="1600">
              <a:solidFill>
                <a:schemeClr val="lt1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Random Forest regression python library </a:t>
            </a:r>
            <a:r>
              <a:rPr lang="en" sz="1600" u="sng">
                <a:solidFill>
                  <a:srgbClr val="FFD96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https://scikit-learn.org/stable/modules/generated/sklearn.ensemble.RandomForestRegressor.html</a:t>
            </a:r>
            <a:r>
              <a:rPr lang="en" sz="1600">
                <a:solidFill>
                  <a:srgbClr val="FFD966"/>
                </a:solidFill>
              </a:rPr>
              <a:t> </a:t>
            </a:r>
            <a:endParaRPr sz="1600">
              <a:solidFill>
                <a:srgbClr val="FFD966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Gradient Boosting regression python library </a:t>
            </a:r>
            <a:r>
              <a:rPr lang="en" sz="1600" u="sng">
                <a:solidFill>
                  <a:srgbClr val="FFD966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https://scikit-learn.org/stable/modules/generated/sklearn.ensemble.GradientBoostingRegressor.html</a:t>
            </a:r>
            <a:r>
              <a:rPr lang="e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</a:rPr>
              <a:t>Thank you!</a:t>
            </a:r>
            <a:endParaRPr sz="5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Objective: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different Regression algorithms to attribute house prices to different components of the house.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model that can predict price of new unseen houses in the area.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House sales in King County, WA, US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From Kaggle (link in references)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As CSV file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With 21613 data-points, and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20 features for each house selling price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181350" y="2465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Entity relationship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5" y="1107325"/>
            <a:ext cx="8495975" cy="40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Snippet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25" y="1447200"/>
            <a:ext cx="8779382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Methodology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1398200"/>
            <a:ext cx="662317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 and 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791050"/>
            <a:ext cx="7030500" cy="27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Converting day-hours to date using pd.t-datetime()</a:t>
            </a:r>
            <a:endParaRPr sz="200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Checking for null/NA values - None found</a:t>
            </a:r>
            <a:endParaRPr sz="200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Checking for duplicate entries.</a:t>
            </a:r>
            <a:endParaRPr sz="200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Exclude 'id','date', 'zipcode', 'yr_renovated' since they are not useful for this ML problem</a:t>
            </a:r>
            <a:endParaRPr sz="200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Performed a 70-30 Train-Test split</a:t>
            </a:r>
            <a:endParaRPr sz="200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Set random seed 110 for reproducibility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results from the EDA on 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120975" y="14903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46075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One floor houses are the most common type of houses sold</a:t>
            </a:r>
            <a:endParaRPr sz="185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Houses with the waterfront have higher price as expected</a:t>
            </a:r>
            <a:endParaRPr sz="185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House condition is rated from 1 to 5 and the most common rating is 3</a:t>
            </a:r>
            <a:endParaRPr sz="1850">
              <a:solidFill>
                <a:schemeClr val="lt1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" sz="1850">
                <a:solidFill>
                  <a:schemeClr val="lt1"/>
                </a:solidFill>
              </a:rPr>
              <a:t>House grade is rated from 1 to 13 and the most common rating is 7</a:t>
            </a:r>
            <a:endParaRPr sz="185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 sz="185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On-screen Show (16:9)</PresentationFormat>
  <Paragraphs>162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Maven Pro</vt:lpstr>
      <vt:lpstr>Nunito</vt:lpstr>
      <vt:lpstr>Momentum</vt:lpstr>
      <vt:lpstr>STAT596: Regression &amp; Time series analysis Final Project Presentation   House Price Prediction</vt:lpstr>
      <vt:lpstr>Problem Definition</vt:lpstr>
      <vt:lpstr>Key Objective:</vt:lpstr>
      <vt:lpstr>Dataset </vt:lpstr>
      <vt:lpstr>Entity relationship diagram</vt:lpstr>
      <vt:lpstr>Data Snippet </vt:lpstr>
      <vt:lpstr>Methodology</vt:lpstr>
      <vt:lpstr>Data Cleaning and Preprocessing</vt:lpstr>
      <vt:lpstr>Key results from the EDA on the data</vt:lpstr>
      <vt:lpstr>Univariate Analysis</vt:lpstr>
      <vt:lpstr>Bivariate Analysis</vt:lpstr>
      <vt:lpstr>Modeling</vt:lpstr>
      <vt:lpstr>Multiple Linear Regression </vt:lpstr>
      <vt:lpstr>Lasso and Ridge Regression</vt:lpstr>
      <vt:lpstr>Decision Tree Regression</vt:lpstr>
      <vt:lpstr>Random Forest Regression</vt:lpstr>
      <vt:lpstr>Random Forest Regression - Hyperparameter tuning</vt:lpstr>
      <vt:lpstr>Gradient Boosting Regression</vt:lpstr>
      <vt:lpstr>Comparison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STAT596: Regression &amp; Time series analysis Final Project Presentation   House Price Prediction</dc:title>
  <dc:creator>Usha Kiran Bellam</dc:creator>
  <cp:lastModifiedBy>Usha Kiran Bellam</cp:lastModifiedBy>
  <cp:revision>1</cp:revision>
  <dcterms:modified xsi:type="dcterms:W3CDTF">2021-12-17T04:11:43Z</dcterms:modified>
</cp:coreProperties>
</file>