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Proyecto de Curso</a:t>
            </a:r>
            <a:br>
              <a:rPr lang="en-US" dirty="0"/>
            </a:br>
            <a:r>
              <a:rPr lang="en-US" dirty="0"/>
              <a:t>Sistema de Recuperaci</a:t>
            </a:r>
            <a:r>
              <a:rPr lang="" dirty="0"/>
              <a:t>ón de Información</a:t>
            </a:r>
            <a:endParaRPr lang="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1" y="3730625"/>
            <a:ext cx="9218083" cy="1752600"/>
          </a:xfrm>
        </p:spPr>
        <p:txBody>
          <a:bodyPr/>
          <a:lstStyle/>
          <a:p>
            <a:r>
              <a:rPr lang="" altLang="en-US" sz="1600"/>
              <a:t>Miguel Alejandro Asin Barthelemy C511</a:t>
            </a:r>
            <a:endParaRPr lang="" altLang="en-US" sz="1600"/>
          </a:p>
          <a:p>
            <a:r>
              <a:rPr lang="" altLang="en-US" sz="1600"/>
              <a:t>Yan Carlos González Blanco C511</a:t>
            </a:r>
            <a:endParaRPr lang="" altLang="en-US" sz="1600"/>
          </a:p>
          <a:p>
            <a:r>
              <a:rPr lang="" altLang="en-US" sz="1600"/>
              <a:t>Henri Estévez Gómez C511</a:t>
            </a:r>
            <a:endParaRPr lang="" alt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Algoritmo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 anchor="t" anchorCtr="0"/>
          <a:p>
            <a:pPr>
              <a:lnSpc>
                <a:spcPct val="180000"/>
              </a:lnSpc>
            </a:pPr>
            <a:r>
              <a:rPr lang="" altLang="en-US"/>
              <a:t>Procesamiento de texto</a:t>
            </a:r>
            <a:endParaRPr lang="" altLang="en-US"/>
          </a:p>
          <a:p>
            <a:pPr>
              <a:lnSpc>
                <a:spcPct val="180000"/>
              </a:lnSpc>
            </a:pPr>
            <a:r>
              <a:rPr lang="" altLang="en-US"/>
              <a:t>Representación de los archivos</a:t>
            </a:r>
            <a:endParaRPr lang="" altLang="en-US"/>
          </a:p>
          <a:p>
            <a:pPr>
              <a:lnSpc>
                <a:spcPct val="180000"/>
              </a:lnSpc>
            </a:pPr>
            <a:r>
              <a:rPr lang="" altLang="en-US"/>
              <a:t>Procesamiento de la consulta</a:t>
            </a:r>
            <a:endParaRPr lang="" altLang="en-US"/>
          </a:p>
          <a:p>
            <a:pPr>
              <a:lnSpc>
                <a:spcPct val="180000"/>
              </a:lnSpc>
            </a:pPr>
            <a:r>
              <a:rPr lang="" altLang="en-US"/>
              <a:t>Búsqueda</a:t>
            </a:r>
            <a:endParaRPr lang="" altLang="en-US"/>
          </a:p>
          <a:p>
            <a:pPr>
              <a:lnSpc>
                <a:spcPct val="180000"/>
              </a:lnSpc>
            </a:pPr>
            <a:r>
              <a:rPr lang="" altLang="en-US"/>
              <a:t>Resultados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Evaluación del sistema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" altLang="en-US"/>
              <a:t>Modelo vectorial (Precisión)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  <p:pic>
        <p:nvPicPr>
          <p:cNvPr id="5" name="Content Placeholder 4" descr="fig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125" y="1936115"/>
            <a:ext cx="4572635" cy="3430270"/>
          </a:xfrm>
          <a:prstGeom prst="rect">
            <a:avLst/>
          </a:prstGeom>
        </p:spPr>
      </p:pic>
      <p:pic>
        <p:nvPicPr>
          <p:cNvPr id="6" name="Picture 5" descr="fi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90" y="1936115"/>
            <a:ext cx="4563110" cy="3423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Evaluación del sistema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 altLang="en-US">
                <a:sym typeface="+mn-ea"/>
              </a:rPr>
              <a:t>Modelo vectorial (</a:t>
            </a:r>
            <a:r>
              <a:rPr lang="" altLang="en-US">
                <a:sym typeface="+mn-ea"/>
              </a:rPr>
              <a:t>Recobrado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 descr="fig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936750"/>
            <a:ext cx="4572000" cy="3429000"/>
          </a:xfrm>
          <a:prstGeom prst="rect">
            <a:avLst/>
          </a:prstGeom>
        </p:spPr>
      </p:pic>
      <p:pic>
        <p:nvPicPr>
          <p:cNvPr id="6" name="Picture 5" descr="fig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035" y="1936750"/>
            <a:ext cx="457163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Evaluación del sistema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 altLang="en-US">
                <a:sym typeface="+mn-ea"/>
              </a:rPr>
              <a:t>Modelo vectorial (</a:t>
            </a:r>
            <a:r>
              <a:rPr lang="" altLang="en-US">
                <a:sym typeface="+mn-ea"/>
              </a:rPr>
              <a:t>Medida F1</a:t>
            </a:r>
            <a:r>
              <a:rPr lang="en-US" altLang="en-US">
                <a:sym typeface="+mn-ea"/>
              </a:rPr>
              <a:t>)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 descr="fig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936750"/>
            <a:ext cx="4572000" cy="3429000"/>
          </a:xfrm>
          <a:prstGeom prst="rect">
            <a:avLst/>
          </a:prstGeom>
        </p:spPr>
      </p:pic>
      <p:pic>
        <p:nvPicPr>
          <p:cNvPr id="6" name="Picture 5" descr="fig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93675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Evaluación del sistema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 anchor="ctr" anchorCtr="0"/>
          <a:p>
            <a:r>
              <a:rPr lang="" altLang="en-US"/>
              <a:t>Ejemplo (Primera colección de datos)</a:t>
            </a:r>
            <a:endParaRPr lang="" altLang="en-US"/>
          </a:p>
          <a:p>
            <a:r>
              <a:rPr lang="en-US" altLang="en-US">
                <a:sym typeface="+mn-ea"/>
              </a:rPr>
              <a:t>Consulta:</a:t>
            </a:r>
            <a:endParaRPr lang="en-US" altLang="en-US"/>
          </a:p>
          <a:p>
            <a:pPr marL="0" indent="0" algn="ctr">
              <a:buNone/>
            </a:pPr>
            <a:r>
              <a:rPr lang="en-US" altLang="en-US">
                <a:sym typeface="+mn-ea"/>
              </a:rPr>
              <a:t>   “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  <a:sym typeface="+mn-ea"/>
              </a:rPr>
              <a:t>what are the structural and aeroelastic problems associated with flight of high speed aircraft</a:t>
            </a:r>
            <a:r>
              <a:rPr lang="en-US" altLang="en-US">
                <a:sym typeface="+mn-ea"/>
              </a:rPr>
              <a:t>”</a:t>
            </a:r>
            <a:endParaRPr lang="en-US" altLang=""/>
          </a:p>
          <a:p>
            <a:r>
              <a:rPr lang="en-US" altLang=""/>
              <a:t>Resultados:</a:t>
            </a:r>
            <a:endParaRPr lang="en-US" altLang=""/>
          </a:p>
          <a:p>
            <a:pPr lvl="1"/>
            <a:r>
              <a:rPr lang="en-US" altLang="" sz="2100"/>
              <a:t>Documento m</a:t>
            </a:r>
            <a:r>
              <a:rPr lang="" altLang="" sz="2100"/>
              <a:t>ás relevante: 12.txt</a:t>
            </a:r>
            <a:endParaRPr lang="" altLang="" sz="2100"/>
          </a:p>
          <a:p>
            <a:pPr lvl="1"/>
            <a:r>
              <a:rPr lang="" altLang="" sz="2100"/>
              <a:t>Precisión: 0.51</a:t>
            </a:r>
            <a:endParaRPr lang="" altLang="" sz="2100"/>
          </a:p>
          <a:p>
            <a:pPr lvl="1"/>
            <a:r>
              <a:rPr lang="" altLang="" sz="2100"/>
              <a:t>Recobrado: 0.2</a:t>
            </a:r>
            <a:endParaRPr lang="" altLang="" sz="2100"/>
          </a:p>
          <a:p>
            <a:pPr lvl="1"/>
            <a:r>
              <a:rPr lang="" altLang="" sz="2100"/>
              <a:t>Medida F1: 0.1</a:t>
            </a:r>
            <a:endParaRPr lang="" altLang=""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Evaluación del sistema</a:t>
            </a:r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 anchor="ctr" anchorCtr="0"/>
          <a:p>
            <a:r>
              <a:rPr lang="en-US" altLang="en-US"/>
              <a:t>Ejemplo (</a:t>
            </a:r>
            <a:r>
              <a:rPr lang="" altLang="en-US"/>
              <a:t>Segunda </a:t>
            </a:r>
            <a:r>
              <a:rPr lang="en-US" altLang="en-US"/>
              <a:t>colección de datos)</a:t>
            </a:r>
            <a:endParaRPr lang="en-US" altLang="en-US"/>
          </a:p>
          <a:p>
            <a:r>
              <a:rPr lang="en-US" altLang="en-US">
                <a:sym typeface="+mn-ea"/>
              </a:rPr>
              <a:t>Consulta:</a:t>
            </a:r>
            <a:endParaRPr lang="en-US" altLang="en-US"/>
          </a:p>
          <a:p>
            <a:pPr marL="0" indent="0" algn="ctr">
              <a:buNone/>
            </a:pPr>
            <a:r>
              <a:rPr lang="en-US" altLang="en-US">
                <a:sym typeface="+mn-ea"/>
              </a:rPr>
              <a:t>   “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  <a:sym typeface="+mn-ea"/>
              </a:rPr>
              <a:t>looking for a recommandation on a good royalty free graphics</a:t>
            </a:r>
            <a:endParaRPr lang="en-US" alt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>
                <a:latin typeface="Calibri" panose="020F0502020204030204" charset="0"/>
                <a:cs typeface="Calibri" panose="020F0502020204030204" charset="0"/>
                <a:sym typeface="+mn-ea"/>
              </a:rPr>
              <a:t>library package for C and C++ program</a:t>
            </a:r>
            <a:r>
              <a:rPr lang="en-US" altLang="en-US">
                <a:sym typeface="+mn-ea"/>
              </a:rPr>
              <a:t>”</a:t>
            </a:r>
            <a:endParaRPr lang="en-US" altLang="en-US"/>
          </a:p>
          <a:p>
            <a:r>
              <a:rPr lang="en-US" altLang="en-US"/>
              <a:t>Resultados:</a:t>
            </a:r>
            <a:endParaRPr lang="en-US" altLang="en-US"/>
          </a:p>
          <a:p>
            <a:pPr lvl="1"/>
            <a:r>
              <a:rPr lang="en-US" altLang="en-US" sz="2100"/>
              <a:t>Documento</a:t>
            </a:r>
            <a:r>
              <a:rPr lang="" altLang="en-US" sz="2100"/>
              <a:t>s</a:t>
            </a:r>
            <a:r>
              <a:rPr lang="en-US" altLang="en-US" sz="2100"/>
              <a:t> más relevante</a:t>
            </a:r>
            <a:r>
              <a:rPr lang="" altLang="en-US" sz="2100"/>
              <a:t>s</a:t>
            </a:r>
            <a:r>
              <a:rPr lang="en-US" altLang="en-US" sz="2100"/>
              <a:t>: </a:t>
            </a:r>
            <a:r>
              <a:rPr lang="" altLang="en-US" sz="2100"/>
              <a:t>37926 y 37928</a:t>
            </a:r>
            <a:endParaRPr lang="en-US" altLang="en-US" sz="2100"/>
          </a:p>
          <a:p>
            <a:pPr lvl="1"/>
            <a:r>
              <a:rPr lang="en-US" altLang="en-US" sz="2100"/>
              <a:t>Precisión: </a:t>
            </a:r>
            <a:r>
              <a:rPr lang="" altLang="en-US" sz="2100"/>
              <a:t>1.0</a:t>
            </a:r>
            <a:endParaRPr lang="en-US" altLang="en-US" sz="2100"/>
          </a:p>
          <a:p>
            <a:pPr lvl="1"/>
            <a:r>
              <a:rPr lang="en-US" altLang="en-US" sz="2100"/>
              <a:t>Recobrado: 0.</a:t>
            </a:r>
            <a:r>
              <a:rPr lang="" altLang="en-US" sz="2100"/>
              <a:t>01</a:t>
            </a:r>
            <a:endParaRPr lang="en-US" altLang="en-US" sz="2100"/>
          </a:p>
          <a:p>
            <a:pPr lvl="1"/>
            <a:r>
              <a:rPr lang="en-US" altLang="en-US" sz="2100"/>
              <a:t>Medida F1: 0.</a:t>
            </a:r>
            <a:r>
              <a:rPr lang="" altLang="en-US" sz="2100"/>
              <a:t>02</a:t>
            </a:r>
            <a:endParaRPr lang="" altLang="en-US"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Evaluación del sistema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 altLang="en-US">
                <a:sym typeface="+mn-ea"/>
              </a:rPr>
              <a:t>Modelo </a:t>
            </a:r>
            <a:r>
              <a:rPr lang="" altLang="en-US">
                <a:sym typeface="+mn-ea"/>
              </a:rPr>
              <a:t>booleano</a:t>
            </a:r>
            <a:r>
              <a:rPr lang="en-US" altLang="en-US">
                <a:sym typeface="+mn-ea"/>
              </a:rPr>
              <a:t> (</a:t>
            </a:r>
            <a:r>
              <a:rPr lang="" altLang="en-US">
                <a:sym typeface="+mn-ea"/>
              </a:rPr>
              <a:t>Precisión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Content Placeholder 9" descr="fig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936750"/>
            <a:ext cx="4572000" cy="3429000"/>
          </a:xfrm>
          <a:prstGeom prst="rect">
            <a:avLst/>
          </a:prstGeom>
        </p:spPr>
      </p:pic>
      <p:pic>
        <p:nvPicPr>
          <p:cNvPr id="11" name="Picture 10" descr="fig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93675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Evaluación del sistema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 altLang="en-US">
                <a:sym typeface="+mn-ea"/>
              </a:rPr>
              <a:t>Modelo </a:t>
            </a:r>
            <a:r>
              <a:rPr lang="en-US" altLang="en-US">
                <a:sym typeface="+mn-ea"/>
              </a:rPr>
              <a:t>booleano (</a:t>
            </a:r>
            <a:r>
              <a:rPr lang="" altLang="en-US">
                <a:sym typeface="+mn-ea"/>
              </a:rPr>
              <a:t>Recobrado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Content Placeholder 7" descr="fig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936750"/>
            <a:ext cx="4572000" cy="3429000"/>
          </a:xfrm>
          <a:prstGeom prst="rect">
            <a:avLst/>
          </a:prstGeom>
        </p:spPr>
      </p:pic>
      <p:pic>
        <p:nvPicPr>
          <p:cNvPr id="9" name="Picture 8" descr="fig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93675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Evaluación del sistema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 altLang="en-US">
                <a:sym typeface="+mn-ea"/>
              </a:rPr>
              <a:t>Modelo booleano (</a:t>
            </a:r>
            <a:r>
              <a:rPr lang="" altLang="en-US">
                <a:sym typeface="+mn-ea"/>
              </a:rPr>
              <a:t>Medida F1</a:t>
            </a:r>
            <a:r>
              <a:rPr lang="en-US" altLang="en-US">
                <a:sym typeface="+mn-ea"/>
              </a:rPr>
              <a:t>)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Content Placeholder 9" descr="fig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936750"/>
            <a:ext cx="4572000" cy="3429000"/>
          </a:xfrm>
          <a:prstGeom prst="rect">
            <a:avLst/>
          </a:prstGeom>
        </p:spPr>
      </p:pic>
      <p:pic>
        <p:nvPicPr>
          <p:cNvPr id="11" name="Picture 10" descr="fig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765" y="193675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Evaluación del sistema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 anchor="ctr" anchorCtr="0"/>
          <a:p>
            <a:r>
              <a:rPr lang="en-US" altLang="en-US"/>
              <a:t>Ejemplo (Primera colección de datos)</a:t>
            </a:r>
            <a:endParaRPr lang="en-US" altLang="en-US"/>
          </a:p>
          <a:p>
            <a:r>
              <a:rPr lang="en-US" altLang="en-US">
                <a:sym typeface="+mn-ea"/>
              </a:rPr>
              <a:t>Consulta:</a:t>
            </a:r>
            <a:endParaRPr lang="en-US" altLang="en-US"/>
          </a:p>
          <a:p>
            <a:pPr marL="0" indent="0" algn="ctr">
              <a:buNone/>
            </a:pPr>
            <a:r>
              <a:rPr lang="en-US" altLang="en-US">
                <a:sym typeface="+mn-ea"/>
              </a:rPr>
              <a:t>   “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  <a:sym typeface="+mn-ea"/>
              </a:rPr>
              <a:t>it AND method AND solv AND linear AND ellipt AND</a:t>
            </a:r>
            <a:endParaRPr lang="en-US" alt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>
                <a:latin typeface="Calibri" panose="020F0502020204030204" charset="0"/>
                <a:cs typeface="Calibri" panose="020F0502020204030204" charset="0"/>
                <a:sym typeface="+mn-ea"/>
              </a:rPr>
              <a:t>diff AND equ AND rapid AND converg</a:t>
            </a:r>
            <a:r>
              <a:rPr lang="en-US" altLang="en-US">
                <a:sym typeface="+mn-ea"/>
              </a:rPr>
              <a:t>”</a:t>
            </a:r>
            <a:endParaRPr lang="en-US" altLang="en-US"/>
          </a:p>
          <a:p>
            <a:r>
              <a:rPr lang="en-US" altLang="en-US"/>
              <a:t>Resultados:</a:t>
            </a:r>
            <a:endParaRPr lang="en-US" altLang="en-US"/>
          </a:p>
          <a:p>
            <a:pPr lvl="1"/>
            <a:r>
              <a:rPr lang="en-US" altLang="en-US" sz="2100"/>
              <a:t>Documento</a:t>
            </a:r>
            <a:r>
              <a:rPr lang="" altLang="en-US" sz="2100"/>
              <a:t>s</a:t>
            </a:r>
            <a:r>
              <a:rPr lang="en-US" altLang="en-US" sz="2100"/>
              <a:t> relevante</a:t>
            </a:r>
            <a:r>
              <a:rPr lang="" altLang="en-US" sz="2100"/>
              <a:t>s</a:t>
            </a:r>
            <a:r>
              <a:rPr lang="en-US" altLang="en-US" sz="2100"/>
              <a:t>: { 1188.txt }</a:t>
            </a:r>
            <a:endParaRPr lang="en-US" altLang="en-US" sz="2100"/>
          </a:p>
          <a:p>
            <a:pPr lvl="1"/>
            <a:r>
              <a:rPr lang="en-US" altLang="en-US" sz="2100"/>
              <a:t>Precisión: 1.0</a:t>
            </a:r>
            <a:endParaRPr lang="en-US" altLang="en-US" sz="2100"/>
          </a:p>
          <a:p>
            <a:pPr lvl="1"/>
            <a:r>
              <a:rPr lang="en-US" altLang="en-US" sz="2100"/>
              <a:t>Recobrado: 0.5</a:t>
            </a:r>
            <a:endParaRPr lang="en-US" altLang="en-US" sz="2100"/>
          </a:p>
          <a:p>
            <a:pPr lvl="1"/>
            <a:r>
              <a:rPr lang="en-US" altLang="en-US" sz="2100"/>
              <a:t>Medida F1: 0.67</a:t>
            </a:r>
            <a:endParaRPr lang="en-US" altLang="en-US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ext_REtrieval_Conference_TREC_logo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9280" y="2629535"/>
            <a:ext cx="3459480" cy="1980565"/>
          </a:xfrm>
          <a:prstGeom prst="rect">
            <a:avLst/>
          </a:prstGeom>
        </p:spPr>
      </p:pic>
      <p:pic>
        <p:nvPicPr>
          <p:cNvPr id="5" name="Content Placeholder 4" descr="fb2640408c5b420179cc4932aa109dc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2625" y="2643505"/>
            <a:ext cx="4012565" cy="1967230"/>
          </a:xfrm>
          <a:prstGeom prst="rect">
            <a:avLst/>
          </a:prstGeom>
        </p:spPr>
      </p:pic>
      <p:pic>
        <p:nvPicPr>
          <p:cNvPr id="7" name="Picture 6" descr="istockphoto-1338108253-612x6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85" y="2760345"/>
            <a:ext cx="2578735" cy="18491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Evaluación del sistema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 anchor="ctr" anchorCtr="0"/>
          <a:p>
            <a:r>
              <a:rPr lang="en-US" altLang="en-US"/>
              <a:t>Ejemplo (Segunda colección de datos)</a:t>
            </a:r>
            <a:endParaRPr lang="en-US" altLang="en-US"/>
          </a:p>
          <a:p>
            <a:r>
              <a:rPr lang="en-US" altLang="en-US">
                <a:sym typeface="+mn-ea"/>
              </a:rPr>
              <a:t>Consulta:</a:t>
            </a:r>
            <a:endParaRPr lang="en-US" altLang="en-US"/>
          </a:p>
          <a:p>
            <a:pPr marL="0" indent="0" algn="ctr">
              <a:buNone/>
            </a:pPr>
            <a:r>
              <a:rPr lang="en-US" altLang="en-US">
                <a:sym typeface="+mn-ea"/>
              </a:rPr>
              <a:t>   “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  <a:sym typeface="+mn-ea"/>
              </a:rPr>
              <a:t>icon AND program AND man AND alias</a:t>
            </a:r>
            <a:r>
              <a:rPr lang="en-US" altLang="en-US">
                <a:sym typeface="+mn-ea"/>
              </a:rPr>
              <a:t>”</a:t>
            </a:r>
            <a:endParaRPr lang="en-US" altLang="en-US"/>
          </a:p>
          <a:p>
            <a:r>
              <a:rPr lang="en-US" altLang="en-US"/>
              <a:t>Resultados:</a:t>
            </a:r>
            <a:endParaRPr lang="en-US" altLang="en-US"/>
          </a:p>
          <a:p>
            <a:pPr lvl="1"/>
            <a:r>
              <a:rPr lang="en-US" altLang="en-US" sz="2100"/>
              <a:t>Documento</a:t>
            </a:r>
            <a:r>
              <a:rPr lang="en-US" altLang="en-US" sz="2100"/>
              <a:t>s</a:t>
            </a:r>
            <a:r>
              <a:rPr lang="en-US" altLang="en-US" sz="2100"/>
              <a:t> relevante</a:t>
            </a:r>
            <a:r>
              <a:rPr lang="en-US" altLang="en-US" sz="2100"/>
              <a:t>s</a:t>
            </a:r>
            <a:r>
              <a:rPr lang="en-US" altLang="en-US" sz="2100"/>
              <a:t>: { 66430 }</a:t>
            </a:r>
            <a:endParaRPr lang="en-US" altLang="en-US" sz="2100"/>
          </a:p>
          <a:p>
            <a:pPr lvl="1"/>
            <a:r>
              <a:rPr lang="en-US" altLang="en-US" sz="2100"/>
              <a:t>Precisión: 0.0</a:t>
            </a:r>
            <a:endParaRPr lang="en-US" altLang="en-US" sz="2100"/>
          </a:p>
          <a:p>
            <a:pPr lvl="1"/>
            <a:r>
              <a:rPr lang="en-US" altLang="en-US" sz="2100"/>
              <a:t>Recobrado: 0.0</a:t>
            </a:r>
            <a:endParaRPr lang="en-US" altLang="en-US" sz="2100"/>
          </a:p>
          <a:p>
            <a:pPr lvl="1"/>
            <a:r>
              <a:rPr lang="en-US" altLang="en-US" sz="2100"/>
              <a:t>Medida F1: 0.0</a:t>
            </a:r>
            <a:endParaRPr lang="en-US" altLang="en-US"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Análisis del sistema</a:t>
            </a:r>
            <a:endParaRPr lang="" altLang="en-US"/>
          </a:p>
        </p:txBody>
      </p:sp>
      <p:sp>
        <p:nvSpPr>
          <p:cNvPr id="5" name="Content Placeholder 4"/>
          <p:cNvSpPr/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 anchor="ctr" anchorCtr="0"/>
          <a:p>
            <a:r>
              <a:rPr lang="" altLang="en-US"/>
              <a:t>Ventajas de los modelos usados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Desventajas de los métodos empleados</a:t>
            </a:r>
            <a:endParaRPr lang="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Recomendaciones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 anchor="ctr" anchorCtr="0"/>
          <a:p>
            <a:r>
              <a:rPr lang="" altLang="en-US"/>
              <a:t>Uso de herramientas para el procesamiento de lenguaje natural (BERT)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Técnicas de inteligencia artificial para determinar similitud semántica</a:t>
            </a:r>
            <a:endParaRPr lang="" altLang="en-US"/>
          </a:p>
          <a:p>
            <a:endParaRPr lang="" altLang="en-US"/>
          </a:p>
          <a:p>
            <a:pPr>
              <a:lnSpc>
                <a:spcPct val="110000"/>
              </a:lnSpc>
            </a:pPr>
            <a:r>
              <a:rPr lang="" altLang="en-US"/>
              <a:t>Uso de operaciónes de lenguaje avanzadas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7535"/>
            <a:ext cx="10972800" cy="582613"/>
          </a:xfrm>
        </p:spPr>
        <p:txBody>
          <a:bodyPr/>
          <a:p>
            <a:pPr algn="ctr"/>
            <a:r>
              <a:rPr lang="" altLang="en-US"/>
              <a:t>Modelo Vectorial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Modelo Vectorial</a:t>
            </a:r>
            <a:r>
              <a:rPr lang="en-US" altLang=""/>
              <a:t>: </a:t>
            </a:r>
            <a:r>
              <a:rPr lang="en-US" altLang="" sz="2400"/>
              <a:t>Repr</a:t>
            </a:r>
            <a:r>
              <a:rPr lang="" altLang="en-US" sz="2400"/>
              <a:t>esentación de los documentos y la consulta</a:t>
            </a:r>
            <a:endParaRPr lang="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10972165" cy="4953000"/>
              </a:xfrm>
            </p:spPr>
            <p:txBody>
              <a:bodyPr anchor="ctr" anchorCtr="0"/>
              <a:p>
                <a:pPr>
                  <a:lnSpc>
                    <a:spcPct val="100000"/>
                  </a:lnSpc>
                </a:pPr>
                <a:r>
                  <a:rPr lang="" altLang="en-US">
                    <a:cs typeface="+mn-lt"/>
                  </a:rPr>
                  <a:t>Calcular los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𝑡𝑓</m:t>
                        </m:r>
                      </m:e>
                      <m:sub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" altLang="en-US">
                    <a:cs typeface="+mn-lt"/>
                  </a:rPr>
                  <a:t> para cada término </a:t>
                </a:r>
                <a14:m>
                  <m:oMath xmlns:m="http://schemas.openxmlformats.org/officeDocument/2006/math">
                    <m:r>
                      <a:rPr lang="en-US" altLang="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" altLang="en-US">
                    <a:cs typeface="+mn-lt"/>
                  </a:rPr>
                  <a:t> en cada documento </a:t>
                </a:r>
                <a14:m>
                  <m:oMath xmlns:m="http://schemas.openxmlformats.org/officeDocument/2006/math">
                    <m:r>
                      <a:rPr lang="en-US" altLang="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" altLang="en-US">
                    <a:cs typeface="+mn-lt"/>
                  </a:rPr>
                  <a:t>.</a:t>
                </a:r>
                <a:endParaRPr lang="" altLang="en-US">
                  <a:cs typeface="+mn-lt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𝑡𝑓</m:t>
                          </m:r>
                        </m:e>
                        <m:sub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box>
                        <m:boxPr>
                          <m:noBreak m:val="on"/>
                          <m:ctrlP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altLang="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altLang="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r>
                                    <a:rPr lang="en-US" altLang="" i="1"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}</m:t>
                                  </m:r>
                                </m:e>
                              </m:func>
                            </m:den>
                          </m:f>
                        </m:e>
                      </m:box>
                    </m:oMath>
                  </m:oMathPara>
                </a14:m>
                <a:endParaRPr lang="en-US" altLang="" i="1">
                  <a:cs typeface="+mn-lt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" i="1">
                    <a:cs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" sz="2400">
                    <a:cs typeface="+mn-lt"/>
                  </a:rPr>
                  <a:t>: Cantidad de ocurrencias del t</a:t>
                </a:r>
                <a:r>
                  <a:rPr lang="" altLang="" sz="2400">
                    <a:cs typeface="+mn-lt"/>
                  </a:rPr>
                  <a:t>érmino </a:t>
                </a:r>
                <a14:m>
                  <m:oMath xmlns:m="http://schemas.openxmlformats.org/officeDocument/2006/math">
                    <m:r>
                      <a:rPr lang="en-US" altLang="" sz="24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" altLang="en-US" sz="2400" i="1">
                    <a:cs typeface="+mn-lt"/>
                  </a:rPr>
                  <a:t> </a:t>
                </a:r>
                <a:r>
                  <a:rPr lang="" altLang="en-US" sz="2400">
                    <a:cs typeface="+mn-lt"/>
                  </a:rPr>
                  <a:t>en el documento </a:t>
                </a:r>
                <a14:m>
                  <m:oMath xmlns:m="http://schemas.openxmlformats.org/officeDocument/2006/math">
                    <m:r>
                      <a:rPr lang="en-US" altLang="" sz="2400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endParaRPr lang="en-US" altLang="" i="1">
                  <a:cs typeface="+mn-lt"/>
                </a:endParaRPr>
              </a:p>
              <a:p>
                <a:pPr algn="just">
                  <a:lnSpc>
                    <a:spcPct val="180000"/>
                  </a:lnSpc>
                </a:pPr>
                <a:r>
                  <a:rPr lang="en-US" altLang="">
                    <a:cs typeface="+mn-lt"/>
                  </a:rPr>
                  <a:t>Calcular los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𝑖𝑑𝑓</m:t>
                        </m:r>
                      </m:e>
                      <m:sub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">
                    <a:cs typeface="+mn-lt"/>
                  </a:rPr>
                  <a:t> para cada documento </a:t>
                </a:r>
                <a14:m>
                  <m:oMath xmlns:m="http://schemas.openxmlformats.org/officeDocument/2006/math">
                    <m:r>
                      <a:rPr lang="en-US" altLang="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">
                    <a:cs typeface="+mn-lt"/>
                  </a:rPr>
                  <a:t>.</a:t>
                </a:r>
                <a:endParaRPr lang="en-US" altLang="">
                  <a:cs typeface="+mn-lt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unc>
                        <m:funcPr>
                          <m:ctrlPr>
                            <a:rPr lang="en-US" altLang="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log</m:t>
                          </m:r>
                        </m:fName>
                        <m:e>
                          <m:box>
                            <m:boxPr>
                              <m:noBreak m:val="on"/>
                              <m:ctrlPr>
                                <a:rPr lang="en-US" altLang="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box>
                        </m:e>
                      </m:func>
                    </m:oMath>
                  </m:oMathPara>
                </a14:m>
                <a:endParaRPr lang="en-US" altLang="" i="1">
                  <a:cs typeface="+mn-lt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" altLang="en-US" sz="2400">
                    <a:cs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" altLang="en-US" sz="2400">
                    <a:cs typeface="+mn-lt"/>
                  </a:rPr>
                  <a:t>: Cantidad de documentos en los que aparece el término </a:t>
                </a:r>
                <a14:m>
                  <m:oMath xmlns:m="http://schemas.openxmlformats.org/officeDocument/2006/math">
                    <m:r>
                      <a:rPr lang="en-US" altLang="" sz="24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endParaRPr lang="" altLang="en-US" sz="2400">
                  <a:cs typeface="+mn-lt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" altLang="en-US" sz="2400">
                    <a:cs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" sz="2400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" altLang="en-US" sz="2400">
                    <a:cs typeface="+mn-lt"/>
                  </a:rPr>
                  <a:t>: Cantidad de documentos de la colección</a:t>
                </a:r>
                <a:endParaRPr lang="" altLang="en-US" sz="2400">
                  <a:cs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972165" cy="4953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Modelo Vectorial</a:t>
            </a:r>
            <a:r>
              <a:rPr lang="en-US" altLang="en-US">
                <a:sym typeface="+mn-ea"/>
              </a:rPr>
              <a:t>: </a:t>
            </a:r>
            <a:r>
              <a:rPr lang="en-US" altLang="en-US" sz="2400">
                <a:sym typeface="+mn-ea"/>
              </a:rPr>
              <a:t>Representación de los documentos y la consulta</a:t>
            </a:r>
            <a:endParaRPr lang="en-US" altLang="en-US" sz="24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10972800" cy="4953000"/>
              </a:xfrm>
            </p:spPr>
            <p:txBody>
              <a:bodyPr anchor="ctr" anchorCtr="0"/>
              <a:p>
                <a:pPr fontAlgn="ctr">
                  <a:lnSpc>
                    <a:spcPct val="100000"/>
                  </a:lnSpc>
                </a:pPr>
                <a:r>
                  <a:rPr lang="en-US" altLang=""/>
                  <a:t>Calcular los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"/>
                  <a:t> de cada t</a:t>
                </a:r>
                <a:r>
                  <a:rPr lang="" altLang=""/>
                  <a:t>érmino </a:t>
                </a:r>
                <a14:m>
                  <m:oMath xmlns:m="http://schemas.openxmlformats.org/officeDocument/2006/math">
                    <m:r>
                      <a:rPr lang="en-US" altLang="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" altLang=""/>
                  <a:t> en cada documento </a:t>
                </a:r>
                <a14:m>
                  <m:oMath xmlns:m="http://schemas.openxmlformats.org/officeDocument/2006/math">
                    <m:r>
                      <a:rPr lang="en-US" altLang="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" altLang=""/>
                  <a:t>.</a:t>
                </a:r>
                <a:endParaRPr lang="" altLang=""/>
              </a:p>
              <a:p>
                <a:pPr marL="0" indent="0" algn="ctr" font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 fontAlgn="ctr">
                  <a:lnSpc>
                    <a:spcPct val="100000"/>
                  </a:lnSpc>
                  <a:buNone/>
                </a:pPr>
                <a:endParaRPr lang="" altLang="en-US"/>
              </a:p>
              <a:p>
                <a:pPr fontAlgn="ctr">
                  <a:lnSpc>
                    <a:spcPct val="100000"/>
                  </a:lnSpc>
                </a:pPr>
                <a:r>
                  <a:rPr lang="" altLang="en-US"/>
                  <a:t>Calcular los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𝑖𝑞</m:t>
                        </m:r>
                      </m:sub>
                    </m:sSub>
                  </m:oMath>
                </a14:m>
                <a:r>
                  <a:rPr lang="" altLang="en-US"/>
                  <a:t> de cada término </a:t>
                </a:r>
                <a14:m>
                  <m:oMath xmlns:m="http://schemas.openxmlformats.org/officeDocument/2006/math">
                    <m:r>
                      <a:rPr lang="en-US" altLang="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" altLang="en-US"/>
                  <a:t> en la consulta </a:t>
                </a:r>
                <a14:m>
                  <m:oMath xmlns:m="http://schemas.openxmlformats.org/officeDocument/2006/math">
                    <m:r>
                      <a:rPr lang="en-US" altLang="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" altLang="en-US"/>
                  <a:t>.</a:t>
                </a:r>
                <a:endParaRPr lang="" altLang="en-US"/>
              </a:p>
              <a:p>
                <a:pPr marL="0" indent="0" algn="ctr" font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𝑖𝑞</m:t>
                          </m:r>
                        </m:sub>
                      </m:sSub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α+(</m:t>
                      </m:r>
                      <m:r>
                        <a:rPr lang="en-US" altLang="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−α</m:t>
                      </m:r>
                      <m:r>
                        <a:rPr lang="en-US" altLang="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𝑡𝑓</m:t>
                          </m:r>
                        </m:e>
                        <m:sub>
                          <m:r>
                            <a:rPr lang="en-US" altLang="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𝑖𝑞</m:t>
                          </m:r>
                        </m:sub>
                      </m:sSub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just" fontAlgn="ctr">
                  <a:lnSpc>
                    <a:spcPct val="100000"/>
                  </a:lnSpc>
                  <a:buNone/>
                </a:pPr>
                <a:r>
                  <a:rPr lang="en-US" altLang="" i="1">
                    <a:latin typeface="Calibri" panose="020F0502020204030204" charset="0"/>
                    <a:cs typeface="Calibri" panose="020F05020202040302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" sz="2400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</m:oMath>
                </a14:m>
                <a:r>
                  <a:rPr lang="en-US" altLang="" sz="2400">
                    <a:cs typeface="+mn-lt"/>
                  </a:rPr>
                  <a:t>: Valor de suavisado</a:t>
                </a:r>
                <a:endParaRPr lang="en-US" altLang="" sz="2400">
                  <a:latin typeface="Calibri" panose="020F0502020204030204" charset="0"/>
                  <a:cs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972800" cy="4953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Modelo Vectorial</a:t>
            </a:r>
            <a:r>
              <a:rPr lang="" altLang="en-US">
                <a:sym typeface="+mn-ea"/>
              </a:rPr>
              <a:t>: </a:t>
            </a:r>
            <a:r>
              <a:rPr lang="" altLang="en-US" sz="2400">
                <a:sym typeface="+mn-ea"/>
              </a:rPr>
              <a:t>Módulo de búsqueda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10972165" cy="4953000"/>
              </a:xfrm>
            </p:spPr>
            <p:txBody>
              <a:bodyPr anchor="ctr" anchorCtr="0"/>
              <a:p>
                <a:r>
                  <a:rPr lang="" altLang="en-US"/>
                  <a:t>Similaridad dada por el coseno del ángulo entre los vectores</a:t>
                </a:r>
                <a:endParaRPr lang="" alt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𝑠𝑖𝑚</m:t>
                      </m:r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∙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just">
                  <a:buNone/>
                </a:pPr>
                <a:r>
                  <a:rPr lang="en-US" altLang=""/>
                  <a:t>	</a:t>
                </a:r>
                <a14:m>
                  <m:oMath xmlns:m="http://schemas.openxmlformats.org/officeDocument/2006/math">
                    <m:r>
                      <a:rPr lang="en-US" altLang="" sz="24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" sz="2400">
                    <a:cs typeface="Cambria Math" panose="02040503050406030204" charset="0"/>
                  </a:rPr>
                  <a:t>: Vector de pesos de consulta</a:t>
                </a:r>
                <a:endParaRPr lang="en-US" altLang="" sz="2400">
                  <a:cs typeface="Cambria Math" panose="02040503050406030204" charset="0"/>
                </a:endParaRPr>
              </a:p>
              <a:p>
                <a:pPr marL="0" indent="0" algn="just">
                  <a:buNone/>
                </a:pPr>
                <a:r>
                  <a:rPr lang="en-US" altLang="" sz="2400"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" sz="2400">
                    <a:cs typeface="Cambria Math" panose="02040503050406030204" charset="0"/>
                  </a:rPr>
                  <a:t>: Vector de pesos del documento </a:t>
                </a:r>
                <a14:m>
                  <m:oMath xmlns:m="http://schemas.openxmlformats.org/officeDocument/2006/math">
                    <m:r>
                      <a:rPr lang="en-US" altLang="" sz="24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endParaRPr lang="en-US" altLang="" sz="2400"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972165" cy="4953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7535"/>
            <a:ext cx="10972800" cy="582613"/>
          </a:xfrm>
        </p:spPr>
        <p:txBody>
          <a:bodyPr/>
          <a:p>
            <a:pPr algn="ctr"/>
            <a:r>
              <a:rPr lang="" altLang="en-US"/>
              <a:t>Modelo booleano</a:t>
            </a: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Modelo booleano: </a:t>
            </a:r>
            <a:r>
              <a:rPr lang="en-US" altLang="en-US" sz="2400">
                <a:sym typeface="+mn-ea"/>
              </a:rPr>
              <a:t>Representación de los documentos y la consulta</a:t>
            </a:r>
            <a:endParaRPr lang="en-US" altLang="en-US" sz="24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10972165" cy="4953000"/>
              </a:xfrm>
            </p:spPr>
            <p:txBody>
              <a:bodyPr anchor="ctr" anchorCtr="0"/>
              <a:p>
                <a:r>
                  <a:rPr lang="en-US"/>
                  <a:t>Cada documento se representa como un vector de valores booleanos:</a:t>
                </a: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..., 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𝑛𝑖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just">
                  <a:buNone/>
                </a:pPr>
                <a:r>
                  <a:rPr lang="en-US"/>
                  <a:t>   donde:</a:t>
                </a: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𝑗𝑖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mPr>
                        <m:mr>
                          <m:e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𝑒𝑙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é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𝑟𝑚𝑖𝑛𝑜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𝑒𝑠𝑡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á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𝑒𝑛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𝑒𝑙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𝑑𝑜𝑐𝑢𝑚𝑒𝑛𝑡𝑜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𝑒𝑛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𝑐𝑎𝑠𝑜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𝑐𝑜𝑛𝑡𝑟𝑎𝑟𝑖𝑜</m:t>
                            </m:r>
                          </m:e>
                        </m:mr>
                      </m:m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972165" cy="4953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Modelo booleano: </a:t>
            </a:r>
            <a:r>
              <a:rPr lang="en-US" altLang="en-US" sz="2400">
                <a:sym typeface="+mn-ea"/>
              </a:rPr>
              <a:t>Representación de los documentos y la consulta</a:t>
            </a:r>
            <a:endParaRPr lang="en-US" altLang="en-US" sz="24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174750"/>
                <a:ext cx="10972165" cy="4953000"/>
              </a:xfrm>
            </p:spPr>
            <p:txBody>
              <a:bodyPr anchor="ctr" anchorCtr="0"/>
              <a:p>
                <a:r>
                  <a:rPr lang="" altLang="en-US"/>
                  <a:t>La consulta se representa en una estructura de árbol</a:t>
                </a:r>
                <a:endParaRPr lang="" alt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" alt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" altLang="en-US"/>
                  <a:t> OR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:endParaRPr lang="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  <a:endParaRPr lang="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AND		NOT</a:t>
                </a:r>
                <a:endParaRPr lang="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" altLang="en-US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" altLang="en-US">
                    <a:latin typeface="Cambria Math" panose="02040503050406030204" charset="0"/>
                    <a:cs typeface="Cambria Math" panose="02040503050406030204" charset="0"/>
                  </a:rPr>
                  <a:t>       </a:t>
                </a:r>
                <a:r>
                  <a:rPr lang="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" altLang="en-US">
                    <a:latin typeface="Cambria Math" panose="02040503050406030204" charset="0"/>
                    <a:cs typeface="Cambria Math" panose="02040503050406030204" charset="0"/>
                  </a:rPr>
                  <a:t>               </a:t>
                </a:r>
                <a:r>
                  <a:rPr lang="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174750"/>
                <a:ext cx="10972165" cy="4953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6008370" y="3088640"/>
            <a:ext cx="193040" cy="54800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72760" y="4108450"/>
            <a:ext cx="263525" cy="2330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57065" y="4747895"/>
            <a:ext cx="263525" cy="2330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24930" y="4108450"/>
            <a:ext cx="253365" cy="2330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82920" y="4747895"/>
            <a:ext cx="253365" cy="2330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47585" y="4747895"/>
            <a:ext cx="253365" cy="2330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3303</Words>
  <Application>WPS Presentation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Bahnschrift SemiLight SemiCondensed</vt:lpstr>
      <vt:lpstr>Bahnschrift SemiBold Condensed</vt:lpstr>
      <vt:lpstr>MS Mincho</vt:lpstr>
      <vt:lpstr>Segoe Print</vt:lpstr>
      <vt:lpstr>Bahnschrift SemiLight</vt:lpstr>
      <vt:lpstr>Bahnschrift SemiBold SemiCondensed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Evaluación del sistema</vt:lpstr>
      <vt:lpstr>Evaluación del sistema</vt:lpstr>
      <vt:lpstr>Evaluación del sistema</vt:lpstr>
      <vt:lpstr>Evaluación del sistema</vt:lpstr>
      <vt:lpstr>Evaluación del sistema</vt:lpstr>
      <vt:lpstr>Evaluación del sistema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Curso Sistema de Recuperación de Información</dc:title>
  <dc:creator/>
  <cp:lastModifiedBy>masin-X512DA-F512DA</cp:lastModifiedBy>
  <cp:revision>5</cp:revision>
  <dcterms:created xsi:type="dcterms:W3CDTF">2022-06-29T03:42:28Z</dcterms:created>
  <dcterms:modified xsi:type="dcterms:W3CDTF">2022-06-29T04:44:34Z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DE5DF6FDFAEE426D8379F93CBE89B43D</vt:lpwstr>
  </property>
  <property fmtid="{D5CDD505-2E9C-101B-9397-08002B2CF9AE}" pid="3" name="KSOProductBuildVer">
    <vt:lpwstr>1033-11.2.0.10463</vt:lpwstr>
  </property>
</Properties>
</file>