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10"/>
  </p:handoutMasterIdLst>
  <p:sldIdLst>
    <p:sldId id="258" r:id="rId4"/>
    <p:sldId id="256" r:id="rId5"/>
    <p:sldId id="257" r:id="rId6"/>
    <p:sldId id="259" r:id="rId7"/>
    <p:sldId id="260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6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87755" y="0"/>
            <a:ext cx="10015855" cy="802640"/>
          </a:xfrm>
        </p:spPr>
        <p:txBody>
          <a:bodyPr wrap="square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CUDA</a:t>
            </a:r>
            <a:r>
              <a:rPr lang="zh-CN" altLang="en-US" sz="4000" b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线程创建</a:t>
            </a:r>
            <a:endParaRPr lang="zh-CN" altLang="en-US" sz="4000" b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755" y="921385"/>
            <a:ext cx="8977630" cy="605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主机(host)：</a:t>
            </a:r>
            <a:r>
              <a:rPr lang="en-US" altLang="zh-CN" sz="2000"/>
              <a:t>CPU</a:t>
            </a:r>
            <a:endParaRPr lang="zh-CN" altLang="en-US" sz="2000"/>
          </a:p>
          <a:p>
            <a:r>
              <a:rPr lang="zh-CN" altLang="en-US" sz="2000"/>
              <a:t>设备(device)：GPU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线程创建：</a:t>
            </a:r>
            <a:endParaRPr lang="zh-CN" altLang="en-US" sz="2000"/>
          </a:p>
          <a:p>
            <a:r>
              <a:rPr lang="zh-CN" altLang="en-US" sz="2000"/>
              <a:t>主机调用核函数，指定线程参数，传入核函数的函数参数。设备创建</a:t>
            </a:r>
            <a:r>
              <a:rPr lang="zh-CN" altLang="en-US" sz="2000"/>
              <a:t>线程，每个线程都会执行核函数。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主机调用核函数，会对应一个线程网格。调用形式</a:t>
            </a:r>
            <a:r>
              <a:rPr lang="zh-CN" altLang="en-US" sz="2000"/>
              <a:t>如下：</a:t>
            </a:r>
            <a:endParaRPr lang="zh-CN" altLang="en-US" sz="2000"/>
          </a:p>
          <a:p>
            <a:r>
              <a:rPr lang="zh-CN" altLang="en-US" sz="2000"/>
              <a:t>kernel&lt;&lt;&lt;gridsize, blocksize&gt;&gt;&gt;(arguments)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gridsize, blocksize可以是一维，二维，三维。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假设gridsize, blocksize是一维，</a:t>
            </a:r>
            <a:r>
              <a:rPr lang="zh-CN" altLang="en-US" sz="2000">
                <a:sym typeface="+mn-ea"/>
              </a:rPr>
              <a:t>比如为</a:t>
            </a:r>
            <a:r>
              <a:rPr lang="en-US" altLang="zh-CN" sz="2000">
                <a:sym typeface="+mn-ea"/>
              </a:rPr>
              <a:t>2,3;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kernel&lt;&lt;&lt;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, 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&gt;&gt;&gt;(arguments)</a:t>
            </a:r>
            <a:endParaRPr lang="zh-CN" altLang="en-US" sz="2000">
              <a:sym typeface="+mn-ea"/>
            </a:endParaRPr>
          </a:p>
          <a:p>
            <a:r>
              <a:rPr lang="zh-CN" altLang="en-US" sz="2000"/>
              <a:t>就表示网格有</a:t>
            </a:r>
            <a:r>
              <a:rPr lang="en-US" altLang="zh-CN" sz="2000"/>
              <a:t>2</a:t>
            </a:r>
            <a:r>
              <a:rPr lang="zh-CN" altLang="en-US" sz="2000"/>
              <a:t>个线程块，一个线程块有</a:t>
            </a:r>
            <a:r>
              <a:rPr lang="en-US" altLang="zh-CN" sz="2000"/>
              <a:t>3</a:t>
            </a:r>
            <a:r>
              <a:rPr lang="zh-CN" altLang="en-US" sz="2000"/>
              <a:t>个线程，那么会创建</a:t>
            </a:r>
            <a:r>
              <a:rPr lang="en-US" altLang="zh-CN" sz="2000"/>
              <a:t>2*3=6</a:t>
            </a:r>
            <a:r>
              <a:rPr lang="zh-CN" altLang="en-US" sz="2000"/>
              <a:t>个线程同时执行</a:t>
            </a:r>
            <a:r>
              <a:rPr lang="zh-CN" altLang="en-US" sz="2000">
                <a:sym typeface="+mn-ea"/>
              </a:rPr>
              <a:t>kernel</a:t>
            </a:r>
            <a:r>
              <a:rPr lang="zh-CN" altLang="en-US" sz="2000"/>
              <a:t>函数</a:t>
            </a:r>
            <a:endParaRPr lang="zh-CN" altLang="en-US" sz="2000"/>
          </a:p>
          <a:p>
            <a:endParaRPr lang="zh-CN" altLang="en-US" sz="200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565" y="2580005"/>
            <a:ext cx="9144000" cy="755650"/>
          </a:xfrm>
        </p:spPr>
        <p:txBody>
          <a:bodyPr/>
          <a:p>
            <a:r>
              <a:rPr lang="en-US" altLang="zh-CN" sz="4000"/>
              <a:t>cuda</a:t>
            </a:r>
            <a:r>
              <a:rPr lang="zh-CN" altLang="en-US" sz="4000"/>
              <a:t>线程模型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19480" y="3429000"/>
            <a:ext cx="9487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cuda</a:t>
            </a:r>
            <a:r>
              <a:rPr lang="zh-CN" altLang="en-US" sz="2000"/>
              <a:t>线程模型分为三个层次：线程，线程块，网格（线程</a:t>
            </a:r>
            <a:r>
              <a:rPr lang="zh-CN" altLang="en-US" sz="2000"/>
              <a:t>网格）</a:t>
            </a:r>
            <a:endParaRPr lang="zh-CN" altLang="en-US" sz="2000"/>
          </a:p>
          <a:p>
            <a:pPr indent="457200"/>
            <a:endParaRPr lang="zh-CN" altLang="en-US" sz="2000"/>
          </a:p>
          <a:p>
            <a:pPr indent="457200"/>
            <a:r>
              <a:rPr lang="zh-CN" altLang="en-US" sz="2000"/>
              <a:t>线程：CUDA 编程模型中最基本的执行单元。每个线程</a:t>
            </a:r>
            <a:r>
              <a:rPr lang="zh-CN" altLang="en-US" sz="2000"/>
              <a:t>都执行 核函数，</a:t>
            </a:r>
            <a:endParaRPr lang="zh-CN" altLang="en-US" sz="2000"/>
          </a:p>
          <a:p>
            <a:pPr indent="457200"/>
            <a:r>
              <a:rPr lang="zh-CN" altLang="en-US" sz="2000"/>
              <a:t>通常负责处理计算任务的一小部分，和</a:t>
            </a:r>
            <a:r>
              <a:rPr lang="en-US" altLang="zh-CN" sz="2000"/>
              <a:t>CPU</a:t>
            </a:r>
            <a:r>
              <a:rPr lang="zh-CN" altLang="en-US" sz="2000"/>
              <a:t>上线程类似。</a:t>
            </a:r>
            <a:endParaRPr lang="zh-CN" altLang="en-US" sz="2000"/>
          </a:p>
          <a:p>
            <a:pPr indent="457200"/>
            <a:endParaRPr lang="zh-CN" altLang="en-US" sz="2000"/>
          </a:p>
          <a:p>
            <a:pPr indent="457200"/>
            <a:r>
              <a:rPr lang="zh-CN" altLang="en-US" sz="2000"/>
              <a:t>线程块：一组线程。一个块中的所有线程可以通过共享内存进行</a:t>
            </a:r>
            <a:r>
              <a:rPr lang="en-US" altLang="zh-CN" sz="2000"/>
              <a:t>   </a:t>
            </a:r>
            <a:endParaRPr lang="en-US" altLang="zh-CN" sz="2000"/>
          </a:p>
          <a:p>
            <a:pPr indent="457200"/>
            <a:r>
              <a:rPr lang="zh-CN" altLang="en-US" sz="2000"/>
              <a:t>数据共享，并且能够通过同步操作来协调计算。</a:t>
            </a:r>
            <a:endParaRPr lang="zh-CN" altLang="en-US" sz="2000"/>
          </a:p>
          <a:p>
            <a:pPr indent="457200"/>
            <a:endParaRPr lang="zh-CN" altLang="en-US" sz="2000"/>
          </a:p>
          <a:p>
            <a:pPr indent="457200"/>
            <a:r>
              <a:rPr lang="zh-CN" altLang="en-US" sz="2000"/>
              <a:t>网格：一组线程块。  每个核函数调用都会对应一个</a:t>
            </a:r>
            <a:r>
              <a:rPr lang="zh-CN" altLang="en-US" sz="2000"/>
              <a:t>网格。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48410" y="224790"/>
            <a:ext cx="8728075" cy="2016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+mn-ea"/>
                <a:cs typeface="+mn-ea"/>
                <a:sym typeface="+mn-ea"/>
              </a:rPr>
              <a:t>假设gridsize, blocksize是二维，线程块大小：</a:t>
            </a:r>
            <a:r>
              <a:rPr lang="en-US" altLang="zh-CN" sz="2000">
                <a:latin typeface="+mn-ea"/>
                <a:cs typeface="+mn-ea"/>
                <a:sym typeface="+mn-ea"/>
              </a:rPr>
              <a:t>dim3 blocksize(2,2)</a:t>
            </a:r>
            <a:r>
              <a:rPr lang="zh-CN" altLang="en-US" sz="2000">
                <a:latin typeface="+mn-ea"/>
                <a:cs typeface="+mn-ea"/>
                <a:sym typeface="+mn-ea"/>
              </a:rPr>
              <a:t>；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r>
              <a:rPr lang="zh-CN" altLang="en-US" sz="2000">
                <a:latin typeface="+mn-ea"/>
                <a:cs typeface="+mn-ea"/>
                <a:sym typeface="+mn-ea"/>
              </a:rPr>
              <a:t>网格大小： dim3 </a:t>
            </a:r>
            <a:r>
              <a:rPr lang="en-US" altLang="zh-CN" sz="2000">
                <a:latin typeface="+mn-ea"/>
                <a:cs typeface="+mn-ea"/>
                <a:sym typeface="+mn-ea"/>
              </a:rPr>
              <a:t>gridsize(2,3)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  <a:sym typeface="+mn-ea"/>
              </a:rPr>
              <a:t>kernel&lt;&lt;&lt;</a:t>
            </a:r>
            <a:r>
              <a:rPr lang="en-US" altLang="zh-CN" sz="2000">
                <a:latin typeface="+mn-ea"/>
                <a:cs typeface="+mn-ea"/>
                <a:sym typeface="+mn-ea"/>
              </a:rPr>
              <a:t>gridsize</a:t>
            </a:r>
            <a:r>
              <a:rPr lang="zh-CN" altLang="en-US" sz="2000">
                <a:latin typeface="+mn-ea"/>
                <a:cs typeface="+mn-ea"/>
                <a:sym typeface="+mn-ea"/>
              </a:rPr>
              <a:t>, </a:t>
            </a:r>
            <a:r>
              <a:rPr lang="en-US" altLang="zh-CN" sz="2000">
                <a:latin typeface="+mn-ea"/>
                <a:cs typeface="+mn-ea"/>
                <a:sym typeface="+mn-ea"/>
              </a:rPr>
              <a:t>blocksize</a:t>
            </a:r>
            <a:r>
              <a:rPr lang="zh-CN" altLang="en-US" sz="2000">
                <a:latin typeface="+mn-ea"/>
                <a:cs typeface="+mn-ea"/>
                <a:sym typeface="+mn-ea"/>
              </a:rPr>
              <a:t>&gt;&gt;&gt;(arguments)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r>
              <a:rPr lang="zh-CN" altLang="en-US" sz="2000">
                <a:latin typeface="+mn-ea"/>
                <a:cs typeface="+mn-ea"/>
                <a:sym typeface="+mn-ea"/>
              </a:rPr>
              <a:t>就表示有</a:t>
            </a:r>
            <a:r>
              <a:rPr lang="en-US" altLang="zh-CN" sz="2000">
                <a:latin typeface="+mn-ea"/>
                <a:cs typeface="+mn-ea"/>
                <a:sym typeface="+mn-ea"/>
              </a:rPr>
              <a:t>2*3=6</a:t>
            </a:r>
            <a:r>
              <a:rPr lang="zh-CN" altLang="en-US" sz="2000">
                <a:latin typeface="+mn-ea"/>
                <a:cs typeface="+mn-ea"/>
                <a:sym typeface="+mn-ea"/>
              </a:rPr>
              <a:t>个线程块，一个线程块有</a:t>
            </a:r>
            <a:r>
              <a:rPr lang="en-US" altLang="zh-CN" sz="2000">
                <a:latin typeface="+mn-ea"/>
                <a:cs typeface="+mn-ea"/>
                <a:sym typeface="+mn-ea"/>
              </a:rPr>
              <a:t>2*2=4</a:t>
            </a:r>
            <a:r>
              <a:rPr lang="zh-CN" altLang="en-US" sz="2000">
                <a:latin typeface="+mn-ea"/>
                <a:cs typeface="+mn-ea"/>
                <a:sym typeface="+mn-ea"/>
              </a:rPr>
              <a:t>个线程，那么会创建</a:t>
            </a:r>
            <a:r>
              <a:rPr lang="en-US" altLang="zh-CN" sz="2000">
                <a:latin typeface="+mn-ea"/>
                <a:cs typeface="+mn-ea"/>
                <a:sym typeface="+mn-ea"/>
              </a:rPr>
              <a:t>6*4=24</a:t>
            </a:r>
            <a:r>
              <a:rPr lang="zh-CN" altLang="en-US" sz="2000">
                <a:latin typeface="+mn-ea"/>
                <a:cs typeface="+mn-ea"/>
                <a:sym typeface="+mn-ea"/>
              </a:rPr>
              <a:t>个线程同时执行kernel函数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3335" y="913130"/>
            <a:ext cx="2158365" cy="4728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核函数调用：核函数调用会对应的</a:t>
            </a:r>
            <a:r>
              <a:rPr lang="zh-CN" altLang="en-US"/>
              <a:t>一个网格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kernel1&lt;&lt;&lt;1,2&gt;&gt;&gt;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kernel2&lt;&lt;&lt;2,3&gt;&gt;&gt;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7670" y="1038860"/>
            <a:ext cx="3110865" cy="2228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36870" y="2047875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网格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02020" y="1774825"/>
            <a:ext cx="1079500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线程块</a:t>
            </a:r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79165" y="2232025"/>
            <a:ext cx="701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48905" y="1066800"/>
            <a:ext cx="3321685" cy="21443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线程块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924165" y="1276985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858375" y="1277620"/>
            <a:ext cx="798830" cy="504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161790" y="3590290"/>
            <a:ext cx="3110865" cy="2228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91760" y="458660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网格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096000" y="3911600"/>
            <a:ext cx="1079500" cy="6743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线程块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96000" y="4954905"/>
            <a:ext cx="1079500" cy="686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752080" y="3616325"/>
            <a:ext cx="3321685" cy="12331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线程块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992745" y="3743960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031605" y="3728085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991725" y="3743960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348990" y="4954905"/>
            <a:ext cx="75628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12695" y="-12700"/>
            <a:ext cx="7835265" cy="7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+mj-ea"/>
                <a:ea typeface="+mj-ea"/>
              </a:rPr>
              <a:t>                 </a:t>
            </a:r>
            <a:r>
              <a:rPr lang="zh-CN" altLang="en-US" sz="4000">
                <a:latin typeface="+mj-ea"/>
                <a:ea typeface="+mj-ea"/>
              </a:rPr>
              <a:t>映射模型</a:t>
            </a:r>
            <a:endParaRPr lang="zh-CN" altLang="en-US" sz="400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8905" y="5254625"/>
            <a:ext cx="3321685" cy="12331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线程块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992745" y="5436235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034780" y="5436235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9991725" y="5436235"/>
            <a:ext cx="79819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9" name="肘形连接符 38"/>
          <p:cNvCxnSpPr>
            <a:stCxn id="19" idx="3"/>
            <a:endCxn id="34" idx="1"/>
          </p:cNvCxnSpPr>
          <p:nvPr/>
        </p:nvCxnSpPr>
        <p:spPr>
          <a:xfrm>
            <a:off x="7175500" y="5298440"/>
            <a:ext cx="573405" cy="572770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3"/>
            <a:endCxn id="20" idx="1"/>
          </p:cNvCxnSpPr>
          <p:nvPr/>
        </p:nvCxnSpPr>
        <p:spPr>
          <a:xfrm flipV="1">
            <a:off x="7175500" y="4232910"/>
            <a:ext cx="576580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3"/>
            <a:endCxn id="13" idx="1"/>
          </p:cNvCxnSpPr>
          <p:nvPr/>
        </p:nvCxnSpPr>
        <p:spPr>
          <a:xfrm flipV="1">
            <a:off x="7081520" y="2139315"/>
            <a:ext cx="66738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87755" y="313055"/>
            <a:ext cx="10015855" cy="728980"/>
          </a:xfrm>
        </p:spPr>
        <p:txBody>
          <a:bodyPr wrap="square">
            <a:normAutofit lnSpcReduction="20000"/>
          </a:bodyPr>
          <a:lstStyle/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程序示例</a:t>
            </a:r>
            <a:endParaRPr lang="zh-CN" alt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1845310"/>
            <a:ext cx="9768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+mn-ea"/>
                <a:sym typeface="+mn-ea"/>
              </a:rPr>
              <a:t>#include &lt;stdio.h&gt;</a:t>
            </a:r>
            <a:br>
              <a:rPr lang="zh-CN" altLang="en-US" dirty="0">
                <a:latin typeface="+mn-ea"/>
                <a:sym typeface="+mn-ea"/>
              </a:rPr>
            </a:b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__global__ void helloGPU(){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 printf("this is </a:t>
            </a:r>
            <a:r>
              <a:rPr lang="en-US" altLang="zh-CN" dirty="0">
                <a:latin typeface="+mn-ea"/>
                <a:sym typeface="+mn-ea"/>
              </a:rPr>
              <a:t>gpu</a:t>
            </a:r>
            <a:r>
              <a:rPr lang="zh-CN" altLang="en-US" dirty="0">
                <a:latin typeface="+mn-ea"/>
                <a:sym typeface="+mn-ea"/>
              </a:rPr>
              <a:t>，</a:t>
            </a:r>
            <a:r>
              <a:rPr lang="en-US" altLang="zh-CN" dirty="0">
                <a:latin typeface="+mn-ea"/>
                <a:sym typeface="+mn-ea"/>
              </a:rPr>
              <a:t>blockIdx.x=%d,</a:t>
            </a:r>
            <a:r>
              <a:rPr lang="en-US" altLang="zh-CN" dirty="0">
                <a:latin typeface="+mn-ea"/>
                <a:sym typeface="+mn-ea"/>
              </a:rPr>
              <a:t>threadIdx,x=%d</a:t>
            </a:r>
            <a:r>
              <a:rPr lang="zh-CN" altLang="en-US" dirty="0">
                <a:latin typeface="+mn-ea"/>
                <a:sym typeface="+mn-ea"/>
              </a:rPr>
              <a:t>\n"</a:t>
            </a:r>
            <a:r>
              <a:rPr lang="en-US" altLang="zh-CN" dirty="0">
                <a:latin typeface="+mn-ea"/>
                <a:sym typeface="+mn-ea"/>
              </a:rPr>
              <a:t>,</a:t>
            </a:r>
            <a:r>
              <a:rPr lang="zh-CN" altLang="en-US" dirty="0">
                <a:latin typeface="+mn-ea"/>
                <a:sym typeface="+mn-ea"/>
              </a:rPr>
              <a:t>blockIdx.x</a:t>
            </a:r>
            <a:r>
              <a:rPr lang="en-US" altLang="zh-CN" dirty="0">
                <a:latin typeface="+mn-ea"/>
                <a:sym typeface="+mn-ea"/>
              </a:rPr>
              <a:t>,threadIdx.x</a:t>
            </a:r>
            <a:r>
              <a:rPr lang="zh-CN" altLang="en-US" dirty="0">
                <a:latin typeface="+mn-ea"/>
                <a:sym typeface="+mn-ea"/>
              </a:rPr>
              <a:t>);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}</a:t>
            </a:r>
            <a:br>
              <a:rPr lang="zh-CN" altLang="en-US" dirty="0">
                <a:latin typeface="+mn-ea"/>
                <a:sym typeface="+mn-ea"/>
              </a:rPr>
            </a:b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int main(){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        printf("this is cpu\n");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        helloGPU&lt;&lt;&lt;2,3&gt;&gt;&gt;();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        cudaDeviceSynchronize();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        return 0;</a:t>
            </a:r>
            <a:br>
              <a:rPr lang="zh-CN" altLang="en-US" dirty="0">
                <a:latin typeface="+mn-ea"/>
                <a:sym typeface="+mn-ea"/>
              </a:rPr>
            </a:br>
            <a:r>
              <a:rPr lang="zh-CN" altLang="en-US" dirty="0">
                <a:latin typeface="+mn-ea"/>
                <a:sym typeface="+mn-ea"/>
              </a:rPr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087755" y="313055"/>
            <a:ext cx="10015855" cy="728980"/>
          </a:xfrm>
        </p:spPr>
        <p:txBody>
          <a:bodyPr wrap="square">
            <a:normAutofit lnSpcReduction="20000"/>
          </a:bodyPr>
          <a:lstStyle/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程序示例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1845310"/>
            <a:ext cx="97682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__global__ void helloGPU(){</a:t>
            </a:r>
            <a:endParaRPr lang="zh-CN" altLang="en-US"/>
          </a:p>
          <a:p>
            <a:r>
              <a:rPr lang="zh-CN" altLang="en-US"/>
              <a:t>        printf("this is gpu，blockIdx.x=%d,blockIdx.y=%d，threadIdx.x=%d,threadIdx.y=%d\n",\</a:t>
            </a:r>
            <a:endParaRPr lang="zh-CN" altLang="en-US"/>
          </a:p>
          <a:p>
            <a:r>
              <a:rPr lang="zh-CN" altLang="en-US"/>
              <a:t>		blockIdx.x,blockIdx.y,threadIdx.x,threadIdx.y);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/>
              <a:t>        printf("this is cpu\n");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dim3 blocksize(2,2);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</a:t>
            </a:r>
            <a:r>
              <a:rPr lang="zh-CN" altLang="en-US"/>
              <a:t>dim3 gridsize(2,3);</a:t>
            </a:r>
            <a:endParaRPr lang="zh-CN" altLang="en-US"/>
          </a:p>
          <a:p>
            <a:r>
              <a:rPr lang="zh-CN" altLang="en-US"/>
              <a:t>        helloGPU&lt;&lt;&lt;gridsize,blocksize&gt;&gt;&gt;();</a:t>
            </a:r>
            <a:endParaRPr lang="zh-CN" altLang="en-US"/>
          </a:p>
          <a:p>
            <a:r>
              <a:rPr lang="zh-CN" altLang="en-US"/>
              <a:t>        cudaDeviceSynchronize();</a:t>
            </a:r>
            <a:endParaRPr lang="zh-CN" altLang="en-US"/>
          </a:p>
          <a:p>
            <a:r>
              <a:rPr lang="zh-CN" altLang="en-US"/>
              <a:t>    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6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88_7*e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62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63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6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88_7*e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65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6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88_7*e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67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68.xml><?xml version="1.0" encoding="utf-8"?>
<p:tagLst xmlns:p="http://schemas.openxmlformats.org/presentationml/2006/main">
  <p:tag name="commondata" val="eyJoZGlkIjoiODgxNGQzNjczNWYwNGUxNTU4NDUxNGRiMjFiZWFlMm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9">
      <a:dk1>
        <a:srgbClr val="000000"/>
      </a:dk1>
      <a:lt1>
        <a:srgbClr val="FFFFFF"/>
      </a:lt1>
      <a:dk2>
        <a:srgbClr val="44546A"/>
      </a:dk2>
      <a:lt2>
        <a:srgbClr val="FEFEFE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658BD5"/>
      </a:hlink>
      <a:folHlink>
        <a:srgbClr val="A16AA5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演示</Application>
  <PresentationFormat>宽屏</PresentationFormat>
  <Paragraphs>111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MiSans Normal</vt:lpstr>
      <vt:lpstr>Wingdings</vt:lpstr>
      <vt:lpstr>MiSans Heavy</vt:lpstr>
      <vt:lpstr>WPS</vt:lpstr>
      <vt:lpstr>Office 主题​​</vt:lpstr>
      <vt:lpstr>添加章节标题</vt:lpstr>
      <vt:lpstr>PowerPoint 演示文稿</vt:lpstr>
      <vt:lpstr>添加章节标题</vt:lpstr>
      <vt:lpstr>添加章节标题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严查</cp:lastModifiedBy>
  <cp:revision>45</cp:revision>
  <dcterms:created xsi:type="dcterms:W3CDTF">2023-08-09T12:44:00Z</dcterms:created>
  <dcterms:modified xsi:type="dcterms:W3CDTF">2024-05-08T09:01:30Z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