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1" r:id="rId3"/>
    <p:sldId id="272" r:id="rId4"/>
    <p:sldId id="270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数据结构与算法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04048" y="4509120"/>
            <a:ext cx="3920480" cy="1727306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/>
              <a:t>动</a:t>
            </a:r>
            <a:r>
              <a:rPr lang="zh-CN" altLang="en-US" dirty="0" smtClean="0"/>
              <a:t>脑学院</a:t>
            </a:r>
            <a:r>
              <a:rPr lang="en-US" altLang="zh-CN" dirty="0" smtClean="0"/>
              <a:t>—Danny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0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线性表（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492896"/>
            <a:ext cx="8229600" cy="2232248"/>
          </a:xfrm>
        </p:spPr>
        <p:txBody>
          <a:bodyPr/>
          <a:lstStyle/>
          <a:p>
            <a:pPr marL="137160" indent="0">
              <a:buNone/>
            </a:pPr>
            <a:r>
              <a:rPr lang="en-US" altLang="zh-CN" dirty="0" smtClean="0"/>
              <a:t>a1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a2</a:t>
            </a:r>
            <a:r>
              <a:rPr lang="zh-CN" altLang="en-US" dirty="0" smtClean="0"/>
              <a:t>的前驱，</a:t>
            </a:r>
            <a:r>
              <a:rPr lang="en-US" altLang="zh-CN" dirty="0" smtClean="0"/>
              <a:t>a</a:t>
            </a:r>
            <a:r>
              <a:rPr lang="en-US" altLang="zh-CN" sz="1200" dirty="0" smtClean="0"/>
              <a:t>i+1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a</a:t>
            </a:r>
            <a:r>
              <a:rPr lang="en-US" altLang="zh-CN" sz="1600" dirty="0" err="1" smtClean="0"/>
              <a:t>i</a:t>
            </a:r>
            <a:r>
              <a:rPr lang="zh-CN" altLang="en-US" dirty="0" smtClean="0"/>
              <a:t>的后继，</a:t>
            </a:r>
            <a:r>
              <a:rPr lang="en-US" altLang="zh-CN" dirty="0" smtClean="0"/>
              <a:t>a1</a:t>
            </a:r>
            <a:r>
              <a:rPr lang="zh-CN" altLang="en-US" dirty="0" smtClean="0"/>
              <a:t>没有前驱，</a:t>
            </a:r>
            <a:r>
              <a:rPr lang="en-US" altLang="zh-CN" dirty="0" smtClean="0"/>
              <a:t>an</a:t>
            </a:r>
            <a:r>
              <a:rPr lang="zh-CN" altLang="en-US" dirty="0" smtClean="0"/>
              <a:t>没有后继</a:t>
            </a:r>
            <a:endParaRPr lang="en-US" altLang="zh-CN" dirty="0" smtClean="0"/>
          </a:p>
          <a:p>
            <a:pPr marL="137160" indent="0">
              <a:buNone/>
            </a:pPr>
            <a:endParaRPr lang="en-US" altLang="zh-CN" dirty="0"/>
          </a:p>
          <a:p>
            <a:pPr marL="137160" indent="0">
              <a:buNone/>
            </a:pPr>
            <a:r>
              <a:rPr lang="en-US" altLang="zh-CN" dirty="0" smtClean="0"/>
              <a:t>n</a:t>
            </a:r>
            <a:r>
              <a:rPr lang="zh-CN" altLang="en-US" dirty="0" smtClean="0"/>
              <a:t>为线性表的长度 ，若</a:t>
            </a:r>
            <a:r>
              <a:rPr lang="en-US" altLang="zh-CN" dirty="0" smtClean="0"/>
              <a:t>n==0</a:t>
            </a:r>
            <a:r>
              <a:rPr lang="zh-CN" altLang="en-US" dirty="0" smtClean="0"/>
              <a:t>时，线性表为空表</a:t>
            </a:r>
            <a:endParaRPr lang="zh-CN" altLang="en-US" dirty="0"/>
          </a:p>
        </p:txBody>
      </p:sp>
      <p:pic>
        <p:nvPicPr>
          <p:cNvPr id="1027" name="Picture 3" descr="D:\动脑\算法与数据结构课程教案\数据结构\ls1\33XTI0U)]QTVK1MINJY0)F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00" y="1412776"/>
            <a:ext cx="63722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43" y="5301208"/>
            <a:ext cx="8228013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47971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其他线性表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43" y="4820776"/>
            <a:ext cx="82280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顺序存储方式线性表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1824" y="2780928"/>
            <a:ext cx="8229600" cy="2592328"/>
          </a:xfrm>
        </p:spPr>
        <p:txBody>
          <a:bodyPr/>
          <a:lstStyle/>
          <a:p>
            <a:r>
              <a:rPr lang="zh-CN" altLang="en-US" dirty="0" smtClean="0"/>
              <a:t>存储位置连续，可以很方便计算各个元素的地址</a:t>
            </a:r>
            <a:endParaRPr lang="en-US" altLang="zh-CN" dirty="0" smtClean="0"/>
          </a:p>
          <a:p>
            <a:pPr marL="137160" indent="0">
              <a:buNone/>
            </a:pPr>
            <a:r>
              <a:rPr lang="zh-CN" altLang="en-US" dirty="0" smtClean="0"/>
              <a:t>如每个元素占</a:t>
            </a:r>
            <a:r>
              <a:rPr lang="en-US" altLang="zh-CN" dirty="0" smtClean="0"/>
              <a:t>C</a:t>
            </a:r>
            <a:r>
              <a:rPr lang="zh-CN" altLang="en-US" dirty="0" smtClean="0"/>
              <a:t>个存储单元，那么有：</a:t>
            </a:r>
            <a:endParaRPr lang="en-US" altLang="zh-CN" dirty="0" smtClean="0"/>
          </a:p>
          <a:p>
            <a:pPr marL="137160" indent="0">
              <a:buNone/>
            </a:pPr>
            <a:r>
              <a:rPr lang="en-US" altLang="zh-CN" dirty="0" err="1" smtClean="0"/>
              <a:t>Loc</a:t>
            </a:r>
            <a:r>
              <a:rPr lang="en-US" altLang="zh-CN" dirty="0" smtClean="0"/>
              <a:t>(An) = 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(An-1) + C,</a:t>
            </a:r>
            <a:r>
              <a:rPr lang="zh-CN" altLang="en-US" dirty="0" smtClean="0"/>
              <a:t>于是有：</a:t>
            </a:r>
            <a:endParaRPr lang="en-US" altLang="zh-CN" dirty="0" smtClean="0"/>
          </a:p>
          <a:p>
            <a:pPr marL="137160" indent="0">
              <a:buNone/>
            </a:pPr>
            <a:r>
              <a:rPr lang="en-US" altLang="zh-CN" dirty="0" err="1" smtClean="0"/>
              <a:t>Loc</a:t>
            </a:r>
            <a:r>
              <a:rPr lang="en-US" altLang="zh-CN" dirty="0" smtClean="0"/>
              <a:t>(An) = 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(A1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i-1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*C;</a:t>
            </a:r>
          </a:p>
        </p:txBody>
      </p:sp>
      <p:pic>
        <p:nvPicPr>
          <p:cNvPr id="2049" name="Picture 1" descr="C:\Users\Administrator.PC-20160128AYFK\AppData\Roaming\Tencent\Users\250605997\QQ\WinTemp\RichOle\@XMB_Z(KM$_1340A_PH3M~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40768"/>
            <a:ext cx="557212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541386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优点：查询很快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594928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缺点：插入和删除效率慢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78" y="3068960"/>
            <a:ext cx="684076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26" y="2562989"/>
            <a:ext cx="6989763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23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链式存储方式线性表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线性表的链式存储结构的特点是用一组任意的</a:t>
            </a:r>
            <a:r>
              <a:rPr lang="zh-CN" altLang="en-US" dirty="0" smtClean="0"/>
              <a:t>存储单元存储</a:t>
            </a:r>
            <a:r>
              <a:rPr lang="zh-CN" altLang="en-US" dirty="0"/>
              <a:t>线性表的数据元素，这组存储单元可以是连续的，</a:t>
            </a:r>
            <a:r>
              <a:rPr lang="zh-CN" altLang="en-US" dirty="0" smtClean="0"/>
              <a:t>也可以</a:t>
            </a:r>
            <a:r>
              <a:rPr lang="zh-CN" altLang="en-US" dirty="0"/>
              <a:t>是不连续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137160" indent="0">
              <a:buNone/>
            </a:pPr>
            <a:endParaRPr lang="en-US" altLang="zh-CN" dirty="0"/>
          </a:p>
          <a:p>
            <a:pPr marL="137160" indent="0">
              <a:buNone/>
            </a:pPr>
            <a:endParaRPr lang="en-US" altLang="zh-CN" dirty="0" smtClean="0"/>
          </a:p>
          <a:p>
            <a:pPr marL="137160" indent="0">
              <a:buNone/>
            </a:pPr>
            <a:r>
              <a:rPr lang="zh-CN" altLang="en-US" dirty="0"/>
              <a:t>为了表示每个数据元素</a:t>
            </a:r>
            <a:r>
              <a:rPr lang="en-US" altLang="zh-CN" dirty="0"/>
              <a:t>Ai</a:t>
            </a:r>
            <a:r>
              <a:rPr lang="zh-CN" altLang="en-US" dirty="0"/>
              <a:t>与其直接后继数据元素</a:t>
            </a:r>
            <a:r>
              <a:rPr lang="en-US" altLang="zh-CN" dirty="0"/>
              <a:t>Ai+1</a:t>
            </a:r>
            <a:r>
              <a:rPr lang="zh-CN" altLang="en-US" dirty="0" smtClean="0"/>
              <a:t>之间的</a:t>
            </a:r>
            <a:r>
              <a:rPr lang="zh-CN" altLang="en-US" dirty="0"/>
              <a:t>逻辑关系，对数据元素</a:t>
            </a:r>
            <a:r>
              <a:rPr lang="en-US" altLang="zh-CN" dirty="0"/>
              <a:t>Ai</a:t>
            </a:r>
            <a:r>
              <a:rPr lang="zh-CN" altLang="en-US" dirty="0"/>
              <a:t>来说，除了存储其本身的</a:t>
            </a:r>
            <a:r>
              <a:rPr lang="zh-CN" altLang="en-US" dirty="0" smtClean="0"/>
              <a:t>信息之外</a:t>
            </a:r>
            <a:r>
              <a:rPr lang="zh-CN" altLang="en-US" dirty="0"/>
              <a:t>，还需存储一个指示其直接后继的信息</a:t>
            </a:r>
          </a:p>
        </p:txBody>
      </p:sp>
      <p:pic>
        <p:nvPicPr>
          <p:cNvPr id="3073" name="Picture 1" descr="C:\Users\Administrator.PC-20160128AYFK\AppData\Roaming\Tencent\Users\346288553\QQ\WinTemp\RichOle\QL`2ZBXF7}3_H[VSF59W9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33056"/>
            <a:ext cx="82486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0" y="3933057"/>
            <a:ext cx="9113837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9" y="3933058"/>
            <a:ext cx="9151119" cy="2476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8" y="3933058"/>
            <a:ext cx="9151118" cy="2476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62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8720"/>
          </a:xfrm>
        </p:spPr>
        <p:txBody>
          <a:bodyPr/>
          <a:lstStyle/>
          <a:p>
            <a:pPr marL="137160" indent="0">
              <a:buNone/>
            </a:pPr>
            <a:r>
              <a:rPr lang="zh-CN" altLang="en-US" dirty="0" smtClean="0"/>
              <a:t>优：删除还插入效率高</a:t>
            </a:r>
            <a:endParaRPr lang="en-US" altLang="zh-CN" dirty="0" smtClean="0"/>
          </a:p>
          <a:p>
            <a:pPr marL="137160" indent="0">
              <a:buNone/>
            </a:pPr>
            <a:r>
              <a:rPr lang="zh-CN" altLang="en-US" dirty="0" smtClean="0"/>
              <a:t>缺：查询效率低</a:t>
            </a:r>
            <a:endParaRPr lang="en-US" altLang="zh-CN" dirty="0" smtClean="0"/>
          </a:p>
          <a:p>
            <a:pPr marL="137160" indent="0">
              <a:buNone/>
            </a:pPr>
            <a:endParaRPr lang="zh-CN" altLang="en-US" dirty="0"/>
          </a:p>
        </p:txBody>
      </p:sp>
      <p:pic>
        <p:nvPicPr>
          <p:cNvPr id="1025" name="Picture 1" descr="C:\Users\Administrator.PC-20160128AYFK\AppData\Roaming\Tencent\Users\346288553\QQ\WinTemp\RichOle\C25HS_U6D@EFVY7ZI_%NP{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72319"/>
            <a:ext cx="4124650" cy="19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04048" y="299695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s-&gt;next = p-&gt;next</a:t>
            </a:r>
          </a:p>
          <a:p>
            <a:r>
              <a:rPr lang="en-US" altLang="zh-CN" dirty="0" smtClean="0"/>
              <a:t>p-next = s ;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35" y="4956810"/>
            <a:ext cx="4146643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88024" y="544522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p-&gt;next = p-&gt;next-&gt;next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7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0768"/>
          </a:xfrm>
        </p:spPr>
        <p:txBody>
          <a:bodyPr/>
          <a:lstStyle/>
          <a:p>
            <a:pPr marL="137160" indent="0">
              <a:buNone/>
            </a:pPr>
            <a:r>
              <a:rPr lang="zh-CN" altLang="en-US" dirty="0" smtClean="0"/>
              <a:t>将单链表中终端结点的指针端由空指针改为指向头结点，就使整个单链表形成一个环，这种头尾相连的单链表称为单循环链表，简称循环链表</a:t>
            </a:r>
            <a:endParaRPr lang="zh-CN" altLang="en-US" dirty="0"/>
          </a:p>
        </p:txBody>
      </p:sp>
      <p:pic>
        <p:nvPicPr>
          <p:cNvPr id="1025" name="Picture 1" descr="C:\Users\Administrator.PC-20160128AYFK\AppData\Roaming\Tencent\Users\250605997\QQ\WinTemp\RichOle\@GQ7[~JJIP381AYGAP)CJ3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0968"/>
            <a:ext cx="91440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795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双向循环链表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zh-CN" altLang="en-US" dirty="0" smtClean="0"/>
              <a:t>双向循环链表是单向循环链表的每个结点中，再设置一个指向其前驱结点的指针域</a:t>
            </a:r>
            <a:endParaRPr lang="zh-CN" altLang="en-US" dirty="0"/>
          </a:p>
        </p:txBody>
      </p:sp>
      <p:pic>
        <p:nvPicPr>
          <p:cNvPr id="2049" name="Picture 1" descr="C:\Users\Administrator.PC-20160128AYFK\AppData\Roaming\Tencent\Users\250605997\QQ\WinTemp\RichOle\X09_AWV[9L0}Y9$%F1W4{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920"/>
            <a:ext cx="91440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551723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对于空的双向循环链表</a:t>
            </a:r>
            <a:endParaRPr lang="zh-CN" altLang="en-US" dirty="0"/>
          </a:p>
        </p:txBody>
      </p:sp>
      <p:pic>
        <p:nvPicPr>
          <p:cNvPr id="2050" name="Picture 2" descr="C:\Users\Administrator.PC-20160128AYFK\AppData\Roaming\Tencent\Users\250605997\QQ\WinTemp\RichOle\5BY[BX90H1{`MR94Y9GG)L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301208"/>
            <a:ext cx="30099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53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双向循环链表插入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73216"/>
            <a:ext cx="8507288" cy="936144"/>
          </a:xfrm>
        </p:spPr>
        <p:txBody>
          <a:bodyPr/>
          <a:lstStyle/>
          <a:p>
            <a:pPr marL="137160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84784"/>
            <a:ext cx="5616624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Administrator.PC-20160128AYFK\AppData\Roaming\Tencent\Users\250605997\QQ\WinTemp\RichOle\$IXPV}_8V37QGMOKPO`QH5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6" y="4653136"/>
            <a:ext cx="9118144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56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双向循环链表的删除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" y="1340768"/>
            <a:ext cx="829468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3136"/>
            <a:ext cx="91440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91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260648"/>
            <a:ext cx="8352928" cy="324036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600" dirty="0"/>
              <a:t>北京航空航天大学 软件工程</a:t>
            </a:r>
            <a:r>
              <a:rPr lang="zh-CN" altLang="en-US" sz="3600" dirty="0" smtClean="0"/>
              <a:t>硕士</a:t>
            </a:r>
            <a:endParaRPr lang="en-US" altLang="zh-CN" sz="3600" dirty="0" smtClean="0"/>
          </a:p>
          <a:p>
            <a:pPr marL="45720" indent="0">
              <a:buNone/>
            </a:pPr>
            <a:endParaRPr lang="en-US" altLang="zh-CN" sz="3600" dirty="0"/>
          </a:p>
          <a:p>
            <a:r>
              <a:rPr lang="zh-CN" altLang="en-US" sz="3600" dirty="0"/>
              <a:t>北京</a:t>
            </a:r>
            <a:r>
              <a:rPr lang="en-US" altLang="zh-CN" sz="3600" dirty="0" err="1"/>
              <a:t>lenovo</a:t>
            </a:r>
            <a:r>
              <a:rPr lang="zh-CN" altLang="en-US" sz="3600" dirty="0"/>
              <a:t>从事乐</a:t>
            </a:r>
            <a:r>
              <a:rPr lang="en-US" altLang="zh-CN" sz="3600" dirty="0"/>
              <a:t>phone</a:t>
            </a:r>
            <a:r>
              <a:rPr lang="zh-CN" altLang="en-US" sz="3600" dirty="0" smtClean="0"/>
              <a:t>系统相机和系统通讯录程序开发</a:t>
            </a:r>
            <a:endParaRPr lang="en-US" altLang="zh-CN" sz="3600" dirty="0" smtClean="0"/>
          </a:p>
          <a:p>
            <a:pPr marL="45720" indent="0">
              <a:buNone/>
            </a:pPr>
            <a:endParaRPr lang="en-US" altLang="zh-CN" sz="3600" dirty="0"/>
          </a:p>
          <a:p>
            <a:r>
              <a:rPr lang="zh-CN" altLang="en-US" sz="3600" dirty="0"/>
              <a:t> </a:t>
            </a:r>
            <a:r>
              <a:rPr lang="zh-CN" altLang="en-US" sz="3600" dirty="0" smtClean="0"/>
              <a:t>动脑学院安卓讲师</a:t>
            </a:r>
            <a:endParaRPr lang="zh-CN" altLang="en-US" sz="3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88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数据结构关算法什么事？</a:t>
            </a:r>
            <a:endParaRPr lang="zh-CN" altLang="en-US" dirty="0"/>
          </a:p>
        </p:txBody>
      </p:sp>
      <p:pic>
        <p:nvPicPr>
          <p:cNvPr id="2050" name="Picture 2" descr="C:\Users\Administrator.PC-20160128AYFK\Desktop\u=1671801121,566672361&amp;fm=21&amp;gp=0.jpg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72816"/>
            <a:ext cx="3882727" cy="388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1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数据结构与算法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zh-CN" altLang="en-US" dirty="0" smtClean="0"/>
              <a:t>例一</a:t>
            </a:r>
            <a:endParaRPr lang="en-US" altLang="zh-CN" dirty="0" smtClean="0"/>
          </a:p>
          <a:p>
            <a:pPr marL="137160" indent="0">
              <a:buNone/>
            </a:pPr>
            <a:r>
              <a:rPr lang="en-US" altLang="zh-CN" dirty="0"/>
              <a:t> </a:t>
            </a:r>
            <a:r>
              <a:rPr lang="zh-CN" altLang="en-US" dirty="0" smtClean="0"/>
              <a:t>计算机对弈（下五子棋）</a:t>
            </a:r>
            <a:endParaRPr lang="en-US" altLang="zh-CN" dirty="0" smtClean="0"/>
          </a:p>
          <a:p>
            <a:pPr marL="137160" indent="0">
              <a:buNone/>
            </a:pPr>
            <a:r>
              <a:rPr lang="zh-CN" altLang="en-US" dirty="0" smtClean="0"/>
              <a:t>算法：？对弈的规则和策略</a:t>
            </a:r>
            <a:endParaRPr lang="en-US" altLang="zh-CN" dirty="0" smtClean="0"/>
          </a:p>
          <a:p>
            <a:pPr marL="137160" indent="0">
              <a:buNone/>
            </a:pPr>
            <a:r>
              <a:rPr lang="zh-CN" altLang="en-US" dirty="0" smtClean="0"/>
              <a:t>模型：？棋盘棋子的表示</a:t>
            </a:r>
            <a:endParaRPr lang="en-US" altLang="zh-CN" dirty="0" smtClean="0"/>
          </a:p>
          <a:p>
            <a:pPr marL="137160" indent="0">
              <a:buNone/>
            </a:pPr>
            <a:endParaRPr lang="en-US" altLang="zh-CN" dirty="0"/>
          </a:p>
          <a:p>
            <a:pPr marL="137160" indent="0">
              <a:buNone/>
            </a:pPr>
            <a:r>
              <a:rPr lang="zh-CN" altLang="en-US" dirty="0" smtClean="0"/>
              <a:t>例二</a:t>
            </a:r>
            <a:endParaRPr lang="en-US" altLang="zh-CN" dirty="0" smtClean="0"/>
          </a:p>
          <a:p>
            <a:pPr marL="137160" indent="0">
              <a:buNone/>
            </a:pP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79380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数据结构基本概念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3356992"/>
            <a:ext cx="6728792" cy="2473566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什么是数据：</a:t>
            </a:r>
            <a:endParaRPr lang="en-US" altLang="zh-CN" sz="3600" dirty="0" smtClean="0"/>
          </a:p>
          <a:p>
            <a:pPr algn="l"/>
            <a:r>
              <a:rPr lang="en-US" altLang="zh-CN" sz="3600" dirty="0" smtClean="0"/>
              <a:t>		</a:t>
            </a:r>
            <a:r>
              <a:rPr lang="zh-CN" altLang="en-US" sz="4400" dirty="0" smtClean="0"/>
              <a:t>巧妇难为无米之炊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0007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zh-CN" altLang="en-US" dirty="0" smtClean="0"/>
              <a:t>数据之间相互存在的一种或多种特定的关系的元素的集合</a:t>
            </a:r>
            <a:endParaRPr lang="en-US" altLang="zh-CN" dirty="0" smtClean="0"/>
          </a:p>
          <a:p>
            <a:pPr marL="137160" indent="0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隔壁老王和隔壁老宋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数据对象中数据元素之间的相互关系</a:t>
            </a:r>
            <a:endParaRPr lang="en-US" altLang="zh-CN" dirty="0" smtClean="0"/>
          </a:p>
          <a:p>
            <a:pPr marL="651510" indent="-514350">
              <a:buFont typeface="+mj-lt"/>
              <a:buAutoNum type="arabicPeriod"/>
            </a:pPr>
            <a:r>
              <a:rPr lang="zh-CN" altLang="en-US" dirty="0" smtClean="0"/>
              <a:t>集合结构</a:t>
            </a:r>
            <a:endParaRPr lang="en-US" altLang="zh-CN" dirty="0" smtClean="0"/>
          </a:p>
          <a:p>
            <a:pPr marL="651510" indent="-514350">
              <a:buFont typeface="+mj-lt"/>
              <a:buAutoNum type="arabicPeriod"/>
            </a:pPr>
            <a:r>
              <a:rPr lang="zh-CN" altLang="en-US" dirty="0" smtClean="0"/>
              <a:t>线性结构</a:t>
            </a:r>
            <a:endParaRPr lang="en-US" altLang="zh-CN" dirty="0" smtClean="0"/>
          </a:p>
          <a:p>
            <a:pPr marL="651510" indent="-514350">
              <a:buFont typeface="+mj-lt"/>
              <a:buAutoNum type="arabicPeriod"/>
            </a:pPr>
            <a:r>
              <a:rPr lang="zh-CN" altLang="en-US" dirty="0" smtClean="0"/>
              <a:t>树形结构</a:t>
            </a:r>
            <a:endParaRPr lang="en-US" altLang="zh-CN" dirty="0" smtClean="0"/>
          </a:p>
          <a:p>
            <a:pPr marL="651510" indent="-514350">
              <a:buFont typeface="+mj-lt"/>
              <a:buAutoNum type="arabicPeriod"/>
            </a:pPr>
            <a:r>
              <a:rPr lang="zh-CN" altLang="en-US" dirty="0" smtClean="0"/>
              <a:t>图形结构</a:t>
            </a:r>
            <a:endParaRPr lang="en-US" altLang="zh-CN" dirty="0" smtClean="0"/>
          </a:p>
          <a:p>
            <a:pPr marL="651510" indent="-51435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1026" name="Picture 2" descr="D:\动脑\算法与数据结构课程教案\数据结构\ls1\34MMEH64LMCA}H5G_RXKP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941168"/>
            <a:ext cx="1922259" cy="174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动脑\算法与数据结构课程教案\数据结构\ls1\2X1{SH5V_HSM`5JS[H]Z`J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728" y="4941167"/>
            <a:ext cx="1866528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动脑\算法与数据结构课程教案\数据结构\ls1\65]YTLJ{NP7ICB9{]%XK5J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941167"/>
            <a:ext cx="241897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.PC-20160128AYFK\AppData\Roaming\Tencent\Users\250605997\QQ\WinTemp\RichOle\{Y8WW~O[VBFG(67V]`UHTF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1167"/>
            <a:ext cx="2339752" cy="169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97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</a:t>
            </a:r>
            <a:r>
              <a:rPr lang="zh-CN" altLang="en-US" dirty="0" smtClean="0"/>
              <a:t>结构（存储结构）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Font typeface="+mj-lt"/>
              <a:buAutoNum type="arabicPeriod"/>
            </a:pPr>
            <a:r>
              <a:rPr lang="zh-CN" altLang="en-US" dirty="0" smtClean="0"/>
              <a:t>顺序存储结构     （特征：美女来插队）</a:t>
            </a:r>
            <a:endParaRPr lang="en-US" altLang="zh-CN" dirty="0" smtClean="0"/>
          </a:p>
          <a:p>
            <a:pPr marL="651510" indent="-514350">
              <a:buFont typeface="+mj-lt"/>
              <a:buAutoNum type="arabicPeriod"/>
            </a:pPr>
            <a:r>
              <a:rPr lang="zh-CN" altLang="en-US" dirty="0" smtClean="0"/>
              <a:t>链式存储结构     （对不起，我是警察）</a:t>
            </a:r>
            <a:endParaRPr lang="zh-CN" altLang="en-US" dirty="0"/>
          </a:p>
        </p:txBody>
      </p:sp>
      <p:pic>
        <p:nvPicPr>
          <p:cNvPr id="2050" name="Picture 2" descr="D:\动脑\算法与数据结构课程教案\数据结构\ls1\73I2ZJ(3Z5XWL3W1LFVZRC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040"/>
            <a:ext cx="302895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动脑\算法与数据结构课程教案\数据结构\ls1\MQJ[~8HPO2L{35`{CY8{WX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732014"/>
            <a:ext cx="4143375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2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数据类型：</a:t>
            </a:r>
            <a:r>
              <a:rPr lang="zh-CN" altLang="en-US" dirty="0"/>
              <a:t>一</a:t>
            </a:r>
            <a:r>
              <a:rPr lang="zh-CN" altLang="en-US" dirty="0" smtClean="0"/>
              <a:t>组性质相同的值的集合及定义在此集合上的一些操作的总称</a:t>
            </a:r>
            <a:endParaRPr lang="en-US" altLang="zh-CN" dirty="0" smtClean="0"/>
          </a:p>
          <a:p>
            <a:r>
              <a:rPr lang="zh-CN" altLang="en-US" dirty="0" smtClean="0"/>
              <a:t>抽象数据类型：一个数字模型及定义在该模型上的一组操作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88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1076</TotalTime>
  <Words>466</Words>
  <Application>Microsoft Office PowerPoint</Application>
  <PresentationFormat>全屏显示(4:3)</PresentationFormat>
  <Paragraphs>65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顶峰</vt:lpstr>
      <vt:lpstr>数据结构与算法</vt:lpstr>
      <vt:lpstr>PowerPoint 演示文稿</vt:lpstr>
      <vt:lpstr>数据结构关算法什么事？</vt:lpstr>
      <vt:lpstr>数据结构与算法</vt:lpstr>
      <vt:lpstr>数据结构基本概念</vt:lpstr>
      <vt:lpstr>数据结构</vt:lpstr>
      <vt:lpstr>逻辑结构</vt:lpstr>
      <vt:lpstr>物理结构（存储结构）</vt:lpstr>
      <vt:lpstr>抽象数据类型</vt:lpstr>
      <vt:lpstr>线性表（List）</vt:lpstr>
      <vt:lpstr>顺序存储方式线性表</vt:lpstr>
      <vt:lpstr>链式存储方式线性表</vt:lpstr>
      <vt:lpstr>优缺点</vt:lpstr>
      <vt:lpstr>循环链表</vt:lpstr>
      <vt:lpstr>双向循环链表</vt:lpstr>
      <vt:lpstr>双向循环链表插入</vt:lpstr>
      <vt:lpstr>双向循环链表的删除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算法—Algorithm</dc:title>
  <dc:creator>Administrator</dc:creator>
  <cp:lastModifiedBy>deeplm</cp:lastModifiedBy>
  <cp:revision>58</cp:revision>
  <dcterms:created xsi:type="dcterms:W3CDTF">2016-08-11T06:09:43Z</dcterms:created>
  <dcterms:modified xsi:type="dcterms:W3CDTF">2016-09-25T01:42:44Z</dcterms:modified>
</cp:coreProperties>
</file>