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8.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9.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0.xml" ContentType="application/vnd.openxmlformats-officedocument.themeOverride+xml"/>
  <Override PartName="/ppt/notesSlides/notesSlide33.xml" ContentType="application/vnd.openxmlformats-officedocument.presentationml.notesSlide+xml"/>
  <Override PartName="/ppt/theme/themeOverride11.xml" ContentType="application/vnd.openxmlformats-officedocument.themeOverride+xml"/>
  <Override PartName="/ppt/notesSlides/notesSlide34.xml" ContentType="application/vnd.openxmlformats-officedocument.presentationml.notesSlide+xml"/>
  <Override PartName="/ppt/theme/themeOverride12.xml" ContentType="application/vnd.openxmlformats-officedocument.themeOverr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40"/>
  </p:notesMasterIdLst>
  <p:handoutMasterIdLst>
    <p:handoutMasterId r:id="rId41"/>
  </p:handoutMasterIdLst>
  <p:sldIdLst>
    <p:sldId id="1264" r:id="rId5"/>
    <p:sldId id="1319" r:id="rId6"/>
    <p:sldId id="1320" r:id="rId7"/>
    <p:sldId id="1377" r:id="rId8"/>
    <p:sldId id="1322" r:id="rId9"/>
    <p:sldId id="1394" r:id="rId10"/>
    <p:sldId id="1395" r:id="rId11"/>
    <p:sldId id="1397" r:id="rId12"/>
    <p:sldId id="1396" r:id="rId13"/>
    <p:sldId id="1399" r:id="rId14"/>
    <p:sldId id="1403" r:id="rId15"/>
    <p:sldId id="1402" r:id="rId16"/>
    <p:sldId id="1421" r:id="rId17"/>
    <p:sldId id="1423" r:id="rId18"/>
    <p:sldId id="1391" r:id="rId19"/>
    <p:sldId id="1400" r:id="rId20"/>
    <p:sldId id="1407" r:id="rId21"/>
    <p:sldId id="1408" r:id="rId22"/>
    <p:sldId id="1404" r:id="rId23"/>
    <p:sldId id="1405" r:id="rId24"/>
    <p:sldId id="1406" r:id="rId25"/>
    <p:sldId id="1409" r:id="rId26"/>
    <p:sldId id="1410" r:id="rId27"/>
    <p:sldId id="1424" r:id="rId28"/>
    <p:sldId id="1389" r:id="rId29"/>
    <p:sldId id="1411" r:id="rId30"/>
    <p:sldId id="1412" r:id="rId31"/>
    <p:sldId id="1413" r:id="rId32"/>
    <p:sldId id="1419" r:id="rId33"/>
    <p:sldId id="1420" r:id="rId34"/>
    <p:sldId id="1422" r:id="rId35"/>
    <p:sldId id="1425" r:id="rId36"/>
    <p:sldId id="1330" r:id="rId37"/>
    <p:sldId id="1380" r:id="rId38"/>
    <p:sldId id="1204" r:id="rId39"/>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2" pos="3840" userDrawn="1">
          <p15:clr>
            <a:srgbClr val="A4A3A4"/>
          </p15:clr>
        </p15:guide>
        <p15:guide id="3" orient="horz" pos="2137"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Xujinlongzjhw (Ivan)" initials="X(" lastIdx="13" clrIdx="3">
    <p:extLst>
      <p:ext uri="{19B8F6BF-5375-455C-9EA6-DF929625EA0E}">
        <p15:presenceInfo xmlns:p15="http://schemas.microsoft.com/office/powerpoint/2012/main" userId="S-1-5-21-147214757-305610072-1517763936-6240687" providerId="AD"/>
      </p:ext>
    </p:extLst>
  </p:cmAuthor>
  <p:cmAuthor id="4" name="zhangwuzjhw" initials="z" lastIdx="6" clrIdx="4">
    <p:extLst>
      <p:ext uri="{19B8F6BF-5375-455C-9EA6-DF929625EA0E}">
        <p15:presenceInfo xmlns:p15="http://schemas.microsoft.com/office/powerpoint/2012/main" userId="S-1-5-21-147214757-305610072-1517763936-61312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FFFF"/>
    <a:srgbClr val="B30314"/>
    <a:srgbClr val="647582"/>
    <a:srgbClr val="C00000"/>
    <a:srgbClr val="990000"/>
    <a:srgbClr val="FF0909"/>
    <a:srgbClr val="CF6B63"/>
    <a:srgbClr val="E7CCC7"/>
    <a:srgbClr val="FF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76979" autoAdjust="0"/>
  </p:normalViewPr>
  <p:slideViewPr>
    <p:cSldViewPr showGuides="1">
      <p:cViewPr varScale="1">
        <p:scale>
          <a:sx n="90" d="100"/>
          <a:sy n="90" d="100"/>
        </p:scale>
        <p:origin x="1206" y="90"/>
      </p:cViewPr>
      <p:guideLst>
        <p:guide pos="3840"/>
        <p:guide orient="horz" pos="2137"/>
      </p:guideLst>
    </p:cSldViewPr>
  </p:slideViewPr>
  <p:notesTextViewPr>
    <p:cViewPr>
      <p:scale>
        <a:sx n="75" d="100"/>
        <a:sy n="75" d="100"/>
      </p:scale>
      <p:origin x="0" y="0"/>
    </p:cViewPr>
  </p:notesTextViewPr>
  <p:sorterViewPr>
    <p:cViewPr>
      <p:scale>
        <a:sx n="66" d="100"/>
        <a:sy n="66" d="100"/>
      </p:scale>
      <p:origin x="0" y="0"/>
    </p:cViewPr>
  </p:sorterViewPr>
  <p:notesViewPr>
    <p:cSldViewPr showGuides="1">
      <p:cViewPr varScale="1">
        <p:scale>
          <a:sx n="75" d="100"/>
          <a:sy n="75" d="100"/>
        </p:scale>
        <p:origin x="2112" y="66"/>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备注占位符 27"/>
          <p:cNvSpPr>
            <a:spLocks noGrp="1"/>
          </p:cNvSpPr>
          <p:nvPr>
            <p:ph type="body" idx="1"/>
          </p:nvPr>
        </p:nvSpPr>
        <p:spPr/>
        <p:txBody>
          <a:bodyPr/>
          <a:lstStyle/>
          <a:p>
            <a:pPr marL="0" indent="0">
              <a:buNone/>
            </a:pP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47907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应用按需分配资源</a:t>
            </a:r>
          </a:p>
          <a:p>
            <a:r>
              <a:rPr lang="zh-CN" altLang="en-US" dirty="0" smtClean="0"/>
              <a:t>虚拟资源</a:t>
            </a:r>
            <a:r>
              <a:rPr lang="en-US" altLang="zh-CN" dirty="0" smtClean="0"/>
              <a:t>SLA</a:t>
            </a:r>
            <a:r>
              <a:rPr lang="zh-CN" altLang="en-US" dirty="0" smtClean="0"/>
              <a:t>保障</a:t>
            </a:r>
          </a:p>
          <a:p>
            <a:r>
              <a:rPr lang="zh-CN" altLang="en-US" dirty="0" smtClean="0"/>
              <a:t>统一虚拟化数据中心管理</a:t>
            </a:r>
          </a:p>
          <a:p>
            <a:r>
              <a:rPr lang="zh-CN" altLang="en-US" dirty="0" smtClean="0"/>
              <a:t>自动化调度</a:t>
            </a:r>
          </a:p>
          <a:p>
            <a:r>
              <a:rPr lang="zh-CN" altLang="en-US" dirty="0" smtClean="0"/>
              <a:t>丰富的运维管理</a:t>
            </a:r>
          </a:p>
          <a:p>
            <a:r>
              <a:rPr lang="zh-CN" altLang="en-US" dirty="0" smtClean="0"/>
              <a:t>云安全</a:t>
            </a:r>
          </a:p>
          <a:p>
            <a:r>
              <a:rPr lang="zh-CN" altLang="en-US" dirty="0" smtClean="0"/>
              <a:t>应用智能管理</a:t>
            </a:r>
          </a:p>
          <a:p>
            <a:r>
              <a:rPr lang="zh-CN" altLang="en-US" dirty="0" smtClean="0"/>
              <a:t>完善的权限管理</a:t>
            </a:r>
          </a:p>
          <a:p>
            <a:endParaRPr lang="zh-CN" altLang="en-US" dirty="0"/>
          </a:p>
        </p:txBody>
      </p:sp>
    </p:spTree>
    <p:extLst>
      <p:ext uri="{BB962C8B-B14F-4D97-AF65-F5344CB8AC3E}">
        <p14:creationId xmlns:p14="http://schemas.microsoft.com/office/powerpoint/2010/main" val="419872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私有云场景不作为主要应用场景。</a:t>
            </a:r>
            <a:endParaRPr lang="zh-CN" altLang="en-US" dirty="0"/>
          </a:p>
        </p:txBody>
      </p:sp>
    </p:spTree>
    <p:extLst>
      <p:ext uri="{BB962C8B-B14F-4D97-AF65-F5344CB8AC3E}">
        <p14:creationId xmlns:p14="http://schemas.microsoft.com/office/powerpoint/2010/main" val="4175984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65049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26264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67735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FusionCompute</a:t>
            </a:r>
            <a:r>
              <a:rPr lang="zh-CN" altLang="en-US" dirty="0" smtClean="0"/>
              <a:t>是云操作系统软件，主要负责硬件资源的虚拟化，以及对虚拟资源、业务资源、用户资源的集中管理。它采用虚拟计算、虚拟存储、虚拟网络等技术，完成计算资源、存储资源、网络资源的虚拟化。同时通过统一的接口，对这些虚拟资源进行集中调度和管理，从而降低业务的运行成本，保证系统的安全性和可靠性，协助运营商和企业构筑安全、绿色、节能的云数据中心能力。</a:t>
            </a:r>
            <a:endParaRPr lang="zh-CN" altLang="en-US" dirty="0"/>
          </a:p>
        </p:txBody>
      </p:sp>
    </p:spTree>
    <p:extLst>
      <p:ext uri="{BB962C8B-B14F-4D97-AF65-F5344CB8AC3E}">
        <p14:creationId xmlns:p14="http://schemas.microsoft.com/office/powerpoint/2010/main" val="754041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CNA</a:t>
            </a:r>
            <a:r>
              <a:rPr lang="zh-CN" altLang="en-US" dirty="0" smtClean="0"/>
              <a:t>英文全称：</a:t>
            </a:r>
            <a:r>
              <a:rPr lang="en-US" altLang="zh-CN" dirty="0" smtClean="0"/>
              <a:t>Compute Node Agent</a:t>
            </a:r>
            <a:r>
              <a:rPr lang="zh-CN" altLang="en-US" dirty="0" smtClean="0"/>
              <a:t>，</a:t>
            </a:r>
            <a:r>
              <a:rPr lang="en-US" altLang="zh-CN" dirty="0" smtClean="0"/>
              <a:t>CNA</a:t>
            </a:r>
            <a:r>
              <a:rPr lang="zh-CN" altLang="en-US" dirty="0" smtClean="0"/>
              <a:t>部署在需要虚拟化的服务器上。</a:t>
            </a:r>
          </a:p>
          <a:p>
            <a:r>
              <a:rPr lang="en-US" altLang="zh-CN" dirty="0" smtClean="0"/>
              <a:t>VRM</a:t>
            </a:r>
            <a:r>
              <a:rPr lang="zh-CN" altLang="en-US" dirty="0" smtClean="0"/>
              <a:t>英文全称：</a:t>
            </a:r>
            <a:r>
              <a:rPr lang="en-US" altLang="zh-CN" dirty="0" smtClean="0"/>
              <a:t>Virtual Resource Management</a:t>
            </a:r>
            <a:r>
              <a:rPr lang="zh-CN" altLang="en-US" dirty="0" smtClean="0"/>
              <a:t>，</a:t>
            </a:r>
            <a:r>
              <a:rPr lang="en-US" altLang="zh-CN" dirty="0" smtClean="0"/>
              <a:t>VRM</a:t>
            </a:r>
            <a:r>
              <a:rPr lang="zh-CN" altLang="en-US" dirty="0" smtClean="0"/>
              <a:t>可以部署成</a:t>
            </a:r>
            <a:r>
              <a:rPr lang="en-US" altLang="zh-CN" dirty="0" smtClean="0"/>
              <a:t>VM</a:t>
            </a:r>
            <a:r>
              <a:rPr lang="zh-CN" altLang="en-US" dirty="0" smtClean="0"/>
              <a:t>或者部署在物理服务器上；</a:t>
            </a:r>
            <a:r>
              <a:rPr lang="en-US" altLang="zh-CN" dirty="0" smtClean="0"/>
              <a:t>VRM</a:t>
            </a:r>
            <a:r>
              <a:rPr lang="zh-CN" altLang="en-US" dirty="0" smtClean="0"/>
              <a:t>对外提供网页操作界面供管理维护人员。</a:t>
            </a:r>
          </a:p>
        </p:txBody>
      </p:sp>
    </p:spTree>
    <p:extLst>
      <p:ext uri="{BB962C8B-B14F-4D97-AF65-F5344CB8AC3E}">
        <p14:creationId xmlns:p14="http://schemas.microsoft.com/office/powerpoint/2010/main" val="356625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90541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将服务器物理资源抽象成逻辑资源，让一台服务器变成几台甚至上百台相互隔离的虚拟服务器，不再受限于物理上的界限，而是让</a:t>
            </a:r>
            <a:r>
              <a:rPr lang="en-US" altLang="zh-CN" dirty="0" smtClean="0"/>
              <a:t>CPU</a:t>
            </a:r>
            <a:r>
              <a:rPr lang="zh-CN" altLang="en-US" dirty="0" smtClean="0"/>
              <a:t>、内存、磁盘、</a:t>
            </a:r>
            <a:r>
              <a:rPr lang="en-US" altLang="zh-CN" dirty="0" smtClean="0"/>
              <a:t>I/O</a:t>
            </a:r>
            <a:r>
              <a:rPr lang="zh-CN" altLang="en-US" dirty="0" smtClean="0"/>
              <a:t>等硬件变成可以动态管理的“资源池”，从而提高资源的利用率，简化系统管理。同时硬件辅助虚拟化技术提升虚拟化效率，增加虚拟机的安全性。</a:t>
            </a:r>
            <a:endParaRPr lang="zh-CN" altLang="en-US" dirty="0"/>
          </a:p>
        </p:txBody>
      </p:sp>
    </p:spTree>
    <p:extLst>
      <p:ext uri="{BB962C8B-B14F-4D97-AF65-F5344CB8AC3E}">
        <p14:creationId xmlns:p14="http://schemas.microsoft.com/office/powerpoint/2010/main" val="40014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灯片图像占位符 8"/>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存储设备的能力、接口协议等差异性很大，存储虚拟化技术可以将不同存储设备进行格式化，将各种存储资源转化为统一管理的数据存储资源，可以用来存储虚拟机磁盘、虚拟机配置信息、快照等信息。用户对存储的管理更加同质化。</a:t>
            </a:r>
          </a:p>
          <a:p>
            <a:r>
              <a:rPr lang="zh-CN" altLang="en-US" dirty="0" smtClean="0"/>
              <a:t>虚拟机磁盘、快照等内存均以文件的形式存放在数据存储上，所有业务操作均可以转化成对文件的操作，操作更加直观、便捷。</a:t>
            </a:r>
          </a:p>
          <a:p>
            <a:r>
              <a:rPr lang="zh-CN" altLang="en-US" dirty="0" smtClean="0"/>
              <a:t>基于存储虚拟化平台提供的众多存储业务，可以提高存储利用率，更好的可靠性、可维护性、可以带来更好的业务体验和用户价值。</a:t>
            </a:r>
          </a:p>
          <a:p>
            <a:r>
              <a:rPr lang="zh-CN" altLang="en-US" dirty="0" smtClean="0"/>
              <a:t>华为提供基于主机的存储虚拟化功能，用户不需要再关注存储设备的类型和能力。存储虚拟化可以将存储设备进行抽象，以逻辑资源的方式呈现，统一提供全面的存储服务。可以在不同的存储形态，设备类型之间提供统一的功能。</a:t>
            </a:r>
            <a:endParaRPr lang="en-US" altLang="zh-CN" dirty="0" smtClean="0"/>
          </a:p>
          <a:p>
            <a:r>
              <a:rPr lang="zh-CN" altLang="zh-CN" sz="1100" dirty="0" smtClean="0"/>
              <a:t>对于最终用户，就像</a:t>
            </a:r>
            <a:r>
              <a:rPr lang="en-US" altLang="zh-CN" sz="1100" dirty="0" smtClean="0"/>
              <a:t>x86</a:t>
            </a:r>
            <a:r>
              <a:rPr lang="zh-CN" altLang="zh-CN" sz="1100" dirty="0" smtClean="0"/>
              <a:t>服务器使用本地硬盘一样的方式使用，可以格式化，安装文件系统，安装操作系统，读写。同时，虚拟化的存储还具备快照能力，可以调整大小，这是物理硬盘不能实现的。</a:t>
            </a:r>
            <a:endParaRPr lang="en-US" altLang="zh-CN" sz="1100" dirty="0" smtClean="0"/>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t>对于管理员来说，虚拟存储卷并不一对一映射到某块具体的磁盘，而是收敛到几台</a:t>
            </a:r>
            <a:r>
              <a:rPr lang="en-US" altLang="zh-CN" dirty="0" smtClean="0"/>
              <a:t>SAN</a:t>
            </a:r>
            <a:r>
              <a:rPr lang="zh-CN" altLang="en-US" dirty="0" smtClean="0"/>
              <a:t>设备。由于</a:t>
            </a:r>
            <a:r>
              <a:rPr lang="en-US" altLang="zh-CN" dirty="0" smtClean="0"/>
              <a:t>SAN</a:t>
            </a:r>
            <a:r>
              <a:rPr lang="zh-CN" altLang="en-US" dirty="0" smtClean="0"/>
              <a:t>设备已经有了可靠性保障，所以更换硬盘的工作量大规模下降。同时，虚拟存储具备瘦分配，灵活调整，</a:t>
            </a:r>
            <a:r>
              <a:rPr lang="en-US" altLang="zh-CN" dirty="0" err="1" smtClean="0"/>
              <a:t>QoS</a:t>
            </a:r>
            <a:r>
              <a:rPr lang="zh-CN" altLang="en-US" dirty="0" smtClean="0"/>
              <a:t>可限制，可迁移等等比物理盘强的特性，在整体成本方面优势很明显。</a:t>
            </a:r>
            <a:endParaRPr lang="en-US" altLang="zh-CN" sz="1100" dirty="0" smtClean="0"/>
          </a:p>
          <a:p>
            <a:endParaRPr lang="zh-CN" altLang="en-US" dirty="0" smtClean="0"/>
          </a:p>
        </p:txBody>
      </p:sp>
    </p:spTree>
    <p:extLst>
      <p:ext uri="{BB962C8B-B14F-4D97-AF65-F5344CB8AC3E}">
        <p14:creationId xmlns:p14="http://schemas.microsoft.com/office/powerpoint/2010/main" val="1762066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分布式交换机的功能类似于普通的物理交换机，每台主机都连接到分布式交换机中。分布式交换机的一端是与虚拟机相连的虚拟端口，另一端是与虚拟机所在主机上的物理以太网适配器相连的上行链路。通过它可以连接主机和虚拟机，实现系统网络互通。另外，分布式交换机在所有关联主机之间作为单个虚拟交换机使用。此功能可使虚拟机在跨主机进行迁移时确保其网络配置保持一致。</a:t>
            </a:r>
            <a:endParaRPr lang="zh-CN" altLang="en-US" dirty="0"/>
          </a:p>
        </p:txBody>
      </p:sp>
    </p:spTree>
    <p:extLst>
      <p:ext uri="{BB962C8B-B14F-4D97-AF65-F5344CB8AC3E}">
        <p14:creationId xmlns:p14="http://schemas.microsoft.com/office/powerpoint/2010/main" val="224591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err="1" smtClean="0"/>
              <a:t>FusionCompute</a:t>
            </a:r>
            <a:r>
              <a:rPr lang="zh-CN" altLang="en-US" dirty="0" smtClean="0"/>
              <a:t>提高资源利用率。</a:t>
            </a:r>
            <a:endParaRPr lang="zh-CN" altLang="en-US" dirty="0"/>
          </a:p>
        </p:txBody>
      </p:sp>
    </p:spTree>
    <p:extLst>
      <p:ext uri="{BB962C8B-B14F-4D97-AF65-F5344CB8AC3E}">
        <p14:creationId xmlns:p14="http://schemas.microsoft.com/office/powerpoint/2010/main" val="1162054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err="1" smtClean="0"/>
              <a:t>FusionCompute</a:t>
            </a:r>
            <a:r>
              <a:rPr lang="zh-CN" altLang="en-US" dirty="0" smtClean="0"/>
              <a:t>能提高业务的可靠性。</a:t>
            </a:r>
            <a:endParaRPr lang="zh-CN" altLang="en-US" dirty="0"/>
          </a:p>
        </p:txBody>
      </p:sp>
    </p:spTree>
    <p:extLst>
      <p:ext uri="{BB962C8B-B14F-4D97-AF65-F5344CB8AC3E}">
        <p14:creationId xmlns:p14="http://schemas.microsoft.com/office/powerpoint/2010/main" val="3466947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54313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32728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安装</a:t>
            </a:r>
            <a:r>
              <a:rPr lang="en-US" altLang="zh-CN" dirty="0" err="1" smtClean="0"/>
              <a:t>FusionCompute</a:t>
            </a:r>
            <a:r>
              <a:rPr lang="zh-CN" altLang="en-US" dirty="0" smtClean="0"/>
              <a:t>时，本地</a:t>
            </a:r>
            <a:r>
              <a:rPr lang="en-US" altLang="zh-CN" dirty="0" smtClean="0"/>
              <a:t>PC</a:t>
            </a:r>
            <a:r>
              <a:rPr lang="zh-CN" altLang="en-US" dirty="0" smtClean="0"/>
              <a:t>需要满足一定要求，才能保证正确安装。</a:t>
            </a:r>
            <a:endParaRPr lang="en-US" altLang="zh-CN" dirty="0" smtClean="0"/>
          </a:p>
          <a:p>
            <a:r>
              <a:rPr lang="zh-CN" altLang="en-US" dirty="0" smtClean="0"/>
              <a:t>软件包可以从</a:t>
            </a:r>
            <a:r>
              <a:rPr lang="en-US" altLang="zh-CN" dirty="0" smtClean="0"/>
              <a:t>http://support.huawei.com/enterprise</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下载</a:t>
            </a:r>
            <a:endParaRPr lang="zh-CN" altLang="en-US" dirty="0"/>
          </a:p>
        </p:txBody>
      </p:sp>
    </p:spTree>
    <p:extLst>
      <p:ext uri="{BB962C8B-B14F-4D97-AF65-F5344CB8AC3E}">
        <p14:creationId xmlns:p14="http://schemas.microsoft.com/office/powerpoint/2010/main" val="27789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BMC</a:t>
            </a:r>
            <a:r>
              <a:rPr lang="zh-CN" altLang="en-US" dirty="0" smtClean="0"/>
              <a:t>平面</a:t>
            </a:r>
            <a:endParaRPr lang="en-US" altLang="zh-CN" dirty="0" smtClean="0"/>
          </a:p>
          <a:p>
            <a:pPr lvl="1"/>
            <a:r>
              <a:rPr lang="zh-CN" altLang="en-US" dirty="0" smtClean="0"/>
              <a:t>主机</a:t>
            </a:r>
            <a:r>
              <a:rPr lang="en-US" altLang="zh-CN" dirty="0" smtClean="0"/>
              <a:t>BMC</a:t>
            </a:r>
            <a:r>
              <a:rPr lang="zh-CN" altLang="en-US" dirty="0" smtClean="0"/>
              <a:t>网口所使用的平面。通过</a:t>
            </a:r>
            <a:r>
              <a:rPr lang="en-US" altLang="zh-CN" dirty="0" smtClean="0"/>
              <a:t>BMC</a:t>
            </a:r>
            <a:r>
              <a:rPr lang="zh-CN" altLang="en-US" dirty="0" smtClean="0"/>
              <a:t>平面可远程访问服务器的</a:t>
            </a:r>
            <a:r>
              <a:rPr lang="en-US" altLang="zh-CN" dirty="0" smtClean="0"/>
              <a:t>BMC</a:t>
            </a:r>
            <a:r>
              <a:rPr lang="zh-CN" altLang="en-US" dirty="0" smtClean="0"/>
              <a:t>系统。</a:t>
            </a:r>
            <a:endParaRPr lang="en-US" altLang="zh-CN" dirty="0" smtClean="0"/>
          </a:p>
          <a:p>
            <a:r>
              <a:rPr lang="zh-CN" altLang="en-US" dirty="0" smtClean="0"/>
              <a:t>管理平面</a:t>
            </a:r>
            <a:endParaRPr lang="en-US" altLang="zh-CN" dirty="0" smtClean="0"/>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用于管理系统统一管理所有节点，以及节点间内部通信所使用的平面。使用管理平面的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地址包括：</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vl="2"/>
            <a:r>
              <a:rPr lang="zh-CN" altLang="en-US" dirty="0" smtClean="0"/>
              <a:t>所有主机的管理</a:t>
            </a:r>
            <a:r>
              <a:rPr lang="en-US" altLang="zh-CN" dirty="0" smtClean="0"/>
              <a:t>IP</a:t>
            </a:r>
            <a:r>
              <a:rPr lang="zh-CN" altLang="en-US" dirty="0" smtClean="0"/>
              <a:t>地址，即主机管理网口使用的</a:t>
            </a:r>
            <a:r>
              <a:rPr lang="en-US" altLang="zh-CN" dirty="0" smtClean="0"/>
              <a:t>IP</a:t>
            </a:r>
            <a:r>
              <a:rPr lang="zh-CN" altLang="en-US" dirty="0" smtClean="0"/>
              <a:t>地址。</a:t>
            </a:r>
          </a:p>
          <a:p>
            <a:pPr lvl="2"/>
            <a:r>
              <a:rPr lang="zh-CN" altLang="en-US" dirty="0" smtClean="0"/>
              <a:t>管理节点虚拟机的</a:t>
            </a:r>
            <a:r>
              <a:rPr lang="en-US" altLang="zh-CN" dirty="0" smtClean="0"/>
              <a:t>IP</a:t>
            </a:r>
            <a:r>
              <a:rPr lang="zh-CN" altLang="en-US" dirty="0" smtClean="0"/>
              <a:t>地址。</a:t>
            </a:r>
          </a:p>
          <a:p>
            <a:pPr lvl="2"/>
            <a:r>
              <a:rPr lang="zh-CN" altLang="en-US" dirty="0" smtClean="0"/>
              <a:t>存储设备控制器的</a:t>
            </a:r>
            <a:r>
              <a:rPr lang="en-US" altLang="zh-CN" dirty="0" smtClean="0"/>
              <a:t>IP</a:t>
            </a:r>
            <a:r>
              <a:rPr lang="zh-CN" altLang="en-US" dirty="0" smtClean="0"/>
              <a:t>地址。</a:t>
            </a:r>
            <a:endParaRPr lang="en-US" altLang="zh-CN" dirty="0" smtClean="0"/>
          </a:p>
          <a:p>
            <a:r>
              <a:rPr lang="zh-CN" altLang="en-US" dirty="0" smtClean="0"/>
              <a:t>存储平面</a:t>
            </a:r>
            <a:endParaRPr lang="en-US" altLang="zh-CN" dirty="0" smtClean="0"/>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主机与存储设备的存储单元互通所使用的平面。使用存储平面的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地址包括：</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vl="2"/>
            <a:r>
              <a:rPr lang="zh-CN" altLang="en-US" dirty="0" smtClean="0"/>
              <a:t>所有主机的存储</a:t>
            </a:r>
            <a:r>
              <a:rPr lang="en-US" altLang="zh-CN" dirty="0" smtClean="0"/>
              <a:t>IP</a:t>
            </a:r>
            <a:r>
              <a:rPr lang="zh-CN" altLang="en-US" dirty="0" smtClean="0"/>
              <a:t>地址，即主机存储网口使用的</a:t>
            </a:r>
            <a:r>
              <a:rPr lang="en-US" altLang="zh-CN" dirty="0" smtClean="0"/>
              <a:t>IP</a:t>
            </a:r>
            <a:r>
              <a:rPr lang="zh-CN" altLang="en-US" dirty="0" smtClean="0"/>
              <a:t>地址。</a:t>
            </a:r>
          </a:p>
          <a:p>
            <a:pPr lvl="2"/>
            <a:r>
              <a:rPr lang="zh-CN" altLang="en-US" dirty="0" smtClean="0"/>
              <a:t>存储设备的存储</a:t>
            </a:r>
            <a:r>
              <a:rPr lang="en-US" altLang="zh-CN" dirty="0" smtClean="0"/>
              <a:t>IP</a:t>
            </a:r>
            <a:r>
              <a:rPr lang="zh-CN" altLang="en-US" dirty="0" smtClean="0"/>
              <a:t>地址。</a:t>
            </a:r>
            <a:endParaRPr lang="en-US" altLang="zh-CN" dirty="0" smtClean="0"/>
          </a:p>
          <a:p>
            <a:r>
              <a:rPr lang="zh-CN" altLang="en-US" dirty="0" smtClean="0"/>
              <a:t>业务平面</a:t>
            </a:r>
            <a:endParaRPr lang="en-US" altLang="zh-CN" dirty="0" smtClean="0"/>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用户虚拟机业务数据在网络中使用的平面。</a:t>
            </a:r>
            <a:endParaRPr lang="zh-CN" altLang="en-US" dirty="0"/>
          </a:p>
        </p:txBody>
      </p:sp>
    </p:spTree>
    <p:extLst>
      <p:ext uri="{BB962C8B-B14F-4D97-AF65-F5344CB8AC3E}">
        <p14:creationId xmlns:p14="http://schemas.microsoft.com/office/powerpoint/2010/main" val="3919146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t>学员了解和掌握页面讲解内容即可</a:t>
            </a:r>
            <a:r>
              <a:rPr lang="zh-CN" altLang="en-US" dirty="0" smtClean="0"/>
              <a:t>。</a:t>
            </a:r>
            <a:endParaRPr lang="en-US" altLang="zh-CN" dirty="0" smtClean="0"/>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smtClean="0"/>
              <a:t>VRM</a:t>
            </a:r>
            <a:r>
              <a:rPr lang="zh-CN" altLang="en-US" dirty="0" smtClean="0"/>
              <a:t>支持通过</a:t>
            </a:r>
            <a:r>
              <a:rPr lang="en-US" altLang="zh-CN" dirty="0" smtClean="0"/>
              <a:t>ISO</a:t>
            </a:r>
            <a:r>
              <a:rPr lang="zh-CN" altLang="en-US" dirty="0" smtClean="0"/>
              <a:t>镜像方式在物理服务器上进行安装和通过安装工具在</a:t>
            </a:r>
            <a:r>
              <a:rPr lang="en-US" altLang="zh-CN" dirty="0" smtClean="0"/>
              <a:t>CNA</a:t>
            </a:r>
            <a:r>
              <a:rPr lang="zh-CN" altLang="en-US" dirty="0" smtClean="0"/>
              <a:t>主机上进行虚拟化部署。该任务指导管理员在物理服务器上，通过挂载</a:t>
            </a:r>
            <a:r>
              <a:rPr lang="en-US" altLang="zh-CN" dirty="0" smtClean="0"/>
              <a:t>VRM</a:t>
            </a:r>
            <a:r>
              <a:rPr lang="zh-CN" altLang="en-US" dirty="0" smtClean="0"/>
              <a:t>安装镜像的方式安装</a:t>
            </a:r>
            <a:r>
              <a:rPr lang="en-US" altLang="zh-CN" dirty="0" smtClean="0"/>
              <a:t>VRM</a:t>
            </a:r>
            <a:r>
              <a:rPr lang="zh-CN" altLang="en-US" dirty="0" smtClean="0"/>
              <a:t>。当</a:t>
            </a:r>
            <a:r>
              <a:rPr lang="en-US" altLang="zh-CN" dirty="0" smtClean="0"/>
              <a:t>VRM</a:t>
            </a:r>
            <a:r>
              <a:rPr lang="zh-CN" altLang="en-US" dirty="0" smtClean="0"/>
              <a:t>节点主备部署时，还需要完成</a:t>
            </a:r>
            <a:r>
              <a:rPr lang="en-US" altLang="zh-CN" dirty="0" smtClean="0"/>
              <a:t>VRM</a:t>
            </a:r>
            <a:r>
              <a:rPr lang="zh-CN" altLang="en-US" dirty="0" smtClean="0"/>
              <a:t>节点主备的配置。</a:t>
            </a:r>
            <a:endParaRPr lang="zh-CN" altLang="en-US" dirty="0" smtClean="0"/>
          </a:p>
        </p:txBody>
      </p:sp>
    </p:spTree>
    <p:extLst>
      <p:ext uri="{BB962C8B-B14F-4D97-AF65-F5344CB8AC3E}">
        <p14:creationId xmlns:p14="http://schemas.microsoft.com/office/powerpoint/2010/main" val="1299339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VRM</a:t>
            </a:r>
            <a:r>
              <a:rPr lang="zh-CN" altLang="en-US" dirty="0" smtClean="0"/>
              <a:t>主备部署在不通</a:t>
            </a:r>
            <a:r>
              <a:rPr lang="en-US" altLang="zh-CN" dirty="0" smtClean="0"/>
              <a:t>CNA</a:t>
            </a:r>
            <a:r>
              <a:rPr lang="zh-CN" altLang="en-US" dirty="0" smtClean="0"/>
              <a:t>上，部署后</a:t>
            </a:r>
            <a:r>
              <a:rPr lang="en-US" altLang="zh-CN" dirty="0" smtClean="0"/>
              <a:t>VRM</a:t>
            </a:r>
            <a:r>
              <a:rPr lang="zh-CN" altLang="en-US" dirty="0" smtClean="0"/>
              <a:t>不能迁移。</a:t>
            </a:r>
            <a:endParaRPr lang="zh-CN" altLang="en-US" dirty="0"/>
          </a:p>
        </p:txBody>
      </p:sp>
    </p:spTree>
    <p:extLst>
      <p:ext uri="{BB962C8B-B14F-4D97-AF65-F5344CB8AC3E}">
        <p14:creationId xmlns:p14="http://schemas.microsoft.com/office/powerpoint/2010/main" val="414451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510160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VRM</a:t>
            </a:r>
            <a:r>
              <a:rPr lang="zh-CN" altLang="en-US" dirty="0" smtClean="0"/>
              <a:t>主备部署在不通物理服务器上。</a:t>
            </a:r>
            <a:endParaRPr lang="zh-CN" altLang="en-US" dirty="0"/>
          </a:p>
        </p:txBody>
      </p:sp>
    </p:spTree>
    <p:extLst>
      <p:ext uri="{BB962C8B-B14F-4D97-AF65-F5344CB8AC3E}">
        <p14:creationId xmlns:p14="http://schemas.microsoft.com/office/powerpoint/2010/main" val="1981424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5090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99806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ABCD</a:t>
            </a:r>
          </a:p>
          <a:p>
            <a:pPr lvl="1"/>
            <a:r>
              <a:rPr lang="en-US" altLang="zh-CN" dirty="0" smtClean="0"/>
              <a:t>ABCD</a:t>
            </a:r>
          </a:p>
          <a:p>
            <a:pPr lvl="1"/>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477380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1331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672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699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虚拟化是云计算的基础，但虚拟化不等于云计算</a:t>
            </a:r>
            <a:endParaRPr lang="zh-CN" altLang="en-US" dirty="0"/>
          </a:p>
        </p:txBody>
      </p:sp>
    </p:spTree>
    <p:extLst>
      <p:ext uri="{BB962C8B-B14F-4D97-AF65-F5344CB8AC3E}">
        <p14:creationId xmlns:p14="http://schemas.microsoft.com/office/powerpoint/2010/main" val="3908477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华为</a:t>
            </a:r>
            <a:r>
              <a:rPr lang="en-US" altLang="zh-CN" sz="1100" b="0" i="0" kern="1200" dirty="0" err="1" smtClean="0">
                <a:solidFill>
                  <a:schemeClr val="tx1"/>
                </a:solidFill>
                <a:effectLst/>
                <a:latin typeface="微软雅黑" panose="020B0503020204020204" pitchFamily="34" charset="-122"/>
                <a:ea typeface="微软雅黑" panose="020B0503020204020204" pitchFamily="34" charset="-122"/>
                <a:cs typeface="+mn-cs"/>
              </a:rPr>
              <a:t>FusionSphere</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虚拟化套件是业界领先的虚拟化解决方案，能够帮助客户带来如下的价值，从而大幅提升数据中心基础设施的效率。</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帮助客户提升数据中心基础设施的资源利用率。</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帮助客户成倍缩短业务上线周期。</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帮助客户成倍降低数据中心能耗。</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利用虚拟化基础设施的高可用和强恢复能力，实现业务快速自动化故障恢复，降低数据中心成本和增加系统应用的正常运行时间。</a:t>
            </a:r>
          </a:p>
          <a:p>
            <a:pPr marL="0" indent="0">
              <a:buNone/>
            </a:pPr>
            <a:endParaRPr lang="zh-CN" altLang="en-US" dirty="0"/>
          </a:p>
        </p:txBody>
      </p:sp>
    </p:spTree>
    <p:extLst>
      <p:ext uri="{BB962C8B-B14F-4D97-AF65-F5344CB8AC3E}">
        <p14:creationId xmlns:p14="http://schemas.microsoft.com/office/powerpoint/2010/main" val="1072314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smtClean="0"/>
              <a:t>FusionSphere</a:t>
            </a:r>
            <a:r>
              <a:rPr lang="zh-CN" altLang="en-US" dirty="0" smtClean="0"/>
              <a:t>产品通过在服务器上部署虚拟化软件，将硬件资源虚拟化，从而使一台物理服务器可以承担多台服务器的工作。通过整合现有的工作负载并利用剩余的服务器以部署新的应用程序和解决方案，可以实现较高的整合率。除此之外，</a:t>
            </a:r>
            <a:r>
              <a:rPr lang="en-US" altLang="zh-CN" dirty="0" smtClean="0"/>
              <a:t>FusionSphere</a:t>
            </a:r>
            <a:r>
              <a:rPr lang="zh-CN" altLang="en-US" dirty="0" smtClean="0"/>
              <a:t>还提供企业级及运营级虚拟数据中心技术，以及跨站点容灾等能力。</a:t>
            </a:r>
          </a:p>
        </p:txBody>
      </p:sp>
    </p:spTree>
    <p:extLst>
      <p:ext uri="{BB962C8B-B14F-4D97-AF65-F5344CB8AC3E}">
        <p14:creationId xmlns:p14="http://schemas.microsoft.com/office/powerpoint/2010/main" val="4228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FusionCompute</a:t>
            </a:r>
            <a:r>
              <a:rPr lang="zh-CN" altLang="en-US" dirty="0" smtClean="0"/>
              <a:t>：提供对</a:t>
            </a:r>
            <a:r>
              <a:rPr lang="en-US" altLang="zh-CN" dirty="0" smtClean="0"/>
              <a:t>x86</a:t>
            </a:r>
            <a:r>
              <a:rPr lang="zh-CN" altLang="en-US" dirty="0" smtClean="0"/>
              <a:t>物理服务器，</a:t>
            </a:r>
            <a:r>
              <a:rPr lang="en-US" altLang="zh-CN" dirty="0" smtClean="0"/>
              <a:t>SAN</a:t>
            </a:r>
            <a:r>
              <a:rPr lang="zh-CN" altLang="en-US" dirty="0" smtClean="0"/>
              <a:t>设备的虚拟化能力，并提供软件定义网络基础能力。</a:t>
            </a:r>
          </a:p>
          <a:p>
            <a:r>
              <a:rPr lang="en-US" altLang="zh-CN" dirty="0" smtClean="0"/>
              <a:t>FusionManager</a:t>
            </a:r>
            <a:r>
              <a:rPr lang="zh-CN" altLang="en-US" dirty="0" smtClean="0"/>
              <a:t>：使用</a:t>
            </a:r>
            <a:r>
              <a:rPr lang="en-US" altLang="zh-CN" dirty="0" smtClean="0"/>
              <a:t>FusionCompute</a:t>
            </a:r>
            <a:r>
              <a:rPr lang="zh-CN" altLang="en-US" dirty="0" smtClean="0"/>
              <a:t>能力，并集成防火墙，负载均衡器等的自动化管理能力，提供企业级和运营级的虚拟数据中心管理方案。</a:t>
            </a:r>
          </a:p>
          <a:p>
            <a:r>
              <a:rPr lang="en-US" altLang="zh-CN" dirty="0" smtClean="0"/>
              <a:t>UltraVR</a:t>
            </a:r>
            <a:r>
              <a:rPr lang="zh-CN" altLang="en-US" dirty="0" smtClean="0"/>
              <a:t>： 提供跨站点容灾能力。</a:t>
            </a:r>
          </a:p>
          <a:p>
            <a:r>
              <a:rPr lang="en-US" altLang="zh-CN" dirty="0" smtClean="0"/>
              <a:t>eBackup</a:t>
            </a:r>
            <a:r>
              <a:rPr lang="zh-CN" altLang="en-US" dirty="0" smtClean="0"/>
              <a:t>： 提供虚拟机的备份能力。</a:t>
            </a:r>
          </a:p>
          <a:p>
            <a:endParaRPr lang="zh-CN" altLang="en-US" dirty="0"/>
          </a:p>
        </p:txBody>
      </p:sp>
    </p:spTree>
    <p:extLst>
      <p:ext uri="{BB962C8B-B14F-4D97-AF65-F5344CB8AC3E}">
        <p14:creationId xmlns:p14="http://schemas.microsoft.com/office/powerpoint/2010/main" val="73420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1664"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xmlns=""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xmlns=""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image.baidu.com/i?ct=503316480&amp;z=0&amp;tn=baiduimagedetail&amp;word=%BF%A8%CD%A8+%CC%AB%D1%F4&amp;in=27400&amp;cl=2&amp;cm=1&amp;sc=0&amp;lm=-1&amp;pn=69&amp;rn=1&amp;di=1579922220&amp;ln=2000" TargetMode="External"/><Relationship Id="rId7"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hyperlink" Target="http://image.baidu.com/i?ct=503316480&amp;z=0&amp;tn=baiduimagedetail&amp;word=%BF%A8%CD%A8+%D0%C7%D0%C7+%D4%C2%C1%C1&amp;in=2836&amp;cl=2&amp;cm=1&amp;sc=0&amp;lm=-1&amp;pn=186&amp;rn=1&amp;di=1642388980&amp;ln=2000" TargetMode="Externa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hemeOverride" Target="../theme/themeOverride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hemeOverride" Target="../theme/themeOverride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themeOverride" Target="../theme/themeOverride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占位符 9"/>
          <p:cNvSpPr>
            <a:spLocks noGrp="1"/>
          </p:cNvSpPr>
          <p:nvPr>
            <p:ph type="body" sz="quarter" idx="17"/>
          </p:nvPr>
        </p:nvSpPr>
        <p:spPr/>
        <p:txBody>
          <a:bodyPr/>
          <a:lstStyle/>
          <a:p>
            <a:endParaRPr lang="zh-CN" altLang="en-US"/>
          </a:p>
        </p:txBody>
      </p:sp>
      <p:sp>
        <p:nvSpPr>
          <p:cNvPr id="11" name="文本占位符 10"/>
          <p:cNvSpPr>
            <a:spLocks noGrp="1"/>
          </p:cNvSpPr>
          <p:nvPr>
            <p:ph type="body" sz="quarter" idx="18"/>
          </p:nvPr>
        </p:nvSpPr>
        <p:spPr/>
        <p:txBody>
          <a:bodyPr/>
          <a:lstStyle/>
          <a:p>
            <a:r>
              <a:rPr lang="en-US" altLang="zh-CN" dirty="0" err="1" smtClean="0"/>
              <a:t>FusionCompute</a:t>
            </a:r>
            <a:endParaRPr lang="zh-CN" altLang="en-US" dirty="0"/>
          </a:p>
        </p:txBody>
      </p:sp>
      <p:sp>
        <p:nvSpPr>
          <p:cNvPr id="12" name="文本占位符 11"/>
          <p:cNvSpPr>
            <a:spLocks noGrp="1"/>
          </p:cNvSpPr>
          <p:nvPr>
            <p:ph type="body" sz="quarter" idx="19"/>
          </p:nvPr>
        </p:nvSpPr>
        <p:spPr/>
        <p:txBody>
          <a:bodyPr/>
          <a:lstStyle/>
          <a:p>
            <a:r>
              <a:rPr lang="en-US" altLang="zh-CN" dirty="0" smtClean="0"/>
              <a:t>6.5</a:t>
            </a:r>
            <a:endParaRPr lang="zh-CN" altLang="en-US" dirty="0"/>
          </a:p>
        </p:txBody>
      </p:sp>
      <p:sp>
        <p:nvSpPr>
          <p:cNvPr id="13" name="文本占位符 12"/>
          <p:cNvSpPr>
            <a:spLocks noGrp="1"/>
          </p:cNvSpPr>
          <p:nvPr>
            <p:ph type="body" sz="quarter" idx="20"/>
          </p:nvPr>
        </p:nvSpPr>
        <p:spPr/>
        <p:txBody>
          <a:bodyPr/>
          <a:lstStyle/>
          <a:p>
            <a:r>
              <a:rPr lang="en-US" altLang="zh-CN" dirty="0" smtClean="0"/>
              <a:t>V4.0</a:t>
            </a:r>
            <a:endParaRPr lang="zh-CN" altLang="en-US" dirty="0"/>
          </a:p>
        </p:txBody>
      </p:sp>
      <p:sp>
        <p:nvSpPr>
          <p:cNvPr id="3" name="文本占位符 2"/>
          <p:cNvSpPr>
            <a:spLocks noGrp="1"/>
          </p:cNvSpPr>
          <p:nvPr>
            <p:ph type="body" sz="quarter" idx="13"/>
          </p:nvPr>
        </p:nvSpPr>
        <p:spPr/>
        <p:txBody>
          <a:bodyPr/>
          <a:lstStyle/>
          <a:p>
            <a:r>
              <a:rPr lang="zh-CN" altLang="en-US" dirty="0" smtClean="0"/>
              <a:t>张</a:t>
            </a:r>
            <a:r>
              <a:rPr lang="zh-CN" altLang="en-US" dirty="0"/>
              <a:t>武</a:t>
            </a:r>
            <a:r>
              <a:rPr lang="en-US" altLang="zh-CN" dirty="0" smtClean="0"/>
              <a:t>/zWX642525</a:t>
            </a:r>
            <a:endParaRPr lang="zh-CN" altLang="en-US" dirty="0"/>
          </a:p>
        </p:txBody>
      </p:sp>
      <p:sp>
        <p:nvSpPr>
          <p:cNvPr id="4" name="文本占位符 3"/>
          <p:cNvSpPr>
            <a:spLocks noGrp="1"/>
          </p:cNvSpPr>
          <p:nvPr>
            <p:ph type="body" sz="quarter" idx="14"/>
          </p:nvPr>
        </p:nvSpPr>
        <p:spPr/>
        <p:txBody>
          <a:bodyPr/>
          <a:lstStyle/>
          <a:p>
            <a:r>
              <a:rPr lang="en-US" altLang="zh-CN" dirty="0" smtClean="0"/>
              <a:t>2019.05.20</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a:p>
        </p:txBody>
      </p:sp>
      <p:sp>
        <p:nvSpPr>
          <p:cNvPr id="16" name="文本占位符 15"/>
          <p:cNvSpPr>
            <a:spLocks noGrp="1"/>
          </p:cNvSpPr>
          <p:nvPr>
            <p:ph type="body" sz="quarter" idx="23"/>
          </p:nvPr>
        </p:nvSpPr>
        <p:spPr/>
        <p:txBody>
          <a:bodyPr/>
          <a:lstStyle/>
          <a:p>
            <a:endParaRPr lang="zh-CN" altLang="en-US" dirty="0"/>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dirty="0"/>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dirty="0"/>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FusionSphere</a:t>
            </a:r>
            <a:r>
              <a:rPr lang="zh-CN" altLang="en-US" dirty="0" smtClean="0"/>
              <a:t>架构说明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92783923"/>
              </p:ext>
            </p:extLst>
          </p:nvPr>
        </p:nvGraphicFramePr>
        <p:xfrm>
          <a:off x="1594800" y="1268760"/>
          <a:ext cx="9253028" cy="4670318"/>
        </p:xfrm>
        <a:graphic>
          <a:graphicData uri="http://schemas.openxmlformats.org/drawingml/2006/table">
            <a:tbl>
              <a:tblPr firstRow="1" bandRow="1">
                <a:tableStyleId>{5C22544A-7EE6-4342-B048-85BDC9FD1C3A}</a:tableStyleId>
              </a:tblPr>
              <a:tblGrid>
                <a:gridCol w="2418260"/>
                <a:gridCol w="6834768"/>
              </a:tblGrid>
              <a:tr h="396044">
                <a:tc>
                  <a:txBody>
                    <a:bodyPr/>
                    <a:lstStyle/>
                    <a:p>
                      <a:r>
                        <a:rPr lang="zh-CN" altLang="en-US" dirty="0" smtClean="0">
                          <a:solidFill>
                            <a:schemeClr val="tx1"/>
                          </a:solidFill>
                        </a:rPr>
                        <a:t>部件</a:t>
                      </a:r>
                      <a:endParaRPr lang="zh-CN" altLang="en-US" dirty="0">
                        <a:solidFill>
                          <a:schemeClr val="tx1"/>
                        </a:solidFill>
                      </a:endParaRPr>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zh-CN" altLang="en-US" dirty="0" smtClean="0">
                          <a:solidFill>
                            <a:schemeClr val="tx1"/>
                          </a:solidFill>
                        </a:rPr>
                        <a:t>说明</a:t>
                      </a:r>
                      <a:endParaRPr lang="zh-CN" altLang="en-US" dirty="0">
                        <a:solidFill>
                          <a:schemeClr val="tx1"/>
                        </a:solidFill>
                      </a:endParaRPr>
                    </a:p>
                  </a:txBody>
                  <a:tcPr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967558">
                <a:tc>
                  <a:txBody>
                    <a:bodyPr/>
                    <a:lstStyle/>
                    <a:p>
                      <a:r>
                        <a:rPr lang="en-US" altLang="zh-CN" sz="1400" dirty="0" smtClean="0"/>
                        <a:t>FusionCompute</a:t>
                      </a:r>
                      <a:endParaRPr lang="zh-CN" altLang="en-US" sz="1400" dirty="0"/>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t>必选部件</a:t>
                      </a:r>
                    </a:p>
                    <a:p>
                      <a:r>
                        <a:rPr lang="en-US" altLang="zh-CN" sz="1400" dirty="0" smtClean="0"/>
                        <a:t>FusionCompute</a:t>
                      </a:r>
                      <a:r>
                        <a:rPr lang="zh-CN" altLang="en-US" sz="1400" dirty="0" smtClean="0"/>
                        <a:t>是云操作系统软件，主要负责硬件资源的虚拟化，以及对虚拟资源、业务资源、用户资源的集中管理。它采用虚拟计算、虚拟存储、虚拟网络等技术，完成计算资源、存储资源、网络资源的虚拟化。同时通过统一的接口，对这些虚拟资源进行集中调度和管理，从而降低业务的运行成本，保证系统的安全性和可靠性，协助运营商和企业构筑安全、绿色、节能的云数据中心能力。</a:t>
                      </a:r>
                      <a:endParaRPr lang="zh-CN" altLang="en-US" sz="14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67558">
                <a:tc>
                  <a:txBody>
                    <a:bodyPr/>
                    <a:lstStyle/>
                    <a:p>
                      <a:r>
                        <a:rPr lang="en-US" altLang="zh-CN" sz="1400" dirty="0" smtClean="0"/>
                        <a:t>FusionManager</a:t>
                      </a:r>
                      <a:endParaRPr lang="zh-CN" altLang="en-US" sz="1400" dirty="0"/>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t>可选部件</a:t>
                      </a:r>
                    </a:p>
                    <a:p>
                      <a:r>
                        <a:rPr lang="en-US" altLang="zh-CN" sz="1400" dirty="0" smtClean="0"/>
                        <a:t>FusionManager</a:t>
                      </a:r>
                      <a:r>
                        <a:rPr lang="zh-CN" altLang="en-US" sz="1400" dirty="0" smtClean="0"/>
                        <a:t>主要对云计算的软件和硬件进行全面的监控和管理，实现同构，异构</a:t>
                      </a:r>
                      <a:r>
                        <a:rPr lang="en-US" altLang="zh-CN" sz="1400" dirty="0" smtClean="0"/>
                        <a:t>VMware</a:t>
                      </a:r>
                      <a:r>
                        <a:rPr lang="zh-CN" altLang="en-US" sz="1400" dirty="0" smtClean="0"/>
                        <a:t>虚拟化多资源池管理，软硬件统一告警监控，并向内部运维管理人员提供管理门户。</a:t>
                      </a:r>
                      <a:endParaRPr lang="zh-CN" altLang="en-US" sz="14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67558">
                <a:tc>
                  <a:txBody>
                    <a:bodyPr/>
                    <a:lstStyle/>
                    <a:p>
                      <a:r>
                        <a:rPr lang="en-US" altLang="zh-CN" sz="1400" dirty="0" smtClean="0"/>
                        <a:t>eBackup</a:t>
                      </a:r>
                      <a:endParaRPr lang="zh-CN" altLang="en-US" sz="1400" dirty="0"/>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t>可选部件</a:t>
                      </a:r>
                    </a:p>
                    <a:p>
                      <a:r>
                        <a:rPr lang="en-US" altLang="zh-CN" sz="1400" dirty="0" smtClean="0"/>
                        <a:t>eBackup</a:t>
                      </a:r>
                      <a:r>
                        <a:rPr lang="zh-CN" altLang="en-US" sz="1400" dirty="0" smtClean="0"/>
                        <a:t>是虚拟化备份软件，配合</a:t>
                      </a:r>
                      <a:r>
                        <a:rPr lang="en-US" altLang="zh-CN" sz="1400" dirty="0" smtClean="0"/>
                        <a:t>FusionCompute</a:t>
                      </a:r>
                      <a:r>
                        <a:rPr lang="zh-CN" altLang="en-US" sz="1400" dirty="0" smtClean="0"/>
                        <a:t>快照功能和</a:t>
                      </a:r>
                      <a:r>
                        <a:rPr lang="en-US" altLang="zh-CN" sz="1400" dirty="0" smtClean="0"/>
                        <a:t>CBT</a:t>
                      </a:r>
                      <a:r>
                        <a:rPr lang="zh-CN" altLang="en-US" sz="1400" dirty="0" smtClean="0"/>
                        <a:t>（</a:t>
                      </a:r>
                      <a:r>
                        <a:rPr lang="en-US" altLang="zh-CN" sz="1400" dirty="0" smtClean="0"/>
                        <a:t>Changed Block Tracking</a:t>
                      </a:r>
                      <a:r>
                        <a:rPr lang="zh-CN" altLang="en-US" sz="1400" dirty="0" smtClean="0"/>
                        <a:t>）备份功能实现</a:t>
                      </a:r>
                      <a:r>
                        <a:rPr lang="en-US" altLang="zh-CN" sz="1400" dirty="0" smtClean="0"/>
                        <a:t>FusionSphere</a:t>
                      </a:r>
                      <a:r>
                        <a:rPr lang="zh-CN" altLang="en-US" sz="1400" dirty="0" smtClean="0"/>
                        <a:t>的虚拟机数据备份方案。</a:t>
                      </a:r>
                      <a:endParaRPr lang="zh-CN" altLang="en-US" sz="14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67558">
                <a:tc>
                  <a:txBody>
                    <a:bodyPr/>
                    <a:lstStyle/>
                    <a:p>
                      <a:r>
                        <a:rPr lang="en-US" altLang="zh-CN" sz="1400" dirty="0" smtClean="0"/>
                        <a:t>UltraVR</a:t>
                      </a:r>
                      <a:endParaRPr lang="zh-CN" altLang="en-US" sz="1400" dirty="0"/>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zh-CN" altLang="en-US" sz="1400" dirty="0" smtClean="0"/>
                        <a:t>可选部件</a:t>
                      </a:r>
                    </a:p>
                    <a:p>
                      <a:r>
                        <a:rPr lang="en-US" altLang="zh-CN" sz="1400" dirty="0" smtClean="0"/>
                        <a:t>UltraVR</a:t>
                      </a:r>
                      <a:r>
                        <a:rPr lang="zh-CN" altLang="en-US" sz="1400" dirty="0" smtClean="0"/>
                        <a:t>是容灾业务管理软件，利用底层</a:t>
                      </a:r>
                      <a:r>
                        <a:rPr lang="en-US" altLang="zh-CN" sz="1400" dirty="0" smtClean="0"/>
                        <a:t>SAN</a:t>
                      </a:r>
                      <a:r>
                        <a:rPr lang="zh-CN" altLang="en-US" sz="1400" dirty="0" smtClean="0"/>
                        <a:t>存储系统提供的异步远程复制特性，提供虚拟机关键数据的数据保护和容灾恢复。</a:t>
                      </a:r>
                      <a:endParaRPr lang="zh-CN" altLang="en-US" sz="1400"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84431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FusionSphere</a:t>
            </a:r>
            <a:r>
              <a:rPr lang="zh-CN" altLang="en-US" dirty="0"/>
              <a:t>架构</a:t>
            </a:r>
            <a:r>
              <a:rPr lang="zh-CN" altLang="en-US" dirty="0" smtClean="0"/>
              <a:t>特点</a:t>
            </a:r>
            <a:endParaRPr lang="zh-CN" altLang="en-US" dirty="0"/>
          </a:p>
        </p:txBody>
      </p:sp>
      <p:sp>
        <p:nvSpPr>
          <p:cNvPr id="74" name="任意多边形 73"/>
          <p:cNvSpPr/>
          <p:nvPr/>
        </p:nvSpPr>
        <p:spPr bwMode="auto">
          <a:xfrm>
            <a:off x="1157420" y="4307624"/>
            <a:ext cx="100056" cy="2063657"/>
          </a:xfrm>
          <a:custGeom>
            <a:avLst/>
            <a:gdLst>
              <a:gd name="connsiteX0" fmla="*/ 66131 w 229234"/>
              <a:gd name="connsiteY0" fmla="*/ 0 h 4727953"/>
              <a:gd name="connsiteX1" fmla="*/ 163103 w 229234"/>
              <a:gd name="connsiteY1" fmla="*/ 0 h 4727953"/>
              <a:gd name="connsiteX2" fmla="*/ 163103 w 229234"/>
              <a:gd name="connsiteY2" fmla="*/ 4510337 h 4727953"/>
              <a:gd name="connsiteX3" fmla="*/ 195663 w 229234"/>
              <a:gd name="connsiteY3" fmla="*/ 4532290 h 4727953"/>
              <a:gd name="connsiteX4" fmla="*/ 229234 w 229234"/>
              <a:gd name="connsiteY4" fmla="*/ 4613336 h 4727953"/>
              <a:gd name="connsiteX5" fmla="*/ 114617 w 229234"/>
              <a:gd name="connsiteY5" fmla="*/ 4727953 h 4727953"/>
              <a:gd name="connsiteX6" fmla="*/ 0 w 229234"/>
              <a:gd name="connsiteY6" fmla="*/ 4613336 h 4727953"/>
              <a:gd name="connsiteX7" fmla="*/ 33571 w 229234"/>
              <a:gd name="connsiteY7" fmla="*/ 4532290 h 4727953"/>
              <a:gd name="connsiteX8" fmla="*/ 66131 w 229234"/>
              <a:gd name="connsiteY8" fmla="*/ 4510337 h 472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34" h="4727953">
                <a:moveTo>
                  <a:pt x="66131" y="0"/>
                </a:moveTo>
                <a:lnTo>
                  <a:pt x="163103" y="0"/>
                </a:lnTo>
                <a:lnTo>
                  <a:pt x="163103" y="4510337"/>
                </a:lnTo>
                <a:lnTo>
                  <a:pt x="195663" y="4532290"/>
                </a:lnTo>
                <a:cubicBezTo>
                  <a:pt x="216405" y="4553032"/>
                  <a:pt x="229234" y="4581686"/>
                  <a:pt x="229234" y="4613336"/>
                </a:cubicBezTo>
                <a:cubicBezTo>
                  <a:pt x="229234" y="4676637"/>
                  <a:pt x="177918" y="4727953"/>
                  <a:pt x="114617" y="4727953"/>
                </a:cubicBezTo>
                <a:cubicBezTo>
                  <a:pt x="51316" y="4727953"/>
                  <a:pt x="0" y="4676637"/>
                  <a:pt x="0" y="4613336"/>
                </a:cubicBezTo>
                <a:cubicBezTo>
                  <a:pt x="0" y="4581686"/>
                  <a:pt x="12829" y="4553032"/>
                  <a:pt x="33571" y="4532290"/>
                </a:cubicBezTo>
                <a:lnTo>
                  <a:pt x="66131" y="4510337"/>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76" name="任意多边形 75"/>
          <p:cNvSpPr/>
          <p:nvPr/>
        </p:nvSpPr>
        <p:spPr bwMode="auto">
          <a:xfrm flipV="1">
            <a:off x="2349284" y="1436200"/>
            <a:ext cx="100056" cy="2063657"/>
          </a:xfrm>
          <a:custGeom>
            <a:avLst/>
            <a:gdLst>
              <a:gd name="connsiteX0" fmla="*/ 66131 w 229234"/>
              <a:gd name="connsiteY0" fmla="*/ 0 h 4727953"/>
              <a:gd name="connsiteX1" fmla="*/ 163103 w 229234"/>
              <a:gd name="connsiteY1" fmla="*/ 0 h 4727953"/>
              <a:gd name="connsiteX2" fmla="*/ 163103 w 229234"/>
              <a:gd name="connsiteY2" fmla="*/ 4510337 h 4727953"/>
              <a:gd name="connsiteX3" fmla="*/ 195663 w 229234"/>
              <a:gd name="connsiteY3" fmla="*/ 4532290 h 4727953"/>
              <a:gd name="connsiteX4" fmla="*/ 229234 w 229234"/>
              <a:gd name="connsiteY4" fmla="*/ 4613336 h 4727953"/>
              <a:gd name="connsiteX5" fmla="*/ 114617 w 229234"/>
              <a:gd name="connsiteY5" fmla="*/ 4727953 h 4727953"/>
              <a:gd name="connsiteX6" fmla="*/ 0 w 229234"/>
              <a:gd name="connsiteY6" fmla="*/ 4613336 h 4727953"/>
              <a:gd name="connsiteX7" fmla="*/ 33571 w 229234"/>
              <a:gd name="connsiteY7" fmla="*/ 4532290 h 4727953"/>
              <a:gd name="connsiteX8" fmla="*/ 66131 w 229234"/>
              <a:gd name="connsiteY8" fmla="*/ 4510337 h 472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34" h="4727953">
                <a:moveTo>
                  <a:pt x="66131" y="0"/>
                </a:moveTo>
                <a:lnTo>
                  <a:pt x="163103" y="0"/>
                </a:lnTo>
                <a:lnTo>
                  <a:pt x="163103" y="4510337"/>
                </a:lnTo>
                <a:lnTo>
                  <a:pt x="195663" y="4532290"/>
                </a:lnTo>
                <a:cubicBezTo>
                  <a:pt x="216405" y="4553032"/>
                  <a:pt x="229234" y="4581686"/>
                  <a:pt x="229234" y="4613336"/>
                </a:cubicBezTo>
                <a:cubicBezTo>
                  <a:pt x="229234" y="4676637"/>
                  <a:pt x="177918" y="4727953"/>
                  <a:pt x="114617" y="4727953"/>
                </a:cubicBezTo>
                <a:cubicBezTo>
                  <a:pt x="51316" y="4727953"/>
                  <a:pt x="0" y="4676637"/>
                  <a:pt x="0" y="4613336"/>
                </a:cubicBezTo>
                <a:cubicBezTo>
                  <a:pt x="0" y="4581686"/>
                  <a:pt x="12829" y="4553032"/>
                  <a:pt x="33571" y="4532290"/>
                </a:cubicBezTo>
                <a:lnTo>
                  <a:pt x="66131" y="4510337"/>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78" name="任意多边形 77"/>
          <p:cNvSpPr/>
          <p:nvPr/>
        </p:nvSpPr>
        <p:spPr bwMode="auto">
          <a:xfrm>
            <a:off x="3609237" y="4307624"/>
            <a:ext cx="100056" cy="2063657"/>
          </a:xfrm>
          <a:custGeom>
            <a:avLst/>
            <a:gdLst>
              <a:gd name="connsiteX0" fmla="*/ 66131 w 229234"/>
              <a:gd name="connsiteY0" fmla="*/ 0 h 4727953"/>
              <a:gd name="connsiteX1" fmla="*/ 163103 w 229234"/>
              <a:gd name="connsiteY1" fmla="*/ 0 h 4727953"/>
              <a:gd name="connsiteX2" fmla="*/ 163103 w 229234"/>
              <a:gd name="connsiteY2" fmla="*/ 4510337 h 4727953"/>
              <a:gd name="connsiteX3" fmla="*/ 195663 w 229234"/>
              <a:gd name="connsiteY3" fmla="*/ 4532290 h 4727953"/>
              <a:gd name="connsiteX4" fmla="*/ 229234 w 229234"/>
              <a:gd name="connsiteY4" fmla="*/ 4613336 h 4727953"/>
              <a:gd name="connsiteX5" fmla="*/ 114617 w 229234"/>
              <a:gd name="connsiteY5" fmla="*/ 4727953 h 4727953"/>
              <a:gd name="connsiteX6" fmla="*/ 0 w 229234"/>
              <a:gd name="connsiteY6" fmla="*/ 4613336 h 4727953"/>
              <a:gd name="connsiteX7" fmla="*/ 33571 w 229234"/>
              <a:gd name="connsiteY7" fmla="*/ 4532290 h 4727953"/>
              <a:gd name="connsiteX8" fmla="*/ 66131 w 229234"/>
              <a:gd name="connsiteY8" fmla="*/ 4510337 h 472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34" h="4727953">
                <a:moveTo>
                  <a:pt x="66131" y="0"/>
                </a:moveTo>
                <a:lnTo>
                  <a:pt x="163103" y="0"/>
                </a:lnTo>
                <a:lnTo>
                  <a:pt x="163103" y="4510337"/>
                </a:lnTo>
                <a:lnTo>
                  <a:pt x="195663" y="4532290"/>
                </a:lnTo>
                <a:cubicBezTo>
                  <a:pt x="216405" y="4553032"/>
                  <a:pt x="229234" y="4581686"/>
                  <a:pt x="229234" y="4613336"/>
                </a:cubicBezTo>
                <a:cubicBezTo>
                  <a:pt x="229234" y="4676637"/>
                  <a:pt x="177918" y="4727953"/>
                  <a:pt x="114617" y="4727953"/>
                </a:cubicBezTo>
                <a:cubicBezTo>
                  <a:pt x="51316" y="4727953"/>
                  <a:pt x="0" y="4676637"/>
                  <a:pt x="0" y="4613336"/>
                </a:cubicBezTo>
                <a:cubicBezTo>
                  <a:pt x="0" y="4581686"/>
                  <a:pt x="12829" y="4553032"/>
                  <a:pt x="33571" y="4532290"/>
                </a:cubicBezTo>
                <a:lnTo>
                  <a:pt x="66131" y="4510337"/>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79" name="任意多边形 78"/>
          <p:cNvSpPr/>
          <p:nvPr/>
        </p:nvSpPr>
        <p:spPr bwMode="auto">
          <a:xfrm flipV="1">
            <a:off x="4882178" y="1436200"/>
            <a:ext cx="100056" cy="2063657"/>
          </a:xfrm>
          <a:custGeom>
            <a:avLst/>
            <a:gdLst>
              <a:gd name="connsiteX0" fmla="*/ 66131 w 229234"/>
              <a:gd name="connsiteY0" fmla="*/ 0 h 4727953"/>
              <a:gd name="connsiteX1" fmla="*/ 163103 w 229234"/>
              <a:gd name="connsiteY1" fmla="*/ 0 h 4727953"/>
              <a:gd name="connsiteX2" fmla="*/ 163103 w 229234"/>
              <a:gd name="connsiteY2" fmla="*/ 4510337 h 4727953"/>
              <a:gd name="connsiteX3" fmla="*/ 195663 w 229234"/>
              <a:gd name="connsiteY3" fmla="*/ 4532290 h 4727953"/>
              <a:gd name="connsiteX4" fmla="*/ 229234 w 229234"/>
              <a:gd name="connsiteY4" fmla="*/ 4613336 h 4727953"/>
              <a:gd name="connsiteX5" fmla="*/ 114617 w 229234"/>
              <a:gd name="connsiteY5" fmla="*/ 4727953 h 4727953"/>
              <a:gd name="connsiteX6" fmla="*/ 0 w 229234"/>
              <a:gd name="connsiteY6" fmla="*/ 4613336 h 4727953"/>
              <a:gd name="connsiteX7" fmla="*/ 33571 w 229234"/>
              <a:gd name="connsiteY7" fmla="*/ 4532290 h 4727953"/>
              <a:gd name="connsiteX8" fmla="*/ 66131 w 229234"/>
              <a:gd name="connsiteY8" fmla="*/ 4510337 h 472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34" h="4727953">
                <a:moveTo>
                  <a:pt x="66131" y="0"/>
                </a:moveTo>
                <a:lnTo>
                  <a:pt x="163103" y="0"/>
                </a:lnTo>
                <a:lnTo>
                  <a:pt x="163103" y="4510337"/>
                </a:lnTo>
                <a:lnTo>
                  <a:pt x="195663" y="4532290"/>
                </a:lnTo>
                <a:cubicBezTo>
                  <a:pt x="216405" y="4553032"/>
                  <a:pt x="229234" y="4581686"/>
                  <a:pt x="229234" y="4613336"/>
                </a:cubicBezTo>
                <a:cubicBezTo>
                  <a:pt x="229234" y="4676637"/>
                  <a:pt x="177918" y="4727953"/>
                  <a:pt x="114617" y="4727953"/>
                </a:cubicBezTo>
                <a:cubicBezTo>
                  <a:pt x="51316" y="4727953"/>
                  <a:pt x="0" y="4676637"/>
                  <a:pt x="0" y="4613336"/>
                </a:cubicBezTo>
                <a:cubicBezTo>
                  <a:pt x="0" y="4581686"/>
                  <a:pt x="12829" y="4553032"/>
                  <a:pt x="33571" y="4532290"/>
                </a:cubicBezTo>
                <a:lnTo>
                  <a:pt x="66131" y="4510337"/>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80" name="任意多边形 79"/>
          <p:cNvSpPr/>
          <p:nvPr/>
        </p:nvSpPr>
        <p:spPr bwMode="auto">
          <a:xfrm>
            <a:off x="6095753" y="4307624"/>
            <a:ext cx="100056" cy="2063657"/>
          </a:xfrm>
          <a:custGeom>
            <a:avLst/>
            <a:gdLst>
              <a:gd name="connsiteX0" fmla="*/ 66131 w 229234"/>
              <a:gd name="connsiteY0" fmla="*/ 0 h 4727953"/>
              <a:gd name="connsiteX1" fmla="*/ 163103 w 229234"/>
              <a:gd name="connsiteY1" fmla="*/ 0 h 4727953"/>
              <a:gd name="connsiteX2" fmla="*/ 163103 w 229234"/>
              <a:gd name="connsiteY2" fmla="*/ 4510337 h 4727953"/>
              <a:gd name="connsiteX3" fmla="*/ 195663 w 229234"/>
              <a:gd name="connsiteY3" fmla="*/ 4532290 h 4727953"/>
              <a:gd name="connsiteX4" fmla="*/ 229234 w 229234"/>
              <a:gd name="connsiteY4" fmla="*/ 4613336 h 4727953"/>
              <a:gd name="connsiteX5" fmla="*/ 114617 w 229234"/>
              <a:gd name="connsiteY5" fmla="*/ 4727953 h 4727953"/>
              <a:gd name="connsiteX6" fmla="*/ 0 w 229234"/>
              <a:gd name="connsiteY6" fmla="*/ 4613336 h 4727953"/>
              <a:gd name="connsiteX7" fmla="*/ 33571 w 229234"/>
              <a:gd name="connsiteY7" fmla="*/ 4532290 h 4727953"/>
              <a:gd name="connsiteX8" fmla="*/ 66131 w 229234"/>
              <a:gd name="connsiteY8" fmla="*/ 4510337 h 472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34" h="4727953">
                <a:moveTo>
                  <a:pt x="66131" y="0"/>
                </a:moveTo>
                <a:lnTo>
                  <a:pt x="163103" y="0"/>
                </a:lnTo>
                <a:lnTo>
                  <a:pt x="163103" y="4510337"/>
                </a:lnTo>
                <a:lnTo>
                  <a:pt x="195663" y="4532290"/>
                </a:lnTo>
                <a:cubicBezTo>
                  <a:pt x="216405" y="4553032"/>
                  <a:pt x="229234" y="4581686"/>
                  <a:pt x="229234" y="4613336"/>
                </a:cubicBezTo>
                <a:cubicBezTo>
                  <a:pt x="229234" y="4676637"/>
                  <a:pt x="177918" y="4727953"/>
                  <a:pt x="114617" y="4727953"/>
                </a:cubicBezTo>
                <a:cubicBezTo>
                  <a:pt x="51316" y="4727953"/>
                  <a:pt x="0" y="4676637"/>
                  <a:pt x="0" y="4613336"/>
                </a:cubicBezTo>
                <a:cubicBezTo>
                  <a:pt x="0" y="4581686"/>
                  <a:pt x="12829" y="4553032"/>
                  <a:pt x="33571" y="4532290"/>
                </a:cubicBezTo>
                <a:lnTo>
                  <a:pt x="66131" y="4510337"/>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81" name="任意多边形 80"/>
          <p:cNvSpPr/>
          <p:nvPr/>
        </p:nvSpPr>
        <p:spPr bwMode="auto">
          <a:xfrm flipV="1">
            <a:off x="7312784" y="1436200"/>
            <a:ext cx="100056" cy="2063657"/>
          </a:xfrm>
          <a:custGeom>
            <a:avLst/>
            <a:gdLst>
              <a:gd name="connsiteX0" fmla="*/ 66131 w 229234"/>
              <a:gd name="connsiteY0" fmla="*/ 0 h 4727953"/>
              <a:gd name="connsiteX1" fmla="*/ 163103 w 229234"/>
              <a:gd name="connsiteY1" fmla="*/ 0 h 4727953"/>
              <a:gd name="connsiteX2" fmla="*/ 163103 w 229234"/>
              <a:gd name="connsiteY2" fmla="*/ 4510337 h 4727953"/>
              <a:gd name="connsiteX3" fmla="*/ 195663 w 229234"/>
              <a:gd name="connsiteY3" fmla="*/ 4532290 h 4727953"/>
              <a:gd name="connsiteX4" fmla="*/ 229234 w 229234"/>
              <a:gd name="connsiteY4" fmla="*/ 4613336 h 4727953"/>
              <a:gd name="connsiteX5" fmla="*/ 114617 w 229234"/>
              <a:gd name="connsiteY5" fmla="*/ 4727953 h 4727953"/>
              <a:gd name="connsiteX6" fmla="*/ 0 w 229234"/>
              <a:gd name="connsiteY6" fmla="*/ 4613336 h 4727953"/>
              <a:gd name="connsiteX7" fmla="*/ 33571 w 229234"/>
              <a:gd name="connsiteY7" fmla="*/ 4532290 h 4727953"/>
              <a:gd name="connsiteX8" fmla="*/ 66131 w 229234"/>
              <a:gd name="connsiteY8" fmla="*/ 4510337 h 472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34" h="4727953">
                <a:moveTo>
                  <a:pt x="66131" y="0"/>
                </a:moveTo>
                <a:lnTo>
                  <a:pt x="163103" y="0"/>
                </a:lnTo>
                <a:lnTo>
                  <a:pt x="163103" y="4510337"/>
                </a:lnTo>
                <a:lnTo>
                  <a:pt x="195663" y="4532290"/>
                </a:lnTo>
                <a:cubicBezTo>
                  <a:pt x="216405" y="4553032"/>
                  <a:pt x="229234" y="4581686"/>
                  <a:pt x="229234" y="4613336"/>
                </a:cubicBezTo>
                <a:cubicBezTo>
                  <a:pt x="229234" y="4676637"/>
                  <a:pt x="177918" y="4727953"/>
                  <a:pt x="114617" y="4727953"/>
                </a:cubicBezTo>
                <a:cubicBezTo>
                  <a:pt x="51316" y="4727953"/>
                  <a:pt x="0" y="4676637"/>
                  <a:pt x="0" y="4613336"/>
                </a:cubicBezTo>
                <a:cubicBezTo>
                  <a:pt x="0" y="4581686"/>
                  <a:pt x="12829" y="4553032"/>
                  <a:pt x="33571" y="4532290"/>
                </a:cubicBezTo>
                <a:lnTo>
                  <a:pt x="66131" y="4510337"/>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83" name="任意多边形 82"/>
          <p:cNvSpPr/>
          <p:nvPr/>
        </p:nvSpPr>
        <p:spPr bwMode="auto">
          <a:xfrm>
            <a:off x="8548424" y="4307624"/>
            <a:ext cx="100056" cy="2063657"/>
          </a:xfrm>
          <a:custGeom>
            <a:avLst/>
            <a:gdLst>
              <a:gd name="connsiteX0" fmla="*/ 66131 w 229234"/>
              <a:gd name="connsiteY0" fmla="*/ 0 h 4727953"/>
              <a:gd name="connsiteX1" fmla="*/ 163103 w 229234"/>
              <a:gd name="connsiteY1" fmla="*/ 0 h 4727953"/>
              <a:gd name="connsiteX2" fmla="*/ 163103 w 229234"/>
              <a:gd name="connsiteY2" fmla="*/ 4510337 h 4727953"/>
              <a:gd name="connsiteX3" fmla="*/ 195663 w 229234"/>
              <a:gd name="connsiteY3" fmla="*/ 4532290 h 4727953"/>
              <a:gd name="connsiteX4" fmla="*/ 229234 w 229234"/>
              <a:gd name="connsiteY4" fmla="*/ 4613336 h 4727953"/>
              <a:gd name="connsiteX5" fmla="*/ 114617 w 229234"/>
              <a:gd name="connsiteY5" fmla="*/ 4727953 h 4727953"/>
              <a:gd name="connsiteX6" fmla="*/ 0 w 229234"/>
              <a:gd name="connsiteY6" fmla="*/ 4613336 h 4727953"/>
              <a:gd name="connsiteX7" fmla="*/ 33571 w 229234"/>
              <a:gd name="connsiteY7" fmla="*/ 4532290 h 4727953"/>
              <a:gd name="connsiteX8" fmla="*/ 66131 w 229234"/>
              <a:gd name="connsiteY8" fmla="*/ 4510337 h 472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34" h="4727953">
                <a:moveTo>
                  <a:pt x="66131" y="0"/>
                </a:moveTo>
                <a:lnTo>
                  <a:pt x="163103" y="0"/>
                </a:lnTo>
                <a:lnTo>
                  <a:pt x="163103" y="4510337"/>
                </a:lnTo>
                <a:lnTo>
                  <a:pt x="195663" y="4532290"/>
                </a:lnTo>
                <a:cubicBezTo>
                  <a:pt x="216405" y="4553032"/>
                  <a:pt x="229234" y="4581686"/>
                  <a:pt x="229234" y="4613336"/>
                </a:cubicBezTo>
                <a:cubicBezTo>
                  <a:pt x="229234" y="4676637"/>
                  <a:pt x="177918" y="4727953"/>
                  <a:pt x="114617" y="4727953"/>
                </a:cubicBezTo>
                <a:cubicBezTo>
                  <a:pt x="51316" y="4727953"/>
                  <a:pt x="0" y="4676637"/>
                  <a:pt x="0" y="4613336"/>
                </a:cubicBezTo>
                <a:cubicBezTo>
                  <a:pt x="0" y="4581686"/>
                  <a:pt x="12829" y="4553032"/>
                  <a:pt x="33571" y="4532290"/>
                </a:cubicBezTo>
                <a:lnTo>
                  <a:pt x="66131" y="4510337"/>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85" name="任意多边形 84"/>
          <p:cNvSpPr/>
          <p:nvPr/>
        </p:nvSpPr>
        <p:spPr bwMode="auto">
          <a:xfrm flipV="1">
            <a:off x="9753231" y="1436200"/>
            <a:ext cx="100056" cy="2063657"/>
          </a:xfrm>
          <a:custGeom>
            <a:avLst/>
            <a:gdLst>
              <a:gd name="connsiteX0" fmla="*/ 66131 w 229234"/>
              <a:gd name="connsiteY0" fmla="*/ 0 h 4727953"/>
              <a:gd name="connsiteX1" fmla="*/ 163103 w 229234"/>
              <a:gd name="connsiteY1" fmla="*/ 0 h 4727953"/>
              <a:gd name="connsiteX2" fmla="*/ 163103 w 229234"/>
              <a:gd name="connsiteY2" fmla="*/ 4510337 h 4727953"/>
              <a:gd name="connsiteX3" fmla="*/ 195663 w 229234"/>
              <a:gd name="connsiteY3" fmla="*/ 4532290 h 4727953"/>
              <a:gd name="connsiteX4" fmla="*/ 229234 w 229234"/>
              <a:gd name="connsiteY4" fmla="*/ 4613336 h 4727953"/>
              <a:gd name="connsiteX5" fmla="*/ 114617 w 229234"/>
              <a:gd name="connsiteY5" fmla="*/ 4727953 h 4727953"/>
              <a:gd name="connsiteX6" fmla="*/ 0 w 229234"/>
              <a:gd name="connsiteY6" fmla="*/ 4613336 h 4727953"/>
              <a:gd name="connsiteX7" fmla="*/ 33571 w 229234"/>
              <a:gd name="connsiteY7" fmla="*/ 4532290 h 4727953"/>
              <a:gd name="connsiteX8" fmla="*/ 66131 w 229234"/>
              <a:gd name="connsiteY8" fmla="*/ 4510337 h 472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34" h="4727953">
                <a:moveTo>
                  <a:pt x="66131" y="0"/>
                </a:moveTo>
                <a:lnTo>
                  <a:pt x="163103" y="0"/>
                </a:lnTo>
                <a:lnTo>
                  <a:pt x="163103" y="4510337"/>
                </a:lnTo>
                <a:lnTo>
                  <a:pt x="195663" y="4532290"/>
                </a:lnTo>
                <a:cubicBezTo>
                  <a:pt x="216405" y="4553032"/>
                  <a:pt x="229234" y="4581686"/>
                  <a:pt x="229234" y="4613336"/>
                </a:cubicBezTo>
                <a:cubicBezTo>
                  <a:pt x="229234" y="4676637"/>
                  <a:pt x="177918" y="4727953"/>
                  <a:pt x="114617" y="4727953"/>
                </a:cubicBezTo>
                <a:cubicBezTo>
                  <a:pt x="51316" y="4727953"/>
                  <a:pt x="0" y="4676637"/>
                  <a:pt x="0" y="4613336"/>
                </a:cubicBezTo>
                <a:cubicBezTo>
                  <a:pt x="0" y="4581686"/>
                  <a:pt x="12829" y="4553032"/>
                  <a:pt x="33571" y="4532290"/>
                </a:cubicBezTo>
                <a:lnTo>
                  <a:pt x="66131" y="4510337"/>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87" name="任意多边形 86"/>
          <p:cNvSpPr/>
          <p:nvPr/>
        </p:nvSpPr>
        <p:spPr bwMode="auto">
          <a:xfrm>
            <a:off x="1206027" y="3292761"/>
            <a:ext cx="953707" cy="1169538"/>
          </a:xfrm>
          <a:custGeom>
            <a:avLst/>
            <a:gdLst>
              <a:gd name="connsiteX0" fmla="*/ 0 w 1047750"/>
              <a:gd name="connsiteY0" fmla="*/ 0 h 1271587"/>
              <a:gd name="connsiteX1" fmla="*/ 0 w 1047750"/>
              <a:gd name="connsiteY1" fmla="*/ 1271587 h 1271587"/>
              <a:gd name="connsiteX2" fmla="*/ 1047750 w 1047750"/>
              <a:gd name="connsiteY2" fmla="*/ 1214437 h 1271587"/>
              <a:gd name="connsiteX3" fmla="*/ 1047750 w 1047750"/>
              <a:gd name="connsiteY3" fmla="*/ 28575 h 1271587"/>
              <a:gd name="connsiteX4" fmla="*/ 0 w 1047750"/>
              <a:gd name="connsiteY4" fmla="*/ 0 h 1271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271587">
                <a:moveTo>
                  <a:pt x="0" y="0"/>
                </a:moveTo>
                <a:lnTo>
                  <a:pt x="0" y="1271587"/>
                </a:lnTo>
                <a:lnTo>
                  <a:pt x="1047750" y="1214437"/>
                </a:lnTo>
                <a:lnTo>
                  <a:pt x="1047750" y="28575"/>
                </a:lnTo>
                <a:lnTo>
                  <a:pt x="0" y="0"/>
                </a:lnTo>
                <a:close/>
              </a:path>
            </a:pathLst>
          </a:cu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6000" b="0" i="0" u="none" strike="noStrike" cap="none" normalizeH="0" baseline="0" dirty="0" smtClean="0">
                <a:ln>
                  <a:noFill/>
                </a:ln>
                <a:solidFill>
                  <a:schemeClr val="bg1"/>
                </a:solidFill>
                <a:effectLst/>
                <a:latin typeface="+mn-lt"/>
                <a:ea typeface="微软雅黑" panose="020B0503020204020204" pitchFamily="34" charset="-122"/>
              </a:rPr>
              <a:t>1</a:t>
            </a:r>
            <a:endParaRPr kumimoji="0" lang="zh-CN" altLang="en-US" sz="6000" b="0" i="0" u="none" strike="noStrike" cap="none" normalizeH="0" baseline="0" dirty="0" smtClean="0">
              <a:ln>
                <a:noFill/>
              </a:ln>
              <a:solidFill>
                <a:schemeClr val="bg1"/>
              </a:solidFill>
              <a:effectLst/>
              <a:latin typeface="+mn-lt"/>
              <a:ea typeface="微软雅黑" panose="020B0503020204020204" pitchFamily="34" charset="-122"/>
            </a:endParaRPr>
          </a:p>
        </p:txBody>
      </p:sp>
      <p:sp>
        <p:nvSpPr>
          <p:cNvPr id="88" name="任意多边形 87"/>
          <p:cNvSpPr/>
          <p:nvPr/>
        </p:nvSpPr>
        <p:spPr bwMode="auto">
          <a:xfrm>
            <a:off x="1005993" y="3292761"/>
            <a:ext cx="201494" cy="1165158"/>
          </a:xfrm>
          <a:custGeom>
            <a:avLst/>
            <a:gdLst>
              <a:gd name="connsiteX0" fmla="*/ 219075 w 219075"/>
              <a:gd name="connsiteY0" fmla="*/ 0 h 1266825"/>
              <a:gd name="connsiteX1" fmla="*/ 0 w 219075"/>
              <a:gd name="connsiteY1" fmla="*/ 219075 h 1266825"/>
              <a:gd name="connsiteX2" fmla="*/ 0 w 219075"/>
              <a:gd name="connsiteY2" fmla="*/ 1171575 h 1266825"/>
              <a:gd name="connsiteX3" fmla="*/ 219075 w 219075"/>
              <a:gd name="connsiteY3" fmla="*/ 1266825 h 1266825"/>
              <a:gd name="connsiteX4" fmla="*/ 219075 w 219075"/>
              <a:gd name="connsiteY4" fmla="*/ 0 h 1266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1266825">
                <a:moveTo>
                  <a:pt x="219075" y="0"/>
                </a:moveTo>
                <a:lnTo>
                  <a:pt x="0" y="219075"/>
                </a:lnTo>
                <a:lnTo>
                  <a:pt x="0" y="1171575"/>
                </a:lnTo>
                <a:lnTo>
                  <a:pt x="219075" y="1266825"/>
                </a:lnTo>
                <a:lnTo>
                  <a:pt x="219075" y="0"/>
                </a:ln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89" name="任意多边形 88"/>
          <p:cNvSpPr/>
          <p:nvPr/>
        </p:nvSpPr>
        <p:spPr bwMode="auto">
          <a:xfrm>
            <a:off x="2424598" y="3327803"/>
            <a:ext cx="956812" cy="1064411"/>
          </a:xfrm>
          <a:custGeom>
            <a:avLst/>
            <a:gdLst>
              <a:gd name="connsiteX0" fmla="*/ 1832 w 1044820"/>
              <a:gd name="connsiteY0" fmla="*/ 0 h 1157287"/>
              <a:gd name="connsiteX1" fmla="*/ 1044820 w 1044820"/>
              <a:gd name="connsiteY1" fmla="*/ 28575 h 1157287"/>
              <a:gd name="connsiteX2" fmla="*/ 1044820 w 1044820"/>
              <a:gd name="connsiteY2" fmla="*/ 1114425 h 1157287"/>
              <a:gd name="connsiteX3" fmla="*/ 1832 w 1044820"/>
              <a:gd name="connsiteY3" fmla="*/ 1157287 h 1157287"/>
              <a:gd name="connsiteX4" fmla="*/ 1832 w 1044820"/>
              <a:gd name="connsiteY4" fmla="*/ 0 h 1157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820" h="1157287">
                <a:moveTo>
                  <a:pt x="1832" y="0"/>
                </a:moveTo>
                <a:lnTo>
                  <a:pt x="1044820" y="28575"/>
                </a:lnTo>
                <a:lnTo>
                  <a:pt x="1044820" y="1114425"/>
                </a:lnTo>
                <a:lnTo>
                  <a:pt x="1832" y="1157287"/>
                </a:lnTo>
                <a:cubicBezTo>
                  <a:pt x="245" y="768350"/>
                  <a:pt x="-1343" y="379412"/>
                  <a:pt x="1832" y="0"/>
                </a:cubicBezTo>
                <a:close/>
              </a:path>
            </a:pathLst>
          </a:cu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5400" b="0" i="0" u="none" strike="noStrike" cap="none" normalizeH="0" baseline="0" dirty="0" smtClean="0">
                <a:ln>
                  <a:noFill/>
                </a:ln>
                <a:solidFill>
                  <a:schemeClr val="bg1"/>
                </a:solidFill>
                <a:effectLst/>
                <a:latin typeface="+mn-lt"/>
                <a:ea typeface="微软雅黑" panose="020B0503020204020204" pitchFamily="34" charset="-122"/>
              </a:rPr>
              <a:t>2</a:t>
            </a:r>
            <a:endParaRPr kumimoji="0" lang="zh-CN" altLang="en-US" sz="5400" b="0" i="0" u="none" strike="noStrike" cap="none" normalizeH="0" baseline="0" dirty="0" smtClean="0">
              <a:ln>
                <a:noFill/>
              </a:ln>
              <a:solidFill>
                <a:schemeClr val="bg1"/>
              </a:solidFill>
              <a:effectLst/>
              <a:latin typeface="+mn-lt"/>
              <a:ea typeface="微软雅黑" panose="020B0503020204020204" pitchFamily="34" charset="-122"/>
            </a:endParaRPr>
          </a:p>
        </p:txBody>
      </p:sp>
      <p:sp>
        <p:nvSpPr>
          <p:cNvPr id="90" name="任意多边形 89"/>
          <p:cNvSpPr/>
          <p:nvPr/>
        </p:nvSpPr>
        <p:spPr bwMode="auto">
          <a:xfrm>
            <a:off x="2306941" y="3327803"/>
            <a:ext cx="119953" cy="1068792"/>
          </a:xfrm>
          <a:custGeom>
            <a:avLst/>
            <a:gdLst>
              <a:gd name="connsiteX0" fmla="*/ 128587 w 130420"/>
              <a:gd name="connsiteY0" fmla="*/ 0 h 1162050"/>
              <a:gd name="connsiteX1" fmla="*/ 0 w 130420"/>
              <a:gd name="connsiteY1" fmla="*/ 176212 h 1162050"/>
              <a:gd name="connsiteX2" fmla="*/ 0 w 130420"/>
              <a:gd name="connsiteY2" fmla="*/ 1081087 h 1162050"/>
              <a:gd name="connsiteX3" fmla="*/ 128587 w 130420"/>
              <a:gd name="connsiteY3" fmla="*/ 1162050 h 1162050"/>
              <a:gd name="connsiteX4" fmla="*/ 128587 w 130420"/>
              <a:gd name="connsiteY4" fmla="*/ 0 h 116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20" h="1162050">
                <a:moveTo>
                  <a:pt x="128587" y="0"/>
                </a:moveTo>
                <a:lnTo>
                  <a:pt x="0" y="176212"/>
                </a:lnTo>
                <a:lnTo>
                  <a:pt x="0" y="1081087"/>
                </a:lnTo>
                <a:lnTo>
                  <a:pt x="128587" y="1162050"/>
                </a:lnTo>
                <a:cubicBezTo>
                  <a:pt x="130175" y="773112"/>
                  <a:pt x="131762" y="384175"/>
                  <a:pt x="128587" y="0"/>
                </a:cubicBez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91" name="任意多边形 90"/>
          <p:cNvSpPr/>
          <p:nvPr/>
        </p:nvSpPr>
        <p:spPr bwMode="auto">
          <a:xfrm>
            <a:off x="3646273" y="3362846"/>
            <a:ext cx="963835" cy="981186"/>
          </a:xfrm>
          <a:custGeom>
            <a:avLst/>
            <a:gdLst>
              <a:gd name="connsiteX0" fmla="*/ 0 w 1047750"/>
              <a:gd name="connsiteY0" fmla="*/ 0 h 1066800"/>
              <a:gd name="connsiteX1" fmla="*/ 1047750 w 1047750"/>
              <a:gd name="connsiteY1" fmla="*/ 14287 h 1066800"/>
              <a:gd name="connsiteX2" fmla="*/ 1047750 w 1047750"/>
              <a:gd name="connsiteY2" fmla="*/ 1038225 h 1066800"/>
              <a:gd name="connsiteX3" fmla="*/ 0 w 1047750"/>
              <a:gd name="connsiteY3" fmla="*/ 1066800 h 1066800"/>
              <a:gd name="connsiteX4" fmla="*/ 0 w 1047750"/>
              <a:gd name="connsiteY4" fmla="*/ 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66800">
                <a:moveTo>
                  <a:pt x="0" y="0"/>
                </a:moveTo>
                <a:lnTo>
                  <a:pt x="1047750" y="14287"/>
                </a:lnTo>
                <a:lnTo>
                  <a:pt x="1047750" y="1038225"/>
                </a:lnTo>
                <a:lnTo>
                  <a:pt x="0" y="1066800"/>
                </a:lnTo>
                <a:lnTo>
                  <a:pt x="0" y="0"/>
                </a:lnTo>
                <a:close/>
              </a:path>
            </a:pathLst>
          </a:cu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4800" b="0" i="0" u="none" strike="noStrike" cap="none" normalizeH="0" baseline="0" dirty="0" smtClean="0">
                <a:ln>
                  <a:noFill/>
                </a:ln>
                <a:solidFill>
                  <a:schemeClr val="bg1"/>
                </a:solidFill>
                <a:effectLst/>
                <a:latin typeface="+mn-lt"/>
                <a:ea typeface="微软雅黑" panose="020B0503020204020204" pitchFamily="34" charset="-122"/>
              </a:rPr>
              <a:t>3</a:t>
            </a:r>
            <a:endParaRPr kumimoji="0" lang="zh-CN" altLang="en-US" sz="4800" b="0" i="0" u="none" strike="noStrike" cap="none" normalizeH="0" baseline="0" dirty="0" smtClean="0">
              <a:ln>
                <a:noFill/>
              </a:ln>
              <a:solidFill>
                <a:schemeClr val="bg1"/>
              </a:solidFill>
              <a:effectLst/>
              <a:latin typeface="+mn-lt"/>
              <a:ea typeface="微软雅黑" panose="020B0503020204020204" pitchFamily="34" charset="-122"/>
            </a:endParaRPr>
          </a:p>
        </p:txBody>
      </p:sp>
      <p:sp>
        <p:nvSpPr>
          <p:cNvPr id="92" name="任意多边形 91"/>
          <p:cNvSpPr/>
          <p:nvPr/>
        </p:nvSpPr>
        <p:spPr bwMode="auto">
          <a:xfrm>
            <a:off x="3566758" y="3362846"/>
            <a:ext cx="79516" cy="987926"/>
          </a:xfrm>
          <a:custGeom>
            <a:avLst/>
            <a:gdLst>
              <a:gd name="connsiteX0" fmla="*/ 76200 w 76200"/>
              <a:gd name="connsiteY0" fmla="*/ 0 h 1066800"/>
              <a:gd name="connsiteX1" fmla="*/ 0 w 76200"/>
              <a:gd name="connsiteY1" fmla="*/ 157163 h 1066800"/>
              <a:gd name="connsiteX2" fmla="*/ 0 w 76200"/>
              <a:gd name="connsiteY2" fmla="*/ 1014413 h 1066800"/>
              <a:gd name="connsiteX3" fmla="*/ 76200 w 76200"/>
              <a:gd name="connsiteY3" fmla="*/ 1066800 h 1066800"/>
              <a:gd name="connsiteX4" fmla="*/ 76200 w 76200"/>
              <a:gd name="connsiteY4" fmla="*/ 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1066800">
                <a:moveTo>
                  <a:pt x="76200" y="0"/>
                </a:moveTo>
                <a:lnTo>
                  <a:pt x="0" y="157163"/>
                </a:lnTo>
                <a:lnTo>
                  <a:pt x="0" y="1014413"/>
                </a:lnTo>
                <a:lnTo>
                  <a:pt x="76200" y="1066800"/>
                </a:lnTo>
                <a:lnTo>
                  <a:pt x="76200" y="0"/>
                </a:ln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93" name="任意多边形 92"/>
          <p:cNvSpPr/>
          <p:nvPr/>
        </p:nvSpPr>
        <p:spPr bwMode="auto">
          <a:xfrm>
            <a:off x="4881209" y="3375986"/>
            <a:ext cx="955745" cy="941764"/>
          </a:xfrm>
          <a:custGeom>
            <a:avLst/>
            <a:gdLst>
              <a:gd name="connsiteX0" fmla="*/ 4762 w 1042987"/>
              <a:gd name="connsiteY0" fmla="*/ 0 h 1014413"/>
              <a:gd name="connsiteX1" fmla="*/ 1042987 w 1042987"/>
              <a:gd name="connsiteY1" fmla="*/ 9525 h 1014413"/>
              <a:gd name="connsiteX2" fmla="*/ 1042987 w 1042987"/>
              <a:gd name="connsiteY2" fmla="*/ 1014413 h 1014413"/>
              <a:gd name="connsiteX3" fmla="*/ 0 w 1042987"/>
              <a:gd name="connsiteY3" fmla="*/ 1014413 h 1014413"/>
              <a:gd name="connsiteX4" fmla="*/ 4762 w 1042987"/>
              <a:gd name="connsiteY4" fmla="*/ 0 h 1014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987" h="1014413">
                <a:moveTo>
                  <a:pt x="4762" y="0"/>
                </a:moveTo>
                <a:lnTo>
                  <a:pt x="1042987" y="9525"/>
                </a:lnTo>
                <a:lnTo>
                  <a:pt x="1042987" y="1014413"/>
                </a:lnTo>
                <a:lnTo>
                  <a:pt x="0" y="1014413"/>
                </a:lnTo>
                <a:cubicBezTo>
                  <a:pt x="1587" y="676275"/>
                  <a:pt x="3175" y="338138"/>
                  <a:pt x="4762" y="0"/>
                </a:cubicBezTo>
                <a:close/>
              </a:path>
            </a:pathLst>
          </a:cu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4400" b="0" i="0" u="none" strike="noStrike" cap="none" normalizeH="0" baseline="0" dirty="0" smtClean="0">
                <a:ln>
                  <a:noFill/>
                </a:ln>
                <a:solidFill>
                  <a:schemeClr val="bg1"/>
                </a:solidFill>
                <a:effectLst/>
                <a:latin typeface="+mn-lt"/>
                <a:ea typeface="微软雅黑" panose="020B0503020204020204" pitchFamily="34" charset="-122"/>
              </a:rPr>
              <a:t>4</a:t>
            </a:r>
            <a:endParaRPr kumimoji="0" lang="zh-CN" altLang="en-US" sz="4400" b="0" i="0" u="none" strike="noStrike" cap="none" normalizeH="0" baseline="0" dirty="0" smtClean="0">
              <a:ln>
                <a:noFill/>
              </a:ln>
              <a:solidFill>
                <a:schemeClr val="bg1"/>
              </a:solidFill>
              <a:effectLst/>
              <a:latin typeface="+mn-lt"/>
              <a:ea typeface="微软雅黑" panose="020B0503020204020204" pitchFamily="34" charset="-122"/>
            </a:endParaRPr>
          </a:p>
        </p:txBody>
      </p:sp>
      <p:sp>
        <p:nvSpPr>
          <p:cNvPr id="94" name="任意多边形 93"/>
          <p:cNvSpPr/>
          <p:nvPr/>
        </p:nvSpPr>
        <p:spPr bwMode="auto">
          <a:xfrm>
            <a:off x="4843131" y="3375986"/>
            <a:ext cx="39086" cy="943223"/>
          </a:xfrm>
          <a:custGeom>
            <a:avLst/>
            <a:gdLst>
              <a:gd name="connsiteX0" fmla="*/ 41275 w 42497"/>
              <a:gd name="connsiteY0" fmla="*/ 0 h 1025525"/>
              <a:gd name="connsiteX1" fmla="*/ 0 w 42497"/>
              <a:gd name="connsiteY1" fmla="*/ 101600 h 1025525"/>
              <a:gd name="connsiteX2" fmla="*/ 0 w 42497"/>
              <a:gd name="connsiteY2" fmla="*/ 974725 h 1025525"/>
              <a:gd name="connsiteX3" fmla="*/ 41275 w 42497"/>
              <a:gd name="connsiteY3" fmla="*/ 1025525 h 1025525"/>
              <a:gd name="connsiteX4" fmla="*/ 41275 w 42497"/>
              <a:gd name="connsiteY4" fmla="*/ 0 h 1025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97" h="1025525">
                <a:moveTo>
                  <a:pt x="41275" y="0"/>
                </a:moveTo>
                <a:lnTo>
                  <a:pt x="0" y="101600"/>
                </a:lnTo>
                <a:lnTo>
                  <a:pt x="0" y="974725"/>
                </a:lnTo>
                <a:lnTo>
                  <a:pt x="41275" y="1025525"/>
                </a:lnTo>
                <a:cubicBezTo>
                  <a:pt x="42333" y="685800"/>
                  <a:pt x="43392" y="346075"/>
                  <a:pt x="41275" y="0"/>
                </a:cubicBez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95" name="任意多边形 94"/>
          <p:cNvSpPr/>
          <p:nvPr/>
        </p:nvSpPr>
        <p:spPr bwMode="auto">
          <a:xfrm flipH="1">
            <a:off x="9784408" y="3305890"/>
            <a:ext cx="953707" cy="1169538"/>
          </a:xfrm>
          <a:custGeom>
            <a:avLst/>
            <a:gdLst>
              <a:gd name="connsiteX0" fmla="*/ 0 w 1047750"/>
              <a:gd name="connsiteY0" fmla="*/ 0 h 1271587"/>
              <a:gd name="connsiteX1" fmla="*/ 0 w 1047750"/>
              <a:gd name="connsiteY1" fmla="*/ 1271587 h 1271587"/>
              <a:gd name="connsiteX2" fmla="*/ 1047750 w 1047750"/>
              <a:gd name="connsiteY2" fmla="*/ 1214437 h 1271587"/>
              <a:gd name="connsiteX3" fmla="*/ 1047750 w 1047750"/>
              <a:gd name="connsiteY3" fmla="*/ 28575 h 1271587"/>
              <a:gd name="connsiteX4" fmla="*/ 0 w 1047750"/>
              <a:gd name="connsiteY4" fmla="*/ 0 h 1271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271587">
                <a:moveTo>
                  <a:pt x="0" y="0"/>
                </a:moveTo>
                <a:lnTo>
                  <a:pt x="0" y="1271587"/>
                </a:lnTo>
                <a:lnTo>
                  <a:pt x="1047750" y="1214437"/>
                </a:lnTo>
                <a:lnTo>
                  <a:pt x="1047750" y="28575"/>
                </a:lnTo>
                <a:lnTo>
                  <a:pt x="0" y="0"/>
                </a:lnTo>
                <a:close/>
              </a:path>
            </a:pathLst>
          </a:cu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6000" b="0" i="0" u="none" strike="noStrike" cap="none" normalizeH="0" baseline="0" dirty="0" smtClean="0">
                <a:ln>
                  <a:noFill/>
                </a:ln>
                <a:solidFill>
                  <a:schemeClr val="bg1"/>
                </a:solidFill>
                <a:effectLst/>
                <a:latin typeface="+mn-lt"/>
                <a:ea typeface="微软雅黑" panose="020B0503020204020204" pitchFamily="34" charset="-122"/>
              </a:rPr>
              <a:t>8</a:t>
            </a:r>
            <a:endParaRPr kumimoji="0" lang="zh-CN" altLang="en-US" sz="6000" b="0" i="0" u="none" strike="noStrike" cap="none" normalizeH="0" baseline="0" dirty="0" smtClean="0">
              <a:ln>
                <a:noFill/>
              </a:ln>
              <a:solidFill>
                <a:schemeClr val="bg1"/>
              </a:solidFill>
              <a:effectLst/>
              <a:latin typeface="+mn-lt"/>
              <a:ea typeface="微软雅黑" panose="020B0503020204020204" pitchFamily="34" charset="-122"/>
            </a:endParaRPr>
          </a:p>
        </p:txBody>
      </p:sp>
      <p:sp>
        <p:nvSpPr>
          <p:cNvPr id="96" name="任意多边形 95"/>
          <p:cNvSpPr/>
          <p:nvPr/>
        </p:nvSpPr>
        <p:spPr bwMode="auto">
          <a:xfrm flipH="1">
            <a:off x="8562733" y="3340932"/>
            <a:ext cx="956812" cy="1064411"/>
          </a:xfrm>
          <a:custGeom>
            <a:avLst/>
            <a:gdLst>
              <a:gd name="connsiteX0" fmla="*/ 1832 w 1044820"/>
              <a:gd name="connsiteY0" fmla="*/ 0 h 1157287"/>
              <a:gd name="connsiteX1" fmla="*/ 1044820 w 1044820"/>
              <a:gd name="connsiteY1" fmla="*/ 28575 h 1157287"/>
              <a:gd name="connsiteX2" fmla="*/ 1044820 w 1044820"/>
              <a:gd name="connsiteY2" fmla="*/ 1114425 h 1157287"/>
              <a:gd name="connsiteX3" fmla="*/ 1832 w 1044820"/>
              <a:gd name="connsiteY3" fmla="*/ 1157287 h 1157287"/>
              <a:gd name="connsiteX4" fmla="*/ 1832 w 1044820"/>
              <a:gd name="connsiteY4" fmla="*/ 0 h 1157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820" h="1157287">
                <a:moveTo>
                  <a:pt x="1832" y="0"/>
                </a:moveTo>
                <a:lnTo>
                  <a:pt x="1044820" y="28575"/>
                </a:lnTo>
                <a:lnTo>
                  <a:pt x="1044820" y="1114425"/>
                </a:lnTo>
                <a:lnTo>
                  <a:pt x="1832" y="1157287"/>
                </a:lnTo>
                <a:cubicBezTo>
                  <a:pt x="245" y="768350"/>
                  <a:pt x="-1343" y="379412"/>
                  <a:pt x="1832" y="0"/>
                </a:cubicBezTo>
                <a:close/>
              </a:path>
            </a:pathLst>
          </a:cu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5400" b="0" i="0" u="none" strike="noStrike" cap="none" normalizeH="0" baseline="0" dirty="0" smtClean="0">
                <a:ln>
                  <a:noFill/>
                </a:ln>
                <a:solidFill>
                  <a:schemeClr val="bg1"/>
                </a:solidFill>
                <a:effectLst/>
                <a:latin typeface="+mn-lt"/>
                <a:ea typeface="微软雅黑" panose="020B0503020204020204" pitchFamily="34" charset="-122"/>
              </a:rPr>
              <a:t>7</a:t>
            </a:r>
            <a:endParaRPr kumimoji="0" lang="zh-CN" altLang="en-US" sz="5400" b="0" i="0" u="none" strike="noStrike" cap="none" normalizeH="0" baseline="0" dirty="0" smtClean="0">
              <a:ln>
                <a:noFill/>
              </a:ln>
              <a:solidFill>
                <a:schemeClr val="bg1"/>
              </a:solidFill>
              <a:effectLst/>
              <a:latin typeface="+mn-lt"/>
              <a:ea typeface="微软雅黑" panose="020B0503020204020204" pitchFamily="34" charset="-122"/>
            </a:endParaRPr>
          </a:p>
        </p:txBody>
      </p:sp>
      <p:sp>
        <p:nvSpPr>
          <p:cNvPr id="97" name="任意多边形 96"/>
          <p:cNvSpPr/>
          <p:nvPr/>
        </p:nvSpPr>
        <p:spPr bwMode="auto">
          <a:xfrm flipH="1">
            <a:off x="7334034" y="3375975"/>
            <a:ext cx="963835" cy="981186"/>
          </a:xfrm>
          <a:custGeom>
            <a:avLst/>
            <a:gdLst>
              <a:gd name="connsiteX0" fmla="*/ 0 w 1047750"/>
              <a:gd name="connsiteY0" fmla="*/ 0 h 1066800"/>
              <a:gd name="connsiteX1" fmla="*/ 1047750 w 1047750"/>
              <a:gd name="connsiteY1" fmla="*/ 14287 h 1066800"/>
              <a:gd name="connsiteX2" fmla="*/ 1047750 w 1047750"/>
              <a:gd name="connsiteY2" fmla="*/ 1038225 h 1066800"/>
              <a:gd name="connsiteX3" fmla="*/ 0 w 1047750"/>
              <a:gd name="connsiteY3" fmla="*/ 1066800 h 1066800"/>
              <a:gd name="connsiteX4" fmla="*/ 0 w 1047750"/>
              <a:gd name="connsiteY4" fmla="*/ 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66800">
                <a:moveTo>
                  <a:pt x="0" y="0"/>
                </a:moveTo>
                <a:lnTo>
                  <a:pt x="1047750" y="14287"/>
                </a:lnTo>
                <a:lnTo>
                  <a:pt x="1047750" y="1038225"/>
                </a:lnTo>
                <a:lnTo>
                  <a:pt x="0" y="1066800"/>
                </a:lnTo>
                <a:lnTo>
                  <a:pt x="0" y="0"/>
                </a:lnTo>
                <a:close/>
              </a:path>
            </a:pathLst>
          </a:cu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4800" b="0" i="0" u="none" strike="noStrike" cap="none" normalizeH="0" baseline="0" dirty="0" smtClean="0">
                <a:ln>
                  <a:noFill/>
                </a:ln>
                <a:solidFill>
                  <a:schemeClr val="bg1"/>
                </a:solidFill>
                <a:effectLst/>
                <a:latin typeface="+mn-lt"/>
                <a:ea typeface="微软雅黑" panose="020B0503020204020204" pitchFamily="34" charset="-122"/>
              </a:rPr>
              <a:t>6</a:t>
            </a:r>
            <a:endParaRPr kumimoji="0" lang="zh-CN" altLang="en-US" sz="4800" b="0" i="0" u="none" strike="noStrike" cap="none" normalizeH="0" baseline="0" dirty="0" smtClean="0">
              <a:ln>
                <a:noFill/>
              </a:ln>
              <a:solidFill>
                <a:schemeClr val="bg1"/>
              </a:solidFill>
              <a:effectLst/>
              <a:latin typeface="+mn-lt"/>
              <a:ea typeface="微软雅黑" panose="020B0503020204020204" pitchFamily="34" charset="-122"/>
            </a:endParaRPr>
          </a:p>
        </p:txBody>
      </p:sp>
      <p:sp>
        <p:nvSpPr>
          <p:cNvPr id="98" name="任意多边形 97"/>
          <p:cNvSpPr/>
          <p:nvPr/>
        </p:nvSpPr>
        <p:spPr bwMode="auto">
          <a:xfrm flipH="1">
            <a:off x="6107188" y="3389115"/>
            <a:ext cx="955745" cy="941764"/>
          </a:xfrm>
          <a:custGeom>
            <a:avLst/>
            <a:gdLst>
              <a:gd name="connsiteX0" fmla="*/ 4762 w 1042987"/>
              <a:gd name="connsiteY0" fmla="*/ 0 h 1014413"/>
              <a:gd name="connsiteX1" fmla="*/ 1042987 w 1042987"/>
              <a:gd name="connsiteY1" fmla="*/ 9525 h 1014413"/>
              <a:gd name="connsiteX2" fmla="*/ 1042987 w 1042987"/>
              <a:gd name="connsiteY2" fmla="*/ 1014413 h 1014413"/>
              <a:gd name="connsiteX3" fmla="*/ 0 w 1042987"/>
              <a:gd name="connsiteY3" fmla="*/ 1014413 h 1014413"/>
              <a:gd name="connsiteX4" fmla="*/ 4762 w 1042987"/>
              <a:gd name="connsiteY4" fmla="*/ 0 h 1014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987" h="1014413">
                <a:moveTo>
                  <a:pt x="4762" y="0"/>
                </a:moveTo>
                <a:lnTo>
                  <a:pt x="1042987" y="9525"/>
                </a:lnTo>
                <a:lnTo>
                  <a:pt x="1042987" y="1014413"/>
                </a:lnTo>
                <a:lnTo>
                  <a:pt x="0" y="1014413"/>
                </a:lnTo>
                <a:cubicBezTo>
                  <a:pt x="1587" y="676275"/>
                  <a:pt x="3175" y="338138"/>
                  <a:pt x="4762" y="0"/>
                </a:cubicBezTo>
                <a:close/>
              </a:path>
            </a:pathLst>
          </a:cu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4400" b="0" i="0" u="none" strike="noStrike" cap="none" normalizeH="0" baseline="0" dirty="0" smtClean="0">
                <a:ln>
                  <a:noFill/>
                </a:ln>
                <a:solidFill>
                  <a:schemeClr val="bg1"/>
                </a:solidFill>
                <a:effectLst/>
                <a:latin typeface="+mn-lt"/>
                <a:ea typeface="微软雅黑" panose="020B0503020204020204" pitchFamily="34" charset="-122"/>
              </a:rPr>
              <a:t>5</a:t>
            </a:r>
            <a:endParaRPr kumimoji="0" lang="zh-CN" altLang="en-US" sz="4400" b="0" i="0" u="none" strike="noStrike" cap="none" normalizeH="0" baseline="0" dirty="0" smtClean="0">
              <a:ln>
                <a:noFill/>
              </a:ln>
              <a:solidFill>
                <a:schemeClr val="bg1"/>
              </a:solidFill>
              <a:effectLst/>
              <a:latin typeface="+mn-lt"/>
              <a:ea typeface="微软雅黑" panose="020B0503020204020204" pitchFamily="34" charset="-122"/>
            </a:endParaRPr>
          </a:p>
        </p:txBody>
      </p:sp>
      <p:sp>
        <p:nvSpPr>
          <p:cNvPr id="99" name="任意多边形 98"/>
          <p:cNvSpPr/>
          <p:nvPr/>
        </p:nvSpPr>
        <p:spPr bwMode="auto">
          <a:xfrm flipH="1">
            <a:off x="10736655" y="3305890"/>
            <a:ext cx="201494" cy="1165158"/>
          </a:xfrm>
          <a:custGeom>
            <a:avLst/>
            <a:gdLst>
              <a:gd name="connsiteX0" fmla="*/ 219075 w 219075"/>
              <a:gd name="connsiteY0" fmla="*/ 0 h 1266825"/>
              <a:gd name="connsiteX1" fmla="*/ 0 w 219075"/>
              <a:gd name="connsiteY1" fmla="*/ 219075 h 1266825"/>
              <a:gd name="connsiteX2" fmla="*/ 0 w 219075"/>
              <a:gd name="connsiteY2" fmla="*/ 1171575 h 1266825"/>
              <a:gd name="connsiteX3" fmla="*/ 219075 w 219075"/>
              <a:gd name="connsiteY3" fmla="*/ 1266825 h 1266825"/>
              <a:gd name="connsiteX4" fmla="*/ 219075 w 219075"/>
              <a:gd name="connsiteY4" fmla="*/ 0 h 1266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1266825">
                <a:moveTo>
                  <a:pt x="219075" y="0"/>
                </a:moveTo>
                <a:lnTo>
                  <a:pt x="0" y="219075"/>
                </a:lnTo>
                <a:lnTo>
                  <a:pt x="0" y="1171575"/>
                </a:lnTo>
                <a:lnTo>
                  <a:pt x="219075" y="1266825"/>
                </a:lnTo>
                <a:lnTo>
                  <a:pt x="219075" y="0"/>
                </a:ln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100" name="任意多边形 99"/>
          <p:cNvSpPr/>
          <p:nvPr/>
        </p:nvSpPr>
        <p:spPr bwMode="auto">
          <a:xfrm flipH="1">
            <a:off x="9517248" y="3340932"/>
            <a:ext cx="119953" cy="1068792"/>
          </a:xfrm>
          <a:custGeom>
            <a:avLst/>
            <a:gdLst>
              <a:gd name="connsiteX0" fmla="*/ 128587 w 130420"/>
              <a:gd name="connsiteY0" fmla="*/ 0 h 1162050"/>
              <a:gd name="connsiteX1" fmla="*/ 0 w 130420"/>
              <a:gd name="connsiteY1" fmla="*/ 176212 h 1162050"/>
              <a:gd name="connsiteX2" fmla="*/ 0 w 130420"/>
              <a:gd name="connsiteY2" fmla="*/ 1081087 h 1162050"/>
              <a:gd name="connsiteX3" fmla="*/ 128587 w 130420"/>
              <a:gd name="connsiteY3" fmla="*/ 1162050 h 1162050"/>
              <a:gd name="connsiteX4" fmla="*/ 128587 w 130420"/>
              <a:gd name="connsiteY4" fmla="*/ 0 h 116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20" h="1162050">
                <a:moveTo>
                  <a:pt x="128587" y="0"/>
                </a:moveTo>
                <a:lnTo>
                  <a:pt x="0" y="176212"/>
                </a:lnTo>
                <a:lnTo>
                  <a:pt x="0" y="1081087"/>
                </a:lnTo>
                <a:lnTo>
                  <a:pt x="128587" y="1162050"/>
                </a:lnTo>
                <a:cubicBezTo>
                  <a:pt x="130175" y="773112"/>
                  <a:pt x="131762" y="384175"/>
                  <a:pt x="128587" y="0"/>
                </a:cubicBez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101" name="任意多边形 100"/>
          <p:cNvSpPr/>
          <p:nvPr/>
        </p:nvSpPr>
        <p:spPr bwMode="auto">
          <a:xfrm flipH="1">
            <a:off x="8284838" y="3378165"/>
            <a:ext cx="92546" cy="976805"/>
          </a:xfrm>
          <a:custGeom>
            <a:avLst/>
            <a:gdLst>
              <a:gd name="connsiteX0" fmla="*/ 76200 w 76200"/>
              <a:gd name="connsiteY0" fmla="*/ 0 h 1066800"/>
              <a:gd name="connsiteX1" fmla="*/ 0 w 76200"/>
              <a:gd name="connsiteY1" fmla="*/ 157163 h 1066800"/>
              <a:gd name="connsiteX2" fmla="*/ 0 w 76200"/>
              <a:gd name="connsiteY2" fmla="*/ 1014413 h 1066800"/>
              <a:gd name="connsiteX3" fmla="*/ 76200 w 76200"/>
              <a:gd name="connsiteY3" fmla="*/ 1066800 h 1066800"/>
              <a:gd name="connsiteX4" fmla="*/ 76200 w 76200"/>
              <a:gd name="connsiteY4" fmla="*/ 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1066800">
                <a:moveTo>
                  <a:pt x="76200" y="0"/>
                </a:moveTo>
                <a:lnTo>
                  <a:pt x="0" y="157163"/>
                </a:lnTo>
                <a:lnTo>
                  <a:pt x="0" y="1014413"/>
                </a:lnTo>
                <a:lnTo>
                  <a:pt x="76200" y="1066800"/>
                </a:lnTo>
                <a:lnTo>
                  <a:pt x="76200" y="0"/>
                </a:ln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102" name="任意多边形 101"/>
          <p:cNvSpPr/>
          <p:nvPr/>
        </p:nvSpPr>
        <p:spPr bwMode="auto">
          <a:xfrm flipH="1">
            <a:off x="7061925" y="3389115"/>
            <a:ext cx="39086" cy="943223"/>
          </a:xfrm>
          <a:custGeom>
            <a:avLst/>
            <a:gdLst>
              <a:gd name="connsiteX0" fmla="*/ 41275 w 42497"/>
              <a:gd name="connsiteY0" fmla="*/ 0 h 1025525"/>
              <a:gd name="connsiteX1" fmla="*/ 0 w 42497"/>
              <a:gd name="connsiteY1" fmla="*/ 101600 h 1025525"/>
              <a:gd name="connsiteX2" fmla="*/ 0 w 42497"/>
              <a:gd name="connsiteY2" fmla="*/ 974725 h 1025525"/>
              <a:gd name="connsiteX3" fmla="*/ 41275 w 42497"/>
              <a:gd name="connsiteY3" fmla="*/ 1025525 h 1025525"/>
              <a:gd name="connsiteX4" fmla="*/ 41275 w 42497"/>
              <a:gd name="connsiteY4" fmla="*/ 0 h 1025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97" h="1025525">
                <a:moveTo>
                  <a:pt x="41275" y="0"/>
                </a:moveTo>
                <a:lnTo>
                  <a:pt x="0" y="101600"/>
                </a:lnTo>
                <a:lnTo>
                  <a:pt x="0" y="974725"/>
                </a:lnTo>
                <a:lnTo>
                  <a:pt x="41275" y="1025525"/>
                </a:lnTo>
                <a:cubicBezTo>
                  <a:pt x="42333" y="685800"/>
                  <a:pt x="43392" y="346075"/>
                  <a:pt x="41275" y="0"/>
                </a:cubicBez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103" name="íṩḷ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D574448-A722-4128-BECA-8CEA608A36A4}"/>
              </a:ext>
            </a:extLst>
          </p:cNvPr>
          <p:cNvSpPr txBox="1"/>
          <p:nvPr/>
        </p:nvSpPr>
        <p:spPr>
          <a:xfrm>
            <a:off x="8572184" y="5749596"/>
            <a:ext cx="2530362" cy="388226"/>
          </a:xfrm>
          <a:prstGeom prst="rect">
            <a:avLst/>
          </a:prstGeom>
          <a:noFill/>
        </p:spPr>
        <p:txBody>
          <a:bodyPr wrap="square" lIns="91440" tIns="45720" rIns="91440" bIns="45720" anchor="ctr" anchorCtr="0">
            <a:normAutofit/>
          </a:bodyPr>
          <a:lstStyle/>
          <a:p>
            <a:r>
              <a:rPr lang="zh-CN" altLang="en-US" sz="1600" b="1" dirty="0">
                <a:latin typeface="+mn-lt"/>
                <a:ea typeface="+mn-ea"/>
              </a:rPr>
              <a:t>应用智能管理</a:t>
            </a:r>
          </a:p>
        </p:txBody>
      </p:sp>
      <p:sp>
        <p:nvSpPr>
          <p:cNvPr id="104" name="îśḷí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2AB1D83-3833-4800-B3E9-646662BEE0A0}"/>
              </a:ext>
            </a:extLst>
          </p:cNvPr>
          <p:cNvSpPr txBox="1"/>
          <p:nvPr/>
        </p:nvSpPr>
        <p:spPr>
          <a:xfrm>
            <a:off x="1195604" y="5751924"/>
            <a:ext cx="3613858" cy="388226"/>
          </a:xfrm>
          <a:prstGeom prst="rect">
            <a:avLst/>
          </a:prstGeom>
          <a:noFill/>
        </p:spPr>
        <p:txBody>
          <a:bodyPr wrap="square" lIns="91440" tIns="45720" rIns="91440" bIns="45720" anchor="ctr" anchorCtr="0">
            <a:normAutofit/>
          </a:bodyPr>
          <a:lstStyle/>
          <a:p>
            <a:r>
              <a:rPr lang="zh-CN" altLang="en-US" sz="1600" b="1" dirty="0" smtClean="0">
                <a:latin typeface="+mn-lt"/>
                <a:ea typeface="+mn-ea"/>
              </a:rPr>
              <a:t>应用按需分配资源</a:t>
            </a:r>
            <a:endParaRPr lang="zh-CN" altLang="en-US" sz="1600" b="1" dirty="0">
              <a:latin typeface="+mn-lt"/>
              <a:ea typeface="+mn-ea"/>
            </a:endParaRPr>
          </a:p>
        </p:txBody>
      </p:sp>
      <p:sp>
        <p:nvSpPr>
          <p:cNvPr id="105" name="i$ḷî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9349860-FA78-4266-A6EE-EDC73C98DE83}"/>
              </a:ext>
            </a:extLst>
          </p:cNvPr>
          <p:cNvSpPr txBox="1"/>
          <p:nvPr/>
        </p:nvSpPr>
        <p:spPr>
          <a:xfrm>
            <a:off x="2455391" y="1515075"/>
            <a:ext cx="2549181" cy="398991"/>
          </a:xfrm>
          <a:prstGeom prst="rect">
            <a:avLst/>
          </a:prstGeom>
          <a:noFill/>
        </p:spPr>
        <p:txBody>
          <a:bodyPr wrap="square" lIns="91440" tIns="45720" rIns="91440" bIns="45720" anchor="ctr" anchorCtr="0">
            <a:normAutofit/>
          </a:bodyPr>
          <a:lstStyle/>
          <a:p>
            <a:r>
              <a:rPr lang="zh-CN" altLang="en-US" sz="1600" b="1" dirty="0" smtClean="0">
                <a:latin typeface="+mn-lt"/>
                <a:ea typeface="+mn-ea"/>
              </a:rPr>
              <a:t>虚拟资源</a:t>
            </a:r>
            <a:r>
              <a:rPr lang="en-US" altLang="zh-CN" sz="1600" b="1" dirty="0" smtClean="0">
                <a:latin typeface="+mn-lt"/>
                <a:ea typeface="+mn-ea"/>
              </a:rPr>
              <a:t>SLA</a:t>
            </a:r>
            <a:r>
              <a:rPr lang="zh-CN" altLang="en-US" sz="1600" b="1" dirty="0" smtClean="0">
                <a:latin typeface="+mn-lt"/>
                <a:ea typeface="+mn-ea"/>
              </a:rPr>
              <a:t>保障</a:t>
            </a:r>
            <a:endParaRPr lang="zh-CN" altLang="en-US" sz="1600" b="1" dirty="0">
              <a:latin typeface="+mn-lt"/>
              <a:ea typeface="+mn-ea"/>
            </a:endParaRPr>
          </a:p>
        </p:txBody>
      </p:sp>
      <p:sp>
        <p:nvSpPr>
          <p:cNvPr id="106" name="išḻi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2B0F5CF-0826-49F5-8ADF-74BC52CD58F5}"/>
              </a:ext>
            </a:extLst>
          </p:cNvPr>
          <p:cNvSpPr txBox="1"/>
          <p:nvPr/>
        </p:nvSpPr>
        <p:spPr>
          <a:xfrm>
            <a:off x="3627933" y="5751924"/>
            <a:ext cx="2549181" cy="398991"/>
          </a:xfrm>
          <a:prstGeom prst="rect">
            <a:avLst/>
          </a:prstGeom>
          <a:noFill/>
        </p:spPr>
        <p:txBody>
          <a:bodyPr wrap="square" lIns="91440" tIns="45720" rIns="91440" bIns="45720" anchor="ctr" anchorCtr="0">
            <a:normAutofit/>
          </a:bodyPr>
          <a:lstStyle/>
          <a:p>
            <a:r>
              <a:rPr lang="zh-CN" altLang="en-US" sz="1600" b="1" dirty="0" smtClean="0">
                <a:latin typeface="+mn-lt"/>
                <a:ea typeface="+mn-ea"/>
              </a:rPr>
              <a:t>统一虚拟化数据中心管理</a:t>
            </a:r>
            <a:endParaRPr lang="zh-CN" altLang="en-US" sz="1600" b="1" dirty="0">
              <a:latin typeface="+mn-lt"/>
              <a:ea typeface="+mn-ea"/>
            </a:endParaRPr>
          </a:p>
        </p:txBody>
      </p:sp>
      <p:sp>
        <p:nvSpPr>
          <p:cNvPr id="107" name="iṡḷî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DEC1417-90DC-498F-BD57-7A66ADF539EE}"/>
              </a:ext>
            </a:extLst>
          </p:cNvPr>
          <p:cNvSpPr txBox="1"/>
          <p:nvPr/>
        </p:nvSpPr>
        <p:spPr>
          <a:xfrm>
            <a:off x="5021281" y="1515074"/>
            <a:ext cx="2549181" cy="398991"/>
          </a:xfrm>
          <a:prstGeom prst="rect">
            <a:avLst/>
          </a:prstGeom>
          <a:noFill/>
        </p:spPr>
        <p:txBody>
          <a:bodyPr wrap="square" lIns="91440" tIns="45720" rIns="91440" bIns="45720" anchor="ctr" anchorCtr="0">
            <a:normAutofit/>
          </a:bodyPr>
          <a:lstStyle/>
          <a:p>
            <a:r>
              <a:rPr lang="zh-CN" altLang="en-US" sz="1600" b="1" dirty="0" smtClean="0">
                <a:latin typeface="+mn-lt"/>
                <a:ea typeface="+mn-ea"/>
              </a:rPr>
              <a:t>自动化调度</a:t>
            </a:r>
            <a:endParaRPr lang="zh-CN" altLang="en-US" sz="1600" b="1" dirty="0">
              <a:latin typeface="+mn-lt"/>
              <a:ea typeface="+mn-ea"/>
            </a:endParaRPr>
          </a:p>
        </p:txBody>
      </p:sp>
      <p:sp>
        <p:nvSpPr>
          <p:cNvPr id="108" name="iṥľî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4C72EC0-418B-4230-8288-A706EBAF9158}"/>
              </a:ext>
            </a:extLst>
          </p:cNvPr>
          <p:cNvSpPr txBox="1"/>
          <p:nvPr/>
        </p:nvSpPr>
        <p:spPr>
          <a:xfrm>
            <a:off x="6139888" y="5748673"/>
            <a:ext cx="2389841" cy="388226"/>
          </a:xfrm>
          <a:prstGeom prst="rect">
            <a:avLst/>
          </a:prstGeom>
          <a:noFill/>
        </p:spPr>
        <p:txBody>
          <a:bodyPr wrap="square" lIns="91440" tIns="45720" rIns="91440" bIns="45720" anchor="ctr" anchorCtr="0">
            <a:normAutofit/>
          </a:bodyPr>
          <a:lstStyle/>
          <a:p>
            <a:r>
              <a:rPr lang="zh-CN" altLang="en-US" sz="1600" b="1" dirty="0" smtClean="0">
                <a:latin typeface="+mn-lt"/>
                <a:ea typeface="+mn-ea"/>
              </a:rPr>
              <a:t>丰富的运维管理</a:t>
            </a:r>
            <a:endParaRPr lang="zh-CN" altLang="en-US" sz="1600" b="1" dirty="0">
              <a:latin typeface="+mn-lt"/>
              <a:ea typeface="+mn-ea"/>
            </a:endParaRPr>
          </a:p>
        </p:txBody>
      </p:sp>
      <p:sp>
        <p:nvSpPr>
          <p:cNvPr id="109" name="íṩļî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3D0A918-D0A9-4842-A5E8-93E4DF8AFD6D}"/>
              </a:ext>
            </a:extLst>
          </p:cNvPr>
          <p:cNvSpPr txBox="1"/>
          <p:nvPr/>
        </p:nvSpPr>
        <p:spPr>
          <a:xfrm>
            <a:off x="7370650" y="1520234"/>
            <a:ext cx="2530362" cy="388226"/>
          </a:xfrm>
          <a:prstGeom prst="rect">
            <a:avLst/>
          </a:prstGeom>
          <a:noFill/>
        </p:spPr>
        <p:txBody>
          <a:bodyPr wrap="square" lIns="91440" tIns="45720" rIns="91440" bIns="45720" anchor="ctr" anchorCtr="0">
            <a:normAutofit/>
          </a:bodyPr>
          <a:lstStyle/>
          <a:p>
            <a:r>
              <a:rPr lang="zh-CN" altLang="en-US" sz="1600" b="1" dirty="0" smtClean="0">
                <a:latin typeface="+mn-lt"/>
                <a:ea typeface="+mn-ea"/>
              </a:rPr>
              <a:t>云安全</a:t>
            </a:r>
            <a:endParaRPr lang="zh-CN" altLang="en-US" sz="1600" b="1" dirty="0">
              <a:latin typeface="+mn-lt"/>
              <a:ea typeface="+mn-ea"/>
            </a:endParaRPr>
          </a:p>
        </p:txBody>
      </p:sp>
      <p:sp>
        <p:nvSpPr>
          <p:cNvPr id="110" name="ïṧḻî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19DD901-7962-4A3F-A4AD-7F532E4A52F7}"/>
              </a:ext>
            </a:extLst>
          </p:cNvPr>
          <p:cNvSpPr txBox="1"/>
          <p:nvPr/>
        </p:nvSpPr>
        <p:spPr>
          <a:xfrm>
            <a:off x="9753231" y="1520234"/>
            <a:ext cx="1806472" cy="388226"/>
          </a:xfrm>
          <a:prstGeom prst="rect">
            <a:avLst/>
          </a:prstGeom>
          <a:noFill/>
        </p:spPr>
        <p:txBody>
          <a:bodyPr wrap="square" lIns="91440" tIns="45720" rIns="91440" bIns="45720" anchor="ctr" anchorCtr="0">
            <a:normAutofit/>
          </a:bodyPr>
          <a:lstStyle/>
          <a:p>
            <a:r>
              <a:rPr lang="zh-CN" altLang="en-US" sz="1600" b="1" dirty="0" smtClean="0">
                <a:latin typeface="+mn-lt"/>
                <a:ea typeface="+mn-ea"/>
              </a:rPr>
              <a:t>完善的权限管理</a:t>
            </a:r>
            <a:endParaRPr lang="zh-CN" altLang="en-US" sz="1600" b="1" dirty="0">
              <a:latin typeface="+mn-lt"/>
              <a:ea typeface="+mn-ea"/>
            </a:endParaRPr>
          </a:p>
        </p:txBody>
      </p:sp>
      <p:sp>
        <p:nvSpPr>
          <p:cNvPr id="111" name="矩形 110"/>
          <p:cNvSpPr/>
          <p:nvPr/>
        </p:nvSpPr>
        <p:spPr>
          <a:xfrm>
            <a:off x="1257476" y="4789482"/>
            <a:ext cx="1778184" cy="1015663"/>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提供虚拟机资源的可扩展能力，使用户可以按照应用需求随时随地调整虚拟机资源，并且无需中断应用。</a:t>
            </a:r>
          </a:p>
        </p:txBody>
      </p:sp>
      <p:sp>
        <p:nvSpPr>
          <p:cNvPr id="112" name="矩形 111"/>
          <p:cNvSpPr/>
          <p:nvPr/>
        </p:nvSpPr>
        <p:spPr>
          <a:xfrm>
            <a:off x="3723137" y="4480588"/>
            <a:ext cx="1778184" cy="138499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提供虚拟机的创建、部署、转换、迁移等管理能力，并且可以异构管理业界主流的第三方虚拟化平台，从管理层屏蔽虚拟化平台差异，实现统一纳管。</a:t>
            </a:r>
          </a:p>
        </p:txBody>
      </p:sp>
      <p:sp>
        <p:nvSpPr>
          <p:cNvPr id="113" name="矩形 112"/>
          <p:cNvSpPr/>
          <p:nvPr/>
        </p:nvSpPr>
        <p:spPr>
          <a:xfrm>
            <a:off x="6177114" y="5009725"/>
            <a:ext cx="1778184"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提供多种运营工具，实现业务的可控、可管，提高整个系统运营的效率。</a:t>
            </a:r>
          </a:p>
        </p:txBody>
      </p:sp>
      <p:sp>
        <p:nvSpPr>
          <p:cNvPr id="114" name="矩形 113"/>
          <p:cNvSpPr/>
          <p:nvPr/>
        </p:nvSpPr>
        <p:spPr>
          <a:xfrm>
            <a:off x="8599185" y="4836369"/>
            <a:ext cx="1778184" cy="1015663"/>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基于完整的审批流程机制提供服务目录和用户自定义模板，方便用户自定义快速部署私有应用。</a:t>
            </a:r>
          </a:p>
        </p:txBody>
      </p:sp>
      <p:sp>
        <p:nvSpPr>
          <p:cNvPr id="115" name="矩形 114"/>
          <p:cNvSpPr/>
          <p:nvPr/>
        </p:nvSpPr>
        <p:spPr>
          <a:xfrm>
            <a:off x="2445775" y="1920549"/>
            <a:ext cx="1778184"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提供虚拟机资源的控制能力，使用户可以按照应用的重要程度合理地分配物理资源。</a:t>
            </a:r>
          </a:p>
        </p:txBody>
      </p:sp>
      <p:sp>
        <p:nvSpPr>
          <p:cNvPr id="116" name="矩形 115"/>
          <p:cNvSpPr/>
          <p:nvPr/>
        </p:nvSpPr>
        <p:spPr>
          <a:xfrm>
            <a:off x="4973727" y="1920549"/>
            <a:ext cx="1778184" cy="120032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根据预先设定策略进行工作负载的自动迁移，最终使资源分配达到最优比，保证系统良好的用户体验和业务系统的最佳响应。</a:t>
            </a:r>
          </a:p>
        </p:txBody>
      </p:sp>
      <p:sp>
        <p:nvSpPr>
          <p:cNvPr id="117" name="矩形 116"/>
          <p:cNvSpPr/>
          <p:nvPr/>
        </p:nvSpPr>
        <p:spPr>
          <a:xfrm>
            <a:off x="7401264" y="1920549"/>
            <a:ext cx="1778184" cy="120032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采用多种安全措施和策略，并遵从信息安全法律法规，对用户接入、管理维护、数据、网络、虚拟化等提供端到端的业务保护。</a:t>
            </a:r>
          </a:p>
        </p:txBody>
      </p:sp>
      <p:sp>
        <p:nvSpPr>
          <p:cNvPr id="118" name="矩形 117"/>
          <p:cNvSpPr/>
          <p:nvPr/>
        </p:nvSpPr>
        <p:spPr>
          <a:xfrm>
            <a:off x="9801958" y="1920549"/>
            <a:ext cx="1624442" cy="1015663"/>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根据不同的角色、权限等，提供完善的权限管理功能，授权用户对系统内容的资源进行管理。</a:t>
            </a:r>
          </a:p>
        </p:txBody>
      </p:sp>
    </p:spTree>
    <p:extLst>
      <p:ext uri="{BB962C8B-B14F-4D97-AF65-F5344CB8AC3E}">
        <p14:creationId xmlns:p14="http://schemas.microsoft.com/office/powerpoint/2010/main" val="1356614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FusionSphere</a:t>
            </a:r>
            <a:r>
              <a:rPr lang="zh-CN" altLang="en-US" dirty="0" smtClean="0"/>
              <a:t>应用场景</a:t>
            </a:r>
            <a:endParaRPr lang="zh-CN" altLang="en-US" dirty="0"/>
          </a:p>
        </p:txBody>
      </p:sp>
      <p:sp>
        <p:nvSpPr>
          <p:cNvPr id="3" name="文本占位符 2"/>
          <p:cNvSpPr>
            <a:spLocks noGrp="1"/>
          </p:cNvSpPr>
          <p:nvPr>
            <p:ph type="body" sz="quarter" idx="10"/>
          </p:nvPr>
        </p:nvSpPr>
        <p:spPr/>
        <p:txBody>
          <a:bodyPr/>
          <a:lstStyle/>
          <a:p>
            <a:r>
              <a:rPr lang="zh-CN" altLang="en-US" dirty="0" smtClean="0">
                <a:latin typeface="+mn-lt"/>
              </a:rPr>
              <a:t>单虚拟化场景</a:t>
            </a:r>
            <a:endParaRPr lang="en-US" altLang="zh-CN" dirty="0" smtClean="0">
              <a:latin typeface="+mn-lt"/>
            </a:endParaRPr>
          </a:p>
          <a:p>
            <a:pPr lvl="1"/>
            <a:r>
              <a:rPr lang="zh-CN" altLang="en-US" sz="1600" dirty="0"/>
              <a:t>只采用</a:t>
            </a:r>
            <a:r>
              <a:rPr lang="en-US" altLang="zh-CN" sz="1600" dirty="0"/>
              <a:t>FusionCompute</a:t>
            </a:r>
            <a:r>
              <a:rPr lang="zh-CN" altLang="en-US" sz="1600" dirty="0"/>
              <a:t>作为统一的操作维护管理平台对整个系统进行操作与维护的应用场景</a:t>
            </a:r>
            <a:endParaRPr lang="en-US" altLang="zh-CN" sz="1600" dirty="0" smtClean="0"/>
          </a:p>
          <a:p>
            <a:r>
              <a:rPr lang="zh-CN" altLang="en-US" dirty="0" smtClean="0">
                <a:latin typeface="+mn-lt"/>
              </a:rPr>
              <a:t>多虚拟化场景</a:t>
            </a:r>
            <a:endParaRPr lang="en-US" altLang="zh-CN" dirty="0" smtClean="0">
              <a:latin typeface="+mn-lt"/>
            </a:endParaRPr>
          </a:p>
          <a:p>
            <a:pPr lvl="1"/>
            <a:r>
              <a:rPr lang="zh-CN" altLang="en-US" sz="1600" dirty="0"/>
              <a:t>多套虚拟化环境需要进行统一</a:t>
            </a:r>
            <a:r>
              <a:rPr lang="zh-CN" altLang="en-US" sz="1600" dirty="0" smtClean="0"/>
              <a:t>管理</a:t>
            </a:r>
            <a:endParaRPr lang="en-US" altLang="zh-CN" sz="1600" dirty="0" smtClean="0"/>
          </a:p>
          <a:p>
            <a:pPr lvl="2"/>
            <a:r>
              <a:rPr lang="zh-CN" altLang="en-US" sz="1400" dirty="0">
                <a:latin typeface="+mn-lt"/>
              </a:rPr>
              <a:t>统一管理和维护：支持同时接入</a:t>
            </a:r>
            <a:r>
              <a:rPr lang="en-US" altLang="zh-CN" sz="1400" dirty="0">
                <a:latin typeface="+mn-lt"/>
              </a:rPr>
              <a:t>FusionCompute</a:t>
            </a:r>
            <a:r>
              <a:rPr lang="zh-CN" altLang="en-US" sz="1400" dirty="0">
                <a:latin typeface="+mn-lt"/>
              </a:rPr>
              <a:t>和</a:t>
            </a:r>
            <a:r>
              <a:rPr lang="en-US" altLang="zh-CN" sz="1400" dirty="0">
                <a:latin typeface="+mn-lt"/>
              </a:rPr>
              <a:t>VMware</a:t>
            </a:r>
            <a:r>
              <a:rPr lang="zh-CN" altLang="en-US" sz="1400" dirty="0">
                <a:latin typeface="+mn-lt"/>
              </a:rPr>
              <a:t>虚拟化环境，对多虚拟化环境的资源和业务进行统一的管理和</a:t>
            </a:r>
            <a:r>
              <a:rPr lang="zh-CN" altLang="en-US" sz="1400" dirty="0" smtClean="0">
                <a:latin typeface="+mn-lt"/>
              </a:rPr>
              <a:t>维护。</a:t>
            </a:r>
            <a:endParaRPr lang="en-US" altLang="zh-CN" sz="1400" dirty="0" smtClean="0">
              <a:latin typeface="+mn-lt"/>
            </a:endParaRPr>
          </a:p>
          <a:p>
            <a:pPr lvl="2"/>
            <a:r>
              <a:rPr lang="zh-CN" altLang="en-US" sz="1400" dirty="0">
                <a:latin typeface="+mn-lt"/>
              </a:rPr>
              <a:t>统一监控告警：支持对多个虚拟化环境、多种物理设备的告警进行统一接入、监控和</a:t>
            </a:r>
            <a:r>
              <a:rPr lang="zh-CN" altLang="en-US" sz="1400" dirty="0" smtClean="0">
                <a:latin typeface="+mn-lt"/>
              </a:rPr>
              <a:t>管理。</a:t>
            </a:r>
            <a:endParaRPr lang="en-US" altLang="zh-CN" sz="1400" dirty="0" smtClean="0">
              <a:latin typeface="+mn-lt"/>
            </a:endParaRPr>
          </a:p>
          <a:p>
            <a:r>
              <a:rPr lang="zh-CN" altLang="en-US" dirty="0">
                <a:latin typeface="+mn-lt"/>
              </a:rPr>
              <a:t>私有</a:t>
            </a:r>
            <a:r>
              <a:rPr lang="zh-CN" altLang="en-US" dirty="0" smtClean="0">
                <a:latin typeface="+mn-lt"/>
              </a:rPr>
              <a:t>云场景</a:t>
            </a:r>
            <a:endParaRPr lang="en-US" altLang="zh-CN" dirty="0" smtClean="0">
              <a:latin typeface="+mn-lt"/>
            </a:endParaRPr>
          </a:p>
          <a:p>
            <a:pPr lvl="1"/>
            <a:r>
              <a:rPr lang="zh-CN" altLang="en-US" sz="1600" dirty="0"/>
              <a:t>多租户共享</a:t>
            </a:r>
            <a:r>
              <a:rPr lang="en-US" altLang="zh-CN" sz="1600" dirty="0"/>
              <a:t>VPC</a:t>
            </a:r>
            <a:r>
              <a:rPr lang="zh-CN" altLang="en-US" sz="1600" dirty="0" smtClean="0"/>
              <a:t>场景</a:t>
            </a:r>
            <a:endParaRPr lang="en-US" altLang="zh-CN" sz="1600" dirty="0" smtClean="0"/>
          </a:p>
          <a:p>
            <a:pPr lvl="1"/>
            <a:r>
              <a:rPr lang="zh-CN" altLang="en-US" sz="1600" dirty="0"/>
              <a:t>多租户私有</a:t>
            </a:r>
            <a:r>
              <a:rPr lang="en-US" altLang="zh-CN" sz="1600" dirty="0"/>
              <a:t>VPC</a:t>
            </a:r>
            <a:r>
              <a:rPr lang="zh-CN" altLang="en-US" sz="1600" dirty="0"/>
              <a:t>场景</a:t>
            </a:r>
            <a:endParaRPr lang="en-US" altLang="zh-CN" sz="1600" dirty="0" smtClean="0"/>
          </a:p>
          <a:p>
            <a:pPr lvl="1"/>
            <a:endParaRPr lang="zh-CN" altLang="en-US" dirty="0"/>
          </a:p>
        </p:txBody>
      </p:sp>
    </p:spTree>
    <p:extLst>
      <p:ext uri="{BB962C8B-B14F-4D97-AF65-F5344CB8AC3E}">
        <p14:creationId xmlns:p14="http://schemas.microsoft.com/office/powerpoint/2010/main" val="1421432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2"/>
          <p:cNvSpPr txBox="1">
            <a:spLocks/>
          </p:cNvSpPr>
          <p:nvPr/>
        </p:nvSpPr>
        <p:spPr>
          <a:xfrm>
            <a:off x="912285" y="1233488"/>
            <a:ext cx="10560048" cy="4680000"/>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altLang="zh-CN" sz="2400" kern="0" dirty="0" err="1" smtClean="0">
                <a:latin typeface="+mj-lt"/>
              </a:rPr>
              <a:t>FusionSphere</a:t>
            </a:r>
            <a:r>
              <a:rPr lang="zh-CN" altLang="en-US" sz="2400" kern="0" dirty="0" smtClean="0">
                <a:latin typeface="+mj-lt"/>
              </a:rPr>
              <a:t>虚拟化套件有哪些功能？</a:t>
            </a:r>
            <a:endParaRPr lang="en-US" altLang="zh-CN" sz="2400" kern="0" dirty="0" smtClean="0">
              <a:latin typeface="+mj-lt"/>
            </a:endParaRPr>
          </a:p>
          <a:p>
            <a:endParaRPr lang="en-US" altLang="zh-CN" sz="2400" kern="0" dirty="0" smtClean="0">
              <a:latin typeface="+mj-lt"/>
            </a:endParaRPr>
          </a:p>
          <a:p>
            <a:r>
              <a:rPr lang="zh-CN" altLang="en-US" sz="2400" kern="0" dirty="0" smtClean="0">
                <a:latin typeface="+mj-lt"/>
              </a:rPr>
              <a:t>虚拟化和云计算有什么关系？</a:t>
            </a:r>
            <a:endParaRPr lang="en-US" altLang="zh-CN" sz="2400" kern="0" dirty="0" smtClean="0">
              <a:latin typeface="+mj-lt"/>
            </a:endParaRPr>
          </a:p>
        </p:txBody>
      </p:sp>
    </p:spTree>
    <p:extLst>
      <p:ext uri="{BB962C8B-B14F-4D97-AF65-F5344CB8AC3E}">
        <p14:creationId xmlns:p14="http://schemas.microsoft.com/office/powerpoint/2010/main" val="2639981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本节介绍了华为</a:t>
            </a:r>
            <a:r>
              <a:rPr lang="en-US" altLang="zh-CN" dirty="0" err="1" smtClean="0"/>
              <a:t>FusionSphere</a:t>
            </a:r>
            <a:r>
              <a:rPr lang="zh-CN" altLang="en-US" dirty="0" smtClean="0"/>
              <a:t>服务器虚拟化套件，其中包括了</a:t>
            </a:r>
            <a:r>
              <a:rPr lang="en-US" altLang="zh-CN" dirty="0" err="1" smtClean="0"/>
              <a:t>FusionCompute</a:t>
            </a:r>
            <a:r>
              <a:rPr lang="zh-CN" altLang="en-US" dirty="0" smtClean="0"/>
              <a:t>、</a:t>
            </a:r>
            <a:r>
              <a:rPr lang="en-US" altLang="zh-CN" dirty="0" err="1" smtClean="0"/>
              <a:t>FusionManager</a:t>
            </a:r>
            <a:r>
              <a:rPr lang="zh-CN" altLang="en-US" dirty="0" smtClean="0"/>
              <a:t>、</a:t>
            </a:r>
            <a:r>
              <a:rPr lang="en-US" altLang="zh-CN" dirty="0" err="1" smtClean="0"/>
              <a:t>UltraVR</a:t>
            </a:r>
            <a:r>
              <a:rPr lang="zh-CN" altLang="en-US" dirty="0" smtClean="0"/>
              <a:t>、</a:t>
            </a:r>
            <a:r>
              <a:rPr lang="en-US" altLang="zh-CN" dirty="0" err="1" smtClean="0"/>
              <a:t>eBackup</a:t>
            </a:r>
            <a:r>
              <a:rPr lang="zh-CN" altLang="en-US" dirty="0" smtClean="0"/>
              <a:t>相关组件及其功能作用，以及</a:t>
            </a:r>
            <a:r>
              <a:rPr lang="en-US" altLang="zh-CN" dirty="0" err="1" smtClean="0"/>
              <a:t>FusionSphere</a:t>
            </a:r>
            <a:r>
              <a:rPr lang="zh-CN" altLang="en-US" dirty="0" smtClean="0"/>
              <a:t>产品的特点。</a:t>
            </a:r>
            <a:endParaRPr lang="zh-CN" altLang="en-US" dirty="0"/>
          </a:p>
        </p:txBody>
      </p:sp>
    </p:spTree>
    <p:extLst>
      <p:ext uri="{BB962C8B-B14F-4D97-AF65-F5344CB8AC3E}">
        <p14:creationId xmlns:p14="http://schemas.microsoft.com/office/powerpoint/2010/main" val="485135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solidFill>
                  <a:schemeClr val="bg1">
                    <a:lumMod val="50000"/>
                  </a:schemeClr>
                </a:solidFill>
              </a:rPr>
              <a:t>FusionSphere</a:t>
            </a:r>
            <a:r>
              <a:rPr lang="zh-CN" altLang="en-US" dirty="0" smtClean="0">
                <a:solidFill>
                  <a:schemeClr val="bg1">
                    <a:lumMod val="50000"/>
                  </a:schemeClr>
                </a:solidFill>
              </a:rPr>
              <a:t>虚拟化套件介绍</a:t>
            </a:r>
            <a:endParaRPr lang="zh-CN" altLang="en-US" dirty="0">
              <a:solidFill>
                <a:schemeClr val="bg1">
                  <a:lumMod val="50000"/>
                </a:schemeClr>
              </a:solidFill>
            </a:endParaRPr>
          </a:p>
          <a:p>
            <a:r>
              <a:rPr lang="en-US" altLang="zh-CN" b="1" dirty="0" smtClean="0"/>
              <a:t>FusionCompute</a:t>
            </a:r>
            <a:r>
              <a:rPr lang="zh-CN" altLang="en-US" b="1" dirty="0" smtClean="0"/>
              <a:t>介绍</a:t>
            </a:r>
            <a:endParaRPr lang="en-US" altLang="zh-CN" b="1" dirty="0" smtClean="0"/>
          </a:p>
          <a:p>
            <a:r>
              <a:rPr lang="en-US" altLang="zh-CN" dirty="0" smtClean="0">
                <a:solidFill>
                  <a:schemeClr val="bg1">
                    <a:lumMod val="50000"/>
                  </a:schemeClr>
                </a:solidFill>
              </a:rPr>
              <a:t>FusionCompute</a:t>
            </a:r>
            <a:r>
              <a:rPr lang="zh-CN" altLang="en-US" dirty="0" smtClean="0">
                <a:solidFill>
                  <a:schemeClr val="bg1">
                    <a:lumMod val="50000"/>
                  </a:schemeClr>
                </a:solidFill>
              </a:rPr>
              <a:t>规划部署</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323917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产品定位</a:t>
            </a:r>
            <a:endParaRPr lang="zh-CN" altLang="en-US" dirty="0"/>
          </a:p>
        </p:txBody>
      </p:sp>
      <p:sp>
        <p:nvSpPr>
          <p:cNvPr id="26" name="圆角矩形 25"/>
          <p:cNvSpPr/>
          <p:nvPr/>
        </p:nvSpPr>
        <p:spPr bwMode="auto">
          <a:xfrm>
            <a:off x="1594800" y="1232756"/>
            <a:ext cx="9253728" cy="373126"/>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t"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FrutigerNext LT Regular" pitchFamily="34" charset="0"/>
                <a:ea typeface="宋体" pitchFamily="2" charset="-122"/>
              </a:rPr>
              <a:t>                                                                                                                                               </a:t>
            </a:r>
            <a:r>
              <a:rPr kumimoji="0" lang="en-US" altLang="zh-CN" sz="1600" b="0" i="0" u="none" strike="noStrike" cap="none" normalizeH="0" baseline="0" dirty="0" smtClean="0">
                <a:ln>
                  <a:noFill/>
                </a:ln>
                <a:solidFill>
                  <a:schemeClr val="tx1"/>
                </a:solidFill>
                <a:effectLst/>
                <a:latin typeface="+mn-ea"/>
                <a:ea typeface="+mn-ea"/>
              </a:rPr>
              <a:t>···</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27" name="圆角矩形 26"/>
          <p:cNvSpPr/>
          <p:nvPr/>
        </p:nvSpPr>
        <p:spPr bwMode="auto">
          <a:xfrm>
            <a:off x="1594800" y="1850607"/>
            <a:ext cx="9253726" cy="373126"/>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600" dirty="0" smtClean="0">
                <a:latin typeface="+mn-ea"/>
                <a:ea typeface="+mn-ea"/>
              </a:rPr>
              <a:t>API</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28" name="圆角矩形 27"/>
          <p:cNvSpPr/>
          <p:nvPr/>
        </p:nvSpPr>
        <p:spPr bwMode="auto">
          <a:xfrm>
            <a:off x="1594800" y="2585089"/>
            <a:ext cx="9253726" cy="2649191"/>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p:txBody>
      </p:sp>
      <p:sp>
        <p:nvSpPr>
          <p:cNvPr id="30" name="圆角矩形 29"/>
          <p:cNvSpPr/>
          <p:nvPr/>
        </p:nvSpPr>
        <p:spPr bwMode="auto">
          <a:xfrm>
            <a:off x="1797068" y="4435501"/>
            <a:ext cx="6371418" cy="64952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a typeface="+mn-ea"/>
            </a:endParaRPr>
          </a:p>
        </p:txBody>
      </p:sp>
      <p:sp>
        <p:nvSpPr>
          <p:cNvPr id="32" name="圆角矩形 31"/>
          <p:cNvSpPr/>
          <p:nvPr/>
        </p:nvSpPr>
        <p:spPr bwMode="auto">
          <a:xfrm>
            <a:off x="8370752" y="4024582"/>
            <a:ext cx="2275506" cy="447751"/>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eBackup</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33" name="圆角矩形 32"/>
          <p:cNvSpPr/>
          <p:nvPr/>
        </p:nvSpPr>
        <p:spPr bwMode="auto">
          <a:xfrm>
            <a:off x="8370752" y="3405367"/>
            <a:ext cx="2275506" cy="447751"/>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FusionManager</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34" name="圆角矩形 33"/>
          <p:cNvSpPr/>
          <p:nvPr/>
        </p:nvSpPr>
        <p:spPr bwMode="auto">
          <a:xfrm>
            <a:off x="8370752" y="2815598"/>
            <a:ext cx="2275506" cy="447751"/>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FusionStorage Block</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35" name="圆角矩形 34"/>
          <p:cNvSpPr/>
          <p:nvPr/>
        </p:nvSpPr>
        <p:spPr bwMode="auto">
          <a:xfrm>
            <a:off x="2151035" y="4749217"/>
            <a:ext cx="1213603" cy="2985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服务器</a:t>
            </a:r>
          </a:p>
        </p:txBody>
      </p:sp>
      <p:sp>
        <p:nvSpPr>
          <p:cNvPr id="36" name="圆角矩形 35"/>
          <p:cNvSpPr/>
          <p:nvPr/>
        </p:nvSpPr>
        <p:spPr bwMode="auto">
          <a:xfrm>
            <a:off x="3718606" y="4749217"/>
            <a:ext cx="1213603" cy="2985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存储</a:t>
            </a:r>
          </a:p>
        </p:txBody>
      </p:sp>
      <p:sp>
        <p:nvSpPr>
          <p:cNvPr id="37" name="圆角矩形 36"/>
          <p:cNvSpPr/>
          <p:nvPr/>
        </p:nvSpPr>
        <p:spPr bwMode="auto">
          <a:xfrm>
            <a:off x="5185044" y="4749217"/>
            <a:ext cx="1213603" cy="2985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网络</a:t>
            </a:r>
          </a:p>
        </p:txBody>
      </p:sp>
      <p:sp>
        <p:nvSpPr>
          <p:cNvPr id="38" name="圆角矩形 37"/>
          <p:cNvSpPr/>
          <p:nvPr/>
        </p:nvSpPr>
        <p:spPr bwMode="auto">
          <a:xfrm>
            <a:off x="6651482" y="4749217"/>
            <a:ext cx="1213603" cy="2985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安全</a:t>
            </a:r>
          </a:p>
        </p:txBody>
      </p:sp>
      <p:sp>
        <p:nvSpPr>
          <p:cNvPr id="39" name="圆角矩形 38"/>
          <p:cNvSpPr/>
          <p:nvPr/>
        </p:nvSpPr>
        <p:spPr bwMode="auto">
          <a:xfrm>
            <a:off x="1594800" y="5399225"/>
            <a:ext cx="9253726" cy="730074"/>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云机房</a:t>
            </a:r>
          </a:p>
        </p:txBody>
      </p:sp>
      <p:sp>
        <p:nvSpPr>
          <p:cNvPr id="40" name="圆角矩形 39"/>
          <p:cNvSpPr/>
          <p:nvPr/>
        </p:nvSpPr>
        <p:spPr bwMode="auto">
          <a:xfrm>
            <a:off x="2181054" y="5760432"/>
            <a:ext cx="738864" cy="29288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机柜</a:t>
            </a:r>
          </a:p>
        </p:txBody>
      </p:sp>
      <p:sp>
        <p:nvSpPr>
          <p:cNvPr id="41" name="圆角矩形 40"/>
          <p:cNvSpPr/>
          <p:nvPr/>
        </p:nvSpPr>
        <p:spPr bwMode="auto">
          <a:xfrm>
            <a:off x="5077131" y="5760431"/>
            <a:ext cx="738864" cy="29288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监控</a:t>
            </a:r>
          </a:p>
        </p:txBody>
      </p:sp>
      <p:sp>
        <p:nvSpPr>
          <p:cNvPr id="42" name="圆角矩形 41"/>
          <p:cNvSpPr/>
          <p:nvPr/>
        </p:nvSpPr>
        <p:spPr bwMode="auto">
          <a:xfrm>
            <a:off x="4086620" y="5760431"/>
            <a:ext cx="738864" cy="29288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600" dirty="0">
                <a:latin typeface="+mn-ea"/>
                <a:ea typeface="+mn-ea"/>
              </a:rPr>
              <a:t>布线</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43" name="圆角矩形 42"/>
          <p:cNvSpPr/>
          <p:nvPr/>
        </p:nvSpPr>
        <p:spPr bwMode="auto">
          <a:xfrm>
            <a:off x="3116848" y="5760431"/>
            <a:ext cx="738864" cy="29288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供电</a:t>
            </a:r>
          </a:p>
        </p:txBody>
      </p:sp>
      <p:sp>
        <p:nvSpPr>
          <p:cNvPr id="44" name="圆角矩形 43"/>
          <p:cNvSpPr/>
          <p:nvPr/>
        </p:nvSpPr>
        <p:spPr bwMode="auto">
          <a:xfrm>
            <a:off x="8048662" y="5760431"/>
            <a:ext cx="738864" cy="29288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装修</a:t>
            </a:r>
          </a:p>
        </p:txBody>
      </p:sp>
      <p:sp>
        <p:nvSpPr>
          <p:cNvPr id="45" name="圆角矩形 44"/>
          <p:cNvSpPr/>
          <p:nvPr/>
        </p:nvSpPr>
        <p:spPr bwMode="auto">
          <a:xfrm>
            <a:off x="7035468" y="5769149"/>
            <a:ext cx="738864" cy="29288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消防</a:t>
            </a:r>
          </a:p>
        </p:txBody>
      </p:sp>
      <p:sp>
        <p:nvSpPr>
          <p:cNvPr id="46" name="圆角矩形 45"/>
          <p:cNvSpPr/>
          <p:nvPr/>
        </p:nvSpPr>
        <p:spPr bwMode="auto">
          <a:xfrm>
            <a:off x="6067641" y="5769149"/>
            <a:ext cx="738864" cy="29288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制冷</a:t>
            </a:r>
          </a:p>
        </p:txBody>
      </p:sp>
      <p:sp>
        <p:nvSpPr>
          <p:cNvPr id="47" name="圆角矩形 46"/>
          <p:cNvSpPr/>
          <p:nvPr/>
        </p:nvSpPr>
        <p:spPr bwMode="auto">
          <a:xfrm>
            <a:off x="9058141" y="5763533"/>
            <a:ext cx="1061334" cy="27963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防雷接地</a:t>
            </a:r>
          </a:p>
        </p:txBody>
      </p:sp>
      <p:sp>
        <p:nvSpPr>
          <p:cNvPr id="29" name="圆角矩形 28"/>
          <p:cNvSpPr/>
          <p:nvPr/>
        </p:nvSpPr>
        <p:spPr bwMode="auto">
          <a:xfrm>
            <a:off x="1796307" y="2944965"/>
            <a:ext cx="6371418" cy="1418571"/>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n-ea"/>
              <a:ea typeface="+mn-ea"/>
            </a:endParaRPr>
          </a:p>
        </p:txBody>
      </p:sp>
      <p:sp>
        <p:nvSpPr>
          <p:cNvPr id="48" name="圆角矩形 47"/>
          <p:cNvSpPr/>
          <p:nvPr/>
        </p:nvSpPr>
        <p:spPr bwMode="auto">
          <a:xfrm>
            <a:off x="2132637" y="3654250"/>
            <a:ext cx="1213603" cy="27020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可用性</a:t>
            </a:r>
          </a:p>
        </p:txBody>
      </p:sp>
      <p:sp>
        <p:nvSpPr>
          <p:cNvPr id="49" name="圆角矩形 48"/>
          <p:cNvSpPr/>
          <p:nvPr/>
        </p:nvSpPr>
        <p:spPr bwMode="auto">
          <a:xfrm>
            <a:off x="2132637" y="3998095"/>
            <a:ext cx="1213603" cy="27020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虚拟计算</a:t>
            </a:r>
          </a:p>
        </p:txBody>
      </p:sp>
      <p:sp>
        <p:nvSpPr>
          <p:cNvPr id="50" name="圆角矩形 49"/>
          <p:cNvSpPr/>
          <p:nvPr/>
        </p:nvSpPr>
        <p:spPr bwMode="auto">
          <a:xfrm>
            <a:off x="4402155" y="4002580"/>
            <a:ext cx="1213603" cy="27020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虚拟网络</a:t>
            </a:r>
          </a:p>
        </p:txBody>
      </p:sp>
      <p:sp>
        <p:nvSpPr>
          <p:cNvPr id="51" name="圆角矩形 50"/>
          <p:cNvSpPr/>
          <p:nvPr/>
        </p:nvSpPr>
        <p:spPr bwMode="auto">
          <a:xfrm>
            <a:off x="6524303" y="4011573"/>
            <a:ext cx="1213603" cy="27020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虚拟存储</a:t>
            </a:r>
          </a:p>
        </p:txBody>
      </p:sp>
      <p:sp>
        <p:nvSpPr>
          <p:cNvPr id="52" name="圆角矩形 51"/>
          <p:cNvSpPr/>
          <p:nvPr/>
        </p:nvSpPr>
        <p:spPr bwMode="auto">
          <a:xfrm>
            <a:off x="6528586" y="3663164"/>
            <a:ext cx="1213603" cy="27020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可扩展性</a:t>
            </a:r>
          </a:p>
        </p:txBody>
      </p:sp>
      <p:sp>
        <p:nvSpPr>
          <p:cNvPr id="53" name="圆角矩形 52"/>
          <p:cNvSpPr/>
          <p:nvPr/>
        </p:nvSpPr>
        <p:spPr bwMode="auto">
          <a:xfrm>
            <a:off x="4402155" y="3669639"/>
            <a:ext cx="1213603" cy="27020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安全性</a:t>
            </a:r>
          </a:p>
        </p:txBody>
      </p:sp>
      <p:sp>
        <p:nvSpPr>
          <p:cNvPr id="54" name="圆角矩形 53"/>
          <p:cNvSpPr/>
          <p:nvPr/>
        </p:nvSpPr>
        <p:spPr bwMode="auto">
          <a:xfrm>
            <a:off x="2132637" y="3268321"/>
            <a:ext cx="5597314" cy="32729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虚拟资源调度</a:t>
            </a:r>
          </a:p>
        </p:txBody>
      </p:sp>
      <p:sp>
        <p:nvSpPr>
          <p:cNvPr id="55" name="上箭头 54"/>
          <p:cNvSpPr/>
          <p:nvPr/>
        </p:nvSpPr>
        <p:spPr bwMode="auto">
          <a:xfrm>
            <a:off x="6095839" y="1605882"/>
            <a:ext cx="251648" cy="243395"/>
          </a:xfrm>
          <a:prstGeom prst="up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6" name="上下箭头 55"/>
          <p:cNvSpPr/>
          <p:nvPr/>
        </p:nvSpPr>
        <p:spPr bwMode="auto">
          <a:xfrm>
            <a:off x="6095839" y="2215166"/>
            <a:ext cx="251648" cy="368593"/>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7" name="圆角矩形 56"/>
          <p:cNvSpPr/>
          <p:nvPr/>
        </p:nvSpPr>
        <p:spPr bwMode="auto">
          <a:xfrm>
            <a:off x="2139901" y="1282038"/>
            <a:ext cx="1817452" cy="25829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mn-ea"/>
                <a:ea typeface="+mn-ea"/>
              </a:rPr>
              <a:t>FusionAccess</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58" name="圆角矩形 57"/>
          <p:cNvSpPr/>
          <p:nvPr/>
        </p:nvSpPr>
        <p:spPr bwMode="auto">
          <a:xfrm>
            <a:off x="4235042" y="1282038"/>
            <a:ext cx="1932665" cy="28089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altLang="zh-CN" sz="1400" dirty="0" err="1" smtClean="0">
                <a:latin typeface="+mn-ea"/>
                <a:ea typeface="+mn-ea"/>
              </a:rPr>
              <a:t>FusionCube</a:t>
            </a:r>
            <a:endParaRPr lang="zh-CN" altLang="en-US" sz="1400" dirty="0">
              <a:latin typeface="+mn-ea"/>
              <a:ea typeface="+mn-ea"/>
            </a:endParaRPr>
          </a:p>
        </p:txBody>
      </p:sp>
      <p:sp>
        <p:nvSpPr>
          <p:cNvPr id="92" name="圆角矩形 91"/>
          <p:cNvSpPr/>
          <p:nvPr/>
        </p:nvSpPr>
        <p:spPr bwMode="auto">
          <a:xfrm>
            <a:off x="8370752" y="4643797"/>
            <a:ext cx="2275506" cy="447751"/>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UltraVR</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110" name="矩形 109"/>
          <p:cNvSpPr/>
          <p:nvPr/>
        </p:nvSpPr>
        <p:spPr>
          <a:xfrm>
            <a:off x="1838039" y="2595010"/>
            <a:ext cx="1210588" cy="338554"/>
          </a:xfrm>
          <a:prstGeom prst="rect">
            <a:avLst/>
          </a:prstGeom>
        </p:spPr>
        <p:txBody>
          <a:bodyPr wrap="none">
            <a:spAutoFit/>
          </a:bodyPr>
          <a:lstStyle/>
          <a:p>
            <a:r>
              <a:rPr lang="zh-CN" altLang="en-US" sz="1600" dirty="0">
                <a:latin typeface="+mn-ea"/>
                <a:ea typeface="+mn-ea"/>
              </a:rPr>
              <a:t>虚拟化套件</a:t>
            </a:r>
          </a:p>
        </p:txBody>
      </p:sp>
      <p:sp>
        <p:nvSpPr>
          <p:cNvPr id="111" name="矩形 110"/>
          <p:cNvSpPr/>
          <p:nvPr/>
        </p:nvSpPr>
        <p:spPr>
          <a:xfrm>
            <a:off x="1949916" y="2908726"/>
            <a:ext cx="1736245" cy="338554"/>
          </a:xfrm>
          <a:prstGeom prst="rect">
            <a:avLst/>
          </a:prstGeom>
        </p:spPr>
        <p:txBody>
          <a:bodyPr wrap="none">
            <a:spAutoFit/>
          </a:bodyPr>
          <a:lstStyle/>
          <a:p>
            <a:r>
              <a:rPr lang="en-US" altLang="zh-CN" sz="1600" dirty="0">
                <a:latin typeface="+mn-ea"/>
              </a:rPr>
              <a:t>FusionCompute</a:t>
            </a:r>
            <a:endParaRPr lang="zh-CN" altLang="en-US" sz="1600" dirty="0">
              <a:latin typeface="+mn-ea"/>
            </a:endParaRPr>
          </a:p>
        </p:txBody>
      </p:sp>
      <p:sp>
        <p:nvSpPr>
          <p:cNvPr id="112" name="矩形 111"/>
          <p:cNvSpPr/>
          <p:nvPr/>
        </p:nvSpPr>
        <p:spPr>
          <a:xfrm>
            <a:off x="1805962" y="4411661"/>
            <a:ext cx="1620957" cy="338554"/>
          </a:xfrm>
          <a:prstGeom prst="rect">
            <a:avLst/>
          </a:prstGeom>
        </p:spPr>
        <p:txBody>
          <a:bodyPr wrap="none">
            <a:spAutoFit/>
          </a:bodyPr>
          <a:lstStyle/>
          <a:p>
            <a:r>
              <a:rPr lang="zh-CN" altLang="en-US" sz="1600" dirty="0" smtClean="0">
                <a:latin typeface="+mn-ea"/>
                <a:ea typeface="+mn-ea"/>
              </a:rPr>
              <a:t>基础硬件设施层</a:t>
            </a:r>
            <a:endParaRPr lang="zh-CN" altLang="en-US" sz="1600" dirty="0">
              <a:latin typeface="+mn-ea"/>
              <a:ea typeface="+mn-ea"/>
            </a:endParaRPr>
          </a:p>
        </p:txBody>
      </p:sp>
      <p:sp>
        <p:nvSpPr>
          <p:cNvPr id="59" name="圆角矩形 58"/>
          <p:cNvSpPr/>
          <p:nvPr/>
        </p:nvSpPr>
        <p:spPr bwMode="auto">
          <a:xfrm>
            <a:off x="6445396" y="1282038"/>
            <a:ext cx="1932665" cy="28089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altLang="zh-CN" sz="1400" dirty="0">
                <a:latin typeface="+mn-ea"/>
                <a:ea typeface="+mn-ea"/>
              </a:rPr>
              <a:t>OpenStack</a:t>
            </a:r>
            <a:endParaRPr lang="zh-CN" altLang="en-US" sz="1400" dirty="0">
              <a:latin typeface="+mn-ea"/>
              <a:ea typeface="+mn-ea"/>
            </a:endParaRPr>
          </a:p>
        </p:txBody>
      </p:sp>
    </p:spTree>
    <p:extLst>
      <p:ext uri="{BB962C8B-B14F-4D97-AF65-F5344CB8AC3E}">
        <p14:creationId xmlns:p14="http://schemas.microsoft.com/office/powerpoint/2010/main" val="2941488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产品架构</a:t>
            </a:r>
            <a:endParaRPr lang="zh-CN" altLang="en-US" dirty="0"/>
          </a:p>
        </p:txBody>
      </p:sp>
      <p:sp>
        <p:nvSpPr>
          <p:cNvPr id="3" name="矩形 17"/>
          <p:cNvSpPr>
            <a:spLocks noChangeArrowheads="1"/>
          </p:cNvSpPr>
          <p:nvPr/>
        </p:nvSpPr>
        <p:spPr bwMode="auto">
          <a:xfrm>
            <a:off x="1699571" y="1772816"/>
            <a:ext cx="5629253" cy="593764"/>
          </a:xfrm>
          <a:prstGeom prst="rect">
            <a:avLst/>
          </a:prstGeom>
          <a:solidFill>
            <a:srgbClr val="FFC000"/>
          </a:solidFill>
          <a:ln w="9525" algn="ctr">
            <a:solidFill>
              <a:srgbClr val="FFC000"/>
            </a:solidFill>
            <a:round/>
            <a:headEnd/>
            <a:tailEnd/>
          </a:ln>
        </p:spPr>
        <p:txBody>
          <a:bodyPr anchor="ctr" anchorCtr="1"/>
          <a:lstStyle/>
          <a:p>
            <a:pPr algn="ctr" fontAlgn="t">
              <a:defRPr/>
            </a:pPr>
            <a:r>
              <a:rPr lang="en-US" altLang="zh-CN" sz="1800" b="1" dirty="0" err="1">
                <a:latin typeface="+mn-ea"/>
                <a:ea typeface="+mn-ea"/>
              </a:rPr>
              <a:t>FusionCompute</a:t>
            </a:r>
            <a:endParaRPr lang="zh-CN" altLang="en-US" sz="1800" b="1" dirty="0">
              <a:latin typeface="+mn-ea"/>
              <a:ea typeface="+mn-ea"/>
            </a:endParaRPr>
          </a:p>
        </p:txBody>
      </p:sp>
      <p:sp>
        <p:nvSpPr>
          <p:cNvPr id="4" name="圆角矩形 18"/>
          <p:cNvSpPr>
            <a:spLocks noChangeArrowheads="1"/>
          </p:cNvSpPr>
          <p:nvPr/>
        </p:nvSpPr>
        <p:spPr bwMode="auto">
          <a:xfrm>
            <a:off x="1643184" y="3609551"/>
            <a:ext cx="4674822" cy="1215423"/>
          </a:xfrm>
          <a:prstGeom prst="roundRect">
            <a:avLst>
              <a:gd name="adj" fmla="val 16667"/>
            </a:avLst>
          </a:prstGeom>
          <a:solidFill>
            <a:srgbClr val="00B0F0"/>
          </a:solidFill>
          <a:ln w="9525" algn="ctr">
            <a:solidFill>
              <a:srgbClr val="00B0F0"/>
            </a:solidFill>
            <a:round/>
            <a:headEnd/>
            <a:tailEnd/>
          </a:ln>
        </p:spPr>
        <p:txBody>
          <a:bodyPr anchor="ctr" anchorCtr="1"/>
          <a:lstStyle/>
          <a:p>
            <a:pPr algn="ctr" fontAlgn="t">
              <a:defRPr/>
            </a:pPr>
            <a:r>
              <a:rPr lang="en-US" altLang="zh-CN" sz="1600" b="1" dirty="0" smtClean="0">
                <a:latin typeface="+mn-ea"/>
                <a:ea typeface="+mn-ea"/>
              </a:rPr>
              <a:t>CNA</a:t>
            </a:r>
          </a:p>
          <a:p>
            <a:pPr algn="ctr" fontAlgn="t">
              <a:defRPr/>
            </a:pPr>
            <a:endParaRPr lang="en-US" altLang="zh-CN" sz="1600" b="1" dirty="0">
              <a:latin typeface="+mn-ea"/>
              <a:ea typeface="+mn-ea"/>
            </a:endParaRPr>
          </a:p>
          <a:p>
            <a:pPr algn="ctr" fontAlgn="t">
              <a:defRPr/>
            </a:pPr>
            <a:r>
              <a:rPr lang="en-US" altLang="zh-CN" sz="1400" b="1" dirty="0" smtClean="0">
                <a:latin typeface="+mn-ea"/>
                <a:ea typeface="+mn-ea"/>
              </a:rPr>
              <a:t>CNA</a:t>
            </a:r>
            <a:r>
              <a:rPr lang="zh-CN" altLang="en-US" sz="1400" dirty="0" smtClean="0">
                <a:latin typeface="+mn-ea"/>
                <a:ea typeface="+mn-ea"/>
              </a:rPr>
              <a:t>部署在各需要虚拟化的</a:t>
            </a:r>
            <a:r>
              <a:rPr lang="en-US" altLang="zh-CN" sz="1400" dirty="0" smtClean="0">
                <a:latin typeface="+mn-ea"/>
                <a:ea typeface="+mn-ea"/>
              </a:rPr>
              <a:t>X86</a:t>
            </a:r>
            <a:r>
              <a:rPr lang="zh-CN" altLang="en-US" sz="1400" dirty="0" smtClean="0">
                <a:latin typeface="+mn-ea"/>
                <a:ea typeface="+mn-ea"/>
              </a:rPr>
              <a:t>构架服务器上</a:t>
            </a:r>
            <a:endParaRPr lang="zh-CN" altLang="en-US" sz="1400" dirty="0">
              <a:latin typeface="+mn-ea"/>
              <a:ea typeface="+mn-ea"/>
            </a:endParaRPr>
          </a:p>
        </p:txBody>
      </p:sp>
      <p:sp>
        <p:nvSpPr>
          <p:cNvPr id="5" name="圆角矩形 19"/>
          <p:cNvSpPr>
            <a:spLocks noChangeArrowheads="1"/>
          </p:cNvSpPr>
          <p:nvPr/>
        </p:nvSpPr>
        <p:spPr bwMode="auto">
          <a:xfrm>
            <a:off x="6521366" y="3560901"/>
            <a:ext cx="4723206" cy="1264072"/>
          </a:xfrm>
          <a:prstGeom prst="roundRect">
            <a:avLst>
              <a:gd name="adj" fmla="val 16667"/>
            </a:avLst>
          </a:prstGeom>
          <a:solidFill>
            <a:srgbClr val="00B0F0"/>
          </a:solidFill>
          <a:ln w="9525" algn="ctr">
            <a:solidFill>
              <a:srgbClr val="00B0F0"/>
            </a:solidFill>
            <a:round/>
            <a:headEnd/>
            <a:tailEnd/>
          </a:ln>
        </p:spPr>
        <p:txBody>
          <a:bodyPr anchor="ctr" anchorCtr="1"/>
          <a:lstStyle/>
          <a:p>
            <a:pPr algn="ctr" fontAlgn="t">
              <a:defRPr/>
            </a:pPr>
            <a:r>
              <a:rPr lang="en-US" altLang="zh-CN" sz="1600" b="1" dirty="0" smtClean="0">
                <a:latin typeface="+mn-ea"/>
                <a:ea typeface="+mn-ea"/>
              </a:rPr>
              <a:t>VRM</a:t>
            </a:r>
            <a:endParaRPr lang="en-US" altLang="zh-CN" sz="1600" b="1" dirty="0">
              <a:latin typeface="+mn-ea"/>
              <a:ea typeface="+mn-ea"/>
            </a:endParaRPr>
          </a:p>
          <a:p>
            <a:pPr algn="ctr" fontAlgn="t">
              <a:defRPr/>
            </a:pPr>
            <a:r>
              <a:rPr lang="en-US" altLang="zh-CN" sz="1100" b="1" dirty="0">
                <a:latin typeface="+mn-ea"/>
                <a:ea typeface="+mn-ea"/>
              </a:rPr>
              <a:t> </a:t>
            </a:r>
            <a:r>
              <a:rPr lang="en-US" altLang="zh-CN" sz="1400" dirty="0" smtClean="0">
                <a:latin typeface="+mn-ea"/>
                <a:ea typeface="+mn-ea"/>
              </a:rPr>
              <a:t>VRM</a:t>
            </a:r>
            <a:r>
              <a:rPr lang="zh-CN" altLang="en-US" sz="1400" dirty="0" smtClean="0">
                <a:latin typeface="+mn-ea"/>
                <a:ea typeface="+mn-ea"/>
              </a:rPr>
              <a:t>可以作为一个虚拟机进行部署，也可以部署在</a:t>
            </a:r>
            <a:r>
              <a:rPr lang="en-US" altLang="zh-CN" sz="1400" dirty="0" smtClean="0">
                <a:latin typeface="+mn-ea"/>
                <a:ea typeface="+mn-ea"/>
              </a:rPr>
              <a:t>X86</a:t>
            </a:r>
            <a:r>
              <a:rPr lang="zh-CN" altLang="en-US" sz="1400" dirty="0" smtClean="0">
                <a:latin typeface="+mn-ea"/>
                <a:ea typeface="+mn-ea"/>
              </a:rPr>
              <a:t>物理服务器上</a:t>
            </a:r>
            <a:endParaRPr lang="en-US" altLang="zh-CN" sz="1400" dirty="0">
              <a:latin typeface="+mn-ea"/>
              <a:ea typeface="+mn-ea"/>
            </a:endParaRPr>
          </a:p>
        </p:txBody>
      </p:sp>
      <p:sp>
        <p:nvSpPr>
          <p:cNvPr id="6" name="矩形 17"/>
          <p:cNvSpPr>
            <a:spLocks noChangeArrowheads="1"/>
          </p:cNvSpPr>
          <p:nvPr/>
        </p:nvSpPr>
        <p:spPr bwMode="auto">
          <a:xfrm>
            <a:off x="1594800" y="5501075"/>
            <a:ext cx="1049701" cy="469848"/>
          </a:xfrm>
          <a:prstGeom prst="rect">
            <a:avLst/>
          </a:prstGeom>
          <a:solidFill>
            <a:schemeClr val="bg1">
              <a:lumMod val="85000"/>
            </a:schemeClr>
          </a:solidFill>
          <a:ln w="9525" algn="ctr">
            <a:solidFill>
              <a:schemeClr val="tx1"/>
            </a:solidFill>
            <a:round/>
            <a:headEnd/>
            <a:tailEnd/>
          </a:ln>
        </p:spPr>
        <p:txBody>
          <a:bodyPr anchor="ctr" anchorCtr="1"/>
          <a:lstStyle/>
          <a:p>
            <a:pPr algn="ctr" fontAlgn="t">
              <a:defRPr/>
            </a:pPr>
            <a:r>
              <a:rPr lang="zh-CN" altLang="en-US" sz="1400" dirty="0" smtClean="0">
                <a:latin typeface="+mn-ea"/>
                <a:ea typeface="+mn-ea"/>
              </a:rPr>
              <a:t>服务器</a:t>
            </a:r>
            <a:r>
              <a:rPr lang="en-US" altLang="zh-CN" sz="1400" dirty="0" smtClean="0">
                <a:latin typeface="+mn-ea"/>
                <a:ea typeface="+mn-ea"/>
              </a:rPr>
              <a:t>1</a:t>
            </a:r>
            <a:endParaRPr lang="zh-CN" altLang="en-US" sz="1400" dirty="0">
              <a:latin typeface="+mn-ea"/>
              <a:ea typeface="+mn-ea"/>
            </a:endParaRPr>
          </a:p>
        </p:txBody>
      </p:sp>
      <p:sp>
        <p:nvSpPr>
          <p:cNvPr id="7" name="圆角矩形 49"/>
          <p:cNvSpPr>
            <a:spLocks noChangeArrowheads="1"/>
          </p:cNvSpPr>
          <p:nvPr/>
        </p:nvSpPr>
        <p:spPr bwMode="auto">
          <a:xfrm>
            <a:off x="4431596" y="5515436"/>
            <a:ext cx="359718" cy="469848"/>
          </a:xfrm>
          <a:prstGeom prst="roundRect">
            <a:avLst>
              <a:gd name="adj" fmla="val 16667"/>
            </a:avLst>
          </a:prstGeom>
          <a:solidFill>
            <a:schemeClr val="bg1">
              <a:lumMod val="85000"/>
            </a:schemeClr>
          </a:solidFill>
          <a:ln w="9525" algn="ctr">
            <a:solidFill>
              <a:schemeClr val="tx1"/>
            </a:solidFill>
            <a:round/>
            <a:headEnd/>
            <a:tailEnd/>
          </a:ln>
        </p:spPr>
        <p:txBody>
          <a:bodyPr anchor="ctr" anchorCtr="1"/>
          <a:lstStyle/>
          <a:p>
            <a:pPr algn="ctr" fontAlgn="t">
              <a:defRPr/>
            </a:pPr>
            <a:r>
              <a:rPr lang="en-US" altLang="zh-CN" sz="1400" b="1" dirty="0">
                <a:latin typeface="+mn-ea"/>
                <a:ea typeface="+mn-ea"/>
              </a:rPr>
              <a:t>…</a:t>
            </a:r>
            <a:endParaRPr lang="en-US" altLang="zh-CN" sz="1400" dirty="0">
              <a:latin typeface="+mn-ea"/>
              <a:ea typeface="+mn-ea"/>
            </a:endParaRPr>
          </a:p>
        </p:txBody>
      </p:sp>
      <p:sp>
        <p:nvSpPr>
          <p:cNvPr id="8" name="矩形 17"/>
          <p:cNvSpPr>
            <a:spLocks noChangeArrowheads="1"/>
          </p:cNvSpPr>
          <p:nvPr/>
        </p:nvSpPr>
        <p:spPr bwMode="auto">
          <a:xfrm>
            <a:off x="5171746" y="5515435"/>
            <a:ext cx="1049701" cy="455485"/>
          </a:xfrm>
          <a:prstGeom prst="rect">
            <a:avLst/>
          </a:prstGeom>
          <a:solidFill>
            <a:schemeClr val="bg1">
              <a:lumMod val="85000"/>
            </a:schemeClr>
          </a:solidFill>
          <a:ln w="9525" algn="ctr">
            <a:solidFill>
              <a:schemeClr val="tx1"/>
            </a:solidFill>
            <a:round/>
            <a:headEnd/>
            <a:tailEnd/>
          </a:ln>
        </p:spPr>
        <p:txBody>
          <a:bodyPr anchor="ctr" anchorCtr="1"/>
          <a:lstStyle/>
          <a:p>
            <a:pPr algn="ctr" fontAlgn="t">
              <a:defRPr/>
            </a:pPr>
            <a:r>
              <a:rPr lang="zh-CN" altLang="en-US" sz="1400" dirty="0" smtClean="0">
                <a:latin typeface="+mn-ea"/>
                <a:ea typeface="+mn-ea"/>
              </a:rPr>
              <a:t>服务器</a:t>
            </a:r>
            <a:r>
              <a:rPr lang="en-US" altLang="zh-CN" sz="1400" dirty="0" smtClean="0">
                <a:latin typeface="+mn-ea"/>
                <a:ea typeface="+mn-ea"/>
              </a:rPr>
              <a:t>N</a:t>
            </a:r>
            <a:endParaRPr lang="zh-CN" altLang="en-US" sz="1400" dirty="0">
              <a:latin typeface="+mn-ea"/>
              <a:ea typeface="+mn-ea"/>
            </a:endParaRPr>
          </a:p>
        </p:txBody>
      </p:sp>
      <p:cxnSp>
        <p:nvCxnSpPr>
          <p:cNvPr id="9" name="直接箭头连接符 76"/>
          <p:cNvCxnSpPr>
            <a:cxnSpLocks noChangeShapeType="1"/>
            <a:endCxn id="6" idx="0"/>
          </p:cNvCxnSpPr>
          <p:nvPr/>
        </p:nvCxnSpPr>
        <p:spPr bwMode="auto">
          <a:xfrm flipH="1">
            <a:off x="2119651" y="4812840"/>
            <a:ext cx="1860944" cy="688233"/>
          </a:xfrm>
          <a:prstGeom prst="straightConnector1">
            <a:avLst/>
          </a:prstGeom>
          <a:noFill/>
          <a:ln w="9525" algn="ctr">
            <a:solidFill>
              <a:schemeClr val="tx1"/>
            </a:solidFill>
            <a:round/>
            <a:headEnd/>
            <a:tailEnd type="arrow" w="med" len="med"/>
          </a:ln>
        </p:spPr>
      </p:cxnSp>
      <p:cxnSp>
        <p:nvCxnSpPr>
          <p:cNvPr id="10" name="直接箭头连接符 78"/>
          <p:cNvCxnSpPr>
            <a:cxnSpLocks noChangeShapeType="1"/>
            <a:endCxn id="8" idx="0"/>
          </p:cNvCxnSpPr>
          <p:nvPr/>
        </p:nvCxnSpPr>
        <p:spPr bwMode="auto">
          <a:xfrm>
            <a:off x="3979454" y="4835335"/>
            <a:ext cx="1717143" cy="680100"/>
          </a:xfrm>
          <a:prstGeom prst="straightConnector1">
            <a:avLst/>
          </a:prstGeom>
          <a:noFill/>
          <a:ln w="9525" algn="ctr">
            <a:solidFill>
              <a:schemeClr val="tx1"/>
            </a:solidFill>
            <a:round/>
            <a:headEnd/>
            <a:tailEnd type="arrow" w="med" len="med"/>
          </a:ln>
        </p:spPr>
      </p:cxnSp>
      <p:cxnSp>
        <p:nvCxnSpPr>
          <p:cNvPr id="11" name="直接箭头连接符 80"/>
          <p:cNvCxnSpPr>
            <a:cxnSpLocks noChangeShapeType="1"/>
            <a:endCxn id="7" idx="0"/>
          </p:cNvCxnSpPr>
          <p:nvPr/>
        </p:nvCxnSpPr>
        <p:spPr bwMode="auto">
          <a:xfrm>
            <a:off x="3980595" y="4812840"/>
            <a:ext cx="630860" cy="702596"/>
          </a:xfrm>
          <a:prstGeom prst="straightConnector1">
            <a:avLst/>
          </a:prstGeom>
          <a:noFill/>
          <a:ln w="9525" algn="ctr">
            <a:solidFill>
              <a:schemeClr val="tx1"/>
            </a:solidFill>
            <a:round/>
            <a:headEnd/>
            <a:tailEnd type="arrow" w="med" len="med"/>
          </a:ln>
        </p:spPr>
      </p:cxnSp>
      <p:sp>
        <p:nvSpPr>
          <p:cNvPr id="12" name="矩形 17"/>
          <p:cNvSpPr>
            <a:spLocks noChangeArrowheads="1"/>
          </p:cNvSpPr>
          <p:nvPr/>
        </p:nvSpPr>
        <p:spPr bwMode="auto">
          <a:xfrm>
            <a:off x="2835238" y="5515436"/>
            <a:ext cx="1049699" cy="469848"/>
          </a:xfrm>
          <a:prstGeom prst="rect">
            <a:avLst/>
          </a:prstGeom>
          <a:solidFill>
            <a:schemeClr val="bg1">
              <a:lumMod val="85000"/>
            </a:schemeClr>
          </a:solidFill>
          <a:ln w="9525" algn="ctr">
            <a:solidFill>
              <a:schemeClr val="tx1"/>
            </a:solidFill>
            <a:round/>
            <a:headEnd/>
            <a:tailEnd/>
          </a:ln>
        </p:spPr>
        <p:txBody>
          <a:bodyPr anchor="ctr" anchorCtr="1"/>
          <a:lstStyle/>
          <a:p>
            <a:pPr algn="ctr" fontAlgn="t">
              <a:defRPr/>
            </a:pPr>
            <a:r>
              <a:rPr lang="zh-CN" altLang="en-US" sz="1400" dirty="0" smtClean="0">
                <a:latin typeface="+mn-ea"/>
                <a:ea typeface="+mn-ea"/>
              </a:rPr>
              <a:t>服务器</a:t>
            </a:r>
            <a:r>
              <a:rPr lang="en-US" altLang="zh-CN" sz="1400" dirty="0" smtClean="0">
                <a:latin typeface="+mn-ea"/>
                <a:ea typeface="+mn-ea"/>
              </a:rPr>
              <a:t>2</a:t>
            </a:r>
            <a:endParaRPr lang="zh-CN" altLang="en-US" sz="1400" dirty="0">
              <a:latin typeface="+mn-ea"/>
              <a:ea typeface="+mn-ea"/>
            </a:endParaRPr>
          </a:p>
        </p:txBody>
      </p:sp>
      <p:cxnSp>
        <p:nvCxnSpPr>
          <p:cNvPr id="13" name="直接箭头连接符 96"/>
          <p:cNvCxnSpPr>
            <a:cxnSpLocks noChangeShapeType="1"/>
            <a:endCxn id="12" idx="0"/>
          </p:cNvCxnSpPr>
          <p:nvPr/>
        </p:nvCxnSpPr>
        <p:spPr bwMode="auto">
          <a:xfrm flipH="1">
            <a:off x="3360088" y="4812840"/>
            <a:ext cx="620508" cy="702596"/>
          </a:xfrm>
          <a:prstGeom prst="straightConnector1">
            <a:avLst/>
          </a:prstGeom>
          <a:noFill/>
          <a:ln w="9525" algn="ctr">
            <a:solidFill>
              <a:schemeClr val="tx1"/>
            </a:solidFill>
            <a:round/>
            <a:headEnd/>
            <a:tailEnd type="arrow" w="med" len="med"/>
          </a:ln>
        </p:spPr>
      </p:cxnSp>
      <p:cxnSp>
        <p:nvCxnSpPr>
          <p:cNvPr id="14" name="直接连接符 207"/>
          <p:cNvCxnSpPr>
            <a:cxnSpLocks noChangeShapeType="1"/>
          </p:cNvCxnSpPr>
          <p:nvPr/>
        </p:nvCxnSpPr>
        <p:spPr bwMode="auto">
          <a:xfrm>
            <a:off x="6318006" y="2354964"/>
            <a:ext cx="1000725" cy="1168247"/>
          </a:xfrm>
          <a:prstGeom prst="line">
            <a:avLst/>
          </a:prstGeom>
          <a:noFill/>
          <a:ln w="9525" algn="ctr">
            <a:solidFill>
              <a:schemeClr val="tx1"/>
            </a:solidFill>
            <a:round/>
            <a:headEnd/>
            <a:tailEnd/>
          </a:ln>
        </p:spPr>
      </p:cxnSp>
      <p:sp>
        <p:nvSpPr>
          <p:cNvPr id="15" name="矩形 236"/>
          <p:cNvSpPr>
            <a:spLocks noChangeArrowheads="1"/>
          </p:cNvSpPr>
          <p:nvPr/>
        </p:nvSpPr>
        <p:spPr bwMode="auto">
          <a:xfrm>
            <a:off x="8723926" y="1776690"/>
            <a:ext cx="2509603" cy="586019"/>
          </a:xfrm>
          <a:prstGeom prst="rect">
            <a:avLst/>
          </a:prstGeom>
          <a:solidFill>
            <a:srgbClr val="FFC000"/>
          </a:solidFill>
          <a:ln w="9525" algn="ctr">
            <a:solidFill>
              <a:srgbClr val="FFC000"/>
            </a:solidFill>
            <a:round/>
            <a:headEnd/>
            <a:tailEnd/>
          </a:ln>
        </p:spPr>
        <p:txBody>
          <a:bodyPr anchor="ctr" anchorCtr="1"/>
          <a:lstStyle/>
          <a:p>
            <a:pPr algn="ctr" fontAlgn="t">
              <a:defRPr/>
            </a:pPr>
            <a:r>
              <a:rPr lang="en-US" altLang="zh-CN" sz="1800" b="1" dirty="0" err="1">
                <a:latin typeface="+mn-ea"/>
                <a:ea typeface="+mn-ea"/>
              </a:rPr>
              <a:t>WebUI</a:t>
            </a:r>
            <a:r>
              <a:rPr lang="en-US" altLang="zh-CN" sz="1800" b="1" dirty="0">
                <a:latin typeface="+mn-ea"/>
                <a:ea typeface="+mn-ea"/>
              </a:rPr>
              <a:t> Portal</a:t>
            </a:r>
            <a:endParaRPr lang="zh-CN" altLang="en-US" sz="1800" b="1" dirty="0">
              <a:latin typeface="+mn-ea"/>
              <a:ea typeface="+mn-ea"/>
            </a:endParaRPr>
          </a:p>
        </p:txBody>
      </p:sp>
      <p:cxnSp>
        <p:nvCxnSpPr>
          <p:cNvPr id="16" name="直接连接符 238"/>
          <p:cNvCxnSpPr>
            <a:cxnSpLocks noChangeShapeType="1"/>
            <a:stCxn id="15" idx="2"/>
          </p:cNvCxnSpPr>
          <p:nvPr/>
        </p:nvCxnSpPr>
        <p:spPr bwMode="auto">
          <a:xfrm>
            <a:off x="9978728" y="2362708"/>
            <a:ext cx="0" cy="1246842"/>
          </a:xfrm>
          <a:prstGeom prst="line">
            <a:avLst/>
          </a:prstGeom>
          <a:noFill/>
          <a:ln w="9525" algn="ctr">
            <a:solidFill>
              <a:schemeClr val="tx1"/>
            </a:solidFill>
            <a:round/>
            <a:headEnd/>
            <a:tailEnd/>
          </a:ln>
        </p:spPr>
      </p:cxnSp>
      <p:cxnSp>
        <p:nvCxnSpPr>
          <p:cNvPr id="17" name="直接连接符 241"/>
          <p:cNvCxnSpPr>
            <a:cxnSpLocks noChangeShapeType="1"/>
            <a:stCxn id="3" idx="2"/>
            <a:endCxn id="4" idx="0"/>
          </p:cNvCxnSpPr>
          <p:nvPr/>
        </p:nvCxnSpPr>
        <p:spPr bwMode="auto">
          <a:xfrm flipH="1">
            <a:off x="3980595" y="2366580"/>
            <a:ext cx="533602" cy="1242972"/>
          </a:xfrm>
          <a:prstGeom prst="line">
            <a:avLst/>
          </a:prstGeom>
          <a:noFill/>
          <a:ln w="9525" algn="ctr">
            <a:solidFill>
              <a:schemeClr val="tx1"/>
            </a:solidFill>
            <a:round/>
            <a:headEnd/>
            <a:tailEnd/>
          </a:ln>
        </p:spPr>
      </p:cxnSp>
    </p:spTree>
    <p:extLst>
      <p:ext uri="{BB962C8B-B14F-4D97-AF65-F5344CB8AC3E}">
        <p14:creationId xmlns:p14="http://schemas.microsoft.com/office/powerpoint/2010/main" val="1767114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a:t>模块</a:t>
            </a:r>
            <a:r>
              <a:rPr lang="zh-CN" altLang="en-US" dirty="0" smtClean="0"/>
              <a:t>功能</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863205614"/>
              </p:ext>
            </p:extLst>
          </p:nvPr>
        </p:nvGraphicFramePr>
        <p:xfrm>
          <a:off x="1113096" y="1524953"/>
          <a:ext cx="10297144" cy="4537330"/>
        </p:xfrm>
        <a:graphic>
          <a:graphicData uri="http://schemas.openxmlformats.org/drawingml/2006/table">
            <a:tbl>
              <a:tblPr firstRow="1" bandRow="1"/>
              <a:tblGrid>
                <a:gridCol w="1813334"/>
                <a:gridCol w="8483810"/>
              </a:tblGrid>
              <a:tr h="265582">
                <a:tc>
                  <a:txBody>
                    <a:bodyPr/>
                    <a:lstStyle/>
                    <a:p>
                      <a:pPr algn="ctr" fontAlgn="ctr"/>
                      <a:r>
                        <a:rPr lang="zh-CN" altLang="en-US" sz="1800" b="1" i="0" u="none" strike="noStrike" dirty="0" smtClean="0">
                          <a:solidFill>
                            <a:schemeClr val="tx1"/>
                          </a:solidFill>
                          <a:latin typeface="+mn-lt"/>
                          <a:ea typeface="+mn-ea"/>
                        </a:rPr>
                        <a:t>模块</a:t>
                      </a:r>
                      <a:endParaRPr lang="zh-CN" altLang="en-US" sz="1800" b="1" i="0" u="none" strike="noStrike" dirty="0">
                        <a:solidFill>
                          <a:schemeClr val="tx1"/>
                        </a:solidFill>
                        <a:latin typeface="微软雅黑" panose="020B0503020204020204" pitchFamily="34" charset="-122"/>
                        <a:ea typeface="微软雅黑" panose="020B0503020204020204" pitchFamily="34" charset="-122"/>
                      </a:endParaRPr>
                    </a:p>
                  </a:txBody>
                  <a:tcPr marL="0" marR="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zh-CN" altLang="en-US" sz="1800" b="1" i="0" u="none" strike="noStrike" dirty="0" smtClean="0">
                          <a:solidFill>
                            <a:schemeClr val="tx1"/>
                          </a:solidFill>
                          <a:latin typeface="+mn-lt"/>
                          <a:ea typeface="+mn-ea"/>
                        </a:rPr>
                        <a:t>功能</a:t>
                      </a:r>
                      <a:endParaRPr lang="zh-CN" altLang="en-US" sz="1800" b="1" i="0" u="none" strike="noStrike" dirty="0">
                        <a:solidFill>
                          <a:schemeClr val="tx1"/>
                        </a:solidFill>
                        <a:latin typeface="微软雅黑" panose="020B0503020204020204" pitchFamily="34" charset="-122"/>
                        <a:ea typeface="微软雅黑" panose="020B0503020204020204" pitchFamily="34" charset="-122"/>
                      </a:endParaRPr>
                    </a:p>
                  </a:txBody>
                  <a:tcPr marL="90000" marR="90000" marT="46800" marB="468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424050">
                <a:tc>
                  <a:txBody>
                    <a:bodyPr/>
                    <a:lstStyle/>
                    <a:p>
                      <a:pPr algn="ctr" fontAlgn="ctr"/>
                      <a:r>
                        <a:rPr lang="en-US" altLang="zh-CN" sz="1800" b="0" i="0" kern="1200" dirty="0" smtClean="0">
                          <a:solidFill>
                            <a:schemeClr val="tx1"/>
                          </a:solidFill>
                          <a:effectLst/>
                          <a:latin typeface="+mn-lt"/>
                          <a:ea typeface="+mn-ea"/>
                          <a:cs typeface="+mn-cs"/>
                        </a:rPr>
                        <a:t>CNA</a:t>
                      </a:r>
                      <a:endParaRPr lang="en-US" sz="1800" b="0" i="0" u="none" strike="noStrike" dirty="0">
                        <a:latin typeface="微软雅黑" panose="020B0503020204020204" pitchFamily="34" charset="-122"/>
                        <a:ea typeface="微软雅黑" panose="020B0503020204020204" pitchFamily="34" charset="-122"/>
                      </a:endParaRPr>
                    </a:p>
                  </a:txBody>
                  <a:tcPr marL="0" marR="0" marT="0" marB="0" anchor="ctr">
                    <a:lnL w="28575" cap="flat" cmpd="sng" algn="ctr">
                      <a:solidFill>
                        <a:schemeClr val="tx1"/>
                      </a:solidFill>
                      <a:prstDash val="solid"/>
                      <a:round/>
                      <a:headEnd type="none" w="med" len="med"/>
                      <a:tailEnd type="none" w="med" len="med"/>
                    </a:lnL>
                  </a:tcPr>
                </a:tc>
                <a:tc>
                  <a:txBody>
                    <a:bodyPr/>
                    <a:lstStyle/>
                    <a:p>
                      <a:pPr marL="285750" indent="-285750">
                        <a:buFont typeface="Arial" panose="020B0604020202020204" pitchFamily="34" charset="0"/>
                        <a:buChar char="•"/>
                      </a:pPr>
                      <a:r>
                        <a:rPr lang="zh-CN" altLang="en-US" sz="1800" b="0" i="0" kern="1200" dirty="0" smtClean="0">
                          <a:solidFill>
                            <a:schemeClr val="tx1"/>
                          </a:solidFill>
                          <a:effectLst/>
                          <a:latin typeface="+mn-lt"/>
                          <a:ea typeface="+mn-ea"/>
                          <a:cs typeface="+mn-cs"/>
                        </a:rPr>
                        <a:t>提供虚拟计算功能。</a:t>
                      </a:r>
                    </a:p>
                    <a:p>
                      <a:pPr marL="285750" indent="-285750">
                        <a:buFont typeface="Arial" panose="020B0604020202020204" pitchFamily="34" charset="0"/>
                        <a:buChar char="•"/>
                      </a:pPr>
                      <a:r>
                        <a:rPr lang="zh-CN" altLang="en-US" sz="1800" b="0" i="0" kern="1200" dirty="0" smtClean="0">
                          <a:solidFill>
                            <a:schemeClr val="tx1"/>
                          </a:solidFill>
                          <a:effectLst/>
                          <a:latin typeface="+mn-lt"/>
                          <a:ea typeface="+mn-ea"/>
                          <a:cs typeface="+mn-cs"/>
                        </a:rPr>
                        <a:t>管理计算节点上的虚拟机。</a:t>
                      </a:r>
                    </a:p>
                    <a:p>
                      <a:pPr marL="285750" indent="-285750">
                        <a:buFont typeface="Arial" panose="020B0604020202020204" pitchFamily="34" charset="0"/>
                        <a:buChar char="•"/>
                      </a:pPr>
                      <a:r>
                        <a:rPr lang="zh-CN" altLang="en-US" sz="1800" b="0" i="0" kern="1200" dirty="0" smtClean="0">
                          <a:solidFill>
                            <a:schemeClr val="tx1"/>
                          </a:solidFill>
                          <a:effectLst/>
                          <a:latin typeface="+mn-lt"/>
                          <a:ea typeface="+mn-ea"/>
                          <a:cs typeface="+mn-cs"/>
                        </a:rPr>
                        <a:t>管理计算节点上的计算、存储、网络资源。</a:t>
                      </a:r>
                    </a:p>
                  </a:txBody>
                  <a:tcPr marL="90000" marR="90000" marT="46800" marB="46800" anchor="ctr">
                    <a:lnR w="28575" cap="flat" cmpd="sng" algn="ctr">
                      <a:solidFill>
                        <a:schemeClr val="tx1"/>
                      </a:solidFill>
                      <a:prstDash val="solid"/>
                      <a:round/>
                      <a:headEnd type="none" w="med" len="med"/>
                      <a:tailEnd type="none" w="med" len="med"/>
                    </a:lnR>
                  </a:tcPr>
                </a:tc>
              </a:tr>
              <a:tr h="2479804">
                <a:tc>
                  <a:txBody>
                    <a:bodyPr/>
                    <a:lstStyle/>
                    <a:p>
                      <a:pPr algn="ctr" fontAlgn="ctr"/>
                      <a:r>
                        <a:rPr lang="en-US" altLang="zh-CN" sz="1800" b="0" i="0" u="none" strike="noStrike" dirty="0" smtClean="0">
                          <a:latin typeface="微软雅黑" panose="020B0503020204020204" pitchFamily="34" charset="-122"/>
                          <a:ea typeface="微软雅黑" panose="020B0503020204020204" pitchFamily="34" charset="-122"/>
                        </a:rPr>
                        <a:t>VRM</a:t>
                      </a:r>
                      <a:endParaRPr lang="en-US" sz="1800" b="0" i="0" u="none" strike="noStrike" dirty="0">
                        <a:latin typeface="微软雅黑" panose="020B0503020204020204" pitchFamily="34" charset="-122"/>
                        <a:ea typeface="微软雅黑" panose="020B0503020204020204" pitchFamily="34" charset="-122"/>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endParaRPr lang="en-US" altLang="zh-CN" sz="18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zh-CN" altLang="en-US" sz="1800" b="0" i="0" kern="1200" dirty="0" smtClean="0">
                          <a:solidFill>
                            <a:schemeClr val="tx1"/>
                          </a:solidFill>
                          <a:effectLst/>
                          <a:latin typeface="+mn-lt"/>
                          <a:ea typeface="+mn-ea"/>
                          <a:cs typeface="+mn-cs"/>
                        </a:rPr>
                        <a:t>管理集群内的块存储资源。</a:t>
                      </a:r>
                    </a:p>
                    <a:p>
                      <a:pPr marL="285750" indent="-285750">
                        <a:buFont typeface="Arial" panose="020B0604020202020204" pitchFamily="34" charset="0"/>
                        <a:buChar char="•"/>
                      </a:pPr>
                      <a:r>
                        <a:rPr lang="zh-CN" altLang="en-US" sz="1800" b="0" i="0" kern="1200" dirty="0" smtClean="0">
                          <a:solidFill>
                            <a:schemeClr val="tx1"/>
                          </a:solidFill>
                          <a:effectLst/>
                          <a:latin typeface="+mn-lt"/>
                          <a:ea typeface="+mn-ea"/>
                          <a:cs typeface="+mn-cs"/>
                        </a:rPr>
                        <a:t>管理集群内的网络资源</a:t>
                      </a:r>
                      <a:r>
                        <a:rPr lang="en-US" altLang="zh-CN" sz="1800" b="0" i="0" kern="1200" dirty="0" smtClean="0">
                          <a:solidFill>
                            <a:schemeClr val="tx1"/>
                          </a:solidFill>
                          <a:effectLst/>
                          <a:latin typeface="+mn-lt"/>
                          <a:ea typeface="+mn-ea"/>
                          <a:cs typeface="+mn-cs"/>
                        </a:rPr>
                        <a:t>(IP/VLAN)</a:t>
                      </a:r>
                      <a:r>
                        <a:rPr lang="zh-CN" altLang="en-US" sz="1800" b="0" i="0" kern="1200" dirty="0" smtClean="0">
                          <a:solidFill>
                            <a:schemeClr val="tx1"/>
                          </a:solidFill>
                          <a:effectLst/>
                          <a:latin typeface="+mn-lt"/>
                          <a:ea typeface="+mn-ea"/>
                          <a:cs typeface="+mn-cs"/>
                        </a:rPr>
                        <a:t>，为虚拟机分配</a:t>
                      </a:r>
                      <a:r>
                        <a:rPr lang="en-US" altLang="zh-CN" sz="1800" b="0" i="0" kern="1200" dirty="0" smtClean="0">
                          <a:solidFill>
                            <a:schemeClr val="tx1"/>
                          </a:solidFill>
                          <a:effectLst/>
                          <a:latin typeface="+mn-lt"/>
                          <a:ea typeface="+mn-ea"/>
                          <a:cs typeface="+mn-cs"/>
                        </a:rPr>
                        <a:t>IP</a:t>
                      </a:r>
                      <a:r>
                        <a:rPr lang="zh-CN" altLang="en-US" sz="1800" b="0" i="0" kern="1200" dirty="0" smtClean="0">
                          <a:solidFill>
                            <a:schemeClr val="tx1"/>
                          </a:solidFill>
                          <a:effectLst/>
                          <a:latin typeface="+mn-lt"/>
                          <a:ea typeface="+mn-ea"/>
                          <a:cs typeface="+mn-cs"/>
                        </a:rPr>
                        <a:t>地址。</a:t>
                      </a:r>
                    </a:p>
                    <a:p>
                      <a:pPr marL="285750" indent="-285750">
                        <a:buFont typeface="Arial" panose="020B0604020202020204" pitchFamily="34" charset="0"/>
                        <a:buChar char="•"/>
                      </a:pPr>
                      <a:r>
                        <a:rPr lang="zh-CN" altLang="en-US" sz="1800" b="0" i="0" kern="1200" dirty="0" smtClean="0">
                          <a:solidFill>
                            <a:schemeClr val="tx1"/>
                          </a:solidFill>
                          <a:effectLst/>
                          <a:latin typeface="+mn-lt"/>
                          <a:ea typeface="+mn-ea"/>
                          <a:cs typeface="+mn-cs"/>
                        </a:rPr>
                        <a:t>管理集群内虚拟机的生命周期以及虚拟机在计算节点上的分布和迁移。</a:t>
                      </a:r>
                    </a:p>
                    <a:p>
                      <a:pPr marL="285750" indent="-285750">
                        <a:buFont typeface="Arial" panose="020B0604020202020204" pitchFamily="34" charset="0"/>
                        <a:buChar char="•"/>
                      </a:pPr>
                      <a:r>
                        <a:rPr lang="zh-CN" altLang="en-US" sz="1800" b="0" i="0" kern="1200" dirty="0" smtClean="0">
                          <a:solidFill>
                            <a:schemeClr val="tx1"/>
                          </a:solidFill>
                          <a:effectLst/>
                          <a:latin typeface="+mn-lt"/>
                          <a:ea typeface="+mn-ea"/>
                          <a:cs typeface="+mn-cs"/>
                        </a:rPr>
                        <a:t>管理集群内资源的动态调整。</a:t>
                      </a:r>
                    </a:p>
                    <a:p>
                      <a:pPr marL="285750" indent="-285750">
                        <a:buFont typeface="Arial" panose="020B0604020202020204" pitchFamily="34" charset="0"/>
                        <a:buChar char="•"/>
                      </a:pPr>
                      <a:r>
                        <a:rPr lang="zh-CN" altLang="en-US" sz="1800" b="0" i="0" kern="1200" dirty="0" smtClean="0">
                          <a:solidFill>
                            <a:schemeClr val="tx1"/>
                          </a:solidFill>
                          <a:effectLst/>
                          <a:latin typeface="+mn-lt"/>
                          <a:ea typeface="+mn-ea"/>
                          <a:cs typeface="+mn-cs"/>
                        </a:rPr>
                        <a:t>通过对虚拟资源、用户数据的统一管理，对外提供弹性计算、存储、</a:t>
                      </a:r>
                      <a:r>
                        <a:rPr lang="en-US" altLang="zh-CN" sz="1800" b="0" i="0" kern="1200" dirty="0" smtClean="0">
                          <a:solidFill>
                            <a:schemeClr val="tx1"/>
                          </a:solidFill>
                          <a:effectLst/>
                          <a:latin typeface="+mn-lt"/>
                          <a:ea typeface="+mn-ea"/>
                          <a:cs typeface="+mn-cs"/>
                        </a:rPr>
                        <a:t>IP</a:t>
                      </a:r>
                      <a:r>
                        <a:rPr lang="zh-CN" altLang="en-US" sz="1800" b="0" i="0" kern="1200" dirty="0" smtClean="0">
                          <a:solidFill>
                            <a:schemeClr val="tx1"/>
                          </a:solidFill>
                          <a:effectLst/>
                          <a:latin typeface="+mn-lt"/>
                          <a:ea typeface="+mn-ea"/>
                          <a:cs typeface="+mn-cs"/>
                        </a:rPr>
                        <a:t>等服务。</a:t>
                      </a:r>
                    </a:p>
                    <a:p>
                      <a:pPr marL="285750" indent="-285750">
                        <a:buFont typeface="Arial" panose="020B0604020202020204" pitchFamily="34" charset="0"/>
                        <a:buChar char="•"/>
                      </a:pPr>
                      <a:r>
                        <a:rPr lang="zh-CN" altLang="en-US" sz="1800" b="0" i="0" kern="1200" dirty="0" smtClean="0">
                          <a:solidFill>
                            <a:schemeClr val="tx1"/>
                          </a:solidFill>
                          <a:effectLst/>
                          <a:latin typeface="+mn-lt"/>
                          <a:ea typeface="+mn-ea"/>
                          <a:cs typeface="+mn-cs"/>
                        </a:rPr>
                        <a:t>通过提供统一的操作维护管理接口，操作维护人员通过</a:t>
                      </a:r>
                      <a:r>
                        <a:rPr lang="en-US" altLang="zh-CN" sz="1800" b="0" i="0" kern="1200" dirty="0" err="1" smtClean="0">
                          <a:solidFill>
                            <a:schemeClr val="tx1"/>
                          </a:solidFill>
                          <a:effectLst/>
                          <a:latin typeface="+mn-lt"/>
                          <a:ea typeface="+mn-ea"/>
                          <a:cs typeface="+mn-cs"/>
                        </a:rPr>
                        <a:t>WebUI</a:t>
                      </a:r>
                      <a:r>
                        <a:rPr lang="zh-CN" altLang="en-US" sz="1800" b="0" i="0" kern="1200" dirty="0" smtClean="0">
                          <a:solidFill>
                            <a:schemeClr val="tx1"/>
                          </a:solidFill>
                          <a:effectLst/>
                          <a:latin typeface="+mn-lt"/>
                          <a:ea typeface="+mn-ea"/>
                          <a:cs typeface="+mn-cs"/>
                        </a:rPr>
                        <a:t>远程访问</a:t>
                      </a:r>
                      <a:r>
                        <a:rPr lang="en-US" altLang="zh-CN" sz="1800" b="0" i="0" kern="1200" dirty="0" err="1" smtClean="0">
                          <a:solidFill>
                            <a:schemeClr val="tx1"/>
                          </a:solidFill>
                          <a:effectLst/>
                          <a:latin typeface="+mn-lt"/>
                          <a:ea typeface="+mn-ea"/>
                          <a:cs typeface="+mn-cs"/>
                        </a:rPr>
                        <a:t>FusionCompute</a:t>
                      </a:r>
                      <a:r>
                        <a:rPr lang="zh-CN" altLang="en-US" sz="1800" b="0" i="0" kern="1200" dirty="0" smtClean="0">
                          <a:solidFill>
                            <a:schemeClr val="tx1"/>
                          </a:solidFill>
                          <a:effectLst/>
                          <a:latin typeface="+mn-lt"/>
                          <a:ea typeface="+mn-ea"/>
                          <a:cs typeface="+mn-cs"/>
                        </a:rPr>
                        <a:t>对整个系统进行操作维护，包含资源管理、资源监控、资源报表等。</a:t>
                      </a:r>
                    </a:p>
                    <a:p>
                      <a:pPr marL="0" marR="0" indent="0" algn="ctr" defTabSz="914400" rtl="0" eaLnBrk="1" fontAlgn="b" latinLnBrk="0" hangingPunct="1">
                        <a:lnSpc>
                          <a:spcPct val="100000"/>
                        </a:lnSpc>
                        <a:spcBef>
                          <a:spcPts val="0"/>
                        </a:spcBef>
                        <a:spcAft>
                          <a:spcPts val="0"/>
                        </a:spcAft>
                        <a:buClrTx/>
                        <a:buSzTx/>
                        <a:buFontTx/>
                        <a:buNone/>
                        <a:tabLst/>
                        <a:defRPr/>
                      </a:pPr>
                      <a:endParaRPr lang="zh-CN" altLang="en-US" sz="1200" b="0" i="0" u="none" strike="noStrike" dirty="0">
                        <a:latin typeface="微软雅黑" panose="020B0503020204020204" pitchFamily="34" charset="-122"/>
                        <a:ea typeface="微软雅黑" panose="020B0503020204020204" pitchFamily="34" charset="-122"/>
                      </a:endParaRPr>
                    </a:p>
                  </a:txBody>
                  <a:tcPr marL="90000" marR="90000" marT="46800" marB="468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5669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产品功能 </a:t>
            </a:r>
            <a:r>
              <a:rPr lang="en-US" altLang="zh-CN" dirty="0"/>
              <a:t>-</a:t>
            </a:r>
            <a:r>
              <a:rPr lang="en-US" altLang="zh-CN" dirty="0" smtClean="0"/>
              <a:t> </a:t>
            </a:r>
            <a:r>
              <a:rPr lang="zh-CN" altLang="en-US" dirty="0" smtClean="0"/>
              <a:t>虚拟化计算</a:t>
            </a:r>
            <a:endParaRPr lang="zh-CN" altLang="en-US" dirty="0"/>
          </a:p>
        </p:txBody>
      </p:sp>
      <p:sp>
        <p:nvSpPr>
          <p:cNvPr id="3" name="文本占位符 2"/>
          <p:cNvSpPr>
            <a:spLocks noGrp="1"/>
          </p:cNvSpPr>
          <p:nvPr>
            <p:ph type="body" sz="quarter" idx="10"/>
          </p:nvPr>
        </p:nvSpPr>
        <p:spPr>
          <a:xfrm>
            <a:off x="912285" y="1233488"/>
            <a:ext cx="10560048" cy="2145894"/>
          </a:xfrm>
        </p:spPr>
        <p:txBody>
          <a:bodyPr/>
          <a:lstStyle/>
          <a:p>
            <a:r>
              <a:rPr lang="en-US" altLang="zh-CN" sz="1800" dirty="0" smtClean="0"/>
              <a:t>FusionCompute</a:t>
            </a:r>
            <a:r>
              <a:rPr lang="zh-CN" altLang="en-US" sz="1800" dirty="0"/>
              <a:t>支持将</a:t>
            </a:r>
            <a:r>
              <a:rPr lang="en-US" altLang="zh-CN" sz="1800" dirty="0"/>
              <a:t>x86</a:t>
            </a:r>
            <a:r>
              <a:rPr lang="zh-CN" altLang="en-US" sz="1800" dirty="0"/>
              <a:t>服务器虚拟化为多台虚拟机，最终用户可以在这些虚拟机上安装各种软件，挂载磁盘，调整配置，调整网络，就像普通的</a:t>
            </a:r>
            <a:r>
              <a:rPr lang="en-US" altLang="zh-CN" sz="1800" dirty="0"/>
              <a:t>x86</a:t>
            </a:r>
            <a:r>
              <a:rPr lang="zh-CN" altLang="en-US" sz="1800" dirty="0"/>
              <a:t>服务器一样使用它</a:t>
            </a:r>
            <a:r>
              <a:rPr lang="zh-CN" altLang="en-US" sz="1800" dirty="0" smtClean="0"/>
              <a:t>。</a:t>
            </a:r>
            <a:endParaRPr lang="en-US" altLang="zh-CN" sz="1800" dirty="0" smtClean="0"/>
          </a:p>
          <a:p>
            <a:r>
              <a:rPr lang="zh-CN" altLang="en-US" sz="1800" dirty="0"/>
              <a:t>对于最终用户，虚拟机比物理机的优势在于它可以很快速的发放，很方便的调整配置和组网。对于维护人员来讲，虚拟机复用了硬件，这样硬件更少，加上云平台的自动维护能力，维护成本显著降低。对于系统管理员，可以很直观的知道资源使用的总量及变化趋势，以便决策是否扩容。</a:t>
            </a:r>
          </a:p>
        </p:txBody>
      </p:sp>
      <p:grpSp>
        <p:nvGrpSpPr>
          <p:cNvPr id="9" name="组合 18397"/>
          <p:cNvGrpSpPr/>
          <p:nvPr/>
        </p:nvGrpSpPr>
        <p:grpSpPr>
          <a:xfrm>
            <a:off x="2641069" y="5905123"/>
            <a:ext cx="2090640" cy="324419"/>
            <a:chOff x="2449513" y="1096964"/>
            <a:chExt cx="650875" cy="130175"/>
          </a:xfrm>
          <a:solidFill>
            <a:schemeClr val="tx1">
              <a:lumMod val="95000"/>
              <a:lumOff val="5000"/>
            </a:schemeClr>
          </a:solidFill>
        </p:grpSpPr>
        <p:sp>
          <p:nvSpPr>
            <p:cNvPr id="1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2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2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9" name="组合 18397"/>
          <p:cNvGrpSpPr/>
          <p:nvPr/>
        </p:nvGrpSpPr>
        <p:grpSpPr>
          <a:xfrm>
            <a:off x="5052955" y="5905123"/>
            <a:ext cx="2090640" cy="324419"/>
            <a:chOff x="2449513" y="1096964"/>
            <a:chExt cx="650875" cy="130175"/>
          </a:xfrm>
          <a:solidFill>
            <a:schemeClr val="tx1">
              <a:lumMod val="95000"/>
              <a:lumOff val="5000"/>
            </a:schemeClr>
          </a:solidFill>
        </p:grpSpPr>
        <p:sp>
          <p:nvSpPr>
            <p:cNvPr id="4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4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4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4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4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4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4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4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4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5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5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5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5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6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69" name="组合 18397"/>
          <p:cNvGrpSpPr/>
          <p:nvPr/>
        </p:nvGrpSpPr>
        <p:grpSpPr>
          <a:xfrm>
            <a:off x="7461744" y="5916991"/>
            <a:ext cx="2090640" cy="324419"/>
            <a:chOff x="2449513" y="1096964"/>
            <a:chExt cx="650875" cy="130175"/>
          </a:xfrm>
          <a:solidFill>
            <a:schemeClr val="tx1">
              <a:lumMod val="95000"/>
              <a:lumOff val="5000"/>
            </a:schemeClr>
          </a:solidFill>
        </p:grpSpPr>
        <p:sp>
          <p:nvSpPr>
            <p:cNvPr id="7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7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7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7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7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7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7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7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7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7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8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8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8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8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8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9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
        <p:nvSpPr>
          <p:cNvPr id="131" name="圆角矩形 130"/>
          <p:cNvSpPr/>
          <p:nvPr/>
        </p:nvSpPr>
        <p:spPr bwMode="auto">
          <a:xfrm>
            <a:off x="2641069" y="5513751"/>
            <a:ext cx="2090640" cy="359720"/>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rPr>
              <a:t>虚拟化层</a:t>
            </a:r>
          </a:p>
        </p:txBody>
      </p:sp>
      <p:sp>
        <p:nvSpPr>
          <p:cNvPr id="132" name="圆角矩形 131"/>
          <p:cNvSpPr/>
          <p:nvPr/>
        </p:nvSpPr>
        <p:spPr bwMode="auto">
          <a:xfrm>
            <a:off x="5068254" y="5513751"/>
            <a:ext cx="2075341" cy="359720"/>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rPr>
              <a:t>虚拟化层</a:t>
            </a:r>
          </a:p>
        </p:txBody>
      </p:sp>
      <p:sp>
        <p:nvSpPr>
          <p:cNvPr id="133" name="圆角矩形 132"/>
          <p:cNvSpPr/>
          <p:nvPr/>
        </p:nvSpPr>
        <p:spPr bwMode="auto">
          <a:xfrm>
            <a:off x="7477043" y="5513751"/>
            <a:ext cx="2075341" cy="359720"/>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rPr>
              <a:t>虚拟化层</a:t>
            </a:r>
          </a:p>
        </p:txBody>
      </p:sp>
      <p:sp>
        <p:nvSpPr>
          <p:cNvPr id="134" name="圆角矩形 133"/>
          <p:cNvSpPr/>
          <p:nvPr/>
        </p:nvSpPr>
        <p:spPr bwMode="auto">
          <a:xfrm>
            <a:off x="2639616" y="5079327"/>
            <a:ext cx="6912766" cy="359720"/>
          </a:xfrm>
          <a:prstGeom prst="roundRect">
            <a:avLst/>
          </a:prstGeom>
          <a:no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600" dirty="0" smtClean="0">
                <a:latin typeface="+mn-ea"/>
                <a:ea typeface="+mn-ea"/>
              </a:rPr>
              <a:t>资源池化</a:t>
            </a:r>
            <a:endParaRPr kumimoji="0" lang="zh-CN" altLang="en-US" sz="1600" b="0" i="0" u="none" strike="noStrike" cap="none" normalizeH="0" baseline="0" dirty="0" smtClean="0">
              <a:ln>
                <a:noFill/>
              </a:ln>
              <a:effectLst/>
              <a:latin typeface="+mn-ea"/>
              <a:ea typeface="+mn-ea"/>
            </a:endParaRPr>
          </a:p>
        </p:txBody>
      </p:sp>
      <p:sp>
        <p:nvSpPr>
          <p:cNvPr id="138" name="dram_31749"/>
          <p:cNvSpPr>
            <a:spLocks noChangeAspect="1"/>
          </p:cNvSpPr>
          <p:nvPr/>
        </p:nvSpPr>
        <p:spPr bwMode="auto">
          <a:xfrm>
            <a:off x="6081732" y="5209117"/>
            <a:ext cx="396261" cy="138468"/>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FFC000"/>
            </a:solidFill>
          </a:ln>
        </p:spPr>
      </p:sp>
      <p:sp>
        <p:nvSpPr>
          <p:cNvPr id="139" name="dram_31749"/>
          <p:cNvSpPr>
            <a:spLocks noChangeAspect="1"/>
          </p:cNvSpPr>
          <p:nvPr/>
        </p:nvSpPr>
        <p:spPr bwMode="auto">
          <a:xfrm>
            <a:off x="6571764" y="5210695"/>
            <a:ext cx="396261" cy="138468"/>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FFC000"/>
            </a:solidFill>
          </a:ln>
        </p:spPr>
      </p:sp>
      <p:sp>
        <p:nvSpPr>
          <p:cNvPr id="140" name="dram_31749"/>
          <p:cNvSpPr>
            <a:spLocks noChangeAspect="1"/>
          </p:cNvSpPr>
          <p:nvPr/>
        </p:nvSpPr>
        <p:spPr bwMode="auto">
          <a:xfrm>
            <a:off x="7067109" y="5209117"/>
            <a:ext cx="396261" cy="138468"/>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FFC000"/>
            </a:solidFill>
          </a:ln>
        </p:spPr>
      </p:sp>
      <p:grpSp>
        <p:nvGrpSpPr>
          <p:cNvPr id="141" name="组合 16582"/>
          <p:cNvGrpSpPr/>
          <p:nvPr/>
        </p:nvGrpSpPr>
        <p:grpSpPr>
          <a:xfrm>
            <a:off x="8063445" y="5152185"/>
            <a:ext cx="227531" cy="234450"/>
            <a:chOff x="8407400" y="2055813"/>
            <a:chExt cx="360363" cy="458788"/>
          </a:xfrm>
          <a:solidFill>
            <a:srgbClr val="FFC000"/>
          </a:solidFill>
        </p:grpSpPr>
        <p:sp>
          <p:nvSpPr>
            <p:cNvPr id="14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146" name="组合 16582"/>
          <p:cNvGrpSpPr/>
          <p:nvPr/>
        </p:nvGrpSpPr>
        <p:grpSpPr>
          <a:xfrm>
            <a:off x="8436101" y="5152185"/>
            <a:ext cx="227531" cy="234450"/>
            <a:chOff x="8407400" y="2055813"/>
            <a:chExt cx="360363" cy="458788"/>
          </a:xfrm>
          <a:solidFill>
            <a:srgbClr val="FFC000"/>
          </a:solidFill>
        </p:grpSpPr>
        <p:sp>
          <p:nvSpPr>
            <p:cNvPr id="14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5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151" name="组合 16582"/>
          <p:cNvGrpSpPr/>
          <p:nvPr/>
        </p:nvGrpSpPr>
        <p:grpSpPr>
          <a:xfrm>
            <a:off x="8803033" y="5152185"/>
            <a:ext cx="227531" cy="234450"/>
            <a:chOff x="8407400" y="2055813"/>
            <a:chExt cx="360363" cy="458788"/>
          </a:xfrm>
          <a:solidFill>
            <a:srgbClr val="FFC000"/>
          </a:solidFill>
        </p:grpSpPr>
        <p:sp>
          <p:nvSpPr>
            <p:cNvPr id="15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5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5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5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164" name="组合 163"/>
          <p:cNvGrpSpPr/>
          <p:nvPr/>
        </p:nvGrpSpPr>
        <p:grpSpPr>
          <a:xfrm>
            <a:off x="2667324" y="3681028"/>
            <a:ext cx="891587" cy="1323595"/>
            <a:chOff x="3705227" y="3104964"/>
            <a:chExt cx="581204" cy="1323595"/>
          </a:xfrm>
        </p:grpSpPr>
        <p:sp>
          <p:nvSpPr>
            <p:cNvPr id="5" name="圆角矩形 4"/>
            <p:cNvSpPr/>
            <p:nvPr/>
          </p:nvSpPr>
          <p:spPr bwMode="auto">
            <a:xfrm>
              <a:off x="3705227" y="3104964"/>
              <a:ext cx="581204" cy="132359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6" name="cpu_122222"/>
            <p:cNvSpPr>
              <a:spLocks noChangeAspect="1"/>
            </p:cNvSpPr>
            <p:nvPr/>
          </p:nvSpPr>
          <p:spPr bwMode="auto">
            <a:xfrm>
              <a:off x="3727485" y="4068723"/>
              <a:ext cx="239054" cy="302006"/>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7" name="dram_31749"/>
            <p:cNvSpPr>
              <a:spLocks noChangeAspect="1"/>
            </p:cNvSpPr>
            <p:nvPr/>
          </p:nvSpPr>
          <p:spPr bwMode="auto">
            <a:xfrm>
              <a:off x="3997328" y="3988445"/>
              <a:ext cx="258313" cy="138468"/>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57" name="组合 16582"/>
            <p:cNvGrpSpPr/>
            <p:nvPr/>
          </p:nvGrpSpPr>
          <p:grpSpPr>
            <a:xfrm>
              <a:off x="4052324" y="4154606"/>
              <a:ext cx="148322" cy="234450"/>
              <a:chOff x="8407400" y="2055813"/>
              <a:chExt cx="360363" cy="458788"/>
            </a:xfrm>
            <a:solidFill>
              <a:srgbClr val="00B0F0"/>
            </a:solidFill>
          </p:grpSpPr>
          <p:sp>
            <p:nvSpPr>
              <p:cNvPr id="15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6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6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sp>
          <p:nvSpPr>
            <p:cNvPr id="162" name="圆角矩形 161"/>
            <p:cNvSpPr/>
            <p:nvPr/>
          </p:nvSpPr>
          <p:spPr bwMode="auto">
            <a:xfrm>
              <a:off x="3727485" y="3676662"/>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OS</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63" name="圆角矩形 162"/>
            <p:cNvSpPr/>
            <p:nvPr/>
          </p:nvSpPr>
          <p:spPr bwMode="auto">
            <a:xfrm>
              <a:off x="3727485" y="3403898"/>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APP</a:t>
              </a:r>
              <a:endParaRPr kumimoji="0" lang="zh-CN" altLang="en-US" sz="1200" b="0" i="0" u="none" strike="noStrike" cap="none" normalizeH="0" baseline="0" dirty="0" smtClean="0">
                <a:ln>
                  <a:noFill/>
                </a:ln>
                <a:solidFill>
                  <a:schemeClr val="tx1"/>
                </a:solidFill>
                <a:effectLst/>
                <a:latin typeface="+mn-ea"/>
                <a:ea typeface="+mn-ea"/>
              </a:endParaRPr>
            </a:p>
          </p:txBody>
        </p:sp>
      </p:grpSp>
      <p:grpSp>
        <p:nvGrpSpPr>
          <p:cNvPr id="165" name="组合 164"/>
          <p:cNvGrpSpPr/>
          <p:nvPr/>
        </p:nvGrpSpPr>
        <p:grpSpPr>
          <a:xfrm>
            <a:off x="3869207" y="3692264"/>
            <a:ext cx="891587" cy="1323595"/>
            <a:chOff x="3705227" y="3104964"/>
            <a:chExt cx="581204" cy="1323595"/>
          </a:xfrm>
        </p:grpSpPr>
        <p:sp>
          <p:nvSpPr>
            <p:cNvPr id="166" name="圆角矩形 165"/>
            <p:cNvSpPr/>
            <p:nvPr/>
          </p:nvSpPr>
          <p:spPr bwMode="auto">
            <a:xfrm>
              <a:off x="3705227" y="3104964"/>
              <a:ext cx="581204" cy="132359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67" name="cpu_122222"/>
            <p:cNvSpPr>
              <a:spLocks noChangeAspect="1"/>
            </p:cNvSpPr>
            <p:nvPr/>
          </p:nvSpPr>
          <p:spPr bwMode="auto">
            <a:xfrm>
              <a:off x="3727485" y="4068723"/>
              <a:ext cx="239054" cy="302006"/>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68" name="dram_31749"/>
            <p:cNvSpPr>
              <a:spLocks noChangeAspect="1"/>
            </p:cNvSpPr>
            <p:nvPr/>
          </p:nvSpPr>
          <p:spPr bwMode="auto">
            <a:xfrm>
              <a:off x="3997328" y="3988445"/>
              <a:ext cx="258313" cy="138468"/>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69" name="组合 16582"/>
            <p:cNvGrpSpPr/>
            <p:nvPr/>
          </p:nvGrpSpPr>
          <p:grpSpPr>
            <a:xfrm>
              <a:off x="4052324" y="4154606"/>
              <a:ext cx="148322" cy="234450"/>
              <a:chOff x="8407400" y="2055813"/>
              <a:chExt cx="360363" cy="458788"/>
            </a:xfrm>
            <a:solidFill>
              <a:srgbClr val="00B0F0"/>
            </a:solidFill>
          </p:grpSpPr>
          <p:sp>
            <p:nvSpPr>
              <p:cNvPr id="17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sp>
          <p:nvSpPr>
            <p:cNvPr id="170" name="圆角矩形 169"/>
            <p:cNvSpPr/>
            <p:nvPr/>
          </p:nvSpPr>
          <p:spPr bwMode="auto">
            <a:xfrm>
              <a:off x="3727485" y="3676662"/>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OS</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71" name="圆角矩形 170"/>
            <p:cNvSpPr/>
            <p:nvPr/>
          </p:nvSpPr>
          <p:spPr bwMode="auto">
            <a:xfrm>
              <a:off x="3727485" y="3403898"/>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APP</a:t>
              </a:r>
              <a:endParaRPr kumimoji="0" lang="zh-CN" altLang="en-US" sz="1200" b="0" i="0" u="none" strike="noStrike" cap="none" normalizeH="0" baseline="0" dirty="0" smtClean="0">
                <a:ln>
                  <a:noFill/>
                </a:ln>
                <a:solidFill>
                  <a:schemeClr val="tx1"/>
                </a:solidFill>
                <a:effectLst/>
                <a:latin typeface="+mn-ea"/>
                <a:ea typeface="+mn-ea"/>
              </a:endParaRPr>
            </a:p>
          </p:txBody>
        </p:sp>
      </p:grpSp>
      <p:grpSp>
        <p:nvGrpSpPr>
          <p:cNvPr id="198" name="组合 197"/>
          <p:cNvGrpSpPr/>
          <p:nvPr/>
        </p:nvGrpSpPr>
        <p:grpSpPr>
          <a:xfrm>
            <a:off x="5081614" y="3690408"/>
            <a:ext cx="891587" cy="1323595"/>
            <a:chOff x="3705227" y="3104964"/>
            <a:chExt cx="581204" cy="1323595"/>
          </a:xfrm>
        </p:grpSpPr>
        <p:sp>
          <p:nvSpPr>
            <p:cNvPr id="199" name="圆角矩形 198"/>
            <p:cNvSpPr/>
            <p:nvPr/>
          </p:nvSpPr>
          <p:spPr bwMode="auto">
            <a:xfrm>
              <a:off x="3705227" y="3104964"/>
              <a:ext cx="581204" cy="132359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200" name="cpu_122222"/>
            <p:cNvSpPr>
              <a:spLocks noChangeAspect="1"/>
            </p:cNvSpPr>
            <p:nvPr/>
          </p:nvSpPr>
          <p:spPr bwMode="auto">
            <a:xfrm>
              <a:off x="3727485" y="4068723"/>
              <a:ext cx="239054" cy="302006"/>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01" name="dram_31749"/>
            <p:cNvSpPr>
              <a:spLocks noChangeAspect="1"/>
            </p:cNvSpPr>
            <p:nvPr/>
          </p:nvSpPr>
          <p:spPr bwMode="auto">
            <a:xfrm>
              <a:off x="3997328" y="3988445"/>
              <a:ext cx="258313" cy="138468"/>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02" name="组合 16582"/>
            <p:cNvGrpSpPr/>
            <p:nvPr/>
          </p:nvGrpSpPr>
          <p:grpSpPr>
            <a:xfrm>
              <a:off x="4052324" y="4154606"/>
              <a:ext cx="148322" cy="234450"/>
              <a:chOff x="8407400" y="2055813"/>
              <a:chExt cx="360363" cy="458788"/>
            </a:xfrm>
            <a:solidFill>
              <a:srgbClr val="00B0F0"/>
            </a:solidFill>
          </p:grpSpPr>
          <p:sp>
            <p:nvSpPr>
              <p:cNvPr id="20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0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0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0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sp>
          <p:nvSpPr>
            <p:cNvPr id="203" name="圆角矩形 202"/>
            <p:cNvSpPr/>
            <p:nvPr/>
          </p:nvSpPr>
          <p:spPr bwMode="auto">
            <a:xfrm>
              <a:off x="3727485" y="3676662"/>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OS</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04" name="圆角矩形 203"/>
            <p:cNvSpPr/>
            <p:nvPr/>
          </p:nvSpPr>
          <p:spPr bwMode="auto">
            <a:xfrm>
              <a:off x="3727485" y="3403898"/>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APP</a:t>
              </a:r>
              <a:endParaRPr kumimoji="0" lang="zh-CN" altLang="en-US" sz="1200" b="0" i="0" u="none" strike="noStrike" cap="none" normalizeH="0" baseline="0" dirty="0" smtClean="0">
                <a:ln>
                  <a:noFill/>
                </a:ln>
                <a:solidFill>
                  <a:schemeClr val="tx1"/>
                </a:solidFill>
                <a:effectLst/>
                <a:latin typeface="+mn-ea"/>
                <a:ea typeface="+mn-ea"/>
              </a:endParaRPr>
            </a:p>
          </p:txBody>
        </p:sp>
      </p:grpSp>
      <p:grpSp>
        <p:nvGrpSpPr>
          <p:cNvPr id="209" name="组合 208"/>
          <p:cNvGrpSpPr/>
          <p:nvPr/>
        </p:nvGrpSpPr>
        <p:grpSpPr>
          <a:xfrm>
            <a:off x="6275427" y="3688475"/>
            <a:ext cx="891587" cy="1323595"/>
            <a:chOff x="3705227" y="3104964"/>
            <a:chExt cx="581204" cy="1323595"/>
          </a:xfrm>
        </p:grpSpPr>
        <p:sp>
          <p:nvSpPr>
            <p:cNvPr id="210" name="圆角矩形 209"/>
            <p:cNvSpPr/>
            <p:nvPr/>
          </p:nvSpPr>
          <p:spPr bwMode="auto">
            <a:xfrm>
              <a:off x="3705227" y="3104964"/>
              <a:ext cx="581204" cy="132359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211" name="cpu_122222"/>
            <p:cNvSpPr>
              <a:spLocks noChangeAspect="1"/>
            </p:cNvSpPr>
            <p:nvPr/>
          </p:nvSpPr>
          <p:spPr bwMode="auto">
            <a:xfrm>
              <a:off x="3727485" y="4068723"/>
              <a:ext cx="239054" cy="302006"/>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12" name="dram_31749"/>
            <p:cNvSpPr>
              <a:spLocks noChangeAspect="1"/>
            </p:cNvSpPr>
            <p:nvPr/>
          </p:nvSpPr>
          <p:spPr bwMode="auto">
            <a:xfrm>
              <a:off x="3997328" y="3988445"/>
              <a:ext cx="258313" cy="138468"/>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13" name="组合 16582"/>
            <p:cNvGrpSpPr/>
            <p:nvPr/>
          </p:nvGrpSpPr>
          <p:grpSpPr>
            <a:xfrm>
              <a:off x="4052324" y="4154606"/>
              <a:ext cx="148322" cy="234450"/>
              <a:chOff x="8407400" y="2055813"/>
              <a:chExt cx="360363" cy="458788"/>
            </a:xfrm>
            <a:solidFill>
              <a:srgbClr val="00B0F0"/>
            </a:solidFill>
          </p:grpSpPr>
          <p:sp>
            <p:nvSpPr>
              <p:cNvPr id="21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1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1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1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sp>
          <p:nvSpPr>
            <p:cNvPr id="214" name="圆角矩形 213"/>
            <p:cNvSpPr/>
            <p:nvPr/>
          </p:nvSpPr>
          <p:spPr bwMode="auto">
            <a:xfrm>
              <a:off x="3727485" y="3676662"/>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OS</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15" name="圆角矩形 214"/>
            <p:cNvSpPr/>
            <p:nvPr/>
          </p:nvSpPr>
          <p:spPr bwMode="auto">
            <a:xfrm>
              <a:off x="3727485" y="3403898"/>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APP</a:t>
              </a:r>
              <a:endParaRPr kumimoji="0" lang="zh-CN" altLang="en-US" sz="1200" b="0" i="0" u="none" strike="noStrike" cap="none" normalizeH="0" baseline="0" dirty="0" smtClean="0">
                <a:ln>
                  <a:noFill/>
                </a:ln>
                <a:solidFill>
                  <a:schemeClr val="tx1"/>
                </a:solidFill>
                <a:effectLst/>
                <a:latin typeface="+mn-ea"/>
                <a:ea typeface="+mn-ea"/>
              </a:endParaRPr>
            </a:p>
          </p:txBody>
        </p:sp>
      </p:grpSp>
      <p:grpSp>
        <p:nvGrpSpPr>
          <p:cNvPr id="220" name="组合 219"/>
          <p:cNvGrpSpPr/>
          <p:nvPr/>
        </p:nvGrpSpPr>
        <p:grpSpPr>
          <a:xfrm>
            <a:off x="7454806" y="3688475"/>
            <a:ext cx="891587" cy="1323595"/>
            <a:chOff x="3705227" y="3104964"/>
            <a:chExt cx="581204" cy="1323595"/>
          </a:xfrm>
        </p:grpSpPr>
        <p:sp>
          <p:nvSpPr>
            <p:cNvPr id="221" name="圆角矩形 220"/>
            <p:cNvSpPr/>
            <p:nvPr/>
          </p:nvSpPr>
          <p:spPr bwMode="auto">
            <a:xfrm>
              <a:off x="3705227" y="3104964"/>
              <a:ext cx="581204" cy="132359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222" name="cpu_122222"/>
            <p:cNvSpPr>
              <a:spLocks noChangeAspect="1"/>
            </p:cNvSpPr>
            <p:nvPr/>
          </p:nvSpPr>
          <p:spPr bwMode="auto">
            <a:xfrm>
              <a:off x="3727485" y="4068723"/>
              <a:ext cx="239054" cy="302006"/>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23" name="dram_31749"/>
            <p:cNvSpPr>
              <a:spLocks noChangeAspect="1"/>
            </p:cNvSpPr>
            <p:nvPr/>
          </p:nvSpPr>
          <p:spPr bwMode="auto">
            <a:xfrm>
              <a:off x="3997328" y="3988445"/>
              <a:ext cx="258313" cy="138468"/>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24" name="组合 16582"/>
            <p:cNvGrpSpPr/>
            <p:nvPr/>
          </p:nvGrpSpPr>
          <p:grpSpPr>
            <a:xfrm>
              <a:off x="4052324" y="4154606"/>
              <a:ext cx="148322" cy="234450"/>
              <a:chOff x="8407400" y="2055813"/>
              <a:chExt cx="360363" cy="458788"/>
            </a:xfrm>
            <a:solidFill>
              <a:srgbClr val="00B0F0"/>
            </a:solidFill>
          </p:grpSpPr>
          <p:sp>
            <p:nvSpPr>
              <p:cNvPr id="22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2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2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3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sp>
          <p:nvSpPr>
            <p:cNvPr id="225" name="圆角矩形 224"/>
            <p:cNvSpPr/>
            <p:nvPr/>
          </p:nvSpPr>
          <p:spPr bwMode="auto">
            <a:xfrm>
              <a:off x="3727485" y="3676662"/>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OS</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26" name="圆角矩形 225"/>
            <p:cNvSpPr/>
            <p:nvPr/>
          </p:nvSpPr>
          <p:spPr bwMode="auto">
            <a:xfrm>
              <a:off x="3727485" y="3403898"/>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APP</a:t>
              </a:r>
              <a:endParaRPr kumimoji="0" lang="zh-CN" altLang="en-US" sz="1200" b="0" i="0" u="none" strike="noStrike" cap="none" normalizeH="0" baseline="0" dirty="0" smtClean="0">
                <a:ln>
                  <a:noFill/>
                </a:ln>
                <a:solidFill>
                  <a:schemeClr val="tx1"/>
                </a:solidFill>
                <a:effectLst/>
                <a:latin typeface="+mn-ea"/>
                <a:ea typeface="+mn-ea"/>
              </a:endParaRPr>
            </a:p>
          </p:txBody>
        </p:sp>
      </p:grpSp>
      <p:grpSp>
        <p:nvGrpSpPr>
          <p:cNvPr id="231" name="组合 230"/>
          <p:cNvGrpSpPr/>
          <p:nvPr/>
        </p:nvGrpSpPr>
        <p:grpSpPr>
          <a:xfrm>
            <a:off x="8634185" y="3688475"/>
            <a:ext cx="891587" cy="1323595"/>
            <a:chOff x="3705227" y="3104964"/>
            <a:chExt cx="581204" cy="1323595"/>
          </a:xfrm>
        </p:grpSpPr>
        <p:sp>
          <p:nvSpPr>
            <p:cNvPr id="232" name="圆角矩形 231"/>
            <p:cNvSpPr/>
            <p:nvPr/>
          </p:nvSpPr>
          <p:spPr bwMode="auto">
            <a:xfrm>
              <a:off x="3705227" y="3104964"/>
              <a:ext cx="581204" cy="132359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233" name="cpu_122222"/>
            <p:cNvSpPr>
              <a:spLocks noChangeAspect="1"/>
            </p:cNvSpPr>
            <p:nvPr/>
          </p:nvSpPr>
          <p:spPr bwMode="auto">
            <a:xfrm>
              <a:off x="3727485" y="4068723"/>
              <a:ext cx="239054" cy="302006"/>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34" name="dram_31749"/>
            <p:cNvSpPr>
              <a:spLocks noChangeAspect="1"/>
            </p:cNvSpPr>
            <p:nvPr/>
          </p:nvSpPr>
          <p:spPr bwMode="auto">
            <a:xfrm>
              <a:off x="3997328" y="3988445"/>
              <a:ext cx="258313" cy="138468"/>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35" name="组合 16582"/>
            <p:cNvGrpSpPr/>
            <p:nvPr/>
          </p:nvGrpSpPr>
          <p:grpSpPr>
            <a:xfrm>
              <a:off x="4052324" y="4154606"/>
              <a:ext cx="148322" cy="234450"/>
              <a:chOff x="8407400" y="2055813"/>
              <a:chExt cx="360363" cy="458788"/>
            </a:xfrm>
            <a:solidFill>
              <a:srgbClr val="00B0F0"/>
            </a:solidFill>
          </p:grpSpPr>
          <p:sp>
            <p:nvSpPr>
              <p:cNvPr id="23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3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4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4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sp>
          <p:nvSpPr>
            <p:cNvPr id="236" name="圆角矩形 235"/>
            <p:cNvSpPr/>
            <p:nvPr/>
          </p:nvSpPr>
          <p:spPr bwMode="auto">
            <a:xfrm>
              <a:off x="3727485" y="3676662"/>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OS</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37" name="圆角矩形 236"/>
            <p:cNvSpPr/>
            <p:nvPr/>
          </p:nvSpPr>
          <p:spPr bwMode="auto">
            <a:xfrm>
              <a:off x="3727485" y="3403898"/>
              <a:ext cx="528155" cy="256394"/>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APP</a:t>
              </a:r>
              <a:endParaRPr kumimoji="0" lang="zh-CN" altLang="en-US" sz="1200" b="0" i="0" u="none" strike="noStrike" cap="none" normalizeH="0" baseline="0" dirty="0" smtClean="0">
                <a:ln>
                  <a:noFill/>
                </a:ln>
                <a:solidFill>
                  <a:schemeClr val="tx1"/>
                </a:solidFill>
                <a:effectLst/>
                <a:latin typeface="+mn-ea"/>
                <a:ea typeface="+mn-ea"/>
              </a:endParaRPr>
            </a:p>
          </p:txBody>
        </p:sp>
      </p:grpSp>
      <p:sp>
        <p:nvSpPr>
          <p:cNvPr id="135" name="cpu_122222"/>
          <p:cNvSpPr>
            <a:spLocks noChangeAspect="1"/>
          </p:cNvSpPr>
          <p:nvPr/>
        </p:nvSpPr>
        <p:spPr bwMode="auto">
          <a:xfrm>
            <a:off x="4605790" y="5150186"/>
            <a:ext cx="266377" cy="219372"/>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FFC000"/>
            </a:solidFill>
          </a:ln>
        </p:spPr>
      </p:sp>
      <p:sp>
        <p:nvSpPr>
          <p:cNvPr id="136" name="cpu_122222"/>
          <p:cNvSpPr>
            <a:spLocks noChangeAspect="1"/>
          </p:cNvSpPr>
          <p:nvPr/>
        </p:nvSpPr>
        <p:spPr bwMode="auto">
          <a:xfrm>
            <a:off x="4949078" y="5150674"/>
            <a:ext cx="266377" cy="219372"/>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FFC000"/>
            </a:solidFill>
          </a:ln>
        </p:spPr>
      </p:sp>
      <p:sp>
        <p:nvSpPr>
          <p:cNvPr id="137" name="cpu_122222"/>
          <p:cNvSpPr>
            <a:spLocks noChangeAspect="1"/>
          </p:cNvSpPr>
          <p:nvPr/>
        </p:nvSpPr>
        <p:spPr bwMode="auto">
          <a:xfrm>
            <a:off x="5274999" y="5152237"/>
            <a:ext cx="266377" cy="219372"/>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FFC000"/>
            </a:solidFill>
          </a:ln>
        </p:spPr>
      </p:sp>
      <p:sp>
        <p:nvSpPr>
          <p:cNvPr id="243" name="圆角矩形 242"/>
          <p:cNvSpPr/>
          <p:nvPr/>
        </p:nvSpPr>
        <p:spPr bwMode="auto">
          <a:xfrm>
            <a:off x="4436748" y="5127718"/>
            <a:ext cx="1212407" cy="285832"/>
          </a:xfrm>
          <a:prstGeom prst="round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5" name="圆角矩形 244"/>
          <p:cNvSpPr/>
          <p:nvPr/>
        </p:nvSpPr>
        <p:spPr bwMode="auto">
          <a:xfrm>
            <a:off x="5967586" y="5121369"/>
            <a:ext cx="1570645" cy="285832"/>
          </a:xfrm>
          <a:prstGeom prst="round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6" name="圆角矩形 245"/>
          <p:cNvSpPr/>
          <p:nvPr/>
        </p:nvSpPr>
        <p:spPr bwMode="auto">
          <a:xfrm>
            <a:off x="7902899" y="5121369"/>
            <a:ext cx="1281787" cy="285832"/>
          </a:xfrm>
          <a:prstGeom prst="round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3338371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2" name="标题 1"/>
          <p:cNvSpPr>
            <a:spLocks noGrp="1"/>
          </p:cNvSpPr>
          <p:nvPr>
            <p:ph type="ctrTitle" sz="quarter"/>
          </p:nvPr>
        </p:nvSpPr>
        <p:spPr/>
        <p:txBody>
          <a:bodyPr/>
          <a:lstStyle/>
          <a:p>
            <a:r>
              <a:rPr lang="en-US" altLang="zh-CN" dirty="0" smtClean="0"/>
              <a:t>FusionCompute</a:t>
            </a:r>
            <a:r>
              <a:rPr lang="zh-CN" altLang="en-US" dirty="0" smtClean="0"/>
              <a:t>产品介绍</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产品功能 </a:t>
            </a:r>
            <a:r>
              <a:rPr lang="en-US" altLang="zh-CN" dirty="0"/>
              <a:t>-</a:t>
            </a:r>
            <a:r>
              <a:rPr lang="en-US" altLang="zh-CN" dirty="0" smtClean="0"/>
              <a:t> </a:t>
            </a:r>
            <a:r>
              <a:rPr lang="zh-CN" altLang="en-US" dirty="0" smtClean="0"/>
              <a:t>虚拟化存储</a:t>
            </a:r>
            <a:endParaRPr lang="zh-CN" altLang="en-US" dirty="0"/>
          </a:p>
        </p:txBody>
      </p:sp>
      <p:sp>
        <p:nvSpPr>
          <p:cNvPr id="3" name="文本占位符 2"/>
          <p:cNvSpPr>
            <a:spLocks noGrp="1"/>
          </p:cNvSpPr>
          <p:nvPr>
            <p:ph type="body" sz="quarter" idx="10"/>
          </p:nvPr>
        </p:nvSpPr>
        <p:spPr>
          <a:xfrm>
            <a:off x="912285" y="1233488"/>
            <a:ext cx="10560048" cy="1402655"/>
          </a:xfrm>
        </p:spPr>
        <p:txBody>
          <a:bodyPr/>
          <a:lstStyle/>
          <a:p>
            <a:r>
              <a:rPr lang="en-US" altLang="zh-CN" sz="1800" dirty="0"/>
              <a:t>FusionCompute</a:t>
            </a:r>
            <a:r>
              <a:rPr lang="zh-CN" altLang="en-US" sz="1800" dirty="0"/>
              <a:t>支持将</a:t>
            </a:r>
            <a:r>
              <a:rPr lang="en-US" altLang="zh-CN" sz="1800" dirty="0"/>
              <a:t>SAN</a:t>
            </a:r>
            <a:r>
              <a:rPr lang="zh-CN" altLang="en-US" sz="1800" dirty="0" smtClean="0"/>
              <a:t>设备</a:t>
            </a:r>
            <a:r>
              <a:rPr lang="zh-CN" altLang="en-US" sz="1800" dirty="0"/>
              <a:t>、</a:t>
            </a:r>
            <a:r>
              <a:rPr lang="zh-CN" altLang="en-US" sz="1800" dirty="0" smtClean="0"/>
              <a:t>计算</a:t>
            </a:r>
            <a:r>
              <a:rPr lang="zh-CN" altLang="en-US" sz="1800" dirty="0"/>
              <a:t>节点本地</a:t>
            </a:r>
            <a:r>
              <a:rPr lang="zh-CN" altLang="en-US" sz="1800" dirty="0" smtClean="0"/>
              <a:t>存储以及</a:t>
            </a:r>
            <a:r>
              <a:rPr lang="en-US" altLang="zh-CN" sz="1800" dirty="0"/>
              <a:t>FusionStorage</a:t>
            </a:r>
            <a:r>
              <a:rPr lang="zh-CN" altLang="en-US" sz="1800" dirty="0"/>
              <a:t>提供的虚拟存储空间统一管理，以虚拟卷的形式分配给虚拟机使用</a:t>
            </a:r>
            <a:r>
              <a:rPr lang="zh-CN" altLang="en-US" sz="1800" dirty="0" smtClean="0"/>
              <a:t>。</a:t>
            </a:r>
            <a:endParaRPr lang="en-US" altLang="zh-CN" sz="1800" dirty="0" smtClean="0"/>
          </a:p>
        </p:txBody>
      </p:sp>
      <p:grpSp>
        <p:nvGrpSpPr>
          <p:cNvPr id="4" name="组合 18397"/>
          <p:cNvGrpSpPr/>
          <p:nvPr/>
        </p:nvGrpSpPr>
        <p:grpSpPr>
          <a:xfrm>
            <a:off x="2700186" y="4252420"/>
            <a:ext cx="2090640" cy="324419"/>
            <a:chOff x="2449513" y="1096964"/>
            <a:chExt cx="650875" cy="130175"/>
          </a:xfrm>
          <a:solidFill>
            <a:schemeClr val="tx1">
              <a:lumMod val="95000"/>
              <a:lumOff val="5000"/>
            </a:schemeClr>
          </a:solidFill>
        </p:grpSpPr>
        <p:sp>
          <p:nvSpPr>
            <p:cNvPr id="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4" name="组合 18397"/>
          <p:cNvGrpSpPr/>
          <p:nvPr/>
        </p:nvGrpSpPr>
        <p:grpSpPr>
          <a:xfrm>
            <a:off x="5112072" y="4252420"/>
            <a:ext cx="2090640" cy="324419"/>
            <a:chOff x="2449513" y="1096964"/>
            <a:chExt cx="650875" cy="130175"/>
          </a:xfrm>
          <a:solidFill>
            <a:schemeClr val="tx1">
              <a:lumMod val="95000"/>
              <a:lumOff val="5000"/>
            </a:schemeClr>
          </a:solidFill>
        </p:grpSpPr>
        <p:sp>
          <p:nvSpPr>
            <p:cNvPr id="3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3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3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3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3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4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4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4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4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4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4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64" name="组合 18397"/>
          <p:cNvGrpSpPr/>
          <p:nvPr/>
        </p:nvGrpSpPr>
        <p:grpSpPr>
          <a:xfrm>
            <a:off x="7520861" y="4264288"/>
            <a:ext cx="2090640" cy="324419"/>
            <a:chOff x="2449513" y="1096964"/>
            <a:chExt cx="650875" cy="130175"/>
          </a:xfrm>
          <a:solidFill>
            <a:schemeClr val="tx1">
              <a:lumMod val="95000"/>
              <a:lumOff val="5000"/>
            </a:schemeClr>
          </a:solidFill>
        </p:grpSpPr>
        <p:sp>
          <p:nvSpPr>
            <p:cNvPr id="6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6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6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6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6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7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7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7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7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7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7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7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7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7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7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8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8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
        <p:nvSpPr>
          <p:cNvPr id="94" name="圆角矩形 93"/>
          <p:cNvSpPr/>
          <p:nvPr/>
        </p:nvSpPr>
        <p:spPr bwMode="auto">
          <a:xfrm>
            <a:off x="2700186" y="3861048"/>
            <a:ext cx="2090640" cy="359720"/>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rPr>
              <a:t>虚拟化层</a:t>
            </a:r>
          </a:p>
        </p:txBody>
      </p:sp>
      <p:sp>
        <p:nvSpPr>
          <p:cNvPr id="95" name="圆角矩形 94"/>
          <p:cNvSpPr/>
          <p:nvPr/>
        </p:nvSpPr>
        <p:spPr bwMode="auto">
          <a:xfrm>
            <a:off x="5127371" y="3861048"/>
            <a:ext cx="2075341" cy="359720"/>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rPr>
              <a:t>虚拟化层</a:t>
            </a:r>
          </a:p>
        </p:txBody>
      </p:sp>
      <p:sp>
        <p:nvSpPr>
          <p:cNvPr id="96" name="圆角矩形 95"/>
          <p:cNvSpPr/>
          <p:nvPr/>
        </p:nvSpPr>
        <p:spPr bwMode="auto">
          <a:xfrm>
            <a:off x="7536160" y="3861048"/>
            <a:ext cx="2075341" cy="359720"/>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rPr>
              <a:t>非虚拟化存储</a:t>
            </a:r>
          </a:p>
        </p:txBody>
      </p:sp>
      <p:sp>
        <p:nvSpPr>
          <p:cNvPr id="97" name="圆角矩形 96"/>
          <p:cNvSpPr/>
          <p:nvPr/>
        </p:nvSpPr>
        <p:spPr bwMode="auto">
          <a:xfrm>
            <a:off x="2697273" y="3403316"/>
            <a:ext cx="4428954" cy="359720"/>
          </a:xfrm>
          <a:prstGeom prst="roundRect">
            <a:avLst/>
          </a:prstGeom>
          <a:no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600" dirty="0" smtClean="0">
                <a:latin typeface="+mn-ea"/>
                <a:ea typeface="+mn-ea"/>
              </a:rPr>
              <a:t>FS</a:t>
            </a:r>
            <a:endParaRPr kumimoji="0" lang="zh-CN" altLang="en-US" sz="1600" b="0" i="0" u="none" strike="noStrike" cap="none" normalizeH="0" baseline="0" dirty="0" smtClean="0">
              <a:ln>
                <a:noFill/>
              </a:ln>
              <a:effectLst/>
              <a:latin typeface="+mn-ea"/>
              <a:ea typeface="+mn-ea"/>
            </a:endParaRPr>
          </a:p>
        </p:txBody>
      </p:sp>
      <p:sp>
        <p:nvSpPr>
          <p:cNvPr id="98" name="圆角矩形 97"/>
          <p:cNvSpPr/>
          <p:nvPr/>
        </p:nvSpPr>
        <p:spPr bwMode="auto">
          <a:xfrm>
            <a:off x="3403982" y="3432482"/>
            <a:ext cx="874383" cy="285832"/>
          </a:xfrm>
          <a:prstGeom prst="round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.QCOW2</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01" name="圆角矩形 100"/>
          <p:cNvSpPr/>
          <p:nvPr/>
        </p:nvSpPr>
        <p:spPr bwMode="auto">
          <a:xfrm>
            <a:off x="5280344" y="3440260"/>
            <a:ext cx="860566" cy="285832"/>
          </a:xfrm>
          <a:prstGeom prst="round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.QCOW2</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02" name="圆角矩形 101"/>
          <p:cNvSpPr/>
          <p:nvPr/>
        </p:nvSpPr>
        <p:spPr bwMode="auto">
          <a:xfrm>
            <a:off x="7174466" y="3432482"/>
            <a:ext cx="940886" cy="285832"/>
          </a:xfrm>
          <a:prstGeom prst="round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volume</a:t>
            </a:r>
            <a:endParaRPr kumimoji="0" lang="zh-CN" altLang="en-US" sz="1200" b="0" i="0" u="none" strike="noStrike" cap="none" normalizeH="0" baseline="0" dirty="0" smtClean="0">
              <a:ln>
                <a:noFill/>
              </a:ln>
              <a:solidFill>
                <a:schemeClr val="tx1"/>
              </a:solidFill>
              <a:effectLst/>
              <a:latin typeface="+mn-ea"/>
              <a:ea typeface="+mn-ea"/>
            </a:endParaRPr>
          </a:p>
        </p:txBody>
      </p:sp>
      <p:grpSp>
        <p:nvGrpSpPr>
          <p:cNvPr id="114" name="组合 113"/>
          <p:cNvGrpSpPr/>
          <p:nvPr/>
        </p:nvGrpSpPr>
        <p:grpSpPr>
          <a:xfrm>
            <a:off x="2782379" y="2560834"/>
            <a:ext cx="891587" cy="793343"/>
            <a:chOff x="10249997" y="4077072"/>
            <a:chExt cx="891587" cy="793343"/>
          </a:xfrm>
        </p:grpSpPr>
        <p:sp>
          <p:nvSpPr>
            <p:cNvPr id="104" name="圆角矩形 103"/>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05"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06"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07" name="组合 16582"/>
            <p:cNvGrpSpPr/>
            <p:nvPr/>
          </p:nvGrpSpPr>
          <p:grpSpPr>
            <a:xfrm>
              <a:off x="10782456" y="4572076"/>
              <a:ext cx="227531" cy="255320"/>
              <a:chOff x="8407400" y="2055813"/>
              <a:chExt cx="360363" cy="458788"/>
            </a:xfrm>
            <a:solidFill>
              <a:srgbClr val="00B0F0"/>
            </a:solidFill>
          </p:grpSpPr>
          <p:sp>
            <p:nvSpPr>
              <p:cNvPr id="11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15" name="组合 114"/>
          <p:cNvGrpSpPr/>
          <p:nvPr/>
        </p:nvGrpSpPr>
        <p:grpSpPr>
          <a:xfrm>
            <a:off x="3822754" y="2570277"/>
            <a:ext cx="891587" cy="793343"/>
            <a:chOff x="10249997" y="4077072"/>
            <a:chExt cx="891587" cy="793343"/>
          </a:xfrm>
        </p:grpSpPr>
        <p:sp>
          <p:nvSpPr>
            <p:cNvPr id="116" name="圆角矩形 115"/>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17"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18"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19" name="组合 16582"/>
            <p:cNvGrpSpPr/>
            <p:nvPr/>
          </p:nvGrpSpPr>
          <p:grpSpPr>
            <a:xfrm>
              <a:off x="10782456" y="4572076"/>
              <a:ext cx="227531" cy="255320"/>
              <a:chOff x="8407400" y="2055813"/>
              <a:chExt cx="360363" cy="458788"/>
            </a:xfrm>
            <a:solidFill>
              <a:srgbClr val="00B0F0"/>
            </a:solidFill>
          </p:grpSpPr>
          <p:sp>
            <p:nvSpPr>
              <p:cNvPr id="12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2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2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2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24" name="组合 123"/>
          <p:cNvGrpSpPr/>
          <p:nvPr/>
        </p:nvGrpSpPr>
        <p:grpSpPr>
          <a:xfrm>
            <a:off x="5194265" y="2560834"/>
            <a:ext cx="891587" cy="793343"/>
            <a:chOff x="10249997" y="4077072"/>
            <a:chExt cx="891587" cy="793343"/>
          </a:xfrm>
        </p:grpSpPr>
        <p:sp>
          <p:nvSpPr>
            <p:cNvPr id="125" name="圆角矩形 124"/>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26"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27"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28" name="组合 16582"/>
            <p:cNvGrpSpPr/>
            <p:nvPr/>
          </p:nvGrpSpPr>
          <p:grpSpPr>
            <a:xfrm>
              <a:off x="10782456" y="4572076"/>
              <a:ext cx="227531" cy="255320"/>
              <a:chOff x="8407400" y="2055813"/>
              <a:chExt cx="360363" cy="458788"/>
            </a:xfrm>
            <a:solidFill>
              <a:srgbClr val="00B0F0"/>
            </a:solidFill>
          </p:grpSpPr>
          <p:sp>
            <p:nvSpPr>
              <p:cNvPr id="12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33" name="组合 132"/>
          <p:cNvGrpSpPr/>
          <p:nvPr/>
        </p:nvGrpSpPr>
        <p:grpSpPr>
          <a:xfrm>
            <a:off x="6234640" y="2570277"/>
            <a:ext cx="891587" cy="793343"/>
            <a:chOff x="10249997" y="4077072"/>
            <a:chExt cx="891587" cy="793343"/>
          </a:xfrm>
        </p:grpSpPr>
        <p:sp>
          <p:nvSpPr>
            <p:cNvPr id="134" name="圆角矩形 133"/>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35"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36"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37" name="组合 16582"/>
            <p:cNvGrpSpPr/>
            <p:nvPr/>
          </p:nvGrpSpPr>
          <p:grpSpPr>
            <a:xfrm>
              <a:off x="10782456" y="4572076"/>
              <a:ext cx="227531" cy="255320"/>
              <a:chOff x="8407400" y="2055813"/>
              <a:chExt cx="360363" cy="458788"/>
            </a:xfrm>
            <a:solidFill>
              <a:srgbClr val="00B0F0"/>
            </a:solidFill>
          </p:grpSpPr>
          <p:sp>
            <p:nvSpPr>
              <p:cNvPr id="13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42" name="组合 141"/>
          <p:cNvGrpSpPr/>
          <p:nvPr/>
        </p:nvGrpSpPr>
        <p:grpSpPr>
          <a:xfrm>
            <a:off x="7610204" y="2551831"/>
            <a:ext cx="891587" cy="793343"/>
            <a:chOff x="10249997" y="4077072"/>
            <a:chExt cx="891587" cy="793343"/>
          </a:xfrm>
        </p:grpSpPr>
        <p:sp>
          <p:nvSpPr>
            <p:cNvPr id="143" name="圆角矩形 142"/>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44"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45"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46" name="组合 16582"/>
            <p:cNvGrpSpPr/>
            <p:nvPr/>
          </p:nvGrpSpPr>
          <p:grpSpPr>
            <a:xfrm>
              <a:off x="10782456" y="4572076"/>
              <a:ext cx="227531" cy="255320"/>
              <a:chOff x="8407400" y="2055813"/>
              <a:chExt cx="360363" cy="458788"/>
            </a:xfrm>
            <a:solidFill>
              <a:srgbClr val="00B0F0"/>
            </a:solidFill>
          </p:grpSpPr>
          <p:sp>
            <p:nvSpPr>
              <p:cNvPr id="14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51" name="组合 150"/>
          <p:cNvGrpSpPr/>
          <p:nvPr/>
        </p:nvGrpSpPr>
        <p:grpSpPr>
          <a:xfrm>
            <a:off x="8650579" y="2561274"/>
            <a:ext cx="891587" cy="793343"/>
            <a:chOff x="10249997" y="4077072"/>
            <a:chExt cx="891587" cy="793343"/>
          </a:xfrm>
        </p:grpSpPr>
        <p:sp>
          <p:nvSpPr>
            <p:cNvPr id="152" name="圆角矩形 151"/>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53"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54"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55" name="组合 16582"/>
            <p:cNvGrpSpPr/>
            <p:nvPr/>
          </p:nvGrpSpPr>
          <p:grpSpPr>
            <a:xfrm>
              <a:off x="10782456" y="4572076"/>
              <a:ext cx="227531" cy="255320"/>
              <a:chOff x="8407400" y="2055813"/>
              <a:chExt cx="360363" cy="458788"/>
            </a:xfrm>
            <a:solidFill>
              <a:srgbClr val="00B0F0"/>
            </a:solidFill>
          </p:grpSpPr>
          <p:sp>
            <p:nvSpPr>
              <p:cNvPr id="15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sp>
        <p:nvSpPr>
          <p:cNvPr id="160" name="圆角矩形 159"/>
          <p:cNvSpPr/>
          <p:nvPr/>
        </p:nvSpPr>
        <p:spPr bwMode="auto">
          <a:xfrm>
            <a:off x="4319466" y="3441758"/>
            <a:ext cx="874383" cy="285832"/>
          </a:xfrm>
          <a:prstGeom prst="round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.raw</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61" name="圆角矩形 160"/>
          <p:cNvSpPr/>
          <p:nvPr/>
        </p:nvSpPr>
        <p:spPr bwMode="auto">
          <a:xfrm>
            <a:off x="6227405" y="3446192"/>
            <a:ext cx="860566" cy="285832"/>
          </a:xfrm>
          <a:prstGeom prst="round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a:t>
            </a:r>
            <a:r>
              <a:rPr lang="en-US" altLang="zh-CN" sz="1200" dirty="0">
                <a:latin typeface="+mn-ea"/>
                <a:ea typeface="+mn-ea"/>
              </a:rPr>
              <a:t>raw</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62" name="圆角矩形 161"/>
          <p:cNvSpPr/>
          <p:nvPr/>
        </p:nvSpPr>
        <p:spPr bwMode="auto">
          <a:xfrm>
            <a:off x="8197089" y="3430355"/>
            <a:ext cx="860566" cy="285832"/>
          </a:xfrm>
          <a:prstGeom prst="round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volume</a:t>
            </a:r>
            <a:endParaRPr kumimoji="0" lang="zh-CN" altLang="en-US" sz="1200" b="0" i="0" u="none" strike="noStrike" cap="none" normalizeH="0" baseline="0" dirty="0" smtClean="0">
              <a:ln>
                <a:noFill/>
              </a:ln>
              <a:solidFill>
                <a:schemeClr val="tx1"/>
              </a:solidFill>
              <a:effectLst/>
              <a:latin typeface="+mn-ea"/>
              <a:ea typeface="+mn-ea"/>
            </a:endParaRPr>
          </a:p>
        </p:txBody>
      </p:sp>
      <p:cxnSp>
        <p:nvCxnSpPr>
          <p:cNvPr id="164" name="直接连接符 163"/>
          <p:cNvCxnSpPr>
            <a:stCxn id="110" idx="46"/>
            <a:endCxn id="98" idx="0"/>
          </p:cNvCxnSpPr>
          <p:nvPr/>
        </p:nvCxnSpPr>
        <p:spPr bwMode="auto">
          <a:xfrm>
            <a:off x="3517088" y="3296264"/>
            <a:ext cx="324086" cy="1362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5" name="直接连接符 164"/>
          <p:cNvCxnSpPr>
            <a:stCxn id="120" idx="46"/>
            <a:endCxn id="160" idx="0"/>
          </p:cNvCxnSpPr>
          <p:nvPr/>
        </p:nvCxnSpPr>
        <p:spPr bwMode="auto">
          <a:xfrm>
            <a:off x="4557463" y="3305707"/>
            <a:ext cx="199195" cy="1360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8" name="直接连接符 167"/>
          <p:cNvCxnSpPr>
            <a:stCxn id="129" idx="37"/>
            <a:endCxn id="101" idx="0"/>
          </p:cNvCxnSpPr>
          <p:nvPr/>
        </p:nvCxnSpPr>
        <p:spPr bwMode="auto">
          <a:xfrm flipH="1">
            <a:off x="5710627" y="3293605"/>
            <a:ext cx="129863" cy="14665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3" name="直接连接符 172"/>
          <p:cNvCxnSpPr>
            <a:stCxn id="138" idx="31"/>
            <a:endCxn id="161" idx="0"/>
          </p:cNvCxnSpPr>
          <p:nvPr/>
        </p:nvCxnSpPr>
        <p:spPr bwMode="auto">
          <a:xfrm flipH="1">
            <a:off x="6657688" y="3313686"/>
            <a:ext cx="223177" cy="1325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6" name="直接连接符 175"/>
          <p:cNvCxnSpPr>
            <a:stCxn id="147" idx="32"/>
            <a:endCxn id="102" idx="0"/>
          </p:cNvCxnSpPr>
          <p:nvPr/>
        </p:nvCxnSpPr>
        <p:spPr bwMode="auto">
          <a:xfrm flipH="1">
            <a:off x="7644909" y="3293644"/>
            <a:ext cx="636199" cy="1388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9" name="直接连接符 178"/>
          <p:cNvCxnSpPr>
            <a:stCxn id="156" idx="32"/>
            <a:endCxn id="162" idx="0"/>
          </p:cNvCxnSpPr>
          <p:nvPr/>
        </p:nvCxnSpPr>
        <p:spPr bwMode="auto">
          <a:xfrm flipH="1">
            <a:off x="8627372" y="3303087"/>
            <a:ext cx="694111" cy="1272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2" name="圆柱形 181"/>
          <p:cNvSpPr/>
          <p:nvPr/>
        </p:nvSpPr>
        <p:spPr bwMode="auto">
          <a:xfrm>
            <a:off x="3626733" y="5199136"/>
            <a:ext cx="1341987" cy="781309"/>
          </a:xfrm>
          <a:prstGeom prst="can">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200" dirty="0" smtClean="0">
                <a:solidFill>
                  <a:schemeClr val="bg1"/>
                </a:solidFill>
                <a:latin typeface="+mn-ea"/>
                <a:ea typeface="+mn-ea"/>
              </a:rPr>
              <a:t>本地硬盘</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183" name="圆柱形 182"/>
          <p:cNvSpPr/>
          <p:nvPr/>
        </p:nvSpPr>
        <p:spPr bwMode="auto">
          <a:xfrm>
            <a:off x="5316037" y="5193196"/>
            <a:ext cx="1284979" cy="787250"/>
          </a:xfrm>
          <a:prstGeom prst="can">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SAN LUN</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184" name="圆柱形 183"/>
          <p:cNvSpPr/>
          <p:nvPr/>
        </p:nvSpPr>
        <p:spPr bwMode="auto">
          <a:xfrm>
            <a:off x="6836038" y="5193196"/>
            <a:ext cx="1279314" cy="787250"/>
          </a:xfrm>
          <a:prstGeom prst="can">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FusionStorage</a:t>
            </a:r>
          </a:p>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a:solidFill>
                  <a:schemeClr val="bg1"/>
                </a:solidFill>
                <a:latin typeface="+mn-ea"/>
                <a:ea typeface="+mn-ea"/>
              </a:rPr>
              <a:t> </a:t>
            </a:r>
            <a:r>
              <a:rPr lang="en-US" altLang="zh-CN" sz="1200" dirty="0" smtClean="0">
                <a:solidFill>
                  <a:schemeClr val="bg1"/>
                </a:solidFill>
                <a:latin typeface="+mn-ea"/>
                <a:ea typeface="+mn-ea"/>
              </a:rPr>
              <a:t>      </a:t>
            </a:r>
            <a:r>
              <a:rPr kumimoji="0" lang="zh-CN" altLang="en-US" sz="1200" b="0" i="0" u="none" strike="noStrike" cap="none" normalizeH="0" baseline="0" dirty="0" smtClean="0">
                <a:ln>
                  <a:noFill/>
                </a:ln>
                <a:solidFill>
                  <a:schemeClr val="bg1"/>
                </a:solidFill>
                <a:effectLst/>
                <a:latin typeface="+mn-ea"/>
                <a:ea typeface="+mn-ea"/>
              </a:rPr>
              <a:t>存储池</a:t>
            </a:r>
          </a:p>
        </p:txBody>
      </p:sp>
      <p:sp>
        <p:nvSpPr>
          <p:cNvPr id="185" name="dark-cloud-shape_45152"/>
          <p:cNvSpPr>
            <a:spLocks noChangeAspect="1"/>
          </p:cNvSpPr>
          <p:nvPr/>
        </p:nvSpPr>
        <p:spPr bwMode="auto">
          <a:xfrm>
            <a:off x="4441537" y="4705959"/>
            <a:ext cx="2959494" cy="331564"/>
          </a:xfrm>
          <a:custGeom>
            <a:avLst/>
            <a:gdLst>
              <a:gd name="T0" fmla="*/ 415 w 542"/>
              <a:gd name="T1" fmla="*/ 404 h 450"/>
              <a:gd name="T2" fmla="*/ 343 w 542"/>
              <a:gd name="T3" fmla="*/ 436 h 450"/>
              <a:gd name="T4" fmla="*/ 297 w 542"/>
              <a:gd name="T5" fmla="*/ 425 h 450"/>
              <a:gd name="T6" fmla="*/ 225 w 542"/>
              <a:gd name="T7" fmla="*/ 450 h 450"/>
              <a:gd name="T8" fmla="*/ 133 w 542"/>
              <a:gd name="T9" fmla="*/ 404 h 450"/>
              <a:gd name="T10" fmla="*/ 129 w 542"/>
              <a:gd name="T11" fmla="*/ 404 h 450"/>
              <a:gd name="T12" fmla="*/ 0 w 542"/>
              <a:gd name="T13" fmla="*/ 275 h 450"/>
              <a:gd name="T14" fmla="*/ 71 w 542"/>
              <a:gd name="T15" fmla="*/ 161 h 450"/>
              <a:gd name="T16" fmla="*/ 69 w 542"/>
              <a:gd name="T17" fmla="*/ 144 h 450"/>
              <a:gd name="T18" fmla="*/ 153 w 542"/>
              <a:gd name="T19" fmla="*/ 61 h 450"/>
              <a:gd name="T20" fmla="*/ 187 w 542"/>
              <a:gd name="T21" fmla="*/ 68 h 450"/>
              <a:gd name="T22" fmla="*/ 320 w 542"/>
              <a:gd name="T23" fmla="*/ 0 h 450"/>
              <a:gd name="T24" fmla="*/ 485 w 542"/>
              <a:gd name="T25" fmla="*/ 165 h 450"/>
              <a:gd name="T26" fmla="*/ 485 w 542"/>
              <a:gd name="T27" fmla="*/ 169 h 450"/>
              <a:gd name="T28" fmla="*/ 542 w 542"/>
              <a:gd name="T29" fmla="*/ 275 h 450"/>
              <a:gd name="T30" fmla="*/ 415 w 542"/>
              <a:gd name="T31" fmla="*/ 40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2" h="450">
                <a:moveTo>
                  <a:pt x="415" y="404"/>
                </a:moveTo>
                <a:cubicBezTo>
                  <a:pt x="398" y="424"/>
                  <a:pt x="372" y="436"/>
                  <a:pt x="343" y="436"/>
                </a:cubicBezTo>
                <a:cubicBezTo>
                  <a:pt x="327" y="436"/>
                  <a:pt x="311" y="432"/>
                  <a:pt x="297" y="425"/>
                </a:cubicBezTo>
                <a:cubicBezTo>
                  <a:pt x="278" y="440"/>
                  <a:pt x="253" y="450"/>
                  <a:pt x="225" y="450"/>
                </a:cubicBezTo>
                <a:cubicBezTo>
                  <a:pt x="188" y="450"/>
                  <a:pt x="154" y="432"/>
                  <a:pt x="133" y="404"/>
                </a:cubicBezTo>
                <a:lnTo>
                  <a:pt x="129" y="404"/>
                </a:lnTo>
                <a:cubicBezTo>
                  <a:pt x="58" y="404"/>
                  <a:pt x="0" y="346"/>
                  <a:pt x="0" y="275"/>
                </a:cubicBezTo>
                <a:cubicBezTo>
                  <a:pt x="0" y="226"/>
                  <a:pt x="27" y="182"/>
                  <a:pt x="71" y="161"/>
                </a:cubicBezTo>
                <a:cubicBezTo>
                  <a:pt x="70" y="155"/>
                  <a:pt x="69" y="150"/>
                  <a:pt x="69" y="144"/>
                </a:cubicBezTo>
                <a:cubicBezTo>
                  <a:pt x="69" y="98"/>
                  <a:pt x="107" y="61"/>
                  <a:pt x="153" y="61"/>
                </a:cubicBezTo>
                <a:cubicBezTo>
                  <a:pt x="164" y="61"/>
                  <a:pt x="176" y="63"/>
                  <a:pt x="187" y="68"/>
                </a:cubicBezTo>
                <a:cubicBezTo>
                  <a:pt x="218" y="25"/>
                  <a:pt x="267" y="0"/>
                  <a:pt x="320" y="0"/>
                </a:cubicBezTo>
                <a:cubicBezTo>
                  <a:pt x="411" y="0"/>
                  <a:pt x="485" y="74"/>
                  <a:pt x="485" y="165"/>
                </a:cubicBezTo>
                <a:cubicBezTo>
                  <a:pt x="485" y="167"/>
                  <a:pt x="485" y="168"/>
                  <a:pt x="485" y="169"/>
                </a:cubicBezTo>
                <a:cubicBezTo>
                  <a:pt x="520" y="193"/>
                  <a:pt x="542" y="233"/>
                  <a:pt x="542" y="275"/>
                </a:cubicBezTo>
                <a:cubicBezTo>
                  <a:pt x="542" y="346"/>
                  <a:pt x="485" y="403"/>
                  <a:pt x="415" y="404"/>
                </a:cubicBezTo>
                <a:close/>
              </a:path>
            </a:pathLst>
          </a:custGeom>
          <a:solidFill>
            <a:schemeClr val="bg1">
              <a:lumMod val="50000"/>
            </a:schemeClr>
          </a:solidFill>
          <a:ln>
            <a:noFill/>
          </a:ln>
        </p:spPr>
        <p:txBody>
          <a:bodyPr anchor="ctr" anchorCtr="1"/>
          <a:lstStyle/>
          <a:p>
            <a:r>
              <a:rPr lang="zh-CN" altLang="en-US" sz="1200" dirty="0" smtClean="0">
                <a:solidFill>
                  <a:schemeClr val="bg1"/>
                </a:solidFill>
                <a:latin typeface="+mn-ea"/>
                <a:ea typeface="+mn-ea"/>
              </a:rPr>
              <a:t>存储网络</a:t>
            </a:r>
            <a:endParaRPr lang="zh-CN" altLang="en-US" sz="1200" dirty="0">
              <a:solidFill>
                <a:schemeClr val="bg1"/>
              </a:solidFill>
              <a:latin typeface="+mn-ea"/>
              <a:ea typeface="+mn-ea"/>
            </a:endParaRPr>
          </a:p>
        </p:txBody>
      </p:sp>
      <p:cxnSp>
        <p:nvCxnSpPr>
          <p:cNvPr id="186" name="直接连接符 185"/>
          <p:cNvCxnSpPr>
            <a:stCxn id="11" idx="0"/>
            <a:endCxn id="185" idx="8"/>
          </p:cNvCxnSpPr>
          <p:nvPr/>
        </p:nvCxnSpPr>
        <p:spPr bwMode="auto">
          <a:xfrm>
            <a:off x="4278365" y="4576839"/>
            <a:ext cx="539934" cy="2352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9" name="直接连接符 188"/>
          <p:cNvCxnSpPr>
            <a:stCxn id="40" idx="0"/>
          </p:cNvCxnSpPr>
          <p:nvPr/>
        </p:nvCxnSpPr>
        <p:spPr bwMode="auto">
          <a:xfrm flipH="1">
            <a:off x="6470816" y="4576839"/>
            <a:ext cx="3922" cy="124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5" name="直接连接符 194"/>
          <p:cNvCxnSpPr>
            <a:stCxn id="70" idx="0"/>
            <a:endCxn id="185" idx="14"/>
          </p:cNvCxnSpPr>
          <p:nvPr/>
        </p:nvCxnSpPr>
        <p:spPr bwMode="auto">
          <a:xfrm flipH="1">
            <a:off x="7401031" y="4588707"/>
            <a:ext cx="1482496" cy="3198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8" name="直接连接符 197"/>
          <p:cNvCxnSpPr>
            <a:stCxn id="185" idx="0"/>
            <a:endCxn id="184" idx="1"/>
          </p:cNvCxnSpPr>
          <p:nvPr/>
        </p:nvCxnSpPr>
        <p:spPr bwMode="auto">
          <a:xfrm>
            <a:off x="6707570" y="5003630"/>
            <a:ext cx="768125" cy="1895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直接连接符 200"/>
          <p:cNvCxnSpPr>
            <a:stCxn id="182" idx="1"/>
            <a:endCxn id="185" idx="5"/>
          </p:cNvCxnSpPr>
          <p:nvPr/>
        </p:nvCxnSpPr>
        <p:spPr bwMode="auto">
          <a:xfrm flipV="1">
            <a:off x="4297727" y="5003630"/>
            <a:ext cx="848191" cy="1955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4" name="直接连接符 203"/>
          <p:cNvCxnSpPr>
            <a:endCxn id="183" idx="1"/>
          </p:cNvCxnSpPr>
          <p:nvPr/>
        </p:nvCxnSpPr>
        <p:spPr bwMode="auto">
          <a:xfrm>
            <a:off x="5899450" y="5028313"/>
            <a:ext cx="59077" cy="164883"/>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721294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产品功能 </a:t>
            </a:r>
            <a:r>
              <a:rPr lang="en-US" altLang="zh-CN" dirty="0"/>
              <a:t>-</a:t>
            </a:r>
            <a:r>
              <a:rPr lang="en-US" altLang="zh-CN" dirty="0" smtClean="0"/>
              <a:t> </a:t>
            </a:r>
            <a:r>
              <a:rPr lang="zh-CN" altLang="en-US" dirty="0" smtClean="0"/>
              <a:t>虚拟化网络</a:t>
            </a:r>
            <a:endParaRPr lang="zh-CN" altLang="en-US" dirty="0"/>
          </a:p>
        </p:txBody>
      </p:sp>
      <p:sp>
        <p:nvSpPr>
          <p:cNvPr id="3" name="文本占位符 2"/>
          <p:cNvSpPr>
            <a:spLocks noGrp="1"/>
          </p:cNvSpPr>
          <p:nvPr>
            <p:ph type="body" sz="quarter" idx="10"/>
          </p:nvPr>
        </p:nvSpPr>
        <p:spPr>
          <a:xfrm>
            <a:off x="912285" y="1233488"/>
            <a:ext cx="10560048" cy="935372"/>
          </a:xfrm>
        </p:spPr>
        <p:txBody>
          <a:bodyPr/>
          <a:lstStyle/>
          <a:p>
            <a:r>
              <a:rPr lang="en-US" altLang="zh-CN" sz="1800" dirty="0"/>
              <a:t>FusionCompute</a:t>
            </a:r>
            <a:r>
              <a:rPr lang="zh-CN" altLang="zh-CN" sz="1800" dirty="0"/>
              <a:t>具备支持分布式虚拟交换，可以向虚拟机提供独立的网络平面。像物理交换机一样，不同的网络平面间通过</a:t>
            </a:r>
            <a:r>
              <a:rPr lang="en-US" altLang="zh-CN" sz="1800" dirty="0"/>
              <a:t>VLAN</a:t>
            </a:r>
            <a:r>
              <a:rPr lang="zh-CN" altLang="zh-CN" sz="1800" dirty="0"/>
              <a:t>进行隔离。</a:t>
            </a:r>
            <a:endParaRPr lang="zh-CN" altLang="en-US" sz="1800" dirty="0"/>
          </a:p>
        </p:txBody>
      </p:sp>
      <p:sp>
        <p:nvSpPr>
          <p:cNvPr id="4" name="圆角矩形 3"/>
          <p:cNvSpPr/>
          <p:nvPr/>
        </p:nvSpPr>
        <p:spPr>
          <a:xfrm>
            <a:off x="1490030" y="2276872"/>
            <a:ext cx="4261231" cy="3263762"/>
          </a:xfrm>
          <a:prstGeom prst="roundRect">
            <a:avLst/>
          </a:prstGeom>
          <a:solidFill>
            <a:schemeClr val="bg1">
              <a:lumMod val="95000"/>
            </a:schemeClr>
          </a:solidFill>
          <a:ln>
            <a:solidFill>
              <a:schemeClr val="bg1">
                <a:lumMod val="75000"/>
              </a:schemeClr>
            </a:solidFill>
          </a:ln>
          <a:effectLst>
            <a:outerShdw blurRad="50800" dist="38100" dir="8100000" algn="tr" rotWithShape="0">
              <a:prstClr val="black">
                <a:alpha val="40000"/>
              </a:prstClr>
            </a:outerShdw>
          </a:effectLst>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5" name="圆角矩形 4"/>
          <p:cNvSpPr/>
          <p:nvPr/>
        </p:nvSpPr>
        <p:spPr>
          <a:xfrm>
            <a:off x="6546682" y="2291050"/>
            <a:ext cx="4261231" cy="3263762"/>
          </a:xfrm>
          <a:prstGeom prst="roundRect">
            <a:avLst/>
          </a:prstGeom>
          <a:solidFill>
            <a:schemeClr val="bg1">
              <a:lumMod val="95000"/>
            </a:schemeClr>
          </a:solidFill>
          <a:ln>
            <a:solidFill>
              <a:schemeClr val="bg1">
                <a:lumMod val="75000"/>
              </a:schemeClr>
            </a:solidFill>
          </a:ln>
          <a:effectLst>
            <a:outerShdw blurRad="50800" dist="38100" dir="8100000" algn="tr" rotWithShape="0">
              <a:prstClr val="black">
                <a:alpha val="40000"/>
              </a:prstClr>
            </a:outerShdw>
          </a:effectLst>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6" name="文本框 48"/>
          <p:cNvSpPr txBox="1"/>
          <p:nvPr/>
        </p:nvSpPr>
        <p:spPr bwMode="auto">
          <a:xfrm>
            <a:off x="2972634" y="5287599"/>
            <a:ext cx="1335912" cy="242460"/>
          </a:xfrm>
          <a:prstGeom prst="rect">
            <a:avLst/>
          </a:prstGeom>
          <a:noFill/>
          <a:ln w="9525">
            <a:noFill/>
            <a:miter lim="800000"/>
            <a:headEnd/>
            <a:tailEnd/>
          </a:ln>
        </p:spPr>
        <p:txBody>
          <a:bodyPr wrap="square" lIns="68544" tIns="34273" rIns="68544" bIns="34273" rtlCol="0">
            <a:spAutoFit/>
          </a:bodyPr>
          <a:lstStyle/>
          <a:p>
            <a:pPr algn="ctr"/>
            <a:r>
              <a:rPr lang="zh-CN" altLang="en-US" sz="1200" dirty="0" smtClean="0">
                <a:latin typeface="+mn-ea"/>
                <a:ea typeface="+mn-ea"/>
                <a:cs typeface="Arial" pitchFamily="34" charset="0"/>
              </a:rPr>
              <a:t>物理网卡</a:t>
            </a:r>
          </a:p>
        </p:txBody>
      </p:sp>
      <p:pic>
        <p:nvPicPr>
          <p:cNvPr id="7" name="Picture 101"/>
          <p:cNvPicPr>
            <a:picLocks noChangeAspect="1"/>
          </p:cNvPicPr>
          <p:nvPr/>
        </p:nvPicPr>
        <p:blipFill rotWithShape="1">
          <a:blip r:embed="rId3" cstate="print">
            <a:extLst>
              <a:ext uri="{28A0092B-C50C-407E-A947-70E740481C1C}">
                <a14:useLocalDpi xmlns:a14="http://schemas.microsoft.com/office/drawing/2010/main" val="0"/>
              </a:ext>
            </a:extLst>
          </a:blip>
          <a:srcRect l="27671" t="6059" r="33926" b="64325"/>
          <a:stretch/>
        </p:blipFill>
        <p:spPr>
          <a:xfrm>
            <a:off x="4631431" y="5276049"/>
            <a:ext cx="460093" cy="265560"/>
          </a:xfrm>
          <a:prstGeom prst="rect">
            <a:avLst/>
          </a:prstGeom>
          <a:ln w="12700">
            <a:noFill/>
          </a:ln>
        </p:spPr>
      </p:pic>
      <p:pic>
        <p:nvPicPr>
          <p:cNvPr id="8" name="Picture 103"/>
          <p:cNvPicPr>
            <a:picLocks noChangeAspect="1"/>
          </p:cNvPicPr>
          <p:nvPr/>
        </p:nvPicPr>
        <p:blipFill rotWithShape="1">
          <a:blip r:embed="rId3" cstate="print">
            <a:extLst>
              <a:ext uri="{28A0092B-C50C-407E-A947-70E740481C1C}">
                <a14:useLocalDpi xmlns:a14="http://schemas.microsoft.com/office/drawing/2010/main" val="0"/>
              </a:ext>
            </a:extLst>
          </a:blip>
          <a:srcRect l="27671" t="6059" r="33926" b="64325"/>
          <a:stretch/>
        </p:blipFill>
        <p:spPr>
          <a:xfrm>
            <a:off x="3993211" y="5276049"/>
            <a:ext cx="460093" cy="265560"/>
          </a:xfrm>
          <a:prstGeom prst="rect">
            <a:avLst/>
          </a:prstGeom>
          <a:ln w="12700">
            <a:noFill/>
          </a:ln>
        </p:spPr>
      </p:pic>
      <p:sp>
        <p:nvSpPr>
          <p:cNvPr id="9" name="文本框 48"/>
          <p:cNvSpPr txBox="1"/>
          <p:nvPr/>
        </p:nvSpPr>
        <p:spPr bwMode="auto">
          <a:xfrm>
            <a:off x="8169872" y="5289252"/>
            <a:ext cx="1335912" cy="242460"/>
          </a:xfrm>
          <a:prstGeom prst="rect">
            <a:avLst/>
          </a:prstGeom>
          <a:noFill/>
          <a:ln w="9525">
            <a:noFill/>
            <a:miter lim="800000"/>
            <a:headEnd/>
            <a:tailEnd/>
          </a:ln>
        </p:spPr>
        <p:txBody>
          <a:bodyPr wrap="square" lIns="68544" tIns="34273" rIns="68544" bIns="34273" rtlCol="0">
            <a:spAutoFit/>
          </a:bodyPr>
          <a:lstStyle/>
          <a:p>
            <a:pPr algn="ctr"/>
            <a:r>
              <a:rPr lang="zh-CN" altLang="en-US" sz="1200" dirty="0" smtClean="0">
                <a:latin typeface="+mn-ea"/>
                <a:ea typeface="+mn-ea"/>
                <a:cs typeface="Arial" pitchFamily="34" charset="0"/>
              </a:rPr>
              <a:t>物理网卡</a:t>
            </a:r>
          </a:p>
        </p:txBody>
      </p:sp>
      <p:pic>
        <p:nvPicPr>
          <p:cNvPr id="10" name="Picture 101"/>
          <p:cNvPicPr>
            <a:picLocks noChangeAspect="1"/>
          </p:cNvPicPr>
          <p:nvPr/>
        </p:nvPicPr>
        <p:blipFill rotWithShape="1">
          <a:blip r:embed="rId3" cstate="print">
            <a:extLst>
              <a:ext uri="{28A0092B-C50C-407E-A947-70E740481C1C}">
                <a14:useLocalDpi xmlns:a14="http://schemas.microsoft.com/office/drawing/2010/main" val="0"/>
              </a:ext>
            </a:extLst>
          </a:blip>
          <a:srcRect l="27671" t="6059" r="33926" b="64325"/>
          <a:stretch/>
        </p:blipFill>
        <p:spPr>
          <a:xfrm>
            <a:off x="7970678" y="5290228"/>
            <a:ext cx="460093" cy="265560"/>
          </a:xfrm>
          <a:prstGeom prst="rect">
            <a:avLst/>
          </a:prstGeom>
          <a:ln w="12700">
            <a:noFill/>
          </a:ln>
        </p:spPr>
      </p:pic>
      <p:pic>
        <p:nvPicPr>
          <p:cNvPr id="11" name="Picture 103"/>
          <p:cNvPicPr>
            <a:picLocks noChangeAspect="1"/>
          </p:cNvPicPr>
          <p:nvPr/>
        </p:nvPicPr>
        <p:blipFill rotWithShape="1">
          <a:blip r:embed="rId3" cstate="print">
            <a:extLst>
              <a:ext uri="{28A0092B-C50C-407E-A947-70E740481C1C}">
                <a14:useLocalDpi xmlns:a14="http://schemas.microsoft.com/office/drawing/2010/main" val="0"/>
              </a:ext>
            </a:extLst>
          </a:blip>
          <a:srcRect l="27671" t="6059" r="33926" b="64325"/>
          <a:stretch/>
        </p:blipFill>
        <p:spPr>
          <a:xfrm>
            <a:off x="7332458" y="5290228"/>
            <a:ext cx="460093" cy="265560"/>
          </a:xfrm>
          <a:prstGeom prst="rect">
            <a:avLst/>
          </a:prstGeom>
          <a:ln w="12700">
            <a:noFill/>
          </a:ln>
        </p:spPr>
      </p:pic>
      <p:sp>
        <p:nvSpPr>
          <p:cNvPr id="12" name="圆角矩形 11"/>
          <p:cNvSpPr/>
          <p:nvPr/>
        </p:nvSpPr>
        <p:spPr>
          <a:xfrm>
            <a:off x="3144074" y="2599422"/>
            <a:ext cx="939453" cy="1140758"/>
          </a:xfrm>
          <a:prstGeom prst="roundRect">
            <a:avLst/>
          </a:prstGeom>
          <a:solidFill>
            <a:srgbClr val="FFC000"/>
          </a:solidFill>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13" name="圆角矩形 12"/>
          <p:cNvSpPr/>
          <p:nvPr/>
        </p:nvSpPr>
        <p:spPr>
          <a:xfrm>
            <a:off x="1661919" y="2599422"/>
            <a:ext cx="939453" cy="1140758"/>
          </a:xfrm>
          <a:prstGeom prst="roundRect">
            <a:avLst/>
          </a:prstGeom>
          <a:solidFill>
            <a:srgbClr val="FFC000"/>
          </a:solidFill>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14" name="矩形 25"/>
          <p:cNvSpPr/>
          <p:nvPr/>
        </p:nvSpPr>
        <p:spPr>
          <a:xfrm>
            <a:off x="1955406" y="3576711"/>
            <a:ext cx="177747" cy="155208"/>
          </a:xfrm>
          <a:prstGeom prst="rect">
            <a:avLst/>
          </a:prstGeom>
          <a:solidFill>
            <a:schemeClr val="accent2">
              <a:lumMod val="60000"/>
              <a:lumOff val="40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pic>
        <p:nvPicPr>
          <p:cNvPr id="15"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23359" y="2678434"/>
            <a:ext cx="551324" cy="491433"/>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16" name="矩形 25"/>
          <p:cNvSpPr/>
          <p:nvPr/>
        </p:nvSpPr>
        <p:spPr>
          <a:xfrm>
            <a:off x="3398219" y="3604764"/>
            <a:ext cx="177747" cy="155208"/>
          </a:xfrm>
          <a:prstGeom prst="rect">
            <a:avLst/>
          </a:prstGeom>
          <a:solidFill>
            <a:schemeClr val="accent2">
              <a:lumMod val="60000"/>
              <a:lumOff val="40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sp>
        <p:nvSpPr>
          <p:cNvPr id="17" name="文本框 62"/>
          <p:cNvSpPr txBox="1"/>
          <p:nvPr/>
        </p:nvSpPr>
        <p:spPr bwMode="auto">
          <a:xfrm>
            <a:off x="2126859" y="2280929"/>
            <a:ext cx="1336234" cy="271853"/>
          </a:xfrm>
          <a:prstGeom prst="rect">
            <a:avLst/>
          </a:prstGeom>
          <a:noFill/>
          <a:ln w="9525">
            <a:noFill/>
            <a:miter lim="800000"/>
            <a:headEnd/>
            <a:tailEnd/>
          </a:ln>
        </p:spPr>
        <p:txBody>
          <a:bodyPr wrap="square" lIns="68544" tIns="34273" rIns="68544" bIns="34273" rtlCol="0">
            <a:spAutoFit/>
          </a:bodyPr>
          <a:lstStyle/>
          <a:p>
            <a:pPr algn="ctr"/>
            <a:r>
              <a:rPr lang="zh-CN" altLang="en-US" sz="1400" b="1" dirty="0">
                <a:latin typeface="+mn-ea"/>
                <a:ea typeface="+mn-ea"/>
                <a:cs typeface="Arial" pitchFamily="34" charset="0"/>
              </a:rPr>
              <a:t>服务器</a:t>
            </a:r>
            <a:endParaRPr lang="zh-CN" altLang="en-US" sz="1400" b="1" dirty="0" smtClean="0">
              <a:latin typeface="+mn-ea"/>
              <a:ea typeface="+mn-ea"/>
              <a:cs typeface="Arial" pitchFamily="34" charset="0"/>
            </a:endParaRPr>
          </a:p>
        </p:txBody>
      </p:sp>
      <p:sp>
        <p:nvSpPr>
          <p:cNvPr id="18" name="圆角矩形 17"/>
          <p:cNvSpPr/>
          <p:nvPr/>
        </p:nvSpPr>
        <p:spPr>
          <a:xfrm>
            <a:off x="4627748" y="2599487"/>
            <a:ext cx="939453" cy="1140758"/>
          </a:xfrm>
          <a:prstGeom prst="roundRect">
            <a:avLst/>
          </a:prstGeom>
          <a:solidFill>
            <a:srgbClr val="FFC000"/>
          </a:solidFill>
        </p:spPr>
        <p:txBody>
          <a:bodyPr wrap="square" rtlCol="0" anchor="t">
            <a:no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pic>
        <p:nvPicPr>
          <p:cNvPr id="19"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989189" y="2678500"/>
            <a:ext cx="551324" cy="491433"/>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20" name="矩形 25"/>
          <p:cNvSpPr/>
          <p:nvPr/>
        </p:nvSpPr>
        <p:spPr>
          <a:xfrm>
            <a:off x="4900315" y="3570240"/>
            <a:ext cx="177747" cy="155208"/>
          </a:xfrm>
          <a:prstGeom prst="rect">
            <a:avLst/>
          </a:prstGeom>
          <a:solidFill>
            <a:schemeClr val="accent2">
              <a:lumMod val="60000"/>
              <a:lumOff val="40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sp>
        <p:nvSpPr>
          <p:cNvPr id="21" name="圆角矩形 20"/>
          <p:cNvSpPr/>
          <p:nvPr/>
        </p:nvSpPr>
        <p:spPr>
          <a:xfrm>
            <a:off x="8200725" y="2613600"/>
            <a:ext cx="939453" cy="1140758"/>
          </a:xfrm>
          <a:prstGeom prst="roundRect">
            <a:avLst/>
          </a:prstGeom>
          <a:solidFill>
            <a:srgbClr val="FFC000"/>
          </a:solidFill>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22" name="圆角矩形 21"/>
          <p:cNvSpPr/>
          <p:nvPr/>
        </p:nvSpPr>
        <p:spPr>
          <a:xfrm>
            <a:off x="6718570" y="2613600"/>
            <a:ext cx="939453" cy="1140758"/>
          </a:xfrm>
          <a:prstGeom prst="roundRect">
            <a:avLst/>
          </a:prstGeom>
          <a:solidFill>
            <a:srgbClr val="FFC000"/>
          </a:solidFill>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23" name="矩形 22"/>
          <p:cNvSpPr/>
          <p:nvPr/>
        </p:nvSpPr>
        <p:spPr>
          <a:xfrm>
            <a:off x="7012058" y="3590889"/>
            <a:ext cx="177747" cy="155208"/>
          </a:xfrm>
          <a:prstGeom prst="rect">
            <a:avLst/>
          </a:prstGeom>
          <a:solidFill>
            <a:schemeClr val="accent2">
              <a:lumMod val="60000"/>
              <a:lumOff val="40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sp>
        <p:nvSpPr>
          <p:cNvPr id="24" name="矩形 25"/>
          <p:cNvSpPr/>
          <p:nvPr/>
        </p:nvSpPr>
        <p:spPr>
          <a:xfrm>
            <a:off x="8454871" y="3618942"/>
            <a:ext cx="177747" cy="155208"/>
          </a:xfrm>
          <a:prstGeom prst="rect">
            <a:avLst/>
          </a:prstGeom>
          <a:solidFill>
            <a:schemeClr val="accent2">
              <a:lumMod val="60000"/>
              <a:lumOff val="40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sp>
        <p:nvSpPr>
          <p:cNvPr id="25" name="文本框 62"/>
          <p:cNvSpPr txBox="1"/>
          <p:nvPr/>
        </p:nvSpPr>
        <p:spPr bwMode="auto">
          <a:xfrm>
            <a:off x="7183511" y="2295107"/>
            <a:ext cx="1336234" cy="271853"/>
          </a:xfrm>
          <a:prstGeom prst="rect">
            <a:avLst/>
          </a:prstGeom>
          <a:noFill/>
          <a:ln w="9525">
            <a:noFill/>
            <a:miter lim="800000"/>
            <a:headEnd/>
            <a:tailEnd/>
          </a:ln>
        </p:spPr>
        <p:txBody>
          <a:bodyPr wrap="square" lIns="68544" tIns="34273" rIns="68544" bIns="34273" rtlCol="0">
            <a:spAutoFit/>
          </a:bodyPr>
          <a:lstStyle/>
          <a:p>
            <a:pPr algn="ctr"/>
            <a:r>
              <a:rPr lang="zh-CN" altLang="en-US" sz="1400" b="1" dirty="0">
                <a:latin typeface="+mn-ea"/>
                <a:ea typeface="+mn-ea"/>
                <a:cs typeface="Arial" pitchFamily="34" charset="0"/>
              </a:rPr>
              <a:t>服务器</a:t>
            </a:r>
            <a:endParaRPr lang="zh-CN" altLang="en-US" sz="1400" b="1" dirty="0" smtClean="0">
              <a:latin typeface="+mn-ea"/>
              <a:ea typeface="+mn-ea"/>
              <a:cs typeface="Arial" pitchFamily="34" charset="0"/>
            </a:endParaRPr>
          </a:p>
        </p:txBody>
      </p:sp>
      <p:pic>
        <p:nvPicPr>
          <p:cNvPr id="26"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562166" y="2692613"/>
            <a:ext cx="551324" cy="491433"/>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27" name="圆角矩形 26"/>
          <p:cNvSpPr/>
          <p:nvPr/>
        </p:nvSpPr>
        <p:spPr>
          <a:xfrm>
            <a:off x="9684400" y="2613666"/>
            <a:ext cx="939453" cy="1140758"/>
          </a:xfrm>
          <a:prstGeom prst="roundRect">
            <a:avLst/>
          </a:prstGeom>
          <a:solidFill>
            <a:srgbClr val="FFC000"/>
          </a:solidFill>
        </p:spPr>
        <p:txBody>
          <a:bodyPr wrap="square" rtlCol="0" anchor="t">
            <a:no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pic>
        <p:nvPicPr>
          <p:cNvPr id="28"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045840" y="2692678"/>
            <a:ext cx="551324" cy="491433"/>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29" name="矩形 25"/>
          <p:cNvSpPr/>
          <p:nvPr/>
        </p:nvSpPr>
        <p:spPr>
          <a:xfrm>
            <a:off x="9956967" y="3584419"/>
            <a:ext cx="177747" cy="155208"/>
          </a:xfrm>
          <a:prstGeom prst="rect">
            <a:avLst/>
          </a:prstGeom>
          <a:solidFill>
            <a:schemeClr val="accent2">
              <a:lumMod val="60000"/>
              <a:lumOff val="40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pic>
        <p:nvPicPr>
          <p:cNvPr id="30"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2124" y="2700474"/>
            <a:ext cx="549655" cy="489947"/>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31" name="矩形 25"/>
          <p:cNvSpPr/>
          <p:nvPr/>
        </p:nvSpPr>
        <p:spPr>
          <a:xfrm>
            <a:off x="8727437" y="3605795"/>
            <a:ext cx="177747" cy="155208"/>
          </a:xfrm>
          <a:prstGeom prst="rect">
            <a:avLst/>
          </a:prstGeom>
          <a:solidFill>
            <a:schemeClr val="accent2">
              <a:lumMod val="60000"/>
              <a:lumOff val="40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sp>
        <p:nvSpPr>
          <p:cNvPr id="32" name="椭圆 31"/>
          <p:cNvSpPr/>
          <p:nvPr/>
        </p:nvSpPr>
        <p:spPr bwMode="auto">
          <a:xfrm>
            <a:off x="7417873" y="5627226"/>
            <a:ext cx="1012898" cy="169045"/>
          </a:xfrm>
          <a:prstGeom prst="ellipse">
            <a:avLst/>
          </a:prstGeom>
          <a:noFill/>
          <a:ln w="9525" cap="flat" cmpd="sng" algn="ctr">
            <a:solidFill>
              <a:srgbClr val="EE0000"/>
            </a:solidFill>
            <a:prstDash val="lg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mn-ea"/>
              <a:ea typeface="+mn-ea"/>
            </a:endParaRPr>
          </a:p>
        </p:txBody>
      </p:sp>
      <p:cxnSp>
        <p:nvCxnSpPr>
          <p:cNvPr id="33" name="直接连接符 61"/>
          <p:cNvCxnSpPr>
            <a:stCxn id="7" idx="2"/>
          </p:cNvCxnSpPr>
          <p:nvPr/>
        </p:nvCxnSpPr>
        <p:spPr bwMode="auto">
          <a:xfrm>
            <a:off x="4861478" y="5541609"/>
            <a:ext cx="0" cy="454099"/>
          </a:xfrm>
          <a:prstGeom prst="line">
            <a:avLst/>
          </a:prstGeom>
          <a:noFill/>
          <a:ln w="22225">
            <a:solidFill>
              <a:srgbClr val="00B0F0"/>
            </a:solidFill>
            <a:prstDash val="soli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61"/>
          <p:cNvCxnSpPr/>
          <p:nvPr/>
        </p:nvCxnSpPr>
        <p:spPr bwMode="auto">
          <a:xfrm>
            <a:off x="7636554" y="5568990"/>
            <a:ext cx="0" cy="454099"/>
          </a:xfrm>
          <a:prstGeom prst="line">
            <a:avLst/>
          </a:prstGeom>
          <a:noFill/>
          <a:ln w="22225">
            <a:solidFill>
              <a:srgbClr val="00B0F0"/>
            </a:solidFill>
            <a:prstDash val="soli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61"/>
          <p:cNvCxnSpPr/>
          <p:nvPr/>
        </p:nvCxnSpPr>
        <p:spPr bwMode="auto">
          <a:xfrm>
            <a:off x="8241521" y="5551636"/>
            <a:ext cx="0" cy="454099"/>
          </a:xfrm>
          <a:prstGeom prst="line">
            <a:avLst/>
          </a:prstGeom>
          <a:noFill/>
          <a:ln w="22225">
            <a:solidFill>
              <a:srgbClr val="00B0F0"/>
            </a:solidFill>
            <a:prstDash val="soli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51"/>
          <p:cNvCxnSpPr/>
          <p:nvPr/>
        </p:nvCxnSpPr>
        <p:spPr bwMode="auto">
          <a:xfrm>
            <a:off x="2040706" y="3741609"/>
            <a:ext cx="355474" cy="423433"/>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53"/>
          <p:cNvCxnSpPr/>
          <p:nvPr/>
        </p:nvCxnSpPr>
        <p:spPr bwMode="auto">
          <a:xfrm>
            <a:off x="3526761" y="4767790"/>
            <a:ext cx="291715" cy="453522"/>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53"/>
          <p:cNvCxnSpPr/>
          <p:nvPr/>
        </p:nvCxnSpPr>
        <p:spPr bwMode="auto">
          <a:xfrm flipH="1">
            <a:off x="4979661" y="3735139"/>
            <a:ext cx="5953" cy="431254"/>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圆角矩形 38"/>
          <p:cNvSpPr/>
          <p:nvPr/>
        </p:nvSpPr>
        <p:spPr>
          <a:xfrm>
            <a:off x="1657331" y="4213757"/>
            <a:ext cx="8966522" cy="920896"/>
          </a:xfrm>
          <a:prstGeom prst="roundRect">
            <a:avLst/>
          </a:prstGeom>
          <a:solidFill>
            <a:srgbClr val="00B0F0"/>
          </a:solidFill>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0" name="矩形 8"/>
          <p:cNvSpPr/>
          <p:nvPr/>
        </p:nvSpPr>
        <p:spPr>
          <a:xfrm>
            <a:off x="1813689" y="4213758"/>
            <a:ext cx="284396"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1" name="矩形 10"/>
          <p:cNvSpPr/>
          <p:nvPr/>
        </p:nvSpPr>
        <p:spPr>
          <a:xfrm>
            <a:off x="3476637" y="4213494"/>
            <a:ext cx="177747" cy="155208"/>
          </a:xfrm>
          <a:prstGeom prst="rect">
            <a:avLst/>
          </a:prstGeom>
          <a:solidFill>
            <a:srgbClr val="00B0F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2" name="矩形 11"/>
          <p:cNvSpPr/>
          <p:nvPr/>
        </p:nvSpPr>
        <p:spPr>
          <a:xfrm>
            <a:off x="3689934" y="4213494"/>
            <a:ext cx="177747" cy="155208"/>
          </a:xfrm>
          <a:prstGeom prst="rect">
            <a:avLst/>
          </a:prstGeom>
          <a:solidFill>
            <a:srgbClr val="00B0F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3" name="矩形 42"/>
          <p:cNvSpPr/>
          <p:nvPr/>
        </p:nvSpPr>
        <p:spPr>
          <a:xfrm>
            <a:off x="4808815" y="4953925"/>
            <a:ext cx="177747" cy="155208"/>
          </a:xfrm>
          <a:prstGeom prst="rect">
            <a:avLst/>
          </a:prstGeom>
          <a:solidFill>
            <a:schemeClr val="bg1"/>
          </a:solidFill>
          <a:ln>
            <a:noFill/>
          </a:ln>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4" name="矩形 42"/>
          <p:cNvSpPr/>
          <p:nvPr/>
        </p:nvSpPr>
        <p:spPr>
          <a:xfrm>
            <a:off x="4170157" y="4953925"/>
            <a:ext cx="177747" cy="155208"/>
          </a:xfrm>
          <a:prstGeom prst="rect">
            <a:avLst/>
          </a:prstGeom>
          <a:solidFill>
            <a:schemeClr val="bg1"/>
          </a:solidFill>
          <a:ln>
            <a:noFill/>
          </a:ln>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5" name="矩形 8"/>
          <p:cNvSpPr/>
          <p:nvPr/>
        </p:nvSpPr>
        <p:spPr>
          <a:xfrm>
            <a:off x="6870340" y="4227937"/>
            <a:ext cx="284396"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6" name="矩形 10"/>
          <p:cNvSpPr/>
          <p:nvPr/>
        </p:nvSpPr>
        <p:spPr>
          <a:xfrm>
            <a:off x="8533289" y="4227672"/>
            <a:ext cx="177747" cy="155208"/>
          </a:xfrm>
          <a:prstGeom prst="rect">
            <a:avLst/>
          </a:prstGeom>
          <a:solidFill>
            <a:srgbClr val="00B0F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7" name="矩形 11"/>
          <p:cNvSpPr/>
          <p:nvPr/>
        </p:nvSpPr>
        <p:spPr>
          <a:xfrm>
            <a:off x="8746586" y="4227672"/>
            <a:ext cx="177747" cy="155208"/>
          </a:xfrm>
          <a:prstGeom prst="rect">
            <a:avLst/>
          </a:prstGeom>
          <a:solidFill>
            <a:srgbClr val="00B0F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8" name="矩形 17"/>
          <p:cNvSpPr/>
          <p:nvPr/>
        </p:nvSpPr>
        <p:spPr>
          <a:xfrm>
            <a:off x="7362946" y="4227934"/>
            <a:ext cx="177747" cy="155208"/>
          </a:xfrm>
          <a:prstGeom prst="rect">
            <a:avLst/>
          </a:prstGeom>
          <a:solidFill>
            <a:srgbClr val="9933FF"/>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9" name="矩形 18"/>
          <p:cNvSpPr/>
          <p:nvPr/>
        </p:nvSpPr>
        <p:spPr>
          <a:xfrm>
            <a:off x="7576242" y="4227934"/>
            <a:ext cx="177747" cy="155208"/>
          </a:xfrm>
          <a:prstGeom prst="rect">
            <a:avLst/>
          </a:prstGeom>
          <a:solidFill>
            <a:srgbClr val="9933FF"/>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0" name="文本框 21"/>
          <p:cNvSpPr txBox="1"/>
          <p:nvPr/>
        </p:nvSpPr>
        <p:spPr bwMode="auto">
          <a:xfrm>
            <a:off x="4953963" y="4674886"/>
            <a:ext cx="2454953" cy="253881"/>
          </a:xfrm>
          <a:prstGeom prst="rect">
            <a:avLst/>
          </a:prstGeom>
          <a:noFill/>
          <a:ln w="9525">
            <a:noFill/>
            <a:miter lim="800000"/>
            <a:headEnd/>
            <a:tailEnd/>
          </a:ln>
        </p:spPr>
        <p:txBody>
          <a:bodyPr wrap="square" lIns="68544" tIns="34273" rIns="68544" bIns="34273" rtlCol="0">
            <a:spAutoFit/>
          </a:bodyPr>
          <a:lstStyle/>
          <a:p>
            <a:pPr algn="ctr"/>
            <a:r>
              <a:rPr lang="zh-CN" altLang="en-US" sz="1200" b="1" dirty="0" smtClean="0">
                <a:solidFill>
                  <a:schemeClr val="bg1"/>
                </a:solidFill>
                <a:latin typeface="+mn-ea"/>
                <a:ea typeface="+mn-ea"/>
                <a:cs typeface="Arial" pitchFamily="34" charset="0"/>
              </a:rPr>
              <a:t>分布式虚拟</a:t>
            </a:r>
            <a:r>
              <a:rPr lang="zh-CN" altLang="en-US" sz="1200" b="1" dirty="0">
                <a:solidFill>
                  <a:schemeClr val="bg1"/>
                </a:solidFill>
                <a:latin typeface="+mn-ea"/>
                <a:ea typeface="+mn-ea"/>
                <a:cs typeface="Arial" pitchFamily="34" charset="0"/>
              </a:rPr>
              <a:t>交换机</a:t>
            </a:r>
          </a:p>
        </p:txBody>
      </p:sp>
      <p:sp>
        <p:nvSpPr>
          <p:cNvPr id="51" name="矩形 42"/>
          <p:cNvSpPr/>
          <p:nvPr/>
        </p:nvSpPr>
        <p:spPr>
          <a:xfrm>
            <a:off x="8148062" y="4968103"/>
            <a:ext cx="177747" cy="155208"/>
          </a:xfrm>
          <a:prstGeom prst="rect">
            <a:avLst/>
          </a:prstGeom>
          <a:solidFill>
            <a:schemeClr val="bg1"/>
          </a:solidFill>
          <a:ln>
            <a:noFill/>
          </a:ln>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2" name="矩形 42"/>
          <p:cNvSpPr/>
          <p:nvPr/>
        </p:nvSpPr>
        <p:spPr>
          <a:xfrm>
            <a:off x="7509404" y="4968103"/>
            <a:ext cx="177747" cy="155208"/>
          </a:xfrm>
          <a:prstGeom prst="rect">
            <a:avLst/>
          </a:prstGeom>
          <a:solidFill>
            <a:schemeClr val="bg1"/>
          </a:solidFill>
          <a:ln>
            <a:noFill/>
          </a:ln>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3" name="矩形 10"/>
          <p:cNvSpPr/>
          <p:nvPr/>
        </p:nvSpPr>
        <p:spPr>
          <a:xfrm>
            <a:off x="9733131" y="4229286"/>
            <a:ext cx="177747" cy="155208"/>
          </a:xfrm>
          <a:prstGeom prst="rect">
            <a:avLst/>
          </a:prstGeom>
          <a:solidFill>
            <a:srgbClr val="FFC00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4" name="矩形 11"/>
          <p:cNvSpPr/>
          <p:nvPr/>
        </p:nvSpPr>
        <p:spPr>
          <a:xfrm>
            <a:off x="9946428" y="4229286"/>
            <a:ext cx="177747" cy="155208"/>
          </a:xfrm>
          <a:prstGeom prst="rect">
            <a:avLst/>
          </a:prstGeom>
          <a:solidFill>
            <a:srgbClr val="FFC00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5" name="Rounded Rectangle 76"/>
          <p:cNvSpPr/>
          <p:nvPr/>
        </p:nvSpPr>
        <p:spPr bwMode="auto">
          <a:xfrm>
            <a:off x="1564671" y="4157994"/>
            <a:ext cx="9160222" cy="1000833"/>
          </a:xfrm>
          <a:prstGeom prst="roundRect">
            <a:avLst/>
          </a:prstGeom>
          <a:noFill/>
          <a:ln w="25400">
            <a:solidFill>
              <a:schemeClr val="bg1">
                <a:lumMod val="50000"/>
              </a:schemeClr>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mn-ea"/>
              <a:ea typeface="+mn-ea"/>
            </a:endParaRPr>
          </a:p>
        </p:txBody>
      </p:sp>
      <p:sp>
        <p:nvSpPr>
          <p:cNvPr id="56" name="矩形 17"/>
          <p:cNvSpPr/>
          <p:nvPr/>
        </p:nvSpPr>
        <p:spPr>
          <a:xfrm>
            <a:off x="4691869" y="4213494"/>
            <a:ext cx="177747" cy="155208"/>
          </a:xfrm>
          <a:prstGeom prst="rect">
            <a:avLst/>
          </a:prstGeom>
          <a:solidFill>
            <a:srgbClr val="9933FF"/>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7" name="矩形 18"/>
          <p:cNvSpPr/>
          <p:nvPr/>
        </p:nvSpPr>
        <p:spPr>
          <a:xfrm>
            <a:off x="4905165" y="4213494"/>
            <a:ext cx="177747" cy="155208"/>
          </a:xfrm>
          <a:prstGeom prst="rect">
            <a:avLst/>
          </a:prstGeom>
          <a:solidFill>
            <a:srgbClr val="9933FF"/>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8" name="矩形 10"/>
          <p:cNvSpPr/>
          <p:nvPr/>
        </p:nvSpPr>
        <p:spPr>
          <a:xfrm>
            <a:off x="2281951" y="4219971"/>
            <a:ext cx="177747" cy="155208"/>
          </a:xfrm>
          <a:prstGeom prst="rect">
            <a:avLst/>
          </a:prstGeom>
          <a:solidFill>
            <a:srgbClr val="FFC00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9" name="矩形 11"/>
          <p:cNvSpPr/>
          <p:nvPr/>
        </p:nvSpPr>
        <p:spPr>
          <a:xfrm>
            <a:off x="2495248" y="4219971"/>
            <a:ext cx="177747" cy="155208"/>
          </a:xfrm>
          <a:prstGeom prst="rect">
            <a:avLst/>
          </a:prstGeom>
          <a:solidFill>
            <a:srgbClr val="FFC00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60" name="文本框 22"/>
          <p:cNvSpPr txBox="1"/>
          <p:nvPr/>
        </p:nvSpPr>
        <p:spPr bwMode="auto">
          <a:xfrm>
            <a:off x="2077438" y="4335994"/>
            <a:ext cx="77981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 </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vlan300</a:t>
            </a:r>
            <a:endParaRPr lang="zh-CN" altLang="en-US" sz="1200" dirty="0">
              <a:solidFill>
                <a:schemeClr val="bg1"/>
              </a:solidFill>
              <a:latin typeface="+mn-ea"/>
              <a:ea typeface="+mn-ea"/>
              <a:cs typeface="Arial" pitchFamily="34" charset="0"/>
            </a:endParaRPr>
          </a:p>
        </p:txBody>
      </p:sp>
      <p:sp>
        <p:nvSpPr>
          <p:cNvPr id="61" name="文本框 22"/>
          <p:cNvSpPr txBox="1"/>
          <p:nvPr/>
        </p:nvSpPr>
        <p:spPr bwMode="auto">
          <a:xfrm>
            <a:off x="3311367" y="4335729"/>
            <a:ext cx="77427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vlan200</a:t>
            </a:r>
            <a:endParaRPr lang="zh-CN" altLang="en-US" sz="1200" dirty="0">
              <a:solidFill>
                <a:schemeClr val="bg1"/>
              </a:solidFill>
              <a:latin typeface="+mn-ea"/>
              <a:ea typeface="+mn-ea"/>
              <a:cs typeface="Arial" pitchFamily="34" charset="0"/>
            </a:endParaRPr>
          </a:p>
        </p:txBody>
      </p:sp>
      <p:sp>
        <p:nvSpPr>
          <p:cNvPr id="62" name="文本框 22"/>
          <p:cNvSpPr txBox="1"/>
          <p:nvPr/>
        </p:nvSpPr>
        <p:spPr bwMode="auto">
          <a:xfrm>
            <a:off x="4524538" y="4337343"/>
            <a:ext cx="77427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vlan100</a:t>
            </a:r>
            <a:endParaRPr lang="zh-CN" altLang="en-US" sz="1200" dirty="0">
              <a:solidFill>
                <a:schemeClr val="bg1"/>
              </a:solidFill>
              <a:latin typeface="+mn-ea"/>
              <a:ea typeface="+mn-ea"/>
              <a:cs typeface="Arial" pitchFamily="34" charset="0"/>
            </a:endParaRPr>
          </a:p>
        </p:txBody>
      </p:sp>
      <p:sp>
        <p:nvSpPr>
          <p:cNvPr id="63" name="文本框 22"/>
          <p:cNvSpPr txBox="1"/>
          <p:nvPr/>
        </p:nvSpPr>
        <p:spPr bwMode="auto">
          <a:xfrm>
            <a:off x="7134089" y="4350172"/>
            <a:ext cx="77981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 </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vlan100</a:t>
            </a:r>
            <a:endParaRPr lang="zh-CN" altLang="en-US" sz="1200" dirty="0">
              <a:solidFill>
                <a:schemeClr val="bg1"/>
              </a:solidFill>
              <a:latin typeface="+mn-ea"/>
              <a:ea typeface="+mn-ea"/>
              <a:cs typeface="Arial" pitchFamily="34" charset="0"/>
            </a:endParaRPr>
          </a:p>
        </p:txBody>
      </p:sp>
      <p:sp>
        <p:nvSpPr>
          <p:cNvPr id="64" name="文本框 22"/>
          <p:cNvSpPr txBox="1"/>
          <p:nvPr/>
        </p:nvSpPr>
        <p:spPr bwMode="auto">
          <a:xfrm>
            <a:off x="8368018" y="4349908"/>
            <a:ext cx="77427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vlan200</a:t>
            </a:r>
            <a:endParaRPr lang="zh-CN" altLang="en-US" sz="1200" dirty="0">
              <a:solidFill>
                <a:schemeClr val="bg1"/>
              </a:solidFill>
              <a:latin typeface="+mn-ea"/>
              <a:ea typeface="+mn-ea"/>
              <a:cs typeface="Arial" pitchFamily="34" charset="0"/>
            </a:endParaRPr>
          </a:p>
        </p:txBody>
      </p:sp>
      <p:cxnSp>
        <p:nvCxnSpPr>
          <p:cNvPr id="65" name="直接箭头连接符 64"/>
          <p:cNvCxnSpPr>
            <a:endCxn id="7" idx="0"/>
          </p:cNvCxnSpPr>
          <p:nvPr/>
        </p:nvCxnSpPr>
        <p:spPr bwMode="auto">
          <a:xfrm>
            <a:off x="4853752" y="5220314"/>
            <a:ext cx="7726" cy="55736"/>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文本框 46"/>
          <p:cNvSpPr txBox="1"/>
          <p:nvPr/>
        </p:nvSpPr>
        <p:spPr bwMode="auto">
          <a:xfrm>
            <a:off x="3736491" y="4776598"/>
            <a:ext cx="921442" cy="207715"/>
          </a:xfrm>
          <a:prstGeom prst="rect">
            <a:avLst/>
          </a:prstGeom>
          <a:noFill/>
          <a:ln w="9525">
            <a:noFill/>
            <a:miter lim="800000"/>
            <a:headEnd/>
            <a:tailEnd/>
          </a:ln>
        </p:spPr>
        <p:txBody>
          <a:bodyPr wrap="square" lIns="68544" tIns="34273" rIns="68544" bIns="34273" rtlCol="0">
            <a:spAutoFit/>
          </a:bodyPr>
          <a:lstStyle/>
          <a:p>
            <a:pPr algn="ctr"/>
            <a:r>
              <a:rPr lang="zh-CN" altLang="en-US" sz="900" dirty="0" smtClean="0">
                <a:solidFill>
                  <a:schemeClr val="bg1"/>
                </a:solidFill>
                <a:latin typeface="+mn-ea"/>
                <a:ea typeface="+mn-ea"/>
                <a:cs typeface="Arial" pitchFamily="34" charset="0"/>
              </a:rPr>
              <a:t>上行链路</a:t>
            </a:r>
          </a:p>
        </p:txBody>
      </p:sp>
      <p:cxnSp>
        <p:nvCxnSpPr>
          <p:cNvPr id="67" name="直接箭头连接符 55"/>
          <p:cNvCxnSpPr>
            <a:endCxn id="8" idx="0"/>
          </p:cNvCxnSpPr>
          <p:nvPr/>
        </p:nvCxnSpPr>
        <p:spPr bwMode="auto">
          <a:xfrm>
            <a:off x="4215094" y="5220314"/>
            <a:ext cx="8164" cy="55736"/>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55"/>
          <p:cNvCxnSpPr>
            <a:endCxn id="10" idx="0"/>
          </p:cNvCxnSpPr>
          <p:nvPr/>
        </p:nvCxnSpPr>
        <p:spPr bwMode="auto">
          <a:xfrm>
            <a:off x="8192999" y="5234492"/>
            <a:ext cx="7726" cy="55736"/>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本框 46"/>
          <p:cNvSpPr txBox="1"/>
          <p:nvPr/>
        </p:nvSpPr>
        <p:spPr bwMode="auto">
          <a:xfrm>
            <a:off x="7695155" y="4737760"/>
            <a:ext cx="921442" cy="253881"/>
          </a:xfrm>
          <a:prstGeom prst="rect">
            <a:avLst/>
          </a:prstGeom>
          <a:noFill/>
          <a:ln w="9525">
            <a:noFill/>
            <a:miter lim="800000"/>
            <a:headEnd/>
            <a:tailEnd/>
          </a:ln>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上行链路</a:t>
            </a:r>
          </a:p>
        </p:txBody>
      </p:sp>
      <p:cxnSp>
        <p:nvCxnSpPr>
          <p:cNvPr id="70" name="直接箭头连接符 55"/>
          <p:cNvCxnSpPr>
            <a:endCxn id="11" idx="0"/>
          </p:cNvCxnSpPr>
          <p:nvPr/>
        </p:nvCxnSpPr>
        <p:spPr bwMode="auto">
          <a:xfrm>
            <a:off x="7554341" y="5234492"/>
            <a:ext cx="8164" cy="55736"/>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22"/>
          <p:cNvSpPr txBox="1"/>
          <p:nvPr/>
        </p:nvSpPr>
        <p:spPr bwMode="auto">
          <a:xfrm>
            <a:off x="9581190" y="4351522"/>
            <a:ext cx="77427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vlan300</a:t>
            </a:r>
            <a:endParaRPr lang="zh-CN" altLang="en-US" sz="1200" dirty="0">
              <a:solidFill>
                <a:schemeClr val="bg1"/>
              </a:solidFill>
              <a:latin typeface="+mn-ea"/>
              <a:ea typeface="+mn-ea"/>
              <a:cs typeface="Arial" pitchFamily="34" charset="0"/>
            </a:endParaRPr>
          </a:p>
        </p:txBody>
      </p:sp>
      <p:cxnSp>
        <p:nvCxnSpPr>
          <p:cNvPr id="72" name="直接箭头连接符 51"/>
          <p:cNvCxnSpPr/>
          <p:nvPr/>
        </p:nvCxnSpPr>
        <p:spPr bwMode="auto">
          <a:xfrm>
            <a:off x="7115101" y="3719393"/>
            <a:ext cx="350889" cy="481838"/>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53"/>
          <p:cNvCxnSpPr/>
          <p:nvPr/>
        </p:nvCxnSpPr>
        <p:spPr bwMode="auto">
          <a:xfrm>
            <a:off x="8557914" y="3747447"/>
            <a:ext cx="291715" cy="453522"/>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箭头连接符 53"/>
          <p:cNvCxnSpPr/>
          <p:nvPr/>
        </p:nvCxnSpPr>
        <p:spPr bwMode="auto">
          <a:xfrm flipH="1">
            <a:off x="10049471" y="3712923"/>
            <a:ext cx="10539" cy="489660"/>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53"/>
          <p:cNvCxnSpPr/>
          <p:nvPr/>
        </p:nvCxnSpPr>
        <p:spPr bwMode="auto">
          <a:xfrm>
            <a:off x="8830480" y="3734299"/>
            <a:ext cx="1005694" cy="468284"/>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文本框 20"/>
          <p:cNvSpPr txBox="1"/>
          <p:nvPr/>
        </p:nvSpPr>
        <p:spPr bwMode="auto">
          <a:xfrm>
            <a:off x="1307468" y="3918341"/>
            <a:ext cx="1032784" cy="243815"/>
          </a:xfrm>
          <a:prstGeom prst="rect">
            <a:avLst/>
          </a:prstGeom>
          <a:noFill/>
          <a:ln w="9525">
            <a:noFill/>
            <a:miter lim="800000"/>
            <a:headEnd/>
            <a:tailEnd/>
          </a:ln>
        </p:spPr>
        <p:txBody>
          <a:bodyPr wrap="square" lIns="68544" tIns="34273" rIns="68544" bIns="34273" rtlCol="0">
            <a:spAutoFit/>
          </a:bodyPr>
          <a:lstStyle/>
          <a:p>
            <a:pPr algn="ctr"/>
            <a:r>
              <a:rPr lang="zh-CN" altLang="en-US" sz="1200" dirty="0">
                <a:latin typeface="+mn-ea"/>
                <a:ea typeface="+mn-ea"/>
                <a:cs typeface="Arial" pitchFamily="34" charset="0"/>
              </a:rPr>
              <a:t>管理接口</a:t>
            </a:r>
          </a:p>
        </p:txBody>
      </p:sp>
      <p:sp>
        <p:nvSpPr>
          <p:cNvPr id="77" name="文本框 20"/>
          <p:cNvSpPr txBox="1"/>
          <p:nvPr/>
        </p:nvSpPr>
        <p:spPr bwMode="auto">
          <a:xfrm>
            <a:off x="6404603" y="3926738"/>
            <a:ext cx="952063" cy="243815"/>
          </a:xfrm>
          <a:prstGeom prst="rect">
            <a:avLst/>
          </a:prstGeom>
          <a:noFill/>
          <a:ln w="9525">
            <a:noFill/>
            <a:miter lim="800000"/>
            <a:headEnd/>
            <a:tailEnd/>
          </a:ln>
        </p:spPr>
        <p:txBody>
          <a:bodyPr wrap="square" lIns="68544" tIns="34273" rIns="68544" bIns="34273" rtlCol="0">
            <a:spAutoFit/>
          </a:bodyPr>
          <a:lstStyle/>
          <a:p>
            <a:pPr algn="ctr"/>
            <a:r>
              <a:rPr lang="zh-CN" altLang="en-US" sz="1200" dirty="0">
                <a:latin typeface="+mn-ea"/>
                <a:ea typeface="+mn-ea"/>
                <a:cs typeface="Arial" pitchFamily="34" charset="0"/>
              </a:rPr>
              <a:t>管理接口</a:t>
            </a:r>
          </a:p>
        </p:txBody>
      </p:sp>
      <p:sp>
        <p:nvSpPr>
          <p:cNvPr id="78" name="文本框 20"/>
          <p:cNvSpPr txBox="1"/>
          <p:nvPr/>
        </p:nvSpPr>
        <p:spPr bwMode="auto">
          <a:xfrm>
            <a:off x="3858207" y="3906198"/>
            <a:ext cx="1162498" cy="243815"/>
          </a:xfrm>
          <a:prstGeom prst="rect">
            <a:avLst/>
          </a:prstGeom>
          <a:noFill/>
          <a:ln w="9525">
            <a:noFill/>
            <a:miter lim="800000"/>
            <a:headEnd/>
            <a:tailEnd/>
          </a:ln>
        </p:spPr>
        <p:txBody>
          <a:bodyPr wrap="square" lIns="68544" tIns="34273" rIns="68544" bIns="34273" rtlCol="0">
            <a:spAutoFit/>
          </a:bodyPr>
          <a:lstStyle/>
          <a:p>
            <a:pPr algn="ctr"/>
            <a:r>
              <a:rPr lang="zh-CN" altLang="en-US" sz="1200" dirty="0" smtClean="0">
                <a:latin typeface="+mn-ea"/>
                <a:ea typeface="+mn-ea"/>
                <a:cs typeface="Arial" pitchFamily="34" charset="0"/>
              </a:rPr>
              <a:t>虚拟交换端口</a:t>
            </a:r>
            <a:endParaRPr lang="zh-CN" altLang="en-US" sz="1200" dirty="0">
              <a:latin typeface="+mn-ea"/>
              <a:ea typeface="+mn-ea"/>
              <a:cs typeface="Arial" pitchFamily="34" charset="0"/>
            </a:endParaRPr>
          </a:p>
        </p:txBody>
      </p:sp>
      <p:sp>
        <p:nvSpPr>
          <p:cNvPr id="79" name="文本框 20"/>
          <p:cNvSpPr txBox="1"/>
          <p:nvPr/>
        </p:nvSpPr>
        <p:spPr bwMode="auto">
          <a:xfrm>
            <a:off x="7652914" y="3923821"/>
            <a:ext cx="1162498" cy="243815"/>
          </a:xfrm>
          <a:prstGeom prst="rect">
            <a:avLst/>
          </a:prstGeom>
          <a:noFill/>
          <a:ln w="9525">
            <a:noFill/>
            <a:miter lim="800000"/>
            <a:headEnd/>
            <a:tailEnd/>
          </a:ln>
        </p:spPr>
        <p:txBody>
          <a:bodyPr wrap="square" lIns="68544" tIns="34273" rIns="68544" bIns="34273" rtlCol="0">
            <a:spAutoFit/>
          </a:bodyPr>
          <a:lstStyle/>
          <a:p>
            <a:pPr algn="ctr"/>
            <a:r>
              <a:rPr lang="zh-CN" altLang="en-US" sz="1200" dirty="0" smtClean="0">
                <a:latin typeface="+mn-ea"/>
                <a:ea typeface="+mn-ea"/>
                <a:cs typeface="Arial" pitchFamily="34" charset="0"/>
              </a:rPr>
              <a:t>虚拟交换端口</a:t>
            </a:r>
            <a:endParaRPr lang="zh-CN" altLang="en-US" sz="1200" dirty="0">
              <a:latin typeface="+mn-ea"/>
              <a:ea typeface="+mn-ea"/>
              <a:cs typeface="Arial" pitchFamily="34" charset="0"/>
            </a:endParaRPr>
          </a:p>
        </p:txBody>
      </p:sp>
      <p:sp>
        <p:nvSpPr>
          <p:cNvPr id="80" name="Freeform 70"/>
          <p:cNvSpPr>
            <a:spLocks/>
          </p:cNvSpPr>
          <p:nvPr/>
        </p:nvSpPr>
        <p:spPr bwMode="auto">
          <a:xfrm>
            <a:off x="4567271" y="5853043"/>
            <a:ext cx="3925427" cy="416131"/>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sp>
        <p:nvSpPr>
          <p:cNvPr id="81" name="Freeform 71"/>
          <p:cNvSpPr>
            <a:spLocks/>
          </p:cNvSpPr>
          <p:nvPr/>
        </p:nvSpPr>
        <p:spPr bwMode="auto">
          <a:xfrm>
            <a:off x="7592938" y="6181565"/>
            <a:ext cx="246994" cy="118269"/>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sp>
        <p:nvSpPr>
          <p:cNvPr id="82" name="Freeform 72"/>
          <p:cNvSpPr>
            <a:spLocks/>
          </p:cNvSpPr>
          <p:nvPr/>
        </p:nvSpPr>
        <p:spPr bwMode="auto">
          <a:xfrm>
            <a:off x="7972247" y="6177185"/>
            <a:ext cx="238175" cy="122649"/>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sp>
        <p:nvSpPr>
          <p:cNvPr id="83" name="Freeform 73"/>
          <p:cNvSpPr>
            <a:spLocks noEditPoints="1"/>
          </p:cNvSpPr>
          <p:nvPr/>
        </p:nvSpPr>
        <p:spPr bwMode="auto">
          <a:xfrm>
            <a:off x="4823087" y="5940649"/>
            <a:ext cx="3422617" cy="21901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sp>
        <p:nvSpPr>
          <p:cNvPr id="84" name="Freeform 74"/>
          <p:cNvSpPr>
            <a:spLocks noEditPoints="1"/>
          </p:cNvSpPr>
          <p:nvPr/>
        </p:nvSpPr>
        <p:spPr bwMode="auto">
          <a:xfrm>
            <a:off x="5017154" y="6001973"/>
            <a:ext cx="591021" cy="96367"/>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sp>
        <p:nvSpPr>
          <p:cNvPr id="85" name="Freeform 75"/>
          <p:cNvSpPr>
            <a:spLocks noEditPoints="1"/>
          </p:cNvSpPr>
          <p:nvPr/>
        </p:nvSpPr>
        <p:spPr bwMode="auto">
          <a:xfrm>
            <a:off x="5696382" y="6001973"/>
            <a:ext cx="608664" cy="96367"/>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pic>
        <p:nvPicPr>
          <p:cNvPr id="86"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7433" y="2652727"/>
            <a:ext cx="549655" cy="489947"/>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43888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带来的价值</a:t>
            </a:r>
            <a:r>
              <a:rPr lang="en-US" altLang="zh-CN" dirty="0" smtClean="0"/>
              <a:t> (1) </a:t>
            </a:r>
            <a:endParaRPr lang="zh-CN" altLang="en-US" dirty="0"/>
          </a:p>
        </p:txBody>
      </p:sp>
      <p:sp>
        <p:nvSpPr>
          <p:cNvPr id="3" name="AutoShape 2"/>
          <p:cNvSpPr>
            <a:spLocks noChangeAspect="1" noChangeArrowheads="1"/>
          </p:cNvSpPr>
          <p:nvPr/>
        </p:nvSpPr>
        <p:spPr bwMode="auto">
          <a:xfrm>
            <a:off x="1063781" y="1412776"/>
            <a:ext cx="1740301" cy="304292"/>
          </a:xfrm>
          <a:prstGeom prst="roundRect">
            <a:avLst>
              <a:gd name="adj" fmla="val 4380"/>
            </a:avLst>
          </a:prstGeom>
          <a:solidFill>
            <a:srgbClr val="92D050"/>
          </a:solidFill>
          <a:ln w="9525" algn="ctr">
            <a:noFill/>
            <a:round/>
            <a:headEnd/>
            <a:tailEnd/>
          </a:ln>
          <a:effectLst>
            <a:outerShdw dist="35921" dir="2700000" algn="ctr" rotWithShape="0">
              <a:schemeClr val="bg2">
                <a:alpha val="50000"/>
              </a:schemeClr>
            </a:outerShdw>
          </a:effectLst>
        </p:spPr>
        <p:txBody>
          <a:bodyPr lIns="87758" tIns="43881" rIns="87758" bIns="43881" anchor="ctr"/>
          <a:lstStyle/>
          <a:p>
            <a:pPr defTabSz="877888">
              <a:lnSpc>
                <a:spcPct val="110000"/>
              </a:lnSpc>
              <a:buClr>
                <a:schemeClr val="bg1"/>
              </a:buClr>
              <a:buFont typeface="Wingdings" pitchFamily="2" charset="2"/>
              <a:buNone/>
              <a:defRPr/>
            </a:pPr>
            <a:r>
              <a:rPr lang="zh-CN" altLang="en-US" sz="1600" b="1" dirty="0">
                <a:solidFill>
                  <a:srgbClr val="FFFFFF"/>
                </a:solidFill>
                <a:latin typeface="+mj-lt"/>
                <a:ea typeface="+mn-ea"/>
              </a:rPr>
              <a:t>资源共享</a:t>
            </a:r>
          </a:p>
        </p:txBody>
      </p:sp>
      <p:sp>
        <p:nvSpPr>
          <p:cNvPr id="4" name="AutoShape 4"/>
          <p:cNvSpPr>
            <a:spLocks noChangeAspect="1" noChangeArrowheads="1"/>
          </p:cNvSpPr>
          <p:nvPr/>
        </p:nvSpPr>
        <p:spPr bwMode="gray">
          <a:xfrm>
            <a:off x="1016466" y="2122746"/>
            <a:ext cx="2332656" cy="1473640"/>
          </a:xfrm>
          <a:prstGeom prst="roundRect">
            <a:avLst>
              <a:gd name="adj" fmla="val 9106"/>
            </a:avLst>
          </a:prstGeom>
          <a:noFill/>
          <a:ln w="25400">
            <a:solidFill>
              <a:srgbClr val="FFC000"/>
            </a:solidFill>
            <a:round/>
            <a:headEnd/>
            <a:tailEnd/>
          </a:ln>
        </p:spPr>
        <p:txBody>
          <a:bodyPr wrap="none" lIns="91362" tIns="45682" rIns="91362" bIns="45682" anchor="ctr"/>
          <a:lstStyle/>
          <a:p>
            <a:pPr eaLnBrk="0" hangingPunct="0"/>
            <a:endParaRPr lang="en-US" altLang="zh-CN" sz="900">
              <a:latin typeface="+mj-lt"/>
              <a:ea typeface="+mn-ea"/>
            </a:endParaRPr>
          </a:p>
        </p:txBody>
      </p:sp>
      <p:sp>
        <p:nvSpPr>
          <p:cNvPr id="5" name="AutoShape 5"/>
          <p:cNvSpPr>
            <a:spLocks noChangeAspect="1" noChangeArrowheads="1"/>
          </p:cNvSpPr>
          <p:nvPr/>
        </p:nvSpPr>
        <p:spPr bwMode="gray">
          <a:xfrm>
            <a:off x="3622593" y="1851524"/>
            <a:ext cx="2432264" cy="1850338"/>
          </a:xfrm>
          <a:prstGeom prst="roundRect">
            <a:avLst>
              <a:gd name="adj" fmla="val 9106"/>
            </a:avLst>
          </a:prstGeom>
          <a:noFill/>
          <a:ln w="19050" algn="ctr">
            <a:solidFill>
              <a:srgbClr val="00B0F0"/>
            </a:solidFill>
            <a:round/>
            <a:headEnd/>
            <a:tailEnd/>
          </a:ln>
        </p:spPr>
        <p:txBody>
          <a:bodyPr wrap="none" lIns="91362" tIns="45682" rIns="91362" bIns="45682" anchor="ctr"/>
          <a:lstStyle/>
          <a:p>
            <a:pPr eaLnBrk="0" hangingPunct="0"/>
            <a:endParaRPr lang="en-US" altLang="zh-CN" sz="1200">
              <a:latin typeface="+mj-lt"/>
              <a:ea typeface="+mn-ea"/>
            </a:endParaRPr>
          </a:p>
        </p:txBody>
      </p:sp>
      <p:sp>
        <p:nvSpPr>
          <p:cNvPr id="18" name="Rectangle 18"/>
          <p:cNvSpPr>
            <a:spLocks noChangeAspect="1" noChangeArrowheads="1"/>
          </p:cNvSpPr>
          <p:nvPr/>
        </p:nvSpPr>
        <p:spPr bwMode="auto">
          <a:xfrm flipH="1">
            <a:off x="2690295" y="3219754"/>
            <a:ext cx="172581" cy="264639"/>
          </a:xfrm>
          <a:prstGeom prst="rect">
            <a:avLst/>
          </a:prstGeom>
          <a:gradFill rotWithShape="1">
            <a:gsLst>
              <a:gs pos="0">
                <a:srgbClr val="FFFFFF"/>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29" name="Rectangle 29"/>
          <p:cNvSpPr>
            <a:spLocks noChangeAspect="1" noChangeArrowheads="1"/>
          </p:cNvSpPr>
          <p:nvPr/>
        </p:nvSpPr>
        <p:spPr bwMode="auto">
          <a:xfrm>
            <a:off x="4014681" y="2507881"/>
            <a:ext cx="537928" cy="292317"/>
          </a:xfrm>
          <a:prstGeom prst="rect">
            <a:avLst/>
          </a:prstGeom>
          <a:noFill/>
          <a:ln w="9525" algn="ctr">
            <a:noFill/>
            <a:miter lim="800000"/>
            <a:headEnd/>
            <a:tailEnd/>
          </a:ln>
        </p:spPr>
        <p:txBody>
          <a:bodyPr wrap="square" lIns="87758" tIns="43881" rIns="87758" bIns="43881">
            <a:spAutoFit/>
          </a:bodyPr>
          <a:lstStyle/>
          <a:p>
            <a:pPr defTabSz="877888">
              <a:lnSpc>
                <a:spcPct val="110000"/>
              </a:lnSpc>
              <a:buClr>
                <a:schemeClr val="bg1"/>
              </a:buClr>
              <a:buFont typeface="Wingdings" pitchFamily="2" charset="2"/>
              <a:buNone/>
            </a:pPr>
            <a:r>
              <a:rPr lang="en-US" altLang="zh-CN" sz="1200" dirty="0">
                <a:solidFill>
                  <a:srgbClr val="000000"/>
                </a:solidFill>
                <a:latin typeface="+mj-lt"/>
                <a:ea typeface="+mn-ea"/>
              </a:rPr>
              <a:t>60%</a:t>
            </a:r>
          </a:p>
        </p:txBody>
      </p:sp>
      <p:sp>
        <p:nvSpPr>
          <p:cNvPr id="32" name="AutoShape 32"/>
          <p:cNvSpPr>
            <a:spLocks noChangeAspect="1" noChangeArrowheads="1"/>
          </p:cNvSpPr>
          <p:nvPr/>
        </p:nvSpPr>
        <p:spPr bwMode="auto">
          <a:xfrm>
            <a:off x="3349122" y="2764639"/>
            <a:ext cx="253549" cy="227525"/>
          </a:xfrm>
          <a:prstGeom prst="notchedRightArrow">
            <a:avLst>
              <a:gd name="adj1" fmla="val 50000"/>
              <a:gd name="adj2" fmla="val 25000"/>
            </a:avLst>
          </a:prstGeom>
          <a:gradFill rotWithShape="1">
            <a:gsLst>
              <a:gs pos="0">
                <a:srgbClr val="FFCC00"/>
              </a:gs>
              <a:gs pos="100000">
                <a:srgbClr val="99CC00"/>
              </a:gs>
            </a:gsLst>
            <a:lin ang="0" scaled="1"/>
          </a:gradFill>
          <a:ln w="9525" algn="ctr">
            <a:noFill/>
            <a:miter lim="800000"/>
            <a:headEnd/>
            <a:tailEnd/>
          </a:ln>
        </p:spPr>
        <p:txBody>
          <a:bodyPr wrap="none" lIns="87817" tIns="43908" rIns="87817" bIns="43908" anchor="ctr"/>
          <a:lstStyle/>
          <a:p>
            <a:endParaRPr lang="zh-CN" altLang="en-US" sz="900">
              <a:latin typeface="+mj-lt"/>
              <a:ea typeface="+mn-ea"/>
            </a:endParaRPr>
          </a:p>
        </p:txBody>
      </p:sp>
      <p:sp>
        <p:nvSpPr>
          <p:cNvPr id="33" name="Rectangle 33"/>
          <p:cNvSpPr>
            <a:spLocks noChangeAspect="1" noChangeArrowheads="1"/>
          </p:cNvSpPr>
          <p:nvPr/>
        </p:nvSpPr>
        <p:spPr bwMode="auto">
          <a:xfrm>
            <a:off x="3744722" y="2975860"/>
            <a:ext cx="674289"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b="1" dirty="0">
                <a:solidFill>
                  <a:srgbClr val="000000"/>
                </a:solidFill>
                <a:latin typeface="+mj-lt"/>
                <a:ea typeface="+mn-ea"/>
              </a:rPr>
              <a:t>Server</a:t>
            </a:r>
          </a:p>
        </p:txBody>
      </p:sp>
      <p:sp>
        <p:nvSpPr>
          <p:cNvPr id="34" name="AutoShape 34"/>
          <p:cNvSpPr>
            <a:spLocks noChangeAspect="1" noChangeArrowheads="1"/>
          </p:cNvSpPr>
          <p:nvPr/>
        </p:nvSpPr>
        <p:spPr bwMode="gray">
          <a:xfrm>
            <a:off x="1110641" y="1866592"/>
            <a:ext cx="85120" cy="132597"/>
          </a:xfrm>
          <a:prstGeom prst="roundRect">
            <a:avLst>
              <a:gd name="adj" fmla="val 9106"/>
            </a:avLst>
          </a:prstGeom>
          <a:solidFill>
            <a:srgbClr val="FFC000"/>
          </a:solidFill>
          <a:ln w="25400">
            <a:solidFill>
              <a:srgbClr val="FFFFFF"/>
            </a:solidFill>
            <a:round/>
            <a:headEnd/>
            <a:tailEnd/>
          </a:ln>
        </p:spPr>
        <p:txBody>
          <a:bodyPr wrap="none" lIns="91362" tIns="45682" rIns="91362" bIns="45682" anchor="ctr"/>
          <a:lstStyle/>
          <a:p>
            <a:pPr eaLnBrk="0" hangingPunct="0"/>
            <a:endParaRPr lang="en-US" altLang="zh-CN" sz="900">
              <a:latin typeface="+mj-lt"/>
              <a:ea typeface="+mn-ea"/>
            </a:endParaRPr>
          </a:p>
        </p:txBody>
      </p:sp>
      <p:sp>
        <p:nvSpPr>
          <p:cNvPr id="35" name="AutoShape 35"/>
          <p:cNvSpPr>
            <a:spLocks noChangeAspect="1" noChangeArrowheads="1"/>
          </p:cNvSpPr>
          <p:nvPr/>
        </p:nvSpPr>
        <p:spPr bwMode="gray">
          <a:xfrm>
            <a:off x="3722201" y="1617972"/>
            <a:ext cx="88742" cy="132597"/>
          </a:xfrm>
          <a:prstGeom prst="roundRect">
            <a:avLst>
              <a:gd name="adj" fmla="val 9106"/>
            </a:avLst>
          </a:prstGeom>
          <a:solidFill>
            <a:srgbClr val="00B0F0"/>
          </a:solidFill>
          <a:ln w="19050" algn="ctr">
            <a:solidFill>
              <a:srgbClr val="FFFFFF"/>
            </a:solidFill>
            <a:round/>
            <a:headEnd/>
            <a:tailEnd/>
          </a:ln>
        </p:spPr>
        <p:txBody>
          <a:bodyPr wrap="none" lIns="91362" tIns="45682" rIns="91362" bIns="45682" anchor="ctr"/>
          <a:lstStyle/>
          <a:p>
            <a:pPr eaLnBrk="0" hangingPunct="0"/>
            <a:endParaRPr lang="en-US" altLang="zh-CN" sz="900">
              <a:latin typeface="+mj-lt"/>
              <a:ea typeface="+mn-ea"/>
            </a:endParaRPr>
          </a:p>
        </p:txBody>
      </p:sp>
      <p:sp>
        <p:nvSpPr>
          <p:cNvPr id="36" name="Rectangle 36"/>
          <p:cNvSpPr>
            <a:spLocks noChangeAspect="1" noChangeArrowheads="1"/>
          </p:cNvSpPr>
          <p:nvPr/>
        </p:nvSpPr>
        <p:spPr bwMode="auto">
          <a:xfrm>
            <a:off x="1112453" y="1788239"/>
            <a:ext cx="793248" cy="292317"/>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zh-CN" altLang="en-US" sz="1200" b="1" dirty="0">
                <a:latin typeface="+mj-lt"/>
                <a:ea typeface="+mn-ea"/>
              </a:rPr>
              <a:t>虚拟化前</a:t>
            </a:r>
          </a:p>
        </p:txBody>
      </p:sp>
      <p:sp>
        <p:nvSpPr>
          <p:cNvPr id="37" name="Rectangle 37"/>
          <p:cNvSpPr>
            <a:spLocks noChangeAspect="1" noChangeArrowheads="1"/>
          </p:cNvSpPr>
          <p:nvPr/>
        </p:nvSpPr>
        <p:spPr bwMode="auto">
          <a:xfrm>
            <a:off x="3722201" y="1538112"/>
            <a:ext cx="793248" cy="292317"/>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zh-CN" altLang="en-US" sz="1200" b="1" dirty="0">
                <a:latin typeface="+mj-lt"/>
                <a:ea typeface="+mn-ea"/>
              </a:rPr>
              <a:t>虚拟化后</a:t>
            </a:r>
          </a:p>
        </p:txBody>
      </p:sp>
      <p:sp>
        <p:nvSpPr>
          <p:cNvPr id="45" name="AutoShape 45"/>
          <p:cNvSpPr>
            <a:spLocks noChangeAspect="1" noChangeArrowheads="1"/>
          </p:cNvSpPr>
          <p:nvPr/>
        </p:nvSpPr>
        <p:spPr bwMode="gray">
          <a:xfrm>
            <a:off x="6206988" y="2360818"/>
            <a:ext cx="677346" cy="1193378"/>
          </a:xfrm>
          <a:prstGeom prst="rightArrow">
            <a:avLst>
              <a:gd name="adj1" fmla="val 62787"/>
              <a:gd name="adj2" fmla="val 41259"/>
            </a:avLst>
          </a:prstGeom>
          <a:gradFill rotWithShape="1">
            <a:gsLst>
              <a:gs pos="0">
                <a:srgbClr val="FFFFFF">
                  <a:alpha val="0"/>
                </a:srgbClr>
              </a:gs>
              <a:gs pos="100000">
                <a:srgbClr val="C0C0C0">
                  <a:alpha val="50000"/>
                </a:srgbClr>
              </a:gs>
            </a:gsLst>
            <a:lin ang="0" scaled="1"/>
          </a:gradFill>
          <a:ln w="19050" cap="rnd" algn="ctr">
            <a:solidFill>
              <a:srgbClr val="C0C0C0"/>
            </a:solidFill>
            <a:prstDash val="sysDot"/>
            <a:miter lim="800000"/>
            <a:headEnd/>
            <a:tailEnd/>
          </a:ln>
        </p:spPr>
        <p:txBody>
          <a:bodyPr wrap="none" lIns="91362" tIns="45682" rIns="91362" bIns="45682" anchor="ctr"/>
          <a:lstStyle/>
          <a:p>
            <a:endParaRPr lang="zh-CN" altLang="en-US" sz="900">
              <a:latin typeface="+mj-lt"/>
              <a:ea typeface="+mn-ea"/>
            </a:endParaRPr>
          </a:p>
        </p:txBody>
      </p:sp>
      <p:sp>
        <p:nvSpPr>
          <p:cNvPr id="46" name="AutoShape 46"/>
          <p:cNvSpPr>
            <a:spLocks noChangeAspect="1" noChangeArrowheads="1"/>
          </p:cNvSpPr>
          <p:nvPr/>
        </p:nvSpPr>
        <p:spPr bwMode="gray">
          <a:xfrm>
            <a:off x="7105259" y="1815360"/>
            <a:ext cx="4105010" cy="2031573"/>
          </a:xfrm>
          <a:prstGeom prst="roundRect">
            <a:avLst>
              <a:gd name="adj" fmla="val 2245"/>
            </a:avLst>
          </a:prstGeom>
          <a:solidFill>
            <a:schemeClr val="bg1"/>
          </a:solidFill>
          <a:ln w="19050" algn="ctr">
            <a:solidFill>
              <a:schemeClr val="bg1">
                <a:lumMod val="75000"/>
              </a:schemeClr>
            </a:solidFill>
            <a:round/>
            <a:headEnd/>
            <a:tailEnd/>
          </a:ln>
        </p:spPr>
        <p:txBody>
          <a:bodyPr lIns="91382" tIns="45691" rIns="91382" bIns="45691"/>
          <a:lstStyle/>
          <a:p>
            <a:pPr marL="182563" indent="-182563" defTabSz="877888">
              <a:lnSpc>
                <a:spcPct val="150000"/>
              </a:lnSpc>
              <a:buClr>
                <a:schemeClr val="tx1"/>
              </a:buClr>
              <a:buSzPct val="70000"/>
              <a:buFont typeface="Wingdings" pitchFamily="2" charset="2"/>
              <a:buChar char="l"/>
            </a:pPr>
            <a:r>
              <a:rPr lang="zh-CN" altLang="en-US" sz="1600" b="1" dirty="0">
                <a:solidFill>
                  <a:srgbClr val="000000"/>
                </a:solidFill>
                <a:latin typeface="+mj-lt"/>
                <a:ea typeface="+mn-ea"/>
              </a:rPr>
              <a:t>虚拟化前</a:t>
            </a:r>
          </a:p>
          <a:p>
            <a:pPr marL="534988" lvl="1" indent="-173038" defTabSz="877888">
              <a:lnSpc>
                <a:spcPct val="150000"/>
              </a:lnSpc>
              <a:buClr>
                <a:schemeClr val="tx1"/>
              </a:buClr>
              <a:buSzPct val="70000"/>
              <a:buFont typeface="Wingdings" pitchFamily="2" charset="2"/>
              <a:buChar char="p"/>
            </a:pPr>
            <a:r>
              <a:rPr lang="zh-CN" altLang="en-US" sz="1200" dirty="0">
                <a:solidFill>
                  <a:srgbClr val="000000"/>
                </a:solidFill>
                <a:latin typeface="+mj-lt"/>
                <a:ea typeface="+mn-ea"/>
              </a:rPr>
              <a:t>服务器利用率通常仅</a:t>
            </a:r>
            <a:r>
              <a:rPr lang="en-US" altLang="zh-CN" sz="1200" b="1" dirty="0">
                <a:solidFill>
                  <a:srgbClr val="C00000"/>
                </a:solidFill>
                <a:latin typeface="+mj-lt"/>
                <a:ea typeface="+mn-ea"/>
              </a:rPr>
              <a:t>5%~10%</a:t>
            </a:r>
          </a:p>
          <a:p>
            <a:pPr marL="534988" lvl="1" indent="-173038" defTabSz="877888">
              <a:lnSpc>
                <a:spcPct val="150000"/>
              </a:lnSpc>
              <a:buClr>
                <a:schemeClr val="bg1"/>
              </a:buClr>
              <a:buSzPct val="70000"/>
              <a:buFont typeface="Wingdings" pitchFamily="2" charset="2"/>
              <a:buChar char="Ø"/>
            </a:pPr>
            <a:endParaRPr lang="en-US" altLang="zh-CN" sz="1200" b="1" dirty="0">
              <a:solidFill>
                <a:srgbClr val="FF3300"/>
              </a:solidFill>
              <a:latin typeface="+mj-lt"/>
              <a:ea typeface="+mn-ea"/>
            </a:endParaRPr>
          </a:p>
          <a:p>
            <a:pPr marL="182563" indent="-182563" defTabSz="877888">
              <a:lnSpc>
                <a:spcPct val="150000"/>
              </a:lnSpc>
              <a:buClr>
                <a:schemeClr val="tx1"/>
              </a:buClr>
              <a:buSzPct val="70000"/>
              <a:buFont typeface="Wingdings" pitchFamily="2" charset="2"/>
              <a:buChar char="l"/>
            </a:pPr>
            <a:r>
              <a:rPr lang="zh-CN" altLang="en-US" sz="1600" b="1" dirty="0">
                <a:solidFill>
                  <a:srgbClr val="000000"/>
                </a:solidFill>
                <a:latin typeface="+mj-lt"/>
                <a:ea typeface="+mn-ea"/>
              </a:rPr>
              <a:t>虚拟化后</a:t>
            </a:r>
          </a:p>
          <a:p>
            <a:pPr marL="534988" lvl="1" indent="-173038" defTabSz="877888">
              <a:lnSpc>
                <a:spcPct val="150000"/>
              </a:lnSpc>
              <a:buClr>
                <a:schemeClr val="tx1"/>
              </a:buClr>
              <a:buSzPct val="70000"/>
              <a:buFont typeface="Wingdings" pitchFamily="2" charset="2"/>
              <a:buChar char="p"/>
            </a:pPr>
            <a:r>
              <a:rPr lang="zh-CN" altLang="en-US" sz="1200" dirty="0">
                <a:solidFill>
                  <a:srgbClr val="000000"/>
                </a:solidFill>
                <a:latin typeface="+mj-lt"/>
                <a:ea typeface="+mn-ea"/>
              </a:rPr>
              <a:t>虚拟服务器的整合比常为</a:t>
            </a:r>
            <a:r>
              <a:rPr lang="en-US" altLang="zh-CN" sz="1200" b="1" dirty="0">
                <a:solidFill>
                  <a:srgbClr val="C00000"/>
                </a:solidFill>
                <a:latin typeface="+mj-lt"/>
                <a:ea typeface="+mn-ea"/>
              </a:rPr>
              <a:t>1:5~1:10</a:t>
            </a:r>
          </a:p>
          <a:p>
            <a:pPr marL="534988" lvl="1" indent="-173038" defTabSz="877888">
              <a:lnSpc>
                <a:spcPct val="150000"/>
              </a:lnSpc>
              <a:buClr>
                <a:schemeClr val="tx1"/>
              </a:buClr>
              <a:buSzPct val="70000"/>
              <a:buFont typeface="Wingdings" pitchFamily="2" charset="2"/>
              <a:buChar char="p"/>
            </a:pPr>
            <a:r>
              <a:rPr lang="zh-CN" altLang="en-US" sz="1200" dirty="0">
                <a:solidFill>
                  <a:srgbClr val="000000"/>
                </a:solidFill>
                <a:latin typeface="+mj-lt"/>
                <a:ea typeface="+mn-ea"/>
              </a:rPr>
              <a:t>服务器利用率提升到</a:t>
            </a:r>
            <a:r>
              <a:rPr lang="en-US" altLang="zh-CN" sz="1200" b="1" dirty="0">
                <a:solidFill>
                  <a:srgbClr val="C00000"/>
                </a:solidFill>
                <a:latin typeface="+mj-lt"/>
                <a:ea typeface="+mn-ea"/>
              </a:rPr>
              <a:t>60</a:t>
            </a:r>
            <a:r>
              <a:rPr lang="zh-CN" altLang="en-US" sz="1200" b="1" dirty="0">
                <a:solidFill>
                  <a:srgbClr val="C00000"/>
                </a:solidFill>
                <a:latin typeface="+mj-lt"/>
                <a:ea typeface="+mn-ea"/>
              </a:rPr>
              <a:t>％</a:t>
            </a:r>
            <a:r>
              <a:rPr lang="zh-CN" altLang="en-US" sz="1200" dirty="0">
                <a:solidFill>
                  <a:srgbClr val="000000"/>
                </a:solidFill>
                <a:latin typeface="+mj-lt"/>
                <a:ea typeface="+mn-ea"/>
              </a:rPr>
              <a:t>以上</a:t>
            </a:r>
            <a:endParaRPr lang="en-US" altLang="zh-CN" sz="1200" dirty="0">
              <a:solidFill>
                <a:srgbClr val="000000"/>
              </a:solidFill>
              <a:latin typeface="+mj-lt"/>
              <a:ea typeface="+mn-ea"/>
            </a:endParaRPr>
          </a:p>
        </p:txBody>
      </p:sp>
      <p:sp>
        <p:nvSpPr>
          <p:cNvPr id="47" name="AutoShape 47"/>
          <p:cNvSpPr>
            <a:spLocks noChangeAspect="1" noChangeArrowheads="1"/>
          </p:cNvSpPr>
          <p:nvPr/>
        </p:nvSpPr>
        <p:spPr bwMode="gray">
          <a:xfrm>
            <a:off x="6544045" y="4511006"/>
            <a:ext cx="443711" cy="1191871"/>
          </a:xfrm>
          <a:prstGeom prst="rightArrow">
            <a:avLst>
              <a:gd name="adj1" fmla="val 62787"/>
              <a:gd name="adj2" fmla="val 41259"/>
            </a:avLst>
          </a:prstGeom>
          <a:gradFill rotWithShape="1">
            <a:gsLst>
              <a:gs pos="0">
                <a:srgbClr val="FFFFFF">
                  <a:alpha val="0"/>
                </a:srgbClr>
              </a:gs>
              <a:gs pos="100000">
                <a:srgbClr val="C0C0C0">
                  <a:alpha val="50000"/>
                </a:srgbClr>
              </a:gs>
            </a:gsLst>
            <a:lin ang="0" scaled="1"/>
          </a:gradFill>
          <a:ln w="19050" cap="rnd" algn="ctr">
            <a:solidFill>
              <a:srgbClr val="C0C0C0"/>
            </a:solidFill>
            <a:prstDash val="sysDot"/>
            <a:miter lim="800000"/>
            <a:headEnd/>
            <a:tailEnd/>
          </a:ln>
        </p:spPr>
        <p:txBody>
          <a:bodyPr wrap="none" lIns="91362" tIns="45682" rIns="91362" bIns="45682" anchor="ctr"/>
          <a:lstStyle/>
          <a:p>
            <a:endParaRPr lang="zh-CN" altLang="en-US" sz="900">
              <a:latin typeface="+mj-lt"/>
              <a:ea typeface="+mn-ea"/>
            </a:endParaRPr>
          </a:p>
        </p:txBody>
      </p:sp>
      <p:sp>
        <p:nvSpPr>
          <p:cNvPr id="48" name="AutoShape 48"/>
          <p:cNvSpPr>
            <a:spLocks noChangeAspect="1" noChangeArrowheads="1"/>
          </p:cNvSpPr>
          <p:nvPr/>
        </p:nvSpPr>
        <p:spPr bwMode="gray">
          <a:xfrm>
            <a:off x="7105258" y="4209649"/>
            <a:ext cx="4105011" cy="1919650"/>
          </a:xfrm>
          <a:prstGeom prst="roundRect">
            <a:avLst>
              <a:gd name="adj" fmla="val 1509"/>
            </a:avLst>
          </a:prstGeom>
          <a:solidFill>
            <a:schemeClr val="bg1"/>
          </a:solidFill>
          <a:ln w="19050" algn="ctr">
            <a:solidFill>
              <a:schemeClr val="bg1">
                <a:lumMod val="75000"/>
              </a:schemeClr>
            </a:solidFill>
            <a:round/>
            <a:headEnd/>
            <a:tailEnd/>
          </a:ln>
        </p:spPr>
        <p:txBody>
          <a:bodyPr wrap="none" lIns="91382" tIns="45691" rIns="91382" bIns="45691" anchor="ctr"/>
          <a:lstStyle/>
          <a:p>
            <a:pPr defTabSz="877888">
              <a:lnSpc>
                <a:spcPct val="110000"/>
              </a:lnSpc>
              <a:buClr>
                <a:schemeClr val="bg1"/>
              </a:buClr>
              <a:buFont typeface="Wingdings" pitchFamily="2" charset="2"/>
              <a:buNone/>
            </a:pPr>
            <a:endParaRPr lang="zh-CN" altLang="en-US" sz="1200">
              <a:solidFill>
                <a:srgbClr val="C00000"/>
              </a:solidFill>
              <a:latin typeface="+mj-lt"/>
              <a:ea typeface="+mn-ea"/>
            </a:endParaRPr>
          </a:p>
        </p:txBody>
      </p:sp>
      <p:sp>
        <p:nvSpPr>
          <p:cNvPr id="66" name="AutoShape 67"/>
          <p:cNvSpPr>
            <a:spLocks noChangeAspect="1" noChangeArrowheads="1"/>
          </p:cNvSpPr>
          <p:nvPr/>
        </p:nvSpPr>
        <p:spPr bwMode="auto">
          <a:xfrm>
            <a:off x="1039096" y="3934483"/>
            <a:ext cx="1738243" cy="304292"/>
          </a:xfrm>
          <a:prstGeom prst="roundRect">
            <a:avLst>
              <a:gd name="adj" fmla="val 4380"/>
            </a:avLst>
          </a:prstGeom>
          <a:solidFill>
            <a:srgbClr val="92D050"/>
          </a:solidFill>
          <a:ln w="9525" algn="ctr">
            <a:noFill/>
            <a:round/>
            <a:headEnd/>
            <a:tailEnd/>
          </a:ln>
          <a:effectLst>
            <a:outerShdw dist="35921" dir="2700000" algn="ctr" rotWithShape="0">
              <a:schemeClr val="bg2">
                <a:alpha val="50000"/>
              </a:schemeClr>
            </a:outerShdw>
          </a:effectLst>
        </p:spPr>
        <p:txBody>
          <a:bodyPr lIns="87758" tIns="43881" rIns="87758" bIns="43881" anchor="ctr"/>
          <a:lstStyle/>
          <a:p>
            <a:pPr defTabSz="877888">
              <a:lnSpc>
                <a:spcPct val="110000"/>
              </a:lnSpc>
              <a:buClr>
                <a:schemeClr val="bg1"/>
              </a:buClr>
              <a:buFont typeface="Wingdings" pitchFamily="2" charset="2"/>
              <a:buNone/>
              <a:defRPr/>
            </a:pPr>
            <a:r>
              <a:rPr lang="zh-CN" altLang="en-US" sz="1600" b="1" dirty="0">
                <a:solidFill>
                  <a:srgbClr val="FFFFFF"/>
                </a:solidFill>
                <a:latin typeface="+mj-lt"/>
                <a:ea typeface="+mn-ea"/>
              </a:rPr>
              <a:t>分时共享</a:t>
            </a:r>
          </a:p>
        </p:txBody>
      </p:sp>
      <p:sp>
        <p:nvSpPr>
          <p:cNvPr id="67" name="AutoShape 69"/>
          <p:cNvSpPr>
            <a:spLocks noChangeAspect="1" noChangeArrowheads="1"/>
          </p:cNvSpPr>
          <p:nvPr/>
        </p:nvSpPr>
        <p:spPr bwMode="gray">
          <a:xfrm>
            <a:off x="993839" y="4521126"/>
            <a:ext cx="2657764" cy="1434088"/>
          </a:xfrm>
          <a:prstGeom prst="roundRect">
            <a:avLst>
              <a:gd name="adj" fmla="val 9106"/>
            </a:avLst>
          </a:prstGeom>
          <a:noFill/>
          <a:ln w="25400">
            <a:solidFill>
              <a:srgbClr val="FFC000"/>
            </a:solidFill>
            <a:round/>
            <a:headEnd/>
            <a:tailEnd/>
          </a:ln>
        </p:spPr>
        <p:txBody>
          <a:bodyPr wrap="none" lIns="91362" tIns="45682" rIns="91362" bIns="45682" anchor="ctr"/>
          <a:lstStyle/>
          <a:p>
            <a:pPr eaLnBrk="0" hangingPunct="0"/>
            <a:endParaRPr lang="en-US" altLang="zh-CN">
              <a:latin typeface="+mj-lt"/>
              <a:ea typeface="+mn-ea"/>
            </a:endParaRPr>
          </a:p>
        </p:txBody>
      </p:sp>
      <p:sp>
        <p:nvSpPr>
          <p:cNvPr id="68" name="AutoShape 70"/>
          <p:cNvSpPr>
            <a:spLocks noChangeAspect="1" noChangeArrowheads="1"/>
          </p:cNvSpPr>
          <p:nvPr/>
        </p:nvSpPr>
        <p:spPr bwMode="gray">
          <a:xfrm>
            <a:off x="3919025" y="4228885"/>
            <a:ext cx="2548738" cy="1762482"/>
          </a:xfrm>
          <a:prstGeom prst="roundRect">
            <a:avLst>
              <a:gd name="adj" fmla="val 9106"/>
            </a:avLst>
          </a:prstGeom>
          <a:noFill/>
          <a:ln w="19050" algn="ctr">
            <a:solidFill>
              <a:srgbClr val="00B0F0"/>
            </a:solidFill>
            <a:round/>
            <a:headEnd/>
            <a:tailEnd/>
          </a:ln>
        </p:spPr>
        <p:txBody>
          <a:bodyPr wrap="none" lIns="91362" tIns="45682" rIns="91362" bIns="45682" anchor="ctr"/>
          <a:lstStyle/>
          <a:p>
            <a:pPr eaLnBrk="0" hangingPunct="0"/>
            <a:endParaRPr lang="en-US" altLang="zh-CN" sz="1200">
              <a:latin typeface="+mj-lt"/>
              <a:ea typeface="+mn-ea"/>
            </a:endParaRPr>
          </a:p>
        </p:txBody>
      </p:sp>
      <p:pic>
        <p:nvPicPr>
          <p:cNvPr id="90" name="Picture 94" descr="u=3595762375,2247024583&amp;fm=0&amp;gp=20">
            <a:hlinkClick r:id="rId3"/>
          </p:cNvPr>
          <p:cNvPicPr>
            <a:picLocks noChangeAspect="1" noChangeArrowheads="1"/>
          </p:cNvPicPr>
          <p:nvPr/>
        </p:nvPicPr>
        <p:blipFill>
          <a:blip r:embed="rId4" cstate="print">
            <a:clrChange>
              <a:clrFrom>
                <a:srgbClr val="FDFDFD"/>
              </a:clrFrom>
              <a:clrTo>
                <a:srgbClr val="FDFDFD">
                  <a:alpha val="0"/>
                </a:srgbClr>
              </a:clrTo>
            </a:clrChange>
          </a:blip>
          <a:srcRect/>
          <a:stretch>
            <a:fillRect/>
          </a:stretch>
        </p:blipFill>
        <p:spPr bwMode="auto">
          <a:xfrm>
            <a:off x="1522512" y="5726242"/>
            <a:ext cx="150168" cy="177755"/>
          </a:xfrm>
          <a:prstGeom prst="rect">
            <a:avLst/>
          </a:prstGeom>
          <a:noFill/>
          <a:ln w="9525">
            <a:noFill/>
            <a:miter lim="800000"/>
            <a:headEnd/>
            <a:tailEnd/>
          </a:ln>
        </p:spPr>
      </p:pic>
      <p:sp>
        <p:nvSpPr>
          <p:cNvPr id="91" name="Rectangle 95"/>
          <p:cNvSpPr>
            <a:spLocks noChangeAspect="1" noChangeArrowheads="1"/>
          </p:cNvSpPr>
          <p:nvPr/>
        </p:nvSpPr>
        <p:spPr bwMode="auto">
          <a:xfrm>
            <a:off x="1662394" y="5682556"/>
            <a:ext cx="485474" cy="292241"/>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zh-CN" altLang="en-US" sz="1200">
                <a:solidFill>
                  <a:srgbClr val="000000"/>
                </a:solidFill>
                <a:latin typeface="+mj-lt"/>
                <a:ea typeface="+mn-ea"/>
              </a:rPr>
              <a:t>白天</a:t>
            </a:r>
          </a:p>
        </p:txBody>
      </p:sp>
      <p:pic>
        <p:nvPicPr>
          <p:cNvPr id="92" name="Picture 96" descr="u=1278481580,2019384152&amp;fm=0&amp;gp=30">
            <a:hlinkClick r:id="rId5"/>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764996" y="5742812"/>
            <a:ext cx="172796" cy="144614"/>
          </a:xfrm>
          <a:prstGeom prst="rect">
            <a:avLst/>
          </a:prstGeom>
          <a:noFill/>
          <a:ln w="9525">
            <a:noFill/>
            <a:miter lim="800000"/>
            <a:headEnd/>
            <a:tailEnd/>
          </a:ln>
        </p:spPr>
      </p:pic>
      <p:sp>
        <p:nvSpPr>
          <p:cNvPr id="93" name="Rectangle 97"/>
          <p:cNvSpPr>
            <a:spLocks noChangeAspect="1" noChangeArrowheads="1"/>
          </p:cNvSpPr>
          <p:nvPr/>
        </p:nvSpPr>
        <p:spPr bwMode="auto">
          <a:xfrm>
            <a:off x="2954249" y="5682556"/>
            <a:ext cx="485474" cy="292241"/>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zh-CN" altLang="en-US" sz="1200">
                <a:solidFill>
                  <a:srgbClr val="000000"/>
                </a:solidFill>
                <a:latin typeface="+mj-lt"/>
                <a:ea typeface="+mn-ea"/>
              </a:rPr>
              <a:t>晚上</a:t>
            </a:r>
          </a:p>
        </p:txBody>
      </p:sp>
      <p:sp>
        <p:nvSpPr>
          <p:cNvPr id="98" name="AutoShape 102"/>
          <p:cNvSpPr>
            <a:spLocks noChangeAspect="1" noChangeArrowheads="1"/>
          </p:cNvSpPr>
          <p:nvPr/>
        </p:nvSpPr>
        <p:spPr bwMode="auto">
          <a:xfrm>
            <a:off x="3648261" y="5071504"/>
            <a:ext cx="259287" cy="196793"/>
          </a:xfrm>
          <a:prstGeom prst="notchedRightArrow">
            <a:avLst>
              <a:gd name="adj1" fmla="val 50000"/>
              <a:gd name="adj2" fmla="val 28654"/>
            </a:avLst>
          </a:prstGeom>
          <a:gradFill rotWithShape="1">
            <a:gsLst>
              <a:gs pos="0">
                <a:srgbClr val="FFCC00"/>
              </a:gs>
              <a:gs pos="100000">
                <a:srgbClr val="99CC00"/>
              </a:gs>
            </a:gsLst>
            <a:lin ang="0" scaled="1"/>
          </a:gradFill>
          <a:ln w="9525" algn="ctr">
            <a:noFill/>
            <a:miter lim="800000"/>
            <a:headEnd/>
            <a:tailEnd/>
          </a:ln>
        </p:spPr>
        <p:txBody>
          <a:bodyPr wrap="none" lIns="87817" tIns="43908" rIns="87817" bIns="43908" anchor="ctr"/>
          <a:lstStyle/>
          <a:p>
            <a:endParaRPr lang="zh-CN" altLang="en-US" sz="1200">
              <a:latin typeface="+mj-lt"/>
              <a:ea typeface="+mn-ea"/>
            </a:endParaRPr>
          </a:p>
        </p:txBody>
      </p:sp>
      <p:sp>
        <p:nvSpPr>
          <p:cNvPr id="103" name="Rectangle 107"/>
          <p:cNvSpPr>
            <a:spLocks noChangeAspect="1" noChangeArrowheads="1"/>
          </p:cNvSpPr>
          <p:nvPr/>
        </p:nvSpPr>
        <p:spPr bwMode="auto">
          <a:xfrm>
            <a:off x="3805941" y="2516463"/>
            <a:ext cx="205709" cy="264639"/>
          </a:xfrm>
          <a:prstGeom prst="rect">
            <a:avLst/>
          </a:prstGeom>
          <a:gradFill rotWithShape="1">
            <a:gsLst>
              <a:gs pos="0">
                <a:srgbClr val="FFC000"/>
              </a:gs>
              <a:gs pos="100000">
                <a:srgbClr val="00FF00"/>
              </a:gs>
            </a:gsLst>
            <a:lin ang="5400000" scaled="1"/>
          </a:gradFill>
          <a:ln w="9525" algn="ctr">
            <a:noFill/>
            <a:miter lim="800000"/>
            <a:headEnd/>
            <a:tailEnd/>
          </a:ln>
        </p:spPr>
        <p:txBody>
          <a:bodyPr lIns="79200" tIns="39600" rIns="79200" bIns="39600" anchor="ctr">
            <a:spAutoFit/>
          </a:bodyPr>
          <a:lstStyle/>
          <a:p>
            <a:endParaRPr lang="zh-CN" altLang="en-US" sz="1200">
              <a:latin typeface="+mj-lt"/>
              <a:ea typeface="+mn-ea"/>
            </a:endParaRPr>
          </a:p>
        </p:txBody>
      </p:sp>
      <p:pic>
        <p:nvPicPr>
          <p:cNvPr id="119" name="Picture 123" descr="u=3595762375,2247024583&amp;fm=0&amp;gp=20">
            <a:hlinkClick r:id="rId3"/>
          </p:cNvPr>
          <p:cNvPicPr>
            <a:picLocks noChangeAspect="1" noChangeArrowheads="1"/>
          </p:cNvPicPr>
          <p:nvPr/>
        </p:nvPicPr>
        <p:blipFill>
          <a:blip r:embed="rId7" cstate="print">
            <a:clrChange>
              <a:clrFrom>
                <a:srgbClr val="FDFDFD"/>
              </a:clrFrom>
              <a:clrTo>
                <a:srgbClr val="FDFDFD">
                  <a:alpha val="0"/>
                </a:srgbClr>
              </a:clrTo>
            </a:clrChange>
          </a:blip>
          <a:srcRect/>
          <a:stretch>
            <a:fillRect/>
          </a:stretch>
        </p:blipFill>
        <p:spPr bwMode="auto">
          <a:xfrm>
            <a:off x="4311930" y="5756370"/>
            <a:ext cx="148111" cy="179261"/>
          </a:xfrm>
          <a:prstGeom prst="rect">
            <a:avLst/>
          </a:prstGeom>
          <a:noFill/>
          <a:ln w="9525">
            <a:noFill/>
            <a:miter lim="800000"/>
            <a:headEnd/>
            <a:tailEnd/>
          </a:ln>
        </p:spPr>
      </p:pic>
      <p:sp>
        <p:nvSpPr>
          <p:cNvPr id="120" name="Rectangle 124"/>
          <p:cNvSpPr>
            <a:spLocks noChangeAspect="1" noChangeArrowheads="1"/>
          </p:cNvSpPr>
          <p:nvPr/>
        </p:nvSpPr>
        <p:spPr bwMode="auto">
          <a:xfrm>
            <a:off x="4451812" y="5682556"/>
            <a:ext cx="485474" cy="292241"/>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zh-CN" altLang="en-US" sz="1200">
                <a:solidFill>
                  <a:srgbClr val="000000"/>
                </a:solidFill>
                <a:latin typeface="+mj-lt"/>
                <a:ea typeface="+mn-ea"/>
              </a:rPr>
              <a:t>白天</a:t>
            </a:r>
          </a:p>
        </p:txBody>
      </p:sp>
      <p:pic>
        <p:nvPicPr>
          <p:cNvPr id="121" name="Picture 125" descr="u=1278481580,2019384152&amp;fm=0&amp;gp=30">
            <a:hlinkClick r:id="rId5"/>
          </p:cNvPr>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5574985" y="5772940"/>
            <a:ext cx="172796" cy="143107"/>
          </a:xfrm>
          <a:prstGeom prst="rect">
            <a:avLst/>
          </a:prstGeom>
          <a:noFill/>
          <a:ln w="9525">
            <a:noFill/>
            <a:miter lim="800000"/>
            <a:headEnd/>
            <a:tailEnd/>
          </a:ln>
        </p:spPr>
      </p:pic>
      <p:sp>
        <p:nvSpPr>
          <p:cNvPr id="122" name="Rectangle 126"/>
          <p:cNvSpPr>
            <a:spLocks noChangeAspect="1" noChangeArrowheads="1"/>
          </p:cNvSpPr>
          <p:nvPr/>
        </p:nvSpPr>
        <p:spPr bwMode="auto">
          <a:xfrm>
            <a:off x="5770409" y="5682556"/>
            <a:ext cx="485474" cy="292241"/>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zh-CN" altLang="en-US" sz="1200">
                <a:solidFill>
                  <a:srgbClr val="000000"/>
                </a:solidFill>
                <a:latin typeface="+mj-lt"/>
                <a:ea typeface="+mn-ea"/>
              </a:rPr>
              <a:t>晚上</a:t>
            </a:r>
          </a:p>
        </p:txBody>
      </p:sp>
      <p:sp>
        <p:nvSpPr>
          <p:cNvPr id="123" name="AutoShape 127"/>
          <p:cNvSpPr>
            <a:spLocks noChangeAspect="1" noChangeArrowheads="1"/>
          </p:cNvSpPr>
          <p:nvPr/>
        </p:nvSpPr>
        <p:spPr bwMode="gray">
          <a:xfrm>
            <a:off x="1086408" y="4581382"/>
            <a:ext cx="1180771" cy="1120758"/>
          </a:xfrm>
          <a:prstGeom prst="roundRect">
            <a:avLst>
              <a:gd name="adj" fmla="val 9106"/>
            </a:avLst>
          </a:prstGeom>
          <a:noFill/>
          <a:ln w="25400">
            <a:solidFill>
              <a:schemeClr val="tx1">
                <a:lumMod val="95000"/>
                <a:lumOff val="5000"/>
              </a:schemeClr>
            </a:solidFill>
            <a:round/>
            <a:headEnd/>
            <a:tailEnd/>
          </a:ln>
        </p:spPr>
        <p:txBody>
          <a:bodyPr wrap="none" lIns="91362" tIns="45682" rIns="91362" bIns="45682" anchor="ctr"/>
          <a:lstStyle/>
          <a:p>
            <a:pPr eaLnBrk="0" hangingPunct="0"/>
            <a:endParaRPr lang="en-US" altLang="zh-CN">
              <a:latin typeface="+mj-lt"/>
              <a:ea typeface="+mn-ea"/>
            </a:endParaRPr>
          </a:p>
        </p:txBody>
      </p:sp>
      <p:sp>
        <p:nvSpPr>
          <p:cNvPr id="124" name="AutoShape 128"/>
          <p:cNvSpPr>
            <a:spLocks noChangeAspect="1" noChangeArrowheads="1"/>
          </p:cNvSpPr>
          <p:nvPr/>
        </p:nvSpPr>
        <p:spPr bwMode="gray">
          <a:xfrm>
            <a:off x="2322721" y="4579875"/>
            <a:ext cx="1236313" cy="1119108"/>
          </a:xfrm>
          <a:prstGeom prst="roundRect">
            <a:avLst>
              <a:gd name="adj" fmla="val 9106"/>
            </a:avLst>
          </a:prstGeom>
          <a:noFill/>
          <a:ln w="25400">
            <a:solidFill>
              <a:schemeClr val="tx1">
                <a:lumMod val="95000"/>
                <a:lumOff val="5000"/>
              </a:schemeClr>
            </a:solidFill>
            <a:round/>
            <a:headEnd/>
            <a:tailEnd/>
          </a:ln>
        </p:spPr>
        <p:txBody>
          <a:bodyPr wrap="none" lIns="91362" tIns="45682" rIns="91362" bIns="45682" anchor="ctr"/>
          <a:lstStyle/>
          <a:p>
            <a:pPr eaLnBrk="0" hangingPunct="0"/>
            <a:endParaRPr lang="en-US" altLang="zh-CN">
              <a:latin typeface="+mj-lt"/>
              <a:ea typeface="+mn-ea"/>
            </a:endParaRPr>
          </a:p>
        </p:txBody>
      </p:sp>
      <p:sp>
        <p:nvSpPr>
          <p:cNvPr id="125" name="AutoShape 129"/>
          <p:cNvSpPr>
            <a:spLocks noChangeAspect="1" noChangeArrowheads="1"/>
          </p:cNvSpPr>
          <p:nvPr/>
        </p:nvSpPr>
        <p:spPr bwMode="gray">
          <a:xfrm>
            <a:off x="3972760" y="4275584"/>
            <a:ext cx="1185376" cy="1355755"/>
          </a:xfrm>
          <a:prstGeom prst="roundRect">
            <a:avLst>
              <a:gd name="adj" fmla="val 9106"/>
            </a:avLst>
          </a:prstGeom>
          <a:noFill/>
          <a:ln w="25400">
            <a:solidFill>
              <a:schemeClr val="tx1">
                <a:lumMod val="95000"/>
                <a:lumOff val="5000"/>
              </a:schemeClr>
            </a:solidFill>
            <a:round/>
            <a:headEnd/>
            <a:tailEnd/>
          </a:ln>
        </p:spPr>
        <p:txBody>
          <a:bodyPr wrap="none" lIns="91362" tIns="45682" rIns="91362" bIns="45682" anchor="ctr"/>
          <a:lstStyle/>
          <a:p>
            <a:pPr eaLnBrk="0" hangingPunct="0"/>
            <a:endParaRPr lang="en-US" altLang="zh-CN" sz="1200">
              <a:latin typeface="+mj-lt"/>
              <a:ea typeface="+mn-ea"/>
            </a:endParaRPr>
          </a:p>
        </p:txBody>
      </p:sp>
      <p:sp>
        <p:nvSpPr>
          <p:cNvPr id="127" name="AutoShape 131"/>
          <p:cNvSpPr>
            <a:spLocks noChangeAspect="1" noChangeArrowheads="1"/>
          </p:cNvSpPr>
          <p:nvPr/>
        </p:nvSpPr>
        <p:spPr bwMode="gray">
          <a:xfrm>
            <a:off x="1032924" y="4335840"/>
            <a:ext cx="96683" cy="117499"/>
          </a:xfrm>
          <a:prstGeom prst="roundRect">
            <a:avLst>
              <a:gd name="adj" fmla="val 9106"/>
            </a:avLst>
          </a:prstGeom>
          <a:solidFill>
            <a:srgbClr val="FFC000"/>
          </a:solidFill>
          <a:ln w="25400">
            <a:solidFill>
              <a:srgbClr val="FFFFFF"/>
            </a:solidFill>
            <a:round/>
            <a:headEnd/>
            <a:tailEnd/>
          </a:ln>
        </p:spPr>
        <p:txBody>
          <a:bodyPr wrap="none" lIns="91362" tIns="45682" rIns="91362" bIns="45682" anchor="ctr"/>
          <a:lstStyle/>
          <a:p>
            <a:pPr eaLnBrk="0" hangingPunct="0"/>
            <a:endParaRPr lang="en-US" altLang="zh-CN">
              <a:latin typeface="+mj-lt"/>
              <a:ea typeface="+mn-ea"/>
            </a:endParaRPr>
          </a:p>
        </p:txBody>
      </p:sp>
      <p:sp>
        <p:nvSpPr>
          <p:cNvPr id="128" name="AutoShape 132"/>
          <p:cNvSpPr>
            <a:spLocks noChangeAspect="1" noChangeArrowheads="1"/>
          </p:cNvSpPr>
          <p:nvPr/>
        </p:nvSpPr>
        <p:spPr bwMode="gray">
          <a:xfrm>
            <a:off x="3953996" y="4001420"/>
            <a:ext cx="100798" cy="117499"/>
          </a:xfrm>
          <a:prstGeom prst="roundRect">
            <a:avLst>
              <a:gd name="adj" fmla="val 9106"/>
            </a:avLst>
          </a:prstGeom>
          <a:solidFill>
            <a:srgbClr val="00B0F0"/>
          </a:solidFill>
          <a:ln w="19050" algn="ctr">
            <a:solidFill>
              <a:srgbClr val="FFFFFF"/>
            </a:solidFill>
            <a:round/>
            <a:headEnd/>
            <a:tailEnd/>
          </a:ln>
        </p:spPr>
        <p:txBody>
          <a:bodyPr wrap="none" lIns="91362" tIns="45682" rIns="91362" bIns="45682" anchor="ctr"/>
          <a:lstStyle/>
          <a:p>
            <a:pPr eaLnBrk="0" hangingPunct="0"/>
            <a:endParaRPr lang="en-US" altLang="zh-CN" sz="900">
              <a:latin typeface="+mj-lt"/>
              <a:ea typeface="+mn-ea"/>
            </a:endParaRPr>
          </a:p>
        </p:txBody>
      </p:sp>
      <p:sp>
        <p:nvSpPr>
          <p:cNvPr id="129" name="Rectangle 133"/>
          <p:cNvSpPr>
            <a:spLocks noChangeAspect="1" noChangeArrowheads="1"/>
          </p:cNvSpPr>
          <p:nvPr/>
        </p:nvSpPr>
        <p:spPr bwMode="auto">
          <a:xfrm>
            <a:off x="1061723" y="4248469"/>
            <a:ext cx="791981" cy="292241"/>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zh-CN" altLang="en-US" sz="1200" b="1" dirty="0">
                <a:latin typeface="+mj-lt"/>
                <a:ea typeface="+mn-ea"/>
              </a:rPr>
              <a:t>虚拟化前</a:t>
            </a:r>
          </a:p>
        </p:txBody>
      </p:sp>
      <p:sp>
        <p:nvSpPr>
          <p:cNvPr id="130" name="Rectangle 134"/>
          <p:cNvSpPr>
            <a:spLocks noChangeAspect="1" noChangeArrowheads="1"/>
          </p:cNvSpPr>
          <p:nvPr/>
        </p:nvSpPr>
        <p:spPr bwMode="auto">
          <a:xfrm>
            <a:off x="3995138" y="3914049"/>
            <a:ext cx="791981" cy="292241"/>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zh-CN" altLang="en-US" sz="1200" b="1" dirty="0">
                <a:latin typeface="+mj-lt"/>
                <a:ea typeface="+mn-ea"/>
              </a:rPr>
              <a:t>虚拟化后</a:t>
            </a:r>
          </a:p>
        </p:txBody>
      </p:sp>
      <p:grpSp>
        <p:nvGrpSpPr>
          <p:cNvPr id="135" name="组合 18397"/>
          <p:cNvGrpSpPr/>
          <p:nvPr/>
        </p:nvGrpSpPr>
        <p:grpSpPr>
          <a:xfrm>
            <a:off x="1771306" y="2294465"/>
            <a:ext cx="803801" cy="211646"/>
            <a:chOff x="2449513" y="1096964"/>
            <a:chExt cx="650875" cy="130175"/>
          </a:xfrm>
          <a:solidFill>
            <a:schemeClr val="tx1">
              <a:lumMod val="95000"/>
              <a:lumOff val="5000"/>
            </a:schemeClr>
          </a:solidFill>
        </p:grpSpPr>
        <p:sp>
          <p:nvSpPr>
            <p:cNvPr id="13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165" name="组合 18397"/>
          <p:cNvGrpSpPr/>
          <p:nvPr/>
        </p:nvGrpSpPr>
        <p:grpSpPr>
          <a:xfrm>
            <a:off x="1771306" y="2706120"/>
            <a:ext cx="803801" cy="211646"/>
            <a:chOff x="2449513" y="1096964"/>
            <a:chExt cx="650875" cy="130175"/>
          </a:xfrm>
          <a:solidFill>
            <a:schemeClr val="tx1">
              <a:lumMod val="95000"/>
              <a:lumOff val="5000"/>
            </a:schemeClr>
          </a:solidFill>
        </p:grpSpPr>
        <p:sp>
          <p:nvSpPr>
            <p:cNvPr id="16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195" name="组合 18397"/>
          <p:cNvGrpSpPr/>
          <p:nvPr/>
        </p:nvGrpSpPr>
        <p:grpSpPr>
          <a:xfrm>
            <a:off x="1771306" y="3231337"/>
            <a:ext cx="803801" cy="211646"/>
            <a:chOff x="2449513" y="1096964"/>
            <a:chExt cx="650875" cy="130175"/>
          </a:xfrm>
          <a:solidFill>
            <a:schemeClr val="tx1">
              <a:lumMod val="95000"/>
              <a:lumOff val="5000"/>
            </a:schemeClr>
          </a:solidFill>
        </p:grpSpPr>
        <p:sp>
          <p:nvSpPr>
            <p:cNvPr id="19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2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2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2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2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2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255" name="Rectangle 33"/>
          <p:cNvSpPr>
            <a:spLocks noChangeAspect="1" noChangeArrowheads="1"/>
          </p:cNvSpPr>
          <p:nvPr/>
        </p:nvSpPr>
        <p:spPr bwMode="auto">
          <a:xfrm>
            <a:off x="999946" y="3170247"/>
            <a:ext cx="782460"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Server n</a:t>
            </a:r>
            <a:endParaRPr lang="en-US" altLang="zh-CN" sz="1200" dirty="0">
              <a:solidFill>
                <a:srgbClr val="000000"/>
              </a:solidFill>
              <a:latin typeface="+mj-lt"/>
              <a:ea typeface="+mn-ea"/>
            </a:endParaRPr>
          </a:p>
        </p:txBody>
      </p:sp>
      <p:sp>
        <p:nvSpPr>
          <p:cNvPr id="256" name="Rectangle 33"/>
          <p:cNvSpPr>
            <a:spLocks noChangeAspect="1" noChangeArrowheads="1"/>
          </p:cNvSpPr>
          <p:nvPr/>
        </p:nvSpPr>
        <p:spPr bwMode="auto">
          <a:xfrm>
            <a:off x="999946" y="2660941"/>
            <a:ext cx="777651"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Server 2</a:t>
            </a:r>
            <a:endParaRPr lang="en-US" altLang="zh-CN" sz="1200" dirty="0">
              <a:solidFill>
                <a:srgbClr val="000000"/>
              </a:solidFill>
              <a:latin typeface="+mj-lt"/>
              <a:ea typeface="+mn-ea"/>
            </a:endParaRPr>
          </a:p>
        </p:txBody>
      </p:sp>
      <p:sp>
        <p:nvSpPr>
          <p:cNvPr id="257" name="Rectangle 33"/>
          <p:cNvSpPr>
            <a:spLocks noChangeAspect="1" noChangeArrowheads="1"/>
          </p:cNvSpPr>
          <p:nvPr/>
        </p:nvSpPr>
        <p:spPr bwMode="auto">
          <a:xfrm>
            <a:off x="999946" y="2217069"/>
            <a:ext cx="777651"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Server 1</a:t>
            </a:r>
            <a:endParaRPr lang="en-US" altLang="zh-CN" sz="1200" dirty="0">
              <a:solidFill>
                <a:srgbClr val="000000"/>
              </a:solidFill>
              <a:latin typeface="+mj-lt"/>
              <a:ea typeface="+mn-ea"/>
            </a:endParaRPr>
          </a:p>
        </p:txBody>
      </p:sp>
      <p:sp>
        <p:nvSpPr>
          <p:cNvPr id="258" name="Rectangle 33"/>
          <p:cNvSpPr>
            <a:spLocks noChangeAspect="1" noChangeArrowheads="1"/>
          </p:cNvSpPr>
          <p:nvPr/>
        </p:nvSpPr>
        <p:spPr bwMode="auto">
          <a:xfrm>
            <a:off x="2866448" y="2225496"/>
            <a:ext cx="403254"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3%</a:t>
            </a:r>
            <a:endParaRPr lang="en-US" altLang="zh-CN" sz="1200" dirty="0">
              <a:solidFill>
                <a:srgbClr val="000000"/>
              </a:solidFill>
              <a:latin typeface="+mj-lt"/>
              <a:ea typeface="+mn-ea"/>
            </a:endParaRPr>
          </a:p>
        </p:txBody>
      </p:sp>
      <p:sp>
        <p:nvSpPr>
          <p:cNvPr id="259" name="Rectangle 33"/>
          <p:cNvSpPr>
            <a:spLocks noChangeAspect="1" noChangeArrowheads="1"/>
          </p:cNvSpPr>
          <p:nvPr/>
        </p:nvSpPr>
        <p:spPr bwMode="auto">
          <a:xfrm>
            <a:off x="2866448" y="2693770"/>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10%</a:t>
            </a:r>
            <a:endParaRPr lang="en-US" altLang="zh-CN" sz="1200" dirty="0">
              <a:solidFill>
                <a:srgbClr val="000000"/>
              </a:solidFill>
              <a:latin typeface="+mj-lt"/>
              <a:ea typeface="+mn-ea"/>
            </a:endParaRPr>
          </a:p>
        </p:txBody>
      </p:sp>
      <p:sp>
        <p:nvSpPr>
          <p:cNvPr id="260" name="Rectangle 33"/>
          <p:cNvSpPr>
            <a:spLocks noChangeAspect="1" noChangeArrowheads="1"/>
          </p:cNvSpPr>
          <p:nvPr/>
        </p:nvSpPr>
        <p:spPr bwMode="auto">
          <a:xfrm>
            <a:off x="2866448" y="3192652"/>
            <a:ext cx="403254"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a:solidFill>
                  <a:srgbClr val="000000"/>
                </a:solidFill>
                <a:latin typeface="+mj-lt"/>
                <a:ea typeface="+mn-ea"/>
              </a:rPr>
              <a:t>5</a:t>
            </a:r>
            <a:r>
              <a:rPr lang="en-US" altLang="zh-CN" sz="1200" dirty="0" smtClean="0">
                <a:solidFill>
                  <a:srgbClr val="000000"/>
                </a:solidFill>
                <a:latin typeface="+mj-lt"/>
                <a:ea typeface="+mn-ea"/>
              </a:rPr>
              <a:t>%</a:t>
            </a:r>
            <a:endParaRPr lang="en-US" altLang="zh-CN" sz="1200" dirty="0">
              <a:solidFill>
                <a:srgbClr val="000000"/>
              </a:solidFill>
              <a:latin typeface="+mj-lt"/>
              <a:ea typeface="+mn-ea"/>
            </a:endParaRPr>
          </a:p>
        </p:txBody>
      </p:sp>
      <p:sp>
        <p:nvSpPr>
          <p:cNvPr id="261" name="Rectangle 33"/>
          <p:cNvSpPr>
            <a:spLocks noChangeAspect="1" noChangeArrowheads="1"/>
          </p:cNvSpPr>
          <p:nvPr/>
        </p:nvSpPr>
        <p:spPr bwMode="auto">
          <a:xfrm rot="5400000">
            <a:off x="2008150" y="2925343"/>
            <a:ext cx="295852"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a:t>
            </a:r>
            <a:endParaRPr lang="en-US" altLang="zh-CN" sz="1200" dirty="0">
              <a:solidFill>
                <a:srgbClr val="000000"/>
              </a:solidFill>
              <a:latin typeface="+mj-lt"/>
              <a:ea typeface="+mn-ea"/>
            </a:endParaRPr>
          </a:p>
        </p:txBody>
      </p:sp>
      <p:sp>
        <p:nvSpPr>
          <p:cNvPr id="262" name="Rectangle 18"/>
          <p:cNvSpPr>
            <a:spLocks noChangeAspect="1" noChangeArrowheads="1"/>
          </p:cNvSpPr>
          <p:nvPr/>
        </p:nvSpPr>
        <p:spPr bwMode="auto">
          <a:xfrm flipH="1">
            <a:off x="2690295" y="2693770"/>
            <a:ext cx="172581" cy="264639"/>
          </a:xfrm>
          <a:prstGeom prst="rect">
            <a:avLst/>
          </a:prstGeom>
          <a:gradFill rotWithShape="1">
            <a:gsLst>
              <a:gs pos="0">
                <a:srgbClr val="FFFFFF"/>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263" name="Rectangle 18"/>
          <p:cNvSpPr>
            <a:spLocks noChangeAspect="1" noChangeArrowheads="1"/>
          </p:cNvSpPr>
          <p:nvPr/>
        </p:nvSpPr>
        <p:spPr bwMode="auto">
          <a:xfrm flipH="1">
            <a:off x="2690295" y="2260082"/>
            <a:ext cx="172581" cy="264639"/>
          </a:xfrm>
          <a:prstGeom prst="rect">
            <a:avLst/>
          </a:prstGeom>
          <a:gradFill rotWithShape="1">
            <a:gsLst>
              <a:gs pos="0">
                <a:srgbClr val="FFFFFF"/>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grpSp>
        <p:nvGrpSpPr>
          <p:cNvPr id="264" name="组合 18397"/>
          <p:cNvGrpSpPr/>
          <p:nvPr/>
        </p:nvGrpSpPr>
        <p:grpSpPr>
          <a:xfrm>
            <a:off x="3686775" y="2831018"/>
            <a:ext cx="803801" cy="211646"/>
            <a:chOff x="2449513" y="1096964"/>
            <a:chExt cx="650875" cy="130175"/>
          </a:xfrm>
          <a:solidFill>
            <a:schemeClr val="tx1">
              <a:lumMod val="95000"/>
              <a:lumOff val="5000"/>
            </a:schemeClr>
          </a:solidFill>
        </p:grpSpPr>
        <p:sp>
          <p:nvSpPr>
            <p:cNvPr id="26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6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6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6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6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9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9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9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9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cxnSp>
        <p:nvCxnSpPr>
          <p:cNvPr id="295" name="直接箭头连接符 294"/>
          <p:cNvCxnSpPr/>
          <p:nvPr/>
        </p:nvCxnSpPr>
        <p:spPr bwMode="auto">
          <a:xfrm flipV="1">
            <a:off x="4490576" y="2415773"/>
            <a:ext cx="195745" cy="443637"/>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97" name="直接箭头连接符 296"/>
          <p:cNvCxnSpPr/>
          <p:nvPr/>
        </p:nvCxnSpPr>
        <p:spPr bwMode="auto">
          <a:xfrm flipV="1">
            <a:off x="4490576" y="2932186"/>
            <a:ext cx="242193" cy="885"/>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99" name="直接箭头连接符 298"/>
          <p:cNvCxnSpPr>
            <a:stCxn id="266" idx="14"/>
          </p:cNvCxnSpPr>
          <p:nvPr/>
        </p:nvCxnSpPr>
        <p:spPr bwMode="auto">
          <a:xfrm>
            <a:off x="4490576" y="2992739"/>
            <a:ext cx="199421" cy="45024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05" name="圆角矩形 304"/>
          <p:cNvSpPr/>
          <p:nvPr/>
        </p:nvSpPr>
        <p:spPr bwMode="auto">
          <a:xfrm>
            <a:off x="4731356" y="2020846"/>
            <a:ext cx="683197" cy="389758"/>
          </a:xfrm>
          <a:prstGeom prst="roundRect">
            <a:avLst/>
          </a:prstGeom>
          <a:no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 1</a:t>
            </a:r>
          </a:p>
        </p:txBody>
      </p:sp>
      <p:sp>
        <p:nvSpPr>
          <p:cNvPr id="313" name="圆角矩形 312"/>
          <p:cNvSpPr/>
          <p:nvPr/>
        </p:nvSpPr>
        <p:spPr bwMode="auto">
          <a:xfrm>
            <a:off x="4746413" y="2649434"/>
            <a:ext cx="683197" cy="389758"/>
          </a:xfrm>
          <a:prstGeom prst="roundRect">
            <a:avLst/>
          </a:prstGeom>
          <a:no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 2</a:t>
            </a:r>
          </a:p>
        </p:txBody>
      </p:sp>
      <p:sp>
        <p:nvSpPr>
          <p:cNvPr id="314" name="圆角矩形 313"/>
          <p:cNvSpPr/>
          <p:nvPr/>
        </p:nvSpPr>
        <p:spPr bwMode="auto">
          <a:xfrm>
            <a:off x="4740342" y="3278545"/>
            <a:ext cx="683197" cy="389758"/>
          </a:xfrm>
          <a:prstGeom prst="roundRect">
            <a:avLst/>
          </a:prstGeom>
          <a:no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 3</a:t>
            </a:r>
          </a:p>
        </p:txBody>
      </p:sp>
      <p:sp>
        <p:nvSpPr>
          <p:cNvPr id="315" name="Rectangle 18"/>
          <p:cNvSpPr>
            <a:spLocks noChangeAspect="1" noChangeArrowheads="1"/>
          </p:cNvSpPr>
          <p:nvPr/>
        </p:nvSpPr>
        <p:spPr bwMode="auto">
          <a:xfrm flipH="1">
            <a:off x="5494205" y="3335262"/>
            <a:ext cx="172581" cy="264639"/>
          </a:xfrm>
          <a:prstGeom prst="rect">
            <a:avLst/>
          </a:prstGeom>
          <a:gradFill rotWithShape="1">
            <a:gsLst>
              <a:gs pos="0">
                <a:srgbClr val="FFFFFF"/>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316" name="Rectangle 33"/>
          <p:cNvSpPr>
            <a:spLocks noChangeAspect="1" noChangeArrowheads="1"/>
          </p:cNvSpPr>
          <p:nvPr/>
        </p:nvSpPr>
        <p:spPr bwMode="auto">
          <a:xfrm>
            <a:off x="5639050" y="2049441"/>
            <a:ext cx="403254"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3%</a:t>
            </a:r>
            <a:endParaRPr lang="en-US" altLang="zh-CN" sz="1200" dirty="0">
              <a:solidFill>
                <a:srgbClr val="000000"/>
              </a:solidFill>
              <a:latin typeface="+mj-lt"/>
              <a:ea typeface="+mn-ea"/>
            </a:endParaRPr>
          </a:p>
        </p:txBody>
      </p:sp>
      <p:sp>
        <p:nvSpPr>
          <p:cNvPr id="317" name="Rectangle 33"/>
          <p:cNvSpPr>
            <a:spLocks noChangeAspect="1" noChangeArrowheads="1"/>
          </p:cNvSpPr>
          <p:nvPr/>
        </p:nvSpPr>
        <p:spPr bwMode="auto">
          <a:xfrm>
            <a:off x="5638099" y="2688615"/>
            <a:ext cx="493022"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10%</a:t>
            </a:r>
            <a:endParaRPr lang="en-US" altLang="zh-CN" sz="1200" dirty="0">
              <a:solidFill>
                <a:srgbClr val="000000"/>
              </a:solidFill>
              <a:latin typeface="+mj-lt"/>
              <a:ea typeface="+mn-ea"/>
            </a:endParaRPr>
          </a:p>
        </p:txBody>
      </p:sp>
      <p:sp>
        <p:nvSpPr>
          <p:cNvPr id="318" name="Rectangle 33"/>
          <p:cNvSpPr>
            <a:spLocks noChangeAspect="1" noChangeArrowheads="1"/>
          </p:cNvSpPr>
          <p:nvPr/>
        </p:nvSpPr>
        <p:spPr bwMode="auto">
          <a:xfrm>
            <a:off x="5670358" y="3308160"/>
            <a:ext cx="403254"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a:solidFill>
                  <a:srgbClr val="000000"/>
                </a:solidFill>
                <a:latin typeface="+mj-lt"/>
                <a:ea typeface="+mn-ea"/>
              </a:rPr>
              <a:t>5</a:t>
            </a:r>
            <a:r>
              <a:rPr lang="en-US" altLang="zh-CN" sz="1200" dirty="0" smtClean="0">
                <a:solidFill>
                  <a:srgbClr val="000000"/>
                </a:solidFill>
                <a:latin typeface="+mj-lt"/>
                <a:ea typeface="+mn-ea"/>
              </a:rPr>
              <a:t>%</a:t>
            </a:r>
            <a:endParaRPr lang="en-US" altLang="zh-CN" sz="1200" dirty="0">
              <a:solidFill>
                <a:srgbClr val="000000"/>
              </a:solidFill>
              <a:latin typeface="+mj-lt"/>
              <a:ea typeface="+mn-ea"/>
            </a:endParaRPr>
          </a:p>
        </p:txBody>
      </p:sp>
      <p:sp>
        <p:nvSpPr>
          <p:cNvPr id="319" name="Rectangle 18"/>
          <p:cNvSpPr>
            <a:spLocks noChangeAspect="1" noChangeArrowheads="1"/>
          </p:cNvSpPr>
          <p:nvPr/>
        </p:nvSpPr>
        <p:spPr bwMode="auto">
          <a:xfrm flipH="1">
            <a:off x="5461946" y="2688615"/>
            <a:ext cx="172581" cy="264639"/>
          </a:xfrm>
          <a:prstGeom prst="rect">
            <a:avLst/>
          </a:prstGeom>
          <a:gradFill rotWithShape="1">
            <a:gsLst>
              <a:gs pos="0">
                <a:srgbClr val="FFFFFF"/>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320" name="Rectangle 18"/>
          <p:cNvSpPr>
            <a:spLocks noChangeAspect="1" noChangeArrowheads="1"/>
          </p:cNvSpPr>
          <p:nvPr/>
        </p:nvSpPr>
        <p:spPr bwMode="auto">
          <a:xfrm flipH="1">
            <a:off x="5462897" y="2084027"/>
            <a:ext cx="172581" cy="264639"/>
          </a:xfrm>
          <a:prstGeom prst="rect">
            <a:avLst/>
          </a:prstGeom>
          <a:gradFill rotWithShape="1">
            <a:gsLst>
              <a:gs pos="0">
                <a:srgbClr val="FFFFFF"/>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grpSp>
        <p:nvGrpSpPr>
          <p:cNvPr id="321" name="组合 18397"/>
          <p:cNvGrpSpPr/>
          <p:nvPr/>
        </p:nvGrpSpPr>
        <p:grpSpPr>
          <a:xfrm>
            <a:off x="1270248" y="4939870"/>
            <a:ext cx="803801" cy="211646"/>
            <a:chOff x="2449513" y="1096964"/>
            <a:chExt cx="650875" cy="130175"/>
          </a:xfrm>
          <a:solidFill>
            <a:schemeClr val="tx1">
              <a:lumMod val="95000"/>
              <a:lumOff val="5000"/>
            </a:schemeClr>
          </a:solidFill>
        </p:grpSpPr>
        <p:sp>
          <p:nvSpPr>
            <p:cNvPr id="32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351" name="组合 18397"/>
          <p:cNvGrpSpPr/>
          <p:nvPr/>
        </p:nvGrpSpPr>
        <p:grpSpPr>
          <a:xfrm>
            <a:off x="1270779" y="5466879"/>
            <a:ext cx="803801" cy="211646"/>
            <a:chOff x="2449513" y="1096964"/>
            <a:chExt cx="650875" cy="130175"/>
          </a:xfrm>
          <a:solidFill>
            <a:schemeClr val="tx1">
              <a:lumMod val="95000"/>
              <a:lumOff val="5000"/>
            </a:schemeClr>
          </a:solidFill>
        </p:grpSpPr>
        <p:sp>
          <p:nvSpPr>
            <p:cNvPr id="35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8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381" name="Rectangle 33"/>
          <p:cNvSpPr>
            <a:spLocks noChangeAspect="1" noChangeArrowheads="1"/>
          </p:cNvSpPr>
          <p:nvPr/>
        </p:nvSpPr>
        <p:spPr bwMode="auto">
          <a:xfrm>
            <a:off x="1044042" y="4668765"/>
            <a:ext cx="777651"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Server 1</a:t>
            </a:r>
            <a:endParaRPr lang="en-US" altLang="zh-CN" sz="1200" dirty="0">
              <a:solidFill>
                <a:srgbClr val="000000"/>
              </a:solidFill>
              <a:latin typeface="+mj-lt"/>
              <a:ea typeface="+mn-ea"/>
            </a:endParaRPr>
          </a:p>
        </p:txBody>
      </p:sp>
      <p:sp>
        <p:nvSpPr>
          <p:cNvPr id="382" name="Rectangle 33"/>
          <p:cNvSpPr>
            <a:spLocks noChangeAspect="1" noChangeArrowheads="1"/>
          </p:cNvSpPr>
          <p:nvPr/>
        </p:nvSpPr>
        <p:spPr bwMode="auto">
          <a:xfrm>
            <a:off x="1044042" y="5151513"/>
            <a:ext cx="777651"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Server 2</a:t>
            </a:r>
            <a:endParaRPr lang="en-US" altLang="zh-CN" sz="1200" dirty="0">
              <a:solidFill>
                <a:srgbClr val="000000"/>
              </a:solidFill>
              <a:latin typeface="+mj-lt"/>
              <a:ea typeface="+mn-ea"/>
            </a:endParaRPr>
          </a:p>
        </p:txBody>
      </p:sp>
      <p:sp>
        <p:nvSpPr>
          <p:cNvPr id="383" name="Rectangle 99"/>
          <p:cNvSpPr>
            <a:spLocks noChangeAspect="1" noChangeArrowheads="1"/>
          </p:cNvSpPr>
          <p:nvPr/>
        </p:nvSpPr>
        <p:spPr bwMode="auto">
          <a:xfrm>
            <a:off x="1753342" y="4635718"/>
            <a:ext cx="167215" cy="264639"/>
          </a:xfrm>
          <a:prstGeom prst="rect">
            <a:avLst/>
          </a:prstGeom>
          <a:gradFill rotWithShape="1">
            <a:gsLst>
              <a:gs pos="0">
                <a:srgbClr val="FFC000"/>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384" name="Rectangle 18"/>
          <p:cNvSpPr>
            <a:spLocks noChangeAspect="1" noChangeArrowheads="1"/>
          </p:cNvSpPr>
          <p:nvPr/>
        </p:nvSpPr>
        <p:spPr bwMode="auto">
          <a:xfrm flipH="1">
            <a:off x="1747976" y="5178626"/>
            <a:ext cx="172581" cy="264639"/>
          </a:xfrm>
          <a:prstGeom prst="rect">
            <a:avLst/>
          </a:prstGeom>
          <a:gradFill rotWithShape="1">
            <a:gsLst>
              <a:gs pos="0">
                <a:srgbClr val="FFFFFF"/>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385" name="Rectangle 33"/>
          <p:cNvSpPr>
            <a:spLocks noChangeAspect="1" noChangeArrowheads="1"/>
          </p:cNvSpPr>
          <p:nvPr/>
        </p:nvSpPr>
        <p:spPr bwMode="auto">
          <a:xfrm>
            <a:off x="1829208" y="4624162"/>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a:solidFill>
                  <a:srgbClr val="000000"/>
                </a:solidFill>
                <a:latin typeface="+mj-lt"/>
                <a:ea typeface="+mn-ea"/>
              </a:rPr>
              <a:t>6</a:t>
            </a:r>
            <a:r>
              <a:rPr lang="en-US" altLang="zh-CN" sz="1200" dirty="0" smtClean="0">
                <a:solidFill>
                  <a:srgbClr val="000000"/>
                </a:solidFill>
                <a:latin typeface="+mj-lt"/>
                <a:ea typeface="+mn-ea"/>
              </a:rPr>
              <a:t>0%</a:t>
            </a:r>
            <a:endParaRPr lang="en-US" altLang="zh-CN" sz="1200" dirty="0">
              <a:solidFill>
                <a:srgbClr val="000000"/>
              </a:solidFill>
              <a:latin typeface="+mj-lt"/>
              <a:ea typeface="+mn-ea"/>
            </a:endParaRPr>
          </a:p>
        </p:txBody>
      </p:sp>
      <p:sp>
        <p:nvSpPr>
          <p:cNvPr id="386" name="Rectangle 33"/>
          <p:cNvSpPr>
            <a:spLocks noChangeAspect="1" noChangeArrowheads="1"/>
          </p:cNvSpPr>
          <p:nvPr/>
        </p:nvSpPr>
        <p:spPr bwMode="auto">
          <a:xfrm>
            <a:off x="1829208" y="5153141"/>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10%</a:t>
            </a:r>
            <a:endParaRPr lang="en-US" altLang="zh-CN" sz="1200" dirty="0">
              <a:solidFill>
                <a:srgbClr val="000000"/>
              </a:solidFill>
              <a:latin typeface="+mj-lt"/>
              <a:ea typeface="+mn-ea"/>
            </a:endParaRPr>
          </a:p>
        </p:txBody>
      </p:sp>
      <p:grpSp>
        <p:nvGrpSpPr>
          <p:cNvPr id="387" name="组合 18397"/>
          <p:cNvGrpSpPr/>
          <p:nvPr/>
        </p:nvGrpSpPr>
        <p:grpSpPr>
          <a:xfrm>
            <a:off x="2532212" y="4939870"/>
            <a:ext cx="803801" cy="211646"/>
            <a:chOff x="2449513" y="1096964"/>
            <a:chExt cx="650875" cy="130175"/>
          </a:xfrm>
          <a:solidFill>
            <a:schemeClr val="tx1">
              <a:lumMod val="95000"/>
              <a:lumOff val="5000"/>
            </a:schemeClr>
          </a:solidFill>
        </p:grpSpPr>
        <p:sp>
          <p:nvSpPr>
            <p:cNvPr id="38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8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417" name="组合 18397"/>
          <p:cNvGrpSpPr/>
          <p:nvPr/>
        </p:nvGrpSpPr>
        <p:grpSpPr>
          <a:xfrm>
            <a:off x="2532743" y="5466879"/>
            <a:ext cx="803801" cy="211646"/>
            <a:chOff x="2449513" y="1096964"/>
            <a:chExt cx="650875" cy="130175"/>
          </a:xfrm>
          <a:solidFill>
            <a:schemeClr val="tx1">
              <a:lumMod val="95000"/>
              <a:lumOff val="5000"/>
            </a:schemeClr>
          </a:solidFill>
        </p:grpSpPr>
        <p:sp>
          <p:nvSpPr>
            <p:cNvPr id="41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447" name="Rectangle 33"/>
          <p:cNvSpPr>
            <a:spLocks noChangeAspect="1" noChangeArrowheads="1"/>
          </p:cNvSpPr>
          <p:nvPr/>
        </p:nvSpPr>
        <p:spPr bwMode="auto">
          <a:xfrm>
            <a:off x="2306006" y="4668765"/>
            <a:ext cx="777651"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Server 1</a:t>
            </a:r>
            <a:endParaRPr lang="en-US" altLang="zh-CN" sz="1200" dirty="0">
              <a:solidFill>
                <a:srgbClr val="000000"/>
              </a:solidFill>
              <a:latin typeface="+mj-lt"/>
              <a:ea typeface="+mn-ea"/>
            </a:endParaRPr>
          </a:p>
        </p:txBody>
      </p:sp>
      <p:sp>
        <p:nvSpPr>
          <p:cNvPr id="448" name="Rectangle 33"/>
          <p:cNvSpPr>
            <a:spLocks noChangeAspect="1" noChangeArrowheads="1"/>
          </p:cNvSpPr>
          <p:nvPr/>
        </p:nvSpPr>
        <p:spPr bwMode="auto">
          <a:xfrm>
            <a:off x="2306006" y="5151513"/>
            <a:ext cx="777651"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Server 2</a:t>
            </a:r>
            <a:endParaRPr lang="en-US" altLang="zh-CN" sz="1200" dirty="0">
              <a:solidFill>
                <a:srgbClr val="000000"/>
              </a:solidFill>
              <a:latin typeface="+mj-lt"/>
              <a:ea typeface="+mn-ea"/>
            </a:endParaRPr>
          </a:p>
        </p:txBody>
      </p:sp>
      <p:sp>
        <p:nvSpPr>
          <p:cNvPr id="451" name="Rectangle 33"/>
          <p:cNvSpPr>
            <a:spLocks noChangeAspect="1" noChangeArrowheads="1"/>
          </p:cNvSpPr>
          <p:nvPr/>
        </p:nvSpPr>
        <p:spPr bwMode="auto">
          <a:xfrm>
            <a:off x="3091172" y="4624162"/>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10%</a:t>
            </a:r>
            <a:endParaRPr lang="en-US" altLang="zh-CN" sz="1200" dirty="0">
              <a:solidFill>
                <a:srgbClr val="000000"/>
              </a:solidFill>
              <a:latin typeface="+mj-lt"/>
              <a:ea typeface="+mn-ea"/>
            </a:endParaRPr>
          </a:p>
        </p:txBody>
      </p:sp>
      <p:sp>
        <p:nvSpPr>
          <p:cNvPr id="452" name="Rectangle 33"/>
          <p:cNvSpPr>
            <a:spLocks noChangeAspect="1" noChangeArrowheads="1"/>
          </p:cNvSpPr>
          <p:nvPr/>
        </p:nvSpPr>
        <p:spPr bwMode="auto">
          <a:xfrm>
            <a:off x="3091172" y="5153141"/>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a:solidFill>
                  <a:srgbClr val="000000"/>
                </a:solidFill>
                <a:latin typeface="+mj-lt"/>
                <a:ea typeface="+mn-ea"/>
              </a:rPr>
              <a:t>6</a:t>
            </a:r>
            <a:r>
              <a:rPr lang="en-US" altLang="zh-CN" sz="1200" dirty="0" smtClean="0">
                <a:solidFill>
                  <a:srgbClr val="000000"/>
                </a:solidFill>
                <a:latin typeface="+mj-lt"/>
                <a:ea typeface="+mn-ea"/>
              </a:rPr>
              <a:t>0%</a:t>
            </a:r>
            <a:endParaRPr lang="en-US" altLang="zh-CN" sz="1200" dirty="0">
              <a:solidFill>
                <a:srgbClr val="000000"/>
              </a:solidFill>
              <a:latin typeface="+mj-lt"/>
              <a:ea typeface="+mn-ea"/>
            </a:endParaRPr>
          </a:p>
        </p:txBody>
      </p:sp>
      <p:sp>
        <p:nvSpPr>
          <p:cNvPr id="453" name="Rectangle 18"/>
          <p:cNvSpPr>
            <a:spLocks noChangeAspect="1" noChangeArrowheads="1"/>
          </p:cNvSpPr>
          <p:nvPr/>
        </p:nvSpPr>
        <p:spPr bwMode="auto">
          <a:xfrm flipH="1">
            <a:off x="3014289" y="4630633"/>
            <a:ext cx="172581" cy="264639"/>
          </a:xfrm>
          <a:prstGeom prst="rect">
            <a:avLst/>
          </a:prstGeom>
          <a:gradFill rotWithShape="1">
            <a:gsLst>
              <a:gs pos="0">
                <a:srgbClr val="FFFFFF"/>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454" name="Rectangle 99"/>
          <p:cNvSpPr>
            <a:spLocks noChangeAspect="1" noChangeArrowheads="1"/>
          </p:cNvSpPr>
          <p:nvPr/>
        </p:nvSpPr>
        <p:spPr bwMode="auto">
          <a:xfrm>
            <a:off x="3015789" y="5172745"/>
            <a:ext cx="167215" cy="264639"/>
          </a:xfrm>
          <a:prstGeom prst="rect">
            <a:avLst/>
          </a:prstGeom>
          <a:gradFill rotWithShape="1">
            <a:gsLst>
              <a:gs pos="0">
                <a:srgbClr val="FFC000"/>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grpSp>
        <p:nvGrpSpPr>
          <p:cNvPr id="455" name="组合 18397"/>
          <p:cNvGrpSpPr/>
          <p:nvPr/>
        </p:nvGrpSpPr>
        <p:grpSpPr>
          <a:xfrm>
            <a:off x="4016756" y="5185953"/>
            <a:ext cx="803801" cy="211646"/>
            <a:chOff x="2449513" y="1096964"/>
            <a:chExt cx="650875" cy="130175"/>
          </a:xfrm>
          <a:solidFill>
            <a:schemeClr val="tx1">
              <a:lumMod val="95000"/>
              <a:lumOff val="5000"/>
            </a:schemeClr>
          </a:solidFill>
        </p:grpSpPr>
        <p:sp>
          <p:nvSpPr>
            <p:cNvPr id="45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5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5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5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485" name="Rectangle 33"/>
          <p:cNvSpPr>
            <a:spLocks noChangeAspect="1" noChangeArrowheads="1"/>
          </p:cNvSpPr>
          <p:nvPr/>
        </p:nvSpPr>
        <p:spPr bwMode="auto">
          <a:xfrm>
            <a:off x="3934858" y="5368840"/>
            <a:ext cx="642999"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Server</a:t>
            </a:r>
            <a:endParaRPr lang="en-US" altLang="zh-CN" sz="1200" dirty="0">
              <a:solidFill>
                <a:srgbClr val="000000"/>
              </a:solidFill>
              <a:latin typeface="+mj-lt"/>
              <a:ea typeface="+mn-ea"/>
            </a:endParaRPr>
          </a:p>
        </p:txBody>
      </p:sp>
      <p:sp>
        <p:nvSpPr>
          <p:cNvPr id="504" name="圆角矩形 503"/>
          <p:cNvSpPr/>
          <p:nvPr/>
        </p:nvSpPr>
        <p:spPr bwMode="auto">
          <a:xfrm>
            <a:off x="4011185" y="4461227"/>
            <a:ext cx="603319" cy="290502"/>
          </a:xfrm>
          <a:prstGeom prst="roundRect">
            <a:avLst/>
          </a:prstGeom>
          <a:no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solidFill>
                  <a:srgbClr val="000000"/>
                </a:solidFill>
                <a:latin typeface="+mn-ea"/>
                <a:ea typeface="+mn-ea"/>
              </a:rPr>
              <a:t>VM 1</a:t>
            </a:r>
          </a:p>
        </p:txBody>
      </p:sp>
      <p:sp>
        <p:nvSpPr>
          <p:cNvPr id="505" name="圆角矩形 504"/>
          <p:cNvSpPr/>
          <p:nvPr/>
        </p:nvSpPr>
        <p:spPr bwMode="auto">
          <a:xfrm>
            <a:off x="4011184" y="4833287"/>
            <a:ext cx="603319" cy="290502"/>
          </a:xfrm>
          <a:prstGeom prst="roundRect">
            <a:avLst/>
          </a:prstGeom>
          <a:no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solidFill>
                  <a:srgbClr val="000000"/>
                </a:solidFill>
                <a:latin typeface="+mn-ea"/>
                <a:ea typeface="+mn-ea"/>
              </a:rPr>
              <a:t>VM 2</a:t>
            </a:r>
          </a:p>
        </p:txBody>
      </p:sp>
      <p:sp>
        <p:nvSpPr>
          <p:cNvPr id="506" name="Rectangle 99"/>
          <p:cNvSpPr>
            <a:spLocks noChangeAspect="1" noChangeArrowheads="1"/>
          </p:cNvSpPr>
          <p:nvPr/>
        </p:nvSpPr>
        <p:spPr bwMode="auto">
          <a:xfrm rot="5400000">
            <a:off x="4573236" y="5386805"/>
            <a:ext cx="167215" cy="264639"/>
          </a:xfrm>
          <a:prstGeom prst="rect">
            <a:avLst/>
          </a:prstGeom>
          <a:gradFill rotWithShape="1">
            <a:gsLst>
              <a:gs pos="0">
                <a:srgbClr val="FFC000"/>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507" name="Rectangle 33"/>
          <p:cNvSpPr>
            <a:spLocks noChangeAspect="1" noChangeArrowheads="1"/>
          </p:cNvSpPr>
          <p:nvPr/>
        </p:nvSpPr>
        <p:spPr bwMode="auto">
          <a:xfrm>
            <a:off x="4723034" y="5358380"/>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70%</a:t>
            </a:r>
            <a:endParaRPr lang="en-US" altLang="zh-CN" sz="1200" dirty="0">
              <a:solidFill>
                <a:srgbClr val="000000"/>
              </a:solidFill>
              <a:latin typeface="+mj-lt"/>
              <a:ea typeface="+mn-ea"/>
            </a:endParaRPr>
          </a:p>
        </p:txBody>
      </p:sp>
      <p:sp>
        <p:nvSpPr>
          <p:cNvPr id="508" name="Rectangle 99"/>
          <p:cNvSpPr>
            <a:spLocks noChangeAspect="1" noChangeArrowheads="1"/>
          </p:cNvSpPr>
          <p:nvPr/>
        </p:nvSpPr>
        <p:spPr bwMode="auto">
          <a:xfrm>
            <a:off x="4641263" y="4481527"/>
            <a:ext cx="167215" cy="264639"/>
          </a:xfrm>
          <a:prstGeom prst="rect">
            <a:avLst/>
          </a:prstGeom>
          <a:gradFill rotWithShape="1">
            <a:gsLst>
              <a:gs pos="0">
                <a:srgbClr val="FFC000"/>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509" name="Rectangle 33"/>
          <p:cNvSpPr>
            <a:spLocks noChangeAspect="1" noChangeArrowheads="1"/>
          </p:cNvSpPr>
          <p:nvPr/>
        </p:nvSpPr>
        <p:spPr bwMode="auto">
          <a:xfrm>
            <a:off x="4740055" y="4470159"/>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a:solidFill>
                  <a:srgbClr val="000000"/>
                </a:solidFill>
                <a:latin typeface="+mj-lt"/>
                <a:ea typeface="+mn-ea"/>
              </a:rPr>
              <a:t>6</a:t>
            </a:r>
            <a:r>
              <a:rPr lang="en-US" altLang="zh-CN" sz="1200" dirty="0" smtClean="0">
                <a:solidFill>
                  <a:srgbClr val="000000"/>
                </a:solidFill>
                <a:latin typeface="+mj-lt"/>
                <a:ea typeface="+mn-ea"/>
              </a:rPr>
              <a:t>0%</a:t>
            </a:r>
            <a:endParaRPr lang="en-US" altLang="zh-CN" sz="1200" dirty="0">
              <a:solidFill>
                <a:srgbClr val="000000"/>
              </a:solidFill>
              <a:latin typeface="+mj-lt"/>
              <a:ea typeface="+mn-ea"/>
            </a:endParaRPr>
          </a:p>
        </p:txBody>
      </p:sp>
      <p:sp>
        <p:nvSpPr>
          <p:cNvPr id="510" name="Rectangle 18"/>
          <p:cNvSpPr>
            <a:spLocks noChangeAspect="1" noChangeArrowheads="1"/>
          </p:cNvSpPr>
          <p:nvPr/>
        </p:nvSpPr>
        <p:spPr bwMode="auto">
          <a:xfrm flipH="1">
            <a:off x="4644295" y="4865800"/>
            <a:ext cx="172581" cy="264639"/>
          </a:xfrm>
          <a:prstGeom prst="rect">
            <a:avLst/>
          </a:prstGeom>
          <a:gradFill rotWithShape="1">
            <a:gsLst>
              <a:gs pos="0">
                <a:srgbClr val="FFFFFF"/>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511" name="Rectangle 33"/>
          <p:cNvSpPr>
            <a:spLocks noChangeAspect="1" noChangeArrowheads="1"/>
          </p:cNvSpPr>
          <p:nvPr/>
        </p:nvSpPr>
        <p:spPr bwMode="auto">
          <a:xfrm>
            <a:off x="4739477" y="4840492"/>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10%</a:t>
            </a:r>
            <a:endParaRPr lang="en-US" altLang="zh-CN" sz="1200" dirty="0">
              <a:solidFill>
                <a:srgbClr val="000000"/>
              </a:solidFill>
              <a:latin typeface="+mj-lt"/>
              <a:ea typeface="+mn-ea"/>
            </a:endParaRPr>
          </a:p>
        </p:txBody>
      </p:sp>
      <p:sp>
        <p:nvSpPr>
          <p:cNvPr id="512" name="AutoShape 129"/>
          <p:cNvSpPr>
            <a:spLocks noChangeAspect="1" noChangeArrowheads="1"/>
          </p:cNvSpPr>
          <p:nvPr/>
        </p:nvSpPr>
        <p:spPr bwMode="gray">
          <a:xfrm>
            <a:off x="5218015" y="4275584"/>
            <a:ext cx="1208849" cy="1355755"/>
          </a:xfrm>
          <a:prstGeom prst="roundRect">
            <a:avLst>
              <a:gd name="adj" fmla="val 9106"/>
            </a:avLst>
          </a:prstGeom>
          <a:noFill/>
          <a:ln w="25400">
            <a:solidFill>
              <a:schemeClr val="tx1">
                <a:lumMod val="95000"/>
                <a:lumOff val="5000"/>
              </a:schemeClr>
            </a:solidFill>
            <a:round/>
            <a:headEnd/>
            <a:tailEnd/>
          </a:ln>
        </p:spPr>
        <p:txBody>
          <a:bodyPr wrap="none" lIns="91362" tIns="45682" rIns="91362" bIns="45682" anchor="ctr"/>
          <a:lstStyle/>
          <a:p>
            <a:pPr eaLnBrk="0" hangingPunct="0"/>
            <a:endParaRPr lang="en-US" altLang="zh-CN" sz="1200">
              <a:latin typeface="+mj-lt"/>
              <a:ea typeface="+mn-ea"/>
            </a:endParaRPr>
          </a:p>
        </p:txBody>
      </p:sp>
      <p:grpSp>
        <p:nvGrpSpPr>
          <p:cNvPr id="513" name="组合 18397"/>
          <p:cNvGrpSpPr/>
          <p:nvPr/>
        </p:nvGrpSpPr>
        <p:grpSpPr>
          <a:xfrm>
            <a:off x="5281234" y="5185953"/>
            <a:ext cx="803801" cy="211646"/>
            <a:chOff x="2449513" y="1096964"/>
            <a:chExt cx="650875" cy="130175"/>
          </a:xfrm>
          <a:solidFill>
            <a:schemeClr val="tx1">
              <a:lumMod val="95000"/>
              <a:lumOff val="5000"/>
            </a:schemeClr>
          </a:solidFill>
        </p:grpSpPr>
        <p:sp>
          <p:nvSpPr>
            <p:cNvPr id="51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543" name="Rectangle 33"/>
          <p:cNvSpPr>
            <a:spLocks noChangeAspect="1" noChangeArrowheads="1"/>
          </p:cNvSpPr>
          <p:nvPr/>
        </p:nvSpPr>
        <p:spPr bwMode="auto">
          <a:xfrm>
            <a:off x="5169613" y="5368840"/>
            <a:ext cx="642999" cy="291752"/>
          </a:xfrm>
          <a:prstGeom prst="rect">
            <a:avLst/>
          </a:prstGeom>
          <a:noFill/>
          <a:ln w="9525" algn="ctr">
            <a:noFill/>
            <a:miter lim="800000"/>
            <a:headEnd/>
            <a:tailEnd/>
          </a:ln>
        </p:spPr>
        <p:txBody>
          <a:bodyPr wrap="none" lIns="87758" tIns="43881" rIns="87758" bIns="43881">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Server</a:t>
            </a:r>
            <a:endParaRPr lang="en-US" altLang="zh-CN" sz="1200" dirty="0">
              <a:solidFill>
                <a:srgbClr val="000000"/>
              </a:solidFill>
              <a:latin typeface="+mj-lt"/>
              <a:ea typeface="+mn-ea"/>
            </a:endParaRPr>
          </a:p>
        </p:txBody>
      </p:sp>
      <p:sp>
        <p:nvSpPr>
          <p:cNvPr id="544" name="圆角矩形 543"/>
          <p:cNvSpPr/>
          <p:nvPr/>
        </p:nvSpPr>
        <p:spPr bwMode="auto">
          <a:xfrm>
            <a:off x="5275663" y="4461227"/>
            <a:ext cx="603319" cy="290502"/>
          </a:xfrm>
          <a:prstGeom prst="roundRect">
            <a:avLst/>
          </a:prstGeom>
          <a:no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solidFill>
                  <a:srgbClr val="000000"/>
                </a:solidFill>
                <a:latin typeface="+mn-ea"/>
                <a:ea typeface="+mn-ea"/>
              </a:rPr>
              <a:t>VM 1</a:t>
            </a:r>
          </a:p>
        </p:txBody>
      </p:sp>
      <p:sp>
        <p:nvSpPr>
          <p:cNvPr id="545" name="圆角矩形 544"/>
          <p:cNvSpPr/>
          <p:nvPr/>
        </p:nvSpPr>
        <p:spPr bwMode="auto">
          <a:xfrm>
            <a:off x="5275662" y="4833287"/>
            <a:ext cx="603319" cy="290502"/>
          </a:xfrm>
          <a:prstGeom prst="roundRect">
            <a:avLst/>
          </a:prstGeom>
          <a:noFill/>
          <a:ln w="952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dirty="0" smtClean="0">
                <a:solidFill>
                  <a:srgbClr val="000000"/>
                </a:solidFill>
                <a:latin typeface="+mn-ea"/>
                <a:ea typeface="+mn-ea"/>
              </a:rPr>
              <a:t>VM 2</a:t>
            </a:r>
          </a:p>
        </p:txBody>
      </p:sp>
      <p:sp>
        <p:nvSpPr>
          <p:cNvPr id="546" name="Rectangle 99"/>
          <p:cNvSpPr>
            <a:spLocks noChangeAspect="1" noChangeArrowheads="1"/>
          </p:cNvSpPr>
          <p:nvPr/>
        </p:nvSpPr>
        <p:spPr bwMode="auto">
          <a:xfrm rot="5400000">
            <a:off x="5853248" y="5386805"/>
            <a:ext cx="167215" cy="264639"/>
          </a:xfrm>
          <a:prstGeom prst="rect">
            <a:avLst/>
          </a:prstGeom>
          <a:gradFill rotWithShape="1">
            <a:gsLst>
              <a:gs pos="0">
                <a:srgbClr val="FFC000"/>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547" name="Rectangle 33"/>
          <p:cNvSpPr>
            <a:spLocks noChangeAspect="1" noChangeArrowheads="1"/>
          </p:cNvSpPr>
          <p:nvPr/>
        </p:nvSpPr>
        <p:spPr bwMode="auto">
          <a:xfrm>
            <a:off x="6003046" y="5358380"/>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70%</a:t>
            </a:r>
            <a:endParaRPr lang="en-US" altLang="zh-CN" sz="1200" dirty="0">
              <a:solidFill>
                <a:srgbClr val="000000"/>
              </a:solidFill>
              <a:latin typeface="+mj-lt"/>
              <a:ea typeface="+mn-ea"/>
            </a:endParaRPr>
          </a:p>
        </p:txBody>
      </p:sp>
      <p:sp>
        <p:nvSpPr>
          <p:cNvPr id="548" name="Rectangle 99"/>
          <p:cNvSpPr>
            <a:spLocks noChangeAspect="1" noChangeArrowheads="1"/>
          </p:cNvSpPr>
          <p:nvPr/>
        </p:nvSpPr>
        <p:spPr bwMode="auto">
          <a:xfrm>
            <a:off x="5905741" y="4855190"/>
            <a:ext cx="167215" cy="264639"/>
          </a:xfrm>
          <a:prstGeom prst="rect">
            <a:avLst/>
          </a:prstGeom>
          <a:gradFill rotWithShape="1">
            <a:gsLst>
              <a:gs pos="0">
                <a:srgbClr val="FFC000"/>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549" name="Rectangle 33"/>
          <p:cNvSpPr>
            <a:spLocks noChangeAspect="1" noChangeArrowheads="1"/>
          </p:cNvSpPr>
          <p:nvPr/>
        </p:nvSpPr>
        <p:spPr bwMode="auto">
          <a:xfrm>
            <a:off x="6004533" y="4843822"/>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a:solidFill>
                  <a:srgbClr val="000000"/>
                </a:solidFill>
                <a:latin typeface="+mj-lt"/>
                <a:ea typeface="+mn-ea"/>
              </a:rPr>
              <a:t>6</a:t>
            </a:r>
            <a:r>
              <a:rPr lang="en-US" altLang="zh-CN" sz="1200" dirty="0" smtClean="0">
                <a:solidFill>
                  <a:srgbClr val="000000"/>
                </a:solidFill>
                <a:latin typeface="+mj-lt"/>
                <a:ea typeface="+mn-ea"/>
              </a:rPr>
              <a:t>0%</a:t>
            </a:r>
            <a:endParaRPr lang="en-US" altLang="zh-CN" sz="1200" dirty="0">
              <a:solidFill>
                <a:srgbClr val="000000"/>
              </a:solidFill>
              <a:latin typeface="+mj-lt"/>
              <a:ea typeface="+mn-ea"/>
            </a:endParaRPr>
          </a:p>
        </p:txBody>
      </p:sp>
      <p:sp>
        <p:nvSpPr>
          <p:cNvPr id="550" name="Rectangle 18"/>
          <p:cNvSpPr>
            <a:spLocks noChangeAspect="1" noChangeArrowheads="1"/>
          </p:cNvSpPr>
          <p:nvPr/>
        </p:nvSpPr>
        <p:spPr bwMode="auto">
          <a:xfrm flipH="1">
            <a:off x="5908773" y="4491663"/>
            <a:ext cx="172581" cy="264639"/>
          </a:xfrm>
          <a:prstGeom prst="rect">
            <a:avLst/>
          </a:prstGeom>
          <a:gradFill rotWithShape="1">
            <a:gsLst>
              <a:gs pos="0">
                <a:srgbClr val="FFFFFF"/>
              </a:gs>
              <a:gs pos="100000">
                <a:srgbClr val="00FF00"/>
              </a:gs>
            </a:gsLst>
            <a:lin ang="5400000" scaled="1"/>
          </a:gradFill>
          <a:ln w="9525" algn="ctr">
            <a:noFill/>
            <a:miter lim="800000"/>
            <a:headEnd/>
            <a:tailEnd/>
          </a:ln>
        </p:spPr>
        <p:txBody>
          <a:bodyPr wrap="square" lIns="79200" tIns="39600" rIns="79200" bIns="39600" anchor="ctr">
            <a:spAutoFit/>
          </a:bodyPr>
          <a:lstStyle/>
          <a:p>
            <a:endParaRPr lang="zh-CN" altLang="en-US" sz="1200">
              <a:latin typeface="+mj-lt"/>
              <a:ea typeface="+mn-ea"/>
            </a:endParaRPr>
          </a:p>
        </p:txBody>
      </p:sp>
      <p:sp>
        <p:nvSpPr>
          <p:cNvPr id="551" name="Rectangle 33"/>
          <p:cNvSpPr>
            <a:spLocks noChangeAspect="1" noChangeArrowheads="1"/>
          </p:cNvSpPr>
          <p:nvPr/>
        </p:nvSpPr>
        <p:spPr bwMode="auto">
          <a:xfrm>
            <a:off x="6003955" y="4466355"/>
            <a:ext cx="493022" cy="291752"/>
          </a:xfrm>
          <a:prstGeom prst="rect">
            <a:avLst/>
          </a:prstGeom>
          <a:noFill/>
          <a:ln w="9525" algn="ctr">
            <a:noFill/>
            <a:miter lim="800000"/>
            <a:headEnd/>
            <a:tailEnd/>
          </a:ln>
        </p:spPr>
        <p:txBody>
          <a:bodyPr wrap="none" lIns="87758" tIns="43881" rIns="87758" bIns="43881" anchor="ctr" anchorCtr="0">
            <a:spAutoFit/>
          </a:bodyPr>
          <a:lstStyle/>
          <a:p>
            <a:pPr defTabSz="877888">
              <a:lnSpc>
                <a:spcPct val="110000"/>
              </a:lnSpc>
              <a:buClr>
                <a:schemeClr val="bg1"/>
              </a:buClr>
              <a:buFont typeface="Wingdings" pitchFamily="2" charset="2"/>
              <a:buNone/>
            </a:pPr>
            <a:r>
              <a:rPr lang="en-US" altLang="zh-CN" sz="1200" dirty="0" smtClean="0">
                <a:solidFill>
                  <a:srgbClr val="000000"/>
                </a:solidFill>
                <a:latin typeface="+mj-lt"/>
                <a:ea typeface="+mn-ea"/>
              </a:rPr>
              <a:t>10%</a:t>
            </a:r>
            <a:endParaRPr lang="en-US" altLang="zh-CN" sz="1200" dirty="0">
              <a:solidFill>
                <a:srgbClr val="000000"/>
              </a:solidFill>
              <a:latin typeface="+mj-lt"/>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3339227468"/>
              </p:ext>
            </p:extLst>
          </p:nvPr>
        </p:nvGraphicFramePr>
        <p:xfrm>
          <a:off x="7238022" y="4345506"/>
          <a:ext cx="3892581" cy="1606236"/>
        </p:xfrm>
        <a:graphic>
          <a:graphicData uri="http://schemas.openxmlformats.org/drawingml/2006/table">
            <a:tbl>
              <a:tblPr firstRow="1" bandRow="1">
                <a:tableStyleId>{5C22544A-7EE6-4342-B048-85BDC9FD1C3A}</a:tableStyleId>
              </a:tblPr>
              <a:tblGrid>
                <a:gridCol w="1594282"/>
                <a:gridCol w="1188132"/>
                <a:gridCol w="1110167"/>
              </a:tblGrid>
              <a:tr h="535412">
                <a:tc>
                  <a:txBody>
                    <a:bodyPr/>
                    <a:lstStyle/>
                    <a:p>
                      <a:pPr algn="ctr"/>
                      <a:r>
                        <a:rPr lang="zh-CN" altLang="en-US" sz="1600" b="1" kern="1200" dirty="0" smtClean="0">
                          <a:solidFill>
                            <a:schemeClr val="tx1"/>
                          </a:solidFill>
                          <a:latin typeface="+mn-lt"/>
                          <a:ea typeface="+mn-ea"/>
                          <a:cs typeface="+mn-cs"/>
                        </a:rPr>
                        <a:t>服务器</a:t>
                      </a:r>
                      <a:endParaRPr lang="zh-CN" altLang="en-US" sz="1600" b="1" kern="1200" dirty="0">
                        <a:solidFill>
                          <a:schemeClr val="tx1"/>
                        </a:solidFill>
                        <a:latin typeface="+mn-lt"/>
                        <a:ea typeface="+mn-ea"/>
                        <a:cs typeface="+mn-cs"/>
                      </a:endParaRPr>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zh-CN" altLang="en-US" sz="1600" dirty="0" smtClean="0">
                          <a:solidFill>
                            <a:schemeClr val="tx1"/>
                          </a:solidFill>
                        </a:rPr>
                        <a:t>峰值时间</a:t>
                      </a:r>
                      <a:endParaRPr lang="zh-CN" altLang="en-US" sz="1600"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zh-CN" altLang="en-US" sz="1600" dirty="0" smtClean="0">
                          <a:solidFill>
                            <a:schemeClr val="tx1"/>
                          </a:solidFill>
                        </a:rPr>
                        <a:t>谷底时间</a:t>
                      </a:r>
                      <a:endParaRPr lang="zh-CN" altLang="en-US" sz="1600" dirty="0">
                        <a:solidFill>
                          <a:schemeClr val="tx1"/>
                        </a:solidFill>
                      </a:endParaRPr>
                    </a:p>
                  </a:txBody>
                  <a:tcPr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35412">
                <a:tc>
                  <a:txBody>
                    <a:bodyPr/>
                    <a:lstStyle/>
                    <a:p>
                      <a:pPr algn="ctr"/>
                      <a:r>
                        <a:rPr lang="en-US" altLang="zh-CN" sz="1400" dirty="0" err="1" smtClean="0"/>
                        <a:t>Wap</a:t>
                      </a:r>
                      <a:r>
                        <a:rPr lang="zh-CN" altLang="en-US" sz="1400" dirty="0" smtClean="0"/>
                        <a:t>网关服务器</a:t>
                      </a:r>
                      <a:endParaRPr lang="zh-CN" altLang="en-US" sz="1400" dirty="0"/>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1" dirty="0" smtClean="0">
                          <a:solidFill>
                            <a:srgbClr val="C00000"/>
                          </a:solidFill>
                        </a:rPr>
                        <a:t>22</a:t>
                      </a:r>
                      <a:r>
                        <a:rPr lang="zh-CN" altLang="en-US" sz="1400" b="1" dirty="0" smtClean="0">
                          <a:solidFill>
                            <a:srgbClr val="C00000"/>
                          </a:solidFill>
                        </a:rPr>
                        <a:t>时</a:t>
                      </a:r>
                      <a:endParaRPr lang="zh-CN" altLang="en-US" sz="1400" b="1" dirty="0">
                        <a:solidFill>
                          <a:srgbClr val="C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1" dirty="0" smtClean="0">
                          <a:solidFill>
                            <a:srgbClr val="C00000"/>
                          </a:solidFill>
                        </a:rPr>
                        <a:t>4</a:t>
                      </a:r>
                      <a:r>
                        <a:rPr lang="zh-CN" altLang="en-US" sz="1400" b="1" dirty="0" smtClean="0">
                          <a:solidFill>
                            <a:srgbClr val="C00000"/>
                          </a:solidFill>
                        </a:rPr>
                        <a:t>时</a:t>
                      </a:r>
                      <a:endParaRPr lang="zh-CN" altLang="en-US" sz="1400" b="1" dirty="0">
                        <a:solidFill>
                          <a:srgbClr val="C00000"/>
                        </a:solidFill>
                      </a:endParaRPr>
                    </a:p>
                  </a:txBody>
                  <a:tcPr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5412">
                <a:tc>
                  <a:txBody>
                    <a:bodyPr/>
                    <a:lstStyle/>
                    <a:p>
                      <a:pPr algn="ctr"/>
                      <a:r>
                        <a:rPr lang="zh-CN" altLang="en-US" sz="1400" dirty="0" smtClean="0"/>
                        <a:t>彩信服务器</a:t>
                      </a:r>
                      <a:endParaRPr lang="zh-CN" altLang="en-US" sz="1400" dirty="0"/>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1" dirty="0" smtClean="0">
                          <a:solidFill>
                            <a:srgbClr val="C00000"/>
                          </a:solidFill>
                        </a:rPr>
                        <a:t>8</a:t>
                      </a:r>
                      <a:r>
                        <a:rPr lang="zh-CN" altLang="en-US" sz="1400" b="1" dirty="0" smtClean="0">
                          <a:solidFill>
                            <a:srgbClr val="C00000"/>
                          </a:solidFill>
                        </a:rPr>
                        <a:t>时</a:t>
                      </a:r>
                      <a:endParaRPr lang="zh-CN" altLang="en-US" sz="1400" b="1" dirty="0">
                        <a:solidFill>
                          <a:srgbClr val="C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1" dirty="0" smtClean="0">
                          <a:solidFill>
                            <a:srgbClr val="C00000"/>
                          </a:solidFill>
                        </a:rPr>
                        <a:t>20</a:t>
                      </a:r>
                      <a:r>
                        <a:rPr lang="zh-CN" altLang="en-US" sz="1400" b="1" dirty="0" smtClean="0">
                          <a:solidFill>
                            <a:srgbClr val="C00000"/>
                          </a:solidFill>
                        </a:rPr>
                        <a:t>时</a:t>
                      </a:r>
                      <a:endParaRPr lang="zh-CN" altLang="en-US" sz="1400" b="1" dirty="0">
                        <a:solidFill>
                          <a:srgbClr val="C00000"/>
                        </a:solidFill>
                      </a:endParaRPr>
                    </a:p>
                  </a:txBody>
                  <a:tcPr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39659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FusionCompute</a:t>
            </a:r>
            <a:r>
              <a:rPr lang="zh-CN" altLang="en-US" dirty="0"/>
              <a:t>带来的</a:t>
            </a:r>
            <a:r>
              <a:rPr lang="zh-CN" altLang="en-US" dirty="0" smtClean="0"/>
              <a:t>价值 </a:t>
            </a:r>
            <a:r>
              <a:rPr lang="en-US" altLang="zh-CN" dirty="0" smtClean="0"/>
              <a:t>(2) </a:t>
            </a:r>
            <a:endParaRPr lang="zh-CN" altLang="en-US" dirty="0"/>
          </a:p>
        </p:txBody>
      </p:sp>
      <p:grpSp>
        <p:nvGrpSpPr>
          <p:cNvPr id="4" name="组合 18397"/>
          <p:cNvGrpSpPr/>
          <p:nvPr/>
        </p:nvGrpSpPr>
        <p:grpSpPr>
          <a:xfrm>
            <a:off x="1307039" y="2902922"/>
            <a:ext cx="1401376" cy="368991"/>
            <a:chOff x="2449513" y="1096964"/>
            <a:chExt cx="650875" cy="130175"/>
          </a:xfrm>
          <a:solidFill>
            <a:schemeClr val="tx1">
              <a:lumMod val="95000"/>
              <a:lumOff val="5000"/>
            </a:schemeClr>
          </a:solidFill>
        </p:grpSpPr>
        <p:sp>
          <p:nvSpPr>
            <p:cNvPr id="1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40" name="组合 18397"/>
          <p:cNvGrpSpPr/>
          <p:nvPr/>
        </p:nvGrpSpPr>
        <p:grpSpPr>
          <a:xfrm>
            <a:off x="2834936" y="2902922"/>
            <a:ext cx="1401376" cy="368991"/>
            <a:chOff x="2449513" y="1096964"/>
            <a:chExt cx="650875" cy="130175"/>
          </a:xfrm>
          <a:solidFill>
            <a:schemeClr val="tx1">
              <a:lumMod val="95000"/>
              <a:lumOff val="5000"/>
            </a:schemeClr>
          </a:solidFill>
        </p:grpSpPr>
        <p:sp>
          <p:nvSpPr>
            <p:cNvPr id="4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75" name="组合 18397"/>
          <p:cNvGrpSpPr/>
          <p:nvPr/>
        </p:nvGrpSpPr>
        <p:grpSpPr>
          <a:xfrm>
            <a:off x="4373837" y="2902923"/>
            <a:ext cx="1401376" cy="368991"/>
            <a:chOff x="2449513" y="1096964"/>
            <a:chExt cx="650875" cy="130175"/>
          </a:xfrm>
          <a:solidFill>
            <a:schemeClr val="tx1">
              <a:lumMod val="95000"/>
              <a:lumOff val="5000"/>
            </a:schemeClr>
          </a:solidFill>
        </p:grpSpPr>
        <p:sp>
          <p:nvSpPr>
            <p:cNvPr id="7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111" name="组合 18397"/>
          <p:cNvGrpSpPr/>
          <p:nvPr/>
        </p:nvGrpSpPr>
        <p:grpSpPr>
          <a:xfrm>
            <a:off x="1307039" y="5206779"/>
            <a:ext cx="1401376" cy="368991"/>
            <a:chOff x="2449513" y="1096964"/>
            <a:chExt cx="650875" cy="130175"/>
          </a:xfrm>
          <a:solidFill>
            <a:schemeClr val="tx1">
              <a:lumMod val="95000"/>
              <a:lumOff val="5000"/>
            </a:schemeClr>
          </a:solidFill>
        </p:grpSpPr>
        <p:sp>
          <p:nvSpPr>
            <p:cNvPr id="117"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8"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9"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0"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1"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2"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3"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4"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5"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6"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7"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8"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9"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0"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1"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2"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3"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4"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5"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6"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7"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8"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9"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0"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1"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2"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3"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4"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5"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146" name="组合 18397"/>
          <p:cNvGrpSpPr/>
          <p:nvPr/>
        </p:nvGrpSpPr>
        <p:grpSpPr>
          <a:xfrm>
            <a:off x="2834936" y="5206779"/>
            <a:ext cx="1401376" cy="368991"/>
            <a:chOff x="2449513" y="1096964"/>
            <a:chExt cx="650875" cy="130175"/>
          </a:xfrm>
          <a:solidFill>
            <a:schemeClr val="tx1">
              <a:lumMod val="95000"/>
              <a:lumOff val="5000"/>
            </a:schemeClr>
          </a:solidFill>
        </p:grpSpPr>
        <p:sp>
          <p:nvSpPr>
            <p:cNvPr id="147"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8"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9"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0"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1"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2"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3"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4"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5"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6"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7"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8"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9"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0"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1"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2"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3"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4"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5"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6"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7"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8"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9"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0"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1"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2"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3"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4"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5"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181" name="组合 18397"/>
          <p:cNvGrpSpPr/>
          <p:nvPr/>
        </p:nvGrpSpPr>
        <p:grpSpPr>
          <a:xfrm>
            <a:off x="4373837" y="5206779"/>
            <a:ext cx="1401376" cy="368991"/>
            <a:chOff x="2449513" y="1096964"/>
            <a:chExt cx="650875" cy="130175"/>
          </a:xfrm>
          <a:solidFill>
            <a:schemeClr val="tx1">
              <a:lumMod val="95000"/>
              <a:lumOff val="5000"/>
            </a:schemeClr>
          </a:solidFill>
        </p:grpSpPr>
        <p:sp>
          <p:nvSpPr>
            <p:cNvPr id="18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211" name="Text Box 19"/>
          <p:cNvSpPr txBox="1">
            <a:spLocks noChangeArrowheads="1"/>
          </p:cNvSpPr>
          <p:nvPr/>
        </p:nvSpPr>
        <p:spPr bwMode="auto">
          <a:xfrm>
            <a:off x="5276170" y="5141453"/>
            <a:ext cx="362325" cy="589641"/>
          </a:xfrm>
          <a:prstGeom prst="rect">
            <a:avLst/>
          </a:prstGeom>
          <a:noFill/>
          <a:ln w="9525">
            <a:noFill/>
            <a:miter lim="800000"/>
            <a:headEnd/>
            <a:tailEnd/>
          </a:ln>
        </p:spPr>
        <p:txBody>
          <a:bodyPr lIns="82177" tIns="41088" rIns="82177" bIns="41088">
            <a:spAutoFit/>
          </a:bodyPr>
          <a:lstStyle/>
          <a:p>
            <a:pPr eaLnBrk="0" hangingPunct="0">
              <a:lnSpc>
                <a:spcPct val="85000"/>
              </a:lnSpc>
            </a:pPr>
            <a:r>
              <a:rPr lang="en-US" altLang="zh-CN" sz="2400" b="1" dirty="0">
                <a:solidFill>
                  <a:srgbClr val="FF0000"/>
                </a:solidFill>
                <a:latin typeface="+mn-ea"/>
                <a:ea typeface="+mn-ea"/>
                <a:cs typeface="Arial" pitchFamily="34" charset="0"/>
              </a:rPr>
              <a:t>X</a:t>
            </a:r>
          </a:p>
        </p:txBody>
      </p:sp>
      <p:sp>
        <p:nvSpPr>
          <p:cNvPr id="421" name="文本框 420"/>
          <p:cNvSpPr txBox="1"/>
          <p:nvPr/>
        </p:nvSpPr>
        <p:spPr bwMode="auto">
          <a:xfrm>
            <a:off x="3962873" y="3404584"/>
            <a:ext cx="536392"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smtClean="0">
                <a:latin typeface="+mn-ea"/>
                <a:ea typeface="+mn-ea"/>
              </a:rPr>
              <a:t>故障</a:t>
            </a:r>
          </a:p>
        </p:txBody>
      </p:sp>
      <p:sp>
        <p:nvSpPr>
          <p:cNvPr id="423" name="文本框 422"/>
          <p:cNvSpPr txBox="1"/>
          <p:nvPr/>
        </p:nvSpPr>
        <p:spPr bwMode="auto">
          <a:xfrm>
            <a:off x="1792393" y="5695961"/>
            <a:ext cx="3424751"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latin typeface="+mn-ea"/>
                <a:ea typeface="+mn-ea"/>
              </a:rPr>
              <a:t>节点故障时，</a:t>
            </a:r>
            <a:r>
              <a:rPr lang="en-US" altLang="zh-CN" sz="1400" dirty="0" smtClean="0">
                <a:latin typeface="+mn-ea"/>
                <a:ea typeface="+mn-ea"/>
              </a:rPr>
              <a:t>VM HA</a:t>
            </a:r>
            <a:r>
              <a:rPr lang="zh-CN" altLang="en-US" sz="1400" dirty="0" smtClean="0">
                <a:latin typeface="+mn-ea"/>
                <a:ea typeface="+mn-ea"/>
              </a:rPr>
              <a:t>到其他节点并启动</a:t>
            </a:r>
          </a:p>
        </p:txBody>
      </p:sp>
      <p:sp>
        <p:nvSpPr>
          <p:cNvPr id="425" name="矩形 424"/>
          <p:cNvSpPr/>
          <p:nvPr/>
        </p:nvSpPr>
        <p:spPr bwMode="auto">
          <a:xfrm>
            <a:off x="1145427" y="1520788"/>
            <a:ext cx="4896544" cy="4716524"/>
          </a:xfrm>
          <a:prstGeom prst="rect">
            <a:avLst/>
          </a:prstGeom>
          <a:no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27" name="组合 426"/>
          <p:cNvGrpSpPr/>
          <p:nvPr/>
        </p:nvGrpSpPr>
        <p:grpSpPr>
          <a:xfrm>
            <a:off x="1508844" y="1895560"/>
            <a:ext cx="702144" cy="793343"/>
            <a:chOff x="10249997" y="4077072"/>
            <a:chExt cx="891587" cy="793343"/>
          </a:xfrm>
        </p:grpSpPr>
        <p:sp>
          <p:nvSpPr>
            <p:cNvPr id="428" name="圆角矩形 427"/>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429"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430"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431" name="组合 16582"/>
            <p:cNvGrpSpPr/>
            <p:nvPr/>
          </p:nvGrpSpPr>
          <p:grpSpPr>
            <a:xfrm>
              <a:off x="10782456" y="4572076"/>
              <a:ext cx="227531" cy="255320"/>
              <a:chOff x="8407400" y="2055813"/>
              <a:chExt cx="360363" cy="458788"/>
            </a:xfrm>
            <a:solidFill>
              <a:srgbClr val="00B0F0"/>
            </a:solidFill>
          </p:grpSpPr>
          <p:sp>
            <p:nvSpPr>
              <p:cNvPr id="43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3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3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3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436" name="组合 435"/>
          <p:cNvGrpSpPr/>
          <p:nvPr/>
        </p:nvGrpSpPr>
        <p:grpSpPr>
          <a:xfrm>
            <a:off x="3030743" y="1895560"/>
            <a:ext cx="702144" cy="793343"/>
            <a:chOff x="10249997" y="4077072"/>
            <a:chExt cx="891587" cy="793343"/>
          </a:xfrm>
        </p:grpSpPr>
        <p:sp>
          <p:nvSpPr>
            <p:cNvPr id="437" name="圆角矩形 436"/>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438"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439"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440" name="组合 16582"/>
            <p:cNvGrpSpPr/>
            <p:nvPr/>
          </p:nvGrpSpPr>
          <p:grpSpPr>
            <a:xfrm>
              <a:off x="10782456" y="4572076"/>
              <a:ext cx="227531" cy="255320"/>
              <a:chOff x="8407400" y="2055813"/>
              <a:chExt cx="360363" cy="458788"/>
            </a:xfrm>
            <a:solidFill>
              <a:srgbClr val="00B0F0"/>
            </a:solidFill>
          </p:grpSpPr>
          <p:sp>
            <p:nvSpPr>
              <p:cNvPr id="44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4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4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4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445" name="组合 444"/>
          <p:cNvGrpSpPr/>
          <p:nvPr/>
        </p:nvGrpSpPr>
        <p:grpSpPr>
          <a:xfrm>
            <a:off x="4658511" y="1895560"/>
            <a:ext cx="702144" cy="793343"/>
            <a:chOff x="10249997" y="4077072"/>
            <a:chExt cx="891587" cy="793343"/>
          </a:xfrm>
        </p:grpSpPr>
        <p:sp>
          <p:nvSpPr>
            <p:cNvPr id="446" name="圆角矩形 445"/>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447"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448"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449" name="组合 16582"/>
            <p:cNvGrpSpPr/>
            <p:nvPr/>
          </p:nvGrpSpPr>
          <p:grpSpPr>
            <a:xfrm>
              <a:off x="10782456" y="4572076"/>
              <a:ext cx="227531" cy="255320"/>
              <a:chOff x="8407400" y="2055813"/>
              <a:chExt cx="360363" cy="458788"/>
            </a:xfrm>
            <a:solidFill>
              <a:srgbClr val="00B0F0"/>
            </a:solidFill>
          </p:grpSpPr>
          <p:sp>
            <p:nvSpPr>
              <p:cNvPr id="45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5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5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5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454" name="组合 453"/>
          <p:cNvGrpSpPr/>
          <p:nvPr/>
        </p:nvGrpSpPr>
        <p:grpSpPr>
          <a:xfrm>
            <a:off x="1508028" y="4210204"/>
            <a:ext cx="702144" cy="793343"/>
            <a:chOff x="10249997" y="4077072"/>
            <a:chExt cx="891587" cy="793343"/>
          </a:xfrm>
        </p:grpSpPr>
        <p:sp>
          <p:nvSpPr>
            <p:cNvPr id="455" name="圆角矩形 454"/>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456"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457"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458" name="组合 16582"/>
            <p:cNvGrpSpPr/>
            <p:nvPr/>
          </p:nvGrpSpPr>
          <p:grpSpPr>
            <a:xfrm>
              <a:off x="10782456" y="4572076"/>
              <a:ext cx="227531" cy="255320"/>
              <a:chOff x="8407400" y="2055813"/>
              <a:chExt cx="360363" cy="458788"/>
            </a:xfrm>
            <a:solidFill>
              <a:srgbClr val="00B0F0"/>
            </a:solidFill>
          </p:grpSpPr>
          <p:sp>
            <p:nvSpPr>
              <p:cNvPr id="45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463" name="组合 462"/>
          <p:cNvGrpSpPr/>
          <p:nvPr/>
        </p:nvGrpSpPr>
        <p:grpSpPr>
          <a:xfrm>
            <a:off x="2761703" y="4210329"/>
            <a:ext cx="702144" cy="793343"/>
            <a:chOff x="10249997" y="4077072"/>
            <a:chExt cx="891587" cy="793343"/>
          </a:xfrm>
        </p:grpSpPr>
        <p:sp>
          <p:nvSpPr>
            <p:cNvPr id="464" name="圆角矩形 463"/>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465"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466"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467" name="组合 16582"/>
            <p:cNvGrpSpPr/>
            <p:nvPr/>
          </p:nvGrpSpPr>
          <p:grpSpPr>
            <a:xfrm>
              <a:off x="10782456" y="4572076"/>
              <a:ext cx="227531" cy="255320"/>
              <a:chOff x="8407400" y="2055813"/>
              <a:chExt cx="360363" cy="458788"/>
            </a:xfrm>
            <a:solidFill>
              <a:srgbClr val="00B0F0"/>
            </a:solidFill>
          </p:grpSpPr>
          <p:sp>
            <p:nvSpPr>
              <p:cNvPr id="46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7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7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472" name="组合 18397"/>
          <p:cNvGrpSpPr/>
          <p:nvPr/>
        </p:nvGrpSpPr>
        <p:grpSpPr>
          <a:xfrm>
            <a:off x="6295462" y="2902922"/>
            <a:ext cx="1401376" cy="368991"/>
            <a:chOff x="2449513" y="1096964"/>
            <a:chExt cx="650875" cy="130175"/>
          </a:xfrm>
          <a:solidFill>
            <a:schemeClr val="tx1">
              <a:lumMod val="95000"/>
              <a:lumOff val="5000"/>
            </a:schemeClr>
          </a:solidFill>
        </p:grpSpPr>
        <p:sp>
          <p:nvSpPr>
            <p:cNvPr id="473"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4"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5"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6"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7"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8"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9"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0"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1"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2"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3"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4"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5"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6"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7"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8"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9"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0"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1"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2"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3"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4"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5"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6"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7"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8"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9"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0"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1"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502" name="组合 18397"/>
          <p:cNvGrpSpPr/>
          <p:nvPr/>
        </p:nvGrpSpPr>
        <p:grpSpPr>
          <a:xfrm>
            <a:off x="7823359" y="2902922"/>
            <a:ext cx="1401376" cy="368991"/>
            <a:chOff x="2449513" y="1096964"/>
            <a:chExt cx="650875" cy="130175"/>
          </a:xfrm>
          <a:solidFill>
            <a:schemeClr val="tx1">
              <a:lumMod val="95000"/>
              <a:lumOff val="5000"/>
            </a:schemeClr>
          </a:solidFill>
        </p:grpSpPr>
        <p:sp>
          <p:nvSpPr>
            <p:cNvPr id="503"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4"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5"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6"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7"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8"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9"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0"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1"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2"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3"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4"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5"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6"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7"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8"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9"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0"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1"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2"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3"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4"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5"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6"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7"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8"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9"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0"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1"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532" name="组合 18397"/>
          <p:cNvGrpSpPr/>
          <p:nvPr/>
        </p:nvGrpSpPr>
        <p:grpSpPr>
          <a:xfrm>
            <a:off x="9362260" y="2902923"/>
            <a:ext cx="1401376" cy="368991"/>
            <a:chOff x="2449513" y="1096964"/>
            <a:chExt cx="650875" cy="130175"/>
          </a:xfrm>
          <a:solidFill>
            <a:schemeClr val="tx1">
              <a:lumMod val="95000"/>
              <a:lumOff val="5000"/>
            </a:schemeClr>
          </a:solidFill>
        </p:grpSpPr>
        <p:sp>
          <p:nvSpPr>
            <p:cNvPr id="533"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4"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5"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6"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7"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8"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9"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0"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1"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2"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3"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4"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5"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6"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7"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8"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9"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0"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1"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2"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3"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4"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5"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6"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7"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8"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9"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0"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1"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562" name="组合 18397"/>
          <p:cNvGrpSpPr/>
          <p:nvPr/>
        </p:nvGrpSpPr>
        <p:grpSpPr>
          <a:xfrm>
            <a:off x="6295462" y="5197605"/>
            <a:ext cx="1401376" cy="368991"/>
            <a:chOff x="2449513" y="1096964"/>
            <a:chExt cx="650875" cy="130175"/>
          </a:xfrm>
          <a:solidFill>
            <a:schemeClr val="tx1">
              <a:lumMod val="95000"/>
              <a:lumOff val="5000"/>
            </a:schemeClr>
          </a:solidFill>
        </p:grpSpPr>
        <p:sp>
          <p:nvSpPr>
            <p:cNvPr id="563"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4"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5"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6"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7"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8"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9"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0"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1"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2"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3"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4"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5"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6"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7"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8"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9"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0"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1"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2"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3"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4"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5"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6"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7"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8"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9"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0"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1"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592" name="组合 18397"/>
          <p:cNvGrpSpPr/>
          <p:nvPr/>
        </p:nvGrpSpPr>
        <p:grpSpPr>
          <a:xfrm>
            <a:off x="7823359" y="5197605"/>
            <a:ext cx="1401376" cy="368991"/>
            <a:chOff x="2449513" y="1096964"/>
            <a:chExt cx="650875" cy="130175"/>
          </a:xfrm>
          <a:solidFill>
            <a:schemeClr val="tx1">
              <a:lumMod val="95000"/>
              <a:lumOff val="5000"/>
            </a:schemeClr>
          </a:solidFill>
        </p:grpSpPr>
        <p:sp>
          <p:nvSpPr>
            <p:cNvPr id="593"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4"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5"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6"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7"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8"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9"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0"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1"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2"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3"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4"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5"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6"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7"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8"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9"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0"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1"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2"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3"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4"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5"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6"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7"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8"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9"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0"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1"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622" name="组合 18397"/>
          <p:cNvGrpSpPr/>
          <p:nvPr/>
        </p:nvGrpSpPr>
        <p:grpSpPr>
          <a:xfrm>
            <a:off x="9362260" y="5197605"/>
            <a:ext cx="1401376" cy="368991"/>
            <a:chOff x="2449513" y="1096964"/>
            <a:chExt cx="650875" cy="130175"/>
          </a:xfrm>
          <a:solidFill>
            <a:schemeClr val="tx1">
              <a:lumMod val="95000"/>
              <a:lumOff val="5000"/>
            </a:schemeClr>
          </a:solidFill>
        </p:grpSpPr>
        <p:sp>
          <p:nvSpPr>
            <p:cNvPr id="623"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4"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5"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6"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7"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8"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9"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0"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1"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2"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3"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4"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5"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6"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7"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8"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9"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0"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1"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2"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3"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4"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5"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6"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7"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8"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9"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50"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51"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652" name="Text Box 19"/>
          <p:cNvSpPr txBox="1">
            <a:spLocks noChangeArrowheads="1"/>
          </p:cNvSpPr>
          <p:nvPr/>
        </p:nvSpPr>
        <p:spPr bwMode="auto">
          <a:xfrm>
            <a:off x="10264593" y="5141453"/>
            <a:ext cx="362325" cy="589641"/>
          </a:xfrm>
          <a:prstGeom prst="rect">
            <a:avLst/>
          </a:prstGeom>
          <a:noFill/>
          <a:ln w="9525">
            <a:noFill/>
            <a:miter lim="800000"/>
            <a:headEnd/>
            <a:tailEnd/>
          </a:ln>
        </p:spPr>
        <p:txBody>
          <a:bodyPr lIns="82177" tIns="41088" rIns="82177" bIns="41088">
            <a:spAutoFit/>
          </a:bodyPr>
          <a:lstStyle/>
          <a:p>
            <a:pPr eaLnBrk="0" hangingPunct="0">
              <a:lnSpc>
                <a:spcPct val="85000"/>
              </a:lnSpc>
            </a:pPr>
            <a:r>
              <a:rPr lang="en-US" altLang="zh-CN" sz="2400" b="1" dirty="0">
                <a:solidFill>
                  <a:srgbClr val="FF0000"/>
                </a:solidFill>
                <a:latin typeface="+mn-ea"/>
                <a:ea typeface="+mn-ea"/>
                <a:cs typeface="Arial" pitchFamily="34" charset="0"/>
              </a:rPr>
              <a:t>X</a:t>
            </a:r>
          </a:p>
        </p:txBody>
      </p:sp>
      <p:sp>
        <p:nvSpPr>
          <p:cNvPr id="653" name="文本框 652"/>
          <p:cNvSpPr txBox="1"/>
          <p:nvPr/>
        </p:nvSpPr>
        <p:spPr bwMode="auto">
          <a:xfrm>
            <a:off x="9085471" y="3394478"/>
            <a:ext cx="536392"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mn-ea"/>
                <a:ea typeface="+mn-ea"/>
              </a:rPr>
              <a:t>维护</a:t>
            </a:r>
            <a:endParaRPr lang="zh-CN" altLang="en-US" sz="1400" dirty="0" smtClean="0">
              <a:latin typeface="+mn-ea"/>
              <a:ea typeface="+mn-ea"/>
            </a:endParaRPr>
          </a:p>
        </p:txBody>
      </p:sp>
      <p:sp>
        <p:nvSpPr>
          <p:cNvPr id="654" name="文本框 653"/>
          <p:cNvSpPr txBox="1"/>
          <p:nvPr/>
        </p:nvSpPr>
        <p:spPr bwMode="auto">
          <a:xfrm>
            <a:off x="6666307" y="5655072"/>
            <a:ext cx="4067712"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a:latin typeface="+mn-ea"/>
                <a:ea typeface="+mn-ea"/>
              </a:rPr>
              <a:t>节点计划内检修时，</a:t>
            </a:r>
            <a:r>
              <a:rPr lang="en-US" altLang="zh-CN" sz="1400" dirty="0">
                <a:latin typeface="+mn-ea"/>
                <a:ea typeface="+mn-ea"/>
              </a:rPr>
              <a:t>VM</a:t>
            </a:r>
            <a:r>
              <a:rPr lang="zh-CN" altLang="en-US" sz="1400" dirty="0">
                <a:latin typeface="+mn-ea"/>
                <a:ea typeface="+mn-ea"/>
              </a:rPr>
              <a:t>热迁移到其他节点，不影响虚拟机业务</a:t>
            </a:r>
          </a:p>
        </p:txBody>
      </p:sp>
      <p:sp>
        <p:nvSpPr>
          <p:cNvPr id="655" name="矩形 654"/>
          <p:cNvSpPr/>
          <p:nvPr/>
        </p:nvSpPr>
        <p:spPr bwMode="auto">
          <a:xfrm>
            <a:off x="6151875" y="1520788"/>
            <a:ext cx="4896544" cy="4716524"/>
          </a:xfrm>
          <a:prstGeom prst="rect">
            <a:avLst/>
          </a:prstGeom>
          <a:no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656" name="组合 655"/>
          <p:cNvGrpSpPr/>
          <p:nvPr/>
        </p:nvGrpSpPr>
        <p:grpSpPr>
          <a:xfrm>
            <a:off x="6497267" y="1895560"/>
            <a:ext cx="702144" cy="793343"/>
            <a:chOff x="10249997" y="4077072"/>
            <a:chExt cx="891587" cy="793343"/>
          </a:xfrm>
        </p:grpSpPr>
        <p:sp>
          <p:nvSpPr>
            <p:cNvPr id="657" name="圆角矩形 656"/>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658"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659"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660" name="组合 16582"/>
            <p:cNvGrpSpPr/>
            <p:nvPr/>
          </p:nvGrpSpPr>
          <p:grpSpPr>
            <a:xfrm>
              <a:off x="10782456" y="4572076"/>
              <a:ext cx="227531" cy="255320"/>
              <a:chOff x="8407400" y="2055813"/>
              <a:chExt cx="360363" cy="458788"/>
            </a:xfrm>
            <a:solidFill>
              <a:srgbClr val="00B0F0"/>
            </a:solidFill>
          </p:grpSpPr>
          <p:sp>
            <p:nvSpPr>
              <p:cNvPr id="66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6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6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6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665" name="组合 664"/>
          <p:cNvGrpSpPr/>
          <p:nvPr/>
        </p:nvGrpSpPr>
        <p:grpSpPr>
          <a:xfrm>
            <a:off x="8019166" y="1895560"/>
            <a:ext cx="702144" cy="793343"/>
            <a:chOff x="10249997" y="4077072"/>
            <a:chExt cx="891587" cy="793343"/>
          </a:xfrm>
        </p:grpSpPr>
        <p:sp>
          <p:nvSpPr>
            <p:cNvPr id="666" name="圆角矩形 665"/>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667"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668"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669" name="组合 16582"/>
            <p:cNvGrpSpPr/>
            <p:nvPr/>
          </p:nvGrpSpPr>
          <p:grpSpPr>
            <a:xfrm>
              <a:off x="10782456" y="4572076"/>
              <a:ext cx="227531" cy="255320"/>
              <a:chOff x="8407400" y="2055813"/>
              <a:chExt cx="360363" cy="458788"/>
            </a:xfrm>
            <a:solidFill>
              <a:srgbClr val="00B0F0"/>
            </a:solidFill>
          </p:grpSpPr>
          <p:sp>
            <p:nvSpPr>
              <p:cNvPr id="67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7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7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7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674" name="组合 673"/>
          <p:cNvGrpSpPr/>
          <p:nvPr/>
        </p:nvGrpSpPr>
        <p:grpSpPr>
          <a:xfrm>
            <a:off x="9646934" y="1895560"/>
            <a:ext cx="702144" cy="793343"/>
            <a:chOff x="10249997" y="4077072"/>
            <a:chExt cx="891587" cy="793343"/>
          </a:xfrm>
        </p:grpSpPr>
        <p:sp>
          <p:nvSpPr>
            <p:cNvPr id="675" name="圆角矩形 674"/>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676"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677"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678" name="组合 16582"/>
            <p:cNvGrpSpPr/>
            <p:nvPr/>
          </p:nvGrpSpPr>
          <p:grpSpPr>
            <a:xfrm>
              <a:off x="10782456" y="4572076"/>
              <a:ext cx="227531" cy="255320"/>
              <a:chOff x="8407400" y="2055813"/>
              <a:chExt cx="360363" cy="458788"/>
            </a:xfrm>
            <a:solidFill>
              <a:srgbClr val="00B0F0"/>
            </a:solidFill>
          </p:grpSpPr>
          <p:sp>
            <p:nvSpPr>
              <p:cNvPr id="67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8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8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8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683" name="组合 682"/>
          <p:cNvGrpSpPr/>
          <p:nvPr/>
        </p:nvGrpSpPr>
        <p:grpSpPr>
          <a:xfrm>
            <a:off x="6496451" y="4201030"/>
            <a:ext cx="702144" cy="793343"/>
            <a:chOff x="10249997" y="4077072"/>
            <a:chExt cx="891587" cy="793343"/>
          </a:xfrm>
        </p:grpSpPr>
        <p:sp>
          <p:nvSpPr>
            <p:cNvPr id="684" name="圆角矩形 683"/>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685"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686"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687" name="组合 16582"/>
            <p:cNvGrpSpPr/>
            <p:nvPr/>
          </p:nvGrpSpPr>
          <p:grpSpPr>
            <a:xfrm>
              <a:off x="10782456" y="4572076"/>
              <a:ext cx="227531" cy="255320"/>
              <a:chOff x="8407400" y="2055813"/>
              <a:chExt cx="360363" cy="458788"/>
            </a:xfrm>
            <a:solidFill>
              <a:srgbClr val="00B0F0"/>
            </a:solidFill>
          </p:grpSpPr>
          <p:sp>
            <p:nvSpPr>
              <p:cNvPr id="68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8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9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9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692" name="组合 691"/>
          <p:cNvGrpSpPr/>
          <p:nvPr/>
        </p:nvGrpSpPr>
        <p:grpSpPr>
          <a:xfrm>
            <a:off x="7750126" y="4201155"/>
            <a:ext cx="702144" cy="793343"/>
            <a:chOff x="10249997" y="4077072"/>
            <a:chExt cx="891587" cy="793343"/>
          </a:xfrm>
        </p:grpSpPr>
        <p:sp>
          <p:nvSpPr>
            <p:cNvPr id="693" name="圆角矩形 692"/>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694"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695"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696" name="组合 16582"/>
            <p:cNvGrpSpPr/>
            <p:nvPr/>
          </p:nvGrpSpPr>
          <p:grpSpPr>
            <a:xfrm>
              <a:off x="10782456" y="4572076"/>
              <a:ext cx="227531" cy="255320"/>
              <a:chOff x="8407400" y="2055813"/>
              <a:chExt cx="360363" cy="458788"/>
            </a:xfrm>
            <a:solidFill>
              <a:srgbClr val="00B0F0"/>
            </a:solidFill>
          </p:grpSpPr>
          <p:sp>
            <p:nvSpPr>
              <p:cNvPr id="69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9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9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0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sp>
        <p:nvSpPr>
          <p:cNvPr id="3" name="下箭头 2"/>
          <p:cNvSpPr/>
          <p:nvPr/>
        </p:nvSpPr>
        <p:spPr bwMode="auto">
          <a:xfrm>
            <a:off x="2993465" y="3400266"/>
            <a:ext cx="1022605" cy="396044"/>
          </a:xfrm>
          <a:prstGeom prst="down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01" name="下箭头 700"/>
          <p:cNvSpPr/>
          <p:nvPr/>
        </p:nvSpPr>
        <p:spPr bwMode="auto">
          <a:xfrm>
            <a:off x="8092755" y="3400266"/>
            <a:ext cx="1022605" cy="396044"/>
          </a:xfrm>
          <a:prstGeom prst="down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711" name="组合 710"/>
          <p:cNvGrpSpPr/>
          <p:nvPr/>
        </p:nvGrpSpPr>
        <p:grpSpPr>
          <a:xfrm>
            <a:off x="4658511" y="4213797"/>
            <a:ext cx="702144" cy="793343"/>
            <a:chOff x="10249997" y="4077072"/>
            <a:chExt cx="891587" cy="793343"/>
          </a:xfrm>
        </p:grpSpPr>
        <p:sp>
          <p:nvSpPr>
            <p:cNvPr id="712" name="圆角矩形 711"/>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713"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714"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715" name="组合 16582"/>
            <p:cNvGrpSpPr/>
            <p:nvPr/>
          </p:nvGrpSpPr>
          <p:grpSpPr>
            <a:xfrm>
              <a:off x="10782456" y="4572076"/>
              <a:ext cx="227531" cy="255320"/>
              <a:chOff x="8407400" y="2055813"/>
              <a:chExt cx="360363" cy="458788"/>
            </a:xfrm>
            <a:solidFill>
              <a:srgbClr val="00B0F0"/>
            </a:solidFill>
          </p:grpSpPr>
          <p:sp>
            <p:nvSpPr>
              <p:cNvPr id="71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1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1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1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720" name="组合 719"/>
          <p:cNvGrpSpPr/>
          <p:nvPr/>
        </p:nvGrpSpPr>
        <p:grpSpPr>
          <a:xfrm>
            <a:off x="9646934" y="4204767"/>
            <a:ext cx="702144" cy="793343"/>
            <a:chOff x="10249997" y="4077072"/>
            <a:chExt cx="891587" cy="793343"/>
          </a:xfrm>
        </p:grpSpPr>
        <p:sp>
          <p:nvSpPr>
            <p:cNvPr id="721" name="圆角矩形 720"/>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722"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723"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724" name="组合 16582"/>
            <p:cNvGrpSpPr/>
            <p:nvPr/>
          </p:nvGrpSpPr>
          <p:grpSpPr>
            <a:xfrm>
              <a:off x="10782456" y="4572076"/>
              <a:ext cx="227531" cy="255320"/>
              <a:chOff x="8407400" y="2055813"/>
              <a:chExt cx="360363" cy="458788"/>
            </a:xfrm>
            <a:solidFill>
              <a:srgbClr val="00B0F0"/>
            </a:solidFill>
          </p:grpSpPr>
          <p:sp>
            <p:nvSpPr>
              <p:cNvPr id="72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2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2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2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spTree>
    <p:extLst>
      <p:ext uri="{BB962C8B-B14F-4D97-AF65-F5344CB8AC3E}">
        <p14:creationId xmlns:p14="http://schemas.microsoft.com/office/powerpoint/2010/main" val="64138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animEffect transition="in" filter="fade">
                                      <p:cBhvr>
                                        <p:cTn id="11" dur="500"/>
                                        <p:tgtEl>
                                          <p:spTgt spid="181"/>
                                        </p:tgtEl>
                                      </p:cBhvr>
                                    </p:animEffect>
                                  </p:childTnLst>
                                </p:cTn>
                              </p:par>
                              <p:par>
                                <p:cTn id="12" presetID="10" presetClass="entr" presetSubtype="0" fill="hold" nodeType="withEffect">
                                  <p:stCondLst>
                                    <p:cond delay="0"/>
                                  </p:stCondLst>
                                  <p:childTnLst>
                                    <p:set>
                                      <p:cBhvr>
                                        <p:cTn id="13" dur="1" fill="hold">
                                          <p:stCondLst>
                                            <p:cond delay="0"/>
                                          </p:stCondLst>
                                        </p:cTn>
                                        <p:tgtEl>
                                          <p:spTgt spid="146"/>
                                        </p:tgtEl>
                                        <p:attrNameLst>
                                          <p:attrName>style.visibility</p:attrName>
                                        </p:attrNameLst>
                                      </p:cBhvr>
                                      <p:to>
                                        <p:strVal val="visible"/>
                                      </p:to>
                                    </p:set>
                                    <p:animEffect transition="in" filter="fade">
                                      <p:cBhvr>
                                        <p:cTn id="14" dur="500"/>
                                        <p:tgtEl>
                                          <p:spTgt spid="146"/>
                                        </p:tgtEl>
                                      </p:cBhvr>
                                    </p:animEffect>
                                  </p:childTnLst>
                                </p:cTn>
                              </p:par>
                              <p:par>
                                <p:cTn id="15" presetID="10" presetClass="entr" presetSubtype="0" fill="hold" nodeType="with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500"/>
                                        <p:tgtEl>
                                          <p:spTgt spid="111"/>
                                        </p:tgtEl>
                                      </p:cBhvr>
                                    </p:animEffect>
                                  </p:childTnLst>
                                </p:cTn>
                              </p:par>
                              <p:par>
                                <p:cTn id="18" presetID="10" presetClass="entr" presetSubtype="0" fill="hold" nodeType="withEffect">
                                  <p:stCondLst>
                                    <p:cond delay="0"/>
                                  </p:stCondLst>
                                  <p:childTnLst>
                                    <p:set>
                                      <p:cBhvr>
                                        <p:cTn id="19" dur="1" fill="hold">
                                          <p:stCondLst>
                                            <p:cond delay="0"/>
                                          </p:stCondLst>
                                        </p:cTn>
                                        <p:tgtEl>
                                          <p:spTgt spid="454"/>
                                        </p:tgtEl>
                                        <p:attrNameLst>
                                          <p:attrName>style.visibility</p:attrName>
                                        </p:attrNameLst>
                                      </p:cBhvr>
                                      <p:to>
                                        <p:strVal val="visible"/>
                                      </p:to>
                                    </p:set>
                                    <p:animEffect transition="in" filter="fade">
                                      <p:cBhvr>
                                        <p:cTn id="20" dur="500"/>
                                        <p:tgtEl>
                                          <p:spTgt spid="454"/>
                                        </p:tgtEl>
                                      </p:cBhvr>
                                    </p:animEffect>
                                  </p:childTnLst>
                                </p:cTn>
                              </p:par>
                              <p:par>
                                <p:cTn id="21" presetID="10" presetClass="entr" presetSubtype="0" fill="hold" nodeType="withEffect">
                                  <p:stCondLst>
                                    <p:cond delay="0"/>
                                  </p:stCondLst>
                                  <p:childTnLst>
                                    <p:set>
                                      <p:cBhvr>
                                        <p:cTn id="22" dur="1" fill="hold">
                                          <p:stCondLst>
                                            <p:cond delay="0"/>
                                          </p:stCondLst>
                                        </p:cTn>
                                        <p:tgtEl>
                                          <p:spTgt spid="463"/>
                                        </p:tgtEl>
                                        <p:attrNameLst>
                                          <p:attrName>style.visibility</p:attrName>
                                        </p:attrNameLst>
                                      </p:cBhvr>
                                      <p:to>
                                        <p:strVal val="visible"/>
                                      </p:to>
                                    </p:set>
                                    <p:animEffect transition="in" filter="fade">
                                      <p:cBhvr>
                                        <p:cTn id="23" dur="500"/>
                                        <p:tgtEl>
                                          <p:spTgt spid="463"/>
                                        </p:tgtEl>
                                      </p:cBhvr>
                                    </p:animEffect>
                                  </p:childTnLst>
                                </p:cTn>
                              </p:par>
                              <p:par>
                                <p:cTn id="24" presetID="10" presetClass="entr" presetSubtype="0" fill="hold" nodeType="withEffect">
                                  <p:stCondLst>
                                    <p:cond delay="0"/>
                                  </p:stCondLst>
                                  <p:childTnLst>
                                    <p:set>
                                      <p:cBhvr>
                                        <p:cTn id="25" dur="1" fill="hold">
                                          <p:stCondLst>
                                            <p:cond delay="0"/>
                                          </p:stCondLst>
                                        </p:cTn>
                                        <p:tgtEl>
                                          <p:spTgt spid="711"/>
                                        </p:tgtEl>
                                        <p:attrNameLst>
                                          <p:attrName>style.visibility</p:attrName>
                                        </p:attrNameLst>
                                      </p:cBhvr>
                                      <p:to>
                                        <p:strVal val="visible"/>
                                      </p:to>
                                    </p:set>
                                    <p:animEffect transition="in" filter="fade">
                                      <p:cBhvr>
                                        <p:cTn id="26" dur="500"/>
                                        <p:tgtEl>
                                          <p:spTgt spid="7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2.70833E-6 -2.22222E-6 L -0.09089 -0.00231 " pathEditMode="relative" rAng="0" ptsTypes="AA">
                                      <p:cBhvr>
                                        <p:cTn id="34" dur="2000" fill="hold"/>
                                        <p:tgtEl>
                                          <p:spTgt spid="711"/>
                                        </p:tgtEl>
                                        <p:attrNameLst>
                                          <p:attrName>ppt_x</p:attrName>
                                          <p:attrName>ppt_y</p:attrName>
                                        </p:attrNameLst>
                                      </p:cBhvr>
                                      <p:rCtr x="-4544" y="-116"/>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23"/>
                                        </p:tgtEl>
                                        <p:attrNameLst>
                                          <p:attrName>style.visibility</p:attrName>
                                        </p:attrNameLst>
                                      </p:cBhvr>
                                      <p:to>
                                        <p:strVal val="visible"/>
                                      </p:to>
                                    </p:set>
                                    <p:animEffect transition="in" filter="fade">
                                      <p:cBhvr>
                                        <p:cTn id="39" dur="500"/>
                                        <p:tgtEl>
                                          <p:spTgt spid="42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0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22"/>
                                        </p:tgtEl>
                                        <p:attrNameLst>
                                          <p:attrName>style.visibility</p:attrName>
                                        </p:attrNameLst>
                                      </p:cBhvr>
                                      <p:to>
                                        <p:strVal val="visible"/>
                                      </p:to>
                                    </p:set>
                                    <p:animEffect transition="in" filter="fade">
                                      <p:cBhvr>
                                        <p:cTn id="48" dur="500"/>
                                        <p:tgtEl>
                                          <p:spTgt spid="622"/>
                                        </p:tgtEl>
                                      </p:cBhvr>
                                    </p:animEffect>
                                  </p:childTnLst>
                                </p:cTn>
                              </p:par>
                              <p:par>
                                <p:cTn id="49" presetID="10" presetClass="entr" presetSubtype="0" fill="hold" nodeType="withEffect">
                                  <p:stCondLst>
                                    <p:cond delay="0"/>
                                  </p:stCondLst>
                                  <p:childTnLst>
                                    <p:set>
                                      <p:cBhvr>
                                        <p:cTn id="50" dur="1" fill="hold">
                                          <p:stCondLst>
                                            <p:cond delay="0"/>
                                          </p:stCondLst>
                                        </p:cTn>
                                        <p:tgtEl>
                                          <p:spTgt spid="592"/>
                                        </p:tgtEl>
                                        <p:attrNameLst>
                                          <p:attrName>style.visibility</p:attrName>
                                        </p:attrNameLst>
                                      </p:cBhvr>
                                      <p:to>
                                        <p:strVal val="visible"/>
                                      </p:to>
                                    </p:set>
                                    <p:animEffect transition="in" filter="fade">
                                      <p:cBhvr>
                                        <p:cTn id="51" dur="500"/>
                                        <p:tgtEl>
                                          <p:spTgt spid="592"/>
                                        </p:tgtEl>
                                      </p:cBhvr>
                                    </p:animEffect>
                                  </p:childTnLst>
                                </p:cTn>
                              </p:par>
                              <p:par>
                                <p:cTn id="52" presetID="10" presetClass="entr" presetSubtype="0" fill="hold" nodeType="withEffect">
                                  <p:stCondLst>
                                    <p:cond delay="0"/>
                                  </p:stCondLst>
                                  <p:childTnLst>
                                    <p:set>
                                      <p:cBhvr>
                                        <p:cTn id="53" dur="1" fill="hold">
                                          <p:stCondLst>
                                            <p:cond delay="0"/>
                                          </p:stCondLst>
                                        </p:cTn>
                                        <p:tgtEl>
                                          <p:spTgt spid="562"/>
                                        </p:tgtEl>
                                        <p:attrNameLst>
                                          <p:attrName>style.visibility</p:attrName>
                                        </p:attrNameLst>
                                      </p:cBhvr>
                                      <p:to>
                                        <p:strVal val="visible"/>
                                      </p:to>
                                    </p:set>
                                    <p:animEffect transition="in" filter="fade">
                                      <p:cBhvr>
                                        <p:cTn id="54" dur="500"/>
                                        <p:tgtEl>
                                          <p:spTgt spid="562"/>
                                        </p:tgtEl>
                                      </p:cBhvr>
                                    </p:animEffect>
                                  </p:childTnLst>
                                </p:cTn>
                              </p:par>
                              <p:par>
                                <p:cTn id="55" presetID="10" presetClass="entr" presetSubtype="0" fill="hold" nodeType="withEffect">
                                  <p:stCondLst>
                                    <p:cond delay="0"/>
                                  </p:stCondLst>
                                  <p:childTnLst>
                                    <p:set>
                                      <p:cBhvr>
                                        <p:cTn id="56" dur="1" fill="hold">
                                          <p:stCondLst>
                                            <p:cond delay="0"/>
                                          </p:stCondLst>
                                        </p:cTn>
                                        <p:tgtEl>
                                          <p:spTgt spid="683"/>
                                        </p:tgtEl>
                                        <p:attrNameLst>
                                          <p:attrName>style.visibility</p:attrName>
                                        </p:attrNameLst>
                                      </p:cBhvr>
                                      <p:to>
                                        <p:strVal val="visible"/>
                                      </p:to>
                                    </p:set>
                                    <p:animEffect transition="in" filter="fade">
                                      <p:cBhvr>
                                        <p:cTn id="57" dur="500"/>
                                        <p:tgtEl>
                                          <p:spTgt spid="683"/>
                                        </p:tgtEl>
                                      </p:cBhvr>
                                    </p:animEffect>
                                  </p:childTnLst>
                                </p:cTn>
                              </p:par>
                              <p:par>
                                <p:cTn id="58" presetID="10" presetClass="entr" presetSubtype="0" fill="hold" nodeType="withEffect">
                                  <p:stCondLst>
                                    <p:cond delay="0"/>
                                  </p:stCondLst>
                                  <p:childTnLst>
                                    <p:set>
                                      <p:cBhvr>
                                        <p:cTn id="59" dur="1" fill="hold">
                                          <p:stCondLst>
                                            <p:cond delay="0"/>
                                          </p:stCondLst>
                                        </p:cTn>
                                        <p:tgtEl>
                                          <p:spTgt spid="692"/>
                                        </p:tgtEl>
                                        <p:attrNameLst>
                                          <p:attrName>style.visibility</p:attrName>
                                        </p:attrNameLst>
                                      </p:cBhvr>
                                      <p:to>
                                        <p:strVal val="visible"/>
                                      </p:to>
                                    </p:set>
                                    <p:animEffect transition="in" filter="fade">
                                      <p:cBhvr>
                                        <p:cTn id="60" dur="500"/>
                                        <p:tgtEl>
                                          <p:spTgt spid="692"/>
                                        </p:tgtEl>
                                      </p:cBhvr>
                                    </p:animEffect>
                                  </p:childTnLst>
                                </p:cTn>
                              </p:par>
                              <p:par>
                                <p:cTn id="61" presetID="10" presetClass="entr" presetSubtype="0" fill="hold" nodeType="withEffect">
                                  <p:stCondLst>
                                    <p:cond delay="0"/>
                                  </p:stCondLst>
                                  <p:childTnLst>
                                    <p:set>
                                      <p:cBhvr>
                                        <p:cTn id="62" dur="1" fill="hold">
                                          <p:stCondLst>
                                            <p:cond delay="0"/>
                                          </p:stCondLst>
                                        </p:cTn>
                                        <p:tgtEl>
                                          <p:spTgt spid="720"/>
                                        </p:tgtEl>
                                        <p:attrNameLst>
                                          <p:attrName>style.visibility</p:attrName>
                                        </p:attrNameLst>
                                      </p:cBhvr>
                                      <p:to>
                                        <p:strVal val="visible"/>
                                      </p:to>
                                    </p:set>
                                    <p:animEffect transition="in" filter="fade">
                                      <p:cBhvr>
                                        <p:cTn id="63" dur="500"/>
                                        <p:tgtEl>
                                          <p:spTgt spid="720"/>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2.08333E-6 -3.33333E-6 L -0.09088 -0.00162 " pathEditMode="relative" rAng="0" ptsTypes="AA">
                                      <p:cBhvr>
                                        <p:cTn id="67" dur="2000" fill="hold"/>
                                        <p:tgtEl>
                                          <p:spTgt spid="720"/>
                                        </p:tgtEl>
                                        <p:attrNameLst>
                                          <p:attrName>ppt_x</p:attrName>
                                          <p:attrName>ppt_y</p:attrName>
                                        </p:attrNameLst>
                                      </p:cBhvr>
                                      <p:rCtr x="-4544" y="-93"/>
                                    </p:animMotion>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5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54"/>
                                        </p:tgtEl>
                                        <p:attrNameLst>
                                          <p:attrName>style.visibility</p:attrName>
                                        </p:attrNameLst>
                                      </p:cBhvr>
                                      <p:to>
                                        <p:strVal val="visible"/>
                                      </p:to>
                                    </p:set>
                                    <p:animEffect transition="in" filter="fade">
                                      <p:cBhvr>
                                        <p:cTn id="76" dur="500"/>
                                        <p:tgtEl>
                                          <p:spTgt spid="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P spid="423" grpId="0"/>
      <p:bldP spid="652" grpId="0"/>
      <p:bldP spid="654" grpId="0"/>
      <p:bldP spid="3" grpId="0" animBg="1"/>
      <p:bldP spid="7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本节介绍了华为</a:t>
            </a:r>
            <a:r>
              <a:rPr lang="en-US" altLang="zh-CN" dirty="0" err="1" smtClean="0"/>
              <a:t>FusionCompute</a:t>
            </a:r>
            <a:r>
              <a:rPr lang="zh-CN" altLang="en-US" dirty="0" smtClean="0"/>
              <a:t>产品的定位、组织架构、模块功能、</a:t>
            </a:r>
            <a:r>
              <a:rPr lang="en-US" altLang="zh-CN" dirty="0" err="1" smtClean="0"/>
              <a:t>FusionCompute</a:t>
            </a:r>
            <a:r>
              <a:rPr lang="zh-CN" altLang="en-US" dirty="0" smtClean="0"/>
              <a:t>产品功能以及</a:t>
            </a:r>
            <a:r>
              <a:rPr lang="en-US" altLang="zh-CN" dirty="0" err="1" smtClean="0"/>
              <a:t>FusionCompute</a:t>
            </a:r>
            <a:r>
              <a:rPr lang="zh-CN" altLang="en-US" dirty="0" smtClean="0"/>
              <a:t>产品的价值。</a:t>
            </a:r>
            <a:endParaRPr lang="zh-CN" altLang="en-US" dirty="0"/>
          </a:p>
        </p:txBody>
      </p:sp>
    </p:spTree>
    <p:extLst>
      <p:ext uri="{BB962C8B-B14F-4D97-AF65-F5344CB8AC3E}">
        <p14:creationId xmlns:p14="http://schemas.microsoft.com/office/powerpoint/2010/main" val="2280367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solidFill>
                  <a:schemeClr val="bg1">
                    <a:lumMod val="50000"/>
                  </a:schemeClr>
                </a:solidFill>
              </a:rPr>
              <a:t>FusionSphere</a:t>
            </a:r>
            <a:r>
              <a:rPr lang="zh-CN" altLang="en-US" dirty="0" smtClean="0">
                <a:solidFill>
                  <a:schemeClr val="bg1">
                    <a:lumMod val="50000"/>
                  </a:schemeClr>
                </a:solidFill>
              </a:rPr>
              <a:t>虚拟化套件介绍</a:t>
            </a:r>
            <a:endParaRPr lang="zh-CN" altLang="en-US" dirty="0">
              <a:solidFill>
                <a:schemeClr val="bg1">
                  <a:lumMod val="50000"/>
                </a:schemeClr>
              </a:solidFill>
            </a:endParaRPr>
          </a:p>
          <a:p>
            <a:r>
              <a:rPr lang="en-US" altLang="zh-CN" dirty="0" smtClean="0">
                <a:solidFill>
                  <a:schemeClr val="bg1">
                    <a:lumMod val="50000"/>
                  </a:schemeClr>
                </a:solidFill>
              </a:rPr>
              <a:t>FusionCompute</a:t>
            </a:r>
            <a:r>
              <a:rPr lang="zh-CN" altLang="en-US" dirty="0" smtClean="0">
                <a:solidFill>
                  <a:schemeClr val="bg1">
                    <a:lumMod val="50000"/>
                  </a:schemeClr>
                </a:solidFill>
              </a:rPr>
              <a:t>介绍</a:t>
            </a:r>
            <a:endParaRPr lang="en-US" altLang="zh-CN" dirty="0" smtClean="0">
              <a:solidFill>
                <a:schemeClr val="bg1">
                  <a:lumMod val="50000"/>
                </a:schemeClr>
              </a:solidFill>
            </a:endParaRPr>
          </a:p>
          <a:p>
            <a:r>
              <a:rPr lang="en-US" altLang="zh-CN" b="1" dirty="0" smtClean="0"/>
              <a:t>FusionCompute</a:t>
            </a:r>
            <a:r>
              <a:rPr lang="zh-CN" altLang="en-US" b="1" dirty="0"/>
              <a:t>规划</a:t>
            </a:r>
            <a:r>
              <a:rPr lang="zh-CN" altLang="en-US" b="1" dirty="0" smtClean="0"/>
              <a:t>部署</a:t>
            </a:r>
            <a:endParaRPr lang="en-US" altLang="zh-CN" b="1" dirty="0"/>
          </a:p>
        </p:txBody>
      </p:sp>
    </p:spTree>
    <p:extLst>
      <p:ext uri="{BB962C8B-B14F-4D97-AF65-F5344CB8AC3E}">
        <p14:creationId xmlns:p14="http://schemas.microsoft.com/office/powerpoint/2010/main" val="1230272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安装准备</a:t>
            </a:r>
            <a:endParaRPr lang="zh-CN" altLang="en-US" dirty="0"/>
          </a:p>
        </p:txBody>
      </p:sp>
      <p:sp>
        <p:nvSpPr>
          <p:cNvPr id="51" name="iṩḷïḓé"/>
          <p:cNvSpPr/>
          <p:nvPr/>
        </p:nvSpPr>
        <p:spPr>
          <a:xfrm>
            <a:off x="1163452" y="2168908"/>
            <a:ext cx="3137731" cy="462025"/>
          </a:xfrm>
          <a:prstGeom prst="rect">
            <a:avLst/>
          </a:prstGeom>
          <a:solidFill>
            <a:schemeClr val="bg1">
              <a:lumMod val="65000"/>
            </a:schemeClr>
          </a:solidFill>
          <a:ln w="12700" cap="rnd">
            <a:solidFill>
              <a:schemeClr val="bg1">
                <a:lumMod val="6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r>
              <a:rPr lang="zh-CN" altLang="en-US" sz="1600" b="1" dirty="0" smtClean="0">
                <a:latin typeface="+mn-ea"/>
              </a:rPr>
              <a:t>安装</a:t>
            </a:r>
            <a:r>
              <a:rPr lang="en-US" altLang="zh-CN" sz="1600" b="1" dirty="0" smtClean="0">
                <a:latin typeface="+mn-ea"/>
              </a:rPr>
              <a:t>PC</a:t>
            </a:r>
            <a:r>
              <a:rPr lang="zh-CN" altLang="en-US" sz="1600" b="1" dirty="0" smtClean="0">
                <a:latin typeface="+mn-ea"/>
              </a:rPr>
              <a:t>或便携机</a:t>
            </a:r>
            <a:endParaRPr lang="id-ID" altLang="zh-CN" sz="1600" b="1" dirty="0">
              <a:latin typeface="+mn-ea"/>
            </a:endParaRPr>
          </a:p>
        </p:txBody>
      </p:sp>
      <p:sp>
        <p:nvSpPr>
          <p:cNvPr id="52" name="isľï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8E07573-A8E5-42F7-B445-E2E8E3B47ABD}"/>
              </a:ext>
            </a:extLst>
          </p:cNvPr>
          <p:cNvSpPr/>
          <p:nvPr/>
        </p:nvSpPr>
        <p:spPr bwMode="auto">
          <a:xfrm>
            <a:off x="1163452" y="2630933"/>
            <a:ext cx="3137731" cy="315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smtClean="0">
                <a:latin typeface="+mn-ea"/>
                <a:ea typeface="+mn-ea"/>
              </a:rPr>
              <a:t>内存</a:t>
            </a:r>
            <a:r>
              <a:rPr lang="en-US" altLang="zh-CN" sz="1400" dirty="0" smtClean="0">
                <a:latin typeface="+mn-ea"/>
                <a:ea typeface="+mn-ea"/>
              </a:rPr>
              <a:t>2G</a:t>
            </a:r>
            <a:r>
              <a:rPr lang="zh-CN" altLang="en-US" sz="1400" dirty="0" smtClean="0">
                <a:latin typeface="+mn-ea"/>
                <a:ea typeface="+mn-ea"/>
              </a:rPr>
              <a:t>以上；</a:t>
            </a:r>
            <a:endParaRPr lang="en-US" altLang="zh-CN" sz="1400" dirty="0" smtClean="0">
              <a:latin typeface="+mn-ea"/>
              <a:ea typeface="+mn-ea"/>
            </a:endParaRPr>
          </a:p>
          <a:p>
            <a:pPr marL="171450" indent="-171450">
              <a:lnSpc>
                <a:spcPct val="150000"/>
              </a:lnSpc>
              <a:buFont typeface="Arial" panose="020B0604020202020204" pitchFamily="34" charset="0"/>
              <a:buChar char="•"/>
            </a:pPr>
            <a:r>
              <a:rPr lang="zh-CN" altLang="en-US" sz="1400" dirty="0">
                <a:latin typeface="+mn-ea"/>
                <a:ea typeface="+mn-ea"/>
              </a:rPr>
              <a:t>至少有一个非操作系统所在的磁盘分区剩余空间大于</a:t>
            </a:r>
            <a:r>
              <a:rPr lang="en-US" altLang="zh-CN" sz="1400" dirty="0" smtClean="0">
                <a:latin typeface="+mn-ea"/>
                <a:ea typeface="+mn-ea"/>
              </a:rPr>
              <a:t>15GB</a:t>
            </a:r>
            <a:r>
              <a:rPr lang="zh-CN" altLang="en-US" sz="1400" dirty="0" smtClean="0">
                <a:latin typeface="+mn-ea"/>
                <a:ea typeface="+mn-ea"/>
              </a:rPr>
              <a:t>；</a:t>
            </a:r>
            <a:endParaRPr lang="en-US" altLang="zh-CN" sz="1400" dirty="0" smtClean="0">
              <a:latin typeface="+mn-ea"/>
              <a:ea typeface="+mn-ea"/>
            </a:endParaRPr>
          </a:p>
          <a:p>
            <a:pPr marL="171450" indent="-171450">
              <a:lnSpc>
                <a:spcPct val="150000"/>
              </a:lnSpc>
              <a:buFont typeface="Arial" panose="020B0604020202020204" pitchFamily="34" charset="0"/>
              <a:buChar char="•"/>
            </a:pPr>
            <a:r>
              <a:rPr lang="zh-CN" altLang="en-US" sz="1400" dirty="0" smtClean="0">
                <a:latin typeface="+mn-ea"/>
                <a:ea typeface="+mn-ea"/>
              </a:rPr>
              <a:t>支持</a:t>
            </a:r>
            <a:r>
              <a:rPr lang="en-US" altLang="zh-CN" sz="1400" dirty="0" smtClean="0">
                <a:latin typeface="+mn-ea"/>
                <a:ea typeface="+mn-ea"/>
              </a:rPr>
              <a:t>Windows7</a:t>
            </a:r>
            <a:r>
              <a:rPr lang="zh-CN" altLang="en-US" sz="1400" dirty="0" smtClean="0">
                <a:latin typeface="+mn-ea"/>
                <a:ea typeface="+mn-ea"/>
              </a:rPr>
              <a:t>、</a:t>
            </a:r>
            <a:r>
              <a:rPr lang="en-US" altLang="zh-CN" sz="1400" dirty="0" smtClean="0">
                <a:latin typeface="+mn-ea"/>
                <a:ea typeface="+mn-ea"/>
              </a:rPr>
              <a:t>Windows10</a:t>
            </a:r>
            <a:r>
              <a:rPr lang="zh-CN" altLang="en-US" sz="1400" dirty="0" smtClean="0">
                <a:latin typeface="+mn-ea"/>
                <a:ea typeface="+mn-ea"/>
              </a:rPr>
              <a:t>、</a:t>
            </a:r>
            <a:r>
              <a:rPr lang="en-US" altLang="zh-CN" sz="1400" dirty="0" smtClean="0">
                <a:latin typeface="+mn-ea"/>
                <a:ea typeface="+mn-ea"/>
              </a:rPr>
              <a:t>Windows Server 2008</a:t>
            </a:r>
            <a:r>
              <a:rPr lang="zh-CN" altLang="en-US" sz="1400" dirty="0" smtClean="0">
                <a:latin typeface="+mn-ea"/>
                <a:ea typeface="+mn-ea"/>
              </a:rPr>
              <a:t>、</a:t>
            </a:r>
            <a:r>
              <a:rPr lang="en-US" altLang="zh-CN" sz="1400" dirty="0" smtClean="0">
                <a:latin typeface="+mn-ea"/>
                <a:ea typeface="+mn-ea"/>
              </a:rPr>
              <a:t>Windows Server 2012</a:t>
            </a:r>
            <a:r>
              <a:rPr lang="zh-CN" altLang="en-US" sz="1400" dirty="0" smtClean="0">
                <a:latin typeface="+mn-ea"/>
                <a:ea typeface="+mn-ea"/>
              </a:rPr>
              <a:t>及以上版本的</a:t>
            </a:r>
            <a:r>
              <a:rPr lang="en-US" altLang="zh-CN" sz="1400" dirty="0" smtClean="0">
                <a:latin typeface="+mn-ea"/>
                <a:ea typeface="+mn-ea"/>
              </a:rPr>
              <a:t>32</a:t>
            </a:r>
            <a:r>
              <a:rPr lang="zh-CN" altLang="en-US" sz="1400" dirty="0" smtClean="0">
                <a:latin typeface="+mn-ea"/>
                <a:ea typeface="+mn-ea"/>
              </a:rPr>
              <a:t>位或</a:t>
            </a:r>
            <a:r>
              <a:rPr lang="en-US" altLang="zh-CN" sz="1400" dirty="0" smtClean="0">
                <a:latin typeface="+mn-ea"/>
                <a:ea typeface="+mn-ea"/>
              </a:rPr>
              <a:t>64</a:t>
            </a:r>
            <a:r>
              <a:rPr lang="zh-CN" altLang="en-US" sz="1400" dirty="0" smtClean="0">
                <a:latin typeface="+mn-ea"/>
                <a:ea typeface="+mn-ea"/>
              </a:rPr>
              <a:t>位操作系统。</a:t>
            </a:r>
            <a:endParaRPr lang="en-US" altLang="zh-CN" sz="1400" dirty="0">
              <a:latin typeface="+mn-ea"/>
              <a:ea typeface="+mn-ea"/>
            </a:endParaRPr>
          </a:p>
        </p:txBody>
      </p:sp>
      <p:sp>
        <p:nvSpPr>
          <p:cNvPr id="18" name="íṡľîḍè"/>
          <p:cNvSpPr/>
          <p:nvPr/>
        </p:nvSpPr>
        <p:spPr>
          <a:xfrm>
            <a:off x="4564827" y="2168908"/>
            <a:ext cx="3137731" cy="462025"/>
          </a:xfrm>
          <a:prstGeom prst="rect">
            <a:avLst/>
          </a:prstGeom>
          <a:solidFill>
            <a:srgbClr val="00B0F0"/>
          </a:solidFill>
          <a:ln w="12700" cap="rnd">
            <a:solidFill>
              <a:srgbClr val="00B0F0"/>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r>
              <a:rPr lang="zh-CN" altLang="en-US" sz="1600" b="1" dirty="0" smtClean="0">
                <a:latin typeface="+mn-ea"/>
              </a:rPr>
              <a:t>服务器</a:t>
            </a:r>
            <a:r>
              <a:rPr lang="en-US" altLang="zh-CN" sz="1600" b="1" dirty="0" smtClean="0">
                <a:latin typeface="+mn-ea"/>
              </a:rPr>
              <a:t>CNA</a:t>
            </a:r>
            <a:endParaRPr lang="id-ID" altLang="zh-CN" sz="1600" b="1" dirty="0">
              <a:latin typeface="+mn-ea"/>
            </a:endParaRPr>
          </a:p>
        </p:txBody>
      </p:sp>
      <p:sp>
        <p:nvSpPr>
          <p:cNvPr id="19" name="íṡľi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8E07573-A8E5-42F7-B445-E2E8E3B47ABD}"/>
              </a:ext>
            </a:extLst>
          </p:cNvPr>
          <p:cNvSpPr/>
          <p:nvPr/>
        </p:nvSpPr>
        <p:spPr bwMode="auto">
          <a:xfrm>
            <a:off x="4564825" y="2630933"/>
            <a:ext cx="3269552" cy="315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400" dirty="0">
                <a:latin typeface="+mn-ea"/>
                <a:ea typeface="+mn-ea"/>
              </a:rPr>
              <a:t>CPU</a:t>
            </a:r>
            <a:r>
              <a:rPr lang="zh-CN" altLang="en-US" sz="1400" dirty="0">
                <a:latin typeface="+mn-ea"/>
                <a:ea typeface="+mn-ea"/>
              </a:rPr>
              <a:t>支持硬件虚拟化技术，如</a:t>
            </a:r>
            <a:r>
              <a:rPr lang="en-US" altLang="zh-CN" sz="1400" dirty="0">
                <a:latin typeface="+mn-ea"/>
                <a:ea typeface="+mn-ea"/>
              </a:rPr>
              <a:t>Intel</a:t>
            </a:r>
            <a:r>
              <a:rPr lang="zh-CN" altLang="en-US" sz="1400" dirty="0">
                <a:latin typeface="+mn-ea"/>
                <a:ea typeface="+mn-ea"/>
              </a:rPr>
              <a:t>的</a:t>
            </a:r>
            <a:r>
              <a:rPr lang="en-US" altLang="zh-CN" sz="1400" dirty="0">
                <a:latin typeface="+mn-ea"/>
                <a:ea typeface="+mn-ea"/>
              </a:rPr>
              <a:t>VT-x</a:t>
            </a:r>
            <a:r>
              <a:rPr lang="zh-CN" altLang="en-US" sz="1400" dirty="0">
                <a:latin typeface="+mn-ea"/>
                <a:ea typeface="+mn-ea"/>
              </a:rPr>
              <a:t>，并已在</a:t>
            </a:r>
            <a:r>
              <a:rPr lang="en-US" altLang="zh-CN" sz="1400" dirty="0">
                <a:latin typeface="+mn-ea"/>
                <a:ea typeface="+mn-ea"/>
              </a:rPr>
              <a:t>BIOS</a:t>
            </a:r>
            <a:r>
              <a:rPr lang="zh-CN" altLang="en-US" sz="1400" dirty="0">
                <a:latin typeface="+mn-ea"/>
                <a:ea typeface="+mn-ea"/>
              </a:rPr>
              <a:t>中开启</a:t>
            </a:r>
            <a:r>
              <a:rPr lang="en-US" altLang="zh-CN" sz="1400" dirty="0">
                <a:latin typeface="+mn-ea"/>
                <a:ea typeface="+mn-ea"/>
              </a:rPr>
              <a:t>CPU</a:t>
            </a:r>
            <a:r>
              <a:rPr lang="zh-CN" altLang="en-US" sz="1400" dirty="0">
                <a:latin typeface="+mn-ea"/>
                <a:ea typeface="+mn-ea"/>
              </a:rPr>
              <a:t>虚拟化</a:t>
            </a:r>
            <a:r>
              <a:rPr lang="zh-CN" altLang="en-US" sz="1400" dirty="0" smtClean="0">
                <a:latin typeface="+mn-ea"/>
                <a:ea typeface="+mn-ea"/>
              </a:rPr>
              <a:t>功能；</a:t>
            </a:r>
            <a:endParaRPr lang="en-US" altLang="zh-CN" sz="1400" dirty="0" smtClean="0">
              <a:latin typeface="+mn-ea"/>
              <a:ea typeface="+mn-ea"/>
            </a:endParaRPr>
          </a:p>
          <a:p>
            <a:pPr marL="171450" indent="-171450">
              <a:lnSpc>
                <a:spcPct val="150000"/>
              </a:lnSpc>
              <a:buFont typeface="Arial" panose="020B0604020202020204" pitchFamily="34" charset="0"/>
              <a:buChar char="•"/>
            </a:pPr>
            <a:r>
              <a:rPr lang="zh-CN" altLang="en-US" sz="1400" dirty="0" smtClean="0">
                <a:latin typeface="+mn-ea"/>
                <a:ea typeface="+mn-ea"/>
              </a:rPr>
              <a:t>内存 </a:t>
            </a:r>
            <a:r>
              <a:rPr lang="en-US" altLang="zh-CN" sz="1400" dirty="0" smtClean="0">
                <a:latin typeface="+mn-ea"/>
                <a:ea typeface="+mn-ea"/>
              </a:rPr>
              <a:t>&gt; 8G</a:t>
            </a:r>
            <a:r>
              <a:rPr lang="zh-CN" altLang="en-US" sz="1400" dirty="0">
                <a:latin typeface="+mn-ea"/>
                <a:ea typeface="+mn-ea"/>
              </a:rPr>
              <a:t>；</a:t>
            </a:r>
            <a:endParaRPr lang="en-US" altLang="zh-CN" sz="1400" dirty="0" smtClean="0">
              <a:latin typeface="+mn-ea"/>
              <a:ea typeface="+mn-ea"/>
            </a:endParaRPr>
          </a:p>
          <a:p>
            <a:pPr marL="171450" indent="-171450">
              <a:lnSpc>
                <a:spcPct val="150000"/>
              </a:lnSpc>
              <a:buFont typeface="Arial" panose="020B0604020202020204" pitchFamily="34" charset="0"/>
              <a:buChar char="•"/>
            </a:pPr>
            <a:r>
              <a:rPr lang="zh-CN" altLang="en-US" sz="1400" dirty="0" smtClean="0">
                <a:latin typeface="+mn-ea"/>
                <a:ea typeface="+mn-ea"/>
              </a:rPr>
              <a:t>硬盘 </a:t>
            </a:r>
            <a:r>
              <a:rPr lang="en-US" altLang="zh-CN" sz="1400" dirty="0" smtClean="0">
                <a:latin typeface="+mn-ea"/>
                <a:ea typeface="+mn-ea"/>
              </a:rPr>
              <a:t>&gt; 70G</a:t>
            </a:r>
            <a:r>
              <a:rPr lang="zh-CN" altLang="en-US" sz="1400" dirty="0" smtClean="0">
                <a:latin typeface="+mn-ea"/>
                <a:ea typeface="+mn-ea"/>
              </a:rPr>
              <a:t>（</a:t>
            </a:r>
            <a:r>
              <a:rPr lang="en-US" altLang="zh-CN" sz="1400" dirty="0" smtClean="0">
                <a:latin typeface="+mn-ea"/>
                <a:ea typeface="+mn-ea"/>
              </a:rPr>
              <a:t>VRM</a:t>
            </a:r>
            <a:r>
              <a:rPr lang="zh-CN" altLang="en-US" sz="1400" dirty="0" smtClean="0">
                <a:latin typeface="+mn-ea"/>
                <a:ea typeface="+mn-ea"/>
              </a:rPr>
              <a:t>最小需求</a:t>
            </a:r>
            <a:r>
              <a:rPr lang="en-US" altLang="zh-CN" sz="1400" dirty="0" smtClean="0">
                <a:latin typeface="+mn-ea"/>
                <a:ea typeface="+mn-ea"/>
              </a:rPr>
              <a:t>140G</a:t>
            </a:r>
            <a:r>
              <a:rPr lang="zh-CN" altLang="en-US" sz="1400" dirty="0" smtClean="0">
                <a:latin typeface="+mn-ea"/>
                <a:ea typeface="+mn-ea"/>
              </a:rPr>
              <a:t>）；</a:t>
            </a:r>
            <a:endParaRPr lang="en-US" altLang="zh-CN" sz="1400" dirty="0" smtClean="0">
              <a:latin typeface="+mn-ea"/>
              <a:ea typeface="+mn-ea"/>
            </a:endParaRPr>
          </a:p>
          <a:p>
            <a:pPr marL="171450" indent="-171450">
              <a:lnSpc>
                <a:spcPct val="150000"/>
              </a:lnSpc>
              <a:buFont typeface="Arial" panose="020B0604020202020204" pitchFamily="34" charset="0"/>
              <a:buChar char="•"/>
            </a:pPr>
            <a:r>
              <a:rPr lang="zh-CN" altLang="en-US" sz="1400" dirty="0">
                <a:latin typeface="+mn-ea"/>
                <a:ea typeface="+mn-ea"/>
              </a:rPr>
              <a:t>建议使用</a:t>
            </a:r>
            <a:r>
              <a:rPr lang="en-US" altLang="zh-CN" sz="1400" dirty="0">
                <a:latin typeface="+mn-ea"/>
                <a:ea typeface="+mn-ea"/>
              </a:rPr>
              <a:t>1</a:t>
            </a:r>
            <a:r>
              <a:rPr lang="zh-CN" altLang="en-US" sz="1400" dirty="0">
                <a:latin typeface="+mn-ea"/>
                <a:ea typeface="+mn-ea"/>
              </a:rPr>
              <a:t>、</a:t>
            </a:r>
            <a:r>
              <a:rPr lang="en-US" altLang="zh-CN" sz="1400" dirty="0">
                <a:latin typeface="+mn-ea"/>
                <a:ea typeface="+mn-ea"/>
              </a:rPr>
              <a:t>2</a:t>
            </a:r>
            <a:r>
              <a:rPr lang="zh-CN" altLang="en-US" sz="1400" dirty="0">
                <a:latin typeface="+mn-ea"/>
                <a:ea typeface="+mn-ea"/>
              </a:rPr>
              <a:t>号硬盘组</a:t>
            </a:r>
            <a:r>
              <a:rPr lang="en-US" altLang="zh-CN" sz="1400" dirty="0">
                <a:latin typeface="+mn-ea"/>
                <a:ea typeface="+mn-ea"/>
              </a:rPr>
              <a:t>RAID 1</a:t>
            </a:r>
            <a:r>
              <a:rPr lang="zh-CN" altLang="en-US" sz="1400" dirty="0">
                <a:latin typeface="+mn-ea"/>
                <a:ea typeface="+mn-ea"/>
              </a:rPr>
              <a:t>，用于安装主机操作系统，以提高</a:t>
            </a:r>
            <a:r>
              <a:rPr lang="zh-CN" altLang="en-US" sz="1400" dirty="0" smtClean="0">
                <a:latin typeface="+mn-ea"/>
                <a:ea typeface="+mn-ea"/>
              </a:rPr>
              <a:t>可靠性</a:t>
            </a:r>
            <a:r>
              <a:rPr lang="zh-CN" altLang="en-US" sz="1400" dirty="0">
                <a:latin typeface="+mn-ea"/>
                <a:ea typeface="+mn-ea"/>
              </a:rPr>
              <a:t>。</a:t>
            </a:r>
            <a:endParaRPr lang="en-US" altLang="zh-CN" sz="1400" dirty="0" smtClean="0">
              <a:latin typeface="+mn-ea"/>
              <a:ea typeface="+mn-ea"/>
            </a:endParaRPr>
          </a:p>
          <a:p>
            <a:pPr marL="171450" indent="-171450">
              <a:lnSpc>
                <a:spcPct val="150000"/>
              </a:lnSpc>
              <a:buFont typeface="Arial" panose="020B0604020202020204" pitchFamily="34" charset="0"/>
              <a:buChar char="•"/>
            </a:pPr>
            <a:endParaRPr lang="en-US" altLang="zh-CN" sz="1400" dirty="0">
              <a:latin typeface="+mn-ea"/>
              <a:ea typeface="+mn-ea"/>
            </a:endParaRPr>
          </a:p>
        </p:txBody>
      </p:sp>
      <p:sp>
        <p:nvSpPr>
          <p:cNvPr id="14" name="işľíḓé"/>
          <p:cNvSpPr/>
          <p:nvPr/>
        </p:nvSpPr>
        <p:spPr>
          <a:xfrm>
            <a:off x="7966200" y="2168908"/>
            <a:ext cx="3137731" cy="462025"/>
          </a:xfrm>
          <a:prstGeom prst="rect">
            <a:avLst/>
          </a:prstGeom>
          <a:solidFill>
            <a:schemeClr val="bg1">
              <a:lumMod val="65000"/>
            </a:schemeClr>
          </a:solidFill>
          <a:ln w="12700" cap="rnd">
            <a:solidFill>
              <a:schemeClr val="bg1">
                <a:lumMod val="6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r>
              <a:rPr lang="zh-CN" altLang="en-US" sz="1600" b="1" dirty="0" smtClean="0">
                <a:latin typeface="+mn-ea"/>
              </a:rPr>
              <a:t>注意事项</a:t>
            </a:r>
            <a:endParaRPr lang="id-ID" altLang="zh-CN" sz="1600" b="1" dirty="0">
              <a:latin typeface="+mn-ea"/>
            </a:endParaRPr>
          </a:p>
        </p:txBody>
      </p:sp>
      <p:sp>
        <p:nvSpPr>
          <p:cNvPr id="15" name="ïṣļí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8E07573-A8E5-42F7-B445-E2E8E3B47ABD}"/>
              </a:ext>
            </a:extLst>
          </p:cNvPr>
          <p:cNvSpPr/>
          <p:nvPr/>
        </p:nvSpPr>
        <p:spPr bwMode="auto">
          <a:xfrm>
            <a:off x="7966200" y="2630933"/>
            <a:ext cx="3137731" cy="315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latin typeface="+mn-ea"/>
                <a:ea typeface="+mn-ea"/>
              </a:rPr>
              <a:t>安装过程不允许修改本地</a:t>
            </a:r>
            <a:r>
              <a:rPr lang="en-US" altLang="zh-CN" sz="1400" dirty="0">
                <a:latin typeface="+mn-ea"/>
                <a:ea typeface="+mn-ea"/>
              </a:rPr>
              <a:t>PC</a:t>
            </a:r>
            <a:r>
              <a:rPr lang="zh-CN" altLang="en-US" sz="1400" dirty="0">
                <a:latin typeface="+mn-ea"/>
                <a:ea typeface="+mn-ea"/>
              </a:rPr>
              <a:t>或便携的</a:t>
            </a:r>
            <a:r>
              <a:rPr lang="en-US" altLang="zh-CN" sz="1400" dirty="0">
                <a:latin typeface="+mn-ea"/>
                <a:ea typeface="+mn-ea"/>
              </a:rPr>
              <a:t>IP</a:t>
            </a:r>
            <a:r>
              <a:rPr lang="zh-CN" altLang="en-US" sz="1400" dirty="0" smtClean="0">
                <a:latin typeface="+mn-ea"/>
                <a:ea typeface="+mn-ea"/>
              </a:rPr>
              <a:t>地址；</a:t>
            </a:r>
            <a:endParaRPr lang="en-US" altLang="zh-CN" sz="1400" dirty="0" smtClean="0">
              <a:latin typeface="+mn-ea"/>
              <a:ea typeface="+mn-ea"/>
            </a:endParaRPr>
          </a:p>
          <a:p>
            <a:pPr marL="171450" indent="-171450">
              <a:lnSpc>
                <a:spcPct val="150000"/>
              </a:lnSpc>
              <a:buFont typeface="Arial" panose="020B0604020202020204" pitchFamily="34" charset="0"/>
              <a:buChar char="•"/>
            </a:pPr>
            <a:r>
              <a:rPr lang="zh-CN" altLang="en-US" sz="1400" dirty="0" smtClean="0">
                <a:latin typeface="+mn-ea"/>
                <a:ea typeface="+mn-ea"/>
              </a:rPr>
              <a:t>安装</a:t>
            </a:r>
            <a:r>
              <a:rPr lang="en-US" altLang="zh-CN" sz="1400" dirty="0">
                <a:latin typeface="+mn-ea"/>
                <a:ea typeface="+mn-ea"/>
              </a:rPr>
              <a:t>FusionCompute</a:t>
            </a:r>
            <a:r>
              <a:rPr lang="zh-CN" altLang="en-US" sz="1400" dirty="0">
                <a:latin typeface="+mn-ea"/>
                <a:ea typeface="+mn-ea"/>
              </a:rPr>
              <a:t>时，要求已关闭本地</a:t>
            </a:r>
            <a:r>
              <a:rPr lang="en-US" altLang="zh-CN" sz="1400" dirty="0">
                <a:latin typeface="+mn-ea"/>
                <a:ea typeface="+mn-ea"/>
              </a:rPr>
              <a:t>PC</a:t>
            </a:r>
            <a:r>
              <a:rPr lang="zh-CN" altLang="en-US" sz="1400" dirty="0">
                <a:latin typeface="+mn-ea"/>
                <a:ea typeface="+mn-ea"/>
              </a:rPr>
              <a:t>的</a:t>
            </a:r>
            <a:r>
              <a:rPr lang="zh-CN" altLang="en-US" sz="1400" dirty="0" smtClean="0">
                <a:latin typeface="+mn-ea"/>
                <a:ea typeface="+mn-ea"/>
              </a:rPr>
              <a:t>防火墙；</a:t>
            </a:r>
            <a:endParaRPr lang="en-US" altLang="zh-CN" sz="1400" dirty="0" smtClean="0">
              <a:latin typeface="+mn-ea"/>
              <a:ea typeface="+mn-ea"/>
            </a:endParaRPr>
          </a:p>
          <a:p>
            <a:pPr marL="171450" indent="-171450">
              <a:lnSpc>
                <a:spcPct val="150000"/>
              </a:lnSpc>
              <a:buFont typeface="Arial" panose="020B0604020202020204" pitchFamily="34" charset="0"/>
              <a:buChar char="•"/>
            </a:pPr>
            <a:r>
              <a:rPr lang="zh-CN" altLang="en-US" sz="1400" dirty="0" smtClean="0">
                <a:latin typeface="+mn-ea"/>
                <a:ea typeface="+mn-ea"/>
              </a:rPr>
              <a:t>文件夹</a:t>
            </a:r>
            <a:r>
              <a:rPr lang="zh-CN" altLang="en-US" sz="1400" dirty="0">
                <a:latin typeface="+mn-ea"/>
                <a:ea typeface="+mn-ea"/>
              </a:rPr>
              <a:t>路径中不能包含中文字符，完整路径长度不超过</a:t>
            </a:r>
            <a:r>
              <a:rPr lang="en-US" altLang="zh-CN" sz="1400" dirty="0">
                <a:latin typeface="+mn-ea"/>
                <a:ea typeface="+mn-ea"/>
              </a:rPr>
              <a:t>256</a:t>
            </a:r>
            <a:r>
              <a:rPr lang="zh-CN" altLang="en-US" sz="1400" dirty="0" smtClean="0">
                <a:latin typeface="+mn-ea"/>
                <a:ea typeface="+mn-ea"/>
              </a:rPr>
              <a:t>位；</a:t>
            </a:r>
            <a:endParaRPr lang="en-US" altLang="zh-CN" sz="1400" dirty="0" smtClean="0">
              <a:latin typeface="+mn-ea"/>
              <a:ea typeface="+mn-ea"/>
            </a:endParaRPr>
          </a:p>
          <a:p>
            <a:pPr marL="171450" indent="-171450">
              <a:lnSpc>
                <a:spcPct val="150000"/>
              </a:lnSpc>
              <a:buFont typeface="Arial" panose="020B0604020202020204" pitchFamily="34" charset="0"/>
              <a:buChar char="•"/>
            </a:pPr>
            <a:r>
              <a:rPr lang="zh-CN" altLang="en-US" sz="1400" dirty="0" smtClean="0">
                <a:latin typeface="+mn-ea"/>
                <a:ea typeface="+mn-ea"/>
              </a:rPr>
              <a:t>环境</a:t>
            </a:r>
            <a:r>
              <a:rPr lang="zh-CN" altLang="en-US" sz="1400" dirty="0">
                <a:latin typeface="+mn-ea"/>
                <a:ea typeface="+mn-ea"/>
              </a:rPr>
              <a:t>搭建过程，不要随意对主机进行重启</a:t>
            </a:r>
            <a:r>
              <a:rPr lang="zh-CN" altLang="en-US" sz="1400" dirty="0" smtClean="0">
                <a:latin typeface="+mn-ea"/>
                <a:ea typeface="+mn-ea"/>
              </a:rPr>
              <a:t>操作。</a:t>
            </a:r>
            <a:endParaRPr lang="en-US" altLang="zh-CN" sz="1400" dirty="0" smtClean="0">
              <a:latin typeface="+mn-ea"/>
              <a:ea typeface="+mn-ea"/>
            </a:endParaRPr>
          </a:p>
          <a:p>
            <a:pPr marL="171450" indent="-171450">
              <a:lnSpc>
                <a:spcPct val="150000"/>
              </a:lnSpc>
              <a:buFont typeface="Arial" panose="020B0604020202020204" pitchFamily="34" charset="0"/>
              <a:buChar char="•"/>
            </a:pPr>
            <a:endParaRPr lang="en-US" altLang="zh-CN" sz="1400" dirty="0">
              <a:latin typeface="+mn-ea"/>
              <a:ea typeface="+mn-ea"/>
            </a:endParaRPr>
          </a:p>
        </p:txBody>
      </p:sp>
      <p:cxnSp>
        <p:nvCxnSpPr>
          <p:cNvPr id="10" name="直接连接符 9"/>
          <p:cNvCxnSpPr/>
          <p:nvPr/>
        </p:nvCxnSpPr>
        <p:spPr>
          <a:xfrm>
            <a:off x="4433005" y="2168909"/>
            <a:ext cx="0" cy="3613707"/>
          </a:xfrm>
          <a:prstGeom prst="line">
            <a:avLst/>
          </a:prstGeom>
          <a:ln w="25400" cap="rnd">
            <a:solidFill>
              <a:srgbClr val="00B0F0"/>
            </a:solidFill>
            <a:prstDash val="dash"/>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34379" y="2168909"/>
            <a:ext cx="0" cy="3613707"/>
          </a:xfrm>
          <a:prstGeom prst="line">
            <a:avLst/>
          </a:prstGeom>
          <a:ln w="25400" cap="rnd">
            <a:solidFill>
              <a:srgbClr val="00B0F0"/>
            </a:solidFill>
            <a:prstDash val="dash"/>
            <a:round/>
          </a:ln>
        </p:spPr>
        <p:style>
          <a:lnRef idx="1">
            <a:schemeClr val="accent1"/>
          </a:lnRef>
          <a:fillRef idx="0">
            <a:schemeClr val="accent1"/>
          </a:fillRef>
          <a:effectRef idx="0">
            <a:schemeClr val="accent1"/>
          </a:effectRef>
          <a:fontRef idx="minor">
            <a:schemeClr val="tx1"/>
          </a:fontRef>
        </p:style>
      </p:cxnSp>
      <p:grpSp>
        <p:nvGrpSpPr>
          <p:cNvPr id="53" name="组合 142"/>
          <p:cNvGrpSpPr/>
          <p:nvPr/>
        </p:nvGrpSpPr>
        <p:grpSpPr>
          <a:xfrm>
            <a:off x="2427072" y="1619007"/>
            <a:ext cx="600230" cy="350253"/>
            <a:chOff x="7089459" y="3598864"/>
            <a:chExt cx="134937" cy="100014"/>
          </a:xfrm>
        </p:grpSpPr>
        <p:sp>
          <p:nvSpPr>
            <p:cNvPr id="54" name="Line 41"/>
            <p:cNvSpPr>
              <a:spLocks noChangeShapeType="1"/>
            </p:cNvSpPr>
            <p:nvPr/>
          </p:nvSpPr>
          <p:spPr bwMode="auto">
            <a:xfrm>
              <a:off x="7111684" y="3683002"/>
              <a:ext cx="92075" cy="1588"/>
            </a:xfrm>
            <a:prstGeom prst="line">
              <a:avLst/>
            </a:prstGeom>
            <a:noFill/>
            <a:ln w="25400">
              <a:solidFill>
                <a:schemeClr val="bg1">
                  <a:lumMod val="50000"/>
                </a:schemeClr>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latin typeface="+mn-ea"/>
                <a:ea typeface="+mn-ea"/>
              </a:endParaRPr>
            </a:p>
          </p:txBody>
        </p:sp>
        <p:sp>
          <p:nvSpPr>
            <p:cNvPr id="55" name="Rectangle 43"/>
            <p:cNvSpPr>
              <a:spLocks noChangeArrowheads="1"/>
            </p:cNvSpPr>
            <p:nvPr/>
          </p:nvSpPr>
          <p:spPr bwMode="auto">
            <a:xfrm>
              <a:off x="7106922" y="3598864"/>
              <a:ext cx="100012" cy="69850"/>
            </a:xfrm>
            <a:prstGeom prst="rect">
              <a:avLst/>
            </a:prstGeom>
            <a:noFill/>
            <a:ln w="25400">
              <a:solidFill>
                <a:schemeClr val="bg1">
                  <a:lumMod val="50000"/>
                </a:schemeClr>
              </a:solidFill>
              <a:prstDash val="solid"/>
              <a:miter lim="800000"/>
              <a:headEnd/>
              <a:tailEnd/>
            </a:ln>
          </p:spPr>
          <p:txBody>
            <a:bodyPr vert="horz" wrap="square" lIns="121948" tIns="60974" rIns="121948" bIns="60974" numCol="1" anchor="t" anchorCtr="0" compatLnSpc="1">
              <a:prstTxWarp prst="textNoShape">
                <a:avLst/>
              </a:prstTxWarp>
            </a:bodyPr>
            <a:lstStyle/>
            <a:p>
              <a:endParaRPr lang="zh-CN" altLang="en-US" sz="3201">
                <a:latin typeface="+mn-ea"/>
                <a:ea typeface="+mn-ea"/>
              </a:endParaRPr>
            </a:p>
          </p:txBody>
        </p:sp>
        <p:sp>
          <p:nvSpPr>
            <p:cNvPr id="56" name="Freeform 44"/>
            <p:cNvSpPr>
              <a:spLocks/>
            </p:cNvSpPr>
            <p:nvPr/>
          </p:nvSpPr>
          <p:spPr bwMode="auto">
            <a:xfrm>
              <a:off x="7089459" y="3668713"/>
              <a:ext cx="134937" cy="30163"/>
            </a:xfrm>
            <a:custGeom>
              <a:avLst/>
              <a:gdLst/>
              <a:ahLst/>
              <a:cxnLst>
                <a:cxn ang="0">
                  <a:pos x="85" y="19"/>
                </a:cxn>
                <a:cxn ang="0">
                  <a:pos x="0" y="19"/>
                </a:cxn>
                <a:cxn ang="0">
                  <a:pos x="11" y="0"/>
                </a:cxn>
                <a:cxn ang="0">
                  <a:pos x="74" y="0"/>
                </a:cxn>
                <a:cxn ang="0">
                  <a:pos x="85" y="19"/>
                </a:cxn>
              </a:cxnLst>
              <a:rect l="0" t="0" r="r" b="b"/>
              <a:pathLst>
                <a:path w="85" h="19">
                  <a:moveTo>
                    <a:pt x="85" y="19"/>
                  </a:moveTo>
                  <a:lnTo>
                    <a:pt x="0" y="19"/>
                  </a:lnTo>
                  <a:lnTo>
                    <a:pt x="11" y="0"/>
                  </a:lnTo>
                  <a:lnTo>
                    <a:pt x="74" y="0"/>
                  </a:lnTo>
                  <a:lnTo>
                    <a:pt x="85" y="19"/>
                  </a:lnTo>
                  <a:close/>
                </a:path>
              </a:pathLst>
            </a:custGeom>
            <a:noFill/>
            <a:ln w="25400">
              <a:solidFill>
                <a:schemeClr val="bg1">
                  <a:lumMod val="50000"/>
                </a:schemeClr>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latin typeface="+mn-ea"/>
                <a:ea typeface="+mn-ea"/>
              </a:endParaRPr>
            </a:p>
          </p:txBody>
        </p:sp>
        <p:sp>
          <p:nvSpPr>
            <p:cNvPr id="57" name="Freeform 45"/>
            <p:cNvSpPr>
              <a:spLocks/>
            </p:cNvSpPr>
            <p:nvPr/>
          </p:nvSpPr>
          <p:spPr bwMode="auto">
            <a:xfrm>
              <a:off x="7130734" y="3683002"/>
              <a:ext cx="53975" cy="15876"/>
            </a:xfrm>
            <a:custGeom>
              <a:avLst/>
              <a:gdLst/>
              <a:ahLst/>
              <a:cxnLst>
                <a:cxn ang="0">
                  <a:pos x="34" y="10"/>
                </a:cxn>
                <a:cxn ang="0">
                  <a:pos x="0" y="10"/>
                </a:cxn>
                <a:cxn ang="0">
                  <a:pos x="6" y="0"/>
                </a:cxn>
                <a:cxn ang="0">
                  <a:pos x="29" y="0"/>
                </a:cxn>
                <a:cxn ang="0">
                  <a:pos x="34" y="10"/>
                </a:cxn>
              </a:cxnLst>
              <a:rect l="0" t="0" r="r" b="b"/>
              <a:pathLst>
                <a:path w="34" h="10">
                  <a:moveTo>
                    <a:pt x="34" y="10"/>
                  </a:moveTo>
                  <a:lnTo>
                    <a:pt x="0" y="10"/>
                  </a:lnTo>
                  <a:lnTo>
                    <a:pt x="6" y="0"/>
                  </a:lnTo>
                  <a:lnTo>
                    <a:pt x="29" y="0"/>
                  </a:lnTo>
                  <a:lnTo>
                    <a:pt x="34" y="10"/>
                  </a:lnTo>
                  <a:close/>
                </a:path>
              </a:pathLst>
            </a:custGeom>
            <a:noFill/>
            <a:ln w="25400">
              <a:solidFill>
                <a:schemeClr val="bg1">
                  <a:lumMod val="50000"/>
                </a:schemeClr>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latin typeface="+mn-ea"/>
                <a:ea typeface="+mn-ea"/>
              </a:endParaRPr>
            </a:p>
          </p:txBody>
        </p:sp>
      </p:grpSp>
      <p:grpSp>
        <p:nvGrpSpPr>
          <p:cNvPr id="58" name="组合 18401"/>
          <p:cNvGrpSpPr/>
          <p:nvPr/>
        </p:nvGrpSpPr>
        <p:grpSpPr>
          <a:xfrm>
            <a:off x="5982315" y="1436932"/>
            <a:ext cx="302754" cy="571632"/>
            <a:chOff x="7499351" y="736601"/>
            <a:chExt cx="227013" cy="428625"/>
          </a:xfrm>
          <a:solidFill>
            <a:srgbClr val="00B0F0"/>
          </a:solidFill>
        </p:grpSpPr>
        <p:sp>
          <p:nvSpPr>
            <p:cNvPr id="59"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60"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61"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62"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63"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64"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65"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66"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67"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68"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69"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70"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71"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73" name="Group 9"/>
          <p:cNvGrpSpPr/>
          <p:nvPr/>
        </p:nvGrpSpPr>
        <p:grpSpPr>
          <a:xfrm>
            <a:off x="9392950" y="1412776"/>
            <a:ext cx="578347" cy="611476"/>
            <a:chOff x="4021138" y="1814513"/>
            <a:chExt cx="669925" cy="763588"/>
          </a:xfrm>
          <a:solidFill>
            <a:schemeClr val="bg1">
              <a:lumMod val="50000"/>
            </a:schemeClr>
          </a:solidFill>
        </p:grpSpPr>
        <p:sp>
          <p:nvSpPr>
            <p:cNvPr id="74" name="Freeform 6"/>
            <p:cNvSpPr>
              <a:spLocks noEditPoints="1"/>
            </p:cNvSpPr>
            <p:nvPr/>
          </p:nvSpPr>
          <p:spPr bwMode="auto">
            <a:xfrm>
              <a:off x="4140200" y="1938338"/>
              <a:ext cx="431800" cy="639763"/>
            </a:xfrm>
            <a:custGeom>
              <a:avLst/>
              <a:gdLst>
                <a:gd name="T0" fmla="*/ 96 w 272"/>
                <a:gd name="T1" fmla="*/ 7 h 403"/>
                <a:gd name="T2" fmla="*/ 40 w 272"/>
                <a:gd name="T3" fmla="*/ 40 h 403"/>
                <a:gd name="T4" fmla="*/ 5 w 272"/>
                <a:gd name="T5" fmla="*/ 97 h 403"/>
                <a:gd name="T6" fmla="*/ 1 w 272"/>
                <a:gd name="T7" fmla="*/ 148 h 403"/>
                <a:gd name="T8" fmla="*/ 29 w 272"/>
                <a:gd name="T9" fmla="*/ 232 h 403"/>
                <a:gd name="T10" fmla="*/ 55 w 272"/>
                <a:gd name="T11" fmla="*/ 273 h 403"/>
                <a:gd name="T12" fmla="*/ 63 w 272"/>
                <a:gd name="T13" fmla="*/ 314 h 403"/>
                <a:gd name="T14" fmla="*/ 55 w 272"/>
                <a:gd name="T15" fmla="*/ 329 h 403"/>
                <a:gd name="T16" fmla="*/ 55 w 272"/>
                <a:gd name="T17" fmla="*/ 349 h 403"/>
                <a:gd name="T18" fmla="*/ 55 w 272"/>
                <a:gd name="T19" fmla="*/ 364 h 403"/>
                <a:gd name="T20" fmla="*/ 61 w 272"/>
                <a:gd name="T21" fmla="*/ 384 h 403"/>
                <a:gd name="T22" fmla="*/ 80 w 272"/>
                <a:gd name="T23" fmla="*/ 402 h 403"/>
                <a:gd name="T24" fmla="*/ 189 w 272"/>
                <a:gd name="T25" fmla="*/ 403 h 403"/>
                <a:gd name="T26" fmla="*/ 206 w 272"/>
                <a:gd name="T27" fmla="*/ 387 h 403"/>
                <a:gd name="T28" fmla="*/ 217 w 272"/>
                <a:gd name="T29" fmla="*/ 370 h 403"/>
                <a:gd name="T30" fmla="*/ 217 w 272"/>
                <a:gd name="T31" fmla="*/ 349 h 403"/>
                <a:gd name="T32" fmla="*/ 217 w 272"/>
                <a:gd name="T33" fmla="*/ 334 h 403"/>
                <a:gd name="T34" fmla="*/ 212 w 272"/>
                <a:gd name="T35" fmla="*/ 316 h 403"/>
                <a:gd name="T36" fmla="*/ 214 w 272"/>
                <a:gd name="T37" fmla="*/ 278 h 403"/>
                <a:gd name="T38" fmla="*/ 236 w 272"/>
                <a:gd name="T39" fmla="*/ 243 h 403"/>
                <a:gd name="T40" fmla="*/ 269 w 272"/>
                <a:gd name="T41" fmla="*/ 161 h 403"/>
                <a:gd name="T42" fmla="*/ 270 w 272"/>
                <a:gd name="T43" fmla="*/ 110 h 403"/>
                <a:gd name="T44" fmla="*/ 241 w 272"/>
                <a:gd name="T45" fmla="*/ 50 h 403"/>
                <a:gd name="T46" fmla="*/ 189 w 272"/>
                <a:gd name="T47" fmla="*/ 11 h 403"/>
                <a:gd name="T48" fmla="*/ 136 w 272"/>
                <a:gd name="T49" fmla="*/ 0 h 403"/>
                <a:gd name="T50" fmla="*/ 201 w 272"/>
                <a:gd name="T51" fmla="*/ 367 h 403"/>
                <a:gd name="T52" fmla="*/ 202 w 272"/>
                <a:gd name="T53" fmla="*/ 373 h 403"/>
                <a:gd name="T54" fmla="*/ 192 w 272"/>
                <a:gd name="T55" fmla="*/ 385 h 403"/>
                <a:gd name="T56" fmla="*/ 87 w 272"/>
                <a:gd name="T57" fmla="*/ 389 h 403"/>
                <a:gd name="T58" fmla="*/ 79 w 272"/>
                <a:gd name="T59" fmla="*/ 381 h 403"/>
                <a:gd name="T60" fmla="*/ 69 w 272"/>
                <a:gd name="T61" fmla="*/ 370 h 403"/>
                <a:gd name="T62" fmla="*/ 71 w 272"/>
                <a:gd name="T63" fmla="*/ 353 h 403"/>
                <a:gd name="T64" fmla="*/ 70 w 272"/>
                <a:gd name="T65" fmla="*/ 347 h 403"/>
                <a:gd name="T66" fmla="*/ 70 w 272"/>
                <a:gd name="T67" fmla="*/ 332 h 403"/>
                <a:gd name="T68" fmla="*/ 72 w 272"/>
                <a:gd name="T69" fmla="*/ 324 h 403"/>
                <a:gd name="T70" fmla="*/ 203 w 272"/>
                <a:gd name="T71" fmla="*/ 329 h 403"/>
                <a:gd name="T72" fmla="*/ 203 w 272"/>
                <a:gd name="T73" fmla="*/ 347 h 403"/>
                <a:gd name="T74" fmla="*/ 92 w 272"/>
                <a:gd name="T75" fmla="*/ 196 h 403"/>
                <a:gd name="T76" fmla="*/ 148 w 272"/>
                <a:gd name="T77" fmla="*/ 186 h 403"/>
                <a:gd name="T78" fmla="*/ 109 w 272"/>
                <a:gd name="T79" fmla="*/ 310 h 403"/>
                <a:gd name="T80" fmla="*/ 197 w 272"/>
                <a:gd name="T81" fmla="*/ 285 h 403"/>
                <a:gd name="T82" fmla="*/ 185 w 272"/>
                <a:gd name="T83" fmla="*/ 170 h 403"/>
                <a:gd name="T84" fmla="*/ 148 w 272"/>
                <a:gd name="T85" fmla="*/ 168 h 403"/>
                <a:gd name="T86" fmla="*/ 92 w 272"/>
                <a:gd name="T87" fmla="*/ 178 h 403"/>
                <a:gd name="T88" fmla="*/ 77 w 272"/>
                <a:gd name="T89" fmla="*/ 310 h 403"/>
                <a:gd name="T90" fmla="*/ 68 w 272"/>
                <a:gd name="T91" fmla="*/ 265 h 403"/>
                <a:gd name="T92" fmla="*/ 41 w 272"/>
                <a:gd name="T93" fmla="*/ 225 h 403"/>
                <a:gd name="T94" fmla="*/ 15 w 272"/>
                <a:gd name="T95" fmla="*/ 147 h 403"/>
                <a:gd name="T96" fmla="*/ 19 w 272"/>
                <a:gd name="T97" fmla="*/ 101 h 403"/>
                <a:gd name="T98" fmla="*/ 49 w 272"/>
                <a:gd name="T99" fmla="*/ 51 h 403"/>
                <a:gd name="T100" fmla="*/ 99 w 272"/>
                <a:gd name="T101" fmla="*/ 21 h 403"/>
                <a:gd name="T102" fmla="*/ 149 w 272"/>
                <a:gd name="T103" fmla="*/ 16 h 403"/>
                <a:gd name="T104" fmla="*/ 204 w 272"/>
                <a:gd name="T105" fmla="*/ 36 h 403"/>
                <a:gd name="T106" fmla="*/ 244 w 272"/>
                <a:gd name="T107" fmla="*/ 79 h 403"/>
                <a:gd name="T108" fmla="*/ 258 w 272"/>
                <a:gd name="T109" fmla="*/ 138 h 403"/>
                <a:gd name="T110" fmla="*/ 245 w 272"/>
                <a:gd name="T111" fmla="*/ 194 h 403"/>
                <a:gd name="T112" fmla="*/ 208 w 272"/>
                <a:gd name="T113" fmla="*/ 26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403">
                  <a:moveTo>
                    <a:pt x="136" y="0"/>
                  </a:moveTo>
                  <a:lnTo>
                    <a:pt x="136" y="0"/>
                  </a:lnTo>
                  <a:lnTo>
                    <a:pt x="122" y="2"/>
                  </a:lnTo>
                  <a:lnTo>
                    <a:pt x="109" y="4"/>
                  </a:lnTo>
                  <a:lnTo>
                    <a:pt x="96" y="7"/>
                  </a:lnTo>
                  <a:lnTo>
                    <a:pt x="83" y="11"/>
                  </a:lnTo>
                  <a:lnTo>
                    <a:pt x="71" y="18"/>
                  </a:lnTo>
                  <a:lnTo>
                    <a:pt x="59" y="24"/>
                  </a:lnTo>
                  <a:lnTo>
                    <a:pt x="49" y="32"/>
                  </a:lnTo>
                  <a:lnTo>
                    <a:pt x="40" y="40"/>
                  </a:lnTo>
                  <a:lnTo>
                    <a:pt x="31" y="50"/>
                  </a:lnTo>
                  <a:lnTo>
                    <a:pt x="22" y="61"/>
                  </a:lnTo>
                  <a:lnTo>
                    <a:pt x="16" y="73"/>
                  </a:lnTo>
                  <a:lnTo>
                    <a:pt x="11" y="85"/>
                  </a:lnTo>
                  <a:lnTo>
                    <a:pt x="5" y="97"/>
                  </a:lnTo>
                  <a:lnTo>
                    <a:pt x="2" y="110"/>
                  </a:lnTo>
                  <a:lnTo>
                    <a:pt x="0" y="124"/>
                  </a:lnTo>
                  <a:lnTo>
                    <a:pt x="0" y="138"/>
                  </a:lnTo>
                  <a:lnTo>
                    <a:pt x="0" y="138"/>
                  </a:lnTo>
                  <a:lnTo>
                    <a:pt x="1" y="148"/>
                  </a:lnTo>
                  <a:lnTo>
                    <a:pt x="3" y="161"/>
                  </a:lnTo>
                  <a:lnTo>
                    <a:pt x="6" y="178"/>
                  </a:lnTo>
                  <a:lnTo>
                    <a:pt x="13" y="198"/>
                  </a:lnTo>
                  <a:lnTo>
                    <a:pt x="22" y="220"/>
                  </a:lnTo>
                  <a:lnTo>
                    <a:pt x="29" y="232"/>
                  </a:lnTo>
                  <a:lnTo>
                    <a:pt x="35" y="243"/>
                  </a:lnTo>
                  <a:lnTo>
                    <a:pt x="44" y="255"/>
                  </a:lnTo>
                  <a:lnTo>
                    <a:pt x="53" y="268"/>
                  </a:lnTo>
                  <a:lnTo>
                    <a:pt x="53" y="268"/>
                  </a:lnTo>
                  <a:lnTo>
                    <a:pt x="55" y="273"/>
                  </a:lnTo>
                  <a:lnTo>
                    <a:pt x="58" y="277"/>
                  </a:lnTo>
                  <a:lnTo>
                    <a:pt x="60" y="289"/>
                  </a:lnTo>
                  <a:lnTo>
                    <a:pt x="62" y="301"/>
                  </a:lnTo>
                  <a:lnTo>
                    <a:pt x="63" y="314"/>
                  </a:lnTo>
                  <a:lnTo>
                    <a:pt x="63" y="314"/>
                  </a:lnTo>
                  <a:lnTo>
                    <a:pt x="59" y="316"/>
                  </a:lnTo>
                  <a:lnTo>
                    <a:pt x="57" y="319"/>
                  </a:lnTo>
                  <a:lnTo>
                    <a:pt x="55" y="323"/>
                  </a:lnTo>
                  <a:lnTo>
                    <a:pt x="55" y="329"/>
                  </a:lnTo>
                  <a:lnTo>
                    <a:pt x="55" y="329"/>
                  </a:lnTo>
                  <a:lnTo>
                    <a:pt x="55" y="334"/>
                  </a:lnTo>
                  <a:lnTo>
                    <a:pt x="58" y="339"/>
                  </a:lnTo>
                  <a:lnTo>
                    <a:pt x="58" y="339"/>
                  </a:lnTo>
                  <a:lnTo>
                    <a:pt x="55" y="344"/>
                  </a:lnTo>
                  <a:lnTo>
                    <a:pt x="55" y="349"/>
                  </a:lnTo>
                  <a:lnTo>
                    <a:pt x="55" y="349"/>
                  </a:lnTo>
                  <a:lnTo>
                    <a:pt x="55" y="355"/>
                  </a:lnTo>
                  <a:lnTo>
                    <a:pt x="58" y="360"/>
                  </a:lnTo>
                  <a:lnTo>
                    <a:pt x="58" y="360"/>
                  </a:lnTo>
                  <a:lnTo>
                    <a:pt x="55" y="364"/>
                  </a:lnTo>
                  <a:lnTo>
                    <a:pt x="55" y="370"/>
                  </a:lnTo>
                  <a:lnTo>
                    <a:pt x="55" y="370"/>
                  </a:lnTo>
                  <a:lnTo>
                    <a:pt x="55" y="375"/>
                  </a:lnTo>
                  <a:lnTo>
                    <a:pt x="57" y="381"/>
                  </a:lnTo>
                  <a:lnTo>
                    <a:pt x="61" y="384"/>
                  </a:lnTo>
                  <a:lnTo>
                    <a:pt x="66" y="387"/>
                  </a:lnTo>
                  <a:lnTo>
                    <a:pt x="66" y="387"/>
                  </a:lnTo>
                  <a:lnTo>
                    <a:pt x="68" y="394"/>
                  </a:lnTo>
                  <a:lnTo>
                    <a:pt x="73" y="399"/>
                  </a:lnTo>
                  <a:lnTo>
                    <a:pt x="80" y="402"/>
                  </a:lnTo>
                  <a:lnTo>
                    <a:pt x="83" y="403"/>
                  </a:lnTo>
                  <a:lnTo>
                    <a:pt x="87" y="403"/>
                  </a:lnTo>
                  <a:lnTo>
                    <a:pt x="185" y="403"/>
                  </a:lnTo>
                  <a:lnTo>
                    <a:pt x="185" y="403"/>
                  </a:lnTo>
                  <a:lnTo>
                    <a:pt x="189" y="403"/>
                  </a:lnTo>
                  <a:lnTo>
                    <a:pt x="192" y="402"/>
                  </a:lnTo>
                  <a:lnTo>
                    <a:pt x="198" y="399"/>
                  </a:lnTo>
                  <a:lnTo>
                    <a:pt x="204" y="394"/>
                  </a:lnTo>
                  <a:lnTo>
                    <a:pt x="206" y="387"/>
                  </a:lnTo>
                  <a:lnTo>
                    <a:pt x="206" y="387"/>
                  </a:lnTo>
                  <a:lnTo>
                    <a:pt x="210" y="384"/>
                  </a:lnTo>
                  <a:lnTo>
                    <a:pt x="215" y="381"/>
                  </a:lnTo>
                  <a:lnTo>
                    <a:pt x="217" y="375"/>
                  </a:lnTo>
                  <a:lnTo>
                    <a:pt x="217" y="370"/>
                  </a:lnTo>
                  <a:lnTo>
                    <a:pt x="217" y="370"/>
                  </a:lnTo>
                  <a:lnTo>
                    <a:pt x="217" y="364"/>
                  </a:lnTo>
                  <a:lnTo>
                    <a:pt x="214" y="360"/>
                  </a:lnTo>
                  <a:lnTo>
                    <a:pt x="214" y="360"/>
                  </a:lnTo>
                  <a:lnTo>
                    <a:pt x="217" y="355"/>
                  </a:lnTo>
                  <a:lnTo>
                    <a:pt x="217" y="349"/>
                  </a:lnTo>
                  <a:lnTo>
                    <a:pt x="217" y="349"/>
                  </a:lnTo>
                  <a:lnTo>
                    <a:pt x="217" y="344"/>
                  </a:lnTo>
                  <a:lnTo>
                    <a:pt x="214" y="339"/>
                  </a:lnTo>
                  <a:lnTo>
                    <a:pt x="214" y="339"/>
                  </a:lnTo>
                  <a:lnTo>
                    <a:pt x="217" y="334"/>
                  </a:lnTo>
                  <a:lnTo>
                    <a:pt x="217" y="329"/>
                  </a:lnTo>
                  <a:lnTo>
                    <a:pt x="217" y="329"/>
                  </a:lnTo>
                  <a:lnTo>
                    <a:pt x="217" y="323"/>
                  </a:lnTo>
                  <a:lnTo>
                    <a:pt x="215" y="319"/>
                  </a:lnTo>
                  <a:lnTo>
                    <a:pt x="212" y="316"/>
                  </a:lnTo>
                  <a:lnTo>
                    <a:pt x="208" y="313"/>
                  </a:lnTo>
                  <a:lnTo>
                    <a:pt x="208" y="313"/>
                  </a:lnTo>
                  <a:lnTo>
                    <a:pt x="209" y="303"/>
                  </a:lnTo>
                  <a:lnTo>
                    <a:pt x="210" y="290"/>
                  </a:lnTo>
                  <a:lnTo>
                    <a:pt x="214" y="278"/>
                  </a:lnTo>
                  <a:lnTo>
                    <a:pt x="216" y="273"/>
                  </a:lnTo>
                  <a:lnTo>
                    <a:pt x="219" y="268"/>
                  </a:lnTo>
                  <a:lnTo>
                    <a:pt x="219" y="268"/>
                  </a:lnTo>
                  <a:lnTo>
                    <a:pt x="228" y="255"/>
                  </a:lnTo>
                  <a:lnTo>
                    <a:pt x="236" y="243"/>
                  </a:lnTo>
                  <a:lnTo>
                    <a:pt x="243" y="232"/>
                  </a:lnTo>
                  <a:lnTo>
                    <a:pt x="249" y="220"/>
                  </a:lnTo>
                  <a:lnTo>
                    <a:pt x="259" y="198"/>
                  </a:lnTo>
                  <a:lnTo>
                    <a:pt x="265" y="178"/>
                  </a:lnTo>
                  <a:lnTo>
                    <a:pt x="269" y="161"/>
                  </a:lnTo>
                  <a:lnTo>
                    <a:pt x="271" y="148"/>
                  </a:lnTo>
                  <a:lnTo>
                    <a:pt x="272" y="138"/>
                  </a:lnTo>
                  <a:lnTo>
                    <a:pt x="272" y="138"/>
                  </a:lnTo>
                  <a:lnTo>
                    <a:pt x="272" y="124"/>
                  </a:lnTo>
                  <a:lnTo>
                    <a:pt x="270" y="110"/>
                  </a:lnTo>
                  <a:lnTo>
                    <a:pt x="266" y="97"/>
                  </a:lnTo>
                  <a:lnTo>
                    <a:pt x="261" y="85"/>
                  </a:lnTo>
                  <a:lnTo>
                    <a:pt x="256" y="73"/>
                  </a:lnTo>
                  <a:lnTo>
                    <a:pt x="249" y="61"/>
                  </a:lnTo>
                  <a:lnTo>
                    <a:pt x="241" y="50"/>
                  </a:lnTo>
                  <a:lnTo>
                    <a:pt x="232" y="40"/>
                  </a:lnTo>
                  <a:lnTo>
                    <a:pt x="222" y="32"/>
                  </a:lnTo>
                  <a:lnTo>
                    <a:pt x="212" y="24"/>
                  </a:lnTo>
                  <a:lnTo>
                    <a:pt x="201" y="18"/>
                  </a:lnTo>
                  <a:lnTo>
                    <a:pt x="189" y="11"/>
                  </a:lnTo>
                  <a:lnTo>
                    <a:pt x="177" y="7"/>
                  </a:lnTo>
                  <a:lnTo>
                    <a:pt x="163" y="4"/>
                  </a:lnTo>
                  <a:lnTo>
                    <a:pt x="150" y="2"/>
                  </a:lnTo>
                  <a:lnTo>
                    <a:pt x="136" y="0"/>
                  </a:lnTo>
                  <a:lnTo>
                    <a:pt x="136" y="0"/>
                  </a:lnTo>
                  <a:close/>
                  <a:moveTo>
                    <a:pt x="203" y="349"/>
                  </a:moveTo>
                  <a:lnTo>
                    <a:pt x="203" y="349"/>
                  </a:lnTo>
                  <a:lnTo>
                    <a:pt x="203" y="351"/>
                  </a:lnTo>
                  <a:lnTo>
                    <a:pt x="201" y="353"/>
                  </a:lnTo>
                  <a:lnTo>
                    <a:pt x="201" y="367"/>
                  </a:lnTo>
                  <a:lnTo>
                    <a:pt x="201" y="367"/>
                  </a:lnTo>
                  <a:lnTo>
                    <a:pt x="203" y="368"/>
                  </a:lnTo>
                  <a:lnTo>
                    <a:pt x="203" y="370"/>
                  </a:lnTo>
                  <a:lnTo>
                    <a:pt x="203" y="370"/>
                  </a:lnTo>
                  <a:lnTo>
                    <a:pt x="202" y="373"/>
                  </a:lnTo>
                  <a:lnTo>
                    <a:pt x="200" y="374"/>
                  </a:lnTo>
                  <a:lnTo>
                    <a:pt x="193" y="381"/>
                  </a:lnTo>
                  <a:lnTo>
                    <a:pt x="193" y="382"/>
                  </a:lnTo>
                  <a:lnTo>
                    <a:pt x="193" y="382"/>
                  </a:lnTo>
                  <a:lnTo>
                    <a:pt x="192" y="385"/>
                  </a:lnTo>
                  <a:lnTo>
                    <a:pt x="191" y="387"/>
                  </a:lnTo>
                  <a:lnTo>
                    <a:pt x="188" y="389"/>
                  </a:lnTo>
                  <a:lnTo>
                    <a:pt x="185" y="389"/>
                  </a:lnTo>
                  <a:lnTo>
                    <a:pt x="87" y="389"/>
                  </a:lnTo>
                  <a:lnTo>
                    <a:pt x="87" y="389"/>
                  </a:lnTo>
                  <a:lnTo>
                    <a:pt x="84" y="389"/>
                  </a:lnTo>
                  <a:lnTo>
                    <a:pt x="82" y="387"/>
                  </a:lnTo>
                  <a:lnTo>
                    <a:pt x="80" y="385"/>
                  </a:lnTo>
                  <a:lnTo>
                    <a:pt x="79" y="382"/>
                  </a:lnTo>
                  <a:lnTo>
                    <a:pt x="79" y="381"/>
                  </a:lnTo>
                  <a:lnTo>
                    <a:pt x="72" y="374"/>
                  </a:lnTo>
                  <a:lnTo>
                    <a:pt x="72" y="374"/>
                  </a:lnTo>
                  <a:lnTo>
                    <a:pt x="70" y="373"/>
                  </a:lnTo>
                  <a:lnTo>
                    <a:pt x="69" y="370"/>
                  </a:lnTo>
                  <a:lnTo>
                    <a:pt x="69" y="370"/>
                  </a:lnTo>
                  <a:lnTo>
                    <a:pt x="69" y="369"/>
                  </a:lnTo>
                  <a:lnTo>
                    <a:pt x="71" y="367"/>
                  </a:lnTo>
                  <a:lnTo>
                    <a:pt x="176" y="367"/>
                  </a:lnTo>
                  <a:lnTo>
                    <a:pt x="176" y="353"/>
                  </a:lnTo>
                  <a:lnTo>
                    <a:pt x="71" y="353"/>
                  </a:lnTo>
                  <a:lnTo>
                    <a:pt x="71" y="353"/>
                  </a:lnTo>
                  <a:lnTo>
                    <a:pt x="69" y="351"/>
                  </a:lnTo>
                  <a:lnTo>
                    <a:pt x="69" y="349"/>
                  </a:lnTo>
                  <a:lnTo>
                    <a:pt x="69" y="349"/>
                  </a:lnTo>
                  <a:lnTo>
                    <a:pt x="70" y="347"/>
                  </a:lnTo>
                  <a:lnTo>
                    <a:pt x="71" y="346"/>
                  </a:lnTo>
                  <a:lnTo>
                    <a:pt x="176" y="346"/>
                  </a:lnTo>
                  <a:lnTo>
                    <a:pt x="176" y="332"/>
                  </a:lnTo>
                  <a:lnTo>
                    <a:pt x="70" y="332"/>
                  </a:lnTo>
                  <a:lnTo>
                    <a:pt x="70" y="332"/>
                  </a:lnTo>
                  <a:lnTo>
                    <a:pt x="69" y="330"/>
                  </a:lnTo>
                  <a:lnTo>
                    <a:pt x="69" y="329"/>
                  </a:lnTo>
                  <a:lnTo>
                    <a:pt x="69" y="329"/>
                  </a:lnTo>
                  <a:lnTo>
                    <a:pt x="70" y="326"/>
                  </a:lnTo>
                  <a:lnTo>
                    <a:pt x="72" y="324"/>
                  </a:lnTo>
                  <a:lnTo>
                    <a:pt x="200" y="324"/>
                  </a:lnTo>
                  <a:lnTo>
                    <a:pt x="200" y="324"/>
                  </a:lnTo>
                  <a:lnTo>
                    <a:pt x="202" y="326"/>
                  </a:lnTo>
                  <a:lnTo>
                    <a:pt x="203" y="329"/>
                  </a:lnTo>
                  <a:lnTo>
                    <a:pt x="203" y="329"/>
                  </a:lnTo>
                  <a:lnTo>
                    <a:pt x="203" y="331"/>
                  </a:lnTo>
                  <a:lnTo>
                    <a:pt x="201" y="332"/>
                  </a:lnTo>
                  <a:lnTo>
                    <a:pt x="201" y="346"/>
                  </a:lnTo>
                  <a:lnTo>
                    <a:pt x="201" y="346"/>
                  </a:lnTo>
                  <a:lnTo>
                    <a:pt x="203" y="347"/>
                  </a:lnTo>
                  <a:lnTo>
                    <a:pt x="203" y="349"/>
                  </a:lnTo>
                  <a:lnTo>
                    <a:pt x="203" y="349"/>
                  </a:lnTo>
                  <a:close/>
                  <a:moveTo>
                    <a:pt x="109" y="310"/>
                  </a:moveTo>
                  <a:lnTo>
                    <a:pt x="90" y="195"/>
                  </a:lnTo>
                  <a:lnTo>
                    <a:pt x="92" y="196"/>
                  </a:lnTo>
                  <a:lnTo>
                    <a:pt x="103" y="186"/>
                  </a:lnTo>
                  <a:lnTo>
                    <a:pt x="114" y="196"/>
                  </a:lnTo>
                  <a:lnTo>
                    <a:pt x="125" y="186"/>
                  </a:lnTo>
                  <a:lnTo>
                    <a:pt x="137" y="196"/>
                  </a:lnTo>
                  <a:lnTo>
                    <a:pt x="148" y="186"/>
                  </a:lnTo>
                  <a:lnTo>
                    <a:pt x="158" y="196"/>
                  </a:lnTo>
                  <a:lnTo>
                    <a:pt x="170" y="186"/>
                  </a:lnTo>
                  <a:lnTo>
                    <a:pt x="181" y="196"/>
                  </a:lnTo>
                  <a:lnTo>
                    <a:pt x="163" y="310"/>
                  </a:lnTo>
                  <a:lnTo>
                    <a:pt x="109" y="310"/>
                  </a:lnTo>
                  <a:close/>
                  <a:moveTo>
                    <a:pt x="208" y="260"/>
                  </a:moveTo>
                  <a:lnTo>
                    <a:pt x="208" y="260"/>
                  </a:lnTo>
                  <a:lnTo>
                    <a:pt x="204" y="265"/>
                  </a:lnTo>
                  <a:lnTo>
                    <a:pt x="202" y="272"/>
                  </a:lnTo>
                  <a:lnTo>
                    <a:pt x="197" y="285"/>
                  </a:lnTo>
                  <a:lnTo>
                    <a:pt x="195" y="299"/>
                  </a:lnTo>
                  <a:lnTo>
                    <a:pt x="194" y="310"/>
                  </a:lnTo>
                  <a:lnTo>
                    <a:pt x="177" y="310"/>
                  </a:lnTo>
                  <a:lnTo>
                    <a:pt x="200" y="172"/>
                  </a:lnTo>
                  <a:lnTo>
                    <a:pt x="185" y="170"/>
                  </a:lnTo>
                  <a:lnTo>
                    <a:pt x="184" y="174"/>
                  </a:lnTo>
                  <a:lnTo>
                    <a:pt x="181" y="178"/>
                  </a:lnTo>
                  <a:lnTo>
                    <a:pt x="170" y="168"/>
                  </a:lnTo>
                  <a:lnTo>
                    <a:pt x="158" y="178"/>
                  </a:lnTo>
                  <a:lnTo>
                    <a:pt x="148" y="168"/>
                  </a:lnTo>
                  <a:lnTo>
                    <a:pt x="137" y="178"/>
                  </a:lnTo>
                  <a:lnTo>
                    <a:pt x="125" y="168"/>
                  </a:lnTo>
                  <a:lnTo>
                    <a:pt x="114" y="178"/>
                  </a:lnTo>
                  <a:lnTo>
                    <a:pt x="103" y="168"/>
                  </a:lnTo>
                  <a:lnTo>
                    <a:pt x="92" y="178"/>
                  </a:lnTo>
                  <a:lnTo>
                    <a:pt x="86" y="173"/>
                  </a:lnTo>
                  <a:lnTo>
                    <a:pt x="86" y="170"/>
                  </a:lnTo>
                  <a:lnTo>
                    <a:pt x="72" y="172"/>
                  </a:lnTo>
                  <a:lnTo>
                    <a:pt x="95" y="310"/>
                  </a:lnTo>
                  <a:lnTo>
                    <a:pt x="77" y="310"/>
                  </a:lnTo>
                  <a:lnTo>
                    <a:pt x="77" y="310"/>
                  </a:lnTo>
                  <a:lnTo>
                    <a:pt x="76" y="299"/>
                  </a:lnTo>
                  <a:lnTo>
                    <a:pt x="74" y="285"/>
                  </a:lnTo>
                  <a:lnTo>
                    <a:pt x="71" y="272"/>
                  </a:lnTo>
                  <a:lnTo>
                    <a:pt x="68" y="265"/>
                  </a:lnTo>
                  <a:lnTo>
                    <a:pt x="63" y="260"/>
                  </a:lnTo>
                  <a:lnTo>
                    <a:pt x="63" y="260"/>
                  </a:lnTo>
                  <a:lnTo>
                    <a:pt x="55" y="248"/>
                  </a:lnTo>
                  <a:lnTo>
                    <a:pt x="47" y="236"/>
                  </a:lnTo>
                  <a:lnTo>
                    <a:pt x="41" y="225"/>
                  </a:lnTo>
                  <a:lnTo>
                    <a:pt x="35" y="214"/>
                  </a:lnTo>
                  <a:lnTo>
                    <a:pt x="27" y="194"/>
                  </a:lnTo>
                  <a:lnTo>
                    <a:pt x="20" y="175"/>
                  </a:lnTo>
                  <a:lnTo>
                    <a:pt x="17" y="159"/>
                  </a:lnTo>
                  <a:lnTo>
                    <a:pt x="15" y="147"/>
                  </a:lnTo>
                  <a:lnTo>
                    <a:pt x="14" y="138"/>
                  </a:lnTo>
                  <a:lnTo>
                    <a:pt x="14" y="138"/>
                  </a:lnTo>
                  <a:lnTo>
                    <a:pt x="14" y="125"/>
                  </a:lnTo>
                  <a:lnTo>
                    <a:pt x="16" y="113"/>
                  </a:lnTo>
                  <a:lnTo>
                    <a:pt x="19" y="101"/>
                  </a:lnTo>
                  <a:lnTo>
                    <a:pt x="23" y="90"/>
                  </a:lnTo>
                  <a:lnTo>
                    <a:pt x="29" y="79"/>
                  </a:lnTo>
                  <a:lnTo>
                    <a:pt x="34" y="69"/>
                  </a:lnTo>
                  <a:lnTo>
                    <a:pt x="42" y="60"/>
                  </a:lnTo>
                  <a:lnTo>
                    <a:pt x="49" y="51"/>
                  </a:lnTo>
                  <a:lnTo>
                    <a:pt x="58" y="43"/>
                  </a:lnTo>
                  <a:lnTo>
                    <a:pt x="68" y="36"/>
                  </a:lnTo>
                  <a:lnTo>
                    <a:pt x="77" y="30"/>
                  </a:lnTo>
                  <a:lnTo>
                    <a:pt x="88" y="24"/>
                  </a:lnTo>
                  <a:lnTo>
                    <a:pt x="99" y="21"/>
                  </a:lnTo>
                  <a:lnTo>
                    <a:pt x="111" y="18"/>
                  </a:lnTo>
                  <a:lnTo>
                    <a:pt x="123" y="16"/>
                  </a:lnTo>
                  <a:lnTo>
                    <a:pt x="136" y="16"/>
                  </a:lnTo>
                  <a:lnTo>
                    <a:pt x="136" y="16"/>
                  </a:lnTo>
                  <a:lnTo>
                    <a:pt x="149" y="16"/>
                  </a:lnTo>
                  <a:lnTo>
                    <a:pt x="161" y="18"/>
                  </a:lnTo>
                  <a:lnTo>
                    <a:pt x="173" y="21"/>
                  </a:lnTo>
                  <a:lnTo>
                    <a:pt x="183" y="24"/>
                  </a:lnTo>
                  <a:lnTo>
                    <a:pt x="194" y="30"/>
                  </a:lnTo>
                  <a:lnTo>
                    <a:pt x="204" y="36"/>
                  </a:lnTo>
                  <a:lnTo>
                    <a:pt x="214" y="43"/>
                  </a:lnTo>
                  <a:lnTo>
                    <a:pt x="222" y="51"/>
                  </a:lnTo>
                  <a:lnTo>
                    <a:pt x="230" y="60"/>
                  </a:lnTo>
                  <a:lnTo>
                    <a:pt x="237" y="69"/>
                  </a:lnTo>
                  <a:lnTo>
                    <a:pt x="244" y="79"/>
                  </a:lnTo>
                  <a:lnTo>
                    <a:pt x="248" y="90"/>
                  </a:lnTo>
                  <a:lnTo>
                    <a:pt x="252" y="101"/>
                  </a:lnTo>
                  <a:lnTo>
                    <a:pt x="256" y="113"/>
                  </a:lnTo>
                  <a:lnTo>
                    <a:pt x="258" y="125"/>
                  </a:lnTo>
                  <a:lnTo>
                    <a:pt x="258" y="138"/>
                  </a:lnTo>
                  <a:lnTo>
                    <a:pt x="258" y="138"/>
                  </a:lnTo>
                  <a:lnTo>
                    <a:pt x="257" y="147"/>
                  </a:lnTo>
                  <a:lnTo>
                    <a:pt x="255" y="159"/>
                  </a:lnTo>
                  <a:lnTo>
                    <a:pt x="251" y="175"/>
                  </a:lnTo>
                  <a:lnTo>
                    <a:pt x="245" y="194"/>
                  </a:lnTo>
                  <a:lnTo>
                    <a:pt x="236" y="214"/>
                  </a:lnTo>
                  <a:lnTo>
                    <a:pt x="231" y="225"/>
                  </a:lnTo>
                  <a:lnTo>
                    <a:pt x="224" y="236"/>
                  </a:lnTo>
                  <a:lnTo>
                    <a:pt x="217" y="248"/>
                  </a:lnTo>
                  <a:lnTo>
                    <a:pt x="208" y="260"/>
                  </a:lnTo>
                  <a:lnTo>
                    <a:pt x="208" y="260"/>
                  </a:lnTo>
                  <a:close/>
                </a:path>
              </a:pathLst>
            </a:custGeom>
            <a:grpFill/>
            <a:ln w="9525">
              <a:solidFill>
                <a:schemeClr val="bg1">
                  <a:lumMod val="50000"/>
                </a:schemeClr>
              </a:solidFill>
              <a:round/>
              <a:headEnd/>
              <a:tailEnd/>
            </a:ln>
            <a:extLst/>
          </p:spPr>
          <p:txBody>
            <a:bodyPr vert="horz" wrap="square" lIns="91461" tIns="45731" rIns="91461" bIns="45731" numCol="1" anchor="t" anchorCtr="0" compatLnSpc="1">
              <a:prstTxWarp prst="textNoShape">
                <a:avLst/>
              </a:prstTxWarp>
            </a:bodyPr>
            <a:lstStyle/>
            <a:p>
              <a:endParaRPr lang="ko-KR" altLang="en-US"/>
            </a:p>
          </p:txBody>
        </p:sp>
        <p:sp>
          <p:nvSpPr>
            <p:cNvPr id="75" name="Rectangle 7"/>
            <p:cNvSpPr>
              <a:spLocks noChangeArrowheads="1"/>
            </p:cNvSpPr>
            <p:nvPr/>
          </p:nvSpPr>
          <p:spPr bwMode="auto">
            <a:xfrm>
              <a:off x="4338638" y="1814513"/>
              <a:ext cx="23813" cy="68263"/>
            </a:xfrm>
            <a:prstGeom prst="rect">
              <a:avLst/>
            </a:prstGeom>
            <a:grpFill/>
            <a:ln w="9525">
              <a:solidFill>
                <a:schemeClr val="bg1">
                  <a:lumMod val="50000"/>
                </a:schemeClr>
              </a:solidFill>
              <a:miter lim="800000"/>
              <a:headEnd/>
              <a:tailEnd/>
            </a:ln>
            <a:extLst/>
          </p:spPr>
          <p:txBody>
            <a:bodyPr vert="horz" wrap="square" lIns="91461" tIns="45731" rIns="91461" bIns="45731" numCol="1" anchor="t" anchorCtr="0" compatLnSpc="1">
              <a:prstTxWarp prst="textNoShape">
                <a:avLst/>
              </a:prstTxWarp>
            </a:bodyPr>
            <a:lstStyle/>
            <a:p>
              <a:endParaRPr lang="ko-KR" altLang="en-US"/>
            </a:p>
          </p:txBody>
        </p:sp>
        <p:sp>
          <p:nvSpPr>
            <p:cNvPr id="76" name="Freeform 8"/>
            <p:cNvSpPr>
              <a:spLocks/>
            </p:cNvSpPr>
            <p:nvPr/>
          </p:nvSpPr>
          <p:spPr bwMode="auto">
            <a:xfrm>
              <a:off x="4173538" y="1855788"/>
              <a:ext cx="55563" cy="71438"/>
            </a:xfrm>
            <a:custGeom>
              <a:avLst/>
              <a:gdLst>
                <a:gd name="T0" fmla="*/ 35 w 35"/>
                <a:gd name="T1" fmla="*/ 37 h 45"/>
                <a:gd name="T2" fmla="*/ 12 w 35"/>
                <a:gd name="T3" fmla="*/ 0 h 45"/>
                <a:gd name="T4" fmla="*/ 0 w 35"/>
                <a:gd name="T5" fmla="*/ 7 h 45"/>
                <a:gd name="T6" fmla="*/ 22 w 35"/>
                <a:gd name="T7" fmla="*/ 45 h 45"/>
                <a:gd name="T8" fmla="*/ 35 w 35"/>
                <a:gd name="T9" fmla="*/ 37 h 45"/>
              </a:gdLst>
              <a:ahLst/>
              <a:cxnLst>
                <a:cxn ang="0">
                  <a:pos x="T0" y="T1"/>
                </a:cxn>
                <a:cxn ang="0">
                  <a:pos x="T2" y="T3"/>
                </a:cxn>
                <a:cxn ang="0">
                  <a:pos x="T4" y="T5"/>
                </a:cxn>
                <a:cxn ang="0">
                  <a:pos x="T6" y="T7"/>
                </a:cxn>
                <a:cxn ang="0">
                  <a:pos x="T8" y="T9"/>
                </a:cxn>
              </a:cxnLst>
              <a:rect l="0" t="0" r="r" b="b"/>
              <a:pathLst>
                <a:path w="35" h="45">
                  <a:moveTo>
                    <a:pt x="35" y="37"/>
                  </a:moveTo>
                  <a:lnTo>
                    <a:pt x="12" y="0"/>
                  </a:lnTo>
                  <a:lnTo>
                    <a:pt x="0" y="7"/>
                  </a:lnTo>
                  <a:lnTo>
                    <a:pt x="22" y="45"/>
                  </a:lnTo>
                  <a:lnTo>
                    <a:pt x="35" y="37"/>
                  </a:lnTo>
                  <a:close/>
                </a:path>
              </a:pathLst>
            </a:custGeom>
            <a:grpFill/>
            <a:ln w="9525">
              <a:solidFill>
                <a:schemeClr val="bg1">
                  <a:lumMod val="50000"/>
                </a:schemeClr>
              </a:solidFill>
              <a:round/>
              <a:headEnd/>
              <a:tailEnd/>
            </a:ln>
            <a:extLst/>
          </p:spPr>
          <p:txBody>
            <a:bodyPr vert="horz" wrap="square" lIns="91461" tIns="45731" rIns="91461" bIns="45731" numCol="1" anchor="t" anchorCtr="0" compatLnSpc="1">
              <a:prstTxWarp prst="textNoShape">
                <a:avLst/>
              </a:prstTxWarp>
            </a:bodyPr>
            <a:lstStyle/>
            <a:p>
              <a:endParaRPr lang="ko-KR" altLang="en-US"/>
            </a:p>
          </p:txBody>
        </p:sp>
        <p:sp>
          <p:nvSpPr>
            <p:cNvPr id="77" name="Freeform 9"/>
            <p:cNvSpPr>
              <a:spLocks/>
            </p:cNvSpPr>
            <p:nvPr/>
          </p:nvSpPr>
          <p:spPr bwMode="auto">
            <a:xfrm>
              <a:off x="4057650" y="1976438"/>
              <a:ext cx="69850" cy="53975"/>
            </a:xfrm>
            <a:custGeom>
              <a:avLst/>
              <a:gdLst>
                <a:gd name="T0" fmla="*/ 44 w 44"/>
                <a:gd name="T1" fmla="*/ 22 h 34"/>
                <a:gd name="T2" fmla="*/ 7 w 44"/>
                <a:gd name="T3" fmla="*/ 0 h 34"/>
                <a:gd name="T4" fmla="*/ 0 w 44"/>
                <a:gd name="T5" fmla="*/ 12 h 34"/>
                <a:gd name="T6" fmla="*/ 38 w 44"/>
                <a:gd name="T7" fmla="*/ 34 h 34"/>
                <a:gd name="T8" fmla="*/ 44 w 44"/>
                <a:gd name="T9" fmla="*/ 22 h 34"/>
              </a:gdLst>
              <a:ahLst/>
              <a:cxnLst>
                <a:cxn ang="0">
                  <a:pos x="T0" y="T1"/>
                </a:cxn>
                <a:cxn ang="0">
                  <a:pos x="T2" y="T3"/>
                </a:cxn>
                <a:cxn ang="0">
                  <a:pos x="T4" y="T5"/>
                </a:cxn>
                <a:cxn ang="0">
                  <a:pos x="T6" y="T7"/>
                </a:cxn>
                <a:cxn ang="0">
                  <a:pos x="T8" y="T9"/>
                </a:cxn>
              </a:cxnLst>
              <a:rect l="0" t="0" r="r" b="b"/>
              <a:pathLst>
                <a:path w="44" h="34">
                  <a:moveTo>
                    <a:pt x="44" y="22"/>
                  </a:moveTo>
                  <a:lnTo>
                    <a:pt x="7" y="0"/>
                  </a:lnTo>
                  <a:lnTo>
                    <a:pt x="0" y="12"/>
                  </a:lnTo>
                  <a:lnTo>
                    <a:pt x="38" y="34"/>
                  </a:lnTo>
                  <a:lnTo>
                    <a:pt x="44" y="22"/>
                  </a:lnTo>
                  <a:close/>
                </a:path>
              </a:pathLst>
            </a:custGeom>
            <a:grpFill/>
            <a:ln w="9525">
              <a:solidFill>
                <a:schemeClr val="bg1">
                  <a:lumMod val="50000"/>
                </a:schemeClr>
              </a:solidFill>
              <a:round/>
              <a:headEnd/>
              <a:tailEnd/>
            </a:ln>
            <a:extLst/>
          </p:spPr>
          <p:txBody>
            <a:bodyPr vert="horz" wrap="square" lIns="91461" tIns="45731" rIns="91461" bIns="45731" numCol="1" anchor="t" anchorCtr="0" compatLnSpc="1">
              <a:prstTxWarp prst="textNoShape">
                <a:avLst/>
              </a:prstTxWarp>
            </a:bodyPr>
            <a:lstStyle/>
            <a:p>
              <a:endParaRPr lang="ko-KR" altLang="en-US"/>
            </a:p>
          </p:txBody>
        </p:sp>
        <p:sp>
          <p:nvSpPr>
            <p:cNvPr id="78" name="Rectangle 10"/>
            <p:cNvSpPr>
              <a:spLocks noChangeArrowheads="1"/>
            </p:cNvSpPr>
            <p:nvPr/>
          </p:nvSpPr>
          <p:spPr bwMode="auto">
            <a:xfrm>
              <a:off x="4021138" y="2143125"/>
              <a:ext cx="68263" cy="22225"/>
            </a:xfrm>
            <a:prstGeom prst="rect">
              <a:avLst/>
            </a:prstGeom>
            <a:grpFill/>
            <a:ln w="9525">
              <a:solidFill>
                <a:schemeClr val="bg1">
                  <a:lumMod val="50000"/>
                </a:schemeClr>
              </a:solidFill>
              <a:miter lim="800000"/>
              <a:headEnd/>
              <a:tailEnd/>
            </a:ln>
            <a:extLst/>
          </p:spPr>
          <p:txBody>
            <a:bodyPr vert="horz" wrap="square" lIns="91461" tIns="45731" rIns="91461" bIns="45731" numCol="1" anchor="t" anchorCtr="0" compatLnSpc="1">
              <a:prstTxWarp prst="textNoShape">
                <a:avLst/>
              </a:prstTxWarp>
            </a:bodyPr>
            <a:lstStyle/>
            <a:p>
              <a:endParaRPr lang="ko-KR" altLang="en-US"/>
            </a:p>
          </p:txBody>
        </p:sp>
        <p:sp>
          <p:nvSpPr>
            <p:cNvPr id="79" name="Rectangle 11"/>
            <p:cNvSpPr>
              <a:spLocks noChangeArrowheads="1"/>
            </p:cNvSpPr>
            <p:nvPr/>
          </p:nvSpPr>
          <p:spPr bwMode="auto">
            <a:xfrm>
              <a:off x="4621213" y="2133600"/>
              <a:ext cx="69850" cy="22225"/>
            </a:xfrm>
            <a:prstGeom prst="rect">
              <a:avLst/>
            </a:prstGeom>
            <a:grpFill/>
            <a:ln w="9525">
              <a:solidFill>
                <a:schemeClr val="bg1">
                  <a:lumMod val="50000"/>
                </a:schemeClr>
              </a:solidFill>
              <a:miter lim="800000"/>
              <a:headEnd/>
              <a:tailEnd/>
            </a:ln>
            <a:extLst/>
          </p:spPr>
          <p:txBody>
            <a:bodyPr vert="horz" wrap="square" lIns="91461" tIns="45731" rIns="91461" bIns="45731" numCol="1" anchor="t" anchorCtr="0" compatLnSpc="1">
              <a:prstTxWarp prst="textNoShape">
                <a:avLst/>
              </a:prstTxWarp>
            </a:bodyPr>
            <a:lstStyle/>
            <a:p>
              <a:endParaRPr lang="ko-KR" altLang="en-US"/>
            </a:p>
          </p:txBody>
        </p:sp>
        <p:sp>
          <p:nvSpPr>
            <p:cNvPr id="80" name="Freeform 12"/>
            <p:cNvSpPr>
              <a:spLocks/>
            </p:cNvSpPr>
            <p:nvPr/>
          </p:nvSpPr>
          <p:spPr bwMode="auto">
            <a:xfrm>
              <a:off x="4578350" y="1966913"/>
              <a:ext cx="69850" cy="53975"/>
            </a:xfrm>
            <a:custGeom>
              <a:avLst/>
              <a:gdLst>
                <a:gd name="T0" fmla="*/ 44 w 44"/>
                <a:gd name="T1" fmla="*/ 13 h 34"/>
                <a:gd name="T2" fmla="*/ 38 w 44"/>
                <a:gd name="T3" fmla="*/ 0 h 34"/>
                <a:gd name="T4" fmla="*/ 0 w 44"/>
                <a:gd name="T5" fmla="*/ 22 h 34"/>
                <a:gd name="T6" fmla="*/ 7 w 44"/>
                <a:gd name="T7" fmla="*/ 34 h 34"/>
                <a:gd name="T8" fmla="*/ 44 w 44"/>
                <a:gd name="T9" fmla="*/ 13 h 34"/>
              </a:gdLst>
              <a:ahLst/>
              <a:cxnLst>
                <a:cxn ang="0">
                  <a:pos x="T0" y="T1"/>
                </a:cxn>
                <a:cxn ang="0">
                  <a:pos x="T2" y="T3"/>
                </a:cxn>
                <a:cxn ang="0">
                  <a:pos x="T4" y="T5"/>
                </a:cxn>
                <a:cxn ang="0">
                  <a:pos x="T6" y="T7"/>
                </a:cxn>
                <a:cxn ang="0">
                  <a:pos x="T8" y="T9"/>
                </a:cxn>
              </a:cxnLst>
              <a:rect l="0" t="0" r="r" b="b"/>
              <a:pathLst>
                <a:path w="44" h="34">
                  <a:moveTo>
                    <a:pt x="44" y="13"/>
                  </a:moveTo>
                  <a:lnTo>
                    <a:pt x="38" y="0"/>
                  </a:lnTo>
                  <a:lnTo>
                    <a:pt x="0" y="22"/>
                  </a:lnTo>
                  <a:lnTo>
                    <a:pt x="7" y="34"/>
                  </a:lnTo>
                  <a:lnTo>
                    <a:pt x="44" y="13"/>
                  </a:lnTo>
                  <a:close/>
                </a:path>
              </a:pathLst>
            </a:custGeom>
            <a:grpFill/>
            <a:ln w="9525">
              <a:solidFill>
                <a:schemeClr val="bg1">
                  <a:lumMod val="50000"/>
                </a:schemeClr>
              </a:solidFill>
              <a:round/>
              <a:headEnd/>
              <a:tailEnd/>
            </a:ln>
            <a:extLst/>
          </p:spPr>
          <p:txBody>
            <a:bodyPr vert="horz" wrap="square" lIns="91461" tIns="45731" rIns="91461" bIns="45731" numCol="1" anchor="t" anchorCtr="0" compatLnSpc="1">
              <a:prstTxWarp prst="textNoShape">
                <a:avLst/>
              </a:prstTxWarp>
            </a:bodyPr>
            <a:lstStyle/>
            <a:p>
              <a:endParaRPr lang="ko-KR" altLang="en-US"/>
            </a:p>
          </p:txBody>
        </p:sp>
        <p:sp>
          <p:nvSpPr>
            <p:cNvPr id="81" name="Freeform 13"/>
            <p:cNvSpPr>
              <a:spLocks/>
            </p:cNvSpPr>
            <p:nvPr/>
          </p:nvSpPr>
          <p:spPr bwMode="auto">
            <a:xfrm>
              <a:off x="4473575" y="1849438"/>
              <a:ext cx="55563" cy="73025"/>
            </a:xfrm>
            <a:custGeom>
              <a:avLst/>
              <a:gdLst>
                <a:gd name="T0" fmla="*/ 35 w 35"/>
                <a:gd name="T1" fmla="*/ 8 h 46"/>
                <a:gd name="T2" fmla="*/ 23 w 35"/>
                <a:gd name="T3" fmla="*/ 0 h 46"/>
                <a:gd name="T4" fmla="*/ 0 w 35"/>
                <a:gd name="T5" fmla="*/ 38 h 46"/>
                <a:gd name="T6" fmla="*/ 13 w 35"/>
                <a:gd name="T7" fmla="*/ 46 h 46"/>
                <a:gd name="T8" fmla="*/ 35 w 35"/>
                <a:gd name="T9" fmla="*/ 8 h 46"/>
              </a:gdLst>
              <a:ahLst/>
              <a:cxnLst>
                <a:cxn ang="0">
                  <a:pos x="T0" y="T1"/>
                </a:cxn>
                <a:cxn ang="0">
                  <a:pos x="T2" y="T3"/>
                </a:cxn>
                <a:cxn ang="0">
                  <a:pos x="T4" y="T5"/>
                </a:cxn>
                <a:cxn ang="0">
                  <a:pos x="T6" y="T7"/>
                </a:cxn>
                <a:cxn ang="0">
                  <a:pos x="T8" y="T9"/>
                </a:cxn>
              </a:cxnLst>
              <a:rect l="0" t="0" r="r" b="b"/>
              <a:pathLst>
                <a:path w="35" h="46">
                  <a:moveTo>
                    <a:pt x="35" y="8"/>
                  </a:moveTo>
                  <a:lnTo>
                    <a:pt x="23" y="0"/>
                  </a:lnTo>
                  <a:lnTo>
                    <a:pt x="0" y="38"/>
                  </a:lnTo>
                  <a:lnTo>
                    <a:pt x="13" y="46"/>
                  </a:lnTo>
                  <a:lnTo>
                    <a:pt x="35" y="8"/>
                  </a:lnTo>
                  <a:close/>
                </a:path>
              </a:pathLst>
            </a:custGeom>
            <a:grpFill/>
            <a:ln w="9525">
              <a:solidFill>
                <a:schemeClr val="bg1">
                  <a:lumMod val="50000"/>
                </a:schemeClr>
              </a:solidFill>
              <a:round/>
              <a:headEnd/>
              <a:tailEnd/>
            </a:ln>
            <a:extLst/>
          </p:spPr>
          <p:txBody>
            <a:bodyPr vert="horz" wrap="square" lIns="91461" tIns="45731" rIns="91461" bIns="45731" numCol="1" anchor="t" anchorCtr="0" compatLnSpc="1">
              <a:prstTxWarp prst="textNoShape">
                <a:avLst/>
              </a:prstTxWarp>
            </a:bodyPr>
            <a:lstStyle/>
            <a:p>
              <a:endParaRPr lang="ko-KR" altLang="en-US"/>
            </a:p>
          </p:txBody>
        </p:sp>
        <p:sp>
          <p:nvSpPr>
            <p:cNvPr id="82" name="Freeform 14"/>
            <p:cNvSpPr>
              <a:spLocks/>
            </p:cNvSpPr>
            <p:nvPr/>
          </p:nvSpPr>
          <p:spPr bwMode="auto">
            <a:xfrm>
              <a:off x="4579938" y="2271713"/>
              <a:ext cx="73025" cy="52388"/>
            </a:xfrm>
            <a:custGeom>
              <a:avLst/>
              <a:gdLst>
                <a:gd name="T0" fmla="*/ 0 w 46"/>
                <a:gd name="T1" fmla="*/ 12 h 33"/>
                <a:gd name="T2" fmla="*/ 38 w 46"/>
                <a:gd name="T3" fmla="*/ 33 h 33"/>
                <a:gd name="T4" fmla="*/ 46 w 46"/>
                <a:gd name="T5" fmla="*/ 22 h 33"/>
                <a:gd name="T6" fmla="*/ 8 w 46"/>
                <a:gd name="T7" fmla="*/ 0 h 33"/>
                <a:gd name="T8" fmla="*/ 0 w 46"/>
                <a:gd name="T9" fmla="*/ 12 h 33"/>
              </a:gdLst>
              <a:ahLst/>
              <a:cxnLst>
                <a:cxn ang="0">
                  <a:pos x="T0" y="T1"/>
                </a:cxn>
                <a:cxn ang="0">
                  <a:pos x="T2" y="T3"/>
                </a:cxn>
                <a:cxn ang="0">
                  <a:pos x="T4" y="T5"/>
                </a:cxn>
                <a:cxn ang="0">
                  <a:pos x="T6" y="T7"/>
                </a:cxn>
                <a:cxn ang="0">
                  <a:pos x="T8" y="T9"/>
                </a:cxn>
              </a:cxnLst>
              <a:rect l="0" t="0" r="r" b="b"/>
              <a:pathLst>
                <a:path w="46" h="33">
                  <a:moveTo>
                    <a:pt x="0" y="12"/>
                  </a:moveTo>
                  <a:lnTo>
                    <a:pt x="38" y="33"/>
                  </a:lnTo>
                  <a:lnTo>
                    <a:pt x="46" y="22"/>
                  </a:lnTo>
                  <a:lnTo>
                    <a:pt x="8" y="0"/>
                  </a:lnTo>
                  <a:lnTo>
                    <a:pt x="0" y="12"/>
                  </a:lnTo>
                  <a:close/>
                </a:path>
              </a:pathLst>
            </a:custGeom>
            <a:grpFill/>
            <a:ln w="9525">
              <a:solidFill>
                <a:schemeClr val="bg1">
                  <a:lumMod val="50000"/>
                </a:schemeClr>
              </a:solidFill>
              <a:round/>
              <a:headEnd/>
              <a:tailEnd/>
            </a:ln>
            <a:extLst/>
          </p:spPr>
          <p:txBody>
            <a:bodyPr vert="horz" wrap="square" lIns="91461" tIns="45731" rIns="91461" bIns="45731" numCol="1" anchor="t" anchorCtr="0" compatLnSpc="1">
              <a:prstTxWarp prst="textNoShape">
                <a:avLst/>
              </a:prstTxWarp>
            </a:bodyPr>
            <a:lstStyle/>
            <a:p>
              <a:endParaRPr lang="ko-KR" altLang="en-US"/>
            </a:p>
          </p:txBody>
        </p:sp>
        <p:sp>
          <p:nvSpPr>
            <p:cNvPr id="83" name="Freeform 15"/>
            <p:cNvSpPr>
              <a:spLocks/>
            </p:cNvSpPr>
            <p:nvPr/>
          </p:nvSpPr>
          <p:spPr bwMode="auto">
            <a:xfrm>
              <a:off x="4059238" y="2279650"/>
              <a:ext cx="71438" cy="53975"/>
            </a:xfrm>
            <a:custGeom>
              <a:avLst/>
              <a:gdLst>
                <a:gd name="T0" fmla="*/ 0 w 45"/>
                <a:gd name="T1" fmla="*/ 22 h 34"/>
                <a:gd name="T2" fmla="*/ 8 w 45"/>
                <a:gd name="T3" fmla="*/ 34 h 34"/>
                <a:gd name="T4" fmla="*/ 45 w 45"/>
                <a:gd name="T5" fmla="*/ 12 h 34"/>
                <a:gd name="T6" fmla="*/ 38 w 45"/>
                <a:gd name="T7" fmla="*/ 0 h 34"/>
                <a:gd name="T8" fmla="*/ 0 w 45"/>
                <a:gd name="T9" fmla="*/ 22 h 34"/>
              </a:gdLst>
              <a:ahLst/>
              <a:cxnLst>
                <a:cxn ang="0">
                  <a:pos x="T0" y="T1"/>
                </a:cxn>
                <a:cxn ang="0">
                  <a:pos x="T2" y="T3"/>
                </a:cxn>
                <a:cxn ang="0">
                  <a:pos x="T4" y="T5"/>
                </a:cxn>
                <a:cxn ang="0">
                  <a:pos x="T6" y="T7"/>
                </a:cxn>
                <a:cxn ang="0">
                  <a:pos x="T8" y="T9"/>
                </a:cxn>
              </a:cxnLst>
              <a:rect l="0" t="0" r="r" b="b"/>
              <a:pathLst>
                <a:path w="45" h="34">
                  <a:moveTo>
                    <a:pt x="0" y="22"/>
                  </a:moveTo>
                  <a:lnTo>
                    <a:pt x="8" y="34"/>
                  </a:lnTo>
                  <a:lnTo>
                    <a:pt x="45" y="12"/>
                  </a:lnTo>
                  <a:lnTo>
                    <a:pt x="38" y="0"/>
                  </a:lnTo>
                  <a:lnTo>
                    <a:pt x="0" y="22"/>
                  </a:lnTo>
                  <a:close/>
                </a:path>
              </a:pathLst>
            </a:custGeom>
            <a:grpFill/>
            <a:ln w="9525">
              <a:solidFill>
                <a:schemeClr val="bg1">
                  <a:lumMod val="50000"/>
                </a:schemeClr>
              </a:solidFill>
              <a:round/>
              <a:headEnd/>
              <a:tailEnd/>
            </a:ln>
            <a:extLst/>
          </p:spPr>
          <p:txBody>
            <a:bodyPr vert="horz" wrap="square" lIns="91461" tIns="45731" rIns="91461" bIns="45731"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3049175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网络规划</a:t>
            </a:r>
            <a:endParaRPr lang="zh-CN" altLang="en-US" dirty="0"/>
          </a:p>
        </p:txBody>
      </p:sp>
      <p:grpSp>
        <p:nvGrpSpPr>
          <p:cNvPr id="4" name="组合 18397"/>
          <p:cNvGrpSpPr/>
          <p:nvPr/>
        </p:nvGrpSpPr>
        <p:grpSpPr>
          <a:xfrm>
            <a:off x="1594800" y="3677535"/>
            <a:ext cx="1401376" cy="386688"/>
            <a:chOff x="2449513" y="1096964"/>
            <a:chExt cx="650875" cy="130175"/>
          </a:xfrm>
          <a:solidFill>
            <a:schemeClr val="tx1">
              <a:lumMod val="95000"/>
              <a:lumOff val="5000"/>
            </a:schemeClr>
          </a:solidFill>
        </p:grpSpPr>
        <p:sp>
          <p:nvSpPr>
            <p:cNvPr id="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34" name="组合 33"/>
          <p:cNvGrpSpPr/>
          <p:nvPr/>
        </p:nvGrpSpPr>
        <p:grpSpPr>
          <a:xfrm>
            <a:off x="5483875" y="3622663"/>
            <a:ext cx="1401376" cy="192499"/>
            <a:chOff x="2460625" y="1127126"/>
            <a:chExt cx="706438" cy="161925"/>
          </a:xfrm>
          <a:solidFill>
            <a:schemeClr val="tx1">
              <a:lumMod val="95000"/>
              <a:lumOff val="5000"/>
            </a:schemeClr>
          </a:solidFill>
        </p:grpSpPr>
        <p:sp>
          <p:nvSpPr>
            <p:cNvPr id="35"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36"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37"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8"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39"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40"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41" name="组合 40"/>
          <p:cNvGrpSpPr/>
          <p:nvPr/>
        </p:nvGrpSpPr>
        <p:grpSpPr>
          <a:xfrm>
            <a:off x="5483875" y="3908666"/>
            <a:ext cx="1401376" cy="192499"/>
            <a:chOff x="2460625" y="1127126"/>
            <a:chExt cx="706438" cy="161925"/>
          </a:xfrm>
          <a:solidFill>
            <a:schemeClr val="tx1">
              <a:lumMod val="95000"/>
              <a:lumOff val="5000"/>
            </a:schemeClr>
          </a:solidFill>
        </p:grpSpPr>
        <p:sp>
          <p:nvSpPr>
            <p:cNvPr id="42"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43"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44"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5"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46"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47"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grpSp>
        <p:nvGrpSpPr>
          <p:cNvPr id="48" name="组合 15816"/>
          <p:cNvGrpSpPr/>
          <p:nvPr/>
        </p:nvGrpSpPr>
        <p:grpSpPr>
          <a:xfrm>
            <a:off x="9236519" y="3644967"/>
            <a:ext cx="1401376" cy="384187"/>
            <a:chOff x="4618038" y="1035050"/>
            <a:chExt cx="763588" cy="265113"/>
          </a:xfrm>
          <a:solidFill>
            <a:schemeClr val="tx1">
              <a:lumMod val="95000"/>
              <a:lumOff val="5000"/>
            </a:schemeClr>
          </a:solidFill>
        </p:grpSpPr>
        <p:sp>
          <p:nvSpPr>
            <p:cNvPr id="49" name="Freeform 69"/>
            <p:cNvSpPr>
              <a:spLocks noEditPoints="1"/>
            </p:cNvSpPr>
            <p:nvPr/>
          </p:nvSpPr>
          <p:spPr bwMode="auto">
            <a:xfrm>
              <a:off x="4618038" y="1035050"/>
              <a:ext cx="763588" cy="265113"/>
            </a:xfrm>
            <a:custGeom>
              <a:avLst/>
              <a:gdLst>
                <a:gd name="T0" fmla="*/ 753 w 800"/>
                <a:gd name="T1" fmla="*/ 181 h 276"/>
                <a:gd name="T2" fmla="*/ 785 w 800"/>
                <a:gd name="T3" fmla="*/ 243 h 276"/>
                <a:gd name="T4" fmla="*/ 753 w 800"/>
                <a:gd name="T5" fmla="*/ 181 h 276"/>
                <a:gd name="T6" fmla="*/ 449 w 800"/>
                <a:gd name="T7" fmla="*/ 148 h 276"/>
                <a:gd name="T8" fmla="*/ 57 w 800"/>
                <a:gd name="T9" fmla="*/ 74 h 276"/>
                <a:gd name="T10" fmla="*/ 743 w 800"/>
                <a:gd name="T11" fmla="*/ 159 h 276"/>
                <a:gd name="T12" fmla="*/ 15 w 800"/>
                <a:gd name="T13" fmla="*/ 195 h 276"/>
                <a:gd name="T14" fmla="*/ 47 w 800"/>
                <a:gd name="T15" fmla="*/ 195 h 276"/>
                <a:gd name="T16" fmla="*/ 15 w 800"/>
                <a:gd name="T17" fmla="*/ 243 h 276"/>
                <a:gd name="T18" fmla="*/ 47 w 800"/>
                <a:gd name="T19" fmla="*/ 117 h 276"/>
                <a:gd name="T20" fmla="*/ 15 w 800"/>
                <a:gd name="T21" fmla="*/ 117 h 276"/>
                <a:gd name="T22" fmla="*/ 47 w 800"/>
                <a:gd name="T23" fmla="*/ 74 h 276"/>
                <a:gd name="T24" fmla="*/ 15 w 800"/>
                <a:gd name="T25" fmla="*/ 163 h 276"/>
                <a:gd name="T26" fmla="*/ 47 w 800"/>
                <a:gd name="T27" fmla="*/ 163 h 276"/>
                <a:gd name="T28" fmla="*/ 15 w 800"/>
                <a:gd name="T29" fmla="*/ 192 h 276"/>
                <a:gd name="T30" fmla="*/ 47 w 800"/>
                <a:gd name="T31" fmla="*/ 159 h 276"/>
                <a:gd name="T32" fmla="*/ 15 w 800"/>
                <a:gd name="T33" fmla="*/ 159 h 276"/>
                <a:gd name="T34" fmla="*/ 47 w 800"/>
                <a:gd name="T35" fmla="*/ 121 h 276"/>
                <a:gd name="T36" fmla="*/ 28 w 800"/>
                <a:gd name="T37" fmla="*/ 51 h 276"/>
                <a:gd name="T38" fmla="*/ 726 w 800"/>
                <a:gd name="T39" fmla="*/ 51 h 276"/>
                <a:gd name="T40" fmla="*/ 726 w 800"/>
                <a:gd name="T41" fmla="*/ 51 h 276"/>
                <a:gd name="T42" fmla="*/ 783 w 800"/>
                <a:gd name="T43" fmla="*/ 59 h 276"/>
                <a:gd name="T44" fmla="*/ 28 w 800"/>
                <a:gd name="T45" fmla="*/ 51 h 276"/>
                <a:gd name="T46" fmla="*/ 133 w 800"/>
                <a:gd name="T47" fmla="*/ 10 h 276"/>
                <a:gd name="T48" fmla="*/ 710 w 800"/>
                <a:gd name="T49" fmla="*/ 41 h 276"/>
                <a:gd name="T50" fmla="*/ 133 w 800"/>
                <a:gd name="T51" fmla="*/ 10 h 276"/>
                <a:gd name="T52" fmla="*/ 753 w 800"/>
                <a:gd name="T53" fmla="*/ 143 h 276"/>
                <a:gd name="T54" fmla="*/ 785 w 800"/>
                <a:gd name="T55" fmla="*/ 178 h 276"/>
                <a:gd name="T56" fmla="*/ 753 w 800"/>
                <a:gd name="T57" fmla="*/ 143 h 276"/>
                <a:gd name="T58" fmla="*/ 785 w 800"/>
                <a:gd name="T59" fmla="*/ 139 h 276"/>
                <a:gd name="T60" fmla="*/ 753 w 800"/>
                <a:gd name="T61" fmla="*/ 74 h 276"/>
                <a:gd name="T62" fmla="*/ 785 w 800"/>
                <a:gd name="T63" fmla="*/ 139 h 276"/>
                <a:gd name="T64" fmla="*/ 800 w 800"/>
                <a:gd name="T65" fmla="*/ 59 h 276"/>
                <a:gd name="T66" fmla="*/ 775 w 800"/>
                <a:gd name="T67" fmla="*/ 41 h 276"/>
                <a:gd name="T68" fmla="*/ 666 w 800"/>
                <a:gd name="T69" fmla="*/ 0 h 276"/>
                <a:gd name="T70" fmla="*/ 84 w 800"/>
                <a:gd name="T71" fmla="*/ 41 h 276"/>
                <a:gd name="T72" fmla="*/ 0 w 800"/>
                <a:gd name="T73" fmla="*/ 59 h 276"/>
                <a:gd name="T74" fmla="*/ 0 w 800"/>
                <a:gd name="T75" fmla="*/ 59 h 276"/>
                <a:gd name="T76" fmla="*/ 492 w 800"/>
                <a:gd name="T77" fmla="*/ 258 h 276"/>
                <a:gd name="T78" fmla="*/ 542 w 800"/>
                <a:gd name="T79" fmla="*/ 250 h 276"/>
                <a:gd name="T80" fmla="*/ 492 w 800"/>
                <a:gd name="T81" fmla="*/ 243 h 276"/>
                <a:gd name="T82" fmla="*/ 57 w 800"/>
                <a:gd name="T83" fmla="*/ 173 h 276"/>
                <a:gd name="T84" fmla="*/ 743 w 800"/>
                <a:gd name="T85" fmla="*/ 173 h 276"/>
                <a:gd name="T86" fmla="*/ 620 w 800"/>
                <a:gd name="T87" fmla="*/ 243 h 276"/>
                <a:gd name="T88" fmla="*/ 569 w 800"/>
                <a:gd name="T89" fmla="*/ 250 h 276"/>
                <a:gd name="T90" fmla="*/ 620 w 800"/>
                <a:gd name="T91" fmla="*/ 258 h 276"/>
                <a:gd name="T92" fmla="*/ 800 w 800"/>
                <a:gd name="T93" fmla="*/ 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0" h="276">
                  <a:moveTo>
                    <a:pt x="753" y="181"/>
                  </a:moveTo>
                  <a:lnTo>
                    <a:pt x="753" y="181"/>
                  </a:lnTo>
                  <a:lnTo>
                    <a:pt x="785" y="181"/>
                  </a:lnTo>
                  <a:lnTo>
                    <a:pt x="785" y="243"/>
                  </a:lnTo>
                  <a:lnTo>
                    <a:pt x="753" y="243"/>
                  </a:lnTo>
                  <a:lnTo>
                    <a:pt x="753" y="181"/>
                  </a:lnTo>
                  <a:close/>
                  <a:moveTo>
                    <a:pt x="449" y="148"/>
                  </a:moveTo>
                  <a:lnTo>
                    <a:pt x="449" y="148"/>
                  </a:lnTo>
                  <a:cubicBezTo>
                    <a:pt x="289" y="148"/>
                    <a:pt x="94" y="157"/>
                    <a:pt x="57" y="159"/>
                  </a:cubicBezTo>
                  <a:lnTo>
                    <a:pt x="57" y="74"/>
                  </a:lnTo>
                  <a:lnTo>
                    <a:pt x="743" y="74"/>
                  </a:lnTo>
                  <a:lnTo>
                    <a:pt x="743" y="159"/>
                  </a:lnTo>
                  <a:cubicBezTo>
                    <a:pt x="719" y="157"/>
                    <a:pt x="606" y="148"/>
                    <a:pt x="449" y="148"/>
                  </a:cubicBezTo>
                  <a:close/>
                  <a:moveTo>
                    <a:pt x="15" y="195"/>
                  </a:moveTo>
                  <a:lnTo>
                    <a:pt x="15" y="195"/>
                  </a:lnTo>
                  <a:lnTo>
                    <a:pt x="47" y="195"/>
                  </a:lnTo>
                  <a:lnTo>
                    <a:pt x="47" y="243"/>
                  </a:lnTo>
                  <a:lnTo>
                    <a:pt x="15" y="243"/>
                  </a:lnTo>
                  <a:lnTo>
                    <a:pt x="15" y="195"/>
                  </a:lnTo>
                  <a:close/>
                  <a:moveTo>
                    <a:pt x="47" y="117"/>
                  </a:moveTo>
                  <a:lnTo>
                    <a:pt x="47" y="117"/>
                  </a:lnTo>
                  <a:lnTo>
                    <a:pt x="15" y="117"/>
                  </a:lnTo>
                  <a:lnTo>
                    <a:pt x="15" y="74"/>
                  </a:lnTo>
                  <a:lnTo>
                    <a:pt x="47" y="74"/>
                  </a:lnTo>
                  <a:lnTo>
                    <a:pt x="47" y="117"/>
                  </a:lnTo>
                  <a:close/>
                  <a:moveTo>
                    <a:pt x="15" y="163"/>
                  </a:moveTo>
                  <a:lnTo>
                    <a:pt x="15" y="163"/>
                  </a:lnTo>
                  <a:lnTo>
                    <a:pt x="47" y="163"/>
                  </a:lnTo>
                  <a:lnTo>
                    <a:pt x="47" y="192"/>
                  </a:lnTo>
                  <a:lnTo>
                    <a:pt x="15" y="192"/>
                  </a:lnTo>
                  <a:lnTo>
                    <a:pt x="15" y="163"/>
                  </a:lnTo>
                  <a:close/>
                  <a:moveTo>
                    <a:pt x="47" y="159"/>
                  </a:moveTo>
                  <a:lnTo>
                    <a:pt x="47" y="159"/>
                  </a:lnTo>
                  <a:lnTo>
                    <a:pt x="15" y="159"/>
                  </a:lnTo>
                  <a:lnTo>
                    <a:pt x="15" y="121"/>
                  </a:lnTo>
                  <a:lnTo>
                    <a:pt x="47" y="121"/>
                  </a:lnTo>
                  <a:lnTo>
                    <a:pt x="47" y="159"/>
                  </a:lnTo>
                  <a:close/>
                  <a:moveTo>
                    <a:pt x="28" y="51"/>
                  </a:moveTo>
                  <a:lnTo>
                    <a:pt x="28" y="51"/>
                  </a:lnTo>
                  <a:lnTo>
                    <a:pt x="726" y="51"/>
                  </a:lnTo>
                  <a:lnTo>
                    <a:pt x="726" y="51"/>
                  </a:lnTo>
                  <a:lnTo>
                    <a:pt x="726" y="51"/>
                  </a:lnTo>
                  <a:lnTo>
                    <a:pt x="772" y="51"/>
                  </a:lnTo>
                  <a:lnTo>
                    <a:pt x="783" y="59"/>
                  </a:lnTo>
                  <a:lnTo>
                    <a:pt x="17" y="59"/>
                  </a:lnTo>
                  <a:lnTo>
                    <a:pt x="28" y="51"/>
                  </a:lnTo>
                  <a:close/>
                  <a:moveTo>
                    <a:pt x="133" y="10"/>
                  </a:moveTo>
                  <a:lnTo>
                    <a:pt x="133" y="10"/>
                  </a:lnTo>
                  <a:lnTo>
                    <a:pt x="663" y="10"/>
                  </a:lnTo>
                  <a:lnTo>
                    <a:pt x="710" y="41"/>
                  </a:lnTo>
                  <a:lnTo>
                    <a:pt x="99" y="41"/>
                  </a:lnTo>
                  <a:lnTo>
                    <a:pt x="133" y="10"/>
                  </a:lnTo>
                  <a:close/>
                  <a:moveTo>
                    <a:pt x="753" y="143"/>
                  </a:moveTo>
                  <a:lnTo>
                    <a:pt x="753" y="143"/>
                  </a:lnTo>
                  <a:lnTo>
                    <a:pt x="785" y="143"/>
                  </a:lnTo>
                  <a:lnTo>
                    <a:pt x="785" y="178"/>
                  </a:lnTo>
                  <a:lnTo>
                    <a:pt x="753" y="178"/>
                  </a:lnTo>
                  <a:lnTo>
                    <a:pt x="753" y="143"/>
                  </a:lnTo>
                  <a:close/>
                  <a:moveTo>
                    <a:pt x="785" y="139"/>
                  </a:moveTo>
                  <a:lnTo>
                    <a:pt x="785" y="139"/>
                  </a:lnTo>
                  <a:lnTo>
                    <a:pt x="753" y="139"/>
                  </a:lnTo>
                  <a:lnTo>
                    <a:pt x="753" y="74"/>
                  </a:lnTo>
                  <a:lnTo>
                    <a:pt x="785" y="74"/>
                  </a:lnTo>
                  <a:lnTo>
                    <a:pt x="785" y="139"/>
                  </a:lnTo>
                  <a:close/>
                  <a:moveTo>
                    <a:pt x="800" y="59"/>
                  </a:moveTo>
                  <a:lnTo>
                    <a:pt x="800" y="59"/>
                  </a:lnTo>
                  <a:lnTo>
                    <a:pt x="799" y="59"/>
                  </a:lnTo>
                  <a:lnTo>
                    <a:pt x="775" y="41"/>
                  </a:lnTo>
                  <a:lnTo>
                    <a:pt x="729" y="41"/>
                  </a:lnTo>
                  <a:lnTo>
                    <a:pt x="666" y="0"/>
                  </a:lnTo>
                  <a:lnTo>
                    <a:pt x="129" y="0"/>
                  </a:lnTo>
                  <a:lnTo>
                    <a:pt x="84" y="41"/>
                  </a:lnTo>
                  <a:lnTo>
                    <a:pt x="24" y="41"/>
                  </a:lnTo>
                  <a:lnTo>
                    <a:pt x="0" y="59"/>
                  </a:lnTo>
                  <a:lnTo>
                    <a:pt x="0" y="59"/>
                  </a:lnTo>
                  <a:lnTo>
                    <a:pt x="0" y="59"/>
                  </a:lnTo>
                  <a:lnTo>
                    <a:pt x="0" y="258"/>
                  </a:lnTo>
                  <a:lnTo>
                    <a:pt x="492" y="258"/>
                  </a:lnTo>
                  <a:cubicBezTo>
                    <a:pt x="495" y="268"/>
                    <a:pt x="505" y="276"/>
                    <a:pt x="516" y="276"/>
                  </a:cubicBezTo>
                  <a:cubicBezTo>
                    <a:pt x="531" y="276"/>
                    <a:pt x="542" y="264"/>
                    <a:pt x="542" y="250"/>
                  </a:cubicBezTo>
                  <a:cubicBezTo>
                    <a:pt x="542" y="236"/>
                    <a:pt x="531" y="224"/>
                    <a:pt x="516" y="224"/>
                  </a:cubicBezTo>
                  <a:cubicBezTo>
                    <a:pt x="505" y="224"/>
                    <a:pt x="495" y="232"/>
                    <a:pt x="492" y="243"/>
                  </a:cubicBezTo>
                  <a:lnTo>
                    <a:pt x="57" y="243"/>
                  </a:lnTo>
                  <a:lnTo>
                    <a:pt x="57" y="173"/>
                  </a:lnTo>
                  <a:cubicBezTo>
                    <a:pt x="92" y="172"/>
                    <a:pt x="288" y="162"/>
                    <a:pt x="449" y="162"/>
                  </a:cubicBezTo>
                  <a:cubicBezTo>
                    <a:pt x="609" y="162"/>
                    <a:pt x="723" y="172"/>
                    <a:pt x="743" y="173"/>
                  </a:cubicBezTo>
                  <a:lnTo>
                    <a:pt x="743" y="243"/>
                  </a:lnTo>
                  <a:lnTo>
                    <a:pt x="620" y="243"/>
                  </a:lnTo>
                  <a:cubicBezTo>
                    <a:pt x="617" y="232"/>
                    <a:pt x="607" y="224"/>
                    <a:pt x="595" y="224"/>
                  </a:cubicBezTo>
                  <a:cubicBezTo>
                    <a:pt x="581" y="224"/>
                    <a:pt x="569" y="236"/>
                    <a:pt x="569" y="250"/>
                  </a:cubicBezTo>
                  <a:cubicBezTo>
                    <a:pt x="569" y="264"/>
                    <a:pt x="581" y="276"/>
                    <a:pt x="595" y="276"/>
                  </a:cubicBezTo>
                  <a:cubicBezTo>
                    <a:pt x="607" y="276"/>
                    <a:pt x="616" y="268"/>
                    <a:pt x="620" y="258"/>
                  </a:cubicBezTo>
                  <a:lnTo>
                    <a:pt x="800" y="258"/>
                  </a:lnTo>
                  <a:lnTo>
                    <a:pt x="800" y="59"/>
                  </a:lnTo>
                  <a:close/>
                </a:path>
              </a:pathLst>
            </a:custGeom>
            <a:grpFill/>
            <a:ln w="0">
              <a:noFill/>
              <a:prstDash val="solid"/>
              <a:round/>
              <a:headEnd/>
              <a:tailEnd/>
            </a:ln>
          </p:spPr>
          <p:txBody>
            <a:bodyPr/>
            <a:lstStyle/>
            <a:p>
              <a:pPr defTabSz="543689">
                <a:defRPr/>
              </a:pPr>
              <a:endParaRPr lang="zh-CN" altLang="en-US" sz="3201"/>
            </a:p>
          </p:txBody>
        </p:sp>
        <p:sp>
          <p:nvSpPr>
            <p:cNvPr id="50" name="Freeform 70"/>
            <p:cNvSpPr>
              <a:spLocks/>
            </p:cNvSpPr>
            <p:nvPr/>
          </p:nvSpPr>
          <p:spPr bwMode="auto">
            <a:xfrm>
              <a:off x="5346700" y="1150938"/>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p>
          </p:txBody>
        </p:sp>
        <p:sp>
          <p:nvSpPr>
            <p:cNvPr id="51" name="Freeform 71"/>
            <p:cNvSpPr>
              <a:spLocks/>
            </p:cNvSpPr>
            <p:nvPr/>
          </p:nvSpPr>
          <p:spPr bwMode="auto">
            <a:xfrm>
              <a:off x="5346700" y="1130300"/>
              <a:ext cx="12700" cy="12700"/>
            </a:xfrm>
            <a:custGeom>
              <a:avLst/>
              <a:gdLst>
                <a:gd name="T0" fmla="*/ 13 w 13"/>
                <a:gd name="T1" fmla="*/ 0 h 14"/>
                <a:gd name="T2" fmla="*/ 13 w 13"/>
                <a:gd name="T3" fmla="*/ 0 h 14"/>
                <a:gd name="T4" fmla="*/ 0 w 13"/>
                <a:gd name="T5" fmla="*/ 0 h 14"/>
                <a:gd name="T6" fmla="*/ 0 w 13"/>
                <a:gd name="T7" fmla="*/ 14 h 14"/>
                <a:gd name="T8" fmla="*/ 13 w 13"/>
                <a:gd name="T9" fmla="*/ 14 h 14"/>
                <a:gd name="T10" fmla="*/ 13 w 13"/>
                <a:gd name="T11" fmla="*/ 0 h 14"/>
              </a:gdLst>
              <a:ahLst/>
              <a:cxnLst>
                <a:cxn ang="0">
                  <a:pos x="T0" y="T1"/>
                </a:cxn>
                <a:cxn ang="0">
                  <a:pos x="T2" y="T3"/>
                </a:cxn>
                <a:cxn ang="0">
                  <a:pos x="T4" y="T5"/>
                </a:cxn>
                <a:cxn ang="0">
                  <a:pos x="T6" y="T7"/>
                </a:cxn>
                <a:cxn ang="0">
                  <a:pos x="T8" y="T9"/>
                </a:cxn>
                <a:cxn ang="0">
                  <a:pos x="T10" y="T11"/>
                </a:cxn>
              </a:cxnLst>
              <a:rect l="0" t="0" r="r" b="b"/>
              <a:pathLst>
                <a:path w="13" h="14">
                  <a:moveTo>
                    <a:pt x="13" y="0"/>
                  </a:moveTo>
                  <a:lnTo>
                    <a:pt x="13" y="0"/>
                  </a:lnTo>
                  <a:lnTo>
                    <a:pt x="0" y="0"/>
                  </a:lnTo>
                  <a:lnTo>
                    <a:pt x="0" y="14"/>
                  </a:lnTo>
                  <a:lnTo>
                    <a:pt x="13" y="14"/>
                  </a:lnTo>
                  <a:lnTo>
                    <a:pt x="13" y="0"/>
                  </a:lnTo>
                  <a:close/>
                </a:path>
              </a:pathLst>
            </a:custGeom>
            <a:grpFill/>
            <a:ln w="0">
              <a:noFill/>
              <a:prstDash val="solid"/>
              <a:round/>
              <a:headEnd/>
              <a:tailEnd/>
            </a:ln>
          </p:spPr>
          <p:txBody>
            <a:bodyPr/>
            <a:lstStyle/>
            <a:p>
              <a:pPr defTabSz="543689">
                <a:defRPr/>
              </a:pPr>
              <a:endParaRPr lang="zh-CN" altLang="en-US" sz="3201"/>
            </a:p>
          </p:txBody>
        </p:sp>
        <p:sp>
          <p:nvSpPr>
            <p:cNvPr id="52" name="Freeform 72"/>
            <p:cNvSpPr>
              <a:spLocks/>
            </p:cNvSpPr>
            <p:nvPr/>
          </p:nvSpPr>
          <p:spPr bwMode="auto">
            <a:xfrm>
              <a:off x="5345113" y="1179513"/>
              <a:ext cx="15875" cy="17463"/>
            </a:xfrm>
            <a:custGeom>
              <a:avLst/>
              <a:gdLst>
                <a:gd name="T0" fmla="*/ 0 w 17"/>
                <a:gd name="T1" fmla="*/ 17 h 17"/>
                <a:gd name="T2" fmla="*/ 0 w 17"/>
                <a:gd name="T3" fmla="*/ 17 h 17"/>
                <a:gd name="T4" fmla="*/ 17 w 17"/>
                <a:gd name="T5" fmla="*/ 17 h 17"/>
                <a:gd name="T6" fmla="*/ 17 w 17"/>
                <a:gd name="T7" fmla="*/ 0 h 17"/>
                <a:gd name="T8" fmla="*/ 0 w 17"/>
                <a:gd name="T9" fmla="*/ 0 h 17"/>
                <a:gd name="T10" fmla="*/ 0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0" y="17"/>
                  </a:moveTo>
                  <a:lnTo>
                    <a:pt x="0" y="17"/>
                  </a:lnTo>
                  <a:lnTo>
                    <a:pt x="17" y="17"/>
                  </a:lnTo>
                  <a:lnTo>
                    <a:pt x="17" y="0"/>
                  </a:lnTo>
                  <a:lnTo>
                    <a:pt x="0" y="0"/>
                  </a:lnTo>
                  <a:lnTo>
                    <a:pt x="0" y="17"/>
                  </a:lnTo>
                  <a:close/>
                </a:path>
              </a:pathLst>
            </a:custGeom>
            <a:grpFill/>
            <a:ln w="0">
              <a:noFill/>
              <a:prstDash val="solid"/>
              <a:round/>
              <a:headEnd/>
              <a:tailEnd/>
            </a:ln>
          </p:spPr>
          <p:txBody>
            <a:bodyPr/>
            <a:lstStyle/>
            <a:p>
              <a:pPr defTabSz="543689">
                <a:defRPr/>
              </a:pPr>
              <a:endParaRPr lang="zh-CN" altLang="en-US" sz="3201"/>
            </a:p>
          </p:txBody>
        </p:sp>
        <p:sp>
          <p:nvSpPr>
            <p:cNvPr id="53" name="Freeform 73"/>
            <p:cNvSpPr>
              <a:spLocks/>
            </p:cNvSpPr>
            <p:nvPr/>
          </p:nvSpPr>
          <p:spPr bwMode="auto">
            <a:xfrm>
              <a:off x="4640263" y="1196975"/>
              <a:ext cx="15875" cy="15875"/>
            </a:xfrm>
            <a:custGeom>
              <a:avLst/>
              <a:gdLst>
                <a:gd name="T0" fmla="*/ 0 w 17"/>
                <a:gd name="T1" fmla="*/ 16 h 16"/>
                <a:gd name="T2" fmla="*/ 0 w 17"/>
                <a:gd name="T3" fmla="*/ 16 h 16"/>
                <a:gd name="T4" fmla="*/ 17 w 17"/>
                <a:gd name="T5" fmla="*/ 16 h 16"/>
                <a:gd name="T6" fmla="*/ 17 w 17"/>
                <a:gd name="T7" fmla="*/ 0 h 16"/>
                <a:gd name="T8" fmla="*/ 0 w 17"/>
                <a:gd name="T9" fmla="*/ 0 h 16"/>
                <a:gd name="T10" fmla="*/ 0 w 17"/>
                <a:gd name="T11" fmla="*/ 16 h 16"/>
              </a:gdLst>
              <a:ahLst/>
              <a:cxnLst>
                <a:cxn ang="0">
                  <a:pos x="T0" y="T1"/>
                </a:cxn>
                <a:cxn ang="0">
                  <a:pos x="T2" y="T3"/>
                </a:cxn>
                <a:cxn ang="0">
                  <a:pos x="T4" y="T5"/>
                </a:cxn>
                <a:cxn ang="0">
                  <a:pos x="T6" y="T7"/>
                </a:cxn>
                <a:cxn ang="0">
                  <a:pos x="T8" y="T9"/>
                </a:cxn>
                <a:cxn ang="0">
                  <a:pos x="T10" y="T11"/>
                </a:cxn>
              </a:cxnLst>
              <a:rect l="0" t="0" r="r" b="b"/>
              <a:pathLst>
                <a:path w="17" h="16">
                  <a:moveTo>
                    <a:pt x="0" y="16"/>
                  </a:moveTo>
                  <a:lnTo>
                    <a:pt x="0" y="16"/>
                  </a:lnTo>
                  <a:lnTo>
                    <a:pt x="17" y="16"/>
                  </a:lnTo>
                  <a:lnTo>
                    <a:pt x="17" y="0"/>
                  </a:lnTo>
                  <a:lnTo>
                    <a:pt x="0" y="0"/>
                  </a:lnTo>
                  <a:lnTo>
                    <a:pt x="0" y="16"/>
                  </a:lnTo>
                  <a:close/>
                </a:path>
              </a:pathLst>
            </a:custGeom>
            <a:grpFill/>
            <a:ln w="0">
              <a:noFill/>
              <a:prstDash val="solid"/>
              <a:round/>
              <a:headEnd/>
              <a:tailEnd/>
            </a:ln>
          </p:spPr>
          <p:txBody>
            <a:bodyPr/>
            <a:lstStyle/>
            <a:p>
              <a:pPr defTabSz="543689">
                <a:defRPr/>
              </a:pPr>
              <a:endParaRPr lang="zh-CN" altLang="en-US" sz="3201"/>
            </a:p>
          </p:txBody>
        </p:sp>
        <p:sp>
          <p:nvSpPr>
            <p:cNvPr id="54" name="Freeform 74"/>
            <p:cNvSpPr>
              <a:spLocks/>
            </p:cNvSpPr>
            <p:nvPr/>
          </p:nvSpPr>
          <p:spPr bwMode="auto">
            <a:xfrm>
              <a:off x="4640263" y="1254125"/>
              <a:ext cx="1588" cy="3175"/>
            </a:xfrm>
            <a:custGeom>
              <a:avLst/>
              <a:gdLst>
                <a:gd name="T0" fmla="*/ 2 w 3"/>
                <a:gd name="T1" fmla="*/ 1 h 3"/>
                <a:gd name="T2" fmla="*/ 2 w 3"/>
                <a:gd name="T3" fmla="*/ 1 h 3"/>
                <a:gd name="T4" fmla="*/ 1 w 3"/>
                <a:gd name="T5" fmla="*/ 1 h 3"/>
                <a:gd name="T6" fmla="*/ 1 w 3"/>
                <a:gd name="T7" fmla="*/ 0 h 3"/>
                <a:gd name="T8" fmla="*/ 0 w 3"/>
                <a:gd name="T9" fmla="*/ 0 h 3"/>
                <a:gd name="T10" fmla="*/ 0 w 3"/>
                <a:gd name="T11" fmla="*/ 3 h 3"/>
                <a:gd name="T12" fmla="*/ 1 w 3"/>
                <a:gd name="T13" fmla="*/ 3 h 3"/>
                <a:gd name="T14" fmla="*/ 1 w 3"/>
                <a:gd name="T15" fmla="*/ 1 h 3"/>
                <a:gd name="T16" fmla="*/ 2 w 3"/>
                <a:gd name="T17" fmla="*/ 1 h 3"/>
                <a:gd name="T18" fmla="*/ 2 w 3"/>
                <a:gd name="T19" fmla="*/ 3 h 3"/>
                <a:gd name="T20" fmla="*/ 3 w 3"/>
                <a:gd name="T21" fmla="*/ 3 h 3"/>
                <a:gd name="T22" fmla="*/ 3 w 3"/>
                <a:gd name="T23" fmla="*/ 0 h 3"/>
                <a:gd name="T24" fmla="*/ 2 w 3"/>
                <a:gd name="T25" fmla="*/ 0 h 3"/>
                <a:gd name="T26" fmla="*/ 2 w 3"/>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1"/>
                  </a:moveTo>
                  <a:lnTo>
                    <a:pt x="2" y="1"/>
                  </a:lnTo>
                  <a:lnTo>
                    <a:pt x="1" y="1"/>
                  </a:lnTo>
                  <a:lnTo>
                    <a:pt x="1" y="0"/>
                  </a:lnTo>
                  <a:lnTo>
                    <a:pt x="0" y="0"/>
                  </a:lnTo>
                  <a:lnTo>
                    <a:pt x="0" y="3"/>
                  </a:lnTo>
                  <a:lnTo>
                    <a:pt x="1" y="3"/>
                  </a:lnTo>
                  <a:lnTo>
                    <a:pt x="1" y="1"/>
                  </a:lnTo>
                  <a:lnTo>
                    <a:pt x="2" y="1"/>
                  </a:lnTo>
                  <a:lnTo>
                    <a:pt x="2" y="3"/>
                  </a:lnTo>
                  <a:lnTo>
                    <a:pt x="3" y="3"/>
                  </a:lnTo>
                  <a:lnTo>
                    <a:pt x="3" y="0"/>
                  </a:lnTo>
                  <a:lnTo>
                    <a:pt x="2" y="0"/>
                  </a:lnTo>
                  <a:lnTo>
                    <a:pt x="2" y="1"/>
                  </a:lnTo>
                  <a:close/>
                </a:path>
              </a:pathLst>
            </a:custGeom>
            <a:grpFill/>
            <a:ln w="0">
              <a:noFill/>
              <a:prstDash val="solid"/>
              <a:round/>
              <a:headEnd/>
              <a:tailEnd/>
            </a:ln>
          </p:spPr>
          <p:txBody>
            <a:bodyPr/>
            <a:lstStyle/>
            <a:p>
              <a:pPr defTabSz="543689">
                <a:defRPr/>
              </a:pPr>
              <a:endParaRPr lang="zh-CN" altLang="en-US" sz="3201"/>
            </a:p>
          </p:txBody>
        </p:sp>
        <p:sp>
          <p:nvSpPr>
            <p:cNvPr id="55" name="Freeform 75"/>
            <p:cNvSpPr>
              <a:spLocks/>
            </p:cNvSpPr>
            <p:nvPr/>
          </p:nvSpPr>
          <p:spPr bwMode="auto">
            <a:xfrm>
              <a:off x="4641850" y="1254125"/>
              <a:ext cx="3175" cy="3175"/>
            </a:xfrm>
            <a:custGeom>
              <a:avLst/>
              <a:gdLst>
                <a:gd name="T0" fmla="*/ 3 w 3"/>
                <a:gd name="T1" fmla="*/ 2 h 3"/>
                <a:gd name="T2" fmla="*/ 3 w 3"/>
                <a:gd name="T3" fmla="*/ 2 h 3"/>
                <a:gd name="T4" fmla="*/ 2 w 3"/>
                <a:gd name="T5" fmla="*/ 2 h 3"/>
                <a:gd name="T6" fmla="*/ 1 w 3"/>
                <a:gd name="T7" fmla="*/ 2 h 3"/>
                <a:gd name="T8" fmla="*/ 1 w 3"/>
                <a:gd name="T9" fmla="*/ 0 h 3"/>
                <a:gd name="T10" fmla="*/ 0 w 3"/>
                <a:gd name="T11" fmla="*/ 0 h 3"/>
                <a:gd name="T12" fmla="*/ 0 w 3"/>
                <a:gd name="T13" fmla="*/ 2 h 3"/>
                <a:gd name="T14" fmla="*/ 1 w 3"/>
                <a:gd name="T15" fmla="*/ 2 h 3"/>
                <a:gd name="T16" fmla="*/ 2 w 3"/>
                <a:gd name="T17" fmla="*/ 3 h 3"/>
                <a:gd name="T18" fmla="*/ 3 w 3"/>
                <a:gd name="T19" fmla="*/ 2 h 3"/>
                <a:gd name="T20" fmla="*/ 3 w 3"/>
                <a:gd name="T21" fmla="*/ 2 h 3"/>
                <a:gd name="T22" fmla="*/ 3 w 3"/>
                <a:gd name="T23" fmla="*/ 0 h 3"/>
                <a:gd name="T24" fmla="*/ 3 w 3"/>
                <a:gd name="T25" fmla="*/ 0 h 3"/>
                <a:gd name="T26" fmla="*/ 3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2"/>
                  </a:moveTo>
                  <a:lnTo>
                    <a:pt x="3" y="2"/>
                  </a:lnTo>
                  <a:cubicBezTo>
                    <a:pt x="3" y="2"/>
                    <a:pt x="3" y="2"/>
                    <a:pt x="2" y="2"/>
                  </a:cubicBezTo>
                  <a:cubicBezTo>
                    <a:pt x="1" y="2"/>
                    <a:pt x="1" y="2"/>
                    <a:pt x="1" y="2"/>
                  </a:cubicBezTo>
                  <a:lnTo>
                    <a:pt x="1" y="0"/>
                  </a:lnTo>
                  <a:lnTo>
                    <a:pt x="0" y="0"/>
                  </a:lnTo>
                  <a:lnTo>
                    <a:pt x="0" y="2"/>
                  </a:lnTo>
                  <a:cubicBezTo>
                    <a:pt x="0" y="2"/>
                    <a:pt x="1" y="2"/>
                    <a:pt x="1" y="2"/>
                  </a:cubicBezTo>
                  <a:cubicBezTo>
                    <a:pt x="1" y="3"/>
                    <a:pt x="1" y="3"/>
                    <a:pt x="2" y="3"/>
                  </a:cubicBezTo>
                  <a:cubicBezTo>
                    <a:pt x="3" y="3"/>
                    <a:pt x="3" y="3"/>
                    <a:pt x="3" y="2"/>
                  </a:cubicBezTo>
                  <a:cubicBezTo>
                    <a:pt x="3" y="2"/>
                    <a:pt x="3" y="2"/>
                    <a:pt x="3" y="2"/>
                  </a:cubicBezTo>
                  <a:lnTo>
                    <a:pt x="3" y="0"/>
                  </a:lnTo>
                  <a:lnTo>
                    <a:pt x="3" y="0"/>
                  </a:lnTo>
                  <a:lnTo>
                    <a:pt x="3" y="2"/>
                  </a:lnTo>
                  <a:close/>
                </a:path>
              </a:pathLst>
            </a:custGeom>
            <a:grpFill/>
            <a:ln w="0">
              <a:noFill/>
              <a:prstDash val="solid"/>
              <a:round/>
              <a:headEnd/>
              <a:tailEnd/>
            </a:ln>
          </p:spPr>
          <p:txBody>
            <a:bodyPr/>
            <a:lstStyle/>
            <a:p>
              <a:pPr defTabSz="543689">
                <a:defRPr/>
              </a:pPr>
              <a:endParaRPr lang="zh-CN" altLang="en-US" sz="3201"/>
            </a:p>
          </p:txBody>
        </p:sp>
        <p:sp>
          <p:nvSpPr>
            <p:cNvPr id="56" name="Freeform 76"/>
            <p:cNvSpPr>
              <a:spLocks noEditPoints="1"/>
            </p:cNvSpPr>
            <p:nvPr/>
          </p:nvSpPr>
          <p:spPr bwMode="auto">
            <a:xfrm>
              <a:off x="4646613" y="1254125"/>
              <a:ext cx="3175" cy="3175"/>
            </a:xfrm>
            <a:custGeom>
              <a:avLst/>
              <a:gdLst>
                <a:gd name="T0" fmla="*/ 1 w 3"/>
                <a:gd name="T1" fmla="*/ 1 h 3"/>
                <a:gd name="T2" fmla="*/ 1 w 3"/>
                <a:gd name="T3" fmla="*/ 1 h 3"/>
                <a:gd name="T4" fmla="*/ 1 w 3"/>
                <a:gd name="T5" fmla="*/ 0 h 3"/>
                <a:gd name="T6" fmla="*/ 2 w 3"/>
                <a:gd name="T7" fmla="*/ 1 h 3"/>
                <a:gd name="T8" fmla="*/ 1 w 3"/>
                <a:gd name="T9" fmla="*/ 1 h 3"/>
                <a:gd name="T10" fmla="*/ 1 w 3"/>
                <a:gd name="T11" fmla="*/ 0 h 3"/>
                <a:gd name="T12" fmla="*/ 1 w 3"/>
                <a:gd name="T13" fmla="*/ 0 h 3"/>
                <a:gd name="T14" fmla="*/ 0 w 3"/>
                <a:gd name="T15" fmla="*/ 3 h 3"/>
                <a:gd name="T16" fmla="*/ 0 w 3"/>
                <a:gd name="T17" fmla="*/ 3 h 3"/>
                <a:gd name="T18" fmla="*/ 1 w 3"/>
                <a:gd name="T19" fmla="*/ 2 h 3"/>
                <a:gd name="T20" fmla="*/ 2 w 3"/>
                <a:gd name="T21" fmla="*/ 2 h 3"/>
                <a:gd name="T22" fmla="*/ 2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1"/>
                  </a:moveTo>
                  <a:lnTo>
                    <a:pt x="1" y="1"/>
                  </a:lnTo>
                  <a:lnTo>
                    <a:pt x="1" y="0"/>
                  </a:lnTo>
                  <a:lnTo>
                    <a:pt x="2" y="1"/>
                  </a:lnTo>
                  <a:lnTo>
                    <a:pt x="1" y="1"/>
                  </a:lnTo>
                  <a:close/>
                  <a:moveTo>
                    <a:pt x="1" y="0"/>
                  </a:moveTo>
                  <a:lnTo>
                    <a:pt x="1" y="0"/>
                  </a:lnTo>
                  <a:lnTo>
                    <a:pt x="0" y="3"/>
                  </a:lnTo>
                  <a:lnTo>
                    <a:pt x="0" y="3"/>
                  </a:lnTo>
                  <a:lnTo>
                    <a:pt x="1" y="2"/>
                  </a:lnTo>
                  <a:lnTo>
                    <a:pt x="2" y="2"/>
                  </a:lnTo>
                  <a:lnTo>
                    <a:pt x="2"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57" name="Freeform 77"/>
            <p:cNvSpPr>
              <a:spLocks/>
            </p:cNvSpPr>
            <p:nvPr/>
          </p:nvSpPr>
          <p:spPr bwMode="auto">
            <a:xfrm>
              <a:off x="4649788" y="1254125"/>
              <a:ext cx="4763" cy="3175"/>
            </a:xfrm>
            <a:custGeom>
              <a:avLst/>
              <a:gdLst>
                <a:gd name="T0" fmla="*/ 3 w 5"/>
                <a:gd name="T1" fmla="*/ 2 h 3"/>
                <a:gd name="T2" fmla="*/ 3 w 5"/>
                <a:gd name="T3" fmla="*/ 2 h 3"/>
                <a:gd name="T4" fmla="*/ 3 w 5"/>
                <a:gd name="T5" fmla="*/ 0 h 3"/>
                <a:gd name="T6" fmla="*/ 2 w 5"/>
                <a:gd name="T7" fmla="*/ 0 h 3"/>
                <a:gd name="T8" fmla="*/ 1 w 5"/>
                <a:gd name="T9" fmla="*/ 2 h 3"/>
                <a:gd name="T10" fmla="*/ 0 w 5"/>
                <a:gd name="T11" fmla="*/ 0 h 3"/>
                <a:gd name="T12" fmla="*/ 0 w 5"/>
                <a:gd name="T13" fmla="*/ 0 h 3"/>
                <a:gd name="T14" fmla="*/ 1 w 5"/>
                <a:gd name="T15" fmla="*/ 3 h 3"/>
                <a:gd name="T16" fmla="*/ 2 w 5"/>
                <a:gd name="T17" fmla="*/ 3 h 3"/>
                <a:gd name="T18" fmla="*/ 2 w 5"/>
                <a:gd name="T19" fmla="*/ 0 h 3"/>
                <a:gd name="T20" fmla="*/ 3 w 5"/>
                <a:gd name="T21" fmla="*/ 3 h 3"/>
                <a:gd name="T22" fmla="*/ 4 w 5"/>
                <a:gd name="T23" fmla="*/ 3 h 3"/>
                <a:gd name="T24" fmla="*/ 5 w 5"/>
                <a:gd name="T25" fmla="*/ 0 h 3"/>
                <a:gd name="T26" fmla="*/ 4 w 5"/>
                <a:gd name="T27" fmla="*/ 0 h 3"/>
                <a:gd name="T28" fmla="*/ 3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3" y="2"/>
                  </a:moveTo>
                  <a:lnTo>
                    <a:pt x="3" y="2"/>
                  </a:lnTo>
                  <a:lnTo>
                    <a:pt x="3" y="0"/>
                  </a:lnTo>
                  <a:lnTo>
                    <a:pt x="2" y="0"/>
                  </a:lnTo>
                  <a:lnTo>
                    <a:pt x="1" y="2"/>
                  </a:lnTo>
                  <a:lnTo>
                    <a:pt x="0" y="0"/>
                  </a:lnTo>
                  <a:lnTo>
                    <a:pt x="0" y="0"/>
                  </a:lnTo>
                  <a:lnTo>
                    <a:pt x="1" y="3"/>
                  </a:lnTo>
                  <a:lnTo>
                    <a:pt x="2" y="3"/>
                  </a:lnTo>
                  <a:lnTo>
                    <a:pt x="2" y="0"/>
                  </a:lnTo>
                  <a:lnTo>
                    <a:pt x="3" y="3"/>
                  </a:lnTo>
                  <a:lnTo>
                    <a:pt x="4" y="3"/>
                  </a:lnTo>
                  <a:lnTo>
                    <a:pt x="5" y="0"/>
                  </a:lnTo>
                  <a:lnTo>
                    <a:pt x="4" y="0"/>
                  </a:lnTo>
                  <a:lnTo>
                    <a:pt x="3" y="2"/>
                  </a:lnTo>
                  <a:close/>
                </a:path>
              </a:pathLst>
            </a:custGeom>
            <a:grpFill/>
            <a:ln w="0">
              <a:noFill/>
              <a:prstDash val="solid"/>
              <a:round/>
              <a:headEnd/>
              <a:tailEnd/>
            </a:ln>
          </p:spPr>
          <p:txBody>
            <a:bodyPr/>
            <a:lstStyle/>
            <a:p>
              <a:pPr defTabSz="543689">
                <a:defRPr/>
              </a:pPr>
              <a:endParaRPr lang="zh-CN" altLang="en-US" sz="3201"/>
            </a:p>
          </p:txBody>
        </p:sp>
        <p:sp>
          <p:nvSpPr>
            <p:cNvPr id="58" name="Freeform 78"/>
            <p:cNvSpPr>
              <a:spLocks/>
            </p:cNvSpPr>
            <p:nvPr/>
          </p:nvSpPr>
          <p:spPr bwMode="auto">
            <a:xfrm>
              <a:off x="4654550" y="1254125"/>
              <a:ext cx="1588" cy="3175"/>
            </a:xfrm>
            <a:custGeom>
              <a:avLst/>
              <a:gdLst>
                <a:gd name="T0" fmla="*/ 0 w 3"/>
                <a:gd name="T1" fmla="*/ 1 h 3"/>
                <a:gd name="T2" fmla="*/ 0 w 3"/>
                <a:gd name="T3" fmla="*/ 1 h 3"/>
                <a:gd name="T4" fmla="*/ 0 w 3"/>
                <a:gd name="T5" fmla="*/ 3 h 3"/>
                <a:gd name="T6" fmla="*/ 1 w 3"/>
                <a:gd name="T7" fmla="*/ 3 h 3"/>
                <a:gd name="T8" fmla="*/ 3 w 3"/>
                <a:gd name="T9" fmla="*/ 3 h 3"/>
                <a:gd name="T10" fmla="*/ 3 w 3"/>
                <a:gd name="T11" fmla="*/ 2 h 3"/>
                <a:gd name="T12" fmla="*/ 2 w 3"/>
                <a:gd name="T13" fmla="*/ 2 h 3"/>
                <a:gd name="T14" fmla="*/ 1 w 3"/>
                <a:gd name="T15" fmla="*/ 1 h 3"/>
                <a:gd name="T16" fmla="*/ 3 w 3"/>
                <a:gd name="T17" fmla="*/ 1 h 3"/>
                <a:gd name="T18" fmla="*/ 3 w 3"/>
                <a:gd name="T19" fmla="*/ 1 h 3"/>
                <a:gd name="T20" fmla="*/ 1 w 3"/>
                <a:gd name="T21" fmla="*/ 1 h 3"/>
                <a:gd name="T22" fmla="*/ 2 w 3"/>
                <a:gd name="T23" fmla="*/ 0 h 3"/>
                <a:gd name="T24" fmla="*/ 3 w 3"/>
                <a:gd name="T25" fmla="*/ 0 h 3"/>
                <a:gd name="T26" fmla="*/ 3 w 3"/>
                <a:gd name="T27" fmla="*/ 0 h 3"/>
                <a:gd name="T28" fmla="*/ 2 w 3"/>
                <a:gd name="T29" fmla="*/ 0 h 3"/>
                <a:gd name="T30" fmla="*/ 0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1"/>
                  </a:moveTo>
                  <a:lnTo>
                    <a:pt x="0" y="1"/>
                  </a:lnTo>
                  <a:cubicBezTo>
                    <a:pt x="0" y="2"/>
                    <a:pt x="0" y="2"/>
                    <a:pt x="0" y="3"/>
                  </a:cubicBezTo>
                  <a:cubicBezTo>
                    <a:pt x="1" y="3"/>
                    <a:pt x="1" y="3"/>
                    <a:pt x="1" y="3"/>
                  </a:cubicBez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0" y="0"/>
                    <a:pt x="0" y="0"/>
                    <a:pt x="0" y="1"/>
                  </a:cubicBezTo>
                  <a:close/>
                </a:path>
              </a:pathLst>
            </a:custGeom>
            <a:grpFill/>
            <a:ln w="0">
              <a:noFill/>
              <a:prstDash val="solid"/>
              <a:round/>
              <a:headEnd/>
              <a:tailEnd/>
            </a:ln>
          </p:spPr>
          <p:txBody>
            <a:bodyPr/>
            <a:lstStyle/>
            <a:p>
              <a:pPr defTabSz="543689">
                <a:defRPr/>
              </a:pPr>
              <a:endParaRPr lang="zh-CN" altLang="en-US" sz="3201"/>
            </a:p>
          </p:txBody>
        </p:sp>
        <p:sp>
          <p:nvSpPr>
            <p:cNvPr id="59" name="Freeform 79"/>
            <p:cNvSpPr>
              <a:spLocks/>
            </p:cNvSpPr>
            <p:nvPr/>
          </p:nvSpPr>
          <p:spPr bwMode="auto">
            <a:xfrm>
              <a:off x="4656138" y="1254125"/>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60" name="Freeform 80"/>
            <p:cNvSpPr>
              <a:spLocks/>
            </p:cNvSpPr>
            <p:nvPr/>
          </p:nvSpPr>
          <p:spPr bwMode="auto">
            <a:xfrm>
              <a:off x="4640263" y="1241425"/>
              <a:ext cx="6350" cy="7938"/>
            </a:xfrm>
            <a:custGeom>
              <a:avLst/>
              <a:gdLst>
                <a:gd name="T0" fmla="*/ 7 w 7"/>
                <a:gd name="T1" fmla="*/ 9 h 9"/>
                <a:gd name="T2" fmla="*/ 7 w 7"/>
                <a:gd name="T3" fmla="*/ 9 h 9"/>
                <a:gd name="T4" fmla="*/ 7 w 7"/>
                <a:gd name="T5" fmla="*/ 9 h 9"/>
                <a:gd name="T6" fmla="*/ 7 w 7"/>
                <a:gd name="T7" fmla="*/ 9 h 9"/>
                <a:gd name="T8" fmla="*/ 2 w 7"/>
                <a:gd name="T9" fmla="*/ 0 h 9"/>
                <a:gd name="T10" fmla="*/ 0 w 7"/>
                <a:gd name="T11" fmla="*/ 3 h 9"/>
                <a:gd name="T12" fmla="*/ 1 w 7"/>
                <a:gd name="T13" fmla="*/ 5 h 9"/>
                <a:gd name="T14" fmla="*/ 7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9"/>
                  </a:moveTo>
                  <a:lnTo>
                    <a:pt x="7" y="9"/>
                  </a:lnTo>
                  <a:lnTo>
                    <a:pt x="7" y="9"/>
                  </a:lnTo>
                  <a:cubicBezTo>
                    <a:pt x="7" y="9"/>
                    <a:pt x="7" y="9"/>
                    <a:pt x="7" y="9"/>
                  </a:cubicBezTo>
                  <a:cubicBezTo>
                    <a:pt x="5" y="4"/>
                    <a:pt x="2" y="0"/>
                    <a:pt x="2" y="0"/>
                  </a:cubicBezTo>
                  <a:cubicBezTo>
                    <a:pt x="2" y="0"/>
                    <a:pt x="0" y="2"/>
                    <a:pt x="0" y="3"/>
                  </a:cubicBezTo>
                  <a:cubicBezTo>
                    <a:pt x="0" y="5"/>
                    <a:pt x="1" y="5"/>
                    <a:pt x="1" y="5"/>
                  </a:cubicBezTo>
                  <a:cubicBezTo>
                    <a:pt x="3" y="7"/>
                    <a:pt x="6" y="9"/>
                    <a:pt x="7" y="9"/>
                  </a:cubicBezTo>
                  <a:close/>
                </a:path>
              </a:pathLst>
            </a:custGeom>
            <a:grpFill/>
            <a:ln w="0">
              <a:noFill/>
              <a:prstDash val="solid"/>
              <a:round/>
              <a:headEnd/>
              <a:tailEnd/>
            </a:ln>
          </p:spPr>
          <p:txBody>
            <a:bodyPr/>
            <a:lstStyle/>
            <a:p>
              <a:pPr defTabSz="543689">
                <a:defRPr/>
              </a:pPr>
              <a:endParaRPr lang="zh-CN" altLang="en-US" sz="3201"/>
            </a:p>
          </p:txBody>
        </p:sp>
        <p:sp>
          <p:nvSpPr>
            <p:cNvPr id="61" name="Freeform 81"/>
            <p:cNvSpPr>
              <a:spLocks/>
            </p:cNvSpPr>
            <p:nvPr/>
          </p:nvSpPr>
          <p:spPr bwMode="auto">
            <a:xfrm>
              <a:off x="4641850" y="1250950"/>
              <a:ext cx="4763" cy="1588"/>
            </a:xfrm>
            <a:custGeom>
              <a:avLst/>
              <a:gdLst>
                <a:gd name="T0" fmla="*/ 6 w 6"/>
                <a:gd name="T1" fmla="*/ 0 h 2"/>
                <a:gd name="T2" fmla="*/ 6 w 6"/>
                <a:gd name="T3" fmla="*/ 0 h 2"/>
                <a:gd name="T4" fmla="*/ 6 w 6"/>
                <a:gd name="T5" fmla="*/ 0 h 2"/>
                <a:gd name="T6" fmla="*/ 6 w 6"/>
                <a:gd name="T7" fmla="*/ 0 h 2"/>
                <a:gd name="T8" fmla="*/ 0 w 6"/>
                <a:gd name="T9" fmla="*/ 0 h 2"/>
                <a:gd name="T10" fmla="*/ 3 w 6"/>
                <a:gd name="T11" fmla="*/ 2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lnTo>
                    <a:pt x="6" y="0"/>
                  </a:lnTo>
                  <a:cubicBezTo>
                    <a:pt x="6" y="0"/>
                    <a:pt x="6" y="0"/>
                    <a:pt x="6" y="0"/>
                  </a:cubicBezTo>
                  <a:cubicBezTo>
                    <a:pt x="6" y="0"/>
                    <a:pt x="6" y="0"/>
                    <a:pt x="6" y="0"/>
                  </a:cubicBezTo>
                  <a:lnTo>
                    <a:pt x="0" y="0"/>
                  </a:lnTo>
                  <a:cubicBezTo>
                    <a:pt x="0" y="1"/>
                    <a:pt x="1" y="2"/>
                    <a:pt x="3" y="2"/>
                  </a:cubicBezTo>
                  <a:cubicBezTo>
                    <a:pt x="3" y="2"/>
                    <a:pt x="5" y="1"/>
                    <a:pt x="6" y="0"/>
                  </a:cubicBezTo>
                  <a:close/>
                </a:path>
              </a:pathLst>
            </a:custGeom>
            <a:grpFill/>
            <a:ln w="0">
              <a:noFill/>
              <a:prstDash val="solid"/>
              <a:round/>
              <a:headEnd/>
              <a:tailEnd/>
            </a:ln>
          </p:spPr>
          <p:txBody>
            <a:bodyPr/>
            <a:lstStyle/>
            <a:p>
              <a:pPr defTabSz="543689">
                <a:defRPr/>
              </a:pPr>
              <a:endParaRPr lang="zh-CN" altLang="en-US" sz="3201"/>
            </a:p>
          </p:txBody>
        </p:sp>
        <p:sp>
          <p:nvSpPr>
            <p:cNvPr id="62" name="Freeform 82"/>
            <p:cNvSpPr>
              <a:spLocks/>
            </p:cNvSpPr>
            <p:nvPr/>
          </p:nvSpPr>
          <p:spPr bwMode="auto">
            <a:xfrm>
              <a:off x="4640263" y="1246188"/>
              <a:ext cx="6350" cy="4763"/>
            </a:xfrm>
            <a:custGeom>
              <a:avLst/>
              <a:gdLst>
                <a:gd name="T0" fmla="*/ 2 w 8"/>
                <a:gd name="T1" fmla="*/ 4 h 5"/>
                <a:gd name="T2" fmla="*/ 2 w 8"/>
                <a:gd name="T3" fmla="*/ 4 h 5"/>
                <a:gd name="T4" fmla="*/ 3 w 8"/>
                <a:gd name="T5" fmla="*/ 5 h 5"/>
                <a:gd name="T6" fmla="*/ 8 w 8"/>
                <a:gd name="T7" fmla="*/ 5 h 5"/>
                <a:gd name="T8" fmla="*/ 8 w 8"/>
                <a:gd name="T9" fmla="*/ 5 h 5"/>
                <a:gd name="T10" fmla="*/ 8 w 8"/>
                <a:gd name="T11" fmla="*/ 5 h 5"/>
                <a:gd name="T12" fmla="*/ 0 w 8"/>
                <a:gd name="T13" fmla="*/ 0 h 5"/>
                <a:gd name="T14" fmla="*/ 0 w 8"/>
                <a:gd name="T15" fmla="*/ 1 h 5"/>
                <a:gd name="T16" fmla="*/ 0 w 8"/>
                <a:gd name="T17" fmla="*/ 2 h 5"/>
                <a:gd name="T18" fmla="*/ 0 w 8"/>
                <a:gd name="T19" fmla="*/ 3 h 5"/>
                <a:gd name="T20" fmla="*/ 2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4"/>
                  </a:moveTo>
                  <a:lnTo>
                    <a:pt x="2" y="4"/>
                  </a:lnTo>
                  <a:cubicBezTo>
                    <a:pt x="3" y="5"/>
                    <a:pt x="3" y="5"/>
                    <a:pt x="3" y="5"/>
                  </a:cubicBezTo>
                  <a:cubicBezTo>
                    <a:pt x="3" y="5"/>
                    <a:pt x="7" y="5"/>
                    <a:pt x="8" y="5"/>
                  </a:cubicBezTo>
                  <a:lnTo>
                    <a:pt x="8" y="5"/>
                  </a:lnTo>
                  <a:cubicBezTo>
                    <a:pt x="8" y="5"/>
                    <a:pt x="8" y="5"/>
                    <a:pt x="8" y="5"/>
                  </a:cubicBezTo>
                  <a:cubicBezTo>
                    <a:pt x="5" y="3"/>
                    <a:pt x="0" y="0"/>
                    <a:pt x="0" y="0"/>
                  </a:cubicBezTo>
                  <a:cubicBezTo>
                    <a:pt x="0" y="0"/>
                    <a:pt x="0" y="1"/>
                    <a:pt x="0" y="1"/>
                  </a:cubicBezTo>
                  <a:lnTo>
                    <a:pt x="0" y="2"/>
                  </a:lnTo>
                  <a:cubicBezTo>
                    <a:pt x="0" y="2"/>
                    <a:pt x="0" y="3"/>
                    <a:pt x="0" y="3"/>
                  </a:cubicBezTo>
                  <a:cubicBezTo>
                    <a:pt x="1" y="4"/>
                    <a:pt x="2" y="4"/>
                    <a:pt x="2" y="4"/>
                  </a:cubicBezTo>
                  <a:close/>
                </a:path>
              </a:pathLst>
            </a:custGeom>
            <a:grpFill/>
            <a:ln w="0">
              <a:noFill/>
              <a:prstDash val="solid"/>
              <a:round/>
              <a:headEnd/>
              <a:tailEnd/>
            </a:ln>
          </p:spPr>
          <p:txBody>
            <a:bodyPr/>
            <a:lstStyle/>
            <a:p>
              <a:pPr defTabSz="543689">
                <a:defRPr/>
              </a:pPr>
              <a:endParaRPr lang="zh-CN" altLang="en-US" sz="3201"/>
            </a:p>
          </p:txBody>
        </p:sp>
        <p:sp>
          <p:nvSpPr>
            <p:cNvPr id="63" name="Freeform 83"/>
            <p:cNvSpPr>
              <a:spLocks/>
            </p:cNvSpPr>
            <p:nvPr/>
          </p:nvSpPr>
          <p:spPr bwMode="auto">
            <a:xfrm>
              <a:off x="4645025" y="1239838"/>
              <a:ext cx="4763" cy="9525"/>
            </a:xfrm>
            <a:custGeom>
              <a:avLst/>
              <a:gdLst>
                <a:gd name="T0" fmla="*/ 4 w 5"/>
                <a:gd name="T1" fmla="*/ 10 h 11"/>
                <a:gd name="T2" fmla="*/ 4 w 5"/>
                <a:gd name="T3" fmla="*/ 10 h 11"/>
                <a:gd name="T4" fmla="*/ 4 w 5"/>
                <a:gd name="T5" fmla="*/ 10 h 11"/>
                <a:gd name="T6" fmla="*/ 4 w 5"/>
                <a:gd name="T7" fmla="*/ 10 h 11"/>
                <a:gd name="T8" fmla="*/ 3 w 5"/>
                <a:gd name="T9" fmla="*/ 0 h 11"/>
                <a:gd name="T10" fmla="*/ 2 w 5"/>
                <a:gd name="T11" fmla="*/ 0 h 11"/>
                <a:gd name="T12" fmla="*/ 0 w 5"/>
                <a:gd name="T13" fmla="*/ 2 h 11"/>
                <a:gd name="T14" fmla="*/ 0 w 5"/>
                <a:gd name="T15" fmla="*/ 4 h 11"/>
                <a:gd name="T16" fmla="*/ 4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4" y="10"/>
                  </a:moveTo>
                  <a:lnTo>
                    <a:pt x="4" y="10"/>
                  </a:lnTo>
                  <a:cubicBezTo>
                    <a:pt x="4" y="11"/>
                    <a:pt x="4" y="10"/>
                    <a:pt x="4" y="10"/>
                  </a:cubicBezTo>
                  <a:cubicBezTo>
                    <a:pt x="4" y="10"/>
                    <a:pt x="4" y="10"/>
                    <a:pt x="4" y="10"/>
                  </a:cubicBezTo>
                  <a:cubicBezTo>
                    <a:pt x="5" y="2"/>
                    <a:pt x="3" y="0"/>
                    <a:pt x="3" y="0"/>
                  </a:cubicBezTo>
                  <a:cubicBezTo>
                    <a:pt x="3" y="0"/>
                    <a:pt x="2" y="0"/>
                    <a:pt x="2" y="0"/>
                  </a:cubicBezTo>
                  <a:cubicBezTo>
                    <a:pt x="1" y="0"/>
                    <a:pt x="0" y="2"/>
                    <a:pt x="0" y="2"/>
                  </a:cubicBezTo>
                  <a:cubicBezTo>
                    <a:pt x="0" y="3"/>
                    <a:pt x="0" y="4"/>
                    <a:pt x="0" y="4"/>
                  </a:cubicBezTo>
                  <a:cubicBezTo>
                    <a:pt x="1" y="6"/>
                    <a:pt x="3" y="10"/>
                    <a:pt x="4" y="10"/>
                  </a:cubicBezTo>
                  <a:close/>
                </a:path>
              </a:pathLst>
            </a:custGeom>
            <a:grpFill/>
            <a:ln w="0">
              <a:noFill/>
              <a:prstDash val="solid"/>
              <a:round/>
              <a:headEnd/>
              <a:tailEnd/>
            </a:ln>
          </p:spPr>
          <p:txBody>
            <a:bodyPr/>
            <a:lstStyle/>
            <a:p>
              <a:pPr defTabSz="543689">
                <a:defRPr/>
              </a:pPr>
              <a:endParaRPr lang="zh-CN" altLang="en-US" sz="3201"/>
            </a:p>
          </p:txBody>
        </p:sp>
        <p:sp>
          <p:nvSpPr>
            <p:cNvPr id="64" name="Freeform 84"/>
            <p:cNvSpPr>
              <a:spLocks/>
            </p:cNvSpPr>
            <p:nvPr/>
          </p:nvSpPr>
          <p:spPr bwMode="auto">
            <a:xfrm>
              <a:off x="4648200" y="1239838"/>
              <a:ext cx="4763" cy="9525"/>
            </a:xfrm>
            <a:custGeom>
              <a:avLst/>
              <a:gdLst>
                <a:gd name="T0" fmla="*/ 1 w 5"/>
                <a:gd name="T1" fmla="*/ 10 h 11"/>
                <a:gd name="T2" fmla="*/ 1 w 5"/>
                <a:gd name="T3" fmla="*/ 10 h 11"/>
                <a:gd name="T4" fmla="*/ 1 w 5"/>
                <a:gd name="T5" fmla="*/ 10 h 11"/>
                <a:gd name="T6" fmla="*/ 5 w 5"/>
                <a:gd name="T7" fmla="*/ 4 h 11"/>
                <a:gd name="T8" fmla="*/ 5 w 5"/>
                <a:gd name="T9" fmla="*/ 2 h 11"/>
                <a:gd name="T10" fmla="*/ 3 w 5"/>
                <a:gd name="T11" fmla="*/ 0 h 11"/>
                <a:gd name="T12" fmla="*/ 2 w 5"/>
                <a:gd name="T13" fmla="*/ 0 h 11"/>
                <a:gd name="T14" fmla="*/ 1 w 5"/>
                <a:gd name="T15" fmla="*/ 10 h 11"/>
                <a:gd name="T16" fmla="*/ 1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1" y="10"/>
                  </a:moveTo>
                  <a:lnTo>
                    <a:pt x="1" y="10"/>
                  </a:lnTo>
                  <a:cubicBezTo>
                    <a:pt x="1" y="11"/>
                    <a:pt x="1" y="10"/>
                    <a:pt x="1" y="10"/>
                  </a:cubicBezTo>
                  <a:cubicBezTo>
                    <a:pt x="2" y="10"/>
                    <a:pt x="4" y="6"/>
                    <a:pt x="5" y="4"/>
                  </a:cubicBezTo>
                  <a:cubicBezTo>
                    <a:pt x="5" y="4"/>
                    <a:pt x="5" y="2"/>
                    <a:pt x="5" y="2"/>
                  </a:cubicBezTo>
                  <a:cubicBezTo>
                    <a:pt x="5" y="2"/>
                    <a:pt x="4" y="0"/>
                    <a:pt x="3" y="0"/>
                  </a:cubicBezTo>
                  <a:cubicBezTo>
                    <a:pt x="3" y="0"/>
                    <a:pt x="2" y="0"/>
                    <a:pt x="2" y="0"/>
                  </a:cubicBezTo>
                  <a:cubicBezTo>
                    <a:pt x="2" y="0"/>
                    <a:pt x="0" y="2"/>
                    <a:pt x="1" y="10"/>
                  </a:cubicBezTo>
                  <a:cubicBezTo>
                    <a:pt x="1" y="10"/>
                    <a:pt x="1" y="10"/>
                    <a:pt x="1" y="10"/>
                  </a:cubicBezTo>
                  <a:close/>
                </a:path>
              </a:pathLst>
            </a:custGeom>
            <a:grpFill/>
            <a:ln w="0">
              <a:noFill/>
              <a:prstDash val="solid"/>
              <a:round/>
              <a:headEnd/>
              <a:tailEnd/>
            </a:ln>
          </p:spPr>
          <p:txBody>
            <a:bodyPr/>
            <a:lstStyle/>
            <a:p>
              <a:pPr defTabSz="543689">
                <a:defRPr/>
              </a:pPr>
              <a:endParaRPr lang="zh-CN" altLang="en-US" sz="3201"/>
            </a:p>
          </p:txBody>
        </p:sp>
        <p:sp>
          <p:nvSpPr>
            <p:cNvPr id="65" name="Freeform 85"/>
            <p:cNvSpPr>
              <a:spLocks/>
            </p:cNvSpPr>
            <p:nvPr/>
          </p:nvSpPr>
          <p:spPr bwMode="auto">
            <a:xfrm>
              <a:off x="4649788" y="1250950"/>
              <a:ext cx="6350" cy="3175"/>
            </a:xfrm>
            <a:custGeom>
              <a:avLst/>
              <a:gdLst>
                <a:gd name="T0" fmla="*/ 0 w 6"/>
                <a:gd name="T1" fmla="*/ 0 h 3"/>
                <a:gd name="T2" fmla="*/ 0 w 6"/>
                <a:gd name="T3" fmla="*/ 0 h 3"/>
                <a:gd name="T4" fmla="*/ 0 w 6"/>
                <a:gd name="T5" fmla="*/ 0 h 3"/>
                <a:gd name="T6" fmla="*/ 3 w 6"/>
                <a:gd name="T7" fmla="*/ 2 h 3"/>
                <a:gd name="T8" fmla="*/ 6 w 6"/>
                <a:gd name="T9" fmla="*/ 0 h 3"/>
                <a:gd name="T10" fmla="*/ 0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0"/>
                  </a:lnTo>
                  <a:lnTo>
                    <a:pt x="0" y="0"/>
                  </a:lnTo>
                  <a:cubicBezTo>
                    <a:pt x="1" y="1"/>
                    <a:pt x="3" y="2"/>
                    <a:pt x="3" y="2"/>
                  </a:cubicBezTo>
                  <a:cubicBezTo>
                    <a:pt x="3" y="2"/>
                    <a:pt x="5" y="3"/>
                    <a:pt x="6"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66" name="Freeform 86"/>
            <p:cNvSpPr>
              <a:spLocks/>
            </p:cNvSpPr>
            <p:nvPr/>
          </p:nvSpPr>
          <p:spPr bwMode="auto">
            <a:xfrm>
              <a:off x="4649788" y="1246188"/>
              <a:ext cx="7938" cy="4763"/>
            </a:xfrm>
            <a:custGeom>
              <a:avLst/>
              <a:gdLst>
                <a:gd name="T0" fmla="*/ 0 w 8"/>
                <a:gd name="T1" fmla="*/ 5 h 5"/>
                <a:gd name="T2" fmla="*/ 0 w 8"/>
                <a:gd name="T3" fmla="*/ 5 h 5"/>
                <a:gd name="T4" fmla="*/ 0 w 8"/>
                <a:gd name="T5" fmla="*/ 5 h 5"/>
                <a:gd name="T6" fmla="*/ 5 w 8"/>
                <a:gd name="T7" fmla="*/ 5 h 5"/>
                <a:gd name="T8" fmla="*/ 6 w 8"/>
                <a:gd name="T9" fmla="*/ 4 h 5"/>
                <a:gd name="T10" fmla="*/ 8 w 8"/>
                <a:gd name="T11" fmla="*/ 3 h 5"/>
                <a:gd name="T12" fmla="*/ 8 w 8"/>
                <a:gd name="T13" fmla="*/ 1 h 5"/>
                <a:gd name="T14" fmla="*/ 8 w 8"/>
                <a:gd name="T15" fmla="*/ 1 h 5"/>
                <a:gd name="T16" fmla="*/ 8 w 8"/>
                <a:gd name="T17" fmla="*/ 0 h 5"/>
                <a:gd name="T18" fmla="*/ 0 w 8"/>
                <a:gd name="T19" fmla="*/ 5 h 5"/>
                <a:gd name="T20" fmla="*/ 0 w 8"/>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0" y="5"/>
                  </a:moveTo>
                  <a:lnTo>
                    <a:pt x="0" y="5"/>
                  </a:lnTo>
                  <a:cubicBezTo>
                    <a:pt x="0" y="5"/>
                    <a:pt x="0" y="5"/>
                    <a:pt x="0" y="5"/>
                  </a:cubicBezTo>
                  <a:cubicBezTo>
                    <a:pt x="1" y="5"/>
                    <a:pt x="5" y="5"/>
                    <a:pt x="5" y="5"/>
                  </a:cubicBezTo>
                  <a:cubicBezTo>
                    <a:pt x="5" y="5"/>
                    <a:pt x="5" y="5"/>
                    <a:pt x="6" y="4"/>
                  </a:cubicBezTo>
                  <a:cubicBezTo>
                    <a:pt x="6" y="4"/>
                    <a:pt x="7" y="4"/>
                    <a:pt x="8" y="3"/>
                  </a:cubicBezTo>
                  <a:cubicBezTo>
                    <a:pt x="8" y="3"/>
                    <a:pt x="8" y="2"/>
                    <a:pt x="8" y="1"/>
                  </a:cubicBezTo>
                  <a:lnTo>
                    <a:pt x="8" y="1"/>
                  </a:lnTo>
                  <a:cubicBezTo>
                    <a:pt x="8" y="1"/>
                    <a:pt x="8" y="0"/>
                    <a:pt x="8" y="0"/>
                  </a:cubicBezTo>
                  <a:cubicBezTo>
                    <a:pt x="8" y="0"/>
                    <a:pt x="3" y="3"/>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p>
          </p:txBody>
        </p:sp>
        <p:sp>
          <p:nvSpPr>
            <p:cNvPr id="67" name="Freeform 87"/>
            <p:cNvSpPr>
              <a:spLocks/>
            </p:cNvSpPr>
            <p:nvPr/>
          </p:nvSpPr>
          <p:spPr bwMode="auto">
            <a:xfrm>
              <a:off x="4649788" y="1241425"/>
              <a:ext cx="6350" cy="7938"/>
            </a:xfrm>
            <a:custGeom>
              <a:avLst/>
              <a:gdLst>
                <a:gd name="T0" fmla="*/ 0 w 7"/>
                <a:gd name="T1" fmla="*/ 9 h 9"/>
                <a:gd name="T2" fmla="*/ 0 w 7"/>
                <a:gd name="T3" fmla="*/ 9 h 9"/>
                <a:gd name="T4" fmla="*/ 0 w 7"/>
                <a:gd name="T5" fmla="*/ 9 h 9"/>
                <a:gd name="T6" fmla="*/ 6 w 7"/>
                <a:gd name="T7" fmla="*/ 5 h 9"/>
                <a:gd name="T8" fmla="*/ 7 w 7"/>
                <a:gd name="T9" fmla="*/ 3 h 9"/>
                <a:gd name="T10" fmla="*/ 5 w 7"/>
                <a:gd name="T11" fmla="*/ 0 h 9"/>
                <a:gd name="T12" fmla="*/ 0 w 7"/>
                <a:gd name="T13" fmla="*/ 9 h 9"/>
                <a:gd name="T14" fmla="*/ 0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9"/>
                  </a:moveTo>
                  <a:lnTo>
                    <a:pt x="0" y="9"/>
                  </a:lnTo>
                  <a:cubicBezTo>
                    <a:pt x="0" y="9"/>
                    <a:pt x="0" y="9"/>
                    <a:pt x="0" y="9"/>
                  </a:cubicBezTo>
                  <a:cubicBezTo>
                    <a:pt x="1" y="9"/>
                    <a:pt x="4" y="7"/>
                    <a:pt x="6" y="5"/>
                  </a:cubicBezTo>
                  <a:cubicBezTo>
                    <a:pt x="6" y="5"/>
                    <a:pt x="7" y="5"/>
                    <a:pt x="7" y="3"/>
                  </a:cubicBezTo>
                  <a:cubicBezTo>
                    <a:pt x="7" y="2"/>
                    <a:pt x="5" y="0"/>
                    <a:pt x="5" y="0"/>
                  </a:cubicBezTo>
                  <a:cubicBezTo>
                    <a:pt x="5" y="0"/>
                    <a:pt x="2" y="4"/>
                    <a:pt x="0" y="9"/>
                  </a:cubicBezTo>
                  <a:cubicBezTo>
                    <a:pt x="0" y="9"/>
                    <a:pt x="0" y="9"/>
                    <a:pt x="0" y="9"/>
                  </a:cubicBezTo>
                  <a:close/>
                </a:path>
              </a:pathLst>
            </a:custGeom>
            <a:grpFill/>
            <a:ln w="0">
              <a:noFill/>
              <a:prstDash val="solid"/>
              <a:round/>
              <a:headEnd/>
              <a:tailEnd/>
            </a:ln>
          </p:spPr>
          <p:txBody>
            <a:bodyPr/>
            <a:lstStyle/>
            <a:p>
              <a:pPr defTabSz="543689">
                <a:defRPr/>
              </a:pPr>
              <a:endParaRPr lang="zh-CN" altLang="en-US" sz="3201"/>
            </a:p>
          </p:txBody>
        </p:sp>
        <p:sp>
          <p:nvSpPr>
            <p:cNvPr id="68" name="Freeform 88"/>
            <p:cNvSpPr>
              <a:spLocks/>
            </p:cNvSpPr>
            <p:nvPr/>
          </p:nvSpPr>
          <p:spPr bwMode="auto">
            <a:xfrm>
              <a:off x="5246688" y="1128713"/>
              <a:ext cx="11113" cy="9525"/>
            </a:xfrm>
            <a:custGeom>
              <a:avLst/>
              <a:gdLst>
                <a:gd name="T0" fmla="*/ 8 w 10"/>
                <a:gd name="T1" fmla="*/ 4 h 10"/>
                <a:gd name="T2" fmla="*/ 8 w 10"/>
                <a:gd name="T3" fmla="*/ 4 h 10"/>
                <a:gd name="T4" fmla="*/ 3 w 10"/>
                <a:gd name="T5" fmla="*/ 4 h 10"/>
                <a:gd name="T6" fmla="*/ 3 w 10"/>
                <a:gd name="T7" fmla="*/ 0 h 10"/>
                <a:gd name="T8" fmla="*/ 0 w 10"/>
                <a:gd name="T9" fmla="*/ 0 h 10"/>
                <a:gd name="T10" fmla="*/ 0 w 10"/>
                <a:gd name="T11" fmla="*/ 10 h 10"/>
                <a:gd name="T12" fmla="*/ 3 w 10"/>
                <a:gd name="T13" fmla="*/ 10 h 10"/>
                <a:gd name="T14" fmla="*/ 3 w 10"/>
                <a:gd name="T15" fmla="*/ 6 h 10"/>
                <a:gd name="T16" fmla="*/ 8 w 10"/>
                <a:gd name="T17" fmla="*/ 6 h 10"/>
                <a:gd name="T18" fmla="*/ 8 w 10"/>
                <a:gd name="T19" fmla="*/ 10 h 10"/>
                <a:gd name="T20" fmla="*/ 10 w 10"/>
                <a:gd name="T21" fmla="*/ 10 h 10"/>
                <a:gd name="T22" fmla="*/ 10 w 10"/>
                <a:gd name="T23" fmla="*/ 0 h 10"/>
                <a:gd name="T24" fmla="*/ 8 w 10"/>
                <a:gd name="T25" fmla="*/ 0 h 10"/>
                <a:gd name="T26" fmla="*/ 8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4"/>
                  </a:moveTo>
                  <a:lnTo>
                    <a:pt x="8" y="4"/>
                  </a:lnTo>
                  <a:lnTo>
                    <a:pt x="3" y="4"/>
                  </a:lnTo>
                  <a:lnTo>
                    <a:pt x="3" y="0"/>
                  </a:lnTo>
                  <a:lnTo>
                    <a:pt x="0" y="0"/>
                  </a:lnTo>
                  <a:lnTo>
                    <a:pt x="0" y="10"/>
                  </a:lnTo>
                  <a:lnTo>
                    <a:pt x="3" y="10"/>
                  </a:lnTo>
                  <a:lnTo>
                    <a:pt x="3" y="6"/>
                  </a:lnTo>
                  <a:lnTo>
                    <a:pt x="8" y="6"/>
                  </a:lnTo>
                  <a:lnTo>
                    <a:pt x="8" y="10"/>
                  </a:lnTo>
                  <a:lnTo>
                    <a:pt x="10" y="10"/>
                  </a:lnTo>
                  <a:lnTo>
                    <a:pt x="10" y="0"/>
                  </a:lnTo>
                  <a:lnTo>
                    <a:pt x="8" y="0"/>
                  </a:lnTo>
                  <a:lnTo>
                    <a:pt x="8" y="4"/>
                  </a:lnTo>
                  <a:close/>
                </a:path>
              </a:pathLst>
            </a:custGeom>
            <a:grpFill/>
            <a:ln w="0">
              <a:noFill/>
              <a:prstDash val="solid"/>
              <a:round/>
              <a:headEnd/>
              <a:tailEnd/>
            </a:ln>
          </p:spPr>
          <p:txBody>
            <a:bodyPr/>
            <a:lstStyle/>
            <a:p>
              <a:pPr defTabSz="543689">
                <a:defRPr/>
              </a:pPr>
              <a:endParaRPr lang="zh-CN" altLang="en-US" sz="3201"/>
            </a:p>
          </p:txBody>
        </p:sp>
        <p:sp>
          <p:nvSpPr>
            <p:cNvPr id="69" name="Freeform 89"/>
            <p:cNvSpPr>
              <a:spLocks/>
            </p:cNvSpPr>
            <p:nvPr/>
          </p:nvSpPr>
          <p:spPr bwMode="auto">
            <a:xfrm>
              <a:off x="5259388" y="1128713"/>
              <a:ext cx="9525" cy="9525"/>
            </a:xfrm>
            <a:custGeom>
              <a:avLst/>
              <a:gdLst>
                <a:gd name="T0" fmla="*/ 8 w 10"/>
                <a:gd name="T1" fmla="*/ 6 h 10"/>
                <a:gd name="T2" fmla="*/ 8 w 10"/>
                <a:gd name="T3" fmla="*/ 6 h 10"/>
                <a:gd name="T4" fmla="*/ 5 w 10"/>
                <a:gd name="T5" fmla="*/ 8 h 10"/>
                <a:gd name="T6" fmla="*/ 2 w 10"/>
                <a:gd name="T7" fmla="*/ 6 h 10"/>
                <a:gd name="T8" fmla="*/ 2 w 10"/>
                <a:gd name="T9" fmla="*/ 0 h 10"/>
                <a:gd name="T10" fmla="*/ 0 w 10"/>
                <a:gd name="T11" fmla="*/ 0 h 10"/>
                <a:gd name="T12" fmla="*/ 0 w 10"/>
                <a:gd name="T13" fmla="*/ 6 h 10"/>
                <a:gd name="T14" fmla="*/ 1 w 10"/>
                <a:gd name="T15" fmla="*/ 9 h 10"/>
                <a:gd name="T16" fmla="*/ 5 w 10"/>
                <a:gd name="T17" fmla="*/ 10 h 10"/>
                <a:gd name="T18" fmla="*/ 9 w 10"/>
                <a:gd name="T19" fmla="*/ 9 h 10"/>
                <a:gd name="T20" fmla="*/ 10 w 10"/>
                <a:gd name="T21" fmla="*/ 6 h 10"/>
                <a:gd name="T22" fmla="*/ 10 w 10"/>
                <a:gd name="T23" fmla="*/ 0 h 10"/>
                <a:gd name="T24" fmla="*/ 8 w 10"/>
                <a:gd name="T25" fmla="*/ 0 h 10"/>
                <a:gd name="T26" fmla="*/ 8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6"/>
                  </a:moveTo>
                  <a:lnTo>
                    <a:pt x="8" y="6"/>
                  </a:lnTo>
                  <a:cubicBezTo>
                    <a:pt x="8" y="8"/>
                    <a:pt x="7" y="8"/>
                    <a:pt x="5" y="8"/>
                  </a:cubicBezTo>
                  <a:cubicBezTo>
                    <a:pt x="3" y="8"/>
                    <a:pt x="2" y="8"/>
                    <a:pt x="2" y="6"/>
                  </a:cubicBezTo>
                  <a:lnTo>
                    <a:pt x="2" y="0"/>
                  </a:lnTo>
                  <a:lnTo>
                    <a:pt x="0" y="0"/>
                  </a:lnTo>
                  <a:lnTo>
                    <a:pt x="0" y="6"/>
                  </a:lnTo>
                  <a:cubicBezTo>
                    <a:pt x="0" y="7"/>
                    <a:pt x="0" y="8"/>
                    <a:pt x="1" y="9"/>
                  </a:cubicBezTo>
                  <a:cubicBezTo>
                    <a:pt x="2" y="10"/>
                    <a:pt x="3" y="10"/>
                    <a:pt x="5" y="10"/>
                  </a:cubicBezTo>
                  <a:cubicBezTo>
                    <a:pt x="7" y="10"/>
                    <a:pt x="8" y="10"/>
                    <a:pt x="9" y="9"/>
                  </a:cubicBezTo>
                  <a:cubicBezTo>
                    <a:pt x="10" y="8"/>
                    <a:pt x="10" y="7"/>
                    <a:pt x="10" y="6"/>
                  </a:cubicBezTo>
                  <a:lnTo>
                    <a:pt x="10" y="0"/>
                  </a:lnTo>
                  <a:lnTo>
                    <a:pt x="8" y="0"/>
                  </a:lnTo>
                  <a:lnTo>
                    <a:pt x="8" y="6"/>
                  </a:lnTo>
                  <a:close/>
                </a:path>
              </a:pathLst>
            </a:custGeom>
            <a:grpFill/>
            <a:ln w="0">
              <a:noFill/>
              <a:prstDash val="solid"/>
              <a:round/>
              <a:headEnd/>
              <a:tailEnd/>
            </a:ln>
          </p:spPr>
          <p:txBody>
            <a:bodyPr/>
            <a:lstStyle/>
            <a:p>
              <a:pPr defTabSz="543689">
                <a:defRPr/>
              </a:pPr>
              <a:endParaRPr lang="zh-CN" altLang="en-US" sz="3201"/>
            </a:p>
          </p:txBody>
        </p:sp>
        <p:sp>
          <p:nvSpPr>
            <p:cNvPr id="70" name="Freeform 90"/>
            <p:cNvSpPr>
              <a:spLocks noEditPoints="1"/>
            </p:cNvSpPr>
            <p:nvPr/>
          </p:nvSpPr>
          <p:spPr bwMode="auto">
            <a:xfrm>
              <a:off x="5268913" y="1128713"/>
              <a:ext cx="11113" cy="9525"/>
            </a:xfrm>
            <a:custGeom>
              <a:avLst/>
              <a:gdLst>
                <a:gd name="T0" fmla="*/ 5 w 12"/>
                <a:gd name="T1" fmla="*/ 6 h 10"/>
                <a:gd name="T2" fmla="*/ 5 w 12"/>
                <a:gd name="T3" fmla="*/ 6 h 10"/>
                <a:gd name="T4" fmla="*/ 6 w 12"/>
                <a:gd name="T5" fmla="*/ 2 h 10"/>
                <a:gd name="T6" fmla="*/ 8 w 12"/>
                <a:gd name="T7" fmla="*/ 6 h 10"/>
                <a:gd name="T8" fmla="*/ 5 w 12"/>
                <a:gd name="T9" fmla="*/ 6 h 10"/>
                <a:gd name="T10" fmla="*/ 5 w 12"/>
                <a:gd name="T11" fmla="*/ 0 h 10"/>
                <a:gd name="T12" fmla="*/ 5 w 12"/>
                <a:gd name="T13" fmla="*/ 0 h 10"/>
                <a:gd name="T14" fmla="*/ 0 w 12"/>
                <a:gd name="T15" fmla="*/ 10 h 10"/>
                <a:gd name="T16" fmla="*/ 3 w 12"/>
                <a:gd name="T17" fmla="*/ 10 h 10"/>
                <a:gd name="T18" fmla="*/ 4 w 12"/>
                <a:gd name="T19" fmla="*/ 8 h 10"/>
                <a:gd name="T20" fmla="*/ 9 w 12"/>
                <a:gd name="T21" fmla="*/ 8 h 10"/>
                <a:gd name="T22" fmla="*/ 10 w 12"/>
                <a:gd name="T23" fmla="*/ 10 h 10"/>
                <a:gd name="T24" fmla="*/ 12 w 12"/>
                <a:gd name="T25" fmla="*/ 10 h 10"/>
                <a:gd name="T26" fmla="*/ 8 w 12"/>
                <a:gd name="T27" fmla="*/ 0 h 10"/>
                <a:gd name="T28" fmla="*/ 5 w 12"/>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0">
                  <a:moveTo>
                    <a:pt x="5" y="6"/>
                  </a:moveTo>
                  <a:lnTo>
                    <a:pt x="5" y="6"/>
                  </a:lnTo>
                  <a:lnTo>
                    <a:pt x="6" y="2"/>
                  </a:lnTo>
                  <a:lnTo>
                    <a:pt x="8" y="6"/>
                  </a:lnTo>
                  <a:lnTo>
                    <a:pt x="5" y="6"/>
                  </a:lnTo>
                  <a:close/>
                  <a:moveTo>
                    <a:pt x="5" y="0"/>
                  </a:moveTo>
                  <a:lnTo>
                    <a:pt x="5" y="0"/>
                  </a:lnTo>
                  <a:lnTo>
                    <a:pt x="0" y="10"/>
                  </a:lnTo>
                  <a:lnTo>
                    <a:pt x="3" y="10"/>
                  </a:lnTo>
                  <a:lnTo>
                    <a:pt x="4" y="8"/>
                  </a:lnTo>
                  <a:lnTo>
                    <a:pt x="9" y="8"/>
                  </a:lnTo>
                  <a:lnTo>
                    <a:pt x="10" y="10"/>
                  </a:lnTo>
                  <a:lnTo>
                    <a:pt x="12" y="10"/>
                  </a:lnTo>
                  <a:lnTo>
                    <a:pt x="8" y="0"/>
                  </a:lnTo>
                  <a:lnTo>
                    <a:pt x="5" y="0"/>
                  </a:lnTo>
                  <a:close/>
                </a:path>
              </a:pathLst>
            </a:custGeom>
            <a:grpFill/>
            <a:ln w="0">
              <a:noFill/>
              <a:prstDash val="solid"/>
              <a:round/>
              <a:headEnd/>
              <a:tailEnd/>
            </a:ln>
          </p:spPr>
          <p:txBody>
            <a:bodyPr/>
            <a:lstStyle/>
            <a:p>
              <a:pPr defTabSz="543689">
                <a:defRPr/>
              </a:pPr>
              <a:endParaRPr lang="zh-CN" altLang="en-US" sz="3201"/>
            </a:p>
          </p:txBody>
        </p:sp>
        <p:sp>
          <p:nvSpPr>
            <p:cNvPr id="71" name="Freeform 91"/>
            <p:cNvSpPr>
              <a:spLocks/>
            </p:cNvSpPr>
            <p:nvPr/>
          </p:nvSpPr>
          <p:spPr bwMode="auto">
            <a:xfrm>
              <a:off x="5278438" y="1128713"/>
              <a:ext cx="17463" cy="9525"/>
            </a:xfrm>
            <a:custGeom>
              <a:avLst/>
              <a:gdLst>
                <a:gd name="T0" fmla="*/ 12 w 17"/>
                <a:gd name="T1" fmla="*/ 8 h 10"/>
                <a:gd name="T2" fmla="*/ 12 w 17"/>
                <a:gd name="T3" fmla="*/ 8 h 10"/>
                <a:gd name="T4" fmla="*/ 10 w 17"/>
                <a:gd name="T5" fmla="*/ 0 h 10"/>
                <a:gd name="T6" fmla="*/ 7 w 17"/>
                <a:gd name="T7" fmla="*/ 0 h 10"/>
                <a:gd name="T8" fmla="*/ 5 w 17"/>
                <a:gd name="T9" fmla="*/ 8 h 10"/>
                <a:gd name="T10" fmla="*/ 2 w 17"/>
                <a:gd name="T11" fmla="*/ 0 h 10"/>
                <a:gd name="T12" fmla="*/ 0 w 17"/>
                <a:gd name="T13" fmla="*/ 0 h 10"/>
                <a:gd name="T14" fmla="*/ 4 w 17"/>
                <a:gd name="T15" fmla="*/ 10 h 10"/>
                <a:gd name="T16" fmla="*/ 6 w 17"/>
                <a:gd name="T17" fmla="*/ 10 h 10"/>
                <a:gd name="T18" fmla="*/ 9 w 17"/>
                <a:gd name="T19" fmla="*/ 2 h 10"/>
                <a:gd name="T20" fmla="*/ 11 w 17"/>
                <a:gd name="T21" fmla="*/ 10 h 10"/>
                <a:gd name="T22" fmla="*/ 14 w 17"/>
                <a:gd name="T23" fmla="*/ 10 h 10"/>
                <a:gd name="T24" fmla="*/ 17 w 17"/>
                <a:gd name="T25" fmla="*/ 0 h 10"/>
                <a:gd name="T26" fmla="*/ 15 w 17"/>
                <a:gd name="T27" fmla="*/ 0 h 10"/>
                <a:gd name="T28" fmla="*/ 12 w 17"/>
                <a:gd name="T2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2" y="8"/>
                  </a:moveTo>
                  <a:lnTo>
                    <a:pt x="12" y="8"/>
                  </a:lnTo>
                  <a:lnTo>
                    <a:pt x="10" y="0"/>
                  </a:lnTo>
                  <a:lnTo>
                    <a:pt x="7" y="0"/>
                  </a:lnTo>
                  <a:lnTo>
                    <a:pt x="5" y="8"/>
                  </a:lnTo>
                  <a:lnTo>
                    <a:pt x="2" y="0"/>
                  </a:lnTo>
                  <a:lnTo>
                    <a:pt x="0" y="0"/>
                  </a:lnTo>
                  <a:lnTo>
                    <a:pt x="4" y="10"/>
                  </a:lnTo>
                  <a:lnTo>
                    <a:pt x="6" y="10"/>
                  </a:lnTo>
                  <a:lnTo>
                    <a:pt x="9" y="2"/>
                  </a:lnTo>
                  <a:lnTo>
                    <a:pt x="11" y="10"/>
                  </a:lnTo>
                  <a:lnTo>
                    <a:pt x="14" y="10"/>
                  </a:lnTo>
                  <a:lnTo>
                    <a:pt x="17" y="0"/>
                  </a:lnTo>
                  <a:lnTo>
                    <a:pt x="15" y="0"/>
                  </a:lnTo>
                  <a:lnTo>
                    <a:pt x="12" y="8"/>
                  </a:lnTo>
                  <a:close/>
                </a:path>
              </a:pathLst>
            </a:custGeom>
            <a:grpFill/>
            <a:ln w="0">
              <a:noFill/>
              <a:prstDash val="solid"/>
              <a:round/>
              <a:headEnd/>
              <a:tailEnd/>
            </a:ln>
          </p:spPr>
          <p:txBody>
            <a:bodyPr/>
            <a:lstStyle/>
            <a:p>
              <a:pPr defTabSz="543689">
                <a:defRPr/>
              </a:pPr>
              <a:endParaRPr lang="zh-CN" altLang="en-US" sz="3201"/>
            </a:p>
          </p:txBody>
        </p:sp>
        <p:sp>
          <p:nvSpPr>
            <p:cNvPr id="72" name="Freeform 92"/>
            <p:cNvSpPr>
              <a:spLocks/>
            </p:cNvSpPr>
            <p:nvPr/>
          </p:nvSpPr>
          <p:spPr bwMode="auto">
            <a:xfrm>
              <a:off x="5295900" y="1128713"/>
              <a:ext cx="9525" cy="9525"/>
            </a:xfrm>
            <a:custGeom>
              <a:avLst/>
              <a:gdLst>
                <a:gd name="T0" fmla="*/ 0 w 9"/>
                <a:gd name="T1" fmla="*/ 5 h 10"/>
                <a:gd name="T2" fmla="*/ 0 w 9"/>
                <a:gd name="T3" fmla="*/ 5 h 10"/>
                <a:gd name="T4" fmla="*/ 1 w 9"/>
                <a:gd name="T5" fmla="*/ 9 h 10"/>
                <a:gd name="T6" fmla="*/ 5 w 9"/>
                <a:gd name="T7" fmla="*/ 10 h 10"/>
                <a:gd name="T8" fmla="*/ 9 w 9"/>
                <a:gd name="T9" fmla="*/ 10 h 10"/>
                <a:gd name="T10" fmla="*/ 9 w 9"/>
                <a:gd name="T11" fmla="*/ 8 h 10"/>
                <a:gd name="T12" fmla="*/ 5 w 9"/>
                <a:gd name="T13" fmla="*/ 8 h 10"/>
                <a:gd name="T14" fmla="*/ 2 w 9"/>
                <a:gd name="T15" fmla="*/ 6 h 10"/>
                <a:gd name="T16" fmla="*/ 9 w 9"/>
                <a:gd name="T17" fmla="*/ 6 h 10"/>
                <a:gd name="T18" fmla="*/ 9 w 9"/>
                <a:gd name="T19" fmla="*/ 4 h 10"/>
                <a:gd name="T20" fmla="*/ 2 w 9"/>
                <a:gd name="T21" fmla="*/ 4 h 10"/>
                <a:gd name="T22" fmla="*/ 5 w 9"/>
                <a:gd name="T23" fmla="*/ 2 h 10"/>
                <a:gd name="T24" fmla="*/ 9 w 9"/>
                <a:gd name="T25" fmla="*/ 2 h 10"/>
                <a:gd name="T26" fmla="*/ 9 w 9"/>
                <a:gd name="T27" fmla="*/ 0 h 10"/>
                <a:gd name="T28" fmla="*/ 5 w 9"/>
                <a:gd name="T29" fmla="*/ 0 h 10"/>
                <a:gd name="T30" fmla="*/ 0 w 9"/>
                <a:gd name="T3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0" y="5"/>
                  </a:moveTo>
                  <a:lnTo>
                    <a:pt x="0" y="5"/>
                  </a:lnTo>
                  <a:cubicBezTo>
                    <a:pt x="0" y="7"/>
                    <a:pt x="0" y="8"/>
                    <a:pt x="1" y="9"/>
                  </a:cubicBezTo>
                  <a:cubicBezTo>
                    <a:pt x="3" y="10"/>
                    <a:pt x="4" y="10"/>
                    <a:pt x="5" y="10"/>
                  </a:cubicBezTo>
                  <a:lnTo>
                    <a:pt x="9" y="10"/>
                  </a:lnTo>
                  <a:lnTo>
                    <a:pt x="9" y="8"/>
                  </a:lnTo>
                  <a:lnTo>
                    <a:pt x="5" y="8"/>
                  </a:lnTo>
                  <a:cubicBezTo>
                    <a:pt x="3" y="8"/>
                    <a:pt x="2" y="8"/>
                    <a:pt x="2" y="6"/>
                  </a:cubicBezTo>
                  <a:lnTo>
                    <a:pt x="9" y="6"/>
                  </a:lnTo>
                  <a:lnTo>
                    <a:pt x="9" y="4"/>
                  </a:lnTo>
                  <a:lnTo>
                    <a:pt x="2" y="4"/>
                  </a:lnTo>
                  <a:cubicBezTo>
                    <a:pt x="2" y="2"/>
                    <a:pt x="3" y="2"/>
                    <a:pt x="5" y="2"/>
                  </a:cubicBezTo>
                  <a:lnTo>
                    <a:pt x="9" y="2"/>
                  </a:lnTo>
                  <a:lnTo>
                    <a:pt x="9" y="0"/>
                  </a:lnTo>
                  <a:lnTo>
                    <a:pt x="5" y="0"/>
                  </a:lnTo>
                  <a:cubicBezTo>
                    <a:pt x="1" y="0"/>
                    <a:pt x="0" y="1"/>
                    <a:pt x="0" y="5"/>
                  </a:cubicBezTo>
                  <a:close/>
                </a:path>
              </a:pathLst>
            </a:custGeom>
            <a:grpFill/>
            <a:ln w="0">
              <a:noFill/>
              <a:prstDash val="solid"/>
              <a:round/>
              <a:headEnd/>
              <a:tailEnd/>
            </a:ln>
          </p:spPr>
          <p:txBody>
            <a:bodyPr/>
            <a:lstStyle/>
            <a:p>
              <a:pPr defTabSz="543689">
                <a:defRPr/>
              </a:pPr>
              <a:endParaRPr lang="zh-CN" altLang="en-US" sz="3201"/>
            </a:p>
          </p:txBody>
        </p:sp>
        <p:sp>
          <p:nvSpPr>
            <p:cNvPr id="73" name="Freeform 93"/>
            <p:cNvSpPr>
              <a:spLocks/>
            </p:cNvSpPr>
            <p:nvPr/>
          </p:nvSpPr>
          <p:spPr bwMode="auto">
            <a:xfrm>
              <a:off x="5307013" y="1128713"/>
              <a:ext cx="1588" cy="9525"/>
            </a:xfrm>
            <a:custGeom>
              <a:avLst/>
              <a:gdLst>
                <a:gd name="T0" fmla="*/ 0 w 2"/>
                <a:gd name="T1" fmla="*/ 10 h 10"/>
                <a:gd name="T2" fmla="*/ 0 w 2"/>
                <a:gd name="T3" fmla="*/ 10 h 10"/>
                <a:gd name="T4" fmla="*/ 2 w 2"/>
                <a:gd name="T5" fmla="*/ 10 h 10"/>
                <a:gd name="T6" fmla="*/ 2 w 2"/>
                <a:gd name="T7" fmla="*/ 0 h 10"/>
                <a:gd name="T8" fmla="*/ 0 w 2"/>
                <a:gd name="T9" fmla="*/ 0 h 10"/>
                <a:gd name="T10" fmla="*/ 0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0" y="10"/>
                  </a:moveTo>
                  <a:lnTo>
                    <a:pt x="0" y="10"/>
                  </a:lnTo>
                  <a:lnTo>
                    <a:pt x="2" y="10"/>
                  </a:lnTo>
                  <a:lnTo>
                    <a:pt x="2" y="0"/>
                  </a:lnTo>
                  <a:lnTo>
                    <a:pt x="0" y="0"/>
                  </a:lnTo>
                  <a:lnTo>
                    <a:pt x="0" y="10"/>
                  </a:lnTo>
                  <a:close/>
                </a:path>
              </a:pathLst>
            </a:custGeom>
            <a:grpFill/>
            <a:ln w="0">
              <a:noFill/>
              <a:prstDash val="solid"/>
              <a:round/>
              <a:headEnd/>
              <a:tailEnd/>
            </a:ln>
          </p:spPr>
          <p:txBody>
            <a:bodyPr/>
            <a:lstStyle/>
            <a:p>
              <a:pPr defTabSz="543689">
                <a:defRPr/>
              </a:pPr>
              <a:endParaRPr lang="zh-CN" altLang="en-US" sz="3201"/>
            </a:p>
          </p:txBody>
        </p:sp>
        <p:sp>
          <p:nvSpPr>
            <p:cNvPr id="74" name="Freeform 94"/>
            <p:cNvSpPr>
              <a:spLocks/>
            </p:cNvSpPr>
            <p:nvPr/>
          </p:nvSpPr>
          <p:spPr bwMode="auto">
            <a:xfrm>
              <a:off x="5213350" y="1123950"/>
              <a:ext cx="11113" cy="14288"/>
            </a:xfrm>
            <a:custGeom>
              <a:avLst/>
              <a:gdLst>
                <a:gd name="T0" fmla="*/ 0 w 12"/>
                <a:gd name="T1" fmla="*/ 6 h 15"/>
                <a:gd name="T2" fmla="*/ 0 w 12"/>
                <a:gd name="T3" fmla="*/ 6 h 15"/>
                <a:gd name="T4" fmla="*/ 2 w 12"/>
                <a:gd name="T5" fmla="*/ 9 h 15"/>
                <a:gd name="T6" fmla="*/ 11 w 12"/>
                <a:gd name="T7" fmla="*/ 15 h 15"/>
                <a:gd name="T8" fmla="*/ 12 w 12"/>
                <a:gd name="T9" fmla="*/ 15 h 15"/>
                <a:gd name="T10" fmla="*/ 12 w 12"/>
                <a:gd name="T11" fmla="*/ 15 h 15"/>
                <a:gd name="T12" fmla="*/ 3 w 12"/>
                <a:gd name="T13" fmla="*/ 0 h 15"/>
                <a:gd name="T14" fmla="*/ 0 w 12"/>
                <a:gd name="T15" fmla="*/ 6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0" y="6"/>
                  </a:moveTo>
                  <a:lnTo>
                    <a:pt x="0" y="6"/>
                  </a:lnTo>
                  <a:cubicBezTo>
                    <a:pt x="0" y="8"/>
                    <a:pt x="2" y="9"/>
                    <a:pt x="2" y="9"/>
                  </a:cubicBezTo>
                  <a:cubicBezTo>
                    <a:pt x="4" y="11"/>
                    <a:pt x="10" y="14"/>
                    <a:pt x="11" y="15"/>
                  </a:cubicBezTo>
                  <a:cubicBezTo>
                    <a:pt x="11" y="15"/>
                    <a:pt x="12" y="15"/>
                    <a:pt x="12" y="15"/>
                  </a:cubicBezTo>
                  <a:cubicBezTo>
                    <a:pt x="12" y="15"/>
                    <a:pt x="12" y="15"/>
                    <a:pt x="12" y="15"/>
                  </a:cubicBezTo>
                  <a:cubicBezTo>
                    <a:pt x="8" y="6"/>
                    <a:pt x="3" y="0"/>
                    <a:pt x="3" y="0"/>
                  </a:cubicBezTo>
                  <a:cubicBezTo>
                    <a:pt x="3" y="0"/>
                    <a:pt x="0" y="3"/>
                    <a:pt x="0" y="6"/>
                  </a:cubicBezTo>
                  <a:close/>
                </a:path>
              </a:pathLst>
            </a:custGeom>
            <a:grpFill/>
            <a:ln w="0">
              <a:noFill/>
              <a:prstDash val="solid"/>
              <a:round/>
              <a:headEnd/>
              <a:tailEnd/>
            </a:ln>
          </p:spPr>
          <p:txBody>
            <a:bodyPr/>
            <a:lstStyle/>
            <a:p>
              <a:pPr defTabSz="543689">
                <a:defRPr/>
              </a:pPr>
              <a:endParaRPr lang="zh-CN" altLang="en-US" sz="3201"/>
            </a:p>
          </p:txBody>
        </p:sp>
        <p:sp>
          <p:nvSpPr>
            <p:cNvPr id="75" name="Freeform 95"/>
            <p:cNvSpPr>
              <a:spLocks/>
            </p:cNvSpPr>
            <p:nvPr/>
          </p:nvSpPr>
          <p:spPr bwMode="auto">
            <a:xfrm>
              <a:off x="5213350" y="1139825"/>
              <a:ext cx="9525" cy="3175"/>
            </a:xfrm>
            <a:custGeom>
              <a:avLst/>
              <a:gdLst>
                <a:gd name="T0" fmla="*/ 10 w 10"/>
                <a:gd name="T1" fmla="*/ 0 h 3"/>
                <a:gd name="T2" fmla="*/ 10 w 10"/>
                <a:gd name="T3" fmla="*/ 0 h 3"/>
                <a:gd name="T4" fmla="*/ 0 w 10"/>
                <a:gd name="T5" fmla="*/ 0 h 3"/>
                <a:gd name="T6" fmla="*/ 4 w 10"/>
                <a:gd name="T7" fmla="*/ 3 h 3"/>
                <a:gd name="T8" fmla="*/ 10 w 10"/>
                <a:gd name="T9" fmla="*/ 0 h 3"/>
                <a:gd name="T10" fmla="*/ 10 w 10"/>
                <a:gd name="T11" fmla="*/ 0 h 3"/>
                <a:gd name="T12" fmla="*/ 10 w 10"/>
                <a:gd name="T13" fmla="*/ 0 h 3"/>
                <a:gd name="T14" fmla="*/ 10 w 10"/>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
                  <a:moveTo>
                    <a:pt x="10" y="0"/>
                  </a:moveTo>
                  <a:lnTo>
                    <a:pt x="10" y="0"/>
                  </a:lnTo>
                  <a:lnTo>
                    <a:pt x="0" y="0"/>
                  </a:lnTo>
                  <a:cubicBezTo>
                    <a:pt x="1" y="2"/>
                    <a:pt x="3" y="3"/>
                    <a:pt x="4" y="3"/>
                  </a:cubicBezTo>
                  <a:cubicBezTo>
                    <a:pt x="6" y="3"/>
                    <a:pt x="9" y="1"/>
                    <a:pt x="10" y="0"/>
                  </a:cubicBezTo>
                  <a:lnTo>
                    <a:pt x="10" y="0"/>
                  </a:lnTo>
                  <a:cubicBezTo>
                    <a:pt x="10" y="0"/>
                    <a:pt x="10" y="0"/>
                    <a:pt x="10" y="0"/>
                  </a:cubicBezTo>
                  <a:cubicBezTo>
                    <a:pt x="10" y="0"/>
                    <a:pt x="10" y="0"/>
                    <a:pt x="10" y="0"/>
                  </a:cubicBezTo>
                  <a:close/>
                </a:path>
              </a:pathLst>
            </a:custGeom>
            <a:grpFill/>
            <a:ln w="0">
              <a:noFill/>
              <a:prstDash val="solid"/>
              <a:round/>
              <a:headEnd/>
              <a:tailEnd/>
            </a:ln>
          </p:spPr>
          <p:txBody>
            <a:bodyPr/>
            <a:lstStyle/>
            <a:p>
              <a:pPr defTabSz="543689">
                <a:defRPr/>
              </a:pPr>
              <a:endParaRPr lang="zh-CN" altLang="en-US" sz="3201"/>
            </a:p>
          </p:txBody>
        </p:sp>
        <p:sp>
          <p:nvSpPr>
            <p:cNvPr id="76" name="Freeform 96"/>
            <p:cNvSpPr>
              <a:spLocks/>
            </p:cNvSpPr>
            <p:nvPr/>
          </p:nvSpPr>
          <p:spPr bwMode="auto">
            <a:xfrm>
              <a:off x="5210175" y="1131888"/>
              <a:ext cx="12700" cy="6350"/>
            </a:xfrm>
            <a:custGeom>
              <a:avLst/>
              <a:gdLst>
                <a:gd name="T0" fmla="*/ 1 w 14"/>
                <a:gd name="T1" fmla="*/ 0 h 8"/>
                <a:gd name="T2" fmla="*/ 1 w 14"/>
                <a:gd name="T3" fmla="*/ 0 h 8"/>
                <a:gd name="T4" fmla="*/ 1 w 14"/>
                <a:gd name="T5" fmla="*/ 5 h 8"/>
                <a:gd name="T6" fmla="*/ 4 w 14"/>
                <a:gd name="T7" fmla="*/ 8 h 8"/>
                <a:gd name="T8" fmla="*/ 6 w 14"/>
                <a:gd name="T9" fmla="*/ 8 h 8"/>
                <a:gd name="T10" fmla="*/ 14 w 14"/>
                <a:gd name="T11" fmla="*/ 8 h 8"/>
                <a:gd name="T12" fmla="*/ 14 w 14"/>
                <a:gd name="T13" fmla="*/ 8 h 8"/>
                <a:gd name="T14" fmla="*/ 14 w 14"/>
                <a:gd name="T15" fmla="*/ 8 h 8"/>
                <a:gd name="T16" fmla="*/ 1 w 1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8">
                  <a:moveTo>
                    <a:pt x="1" y="0"/>
                  </a:moveTo>
                  <a:lnTo>
                    <a:pt x="1" y="0"/>
                  </a:lnTo>
                  <a:cubicBezTo>
                    <a:pt x="0" y="3"/>
                    <a:pt x="1" y="5"/>
                    <a:pt x="1" y="5"/>
                  </a:cubicBezTo>
                  <a:cubicBezTo>
                    <a:pt x="2" y="7"/>
                    <a:pt x="4" y="8"/>
                    <a:pt x="4" y="8"/>
                  </a:cubicBezTo>
                  <a:cubicBezTo>
                    <a:pt x="5" y="8"/>
                    <a:pt x="6" y="8"/>
                    <a:pt x="6" y="8"/>
                  </a:cubicBezTo>
                  <a:cubicBezTo>
                    <a:pt x="7" y="8"/>
                    <a:pt x="12" y="8"/>
                    <a:pt x="14" y="8"/>
                  </a:cubicBezTo>
                  <a:cubicBezTo>
                    <a:pt x="14" y="8"/>
                    <a:pt x="14" y="8"/>
                    <a:pt x="14" y="8"/>
                  </a:cubicBezTo>
                  <a:cubicBezTo>
                    <a:pt x="14" y="8"/>
                    <a:pt x="14" y="8"/>
                    <a:pt x="14" y="8"/>
                  </a:cubicBezTo>
                  <a:cubicBezTo>
                    <a:pt x="10" y="5"/>
                    <a:pt x="1" y="0"/>
                    <a:pt x="1" y="0"/>
                  </a:cubicBezTo>
                  <a:close/>
                </a:path>
              </a:pathLst>
            </a:custGeom>
            <a:grpFill/>
            <a:ln w="0">
              <a:noFill/>
              <a:prstDash val="solid"/>
              <a:round/>
              <a:headEnd/>
              <a:tailEnd/>
            </a:ln>
          </p:spPr>
          <p:txBody>
            <a:bodyPr/>
            <a:lstStyle/>
            <a:p>
              <a:pPr defTabSz="543689">
                <a:defRPr/>
              </a:pPr>
              <a:endParaRPr lang="zh-CN" altLang="en-US" sz="3201"/>
            </a:p>
          </p:txBody>
        </p:sp>
        <p:sp>
          <p:nvSpPr>
            <p:cNvPr id="77" name="Freeform 97"/>
            <p:cNvSpPr>
              <a:spLocks/>
            </p:cNvSpPr>
            <p:nvPr/>
          </p:nvSpPr>
          <p:spPr bwMode="auto">
            <a:xfrm>
              <a:off x="5218113" y="1119188"/>
              <a:ext cx="7938" cy="17463"/>
            </a:xfrm>
            <a:custGeom>
              <a:avLst/>
              <a:gdLst>
                <a:gd name="T0" fmla="*/ 4 w 8"/>
                <a:gd name="T1" fmla="*/ 0 h 18"/>
                <a:gd name="T2" fmla="*/ 4 w 8"/>
                <a:gd name="T3" fmla="*/ 0 h 18"/>
                <a:gd name="T4" fmla="*/ 1 w 8"/>
                <a:gd name="T5" fmla="*/ 3 h 18"/>
                <a:gd name="T6" fmla="*/ 1 w 8"/>
                <a:gd name="T7" fmla="*/ 6 h 18"/>
                <a:gd name="T8" fmla="*/ 7 w 8"/>
                <a:gd name="T9" fmla="*/ 18 h 18"/>
                <a:gd name="T10" fmla="*/ 7 w 8"/>
                <a:gd name="T11" fmla="*/ 18 h 18"/>
                <a:gd name="T12" fmla="*/ 7 w 8"/>
                <a:gd name="T13" fmla="*/ 18 h 18"/>
                <a:gd name="T14" fmla="*/ 5 w 8"/>
                <a:gd name="T15" fmla="*/ 0 h 18"/>
                <a:gd name="T16" fmla="*/ 4 w 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4" y="0"/>
                  </a:moveTo>
                  <a:lnTo>
                    <a:pt x="4" y="0"/>
                  </a:lnTo>
                  <a:cubicBezTo>
                    <a:pt x="1" y="1"/>
                    <a:pt x="1" y="3"/>
                    <a:pt x="1" y="3"/>
                  </a:cubicBezTo>
                  <a:cubicBezTo>
                    <a:pt x="0" y="5"/>
                    <a:pt x="1" y="6"/>
                    <a:pt x="1" y="6"/>
                  </a:cubicBezTo>
                  <a:cubicBezTo>
                    <a:pt x="2" y="10"/>
                    <a:pt x="6" y="17"/>
                    <a:pt x="7" y="18"/>
                  </a:cubicBezTo>
                  <a:cubicBezTo>
                    <a:pt x="7" y="18"/>
                    <a:pt x="7" y="18"/>
                    <a:pt x="7" y="18"/>
                  </a:cubicBezTo>
                  <a:cubicBezTo>
                    <a:pt x="7" y="18"/>
                    <a:pt x="7" y="18"/>
                    <a:pt x="7" y="18"/>
                  </a:cubicBezTo>
                  <a:cubicBezTo>
                    <a:pt x="8" y="4"/>
                    <a:pt x="5" y="0"/>
                    <a:pt x="5" y="0"/>
                  </a:cubicBezTo>
                  <a:cubicBezTo>
                    <a:pt x="5" y="0"/>
                    <a:pt x="4" y="0"/>
                    <a:pt x="4" y="0"/>
                  </a:cubicBezTo>
                  <a:close/>
                </a:path>
              </a:pathLst>
            </a:custGeom>
            <a:grpFill/>
            <a:ln w="0">
              <a:noFill/>
              <a:prstDash val="solid"/>
              <a:round/>
              <a:headEnd/>
              <a:tailEnd/>
            </a:ln>
          </p:spPr>
          <p:txBody>
            <a:bodyPr/>
            <a:lstStyle/>
            <a:p>
              <a:pPr defTabSz="543689">
                <a:defRPr/>
              </a:pPr>
              <a:endParaRPr lang="zh-CN" altLang="en-US" sz="3201"/>
            </a:p>
          </p:txBody>
        </p:sp>
        <p:sp>
          <p:nvSpPr>
            <p:cNvPr id="78" name="Freeform 98"/>
            <p:cNvSpPr>
              <a:spLocks/>
            </p:cNvSpPr>
            <p:nvPr/>
          </p:nvSpPr>
          <p:spPr bwMode="auto">
            <a:xfrm>
              <a:off x="5226050" y="1119188"/>
              <a:ext cx="6350" cy="17463"/>
            </a:xfrm>
            <a:custGeom>
              <a:avLst/>
              <a:gdLst>
                <a:gd name="T0" fmla="*/ 8 w 8"/>
                <a:gd name="T1" fmla="*/ 3 h 18"/>
                <a:gd name="T2" fmla="*/ 8 w 8"/>
                <a:gd name="T3" fmla="*/ 3 h 18"/>
                <a:gd name="T4" fmla="*/ 5 w 8"/>
                <a:gd name="T5" fmla="*/ 0 h 18"/>
                <a:gd name="T6" fmla="*/ 3 w 8"/>
                <a:gd name="T7" fmla="*/ 0 h 18"/>
                <a:gd name="T8" fmla="*/ 2 w 8"/>
                <a:gd name="T9" fmla="*/ 18 h 18"/>
                <a:gd name="T10" fmla="*/ 2 w 8"/>
                <a:gd name="T11" fmla="*/ 18 h 18"/>
                <a:gd name="T12" fmla="*/ 2 w 8"/>
                <a:gd name="T13" fmla="*/ 18 h 18"/>
                <a:gd name="T14" fmla="*/ 8 w 8"/>
                <a:gd name="T15" fmla="*/ 6 h 18"/>
                <a:gd name="T16" fmla="*/ 8 w 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8" y="3"/>
                  </a:moveTo>
                  <a:lnTo>
                    <a:pt x="8" y="3"/>
                  </a:lnTo>
                  <a:cubicBezTo>
                    <a:pt x="8" y="3"/>
                    <a:pt x="7" y="1"/>
                    <a:pt x="5" y="0"/>
                  </a:cubicBezTo>
                  <a:cubicBezTo>
                    <a:pt x="5" y="0"/>
                    <a:pt x="4" y="0"/>
                    <a:pt x="3" y="0"/>
                  </a:cubicBezTo>
                  <a:cubicBezTo>
                    <a:pt x="3" y="0"/>
                    <a:pt x="0" y="4"/>
                    <a:pt x="2" y="18"/>
                  </a:cubicBezTo>
                  <a:cubicBezTo>
                    <a:pt x="2" y="18"/>
                    <a:pt x="2" y="18"/>
                    <a:pt x="2" y="18"/>
                  </a:cubicBezTo>
                  <a:cubicBezTo>
                    <a:pt x="2" y="18"/>
                    <a:pt x="2" y="18"/>
                    <a:pt x="2" y="18"/>
                  </a:cubicBezTo>
                  <a:cubicBezTo>
                    <a:pt x="3" y="17"/>
                    <a:pt x="7" y="10"/>
                    <a:pt x="8" y="6"/>
                  </a:cubicBezTo>
                  <a:cubicBezTo>
                    <a:pt x="8" y="6"/>
                    <a:pt x="8" y="5"/>
                    <a:pt x="8" y="3"/>
                  </a:cubicBezTo>
                  <a:close/>
                </a:path>
              </a:pathLst>
            </a:custGeom>
            <a:grpFill/>
            <a:ln w="0">
              <a:noFill/>
              <a:prstDash val="solid"/>
              <a:round/>
              <a:headEnd/>
              <a:tailEnd/>
            </a:ln>
          </p:spPr>
          <p:txBody>
            <a:bodyPr/>
            <a:lstStyle/>
            <a:p>
              <a:pPr defTabSz="543689">
                <a:defRPr/>
              </a:pPr>
              <a:endParaRPr lang="zh-CN" altLang="en-US" sz="3201"/>
            </a:p>
          </p:txBody>
        </p:sp>
        <p:sp>
          <p:nvSpPr>
            <p:cNvPr id="79" name="Freeform 99"/>
            <p:cNvSpPr>
              <a:spLocks/>
            </p:cNvSpPr>
            <p:nvPr/>
          </p:nvSpPr>
          <p:spPr bwMode="auto">
            <a:xfrm>
              <a:off x="5229225" y="1139825"/>
              <a:ext cx="9525" cy="3175"/>
            </a:xfrm>
            <a:custGeom>
              <a:avLst/>
              <a:gdLst>
                <a:gd name="T0" fmla="*/ 0 w 10"/>
                <a:gd name="T1" fmla="*/ 0 h 4"/>
                <a:gd name="T2" fmla="*/ 0 w 10"/>
                <a:gd name="T3" fmla="*/ 0 h 4"/>
                <a:gd name="T4" fmla="*/ 0 w 10"/>
                <a:gd name="T5" fmla="*/ 0 h 4"/>
                <a:gd name="T6" fmla="*/ 5 w 10"/>
                <a:gd name="T7" fmla="*/ 3 h 4"/>
                <a:gd name="T8" fmla="*/ 10 w 10"/>
                <a:gd name="T9" fmla="*/ 0 h 4"/>
                <a:gd name="T10" fmla="*/ 0 w 10"/>
                <a:gd name="T11" fmla="*/ 0 h 4"/>
                <a:gd name="T12" fmla="*/ 0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0" y="0"/>
                  </a:moveTo>
                  <a:lnTo>
                    <a:pt x="0" y="0"/>
                  </a:lnTo>
                  <a:cubicBezTo>
                    <a:pt x="0" y="0"/>
                    <a:pt x="0" y="0"/>
                    <a:pt x="0" y="0"/>
                  </a:cubicBezTo>
                  <a:cubicBezTo>
                    <a:pt x="1" y="1"/>
                    <a:pt x="4" y="3"/>
                    <a:pt x="5" y="3"/>
                  </a:cubicBezTo>
                  <a:cubicBezTo>
                    <a:pt x="5" y="3"/>
                    <a:pt x="8" y="4"/>
                    <a:pt x="10"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80" name="Freeform 100"/>
            <p:cNvSpPr>
              <a:spLocks/>
            </p:cNvSpPr>
            <p:nvPr/>
          </p:nvSpPr>
          <p:spPr bwMode="auto">
            <a:xfrm>
              <a:off x="5229225" y="1131888"/>
              <a:ext cx="12700" cy="6350"/>
            </a:xfrm>
            <a:custGeom>
              <a:avLst/>
              <a:gdLst>
                <a:gd name="T0" fmla="*/ 0 w 13"/>
                <a:gd name="T1" fmla="*/ 8 h 8"/>
                <a:gd name="T2" fmla="*/ 0 w 13"/>
                <a:gd name="T3" fmla="*/ 8 h 8"/>
                <a:gd name="T4" fmla="*/ 0 w 13"/>
                <a:gd name="T5" fmla="*/ 8 h 8"/>
                <a:gd name="T6" fmla="*/ 0 w 13"/>
                <a:gd name="T7" fmla="*/ 8 h 8"/>
                <a:gd name="T8" fmla="*/ 8 w 13"/>
                <a:gd name="T9" fmla="*/ 8 h 8"/>
                <a:gd name="T10" fmla="*/ 9 w 13"/>
                <a:gd name="T11" fmla="*/ 8 h 8"/>
                <a:gd name="T12" fmla="*/ 12 w 13"/>
                <a:gd name="T13" fmla="*/ 5 h 8"/>
                <a:gd name="T14" fmla="*/ 13 w 13"/>
                <a:gd name="T15" fmla="*/ 0 h 8"/>
                <a:gd name="T16" fmla="*/ 0 w 1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0" y="8"/>
                  </a:moveTo>
                  <a:lnTo>
                    <a:pt x="0" y="8"/>
                  </a:lnTo>
                  <a:cubicBezTo>
                    <a:pt x="0" y="8"/>
                    <a:pt x="0" y="8"/>
                    <a:pt x="0" y="8"/>
                  </a:cubicBezTo>
                  <a:cubicBezTo>
                    <a:pt x="0" y="8"/>
                    <a:pt x="0" y="8"/>
                    <a:pt x="0" y="8"/>
                  </a:cubicBezTo>
                  <a:cubicBezTo>
                    <a:pt x="1" y="8"/>
                    <a:pt x="7" y="8"/>
                    <a:pt x="8" y="8"/>
                  </a:cubicBezTo>
                  <a:cubicBezTo>
                    <a:pt x="8" y="8"/>
                    <a:pt x="8" y="8"/>
                    <a:pt x="9" y="8"/>
                  </a:cubicBezTo>
                  <a:cubicBezTo>
                    <a:pt x="9" y="8"/>
                    <a:pt x="11" y="7"/>
                    <a:pt x="12" y="5"/>
                  </a:cubicBezTo>
                  <a:cubicBezTo>
                    <a:pt x="12" y="5"/>
                    <a:pt x="13" y="3"/>
                    <a:pt x="13" y="0"/>
                  </a:cubicBezTo>
                  <a:cubicBezTo>
                    <a:pt x="13" y="0"/>
                    <a:pt x="4" y="5"/>
                    <a:pt x="0" y="8"/>
                  </a:cubicBezTo>
                  <a:close/>
                </a:path>
              </a:pathLst>
            </a:custGeom>
            <a:grpFill/>
            <a:ln w="0">
              <a:noFill/>
              <a:prstDash val="solid"/>
              <a:round/>
              <a:headEnd/>
              <a:tailEnd/>
            </a:ln>
          </p:spPr>
          <p:txBody>
            <a:bodyPr/>
            <a:lstStyle/>
            <a:p>
              <a:pPr defTabSz="543689">
                <a:defRPr/>
              </a:pPr>
              <a:endParaRPr lang="zh-CN" altLang="en-US" sz="3201"/>
            </a:p>
          </p:txBody>
        </p:sp>
        <p:sp>
          <p:nvSpPr>
            <p:cNvPr id="81" name="Freeform 101"/>
            <p:cNvSpPr>
              <a:spLocks/>
            </p:cNvSpPr>
            <p:nvPr/>
          </p:nvSpPr>
          <p:spPr bwMode="auto">
            <a:xfrm>
              <a:off x="5227638" y="1123950"/>
              <a:ext cx="12700" cy="14288"/>
            </a:xfrm>
            <a:custGeom>
              <a:avLst/>
              <a:gdLst>
                <a:gd name="T0" fmla="*/ 12 w 12"/>
                <a:gd name="T1" fmla="*/ 5 h 15"/>
                <a:gd name="T2" fmla="*/ 12 w 12"/>
                <a:gd name="T3" fmla="*/ 5 h 15"/>
                <a:gd name="T4" fmla="*/ 9 w 12"/>
                <a:gd name="T5" fmla="*/ 0 h 15"/>
                <a:gd name="T6" fmla="*/ 0 w 12"/>
                <a:gd name="T7" fmla="*/ 15 h 15"/>
                <a:gd name="T8" fmla="*/ 0 w 12"/>
                <a:gd name="T9" fmla="*/ 15 h 15"/>
                <a:gd name="T10" fmla="*/ 0 w 12"/>
                <a:gd name="T11" fmla="*/ 15 h 15"/>
                <a:gd name="T12" fmla="*/ 10 w 12"/>
                <a:gd name="T13" fmla="*/ 9 h 15"/>
                <a:gd name="T14" fmla="*/ 12 w 12"/>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12" y="5"/>
                  </a:moveTo>
                  <a:lnTo>
                    <a:pt x="12" y="5"/>
                  </a:lnTo>
                  <a:cubicBezTo>
                    <a:pt x="12" y="3"/>
                    <a:pt x="9" y="0"/>
                    <a:pt x="9" y="0"/>
                  </a:cubicBezTo>
                  <a:cubicBezTo>
                    <a:pt x="9" y="0"/>
                    <a:pt x="4" y="6"/>
                    <a:pt x="0" y="15"/>
                  </a:cubicBezTo>
                  <a:cubicBezTo>
                    <a:pt x="0" y="15"/>
                    <a:pt x="0" y="15"/>
                    <a:pt x="0" y="15"/>
                  </a:cubicBezTo>
                  <a:cubicBezTo>
                    <a:pt x="0" y="15"/>
                    <a:pt x="0" y="15"/>
                    <a:pt x="0" y="15"/>
                  </a:cubicBezTo>
                  <a:cubicBezTo>
                    <a:pt x="2" y="14"/>
                    <a:pt x="7" y="11"/>
                    <a:pt x="10" y="9"/>
                  </a:cubicBezTo>
                  <a:cubicBezTo>
                    <a:pt x="10" y="9"/>
                    <a:pt x="11" y="7"/>
                    <a:pt x="12" y="5"/>
                  </a:cubicBezTo>
                  <a:close/>
                </a:path>
              </a:pathLst>
            </a:custGeom>
            <a:grpFill/>
            <a:ln w="0">
              <a:noFill/>
              <a:prstDash val="solid"/>
              <a:round/>
              <a:headEnd/>
              <a:tailEnd/>
            </a:ln>
          </p:spPr>
          <p:txBody>
            <a:bodyPr/>
            <a:lstStyle/>
            <a:p>
              <a:pPr defTabSz="543689">
                <a:defRPr/>
              </a:pPr>
              <a:endParaRPr lang="zh-CN" altLang="en-US" sz="3201"/>
            </a:p>
          </p:txBody>
        </p:sp>
        <p:sp>
          <p:nvSpPr>
            <p:cNvPr id="82" name="Freeform 102"/>
            <p:cNvSpPr>
              <a:spLocks/>
            </p:cNvSpPr>
            <p:nvPr/>
          </p:nvSpPr>
          <p:spPr bwMode="auto">
            <a:xfrm>
              <a:off x="5345113" y="1216025"/>
              <a:ext cx="15875" cy="46038"/>
            </a:xfrm>
            <a:custGeom>
              <a:avLst/>
              <a:gdLst>
                <a:gd name="T0" fmla="*/ 0 w 17"/>
                <a:gd name="T1" fmla="*/ 47 h 47"/>
                <a:gd name="T2" fmla="*/ 0 w 17"/>
                <a:gd name="T3" fmla="*/ 47 h 47"/>
                <a:gd name="T4" fmla="*/ 17 w 17"/>
                <a:gd name="T5" fmla="*/ 47 h 47"/>
                <a:gd name="T6" fmla="*/ 17 w 17"/>
                <a:gd name="T7" fmla="*/ 0 h 47"/>
                <a:gd name="T8" fmla="*/ 0 w 17"/>
                <a:gd name="T9" fmla="*/ 0 h 47"/>
                <a:gd name="T10" fmla="*/ 0 w 17"/>
                <a:gd name="T11" fmla="*/ 47 h 47"/>
              </a:gdLst>
              <a:ahLst/>
              <a:cxnLst>
                <a:cxn ang="0">
                  <a:pos x="T0" y="T1"/>
                </a:cxn>
                <a:cxn ang="0">
                  <a:pos x="T2" y="T3"/>
                </a:cxn>
                <a:cxn ang="0">
                  <a:pos x="T4" y="T5"/>
                </a:cxn>
                <a:cxn ang="0">
                  <a:pos x="T6" y="T7"/>
                </a:cxn>
                <a:cxn ang="0">
                  <a:pos x="T8" y="T9"/>
                </a:cxn>
                <a:cxn ang="0">
                  <a:pos x="T10" y="T11"/>
                </a:cxn>
              </a:cxnLst>
              <a:rect l="0" t="0" r="r" b="b"/>
              <a:pathLst>
                <a:path w="17" h="47">
                  <a:moveTo>
                    <a:pt x="0" y="47"/>
                  </a:moveTo>
                  <a:lnTo>
                    <a:pt x="0" y="47"/>
                  </a:lnTo>
                  <a:lnTo>
                    <a:pt x="17" y="47"/>
                  </a:lnTo>
                  <a:lnTo>
                    <a:pt x="17" y="0"/>
                  </a:lnTo>
                  <a:lnTo>
                    <a:pt x="0" y="0"/>
                  </a:lnTo>
                  <a:lnTo>
                    <a:pt x="0" y="47"/>
                  </a:lnTo>
                  <a:close/>
                </a:path>
              </a:pathLst>
            </a:custGeom>
            <a:grpFill/>
            <a:ln w="0">
              <a:noFill/>
              <a:prstDash val="solid"/>
              <a:round/>
              <a:headEnd/>
              <a:tailEnd/>
            </a:ln>
          </p:spPr>
          <p:txBody>
            <a:bodyPr/>
            <a:lstStyle/>
            <a:p>
              <a:pPr defTabSz="543689">
                <a:defRPr/>
              </a:pPr>
              <a:endParaRPr lang="zh-CN" altLang="en-US" sz="3201"/>
            </a:p>
          </p:txBody>
        </p:sp>
      </p:grpSp>
      <p:grpSp>
        <p:nvGrpSpPr>
          <p:cNvPr id="83" name="组合 18405"/>
          <p:cNvGrpSpPr/>
          <p:nvPr/>
        </p:nvGrpSpPr>
        <p:grpSpPr>
          <a:xfrm>
            <a:off x="3791044" y="1733319"/>
            <a:ext cx="576064" cy="324036"/>
            <a:chOff x="5260976" y="1906589"/>
            <a:chExt cx="492125" cy="365125"/>
          </a:xfrm>
          <a:solidFill>
            <a:schemeClr val="tx1">
              <a:lumMod val="95000"/>
              <a:lumOff val="5000"/>
            </a:schemeClr>
          </a:solidFill>
        </p:grpSpPr>
        <p:sp>
          <p:nvSpPr>
            <p:cNvPr id="84"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85"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86"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87"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88"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92"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93"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94" name="组合 18405"/>
          <p:cNvGrpSpPr/>
          <p:nvPr/>
        </p:nvGrpSpPr>
        <p:grpSpPr>
          <a:xfrm>
            <a:off x="3791044" y="2384023"/>
            <a:ext cx="576064" cy="324036"/>
            <a:chOff x="5260976" y="1906589"/>
            <a:chExt cx="492125" cy="365125"/>
          </a:xfrm>
          <a:solidFill>
            <a:schemeClr val="tx1">
              <a:lumMod val="95000"/>
              <a:lumOff val="5000"/>
            </a:schemeClr>
          </a:solidFill>
        </p:grpSpPr>
        <p:sp>
          <p:nvSpPr>
            <p:cNvPr id="95"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96"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97"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98"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99"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00"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01"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102" name="组合 18405"/>
          <p:cNvGrpSpPr/>
          <p:nvPr/>
        </p:nvGrpSpPr>
        <p:grpSpPr>
          <a:xfrm>
            <a:off x="3790947" y="3054451"/>
            <a:ext cx="576064" cy="324036"/>
            <a:chOff x="5260976" y="1906589"/>
            <a:chExt cx="492125" cy="365125"/>
          </a:xfrm>
          <a:solidFill>
            <a:schemeClr val="tx1">
              <a:lumMod val="95000"/>
              <a:lumOff val="5000"/>
            </a:schemeClr>
          </a:solidFill>
        </p:grpSpPr>
        <p:sp>
          <p:nvSpPr>
            <p:cNvPr id="103"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104"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105"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106"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107"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08"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09"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110" name="组合 18405"/>
          <p:cNvGrpSpPr/>
          <p:nvPr/>
        </p:nvGrpSpPr>
        <p:grpSpPr>
          <a:xfrm>
            <a:off x="3790947" y="3705155"/>
            <a:ext cx="576064" cy="324036"/>
            <a:chOff x="5260976" y="1906589"/>
            <a:chExt cx="492125" cy="365125"/>
          </a:xfrm>
          <a:solidFill>
            <a:schemeClr val="tx1">
              <a:lumMod val="95000"/>
              <a:lumOff val="5000"/>
            </a:schemeClr>
          </a:solidFill>
        </p:grpSpPr>
        <p:sp>
          <p:nvSpPr>
            <p:cNvPr id="111"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112"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113"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114"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115"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16"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17"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118" name="组合 18405"/>
          <p:cNvGrpSpPr/>
          <p:nvPr/>
        </p:nvGrpSpPr>
        <p:grpSpPr>
          <a:xfrm>
            <a:off x="3790947" y="4429120"/>
            <a:ext cx="576064" cy="324036"/>
            <a:chOff x="5260976" y="1906589"/>
            <a:chExt cx="492125" cy="365125"/>
          </a:xfrm>
          <a:solidFill>
            <a:schemeClr val="tx1">
              <a:lumMod val="95000"/>
              <a:lumOff val="5000"/>
            </a:schemeClr>
          </a:solidFill>
        </p:grpSpPr>
        <p:sp>
          <p:nvSpPr>
            <p:cNvPr id="119"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120"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121"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122"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123"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24"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25"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126" name="组合 18405"/>
          <p:cNvGrpSpPr/>
          <p:nvPr/>
        </p:nvGrpSpPr>
        <p:grpSpPr>
          <a:xfrm>
            <a:off x="3790947" y="5079824"/>
            <a:ext cx="576064" cy="324036"/>
            <a:chOff x="5260976" y="1906589"/>
            <a:chExt cx="492125" cy="365125"/>
          </a:xfrm>
          <a:solidFill>
            <a:schemeClr val="tx1">
              <a:lumMod val="95000"/>
              <a:lumOff val="5000"/>
            </a:schemeClr>
          </a:solidFill>
        </p:grpSpPr>
        <p:sp>
          <p:nvSpPr>
            <p:cNvPr id="127"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128"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129"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130"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131"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32"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33"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134" name="组合 18405"/>
          <p:cNvGrpSpPr/>
          <p:nvPr/>
        </p:nvGrpSpPr>
        <p:grpSpPr>
          <a:xfrm>
            <a:off x="7898453" y="3347216"/>
            <a:ext cx="576064" cy="324036"/>
            <a:chOff x="5260976" y="1906589"/>
            <a:chExt cx="492125" cy="365125"/>
          </a:xfrm>
          <a:solidFill>
            <a:schemeClr val="tx1">
              <a:lumMod val="95000"/>
              <a:lumOff val="5000"/>
            </a:schemeClr>
          </a:solidFill>
        </p:grpSpPr>
        <p:sp>
          <p:nvSpPr>
            <p:cNvPr id="135"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136"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137"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138"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139"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40"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41"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142" name="组合 18405"/>
          <p:cNvGrpSpPr/>
          <p:nvPr/>
        </p:nvGrpSpPr>
        <p:grpSpPr>
          <a:xfrm>
            <a:off x="7898453" y="3997920"/>
            <a:ext cx="576064" cy="324036"/>
            <a:chOff x="5260976" y="1906589"/>
            <a:chExt cx="492125" cy="365125"/>
          </a:xfrm>
          <a:solidFill>
            <a:schemeClr val="tx1">
              <a:lumMod val="95000"/>
              <a:lumOff val="5000"/>
            </a:schemeClr>
          </a:solidFill>
        </p:grpSpPr>
        <p:sp>
          <p:nvSpPr>
            <p:cNvPr id="143"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144"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145"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146"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147"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48"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49"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150" name="组合 18405"/>
          <p:cNvGrpSpPr/>
          <p:nvPr/>
        </p:nvGrpSpPr>
        <p:grpSpPr>
          <a:xfrm>
            <a:off x="7898453" y="1733319"/>
            <a:ext cx="576064" cy="324036"/>
            <a:chOff x="5260976" y="1906589"/>
            <a:chExt cx="492125" cy="365125"/>
          </a:xfrm>
          <a:solidFill>
            <a:schemeClr val="tx1">
              <a:lumMod val="95000"/>
              <a:lumOff val="5000"/>
            </a:schemeClr>
          </a:solidFill>
        </p:grpSpPr>
        <p:sp>
          <p:nvSpPr>
            <p:cNvPr id="151"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152"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153"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154"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155"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56"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57"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158" name="组合 18405"/>
          <p:cNvGrpSpPr/>
          <p:nvPr/>
        </p:nvGrpSpPr>
        <p:grpSpPr>
          <a:xfrm>
            <a:off x="9080144" y="1735604"/>
            <a:ext cx="576064" cy="324036"/>
            <a:chOff x="5260976" y="1906589"/>
            <a:chExt cx="492125" cy="365125"/>
          </a:xfrm>
          <a:solidFill>
            <a:schemeClr val="tx1">
              <a:lumMod val="95000"/>
              <a:lumOff val="5000"/>
            </a:schemeClr>
          </a:solidFill>
        </p:grpSpPr>
        <p:sp>
          <p:nvSpPr>
            <p:cNvPr id="159"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160"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161"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162"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163"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64"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65"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182" name="组合 18405"/>
          <p:cNvGrpSpPr/>
          <p:nvPr/>
        </p:nvGrpSpPr>
        <p:grpSpPr>
          <a:xfrm>
            <a:off x="7898453" y="5083233"/>
            <a:ext cx="576064" cy="324036"/>
            <a:chOff x="5260976" y="1906589"/>
            <a:chExt cx="492125" cy="365125"/>
          </a:xfrm>
          <a:solidFill>
            <a:schemeClr val="tx1">
              <a:lumMod val="95000"/>
              <a:lumOff val="5000"/>
            </a:schemeClr>
          </a:solidFill>
        </p:grpSpPr>
        <p:sp>
          <p:nvSpPr>
            <p:cNvPr id="183"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184"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185"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186"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187"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88"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89"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grpSp>
        <p:nvGrpSpPr>
          <p:cNvPr id="190" name="组合 18405"/>
          <p:cNvGrpSpPr/>
          <p:nvPr/>
        </p:nvGrpSpPr>
        <p:grpSpPr>
          <a:xfrm>
            <a:off x="9080144" y="5085518"/>
            <a:ext cx="576064" cy="324036"/>
            <a:chOff x="5260976" y="1906589"/>
            <a:chExt cx="492125" cy="365125"/>
          </a:xfrm>
          <a:solidFill>
            <a:schemeClr val="tx1">
              <a:lumMod val="95000"/>
              <a:lumOff val="5000"/>
            </a:schemeClr>
          </a:solidFill>
        </p:grpSpPr>
        <p:sp>
          <p:nvSpPr>
            <p:cNvPr id="191"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192"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193"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194"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195"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196"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197"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cxnSp>
        <p:nvCxnSpPr>
          <p:cNvPr id="199" name="肘形连接符 198"/>
          <p:cNvCxnSpPr>
            <a:endCxn id="86" idx="0"/>
          </p:cNvCxnSpPr>
          <p:nvPr/>
        </p:nvCxnSpPr>
        <p:spPr bwMode="auto">
          <a:xfrm rot="5400000" flipH="1" flipV="1">
            <a:off x="2423273" y="2423930"/>
            <a:ext cx="1979333" cy="867705"/>
          </a:xfrm>
          <a:prstGeom prst="bentConnector4">
            <a:avLst>
              <a:gd name="adj1" fmla="val -236"/>
              <a:gd name="adj2" fmla="val 40284"/>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3" name="肘形连接符 202"/>
          <p:cNvCxnSpPr/>
          <p:nvPr/>
        </p:nvCxnSpPr>
        <p:spPr bwMode="auto">
          <a:xfrm rot="16200000" flipH="1">
            <a:off x="2882686" y="4297817"/>
            <a:ext cx="1422571" cy="533709"/>
          </a:xfrm>
          <a:prstGeom prst="bentConnector4">
            <a:avLst>
              <a:gd name="adj1" fmla="val 50000"/>
              <a:gd name="adj2" fmla="val 82"/>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9" name="直接连接符 208"/>
          <p:cNvCxnSpPr/>
          <p:nvPr/>
        </p:nvCxnSpPr>
        <p:spPr bwMode="auto">
          <a:xfrm flipH="1">
            <a:off x="3335679" y="4592546"/>
            <a:ext cx="53052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2" name="直接连接符 211"/>
          <p:cNvCxnSpPr/>
          <p:nvPr/>
        </p:nvCxnSpPr>
        <p:spPr bwMode="auto">
          <a:xfrm flipH="1">
            <a:off x="3335679" y="3875595"/>
            <a:ext cx="53052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3" name="直接连接符 212"/>
          <p:cNvCxnSpPr/>
          <p:nvPr/>
        </p:nvCxnSpPr>
        <p:spPr bwMode="auto">
          <a:xfrm flipH="1">
            <a:off x="3335679" y="3223626"/>
            <a:ext cx="53052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4" name="直接连接符 213"/>
          <p:cNvCxnSpPr/>
          <p:nvPr/>
        </p:nvCxnSpPr>
        <p:spPr bwMode="auto">
          <a:xfrm flipH="1">
            <a:off x="3335679" y="2547449"/>
            <a:ext cx="53052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15" name="文本框 214"/>
          <p:cNvSpPr txBox="1"/>
          <p:nvPr/>
        </p:nvSpPr>
        <p:spPr bwMode="auto">
          <a:xfrm>
            <a:off x="3792147" y="2002309"/>
            <a:ext cx="57486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网卡</a:t>
            </a:r>
            <a:r>
              <a:rPr lang="en-US" altLang="zh-CN" sz="1200" dirty="0" smtClean="0">
                <a:latin typeface="+mn-ea"/>
                <a:ea typeface="+mn-ea"/>
              </a:rPr>
              <a:t>1</a:t>
            </a:r>
            <a:endParaRPr lang="zh-CN" altLang="en-US" sz="1200" dirty="0" smtClean="0">
              <a:latin typeface="+mn-ea"/>
              <a:ea typeface="+mn-ea"/>
            </a:endParaRPr>
          </a:p>
        </p:txBody>
      </p:sp>
      <p:sp>
        <p:nvSpPr>
          <p:cNvPr id="216" name="文本框 215"/>
          <p:cNvSpPr txBox="1"/>
          <p:nvPr/>
        </p:nvSpPr>
        <p:spPr bwMode="auto">
          <a:xfrm>
            <a:off x="3790947" y="2649487"/>
            <a:ext cx="57486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网卡</a:t>
            </a:r>
            <a:r>
              <a:rPr lang="en-US" altLang="zh-CN" sz="1200" dirty="0" smtClean="0">
                <a:latin typeface="+mn-ea"/>
                <a:ea typeface="+mn-ea"/>
              </a:rPr>
              <a:t>2</a:t>
            </a:r>
            <a:endParaRPr lang="zh-CN" altLang="en-US" sz="1200" dirty="0" smtClean="0">
              <a:latin typeface="+mn-ea"/>
              <a:ea typeface="+mn-ea"/>
            </a:endParaRPr>
          </a:p>
        </p:txBody>
      </p:sp>
      <p:sp>
        <p:nvSpPr>
          <p:cNvPr id="217" name="文本框 216"/>
          <p:cNvSpPr txBox="1"/>
          <p:nvPr/>
        </p:nvSpPr>
        <p:spPr bwMode="auto">
          <a:xfrm>
            <a:off x="3790947" y="3320530"/>
            <a:ext cx="57486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网卡</a:t>
            </a:r>
            <a:r>
              <a:rPr lang="en-US" altLang="zh-CN" sz="1200" dirty="0" smtClean="0">
                <a:latin typeface="+mn-ea"/>
                <a:ea typeface="+mn-ea"/>
              </a:rPr>
              <a:t>3</a:t>
            </a:r>
            <a:endParaRPr lang="zh-CN" altLang="en-US" sz="1200" dirty="0" smtClean="0">
              <a:latin typeface="+mn-ea"/>
              <a:ea typeface="+mn-ea"/>
            </a:endParaRPr>
          </a:p>
        </p:txBody>
      </p:sp>
      <p:sp>
        <p:nvSpPr>
          <p:cNvPr id="218" name="文本框 217"/>
          <p:cNvSpPr txBox="1"/>
          <p:nvPr/>
        </p:nvSpPr>
        <p:spPr bwMode="auto">
          <a:xfrm>
            <a:off x="3790947" y="3977764"/>
            <a:ext cx="57486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网卡</a:t>
            </a:r>
            <a:r>
              <a:rPr lang="en-US" altLang="zh-CN" sz="1200" dirty="0" smtClean="0">
                <a:latin typeface="+mn-ea"/>
                <a:ea typeface="+mn-ea"/>
              </a:rPr>
              <a:t>4</a:t>
            </a:r>
            <a:endParaRPr lang="zh-CN" altLang="en-US" sz="1200" dirty="0" smtClean="0">
              <a:latin typeface="+mn-ea"/>
              <a:ea typeface="+mn-ea"/>
            </a:endParaRPr>
          </a:p>
        </p:txBody>
      </p:sp>
      <p:sp>
        <p:nvSpPr>
          <p:cNvPr id="219" name="文本框 218"/>
          <p:cNvSpPr txBox="1"/>
          <p:nvPr/>
        </p:nvSpPr>
        <p:spPr bwMode="auto">
          <a:xfrm>
            <a:off x="3785420" y="4706563"/>
            <a:ext cx="57486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网卡</a:t>
            </a:r>
            <a:r>
              <a:rPr lang="en-US" altLang="zh-CN" sz="1200" dirty="0" smtClean="0">
                <a:latin typeface="+mn-ea"/>
                <a:ea typeface="+mn-ea"/>
              </a:rPr>
              <a:t>5</a:t>
            </a:r>
            <a:endParaRPr lang="zh-CN" altLang="en-US" sz="1200" dirty="0" smtClean="0">
              <a:latin typeface="+mn-ea"/>
              <a:ea typeface="+mn-ea"/>
            </a:endParaRPr>
          </a:p>
        </p:txBody>
      </p:sp>
      <p:sp>
        <p:nvSpPr>
          <p:cNvPr id="220" name="文本框 219"/>
          <p:cNvSpPr txBox="1"/>
          <p:nvPr/>
        </p:nvSpPr>
        <p:spPr bwMode="auto">
          <a:xfrm>
            <a:off x="3785420" y="5340456"/>
            <a:ext cx="57486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网卡</a:t>
            </a:r>
            <a:r>
              <a:rPr lang="en-US" altLang="zh-CN" sz="1200" dirty="0" smtClean="0">
                <a:latin typeface="+mn-ea"/>
                <a:ea typeface="+mn-ea"/>
              </a:rPr>
              <a:t>6</a:t>
            </a:r>
            <a:endParaRPr lang="zh-CN" altLang="en-US" sz="1200" dirty="0" smtClean="0">
              <a:latin typeface="+mn-ea"/>
              <a:ea typeface="+mn-ea"/>
            </a:endParaRPr>
          </a:p>
        </p:txBody>
      </p:sp>
      <p:sp>
        <p:nvSpPr>
          <p:cNvPr id="221" name="文本框 220"/>
          <p:cNvSpPr txBox="1"/>
          <p:nvPr/>
        </p:nvSpPr>
        <p:spPr bwMode="auto">
          <a:xfrm>
            <a:off x="7732307" y="3629300"/>
            <a:ext cx="105576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A</a:t>
            </a:r>
            <a:r>
              <a:rPr lang="zh-CN" altLang="en-US" sz="1200" dirty="0" smtClean="0">
                <a:latin typeface="+mn-ea"/>
                <a:ea typeface="+mn-ea"/>
              </a:rPr>
              <a:t>控管理网卡</a:t>
            </a:r>
          </a:p>
        </p:txBody>
      </p:sp>
      <p:cxnSp>
        <p:nvCxnSpPr>
          <p:cNvPr id="223" name="肘形连接符 222"/>
          <p:cNvCxnSpPr>
            <a:stCxn id="49" idx="12"/>
          </p:cNvCxnSpPr>
          <p:nvPr/>
        </p:nvCxnSpPr>
        <p:spPr bwMode="auto">
          <a:xfrm flipH="1" flipV="1">
            <a:off x="8486171" y="3534005"/>
            <a:ext cx="776624" cy="337855"/>
          </a:xfrm>
          <a:prstGeom prst="bentConnector3">
            <a:avLst>
              <a:gd name="adj1" fmla="val 49836"/>
            </a:avLst>
          </a:prstGeom>
          <a:solidFill>
            <a:schemeClr val="accent1"/>
          </a:solidFill>
          <a:ln w="19050" cap="flat" cmpd="sng" algn="ctr">
            <a:solidFill>
              <a:schemeClr val="tx1"/>
            </a:solidFill>
            <a:prstDash val="solid"/>
            <a:round/>
            <a:headEnd type="none" w="med" len="med"/>
            <a:tailEnd type="none" w="med" len="med"/>
          </a:ln>
          <a:effectLst/>
        </p:spPr>
      </p:cxnSp>
      <p:sp>
        <p:nvSpPr>
          <p:cNvPr id="226" name="文本框 225"/>
          <p:cNvSpPr txBox="1"/>
          <p:nvPr/>
        </p:nvSpPr>
        <p:spPr bwMode="auto">
          <a:xfrm>
            <a:off x="7732307" y="4269363"/>
            <a:ext cx="104294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mn-ea"/>
                <a:ea typeface="+mn-ea"/>
              </a:rPr>
              <a:t>B</a:t>
            </a:r>
            <a:r>
              <a:rPr lang="zh-CN" altLang="en-US" sz="1200" dirty="0" smtClean="0">
                <a:latin typeface="+mn-ea"/>
                <a:ea typeface="+mn-ea"/>
              </a:rPr>
              <a:t>控管理网卡</a:t>
            </a:r>
          </a:p>
        </p:txBody>
      </p:sp>
      <p:cxnSp>
        <p:nvCxnSpPr>
          <p:cNvPr id="228" name="肘形连接符 227"/>
          <p:cNvCxnSpPr/>
          <p:nvPr/>
        </p:nvCxnSpPr>
        <p:spPr bwMode="auto">
          <a:xfrm rot="10800000" flipV="1">
            <a:off x="8486171" y="3875595"/>
            <a:ext cx="388312" cy="312520"/>
          </a:xfrm>
          <a:prstGeom prst="bentConnector3">
            <a:avLst>
              <a:gd name="adj1" fmla="val -898"/>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1" name="肘形连接符 230"/>
          <p:cNvCxnSpPr>
            <a:stCxn id="151" idx="11"/>
            <a:endCxn id="159" idx="11"/>
          </p:cNvCxnSpPr>
          <p:nvPr/>
        </p:nvCxnSpPr>
        <p:spPr bwMode="auto">
          <a:xfrm>
            <a:off x="8266873" y="2050310"/>
            <a:ext cx="1181691" cy="2285"/>
          </a:xfrm>
          <a:prstGeom prst="bentConnector5">
            <a:avLst>
              <a:gd name="adj1" fmla="val 296"/>
              <a:gd name="adj2" fmla="val 10104376"/>
              <a:gd name="adj3" fmla="val 100000"/>
            </a:avLst>
          </a:prstGeom>
          <a:solidFill>
            <a:schemeClr val="accent1"/>
          </a:solidFill>
          <a:ln w="15875" cap="flat" cmpd="sng" algn="ctr">
            <a:solidFill>
              <a:schemeClr val="tx1"/>
            </a:solidFill>
            <a:prstDash val="solid"/>
            <a:round/>
            <a:headEnd type="none" w="med" len="med"/>
            <a:tailEnd type="none" w="med" len="med"/>
          </a:ln>
          <a:effectLst/>
        </p:spPr>
      </p:cxnSp>
      <p:cxnSp>
        <p:nvCxnSpPr>
          <p:cNvPr id="237" name="肘形连接符 236"/>
          <p:cNvCxnSpPr>
            <a:stCxn id="184" idx="27"/>
            <a:endCxn id="192" idx="27"/>
          </p:cNvCxnSpPr>
          <p:nvPr/>
        </p:nvCxnSpPr>
        <p:spPr bwMode="auto">
          <a:xfrm>
            <a:off x="8206727" y="5147115"/>
            <a:ext cx="1181691" cy="2285"/>
          </a:xfrm>
          <a:prstGeom prst="bentConnector5">
            <a:avLst>
              <a:gd name="adj1" fmla="val -38"/>
              <a:gd name="adj2" fmla="val -11097024"/>
              <a:gd name="adj3" fmla="val 100537"/>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1" name="直接连接符 240"/>
          <p:cNvCxnSpPr/>
          <p:nvPr/>
        </p:nvCxnSpPr>
        <p:spPr bwMode="auto">
          <a:xfrm>
            <a:off x="8875213" y="4188115"/>
            <a:ext cx="0" cy="70944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44" name="文本框 243"/>
          <p:cNvSpPr txBox="1"/>
          <p:nvPr/>
        </p:nvSpPr>
        <p:spPr bwMode="auto">
          <a:xfrm>
            <a:off x="9711654" y="1763943"/>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存储接口</a:t>
            </a:r>
          </a:p>
        </p:txBody>
      </p:sp>
      <p:sp>
        <p:nvSpPr>
          <p:cNvPr id="245" name="文本框 244"/>
          <p:cNvSpPr txBox="1"/>
          <p:nvPr/>
        </p:nvSpPr>
        <p:spPr bwMode="auto">
          <a:xfrm>
            <a:off x="9700903" y="5123490"/>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存储接口</a:t>
            </a:r>
          </a:p>
        </p:txBody>
      </p:sp>
      <p:sp>
        <p:nvSpPr>
          <p:cNvPr id="246" name="文本框 245"/>
          <p:cNvSpPr txBox="1"/>
          <p:nvPr/>
        </p:nvSpPr>
        <p:spPr bwMode="auto">
          <a:xfrm>
            <a:off x="9472459" y="3355975"/>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存储设备</a:t>
            </a:r>
          </a:p>
        </p:txBody>
      </p:sp>
      <p:cxnSp>
        <p:nvCxnSpPr>
          <p:cNvPr id="247" name="直接连接符 246"/>
          <p:cNvCxnSpPr/>
          <p:nvPr/>
        </p:nvCxnSpPr>
        <p:spPr bwMode="auto">
          <a:xfrm flipV="1">
            <a:off x="8874483" y="2302153"/>
            <a:ext cx="0" cy="123185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7" name="肘形连接符 256"/>
          <p:cNvCxnSpPr>
            <a:stCxn id="85" idx="30"/>
          </p:cNvCxnSpPr>
          <p:nvPr/>
        </p:nvCxnSpPr>
        <p:spPr bwMode="auto">
          <a:xfrm>
            <a:off x="4367108" y="2006888"/>
            <a:ext cx="1382872" cy="1613388"/>
          </a:xfrm>
          <a:prstGeom prst="bentConnector2">
            <a:avLst/>
          </a:prstGeom>
          <a:solidFill>
            <a:schemeClr val="accent1"/>
          </a:solidFill>
          <a:ln w="19050" cap="flat" cmpd="sng" algn="ctr">
            <a:solidFill>
              <a:srgbClr val="7030A0"/>
            </a:solidFill>
            <a:prstDash val="solid"/>
            <a:round/>
            <a:headEnd type="none" w="med" len="med"/>
            <a:tailEnd type="none" w="med" len="med"/>
          </a:ln>
          <a:effectLst/>
        </p:spPr>
      </p:cxnSp>
      <p:cxnSp>
        <p:nvCxnSpPr>
          <p:cNvPr id="259" name="肘形连接符 258"/>
          <p:cNvCxnSpPr>
            <a:stCxn id="96" idx="30"/>
          </p:cNvCxnSpPr>
          <p:nvPr/>
        </p:nvCxnSpPr>
        <p:spPr bwMode="auto">
          <a:xfrm>
            <a:off x="4367108" y="2657592"/>
            <a:ext cx="1295662" cy="964693"/>
          </a:xfrm>
          <a:prstGeom prst="bentConnector3">
            <a:avLst>
              <a:gd name="adj1" fmla="val 99990"/>
            </a:avLst>
          </a:prstGeom>
          <a:solidFill>
            <a:schemeClr val="accent1"/>
          </a:solidFill>
          <a:ln w="19050" cap="flat" cmpd="sng" algn="ctr">
            <a:solidFill>
              <a:srgbClr val="7030A0"/>
            </a:solidFill>
            <a:prstDash val="solid"/>
            <a:round/>
            <a:headEnd type="none" w="med" len="med"/>
            <a:tailEnd type="none" w="med" len="med"/>
          </a:ln>
          <a:effectLst/>
        </p:spPr>
      </p:cxnSp>
      <p:cxnSp>
        <p:nvCxnSpPr>
          <p:cNvPr id="273" name="肘形连接符 272"/>
          <p:cNvCxnSpPr>
            <a:stCxn id="104" idx="30"/>
            <a:endCxn id="35" idx="19"/>
          </p:cNvCxnSpPr>
          <p:nvPr/>
        </p:nvCxnSpPr>
        <p:spPr bwMode="auto">
          <a:xfrm>
            <a:off x="4367011" y="3328020"/>
            <a:ext cx="1172581" cy="294643"/>
          </a:xfrm>
          <a:prstGeom prst="bentConnector3">
            <a:avLst>
              <a:gd name="adj1" fmla="val 100225"/>
            </a:avLst>
          </a:prstGeom>
          <a:solidFill>
            <a:schemeClr val="accent1"/>
          </a:solidFill>
          <a:ln w="19050" cap="flat" cmpd="sng" algn="ctr">
            <a:solidFill>
              <a:srgbClr val="92D050"/>
            </a:solidFill>
            <a:prstDash val="solid"/>
            <a:round/>
            <a:headEnd type="none" w="med" len="med"/>
            <a:tailEnd type="none" w="med" len="med"/>
          </a:ln>
          <a:effectLst/>
        </p:spPr>
      </p:cxnSp>
      <p:cxnSp>
        <p:nvCxnSpPr>
          <p:cNvPr id="281" name="肘形连接符 280"/>
          <p:cNvCxnSpPr>
            <a:stCxn id="120" idx="30"/>
            <a:endCxn id="42" idx="16"/>
          </p:cNvCxnSpPr>
          <p:nvPr/>
        </p:nvCxnSpPr>
        <p:spPr bwMode="auto">
          <a:xfrm flipV="1">
            <a:off x="4367011" y="4087955"/>
            <a:ext cx="1172581" cy="614734"/>
          </a:xfrm>
          <a:prstGeom prst="bentConnector3">
            <a:avLst>
              <a:gd name="adj1" fmla="val 100225"/>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84" name="肘形连接符 283"/>
          <p:cNvCxnSpPr>
            <a:stCxn id="128" idx="30"/>
          </p:cNvCxnSpPr>
          <p:nvPr/>
        </p:nvCxnSpPr>
        <p:spPr bwMode="auto">
          <a:xfrm flipV="1">
            <a:off x="4367011" y="4087955"/>
            <a:ext cx="1295759" cy="1265438"/>
          </a:xfrm>
          <a:prstGeom prst="bentConnector3">
            <a:avLst>
              <a:gd name="adj1" fmla="val 100354"/>
            </a:avLst>
          </a:prstGeom>
          <a:solidFill>
            <a:schemeClr val="accent1"/>
          </a:solidFill>
          <a:ln w="19050" cap="flat" cmpd="sng" algn="ctr">
            <a:solidFill>
              <a:srgbClr val="FF0000"/>
            </a:solidFill>
            <a:prstDash val="solid"/>
            <a:round/>
            <a:headEnd type="none" w="med" len="med"/>
            <a:tailEnd type="none" w="med" len="med"/>
          </a:ln>
          <a:effectLst/>
        </p:spPr>
      </p:cxnSp>
      <p:sp>
        <p:nvSpPr>
          <p:cNvPr id="286" name="文本框 285"/>
          <p:cNvSpPr txBox="1"/>
          <p:nvPr/>
        </p:nvSpPr>
        <p:spPr bwMode="auto">
          <a:xfrm>
            <a:off x="5713270" y="3169344"/>
            <a:ext cx="946760" cy="45799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200" dirty="0" smtClean="0">
                <a:latin typeface="+mn-ea"/>
                <a:ea typeface="+mn-ea"/>
              </a:rPr>
              <a:t>接入交换机</a:t>
            </a:r>
            <a:endParaRPr lang="en-US" altLang="zh-CN" sz="1200" dirty="0" smtClean="0">
              <a:latin typeface="+mn-ea"/>
              <a:ea typeface="+mn-ea"/>
            </a:endParaRPr>
          </a:p>
          <a:p>
            <a:pPr algn="ctr"/>
            <a:r>
              <a:rPr lang="zh-CN" altLang="en-US" sz="1200" dirty="0">
                <a:latin typeface="+mn-ea"/>
                <a:ea typeface="+mn-ea"/>
              </a:rPr>
              <a:t>（</a:t>
            </a:r>
            <a:r>
              <a:rPr lang="zh-CN" altLang="en-US" sz="1200" dirty="0" smtClean="0">
                <a:latin typeface="+mn-ea"/>
                <a:ea typeface="+mn-ea"/>
              </a:rPr>
              <a:t>堆叠）</a:t>
            </a:r>
          </a:p>
        </p:txBody>
      </p:sp>
      <p:cxnSp>
        <p:nvCxnSpPr>
          <p:cNvPr id="288" name="肘形连接符 287"/>
          <p:cNvCxnSpPr>
            <a:stCxn id="185" idx="0"/>
            <a:endCxn id="42" idx="0"/>
          </p:cNvCxnSpPr>
          <p:nvPr/>
        </p:nvCxnSpPr>
        <p:spPr bwMode="auto">
          <a:xfrm flipH="1" flipV="1">
            <a:off x="6831222" y="4087955"/>
            <a:ext cx="1122979" cy="1130074"/>
          </a:xfrm>
          <a:prstGeom prst="bentConnector3">
            <a:avLst>
              <a:gd name="adj1" fmla="val 99580"/>
            </a:avLst>
          </a:prstGeom>
          <a:solidFill>
            <a:schemeClr val="accent1"/>
          </a:solidFill>
          <a:ln w="19050" cap="flat" cmpd="sng" algn="ctr">
            <a:solidFill>
              <a:srgbClr val="92D050"/>
            </a:solidFill>
            <a:prstDash val="solid"/>
            <a:round/>
            <a:headEnd type="none" w="med" len="med"/>
            <a:tailEnd type="none" w="med" len="med"/>
          </a:ln>
          <a:effectLst/>
        </p:spPr>
      </p:cxnSp>
      <p:cxnSp>
        <p:nvCxnSpPr>
          <p:cNvPr id="305" name="肘形连接符 304"/>
          <p:cNvCxnSpPr>
            <a:stCxn id="42" idx="2"/>
          </p:cNvCxnSpPr>
          <p:nvPr/>
        </p:nvCxnSpPr>
        <p:spPr bwMode="auto">
          <a:xfrm>
            <a:off x="6738360" y="4087955"/>
            <a:ext cx="2422651" cy="1424953"/>
          </a:xfrm>
          <a:prstGeom prst="bentConnector3">
            <a:avLst>
              <a:gd name="adj1" fmla="val 199"/>
            </a:avLst>
          </a:prstGeom>
          <a:solidFill>
            <a:schemeClr val="accent1"/>
          </a:solidFill>
          <a:ln w="19050" cap="flat" cmpd="sng" algn="ctr">
            <a:solidFill>
              <a:srgbClr val="92D050"/>
            </a:solidFill>
            <a:prstDash val="solid"/>
            <a:round/>
            <a:headEnd type="none" w="med" len="med"/>
            <a:tailEnd type="none" w="med" len="med"/>
          </a:ln>
          <a:effectLst/>
        </p:spPr>
      </p:cxnSp>
      <p:cxnSp>
        <p:nvCxnSpPr>
          <p:cNvPr id="310" name="直接连接符 309"/>
          <p:cNvCxnSpPr>
            <a:endCxn id="195" idx="3"/>
          </p:cNvCxnSpPr>
          <p:nvPr/>
        </p:nvCxnSpPr>
        <p:spPr bwMode="auto">
          <a:xfrm flipV="1">
            <a:off x="9160049" y="5392648"/>
            <a:ext cx="102" cy="121624"/>
          </a:xfrm>
          <a:prstGeom prst="line">
            <a:avLst/>
          </a:prstGeom>
          <a:solidFill>
            <a:schemeClr val="accent1"/>
          </a:solidFill>
          <a:ln w="15875" cap="flat" cmpd="sng" algn="ctr">
            <a:solidFill>
              <a:srgbClr val="92D050"/>
            </a:solidFill>
            <a:prstDash val="solid"/>
            <a:round/>
            <a:headEnd type="none" w="med" len="med"/>
            <a:tailEnd type="none" w="med" len="med"/>
          </a:ln>
          <a:effectLst/>
        </p:spPr>
      </p:cxnSp>
      <p:sp>
        <p:nvSpPr>
          <p:cNvPr id="314" name="文本框 313"/>
          <p:cNvSpPr txBox="1"/>
          <p:nvPr/>
        </p:nvSpPr>
        <p:spPr bwMode="auto">
          <a:xfrm>
            <a:off x="8613774" y="5076846"/>
            <a:ext cx="326399"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a:t>
            </a:r>
            <a:endParaRPr lang="zh-CN" altLang="en-US" sz="1600" dirty="0" smtClean="0">
              <a:latin typeface="+mn-ea"/>
              <a:ea typeface="+mn-ea"/>
            </a:endParaRPr>
          </a:p>
        </p:txBody>
      </p:sp>
      <p:sp>
        <p:nvSpPr>
          <p:cNvPr id="315" name="文本框 314"/>
          <p:cNvSpPr txBox="1"/>
          <p:nvPr/>
        </p:nvSpPr>
        <p:spPr bwMode="auto">
          <a:xfrm>
            <a:off x="8629027" y="1724978"/>
            <a:ext cx="326399"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a:t>
            </a:r>
            <a:endParaRPr lang="zh-CN" altLang="en-US" sz="1600" dirty="0" smtClean="0">
              <a:latin typeface="+mn-ea"/>
              <a:ea typeface="+mn-ea"/>
            </a:endParaRPr>
          </a:p>
        </p:txBody>
      </p:sp>
      <p:cxnSp>
        <p:nvCxnSpPr>
          <p:cNvPr id="317" name="肘形连接符 316"/>
          <p:cNvCxnSpPr>
            <a:stCxn id="138" idx="8"/>
            <a:endCxn id="35" idx="22"/>
          </p:cNvCxnSpPr>
          <p:nvPr/>
        </p:nvCxnSpPr>
        <p:spPr bwMode="auto">
          <a:xfrm flipH="1">
            <a:off x="6885251" y="3544964"/>
            <a:ext cx="1068950" cy="223179"/>
          </a:xfrm>
          <a:prstGeom prst="bentConnector3">
            <a:avLst>
              <a:gd name="adj1" fmla="val 52189"/>
            </a:avLst>
          </a:prstGeom>
          <a:solidFill>
            <a:schemeClr val="accent1"/>
          </a:solidFill>
          <a:ln w="19050" cap="flat" cmpd="sng" algn="ctr">
            <a:solidFill>
              <a:srgbClr val="7030A0"/>
            </a:solidFill>
            <a:prstDash val="solid"/>
            <a:round/>
            <a:headEnd type="none" w="med" len="med"/>
            <a:tailEnd type="none" w="med" len="med"/>
          </a:ln>
          <a:effectLst/>
        </p:spPr>
      </p:cxnSp>
      <p:cxnSp>
        <p:nvCxnSpPr>
          <p:cNvPr id="320" name="肘形连接符 319"/>
          <p:cNvCxnSpPr>
            <a:stCxn id="42" idx="22"/>
            <a:endCxn id="146" idx="8"/>
          </p:cNvCxnSpPr>
          <p:nvPr/>
        </p:nvCxnSpPr>
        <p:spPr bwMode="auto">
          <a:xfrm>
            <a:off x="6885251" y="4054146"/>
            <a:ext cx="1068950" cy="141522"/>
          </a:xfrm>
          <a:prstGeom prst="bentConnector3">
            <a:avLst>
              <a:gd name="adj1" fmla="val 47811"/>
            </a:avLst>
          </a:prstGeom>
          <a:solidFill>
            <a:schemeClr val="accent1"/>
          </a:solidFill>
          <a:ln w="19050" cap="flat" cmpd="sng" algn="ctr">
            <a:solidFill>
              <a:srgbClr val="7030A0"/>
            </a:solidFill>
            <a:prstDash val="solid"/>
            <a:round/>
            <a:headEnd type="none" w="med" len="med"/>
            <a:tailEnd type="none" w="med" len="med"/>
          </a:ln>
          <a:effectLst/>
        </p:spPr>
      </p:cxnSp>
      <p:cxnSp>
        <p:nvCxnSpPr>
          <p:cNvPr id="323" name="肘形连接符 322"/>
          <p:cNvCxnSpPr>
            <a:stCxn id="154" idx="8"/>
            <a:endCxn id="35" idx="20"/>
          </p:cNvCxnSpPr>
          <p:nvPr/>
        </p:nvCxnSpPr>
        <p:spPr bwMode="auto">
          <a:xfrm flipH="1">
            <a:off x="6831222" y="1931067"/>
            <a:ext cx="1122979" cy="1691596"/>
          </a:xfrm>
          <a:prstGeom prst="bentConnector3">
            <a:avLst>
              <a:gd name="adj1" fmla="val 99438"/>
            </a:avLst>
          </a:prstGeom>
          <a:solidFill>
            <a:schemeClr val="accent1"/>
          </a:solidFill>
          <a:ln w="19050" cap="flat" cmpd="sng" algn="ctr">
            <a:solidFill>
              <a:srgbClr val="92D050"/>
            </a:solidFill>
            <a:prstDash val="solid"/>
            <a:round/>
            <a:headEnd type="none" w="med" len="med"/>
            <a:tailEnd type="none" w="med" len="med"/>
          </a:ln>
          <a:effectLst/>
        </p:spPr>
      </p:cxnSp>
      <p:cxnSp>
        <p:nvCxnSpPr>
          <p:cNvPr id="326" name="肘形连接符 325"/>
          <p:cNvCxnSpPr/>
          <p:nvPr/>
        </p:nvCxnSpPr>
        <p:spPr bwMode="auto">
          <a:xfrm flipV="1">
            <a:off x="6710530" y="1592796"/>
            <a:ext cx="2434654" cy="2016778"/>
          </a:xfrm>
          <a:prstGeom prst="bentConnector3">
            <a:avLst>
              <a:gd name="adj1" fmla="val 184"/>
            </a:avLst>
          </a:prstGeom>
          <a:solidFill>
            <a:schemeClr val="accent1"/>
          </a:solidFill>
          <a:ln w="19050" cap="flat" cmpd="sng" algn="ctr">
            <a:solidFill>
              <a:srgbClr val="92D050"/>
            </a:solidFill>
            <a:prstDash val="solid"/>
            <a:round/>
            <a:headEnd type="none" w="med" len="med"/>
            <a:tailEnd type="none" w="med" len="med"/>
          </a:ln>
          <a:effectLst/>
        </p:spPr>
      </p:cxnSp>
      <p:cxnSp>
        <p:nvCxnSpPr>
          <p:cNvPr id="334" name="直接连接符 333"/>
          <p:cNvCxnSpPr/>
          <p:nvPr/>
        </p:nvCxnSpPr>
        <p:spPr bwMode="auto">
          <a:xfrm>
            <a:off x="9145184" y="1592796"/>
            <a:ext cx="0" cy="132182"/>
          </a:xfrm>
          <a:prstGeom prst="line">
            <a:avLst/>
          </a:prstGeom>
          <a:solidFill>
            <a:schemeClr val="accent1"/>
          </a:solidFill>
          <a:ln w="15875" cap="flat" cmpd="sng" algn="ctr">
            <a:solidFill>
              <a:srgbClr val="92D050"/>
            </a:solidFill>
            <a:prstDash val="solid"/>
            <a:round/>
            <a:headEnd type="none" w="med" len="med"/>
            <a:tailEnd type="none" w="med" len="med"/>
          </a:ln>
          <a:effectLst/>
        </p:spPr>
      </p:cxnSp>
      <p:cxnSp>
        <p:nvCxnSpPr>
          <p:cNvPr id="346" name="直接连接符 345"/>
          <p:cNvCxnSpPr>
            <a:stCxn id="112" idx="30"/>
          </p:cNvCxnSpPr>
          <p:nvPr/>
        </p:nvCxnSpPr>
        <p:spPr bwMode="auto">
          <a:xfrm flipV="1">
            <a:off x="4367011" y="3977088"/>
            <a:ext cx="1107681" cy="1636"/>
          </a:xfrm>
          <a:prstGeom prst="line">
            <a:avLst/>
          </a:prstGeom>
          <a:solidFill>
            <a:schemeClr val="accent1"/>
          </a:solidFill>
          <a:ln w="19050" cap="flat" cmpd="sng" algn="ctr">
            <a:solidFill>
              <a:srgbClr val="92D050"/>
            </a:solidFill>
            <a:prstDash val="solid"/>
            <a:round/>
            <a:headEnd type="none" w="med" len="med"/>
            <a:tailEnd type="none" w="med" len="med"/>
          </a:ln>
          <a:effectLst/>
        </p:spPr>
      </p:cxnSp>
      <p:grpSp>
        <p:nvGrpSpPr>
          <p:cNvPr id="351" name="组合 18405"/>
          <p:cNvGrpSpPr/>
          <p:nvPr/>
        </p:nvGrpSpPr>
        <p:grpSpPr>
          <a:xfrm>
            <a:off x="2379060" y="5376336"/>
            <a:ext cx="576064" cy="324036"/>
            <a:chOff x="5260976" y="1906589"/>
            <a:chExt cx="492125" cy="365125"/>
          </a:xfrm>
          <a:solidFill>
            <a:schemeClr val="tx1">
              <a:lumMod val="95000"/>
              <a:lumOff val="5000"/>
            </a:schemeClr>
          </a:solidFill>
        </p:grpSpPr>
        <p:sp>
          <p:nvSpPr>
            <p:cNvPr id="352"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3201"/>
            </a:p>
          </p:txBody>
        </p:sp>
        <p:sp>
          <p:nvSpPr>
            <p:cNvPr id="353"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3201"/>
            </a:p>
          </p:txBody>
        </p:sp>
        <p:sp>
          <p:nvSpPr>
            <p:cNvPr id="354"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3201"/>
            </a:p>
          </p:txBody>
        </p:sp>
        <p:sp>
          <p:nvSpPr>
            <p:cNvPr id="355"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3201"/>
            </a:p>
          </p:txBody>
        </p:sp>
        <p:sp>
          <p:nvSpPr>
            <p:cNvPr id="356"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3201"/>
            </a:p>
          </p:txBody>
        </p:sp>
        <p:sp>
          <p:nvSpPr>
            <p:cNvPr id="357"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3201"/>
            </a:p>
          </p:txBody>
        </p:sp>
        <p:sp>
          <p:nvSpPr>
            <p:cNvPr id="358"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3201"/>
            </a:p>
          </p:txBody>
        </p:sp>
      </p:grpSp>
      <p:cxnSp>
        <p:nvCxnSpPr>
          <p:cNvPr id="360" name="直接连接符 359"/>
          <p:cNvCxnSpPr>
            <a:stCxn id="11" idx="0"/>
            <a:endCxn id="353" idx="26"/>
          </p:cNvCxnSpPr>
          <p:nvPr/>
        </p:nvCxnSpPr>
        <p:spPr bwMode="auto">
          <a:xfrm flipH="1">
            <a:off x="2652491" y="4064223"/>
            <a:ext cx="178" cy="134874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61" name="文本框 360"/>
          <p:cNvSpPr txBox="1"/>
          <p:nvPr/>
        </p:nvSpPr>
        <p:spPr bwMode="auto">
          <a:xfrm>
            <a:off x="1787711" y="5417635"/>
            <a:ext cx="52677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BMC</a:t>
            </a:r>
            <a:endParaRPr lang="zh-CN" altLang="en-US" sz="1200" dirty="0" smtClean="0">
              <a:latin typeface="+mn-ea"/>
              <a:ea typeface="+mn-ea"/>
            </a:endParaRPr>
          </a:p>
        </p:txBody>
      </p:sp>
      <p:cxnSp>
        <p:nvCxnSpPr>
          <p:cNvPr id="363" name="肘形连接符 362"/>
          <p:cNvCxnSpPr>
            <a:endCxn id="352" idx="5"/>
          </p:cNvCxnSpPr>
          <p:nvPr/>
        </p:nvCxnSpPr>
        <p:spPr bwMode="auto">
          <a:xfrm rot="10800000" flipV="1">
            <a:off x="2865154" y="4074742"/>
            <a:ext cx="2884826" cy="1599711"/>
          </a:xfrm>
          <a:prstGeom prst="bentConnector3">
            <a:avLst>
              <a:gd name="adj1" fmla="val -451"/>
            </a:avLst>
          </a:prstGeom>
          <a:solidFill>
            <a:schemeClr val="accent1"/>
          </a:solidFill>
          <a:ln w="19050" cap="flat" cmpd="sng" algn="ctr">
            <a:solidFill>
              <a:srgbClr val="FFC000"/>
            </a:solidFill>
            <a:prstDash val="solid"/>
            <a:round/>
            <a:headEnd type="none" w="med" len="med"/>
            <a:tailEnd type="none" w="med" len="med"/>
          </a:ln>
          <a:effectLst/>
        </p:spPr>
      </p:cxnSp>
      <p:cxnSp>
        <p:nvCxnSpPr>
          <p:cNvPr id="368" name="直接连接符 367"/>
          <p:cNvCxnSpPr/>
          <p:nvPr/>
        </p:nvCxnSpPr>
        <p:spPr bwMode="auto">
          <a:xfrm>
            <a:off x="1676834" y="1772234"/>
            <a:ext cx="620364" cy="0"/>
          </a:xfrm>
          <a:prstGeom prst="line">
            <a:avLst/>
          </a:prstGeom>
          <a:solidFill>
            <a:schemeClr val="accent1"/>
          </a:solidFill>
          <a:ln w="15875" cap="flat" cmpd="sng" algn="ctr">
            <a:solidFill>
              <a:srgbClr val="7030A0"/>
            </a:solidFill>
            <a:prstDash val="solid"/>
            <a:round/>
            <a:headEnd type="none" w="med" len="med"/>
            <a:tailEnd type="none" w="med" len="med"/>
          </a:ln>
          <a:effectLst/>
        </p:spPr>
      </p:cxnSp>
      <p:cxnSp>
        <p:nvCxnSpPr>
          <p:cNvPr id="369" name="直接连接符 368"/>
          <p:cNvCxnSpPr/>
          <p:nvPr/>
        </p:nvCxnSpPr>
        <p:spPr bwMode="auto">
          <a:xfrm>
            <a:off x="1676834" y="2050310"/>
            <a:ext cx="620364" cy="0"/>
          </a:xfrm>
          <a:prstGeom prst="line">
            <a:avLst/>
          </a:prstGeom>
          <a:solidFill>
            <a:schemeClr val="accent1"/>
          </a:solidFill>
          <a:ln w="15875" cap="flat" cmpd="sng" algn="ctr">
            <a:solidFill>
              <a:srgbClr val="92D050"/>
            </a:solidFill>
            <a:prstDash val="solid"/>
            <a:round/>
            <a:headEnd type="none" w="med" len="med"/>
            <a:tailEnd type="none" w="med" len="med"/>
          </a:ln>
          <a:effectLst/>
        </p:spPr>
      </p:cxnSp>
      <p:cxnSp>
        <p:nvCxnSpPr>
          <p:cNvPr id="370" name="直接连接符 369"/>
          <p:cNvCxnSpPr/>
          <p:nvPr/>
        </p:nvCxnSpPr>
        <p:spPr bwMode="auto">
          <a:xfrm>
            <a:off x="1687943" y="2322909"/>
            <a:ext cx="620364" cy="0"/>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371" name="直接连接符 370"/>
          <p:cNvCxnSpPr/>
          <p:nvPr/>
        </p:nvCxnSpPr>
        <p:spPr bwMode="auto">
          <a:xfrm>
            <a:off x="1687943" y="2600985"/>
            <a:ext cx="620364" cy="0"/>
          </a:xfrm>
          <a:prstGeom prst="line">
            <a:avLst/>
          </a:prstGeom>
          <a:solidFill>
            <a:schemeClr val="accent1"/>
          </a:solidFill>
          <a:ln w="15875" cap="flat" cmpd="sng" algn="ctr">
            <a:solidFill>
              <a:srgbClr val="FFC000"/>
            </a:solidFill>
            <a:prstDash val="solid"/>
            <a:round/>
            <a:headEnd type="none" w="med" len="med"/>
            <a:tailEnd type="none" w="med" len="med"/>
          </a:ln>
          <a:effectLst/>
        </p:spPr>
      </p:cxnSp>
      <p:sp>
        <p:nvSpPr>
          <p:cNvPr id="372" name="文本框 371"/>
          <p:cNvSpPr txBox="1"/>
          <p:nvPr/>
        </p:nvSpPr>
        <p:spPr bwMode="auto">
          <a:xfrm>
            <a:off x="2340123" y="1635571"/>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管理平面</a:t>
            </a:r>
          </a:p>
        </p:txBody>
      </p:sp>
      <p:sp>
        <p:nvSpPr>
          <p:cNvPr id="373" name="文本框 372"/>
          <p:cNvSpPr txBox="1"/>
          <p:nvPr/>
        </p:nvSpPr>
        <p:spPr bwMode="auto">
          <a:xfrm>
            <a:off x="2348712" y="1913647"/>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存储平面</a:t>
            </a:r>
          </a:p>
        </p:txBody>
      </p:sp>
      <p:sp>
        <p:nvSpPr>
          <p:cNvPr id="374" name="文本框 373"/>
          <p:cNvSpPr txBox="1"/>
          <p:nvPr/>
        </p:nvSpPr>
        <p:spPr bwMode="auto">
          <a:xfrm>
            <a:off x="2340123" y="2189495"/>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a:latin typeface="+mn-ea"/>
                <a:ea typeface="+mn-ea"/>
              </a:rPr>
              <a:t>业务</a:t>
            </a:r>
            <a:r>
              <a:rPr lang="zh-CN" altLang="en-US" sz="1200" dirty="0" smtClean="0">
                <a:latin typeface="+mn-ea"/>
                <a:ea typeface="+mn-ea"/>
              </a:rPr>
              <a:t>平面</a:t>
            </a:r>
          </a:p>
        </p:txBody>
      </p:sp>
      <p:sp>
        <p:nvSpPr>
          <p:cNvPr id="375" name="文本框 374"/>
          <p:cNvSpPr txBox="1"/>
          <p:nvPr/>
        </p:nvSpPr>
        <p:spPr bwMode="auto">
          <a:xfrm>
            <a:off x="2340123" y="2465809"/>
            <a:ext cx="83455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BMC</a:t>
            </a:r>
            <a:r>
              <a:rPr lang="zh-CN" altLang="en-US" sz="1200" dirty="0" smtClean="0">
                <a:latin typeface="+mn-ea"/>
                <a:ea typeface="+mn-ea"/>
              </a:rPr>
              <a:t>平面</a:t>
            </a:r>
          </a:p>
        </p:txBody>
      </p:sp>
    </p:spTree>
    <p:extLst>
      <p:ext uri="{BB962C8B-B14F-4D97-AF65-F5344CB8AC3E}">
        <p14:creationId xmlns:p14="http://schemas.microsoft.com/office/powerpoint/2010/main" val="3830421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安装流程</a:t>
            </a:r>
            <a:endParaRPr lang="zh-CN" altLang="en-US" dirty="0"/>
          </a:p>
        </p:txBody>
      </p:sp>
      <p:grpSp>
        <p:nvGrpSpPr>
          <p:cNvPr id="67" name="组合 66"/>
          <p:cNvGrpSpPr/>
          <p:nvPr/>
        </p:nvGrpSpPr>
        <p:grpSpPr>
          <a:xfrm>
            <a:off x="6244773" y="1068271"/>
            <a:ext cx="2734817" cy="2841528"/>
            <a:chOff x="6244773" y="1068271"/>
            <a:chExt cx="2734817" cy="2841528"/>
          </a:xfrm>
        </p:grpSpPr>
        <p:sp>
          <p:nvSpPr>
            <p:cNvPr id="5" name="îŝ1ídê"/>
            <p:cNvSpPr/>
            <p:nvPr/>
          </p:nvSpPr>
          <p:spPr bwMode="auto">
            <a:xfrm>
              <a:off x="6244773" y="1180490"/>
              <a:ext cx="2729309" cy="2729309"/>
            </a:xfrm>
            <a:prstGeom prst="ellipse">
              <a:avLst/>
            </a:prstGeom>
            <a:noFill/>
            <a:ln w="28575" cap="flat" cmpd="sng" algn="ctr">
              <a:solidFill>
                <a:srgbClr val="92D050"/>
              </a:solidFill>
              <a:prstDash val="solid"/>
              <a:round/>
              <a:headEnd type="none" w="med" len="med"/>
              <a:tailEnd type="none" w="med" len="med"/>
            </a:ln>
            <a:effectLst/>
          </p:spPr>
          <p:txBody>
            <a:bodyPr anchor="ctr"/>
            <a:lstStyle/>
            <a:p>
              <a:pPr algn="ctr"/>
              <a:endParaRPr>
                <a:latin typeface="+mn-ea"/>
                <a:ea typeface="+mn-ea"/>
              </a:endParaRPr>
            </a:p>
          </p:txBody>
        </p:sp>
        <p:sp>
          <p:nvSpPr>
            <p:cNvPr id="6" name="ïśliḑé"/>
            <p:cNvSpPr txBox="1"/>
            <p:nvPr/>
          </p:nvSpPr>
          <p:spPr>
            <a:xfrm>
              <a:off x="6643305" y="1644088"/>
              <a:ext cx="1879750" cy="344331"/>
            </a:xfrm>
            <a:prstGeom prst="rect">
              <a:avLst/>
            </a:prstGeom>
            <a:noFill/>
            <a:effectLst/>
          </p:spPr>
          <p:txBody>
            <a:bodyPr wrap="none" anchor="ctr" anchorCtr="1">
              <a:noAutofit/>
            </a:bodyPr>
            <a:lstStyle/>
            <a:p>
              <a:pPr algn="ctr"/>
              <a:r>
                <a:rPr lang="zh-CN" altLang="en-US" sz="2000" b="1" dirty="0">
                  <a:latin typeface="+mn-ea"/>
                  <a:ea typeface="+mn-ea"/>
                </a:rPr>
                <a:t>安装</a:t>
              </a:r>
              <a:r>
                <a:rPr lang="en-US" altLang="zh-CN" sz="2000" b="1" dirty="0" smtClean="0">
                  <a:latin typeface="+mn-ea"/>
                  <a:ea typeface="+mn-ea"/>
                </a:rPr>
                <a:t>VRM</a:t>
              </a:r>
              <a:endParaRPr lang="zh-CN" altLang="en-US" sz="2000" b="1" dirty="0">
                <a:latin typeface="+mn-ea"/>
                <a:ea typeface="+mn-ea"/>
              </a:endParaRPr>
            </a:p>
          </p:txBody>
        </p:sp>
        <p:sp>
          <p:nvSpPr>
            <p:cNvPr id="7" name="îṥliďé"/>
            <p:cNvSpPr txBox="1"/>
            <p:nvPr/>
          </p:nvSpPr>
          <p:spPr>
            <a:xfrm>
              <a:off x="6250281" y="2117709"/>
              <a:ext cx="2729309" cy="1573962"/>
            </a:xfrm>
            <a:prstGeom prst="rect">
              <a:avLst/>
            </a:prstGeom>
            <a:noFill/>
            <a:effectLst/>
          </p:spPr>
          <p:txBody>
            <a:bodyPr wrap="square" lIns="90000" tIns="46800" rIns="90000" bIns="46800" anchor="t" anchorCtr="0">
              <a:normAutofit/>
            </a:bodyPr>
            <a:lstStyle/>
            <a:p>
              <a:pPr marL="171450" indent="-171450">
                <a:lnSpc>
                  <a:spcPct val="120000"/>
                </a:lnSpc>
                <a:buFont typeface="Arial" panose="020B0604020202020204" pitchFamily="34" charset="0"/>
                <a:buChar char="•"/>
              </a:pPr>
              <a:r>
                <a:rPr lang="zh-CN" altLang="en-US" sz="1200" dirty="0" smtClean="0">
                  <a:latin typeface="+mn-ea"/>
                  <a:ea typeface="+mn-ea"/>
                </a:rPr>
                <a:t>可以使用</a:t>
              </a:r>
              <a:r>
                <a:rPr lang="en-US" altLang="zh-CN" sz="1200" dirty="0" smtClean="0">
                  <a:latin typeface="+mn-ea"/>
                  <a:ea typeface="+mn-ea"/>
                </a:rPr>
                <a:t>FusionCompute</a:t>
              </a:r>
              <a:r>
                <a:rPr lang="zh-CN" altLang="en-US" sz="1200" dirty="0" smtClean="0">
                  <a:latin typeface="+mn-ea"/>
                  <a:ea typeface="+mn-ea"/>
                </a:rPr>
                <a:t>安装工具虚拟化部署</a:t>
              </a:r>
              <a:r>
                <a:rPr lang="en-US" altLang="zh-CN" sz="1200" dirty="0" smtClean="0">
                  <a:latin typeface="+mn-ea"/>
                  <a:ea typeface="+mn-ea"/>
                </a:rPr>
                <a:t>VRM</a:t>
              </a:r>
            </a:p>
            <a:p>
              <a:pPr marL="171450" indent="-171450">
                <a:lnSpc>
                  <a:spcPct val="120000"/>
                </a:lnSpc>
                <a:buFont typeface="Arial" panose="020B0604020202020204" pitchFamily="34" charset="0"/>
                <a:buChar char="•"/>
              </a:pPr>
              <a:r>
                <a:rPr lang="zh-CN" altLang="en-US" sz="1200" dirty="0" smtClean="0">
                  <a:latin typeface="+mn-ea"/>
                  <a:ea typeface="+mn-ea"/>
                </a:rPr>
                <a:t>可以在物理机上挂载</a:t>
              </a:r>
              <a:r>
                <a:rPr lang="en-US" altLang="zh-CN" sz="1200" dirty="0" smtClean="0">
                  <a:latin typeface="+mn-ea"/>
                  <a:ea typeface="+mn-ea"/>
                </a:rPr>
                <a:t>ISO</a:t>
              </a:r>
              <a:r>
                <a:rPr lang="zh-CN" altLang="en-US" sz="1200" dirty="0" smtClean="0">
                  <a:latin typeface="+mn-ea"/>
                  <a:ea typeface="+mn-ea"/>
                </a:rPr>
                <a:t>方式手动安装</a:t>
              </a:r>
              <a:r>
                <a:rPr lang="en-US" altLang="zh-CN" sz="1200" dirty="0" smtClean="0">
                  <a:latin typeface="+mn-ea"/>
                  <a:ea typeface="+mn-ea"/>
                </a:rPr>
                <a:t>VRM</a:t>
              </a:r>
              <a:r>
                <a:rPr lang="zh-CN" altLang="en-US" sz="1200" dirty="0" smtClean="0">
                  <a:latin typeface="+mn-ea"/>
                  <a:ea typeface="+mn-ea"/>
                </a:rPr>
                <a:t>，过程同</a:t>
              </a:r>
              <a:r>
                <a:rPr lang="en-US" altLang="zh-CN" sz="1200" dirty="0" smtClean="0">
                  <a:latin typeface="+mn-ea"/>
                  <a:ea typeface="+mn-ea"/>
                </a:rPr>
                <a:t>ISO</a:t>
              </a:r>
              <a:r>
                <a:rPr lang="zh-CN" altLang="en-US" sz="1200" dirty="0" smtClean="0">
                  <a:latin typeface="+mn-ea"/>
                  <a:ea typeface="+mn-ea"/>
                </a:rPr>
                <a:t>手动安装主机</a:t>
              </a:r>
              <a:endParaRPr lang="en-US" altLang="zh-CN" sz="1200" dirty="0">
                <a:latin typeface="+mn-ea"/>
                <a:ea typeface="+mn-ea"/>
              </a:endParaRPr>
            </a:p>
          </p:txBody>
        </p:sp>
        <p:sp>
          <p:nvSpPr>
            <p:cNvPr id="8" name="ïsļíḋé"/>
            <p:cNvSpPr/>
            <p:nvPr/>
          </p:nvSpPr>
          <p:spPr bwMode="auto">
            <a:xfrm>
              <a:off x="7967493" y="1068271"/>
              <a:ext cx="633744" cy="635411"/>
            </a:xfrm>
            <a:prstGeom prst="ellipse">
              <a:avLst/>
            </a:prstGeom>
            <a:solidFill>
              <a:srgbClr val="92D050"/>
            </a:solidFill>
            <a:ln w="57150" cap="flat" cmpd="sng" algn="ctr">
              <a:solidFill>
                <a:schemeClr val="bg1"/>
              </a:solidFill>
              <a:prstDash val="solid"/>
              <a:miter lim="800000"/>
              <a:headEnd type="none" w="med" len="med"/>
              <a:tailEnd type="none" w="med" len="med"/>
            </a:ln>
            <a:effectLst/>
          </p:spPr>
          <p:txBody>
            <a:bodyPr anchor="ctr"/>
            <a:lstStyle/>
            <a:p>
              <a:pPr algn="ctr"/>
              <a:r>
                <a:rPr lang="en-US" sz="2400" dirty="0" smtClean="0">
                  <a:solidFill>
                    <a:schemeClr val="bg1"/>
                  </a:solidFill>
                  <a:latin typeface="+mn-ea"/>
                  <a:ea typeface="+mn-ea"/>
                </a:rPr>
                <a:t>3</a:t>
              </a:r>
              <a:endParaRPr sz="2400" dirty="0">
                <a:solidFill>
                  <a:schemeClr val="bg1"/>
                </a:solidFill>
                <a:latin typeface="+mn-ea"/>
                <a:ea typeface="+mn-ea"/>
              </a:endParaRPr>
            </a:p>
          </p:txBody>
        </p:sp>
      </p:grpSp>
      <p:grpSp>
        <p:nvGrpSpPr>
          <p:cNvPr id="68" name="组合 67"/>
          <p:cNvGrpSpPr/>
          <p:nvPr/>
        </p:nvGrpSpPr>
        <p:grpSpPr>
          <a:xfrm>
            <a:off x="9087410" y="4113076"/>
            <a:ext cx="1889832" cy="1952282"/>
            <a:chOff x="9087410" y="4113076"/>
            <a:chExt cx="1889832" cy="1952282"/>
          </a:xfrm>
        </p:grpSpPr>
        <p:sp>
          <p:nvSpPr>
            <p:cNvPr id="10" name="iṧļîďé"/>
            <p:cNvSpPr/>
            <p:nvPr/>
          </p:nvSpPr>
          <p:spPr bwMode="auto">
            <a:xfrm>
              <a:off x="9087410" y="4175526"/>
              <a:ext cx="1889832" cy="1889832"/>
            </a:xfrm>
            <a:prstGeom prst="ellipse">
              <a:avLst/>
            </a:prstGeom>
            <a:noFill/>
            <a:ln w="28575" cap="flat" cmpd="sng" algn="ctr">
              <a:solidFill>
                <a:schemeClr val="bg1">
                  <a:lumMod val="65000"/>
                </a:schemeClr>
              </a:solidFill>
              <a:prstDash val="solid"/>
              <a:round/>
              <a:headEnd type="none" w="med" len="med"/>
              <a:tailEnd type="none" w="med" len="med"/>
            </a:ln>
            <a:effectLst/>
          </p:spPr>
          <p:txBody>
            <a:bodyPr anchor="ctr"/>
            <a:lstStyle/>
            <a:p>
              <a:pPr algn="ctr"/>
              <a:endParaRPr>
                <a:latin typeface="+mn-ea"/>
                <a:ea typeface="+mn-ea"/>
              </a:endParaRPr>
            </a:p>
          </p:txBody>
        </p:sp>
        <p:sp>
          <p:nvSpPr>
            <p:cNvPr id="11" name="ïSḷiďè"/>
            <p:cNvSpPr txBox="1"/>
            <p:nvPr/>
          </p:nvSpPr>
          <p:spPr>
            <a:xfrm>
              <a:off x="9237302" y="4904040"/>
              <a:ext cx="1590047" cy="383322"/>
            </a:xfrm>
            <a:prstGeom prst="rect">
              <a:avLst/>
            </a:prstGeom>
            <a:noFill/>
            <a:effectLst/>
          </p:spPr>
          <p:txBody>
            <a:bodyPr wrap="none" anchor="ctr" anchorCtr="1">
              <a:normAutofit lnSpcReduction="10000"/>
            </a:bodyPr>
            <a:lstStyle>
              <a:defPPr>
                <a:defRPr lang="zh-CN"/>
              </a:defPPr>
              <a:lvl1pPr algn="ctr">
                <a:defRPr sz="2000" b="1">
                  <a:latin typeface="+mn-ea"/>
                  <a:ea typeface="+mn-ea"/>
                </a:defRPr>
              </a:lvl1pPr>
            </a:lstStyle>
            <a:p>
              <a:r>
                <a:rPr lang="zh-CN" altLang="en-US" dirty="0"/>
                <a:t>结束</a:t>
              </a:r>
            </a:p>
          </p:txBody>
        </p:sp>
        <p:sp>
          <p:nvSpPr>
            <p:cNvPr id="13" name="îṡľiḓê"/>
            <p:cNvSpPr/>
            <p:nvPr/>
          </p:nvSpPr>
          <p:spPr bwMode="auto">
            <a:xfrm>
              <a:off x="10340420" y="4113076"/>
              <a:ext cx="633744" cy="633744"/>
            </a:xfrm>
            <a:prstGeom prst="ellipse">
              <a:avLst/>
            </a:prstGeom>
            <a:solidFill>
              <a:schemeClr val="bg1">
                <a:lumMod val="65000"/>
              </a:schemeClr>
            </a:solidFill>
            <a:ln w="57150" cap="flat" cmpd="sng" algn="ctr">
              <a:solidFill>
                <a:schemeClr val="bg1"/>
              </a:solidFill>
              <a:prstDash val="solid"/>
              <a:miter lim="800000"/>
              <a:headEnd type="none" w="med" len="med"/>
              <a:tailEnd type="none" w="med" len="med"/>
            </a:ln>
            <a:effectLst/>
          </p:spPr>
          <p:txBody>
            <a:bodyPr anchor="ctr"/>
            <a:lstStyle/>
            <a:p>
              <a:pPr algn="ctr"/>
              <a:r>
                <a:rPr lang="en-US" sz="2000" dirty="0" smtClean="0">
                  <a:solidFill>
                    <a:schemeClr val="bg1"/>
                  </a:solidFill>
                  <a:latin typeface="+mn-ea"/>
                  <a:ea typeface="+mn-ea"/>
                </a:rPr>
                <a:t>4</a:t>
              </a:r>
              <a:endParaRPr sz="2000" dirty="0">
                <a:solidFill>
                  <a:schemeClr val="bg1"/>
                </a:solidFill>
                <a:latin typeface="+mn-ea"/>
                <a:ea typeface="+mn-ea"/>
              </a:endParaRPr>
            </a:p>
          </p:txBody>
        </p:sp>
      </p:grpSp>
      <p:grpSp>
        <p:nvGrpSpPr>
          <p:cNvPr id="65" name="组合 64"/>
          <p:cNvGrpSpPr/>
          <p:nvPr/>
        </p:nvGrpSpPr>
        <p:grpSpPr>
          <a:xfrm>
            <a:off x="1127448" y="1323044"/>
            <a:ext cx="1649950" cy="1950620"/>
            <a:chOff x="1127448" y="1323044"/>
            <a:chExt cx="1649950" cy="1950620"/>
          </a:xfrm>
        </p:grpSpPr>
        <p:sp>
          <p:nvSpPr>
            <p:cNvPr id="15" name="íṣlïḑé"/>
            <p:cNvSpPr/>
            <p:nvPr/>
          </p:nvSpPr>
          <p:spPr bwMode="auto">
            <a:xfrm>
              <a:off x="1127448" y="1627152"/>
              <a:ext cx="1646513" cy="1646512"/>
            </a:xfrm>
            <a:prstGeom prst="ellipse">
              <a:avLst/>
            </a:prstGeom>
            <a:noFill/>
            <a:ln w="28575" cap="flat" cmpd="sng" algn="ctr">
              <a:solidFill>
                <a:srgbClr val="00B0F0"/>
              </a:solidFill>
              <a:prstDash val="solid"/>
              <a:round/>
              <a:headEnd type="none" w="med" len="med"/>
              <a:tailEnd type="none" w="med" len="med"/>
            </a:ln>
            <a:effectLst/>
          </p:spPr>
          <p:txBody>
            <a:bodyPr anchor="ctr"/>
            <a:lstStyle/>
            <a:p>
              <a:pPr algn="ctr"/>
              <a:endParaRPr>
                <a:latin typeface="+mn-ea"/>
                <a:ea typeface="+mn-ea"/>
              </a:endParaRPr>
            </a:p>
          </p:txBody>
        </p:sp>
        <p:sp>
          <p:nvSpPr>
            <p:cNvPr id="16" name="ïṧḻîďé"/>
            <p:cNvSpPr txBox="1"/>
            <p:nvPr/>
          </p:nvSpPr>
          <p:spPr>
            <a:xfrm>
              <a:off x="1127448" y="2305501"/>
              <a:ext cx="1649950" cy="383322"/>
            </a:xfrm>
            <a:prstGeom prst="rect">
              <a:avLst/>
            </a:prstGeom>
            <a:noFill/>
            <a:effectLst/>
          </p:spPr>
          <p:txBody>
            <a:bodyPr wrap="none" anchor="ctr" anchorCtr="1">
              <a:normAutofit lnSpcReduction="10000"/>
            </a:bodyPr>
            <a:lstStyle>
              <a:defPPr>
                <a:defRPr lang="zh-CN"/>
              </a:defPPr>
              <a:lvl1pPr algn="ctr">
                <a:defRPr sz="2000" b="1">
                  <a:latin typeface="+mn-ea"/>
                  <a:ea typeface="+mn-ea"/>
                </a:defRPr>
              </a:lvl1pPr>
            </a:lstStyle>
            <a:p>
              <a:r>
                <a:rPr lang="zh-CN" altLang="en-US" dirty="0"/>
                <a:t>开始</a:t>
              </a:r>
            </a:p>
          </p:txBody>
        </p:sp>
        <p:sp>
          <p:nvSpPr>
            <p:cNvPr id="18" name="ïş1ïḍê"/>
            <p:cNvSpPr/>
            <p:nvPr/>
          </p:nvSpPr>
          <p:spPr bwMode="auto">
            <a:xfrm>
              <a:off x="1236216" y="1323044"/>
              <a:ext cx="633744" cy="633744"/>
            </a:xfrm>
            <a:prstGeom prst="ellipse">
              <a:avLst/>
            </a:prstGeom>
            <a:solidFill>
              <a:srgbClr val="00B0F0"/>
            </a:solidFill>
            <a:ln w="57150" cap="flat" cmpd="sng" algn="ctr">
              <a:solidFill>
                <a:schemeClr val="bg1"/>
              </a:solidFill>
              <a:prstDash val="solid"/>
              <a:miter lim="800000"/>
              <a:headEnd type="none" w="med" len="med"/>
              <a:tailEnd type="none" w="med" len="med"/>
            </a:ln>
            <a:effectLst/>
          </p:spPr>
          <p:txBody>
            <a:bodyPr anchor="ctr"/>
            <a:lstStyle/>
            <a:p>
              <a:pPr algn="ctr"/>
              <a:r>
                <a:rPr lang="en-US" sz="2400" dirty="0" smtClean="0">
                  <a:solidFill>
                    <a:schemeClr val="bg1"/>
                  </a:solidFill>
                  <a:latin typeface="+mn-ea"/>
                  <a:ea typeface="+mn-ea"/>
                </a:rPr>
                <a:t>1</a:t>
              </a:r>
              <a:endParaRPr sz="2400" dirty="0">
                <a:solidFill>
                  <a:schemeClr val="bg1"/>
                </a:solidFill>
                <a:latin typeface="+mn-ea"/>
                <a:ea typeface="+mn-ea"/>
              </a:endParaRPr>
            </a:p>
          </p:txBody>
        </p:sp>
      </p:grpSp>
      <p:grpSp>
        <p:nvGrpSpPr>
          <p:cNvPr id="66" name="组合 65"/>
          <p:cNvGrpSpPr/>
          <p:nvPr/>
        </p:nvGrpSpPr>
        <p:grpSpPr>
          <a:xfrm>
            <a:off x="3506739" y="3531495"/>
            <a:ext cx="2178403" cy="2335053"/>
            <a:chOff x="3506739" y="3531495"/>
            <a:chExt cx="2178403" cy="2335053"/>
          </a:xfrm>
        </p:grpSpPr>
        <p:sp>
          <p:nvSpPr>
            <p:cNvPr id="20" name="í$ḷiḑè"/>
            <p:cNvSpPr/>
            <p:nvPr/>
          </p:nvSpPr>
          <p:spPr bwMode="auto">
            <a:xfrm>
              <a:off x="3506739" y="3688147"/>
              <a:ext cx="2178403" cy="2178401"/>
            </a:xfrm>
            <a:prstGeom prst="ellipse">
              <a:avLst/>
            </a:prstGeom>
            <a:noFill/>
            <a:ln w="28575" cap="flat" cmpd="sng" algn="ctr">
              <a:solidFill>
                <a:srgbClr val="FFC000"/>
              </a:solidFill>
              <a:prstDash val="solid"/>
              <a:round/>
              <a:headEnd type="none" w="med" len="med"/>
              <a:tailEnd type="none" w="med" len="med"/>
            </a:ln>
            <a:effectLst/>
          </p:spPr>
          <p:txBody>
            <a:bodyPr anchor="ctr"/>
            <a:lstStyle/>
            <a:p>
              <a:pPr algn="ctr"/>
              <a:endParaRPr>
                <a:latin typeface="+mn-ea"/>
                <a:ea typeface="+mn-ea"/>
              </a:endParaRPr>
            </a:p>
          </p:txBody>
        </p:sp>
        <p:sp>
          <p:nvSpPr>
            <p:cNvPr id="21" name="îŝḷîdê"/>
            <p:cNvSpPr txBox="1"/>
            <p:nvPr/>
          </p:nvSpPr>
          <p:spPr>
            <a:xfrm>
              <a:off x="3755229" y="4175526"/>
              <a:ext cx="1651232" cy="383322"/>
            </a:xfrm>
            <a:prstGeom prst="rect">
              <a:avLst/>
            </a:prstGeom>
            <a:noFill/>
            <a:effectLst/>
          </p:spPr>
          <p:txBody>
            <a:bodyPr wrap="none" anchor="ctr" anchorCtr="1">
              <a:normAutofit lnSpcReduction="10000"/>
            </a:bodyPr>
            <a:lstStyle/>
            <a:p>
              <a:pPr algn="ctr"/>
              <a:r>
                <a:rPr lang="zh-CN" altLang="en-US" sz="2000" b="1" dirty="0" smtClean="0">
                  <a:latin typeface="+mn-ea"/>
                  <a:ea typeface="+mn-ea"/>
                </a:rPr>
                <a:t>安装主机</a:t>
              </a:r>
              <a:endParaRPr lang="zh-CN" altLang="en-US" sz="2000" b="1" dirty="0">
                <a:latin typeface="+mn-ea"/>
                <a:ea typeface="+mn-ea"/>
              </a:endParaRPr>
            </a:p>
          </p:txBody>
        </p:sp>
        <p:sp>
          <p:nvSpPr>
            <p:cNvPr id="22" name="ïŝ1îḋè"/>
            <p:cNvSpPr txBox="1"/>
            <p:nvPr/>
          </p:nvSpPr>
          <p:spPr>
            <a:xfrm>
              <a:off x="3770324" y="4599009"/>
              <a:ext cx="1651232" cy="710496"/>
            </a:xfrm>
            <a:prstGeom prst="rect">
              <a:avLst/>
            </a:prstGeom>
            <a:noFill/>
            <a:effectLst/>
          </p:spPr>
          <p:txBody>
            <a:bodyPr wrap="square" lIns="90000" tIns="46800" rIns="90000" bIns="46800" anchor="t" anchorCtr="0">
              <a:noAutofit/>
            </a:bodyPr>
            <a:lstStyle/>
            <a:p>
              <a:pPr marL="171450" indent="-171450">
                <a:lnSpc>
                  <a:spcPct val="120000"/>
                </a:lnSpc>
                <a:buFont typeface="Arial" panose="020B0604020202020204" pitchFamily="34" charset="0"/>
                <a:buChar char="•"/>
              </a:pPr>
              <a:r>
                <a:rPr lang="zh-CN" altLang="en-US" sz="1200" dirty="0" smtClean="0">
                  <a:latin typeface="+mn-ea"/>
                  <a:ea typeface="+mn-ea"/>
                </a:rPr>
                <a:t>通过</a:t>
              </a:r>
              <a:r>
                <a:rPr lang="en-US" altLang="zh-CN" sz="1200" dirty="0" smtClean="0">
                  <a:latin typeface="+mn-ea"/>
                  <a:ea typeface="+mn-ea"/>
                </a:rPr>
                <a:t>PXE</a:t>
              </a:r>
              <a:r>
                <a:rPr lang="zh-CN" altLang="en-US" sz="1200" dirty="0" smtClean="0">
                  <a:latin typeface="+mn-ea"/>
                  <a:ea typeface="+mn-ea"/>
                </a:rPr>
                <a:t>方式批量安装主机</a:t>
              </a:r>
              <a:endParaRPr lang="en-US" altLang="zh-CN" sz="1200" dirty="0" smtClean="0">
                <a:latin typeface="+mn-ea"/>
                <a:ea typeface="+mn-ea"/>
              </a:endParaRPr>
            </a:p>
            <a:p>
              <a:pPr marL="171450" indent="-171450">
                <a:lnSpc>
                  <a:spcPct val="120000"/>
                </a:lnSpc>
                <a:buFont typeface="Arial" panose="020B0604020202020204" pitchFamily="34" charset="0"/>
                <a:buChar char="•"/>
              </a:pPr>
              <a:r>
                <a:rPr lang="zh-CN" altLang="en-US" sz="1200" dirty="0" smtClean="0">
                  <a:latin typeface="+mn-ea"/>
                  <a:ea typeface="+mn-ea"/>
                </a:rPr>
                <a:t>通过</a:t>
              </a:r>
              <a:r>
                <a:rPr lang="en-US" altLang="zh-CN" sz="1200" dirty="0" smtClean="0">
                  <a:latin typeface="+mn-ea"/>
                  <a:ea typeface="+mn-ea"/>
                </a:rPr>
                <a:t>ISO</a:t>
              </a:r>
              <a:r>
                <a:rPr lang="zh-CN" altLang="en-US" sz="1200" dirty="0" smtClean="0">
                  <a:latin typeface="+mn-ea"/>
                  <a:ea typeface="+mn-ea"/>
                </a:rPr>
                <a:t>挂载手动安装单台主机</a:t>
              </a:r>
              <a:endParaRPr lang="en-US" altLang="zh-CN" sz="1200" dirty="0">
                <a:latin typeface="+mn-ea"/>
                <a:ea typeface="+mn-ea"/>
              </a:endParaRPr>
            </a:p>
          </p:txBody>
        </p:sp>
        <p:sp>
          <p:nvSpPr>
            <p:cNvPr id="23" name="iSḻíďé"/>
            <p:cNvSpPr/>
            <p:nvPr/>
          </p:nvSpPr>
          <p:spPr bwMode="auto">
            <a:xfrm>
              <a:off x="4825687" y="3531495"/>
              <a:ext cx="767153" cy="767153"/>
            </a:xfrm>
            <a:custGeom>
              <a:avLst/>
              <a:gdLst>
                <a:gd name="T0" fmla="*/ 0 w 3223"/>
                <a:gd name="T1" fmla="*/ 1612 h 3223"/>
                <a:gd name="T2" fmla="*/ 0 w 3223"/>
                <a:gd name="T3" fmla="*/ 1612 h 3223"/>
                <a:gd name="T4" fmla="*/ 1611 w 3223"/>
                <a:gd name="T5" fmla="*/ 0 h 3223"/>
                <a:gd name="T6" fmla="*/ 3223 w 3223"/>
                <a:gd name="T7" fmla="*/ 1612 h 3223"/>
                <a:gd name="T8" fmla="*/ 1611 w 3223"/>
                <a:gd name="T9" fmla="*/ 3223 h 3223"/>
                <a:gd name="T10" fmla="*/ 0 w 3223"/>
                <a:gd name="T11" fmla="*/ 1612 h 3223"/>
              </a:gdLst>
              <a:ahLst/>
              <a:cxnLst>
                <a:cxn ang="0">
                  <a:pos x="T0" y="T1"/>
                </a:cxn>
                <a:cxn ang="0">
                  <a:pos x="T2" y="T3"/>
                </a:cxn>
                <a:cxn ang="0">
                  <a:pos x="T4" y="T5"/>
                </a:cxn>
                <a:cxn ang="0">
                  <a:pos x="T6" y="T7"/>
                </a:cxn>
                <a:cxn ang="0">
                  <a:pos x="T8" y="T9"/>
                </a:cxn>
                <a:cxn ang="0">
                  <a:pos x="T10" y="T11"/>
                </a:cxn>
              </a:cxnLst>
              <a:rect l="0" t="0" r="r" b="b"/>
              <a:pathLst>
                <a:path w="3223" h="3223">
                  <a:moveTo>
                    <a:pt x="0" y="1612"/>
                  </a:moveTo>
                  <a:lnTo>
                    <a:pt x="0" y="1612"/>
                  </a:lnTo>
                  <a:cubicBezTo>
                    <a:pt x="0" y="722"/>
                    <a:pt x="721" y="0"/>
                    <a:pt x="1611" y="0"/>
                  </a:cubicBezTo>
                  <a:cubicBezTo>
                    <a:pt x="2501" y="0"/>
                    <a:pt x="3223" y="722"/>
                    <a:pt x="3223" y="1612"/>
                  </a:cubicBezTo>
                  <a:cubicBezTo>
                    <a:pt x="3223" y="2502"/>
                    <a:pt x="2501" y="3223"/>
                    <a:pt x="1611" y="3223"/>
                  </a:cubicBezTo>
                  <a:cubicBezTo>
                    <a:pt x="721" y="3223"/>
                    <a:pt x="0" y="2502"/>
                    <a:pt x="0" y="1612"/>
                  </a:cubicBezTo>
                  <a:close/>
                </a:path>
              </a:pathLst>
            </a:custGeom>
            <a:solidFill>
              <a:srgbClr val="FFC000"/>
            </a:solidFill>
            <a:ln w="38100">
              <a:solidFill>
                <a:schemeClr val="bg1"/>
              </a:solidFill>
              <a:prstDash val="solid"/>
              <a:round/>
              <a:headEnd/>
              <a:tailEnd/>
            </a:ln>
            <a:effectLst/>
          </p:spPr>
          <p:txBody>
            <a:bodyPr anchor="ctr"/>
            <a:lstStyle/>
            <a:p>
              <a:pPr algn="ctr"/>
              <a:r>
                <a:rPr lang="en-US" sz="2800" dirty="0" smtClean="0">
                  <a:solidFill>
                    <a:schemeClr val="bg1"/>
                  </a:solidFill>
                  <a:latin typeface="+mn-ea"/>
                  <a:ea typeface="+mn-ea"/>
                </a:rPr>
                <a:t>2</a:t>
              </a:r>
              <a:endParaRPr sz="2800" dirty="0">
                <a:solidFill>
                  <a:schemeClr val="bg1"/>
                </a:solidFill>
                <a:latin typeface="+mn-ea"/>
                <a:ea typeface="+mn-ea"/>
              </a:endParaRPr>
            </a:p>
          </p:txBody>
        </p:sp>
      </p:grpSp>
      <p:cxnSp>
        <p:nvCxnSpPr>
          <p:cNvPr id="25" name="直接连接符 24">
            <a:extLst>
              <a:ext uri="{FF2B5EF4-FFF2-40B4-BE49-F238E27FC236}">
                <a16:creationId xmlns="" xmlns:lc="http://schemas.openxmlformats.org/drawingml/2006/lockedCanvas" xmlns:a16="http://schemas.microsoft.com/office/drawing/2014/main" xmlns:a14="http://schemas.microsoft.com/office/drawing/2010/main" xmlns:p14="http://schemas.microsoft.com/office/powerpoint/2010/main" id="{32016CBD-2BC4-43A5-A37D-021F09D6A2BC}"/>
              </a:ext>
            </a:extLst>
          </p:cNvPr>
          <p:cNvCxnSpPr>
            <a:cxnSpLocks/>
            <a:stCxn id="15" idx="5"/>
          </p:cNvCxnSpPr>
          <p:nvPr/>
        </p:nvCxnSpPr>
        <p:spPr>
          <a:xfrm>
            <a:off x="2532835" y="3032538"/>
            <a:ext cx="970826" cy="1666484"/>
          </a:xfrm>
          <a:prstGeom prst="line">
            <a:avLst/>
          </a:prstGeom>
          <a:solidFill>
            <a:schemeClr val="accent1"/>
          </a:solidFill>
          <a:ln w="22225" cap="rnd" cmpd="sng" algn="ctr">
            <a:solidFill>
              <a:schemeClr val="bg1">
                <a:lumMod val="65000"/>
              </a:schemeClr>
            </a:solidFill>
            <a:prstDash val="lgDash"/>
            <a:round/>
            <a:headEnd type="oval" w="sm" len="sm"/>
            <a:tailEnd type="stealth" w="lg" len="lg"/>
          </a:ln>
          <a:effectLst/>
        </p:spPr>
      </p:cxnSp>
      <p:cxnSp>
        <p:nvCxnSpPr>
          <p:cNvPr id="26" name="直接连接符 25">
            <a:extLst>
              <a:ext uri="{FF2B5EF4-FFF2-40B4-BE49-F238E27FC236}">
                <a16:creationId xmlns="" xmlns:lc="http://schemas.openxmlformats.org/drawingml/2006/lockedCanvas" xmlns:a16="http://schemas.microsoft.com/office/drawing/2014/main" xmlns:a14="http://schemas.microsoft.com/office/drawing/2010/main" xmlns:p14="http://schemas.microsoft.com/office/powerpoint/2010/main" id="{36BF636B-B6A1-4171-A8B6-2B8A44ACF472}"/>
              </a:ext>
            </a:extLst>
          </p:cNvPr>
          <p:cNvCxnSpPr>
            <a:cxnSpLocks/>
            <a:stCxn id="20" idx="6"/>
            <a:endCxn id="5" idx="3"/>
          </p:cNvCxnSpPr>
          <p:nvPr/>
        </p:nvCxnSpPr>
        <p:spPr>
          <a:xfrm flipV="1">
            <a:off x="5685142" y="3510101"/>
            <a:ext cx="959329" cy="1267247"/>
          </a:xfrm>
          <a:prstGeom prst="line">
            <a:avLst/>
          </a:prstGeom>
          <a:solidFill>
            <a:schemeClr val="accent1"/>
          </a:solidFill>
          <a:ln w="22225" cap="rnd" cmpd="sng" algn="ctr">
            <a:solidFill>
              <a:schemeClr val="bg1">
                <a:lumMod val="65000"/>
              </a:schemeClr>
            </a:solidFill>
            <a:prstDash val="lgDash"/>
            <a:round/>
            <a:headEnd type="oval" w="sm" len="sm"/>
            <a:tailEnd type="stealth" w="lg" len="lg"/>
          </a:ln>
          <a:effectLst/>
        </p:spPr>
      </p:cxnSp>
      <p:cxnSp>
        <p:nvCxnSpPr>
          <p:cNvPr id="27" name="直接连接符 26">
            <a:extLst>
              <a:ext uri="{FF2B5EF4-FFF2-40B4-BE49-F238E27FC236}">
                <a16:creationId xmlns="" xmlns:lc="http://schemas.openxmlformats.org/drawingml/2006/lockedCanvas" xmlns:a16="http://schemas.microsoft.com/office/drawing/2014/main" xmlns:a14="http://schemas.microsoft.com/office/drawing/2010/main" xmlns:p14="http://schemas.microsoft.com/office/powerpoint/2010/main" id="{B8A28ED6-6EA7-4CF0-835A-9670BFE87FAC}"/>
              </a:ext>
            </a:extLst>
          </p:cNvPr>
          <p:cNvCxnSpPr>
            <a:cxnSpLocks/>
            <a:stCxn id="5" idx="5"/>
            <a:endCxn id="10" idx="1"/>
          </p:cNvCxnSpPr>
          <p:nvPr/>
        </p:nvCxnSpPr>
        <p:spPr>
          <a:xfrm>
            <a:off x="8574384" y="3510101"/>
            <a:ext cx="789785" cy="942184"/>
          </a:xfrm>
          <a:prstGeom prst="line">
            <a:avLst/>
          </a:prstGeom>
          <a:solidFill>
            <a:schemeClr val="accent1"/>
          </a:solidFill>
          <a:ln w="22225" cap="rnd" cmpd="sng" algn="ctr">
            <a:solidFill>
              <a:schemeClr val="bg1">
                <a:lumMod val="65000"/>
              </a:schemeClr>
            </a:solidFill>
            <a:prstDash val="lgDash"/>
            <a:round/>
            <a:headEnd type="oval" w="sm" len="sm"/>
            <a:tailEnd type="stealth" w="lg" len="lg"/>
          </a:ln>
          <a:effectLst/>
        </p:spPr>
      </p:cxnSp>
    </p:spTree>
    <p:extLst>
      <p:ext uri="{BB962C8B-B14F-4D97-AF65-F5344CB8AC3E}">
        <p14:creationId xmlns:p14="http://schemas.microsoft.com/office/powerpoint/2010/main" val="29567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6"/>
                                        </p:tgtEl>
                                        <p:attrNameLst>
                                          <p:attrName>style.visibility</p:attrName>
                                        </p:attrNameLst>
                                      </p:cBhvr>
                                      <p:to>
                                        <p:strVal val="visible"/>
                                      </p:to>
                                    </p:set>
                                    <p:anim calcmode="lin" valueType="num">
                                      <p:cBhvr additive="base">
                                        <p:cTn id="18" dur="500" fill="hold"/>
                                        <p:tgtEl>
                                          <p:spTgt spid="66"/>
                                        </p:tgtEl>
                                        <p:attrNameLst>
                                          <p:attrName>ppt_x</p:attrName>
                                        </p:attrNameLst>
                                      </p:cBhvr>
                                      <p:tavLst>
                                        <p:tav tm="0">
                                          <p:val>
                                            <p:strVal val="#ppt_x"/>
                                          </p:val>
                                        </p:tav>
                                        <p:tav tm="100000">
                                          <p:val>
                                            <p:strVal val="#ppt_x"/>
                                          </p:val>
                                        </p:tav>
                                      </p:tavLst>
                                    </p:anim>
                                    <p:anim calcmode="lin" valueType="num">
                                      <p:cBhvr additive="base">
                                        <p:cTn id="19"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500" fill="hold"/>
                                        <p:tgtEl>
                                          <p:spTgt spid="67"/>
                                        </p:tgtEl>
                                        <p:attrNameLst>
                                          <p:attrName>ppt_x</p:attrName>
                                        </p:attrNameLst>
                                      </p:cBhvr>
                                      <p:tavLst>
                                        <p:tav tm="0">
                                          <p:val>
                                            <p:strVal val="#ppt_x"/>
                                          </p:val>
                                        </p:tav>
                                        <p:tav tm="100000">
                                          <p:val>
                                            <p:strVal val="#ppt_x"/>
                                          </p:val>
                                        </p:tav>
                                      </p:tavLst>
                                    </p:anim>
                                    <p:anim calcmode="lin" valueType="num">
                                      <p:cBhvr additive="base">
                                        <p:cTn id="3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8"/>
                                        </p:tgtEl>
                                        <p:attrNameLst>
                                          <p:attrName>style.visibility</p:attrName>
                                        </p:attrNameLst>
                                      </p:cBhvr>
                                      <p:to>
                                        <p:strVal val="visible"/>
                                      </p:to>
                                    </p:set>
                                    <p:anim calcmode="lin" valueType="num">
                                      <p:cBhvr additive="base">
                                        <p:cTn id="40" dur="500" fill="hold"/>
                                        <p:tgtEl>
                                          <p:spTgt spid="68"/>
                                        </p:tgtEl>
                                        <p:attrNameLst>
                                          <p:attrName>ppt_x</p:attrName>
                                        </p:attrNameLst>
                                      </p:cBhvr>
                                      <p:tavLst>
                                        <p:tav tm="0">
                                          <p:val>
                                            <p:strVal val="#ppt_x"/>
                                          </p:val>
                                        </p:tav>
                                        <p:tav tm="100000">
                                          <p:val>
                                            <p:strVal val="#ppt_x"/>
                                          </p:val>
                                        </p:tav>
                                      </p:tavLst>
                                    </p:anim>
                                    <p:anim calcmode="lin" valueType="num">
                                      <p:cBhvr additive="base">
                                        <p:cTn id="41"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虚拟化部署</a:t>
            </a:r>
            <a:r>
              <a:rPr lang="en-US" altLang="zh-CN" dirty="0" smtClean="0"/>
              <a:t>VRM</a:t>
            </a:r>
            <a:r>
              <a:rPr lang="zh-CN" altLang="en-US" dirty="0" smtClean="0"/>
              <a:t>逻辑视图</a:t>
            </a:r>
            <a:endParaRPr lang="zh-CN" altLang="en-US" dirty="0"/>
          </a:p>
        </p:txBody>
      </p:sp>
      <p:grpSp>
        <p:nvGrpSpPr>
          <p:cNvPr id="3" name="组合 18397"/>
          <p:cNvGrpSpPr/>
          <p:nvPr/>
        </p:nvGrpSpPr>
        <p:grpSpPr>
          <a:xfrm>
            <a:off x="1359905" y="4646985"/>
            <a:ext cx="2844518" cy="576064"/>
            <a:chOff x="2449513" y="1096964"/>
            <a:chExt cx="650875" cy="130175"/>
          </a:xfrm>
          <a:solidFill>
            <a:schemeClr val="tx1">
              <a:lumMod val="95000"/>
              <a:lumOff val="5000"/>
            </a:schemeClr>
          </a:solidFill>
        </p:grpSpPr>
        <p:sp>
          <p:nvSpPr>
            <p:cNvPr id="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33" name="组合 18397"/>
          <p:cNvGrpSpPr/>
          <p:nvPr/>
        </p:nvGrpSpPr>
        <p:grpSpPr>
          <a:xfrm>
            <a:off x="4787202" y="4646985"/>
            <a:ext cx="2844518" cy="576064"/>
            <a:chOff x="2449513" y="1096964"/>
            <a:chExt cx="650875" cy="130175"/>
          </a:xfrm>
          <a:solidFill>
            <a:schemeClr val="tx1">
              <a:lumMod val="95000"/>
              <a:lumOff val="5000"/>
            </a:schemeClr>
          </a:solidFill>
        </p:grpSpPr>
        <p:sp>
          <p:nvSpPr>
            <p:cNvPr id="3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63" name="组合 18397"/>
          <p:cNvGrpSpPr/>
          <p:nvPr/>
        </p:nvGrpSpPr>
        <p:grpSpPr>
          <a:xfrm>
            <a:off x="8220035" y="4646985"/>
            <a:ext cx="2844518" cy="576064"/>
            <a:chOff x="2449513" y="1096964"/>
            <a:chExt cx="650875" cy="130175"/>
          </a:xfrm>
          <a:solidFill>
            <a:schemeClr val="tx1">
              <a:lumMod val="95000"/>
              <a:lumOff val="5000"/>
            </a:schemeClr>
          </a:solidFill>
        </p:grpSpPr>
        <p:sp>
          <p:nvSpPr>
            <p:cNvPr id="6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93" name="圆角矩形 92"/>
          <p:cNvSpPr/>
          <p:nvPr/>
        </p:nvSpPr>
        <p:spPr bwMode="auto">
          <a:xfrm>
            <a:off x="1359905" y="3874221"/>
            <a:ext cx="2844518" cy="576064"/>
          </a:xfrm>
          <a:prstGeom prst="roundRect">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CNA</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94" name="圆角矩形 93"/>
          <p:cNvSpPr/>
          <p:nvPr/>
        </p:nvSpPr>
        <p:spPr bwMode="auto">
          <a:xfrm>
            <a:off x="4812010" y="3874221"/>
            <a:ext cx="2819710" cy="576064"/>
          </a:xfrm>
          <a:prstGeom prst="roundRect">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CNA</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95" name="圆角矩形 94"/>
          <p:cNvSpPr/>
          <p:nvPr/>
        </p:nvSpPr>
        <p:spPr bwMode="auto">
          <a:xfrm>
            <a:off x="8244843" y="3874221"/>
            <a:ext cx="2819710" cy="576064"/>
          </a:xfrm>
          <a:prstGeom prst="roundRect">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CNA</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96" name="文本框 95"/>
          <p:cNvSpPr txBox="1"/>
          <p:nvPr/>
        </p:nvSpPr>
        <p:spPr bwMode="auto">
          <a:xfrm>
            <a:off x="1526417" y="5164166"/>
            <a:ext cx="1060880"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服务器</a:t>
            </a:r>
            <a:r>
              <a:rPr lang="en-US" altLang="zh-CN" sz="1600" dirty="0" smtClean="0">
                <a:latin typeface="+mn-ea"/>
                <a:ea typeface="+mn-ea"/>
              </a:rPr>
              <a:t>1</a:t>
            </a:r>
            <a:endParaRPr lang="zh-CN" altLang="en-US" sz="1600" dirty="0" smtClean="0">
              <a:latin typeface="+mn-ea"/>
              <a:ea typeface="+mn-ea"/>
            </a:endParaRPr>
          </a:p>
        </p:txBody>
      </p:sp>
      <p:sp>
        <p:nvSpPr>
          <p:cNvPr id="97" name="文本框 96"/>
          <p:cNvSpPr txBox="1"/>
          <p:nvPr/>
        </p:nvSpPr>
        <p:spPr bwMode="auto">
          <a:xfrm>
            <a:off x="4946398" y="5145770"/>
            <a:ext cx="1060880"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服务器</a:t>
            </a:r>
            <a:r>
              <a:rPr lang="en-US" altLang="zh-CN" sz="1600" dirty="0" smtClean="0">
                <a:latin typeface="+mn-ea"/>
                <a:ea typeface="+mn-ea"/>
              </a:rPr>
              <a:t>2</a:t>
            </a:r>
            <a:endParaRPr lang="zh-CN" altLang="en-US" sz="1600" dirty="0" smtClean="0">
              <a:latin typeface="+mn-ea"/>
              <a:ea typeface="+mn-ea"/>
            </a:endParaRPr>
          </a:p>
        </p:txBody>
      </p:sp>
      <p:sp>
        <p:nvSpPr>
          <p:cNvPr id="98" name="文本框 97"/>
          <p:cNvSpPr txBox="1"/>
          <p:nvPr/>
        </p:nvSpPr>
        <p:spPr bwMode="auto">
          <a:xfrm>
            <a:off x="8419001" y="5136397"/>
            <a:ext cx="1060880"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服务器</a:t>
            </a:r>
            <a:r>
              <a:rPr lang="en-US" altLang="zh-CN" sz="1600" dirty="0" smtClean="0">
                <a:latin typeface="+mn-ea"/>
                <a:ea typeface="+mn-ea"/>
              </a:rPr>
              <a:t>3</a:t>
            </a:r>
            <a:endParaRPr lang="zh-CN" altLang="en-US" sz="1600" dirty="0" smtClean="0">
              <a:latin typeface="+mn-ea"/>
              <a:ea typeface="+mn-ea"/>
            </a:endParaRPr>
          </a:p>
        </p:txBody>
      </p:sp>
      <p:grpSp>
        <p:nvGrpSpPr>
          <p:cNvPr id="99" name="组合 98"/>
          <p:cNvGrpSpPr/>
          <p:nvPr/>
        </p:nvGrpSpPr>
        <p:grpSpPr>
          <a:xfrm>
            <a:off x="1652072" y="2893245"/>
            <a:ext cx="815784" cy="793343"/>
            <a:chOff x="10249997" y="4077072"/>
            <a:chExt cx="891587" cy="793343"/>
          </a:xfrm>
        </p:grpSpPr>
        <p:sp>
          <p:nvSpPr>
            <p:cNvPr id="100" name="圆角矩形 99"/>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01"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02"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03" name="组合 16582"/>
            <p:cNvGrpSpPr/>
            <p:nvPr/>
          </p:nvGrpSpPr>
          <p:grpSpPr>
            <a:xfrm>
              <a:off x="10782456" y="4572076"/>
              <a:ext cx="227531" cy="255320"/>
              <a:chOff x="8407400" y="2055813"/>
              <a:chExt cx="360363" cy="458788"/>
            </a:xfrm>
            <a:solidFill>
              <a:srgbClr val="00B0F0"/>
            </a:solidFill>
          </p:grpSpPr>
          <p:sp>
            <p:nvSpPr>
              <p:cNvPr id="10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0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0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0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08" name="组合 107"/>
          <p:cNvGrpSpPr/>
          <p:nvPr/>
        </p:nvGrpSpPr>
        <p:grpSpPr>
          <a:xfrm>
            <a:off x="2975760" y="2893245"/>
            <a:ext cx="815784" cy="793343"/>
            <a:chOff x="10249997" y="4077072"/>
            <a:chExt cx="891587" cy="793343"/>
          </a:xfrm>
        </p:grpSpPr>
        <p:sp>
          <p:nvSpPr>
            <p:cNvPr id="109" name="圆角矩形 108"/>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10"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11"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12" name="组合 16582"/>
            <p:cNvGrpSpPr/>
            <p:nvPr/>
          </p:nvGrpSpPr>
          <p:grpSpPr>
            <a:xfrm>
              <a:off x="10782456" y="4572076"/>
              <a:ext cx="227531" cy="255320"/>
              <a:chOff x="8407400" y="2055813"/>
              <a:chExt cx="360363" cy="458788"/>
            </a:xfrm>
            <a:solidFill>
              <a:srgbClr val="00B0F0"/>
            </a:solidFill>
          </p:grpSpPr>
          <p:sp>
            <p:nvSpPr>
              <p:cNvPr id="11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17" name="组合 116"/>
          <p:cNvGrpSpPr/>
          <p:nvPr/>
        </p:nvGrpSpPr>
        <p:grpSpPr>
          <a:xfrm>
            <a:off x="1654176" y="1899164"/>
            <a:ext cx="815784" cy="793343"/>
            <a:chOff x="10249997" y="4077072"/>
            <a:chExt cx="891587" cy="793343"/>
          </a:xfrm>
        </p:grpSpPr>
        <p:sp>
          <p:nvSpPr>
            <p:cNvPr id="118" name="圆角矩形 117"/>
            <p:cNvSpPr/>
            <p:nvPr/>
          </p:nvSpPr>
          <p:spPr bwMode="auto">
            <a:xfrm>
              <a:off x="10249997" y="4077072"/>
              <a:ext cx="891587" cy="793343"/>
            </a:xfrm>
            <a:prstGeom prst="roundRect">
              <a:avLst/>
            </a:prstGeom>
            <a:no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400" dirty="0" smtClean="0">
                <a:solidFill>
                  <a:srgbClr val="000000"/>
                </a:solidFill>
                <a:latin typeface="+mn-ea"/>
                <a:ea typeface="+mn-ea"/>
              </a:endParaRPr>
            </a:p>
          </p:txBody>
        </p:sp>
        <p:sp>
          <p:nvSpPr>
            <p:cNvPr id="119"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92D050"/>
              </a:solidFill>
            </a:ln>
          </p:spPr>
        </p:sp>
        <p:sp>
          <p:nvSpPr>
            <p:cNvPr id="120"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92D050"/>
              </a:solidFill>
            </a:ln>
          </p:spPr>
        </p:sp>
        <p:grpSp>
          <p:nvGrpSpPr>
            <p:cNvPr id="121" name="组合 16582"/>
            <p:cNvGrpSpPr/>
            <p:nvPr/>
          </p:nvGrpSpPr>
          <p:grpSpPr>
            <a:xfrm>
              <a:off x="10782456" y="4572076"/>
              <a:ext cx="227531" cy="255320"/>
              <a:chOff x="8407400" y="2055813"/>
              <a:chExt cx="360363" cy="458788"/>
            </a:xfrm>
            <a:solidFill>
              <a:srgbClr val="00B0F0"/>
            </a:solidFill>
          </p:grpSpPr>
          <p:sp>
            <p:nvSpPr>
              <p:cNvPr id="12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92D050"/>
                </a:solidFill>
                <a:prstDash val="solid"/>
                <a:round/>
                <a:headEnd/>
                <a:tailEnd/>
              </a:ln>
            </p:spPr>
            <p:txBody>
              <a:bodyPr/>
              <a:lstStyle/>
              <a:p>
                <a:pPr defTabSz="543689">
                  <a:defRPr/>
                </a:pPr>
                <a:endParaRPr lang="zh-CN" altLang="en-US" sz="3201"/>
              </a:p>
            </p:txBody>
          </p:sp>
          <p:sp>
            <p:nvSpPr>
              <p:cNvPr id="12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92D050"/>
                </a:solidFill>
                <a:prstDash val="solid"/>
                <a:round/>
                <a:headEnd/>
                <a:tailEnd/>
              </a:ln>
            </p:spPr>
            <p:txBody>
              <a:bodyPr/>
              <a:lstStyle/>
              <a:p>
                <a:pPr defTabSz="543689">
                  <a:defRPr/>
                </a:pPr>
                <a:endParaRPr lang="zh-CN" altLang="en-US" sz="3201"/>
              </a:p>
            </p:txBody>
          </p:sp>
          <p:sp>
            <p:nvSpPr>
              <p:cNvPr id="12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92D050"/>
                </a:solidFill>
                <a:prstDash val="solid"/>
                <a:round/>
                <a:headEnd/>
                <a:tailEnd/>
              </a:ln>
            </p:spPr>
            <p:txBody>
              <a:bodyPr/>
              <a:lstStyle/>
              <a:p>
                <a:pPr defTabSz="543689">
                  <a:defRPr/>
                </a:pPr>
                <a:endParaRPr lang="zh-CN" altLang="en-US" sz="3201"/>
              </a:p>
            </p:txBody>
          </p:sp>
          <p:sp>
            <p:nvSpPr>
              <p:cNvPr id="12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92D050"/>
                </a:solidFill>
                <a:prstDash val="solid"/>
                <a:round/>
                <a:headEnd/>
                <a:tailEnd/>
              </a:ln>
            </p:spPr>
            <p:txBody>
              <a:bodyPr/>
              <a:lstStyle/>
              <a:p>
                <a:pPr defTabSz="543689">
                  <a:defRPr/>
                </a:pPr>
                <a:endParaRPr lang="zh-CN" altLang="en-US" sz="3201"/>
              </a:p>
            </p:txBody>
          </p:sp>
        </p:grpSp>
      </p:grpSp>
      <p:grpSp>
        <p:nvGrpSpPr>
          <p:cNvPr id="126" name="组合 125"/>
          <p:cNvGrpSpPr/>
          <p:nvPr/>
        </p:nvGrpSpPr>
        <p:grpSpPr>
          <a:xfrm>
            <a:off x="2977864" y="1899164"/>
            <a:ext cx="815784" cy="793343"/>
            <a:chOff x="10249997" y="4077072"/>
            <a:chExt cx="891587" cy="793343"/>
          </a:xfrm>
        </p:grpSpPr>
        <p:sp>
          <p:nvSpPr>
            <p:cNvPr id="127" name="圆角矩形 126"/>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28"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29"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30" name="组合 16582"/>
            <p:cNvGrpSpPr/>
            <p:nvPr/>
          </p:nvGrpSpPr>
          <p:grpSpPr>
            <a:xfrm>
              <a:off x="10782456" y="4572076"/>
              <a:ext cx="227531" cy="255320"/>
              <a:chOff x="8407400" y="2055813"/>
              <a:chExt cx="360363" cy="458788"/>
            </a:xfrm>
            <a:solidFill>
              <a:srgbClr val="00B0F0"/>
            </a:solidFill>
          </p:grpSpPr>
          <p:sp>
            <p:nvSpPr>
              <p:cNvPr id="13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35" name="组合 134"/>
          <p:cNvGrpSpPr/>
          <p:nvPr/>
        </p:nvGrpSpPr>
        <p:grpSpPr>
          <a:xfrm>
            <a:off x="5140373" y="2894974"/>
            <a:ext cx="815784" cy="793343"/>
            <a:chOff x="10249997" y="4077072"/>
            <a:chExt cx="891587" cy="793343"/>
          </a:xfrm>
        </p:grpSpPr>
        <p:sp>
          <p:nvSpPr>
            <p:cNvPr id="136" name="圆角矩形 135"/>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37"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38"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39" name="组合 16582"/>
            <p:cNvGrpSpPr/>
            <p:nvPr/>
          </p:nvGrpSpPr>
          <p:grpSpPr>
            <a:xfrm>
              <a:off x="10782456" y="4572076"/>
              <a:ext cx="227531" cy="255320"/>
              <a:chOff x="8407400" y="2055813"/>
              <a:chExt cx="360363" cy="458788"/>
            </a:xfrm>
            <a:solidFill>
              <a:srgbClr val="00B0F0"/>
            </a:solidFill>
          </p:grpSpPr>
          <p:sp>
            <p:nvSpPr>
              <p:cNvPr id="14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44" name="组合 143"/>
          <p:cNvGrpSpPr/>
          <p:nvPr/>
        </p:nvGrpSpPr>
        <p:grpSpPr>
          <a:xfrm>
            <a:off x="6464061" y="2894974"/>
            <a:ext cx="815784" cy="793343"/>
            <a:chOff x="10249997" y="4077072"/>
            <a:chExt cx="891587" cy="793343"/>
          </a:xfrm>
        </p:grpSpPr>
        <p:sp>
          <p:nvSpPr>
            <p:cNvPr id="145" name="圆角矩形 144"/>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46"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47"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48" name="组合 16582"/>
            <p:cNvGrpSpPr/>
            <p:nvPr/>
          </p:nvGrpSpPr>
          <p:grpSpPr>
            <a:xfrm>
              <a:off x="10782456" y="4572076"/>
              <a:ext cx="227531" cy="255320"/>
              <a:chOff x="8407400" y="2055813"/>
              <a:chExt cx="360363" cy="458788"/>
            </a:xfrm>
            <a:solidFill>
              <a:srgbClr val="00B0F0"/>
            </a:solidFill>
          </p:grpSpPr>
          <p:sp>
            <p:nvSpPr>
              <p:cNvPr id="14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53" name="组合 152"/>
          <p:cNvGrpSpPr/>
          <p:nvPr/>
        </p:nvGrpSpPr>
        <p:grpSpPr>
          <a:xfrm>
            <a:off x="5142477" y="1900893"/>
            <a:ext cx="815784" cy="793343"/>
            <a:chOff x="10249997" y="4077072"/>
            <a:chExt cx="891587" cy="793343"/>
          </a:xfrm>
        </p:grpSpPr>
        <p:sp>
          <p:nvSpPr>
            <p:cNvPr id="154" name="圆角矩形 153"/>
            <p:cNvSpPr/>
            <p:nvPr/>
          </p:nvSpPr>
          <p:spPr bwMode="auto">
            <a:xfrm>
              <a:off x="10249997" y="4077072"/>
              <a:ext cx="891587" cy="793343"/>
            </a:xfrm>
            <a:prstGeom prst="roundRect">
              <a:avLst/>
            </a:prstGeom>
            <a:no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400" dirty="0" smtClean="0">
                <a:solidFill>
                  <a:srgbClr val="000000"/>
                </a:solidFill>
                <a:latin typeface="+mn-ea"/>
                <a:ea typeface="+mn-ea"/>
              </a:endParaRPr>
            </a:p>
          </p:txBody>
        </p:sp>
        <p:sp>
          <p:nvSpPr>
            <p:cNvPr id="155"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92D050"/>
              </a:solidFill>
            </a:ln>
          </p:spPr>
        </p:sp>
        <p:sp>
          <p:nvSpPr>
            <p:cNvPr id="156"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92D050"/>
              </a:solidFill>
            </a:ln>
          </p:spPr>
        </p:sp>
        <p:grpSp>
          <p:nvGrpSpPr>
            <p:cNvPr id="157" name="组合 16582"/>
            <p:cNvGrpSpPr/>
            <p:nvPr/>
          </p:nvGrpSpPr>
          <p:grpSpPr>
            <a:xfrm>
              <a:off x="10782456" y="4572076"/>
              <a:ext cx="227531" cy="255320"/>
              <a:chOff x="8407400" y="2055813"/>
              <a:chExt cx="360363" cy="458788"/>
            </a:xfrm>
            <a:solidFill>
              <a:srgbClr val="00B0F0"/>
            </a:solidFill>
          </p:grpSpPr>
          <p:sp>
            <p:nvSpPr>
              <p:cNvPr id="15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92D050"/>
                </a:solidFill>
                <a:prstDash val="solid"/>
                <a:round/>
                <a:headEnd/>
                <a:tailEnd/>
              </a:ln>
            </p:spPr>
            <p:txBody>
              <a:bodyPr/>
              <a:lstStyle/>
              <a:p>
                <a:pPr defTabSz="543689">
                  <a:defRPr/>
                </a:pPr>
                <a:endParaRPr lang="zh-CN" altLang="en-US" sz="3201"/>
              </a:p>
            </p:txBody>
          </p:sp>
          <p:sp>
            <p:nvSpPr>
              <p:cNvPr id="15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92D050"/>
                </a:solidFill>
                <a:prstDash val="solid"/>
                <a:round/>
                <a:headEnd/>
                <a:tailEnd/>
              </a:ln>
            </p:spPr>
            <p:txBody>
              <a:bodyPr/>
              <a:lstStyle/>
              <a:p>
                <a:pPr defTabSz="543689">
                  <a:defRPr/>
                </a:pPr>
                <a:endParaRPr lang="zh-CN" altLang="en-US" sz="3201"/>
              </a:p>
            </p:txBody>
          </p:sp>
          <p:sp>
            <p:nvSpPr>
              <p:cNvPr id="16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92D050"/>
                </a:solidFill>
                <a:prstDash val="solid"/>
                <a:round/>
                <a:headEnd/>
                <a:tailEnd/>
              </a:ln>
            </p:spPr>
            <p:txBody>
              <a:bodyPr/>
              <a:lstStyle/>
              <a:p>
                <a:pPr defTabSz="543689">
                  <a:defRPr/>
                </a:pPr>
                <a:endParaRPr lang="zh-CN" altLang="en-US" sz="3201"/>
              </a:p>
            </p:txBody>
          </p:sp>
          <p:sp>
            <p:nvSpPr>
              <p:cNvPr id="16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92D050"/>
                </a:solidFill>
                <a:prstDash val="solid"/>
                <a:round/>
                <a:headEnd/>
                <a:tailEnd/>
              </a:ln>
            </p:spPr>
            <p:txBody>
              <a:bodyPr/>
              <a:lstStyle/>
              <a:p>
                <a:pPr defTabSz="543689">
                  <a:defRPr/>
                </a:pPr>
                <a:endParaRPr lang="zh-CN" altLang="en-US" sz="3201"/>
              </a:p>
            </p:txBody>
          </p:sp>
        </p:grpSp>
      </p:grpSp>
      <p:grpSp>
        <p:nvGrpSpPr>
          <p:cNvPr id="162" name="组合 161"/>
          <p:cNvGrpSpPr/>
          <p:nvPr/>
        </p:nvGrpSpPr>
        <p:grpSpPr>
          <a:xfrm>
            <a:off x="6466165" y="1900893"/>
            <a:ext cx="815784" cy="793343"/>
            <a:chOff x="10249997" y="4077072"/>
            <a:chExt cx="891587" cy="793343"/>
          </a:xfrm>
        </p:grpSpPr>
        <p:sp>
          <p:nvSpPr>
            <p:cNvPr id="163" name="圆角矩形 162"/>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64"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65"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66" name="组合 16582"/>
            <p:cNvGrpSpPr/>
            <p:nvPr/>
          </p:nvGrpSpPr>
          <p:grpSpPr>
            <a:xfrm>
              <a:off x="10782456" y="4572076"/>
              <a:ext cx="227531" cy="255320"/>
              <a:chOff x="8407400" y="2055813"/>
              <a:chExt cx="360363" cy="458788"/>
            </a:xfrm>
            <a:solidFill>
              <a:srgbClr val="00B0F0"/>
            </a:solidFill>
          </p:grpSpPr>
          <p:sp>
            <p:nvSpPr>
              <p:cNvPr id="16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6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6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71" name="组合 170"/>
          <p:cNvGrpSpPr/>
          <p:nvPr/>
        </p:nvGrpSpPr>
        <p:grpSpPr>
          <a:xfrm>
            <a:off x="8495445" y="2893245"/>
            <a:ext cx="815784" cy="793343"/>
            <a:chOff x="10249997" y="4077072"/>
            <a:chExt cx="891587" cy="793343"/>
          </a:xfrm>
        </p:grpSpPr>
        <p:sp>
          <p:nvSpPr>
            <p:cNvPr id="172" name="圆角矩形 171"/>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73"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74"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75" name="组合 16582"/>
            <p:cNvGrpSpPr/>
            <p:nvPr/>
          </p:nvGrpSpPr>
          <p:grpSpPr>
            <a:xfrm>
              <a:off x="10782456" y="4572076"/>
              <a:ext cx="227531" cy="255320"/>
              <a:chOff x="8407400" y="2055813"/>
              <a:chExt cx="360363" cy="458788"/>
            </a:xfrm>
            <a:solidFill>
              <a:srgbClr val="00B0F0"/>
            </a:solidFill>
          </p:grpSpPr>
          <p:sp>
            <p:nvSpPr>
              <p:cNvPr id="17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80" name="组合 179"/>
          <p:cNvGrpSpPr/>
          <p:nvPr/>
        </p:nvGrpSpPr>
        <p:grpSpPr>
          <a:xfrm>
            <a:off x="9819133" y="2893245"/>
            <a:ext cx="815784" cy="793343"/>
            <a:chOff x="10249997" y="4077072"/>
            <a:chExt cx="891587" cy="793343"/>
          </a:xfrm>
        </p:grpSpPr>
        <p:sp>
          <p:nvSpPr>
            <p:cNvPr id="181" name="圆角矩形 180"/>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82"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83"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84" name="组合 16582"/>
            <p:cNvGrpSpPr/>
            <p:nvPr/>
          </p:nvGrpSpPr>
          <p:grpSpPr>
            <a:xfrm>
              <a:off x="10782456" y="4572076"/>
              <a:ext cx="227531" cy="255320"/>
              <a:chOff x="8407400" y="2055813"/>
              <a:chExt cx="360363" cy="458788"/>
            </a:xfrm>
            <a:solidFill>
              <a:srgbClr val="00B0F0"/>
            </a:solidFill>
          </p:grpSpPr>
          <p:sp>
            <p:nvSpPr>
              <p:cNvPr id="18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8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8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8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89" name="组合 188"/>
          <p:cNvGrpSpPr/>
          <p:nvPr/>
        </p:nvGrpSpPr>
        <p:grpSpPr>
          <a:xfrm>
            <a:off x="8497549" y="1899164"/>
            <a:ext cx="815784" cy="793343"/>
            <a:chOff x="10249997" y="4077072"/>
            <a:chExt cx="891587" cy="793343"/>
          </a:xfrm>
        </p:grpSpPr>
        <p:sp>
          <p:nvSpPr>
            <p:cNvPr id="190" name="圆角矩形 189"/>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91"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92"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93" name="组合 16582"/>
            <p:cNvGrpSpPr/>
            <p:nvPr/>
          </p:nvGrpSpPr>
          <p:grpSpPr>
            <a:xfrm>
              <a:off x="10782456" y="4572076"/>
              <a:ext cx="227531" cy="255320"/>
              <a:chOff x="8407400" y="2055813"/>
              <a:chExt cx="360363" cy="458788"/>
            </a:xfrm>
            <a:solidFill>
              <a:srgbClr val="00B0F0"/>
            </a:solidFill>
          </p:grpSpPr>
          <p:sp>
            <p:nvSpPr>
              <p:cNvPr id="19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9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9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9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98" name="组合 197"/>
          <p:cNvGrpSpPr/>
          <p:nvPr/>
        </p:nvGrpSpPr>
        <p:grpSpPr>
          <a:xfrm>
            <a:off x="9821237" y="1899164"/>
            <a:ext cx="815784" cy="793343"/>
            <a:chOff x="10249997" y="4077072"/>
            <a:chExt cx="891587" cy="793343"/>
          </a:xfrm>
        </p:grpSpPr>
        <p:sp>
          <p:nvSpPr>
            <p:cNvPr id="199" name="圆角矩形 198"/>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200"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01"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02" name="组合 16582"/>
            <p:cNvGrpSpPr/>
            <p:nvPr/>
          </p:nvGrpSpPr>
          <p:grpSpPr>
            <a:xfrm>
              <a:off x="10782456" y="4572076"/>
              <a:ext cx="227531" cy="255320"/>
              <a:chOff x="8407400" y="2055813"/>
              <a:chExt cx="360363" cy="458788"/>
            </a:xfrm>
            <a:solidFill>
              <a:srgbClr val="00B0F0"/>
            </a:solidFill>
          </p:grpSpPr>
          <p:sp>
            <p:nvSpPr>
              <p:cNvPr id="20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0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0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0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sp>
        <p:nvSpPr>
          <p:cNvPr id="208" name="内容占位符 45"/>
          <p:cNvSpPr txBox="1">
            <a:spLocks/>
          </p:cNvSpPr>
          <p:nvPr/>
        </p:nvSpPr>
        <p:spPr>
          <a:xfrm>
            <a:off x="2178576" y="5889043"/>
            <a:ext cx="7848600" cy="468052"/>
          </a:xfrm>
          <a:prstGeom prst="rect">
            <a:avLst/>
          </a:prstGeom>
        </p:spPr>
        <p:txBody>
          <a:bodyPr/>
          <a:lstStyle/>
          <a:p>
            <a:pPr algn="ctr"/>
            <a:r>
              <a:rPr lang="zh-CN" altLang="en-US" sz="1600" b="1" kern="0" dirty="0" smtClean="0">
                <a:latin typeface="+mn-ea"/>
                <a:ea typeface="+mn-ea"/>
              </a:rPr>
              <a:t>管理节点推荐虚拟化部署</a:t>
            </a:r>
            <a:endParaRPr lang="en-US" altLang="zh-CN" sz="1600" b="1" kern="0" dirty="0" smtClean="0">
              <a:latin typeface="+mn-ea"/>
              <a:ea typeface="+mn-ea"/>
            </a:endParaRPr>
          </a:p>
        </p:txBody>
      </p:sp>
      <p:sp>
        <p:nvSpPr>
          <p:cNvPr id="207" name="文本框 206"/>
          <p:cNvSpPr txBox="1"/>
          <p:nvPr/>
        </p:nvSpPr>
        <p:spPr bwMode="auto">
          <a:xfrm>
            <a:off x="1652072" y="1927324"/>
            <a:ext cx="8805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lvl="0"/>
            <a:r>
              <a:rPr lang="en-US" altLang="zh-CN" sz="1400" dirty="0">
                <a:solidFill>
                  <a:srgbClr val="000000"/>
                </a:solidFill>
                <a:latin typeface="微软雅黑"/>
                <a:ea typeface="微软雅黑"/>
              </a:rPr>
              <a:t>VRM</a:t>
            </a:r>
            <a:r>
              <a:rPr lang="en-US" altLang="zh-CN" sz="1400" dirty="0" smtClean="0">
                <a:solidFill>
                  <a:srgbClr val="000000"/>
                </a:solidFill>
                <a:latin typeface="微软雅黑"/>
                <a:ea typeface="微软雅黑"/>
              </a:rPr>
              <a:t>(</a:t>
            </a:r>
            <a:r>
              <a:rPr lang="zh-CN" altLang="en-US" sz="1400" dirty="0" smtClean="0">
                <a:solidFill>
                  <a:srgbClr val="000000"/>
                </a:solidFill>
                <a:latin typeface="微软雅黑"/>
                <a:ea typeface="微软雅黑"/>
              </a:rPr>
              <a:t>主</a:t>
            </a:r>
            <a:r>
              <a:rPr lang="en-US" altLang="zh-CN" sz="1400" dirty="0" smtClean="0">
                <a:solidFill>
                  <a:srgbClr val="000000"/>
                </a:solidFill>
                <a:latin typeface="微软雅黑"/>
                <a:ea typeface="微软雅黑"/>
              </a:rPr>
              <a:t>)</a:t>
            </a:r>
            <a:endParaRPr lang="en-US" altLang="zh-CN" sz="1400" dirty="0">
              <a:solidFill>
                <a:srgbClr val="000000"/>
              </a:solidFill>
              <a:latin typeface="微软雅黑"/>
              <a:ea typeface="微软雅黑"/>
            </a:endParaRPr>
          </a:p>
        </p:txBody>
      </p:sp>
      <p:sp>
        <p:nvSpPr>
          <p:cNvPr id="209" name="文本框 208"/>
          <p:cNvSpPr txBox="1"/>
          <p:nvPr/>
        </p:nvSpPr>
        <p:spPr bwMode="auto">
          <a:xfrm>
            <a:off x="5119944" y="1927324"/>
            <a:ext cx="8805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lvl="0"/>
            <a:r>
              <a:rPr lang="en-US" altLang="zh-CN" sz="1400" dirty="0">
                <a:solidFill>
                  <a:srgbClr val="000000"/>
                </a:solidFill>
                <a:latin typeface="微软雅黑"/>
                <a:ea typeface="微软雅黑"/>
              </a:rPr>
              <a:t>VRM</a:t>
            </a:r>
            <a:r>
              <a:rPr lang="en-US" altLang="zh-CN" sz="1400" dirty="0" smtClean="0">
                <a:solidFill>
                  <a:srgbClr val="000000"/>
                </a:solidFill>
                <a:latin typeface="微软雅黑"/>
                <a:ea typeface="微软雅黑"/>
              </a:rPr>
              <a:t>(</a:t>
            </a:r>
            <a:r>
              <a:rPr lang="zh-CN" altLang="en-US" sz="1400" dirty="0">
                <a:solidFill>
                  <a:srgbClr val="000000"/>
                </a:solidFill>
                <a:latin typeface="微软雅黑"/>
                <a:ea typeface="微软雅黑"/>
              </a:rPr>
              <a:t>备</a:t>
            </a:r>
            <a:r>
              <a:rPr lang="en-US" altLang="zh-CN" sz="1400" dirty="0" smtClean="0">
                <a:solidFill>
                  <a:srgbClr val="000000"/>
                </a:solidFill>
                <a:latin typeface="微软雅黑"/>
                <a:ea typeface="微软雅黑"/>
              </a:rPr>
              <a:t>)</a:t>
            </a:r>
            <a:endParaRPr lang="en-US" altLang="zh-CN" sz="1400" dirty="0">
              <a:solidFill>
                <a:srgbClr val="000000"/>
              </a:solidFill>
              <a:latin typeface="微软雅黑"/>
              <a:ea typeface="微软雅黑"/>
            </a:endParaRPr>
          </a:p>
        </p:txBody>
      </p:sp>
      <p:sp>
        <p:nvSpPr>
          <p:cNvPr id="210" name="矩形 209"/>
          <p:cNvSpPr/>
          <p:nvPr/>
        </p:nvSpPr>
        <p:spPr bwMode="auto">
          <a:xfrm>
            <a:off x="1091444" y="1304764"/>
            <a:ext cx="10117124" cy="4584279"/>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Site</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11" name="矩形 210"/>
          <p:cNvSpPr/>
          <p:nvPr/>
        </p:nvSpPr>
        <p:spPr bwMode="auto">
          <a:xfrm>
            <a:off x="1163815" y="1628800"/>
            <a:ext cx="6569131" cy="4006679"/>
          </a:xfrm>
          <a:prstGeom prst="rect">
            <a:avLst/>
          </a:prstGeom>
          <a:noFill/>
          <a:ln w="19050"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Cluster 1</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12" name="矩形 211"/>
          <p:cNvSpPr/>
          <p:nvPr/>
        </p:nvSpPr>
        <p:spPr bwMode="auto">
          <a:xfrm>
            <a:off x="7982524" y="1468966"/>
            <a:ext cx="3137532" cy="4166514"/>
          </a:xfrm>
          <a:prstGeom prst="rect">
            <a:avLst/>
          </a:prstGeom>
          <a:noFill/>
          <a:ln w="19050"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Cluster 2</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6963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本章主要介绍</a:t>
            </a:r>
            <a:r>
              <a:rPr lang="en-US" altLang="zh-CN" dirty="0" smtClean="0"/>
              <a:t>FusionSphere</a:t>
            </a:r>
            <a:r>
              <a:rPr lang="zh-CN" altLang="en-US" dirty="0" smtClean="0"/>
              <a:t>虚拟化套件与相关产品概念，以及</a:t>
            </a:r>
            <a:r>
              <a:rPr lang="en-US" altLang="zh-CN" dirty="0" err="1" smtClean="0"/>
              <a:t>FusionCompute</a:t>
            </a:r>
            <a:r>
              <a:rPr lang="zh-CN" altLang="en-US" dirty="0" smtClean="0"/>
              <a:t>产品与安装。通过本章的学习，您将了解到华为</a:t>
            </a:r>
            <a:r>
              <a:rPr lang="en-US" altLang="zh-CN" dirty="0" err="1" smtClean="0"/>
              <a:t>FusionSphere</a:t>
            </a:r>
            <a:r>
              <a:rPr lang="zh-CN" altLang="en-US" dirty="0" smtClean="0"/>
              <a:t>产品组成架构，熟悉华为</a:t>
            </a:r>
            <a:r>
              <a:rPr lang="en-US" altLang="zh-CN" dirty="0" err="1" smtClean="0"/>
              <a:t>FusionCompute</a:t>
            </a:r>
            <a:r>
              <a:rPr lang="zh-CN" altLang="en-US" dirty="0" smtClean="0"/>
              <a:t>产品安装规划及安装方法。</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a:t>
            </a:r>
            <a:r>
              <a:rPr lang="zh-CN" altLang="en-US" dirty="0" smtClean="0"/>
              <a:t>部署</a:t>
            </a:r>
            <a:r>
              <a:rPr lang="en-US" altLang="zh-CN" dirty="0" smtClean="0"/>
              <a:t>VRM</a:t>
            </a:r>
            <a:r>
              <a:rPr lang="zh-CN" altLang="en-US" dirty="0" smtClean="0"/>
              <a:t>逻辑视图</a:t>
            </a:r>
            <a:endParaRPr lang="zh-CN" altLang="en-US" dirty="0"/>
          </a:p>
        </p:txBody>
      </p:sp>
      <p:grpSp>
        <p:nvGrpSpPr>
          <p:cNvPr id="3" name="组合 18397"/>
          <p:cNvGrpSpPr/>
          <p:nvPr/>
        </p:nvGrpSpPr>
        <p:grpSpPr>
          <a:xfrm>
            <a:off x="1415481" y="5028643"/>
            <a:ext cx="2353339" cy="580993"/>
            <a:chOff x="2449513" y="1096964"/>
            <a:chExt cx="650875" cy="130175"/>
          </a:xfrm>
          <a:solidFill>
            <a:schemeClr val="tx1">
              <a:lumMod val="95000"/>
              <a:lumOff val="5000"/>
            </a:schemeClr>
          </a:solidFill>
        </p:grpSpPr>
        <p:sp>
          <p:nvSpPr>
            <p:cNvPr id="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33" name="组合 18397"/>
          <p:cNvGrpSpPr/>
          <p:nvPr/>
        </p:nvGrpSpPr>
        <p:grpSpPr>
          <a:xfrm>
            <a:off x="4250967" y="5028643"/>
            <a:ext cx="2353339" cy="580993"/>
            <a:chOff x="2449513" y="1096964"/>
            <a:chExt cx="650875" cy="130175"/>
          </a:xfrm>
          <a:solidFill>
            <a:schemeClr val="tx1">
              <a:lumMod val="95000"/>
              <a:lumOff val="5000"/>
            </a:schemeClr>
          </a:solidFill>
        </p:grpSpPr>
        <p:sp>
          <p:nvSpPr>
            <p:cNvPr id="3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63" name="组合 18397"/>
          <p:cNvGrpSpPr/>
          <p:nvPr/>
        </p:nvGrpSpPr>
        <p:grpSpPr>
          <a:xfrm>
            <a:off x="7091034" y="5028643"/>
            <a:ext cx="2353339" cy="580993"/>
            <a:chOff x="2449513" y="1096964"/>
            <a:chExt cx="650875" cy="130175"/>
          </a:xfrm>
          <a:solidFill>
            <a:schemeClr val="tx1">
              <a:lumMod val="95000"/>
              <a:lumOff val="5000"/>
            </a:schemeClr>
          </a:solidFill>
        </p:grpSpPr>
        <p:sp>
          <p:nvSpPr>
            <p:cNvPr id="6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93" name="圆角矩形 92"/>
          <p:cNvSpPr/>
          <p:nvPr/>
        </p:nvSpPr>
        <p:spPr bwMode="auto">
          <a:xfrm>
            <a:off x="1415481" y="4431110"/>
            <a:ext cx="2353339" cy="427482"/>
          </a:xfrm>
          <a:prstGeom prst="roundRect">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CNA</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94" name="圆角矩形 93"/>
          <p:cNvSpPr/>
          <p:nvPr/>
        </p:nvSpPr>
        <p:spPr bwMode="auto">
          <a:xfrm>
            <a:off x="4271491" y="4431110"/>
            <a:ext cx="2332815" cy="427482"/>
          </a:xfrm>
          <a:prstGeom prst="roundRect">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CNA</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95" name="圆角矩形 94"/>
          <p:cNvSpPr/>
          <p:nvPr/>
        </p:nvSpPr>
        <p:spPr bwMode="auto">
          <a:xfrm>
            <a:off x="7111558" y="4431110"/>
            <a:ext cx="2332815" cy="427482"/>
          </a:xfrm>
          <a:prstGeom prst="roundRect">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CNA</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96" name="文本框 95"/>
          <p:cNvSpPr txBox="1"/>
          <p:nvPr/>
        </p:nvSpPr>
        <p:spPr bwMode="auto">
          <a:xfrm>
            <a:off x="1553241" y="5540145"/>
            <a:ext cx="877692" cy="395216"/>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服务器</a:t>
            </a:r>
            <a:r>
              <a:rPr lang="en-US" altLang="zh-CN" sz="1600" dirty="0" smtClean="0">
                <a:latin typeface="+mn-ea"/>
                <a:ea typeface="+mn-ea"/>
              </a:rPr>
              <a:t>1</a:t>
            </a:r>
            <a:endParaRPr lang="zh-CN" altLang="en-US" sz="1600" dirty="0" smtClean="0">
              <a:latin typeface="+mn-ea"/>
              <a:ea typeface="+mn-ea"/>
            </a:endParaRPr>
          </a:p>
        </p:txBody>
      </p:sp>
      <p:sp>
        <p:nvSpPr>
          <p:cNvPr id="97" name="文本框 96"/>
          <p:cNvSpPr txBox="1"/>
          <p:nvPr/>
        </p:nvSpPr>
        <p:spPr bwMode="auto">
          <a:xfrm>
            <a:off x="4382674" y="5518434"/>
            <a:ext cx="877692" cy="395216"/>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服务器</a:t>
            </a:r>
            <a:r>
              <a:rPr lang="en-US" altLang="zh-CN" sz="1600" dirty="0" smtClean="0">
                <a:latin typeface="+mn-ea"/>
                <a:ea typeface="+mn-ea"/>
              </a:rPr>
              <a:t>2</a:t>
            </a:r>
            <a:endParaRPr lang="zh-CN" altLang="en-US" sz="1600" dirty="0" smtClean="0">
              <a:latin typeface="+mn-ea"/>
              <a:ea typeface="+mn-ea"/>
            </a:endParaRPr>
          </a:p>
        </p:txBody>
      </p:sp>
      <p:sp>
        <p:nvSpPr>
          <p:cNvPr id="98" name="文本框 97"/>
          <p:cNvSpPr txBox="1"/>
          <p:nvPr/>
        </p:nvSpPr>
        <p:spPr bwMode="auto">
          <a:xfrm>
            <a:off x="7255644" y="5507373"/>
            <a:ext cx="877692" cy="395216"/>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服务器</a:t>
            </a:r>
            <a:r>
              <a:rPr lang="en-US" altLang="zh-CN" sz="1600" dirty="0" smtClean="0">
                <a:latin typeface="+mn-ea"/>
                <a:ea typeface="+mn-ea"/>
              </a:rPr>
              <a:t>3</a:t>
            </a:r>
            <a:endParaRPr lang="zh-CN" altLang="en-US" sz="1600" dirty="0" smtClean="0">
              <a:latin typeface="+mn-ea"/>
              <a:ea typeface="+mn-ea"/>
            </a:endParaRPr>
          </a:p>
        </p:txBody>
      </p:sp>
      <p:grpSp>
        <p:nvGrpSpPr>
          <p:cNvPr id="99" name="组合 98"/>
          <p:cNvGrpSpPr/>
          <p:nvPr/>
        </p:nvGrpSpPr>
        <p:grpSpPr>
          <a:xfrm>
            <a:off x="1657198" y="3191143"/>
            <a:ext cx="674918" cy="936279"/>
            <a:chOff x="10249997" y="4077072"/>
            <a:chExt cx="891587" cy="793343"/>
          </a:xfrm>
        </p:grpSpPr>
        <p:sp>
          <p:nvSpPr>
            <p:cNvPr id="100" name="圆角矩形 99"/>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01"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02"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03" name="组合 16582"/>
            <p:cNvGrpSpPr/>
            <p:nvPr/>
          </p:nvGrpSpPr>
          <p:grpSpPr>
            <a:xfrm>
              <a:off x="10782456" y="4572076"/>
              <a:ext cx="227531" cy="255320"/>
              <a:chOff x="8407400" y="2055813"/>
              <a:chExt cx="360363" cy="458788"/>
            </a:xfrm>
            <a:solidFill>
              <a:srgbClr val="00B0F0"/>
            </a:solidFill>
          </p:grpSpPr>
          <p:sp>
            <p:nvSpPr>
              <p:cNvPr id="10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0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0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0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08" name="组合 107"/>
          <p:cNvGrpSpPr/>
          <p:nvPr/>
        </p:nvGrpSpPr>
        <p:grpSpPr>
          <a:xfrm>
            <a:off x="2752317" y="3191143"/>
            <a:ext cx="674918" cy="936279"/>
            <a:chOff x="10249997" y="4077072"/>
            <a:chExt cx="891587" cy="793343"/>
          </a:xfrm>
        </p:grpSpPr>
        <p:sp>
          <p:nvSpPr>
            <p:cNvPr id="109" name="圆角矩形 108"/>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10"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11"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12" name="组合 16582"/>
            <p:cNvGrpSpPr/>
            <p:nvPr/>
          </p:nvGrpSpPr>
          <p:grpSpPr>
            <a:xfrm>
              <a:off x="10782456" y="4572076"/>
              <a:ext cx="227531" cy="255320"/>
              <a:chOff x="8407400" y="2055813"/>
              <a:chExt cx="360363" cy="458788"/>
            </a:xfrm>
            <a:solidFill>
              <a:srgbClr val="00B0F0"/>
            </a:solidFill>
          </p:grpSpPr>
          <p:sp>
            <p:nvSpPr>
              <p:cNvPr id="11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26" name="组合 125"/>
          <p:cNvGrpSpPr/>
          <p:nvPr/>
        </p:nvGrpSpPr>
        <p:grpSpPr>
          <a:xfrm>
            <a:off x="2754058" y="2017959"/>
            <a:ext cx="674918" cy="936279"/>
            <a:chOff x="10249997" y="4077072"/>
            <a:chExt cx="891587" cy="793343"/>
          </a:xfrm>
        </p:grpSpPr>
        <p:sp>
          <p:nvSpPr>
            <p:cNvPr id="127" name="圆角矩形 126"/>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28"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29"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30" name="组合 16582"/>
            <p:cNvGrpSpPr/>
            <p:nvPr/>
          </p:nvGrpSpPr>
          <p:grpSpPr>
            <a:xfrm>
              <a:off x="10782456" y="4572076"/>
              <a:ext cx="227531" cy="255320"/>
              <a:chOff x="8407400" y="2055813"/>
              <a:chExt cx="360363" cy="458788"/>
            </a:xfrm>
            <a:solidFill>
              <a:srgbClr val="00B0F0"/>
            </a:solidFill>
          </p:grpSpPr>
          <p:sp>
            <p:nvSpPr>
              <p:cNvPr id="13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35" name="组合 134"/>
          <p:cNvGrpSpPr/>
          <p:nvPr/>
        </p:nvGrpSpPr>
        <p:grpSpPr>
          <a:xfrm>
            <a:off x="4543155" y="3193184"/>
            <a:ext cx="674918" cy="936279"/>
            <a:chOff x="10249997" y="4077072"/>
            <a:chExt cx="891587" cy="793343"/>
          </a:xfrm>
        </p:grpSpPr>
        <p:sp>
          <p:nvSpPr>
            <p:cNvPr id="136" name="圆角矩形 135"/>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37"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38"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39" name="组合 16582"/>
            <p:cNvGrpSpPr/>
            <p:nvPr/>
          </p:nvGrpSpPr>
          <p:grpSpPr>
            <a:xfrm>
              <a:off x="10782456" y="4572076"/>
              <a:ext cx="227531" cy="255320"/>
              <a:chOff x="8407400" y="2055813"/>
              <a:chExt cx="360363" cy="458788"/>
            </a:xfrm>
            <a:solidFill>
              <a:srgbClr val="00B0F0"/>
            </a:solidFill>
          </p:grpSpPr>
          <p:sp>
            <p:nvSpPr>
              <p:cNvPr id="14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44" name="组合 143"/>
          <p:cNvGrpSpPr/>
          <p:nvPr/>
        </p:nvGrpSpPr>
        <p:grpSpPr>
          <a:xfrm>
            <a:off x="5638274" y="3193184"/>
            <a:ext cx="674918" cy="936279"/>
            <a:chOff x="10249997" y="4077072"/>
            <a:chExt cx="891587" cy="793343"/>
          </a:xfrm>
        </p:grpSpPr>
        <p:sp>
          <p:nvSpPr>
            <p:cNvPr id="145" name="圆角矩形 144"/>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46"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47"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48" name="组合 16582"/>
            <p:cNvGrpSpPr/>
            <p:nvPr/>
          </p:nvGrpSpPr>
          <p:grpSpPr>
            <a:xfrm>
              <a:off x="10782456" y="4572076"/>
              <a:ext cx="227531" cy="255320"/>
              <a:chOff x="8407400" y="2055813"/>
              <a:chExt cx="360363" cy="458788"/>
            </a:xfrm>
            <a:solidFill>
              <a:srgbClr val="00B0F0"/>
            </a:solidFill>
          </p:grpSpPr>
          <p:sp>
            <p:nvSpPr>
              <p:cNvPr id="14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62" name="组合 161"/>
          <p:cNvGrpSpPr/>
          <p:nvPr/>
        </p:nvGrpSpPr>
        <p:grpSpPr>
          <a:xfrm>
            <a:off x="5640015" y="2020000"/>
            <a:ext cx="674918" cy="936279"/>
            <a:chOff x="10249997" y="4077072"/>
            <a:chExt cx="891587" cy="793343"/>
          </a:xfrm>
        </p:grpSpPr>
        <p:sp>
          <p:nvSpPr>
            <p:cNvPr id="163" name="圆角矩形 162"/>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64"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65"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66" name="组合 16582"/>
            <p:cNvGrpSpPr/>
            <p:nvPr/>
          </p:nvGrpSpPr>
          <p:grpSpPr>
            <a:xfrm>
              <a:off x="10782456" y="4572076"/>
              <a:ext cx="227531" cy="255320"/>
              <a:chOff x="8407400" y="2055813"/>
              <a:chExt cx="360363" cy="458788"/>
            </a:xfrm>
            <a:solidFill>
              <a:srgbClr val="00B0F0"/>
            </a:solidFill>
          </p:grpSpPr>
          <p:sp>
            <p:nvSpPr>
              <p:cNvPr id="16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6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6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71" name="组合 170"/>
          <p:cNvGrpSpPr/>
          <p:nvPr/>
        </p:nvGrpSpPr>
        <p:grpSpPr>
          <a:xfrm>
            <a:off x="7318887" y="3191143"/>
            <a:ext cx="674918" cy="936279"/>
            <a:chOff x="10249997" y="4077072"/>
            <a:chExt cx="891587" cy="793343"/>
          </a:xfrm>
        </p:grpSpPr>
        <p:sp>
          <p:nvSpPr>
            <p:cNvPr id="172" name="圆角矩形 171"/>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73"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74"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75" name="组合 16582"/>
            <p:cNvGrpSpPr/>
            <p:nvPr/>
          </p:nvGrpSpPr>
          <p:grpSpPr>
            <a:xfrm>
              <a:off x="10782456" y="4572076"/>
              <a:ext cx="227531" cy="255320"/>
              <a:chOff x="8407400" y="2055813"/>
              <a:chExt cx="360363" cy="458788"/>
            </a:xfrm>
            <a:solidFill>
              <a:srgbClr val="00B0F0"/>
            </a:solidFill>
          </p:grpSpPr>
          <p:sp>
            <p:nvSpPr>
              <p:cNvPr id="17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80" name="组合 179"/>
          <p:cNvGrpSpPr/>
          <p:nvPr/>
        </p:nvGrpSpPr>
        <p:grpSpPr>
          <a:xfrm>
            <a:off x="8414007" y="3191143"/>
            <a:ext cx="674918" cy="936279"/>
            <a:chOff x="10249997" y="4077072"/>
            <a:chExt cx="891587" cy="793343"/>
          </a:xfrm>
        </p:grpSpPr>
        <p:sp>
          <p:nvSpPr>
            <p:cNvPr id="181" name="圆角矩形 180"/>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82"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83"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84" name="组合 16582"/>
            <p:cNvGrpSpPr/>
            <p:nvPr/>
          </p:nvGrpSpPr>
          <p:grpSpPr>
            <a:xfrm>
              <a:off x="10782456" y="4572076"/>
              <a:ext cx="227531" cy="255320"/>
              <a:chOff x="8407400" y="2055813"/>
              <a:chExt cx="360363" cy="458788"/>
            </a:xfrm>
            <a:solidFill>
              <a:srgbClr val="00B0F0"/>
            </a:solidFill>
          </p:grpSpPr>
          <p:sp>
            <p:nvSpPr>
              <p:cNvPr id="18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8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8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8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89" name="组合 188"/>
          <p:cNvGrpSpPr/>
          <p:nvPr/>
        </p:nvGrpSpPr>
        <p:grpSpPr>
          <a:xfrm>
            <a:off x="7320628" y="2017959"/>
            <a:ext cx="674918" cy="936279"/>
            <a:chOff x="10249997" y="4077072"/>
            <a:chExt cx="891587" cy="793343"/>
          </a:xfrm>
        </p:grpSpPr>
        <p:sp>
          <p:nvSpPr>
            <p:cNvPr id="190" name="圆角矩形 189"/>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91"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92"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93" name="组合 16582"/>
            <p:cNvGrpSpPr/>
            <p:nvPr/>
          </p:nvGrpSpPr>
          <p:grpSpPr>
            <a:xfrm>
              <a:off x="10782456" y="4572076"/>
              <a:ext cx="227531" cy="255320"/>
              <a:chOff x="8407400" y="2055813"/>
              <a:chExt cx="360363" cy="458788"/>
            </a:xfrm>
            <a:solidFill>
              <a:srgbClr val="00B0F0"/>
            </a:solidFill>
          </p:grpSpPr>
          <p:sp>
            <p:nvSpPr>
              <p:cNvPr id="19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9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9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9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198" name="组合 197"/>
          <p:cNvGrpSpPr/>
          <p:nvPr/>
        </p:nvGrpSpPr>
        <p:grpSpPr>
          <a:xfrm>
            <a:off x="8415747" y="2017959"/>
            <a:ext cx="674918" cy="936279"/>
            <a:chOff x="10249997" y="4077072"/>
            <a:chExt cx="891587" cy="793343"/>
          </a:xfrm>
        </p:grpSpPr>
        <p:sp>
          <p:nvSpPr>
            <p:cNvPr id="199" name="圆角矩形 198"/>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200"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01"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02" name="组合 16582"/>
            <p:cNvGrpSpPr/>
            <p:nvPr/>
          </p:nvGrpSpPr>
          <p:grpSpPr>
            <a:xfrm>
              <a:off x="10782456" y="4572076"/>
              <a:ext cx="227531" cy="255320"/>
              <a:chOff x="8407400" y="2055813"/>
              <a:chExt cx="360363" cy="458788"/>
            </a:xfrm>
            <a:solidFill>
              <a:srgbClr val="00B0F0"/>
            </a:solidFill>
          </p:grpSpPr>
          <p:sp>
            <p:nvSpPr>
              <p:cNvPr id="20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0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0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0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209" name="组合 18401"/>
          <p:cNvGrpSpPr/>
          <p:nvPr/>
        </p:nvGrpSpPr>
        <p:grpSpPr>
          <a:xfrm>
            <a:off x="9864574" y="2225140"/>
            <a:ext cx="492739" cy="952148"/>
            <a:chOff x="7499351" y="736601"/>
            <a:chExt cx="227013" cy="428625"/>
          </a:xfrm>
          <a:solidFill>
            <a:srgbClr val="92D050"/>
          </a:solidFill>
        </p:grpSpPr>
        <p:sp>
          <p:nvSpPr>
            <p:cNvPr id="210"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11"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12"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13"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14"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15"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16"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17"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18"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19"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20"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21"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22"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23" name="组合 18401"/>
          <p:cNvGrpSpPr/>
          <p:nvPr/>
        </p:nvGrpSpPr>
        <p:grpSpPr>
          <a:xfrm>
            <a:off x="9869138" y="3736225"/>
            <a:ext cx="492739" cy="952148"/>
            <a:chOff x="7499351" y="736601"/>
            <a:chExt cx="227013" cy="428625"/>
          </a:xfrm>
          <a:solidFill>
            <a:srgbClr val="92D050"/>
          </a:solidFill>
        </p:grpSpPr>
        <p:sp>
          <p:nvSpPr>
            <p:cNvPr id="224"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25"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26"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27"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28"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29"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30"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31"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32"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33"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34"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35"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36"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sp>
        <p:nvSpPr>
          <p:cNvPr id="237" name="文本框 236"/>
          <p:cNvSpPr txBox="1"/>
          <p:nvPr/>
        </p:nvSpPr>
        <p:spPr bwMode="auto">
          <a:xfrm>
            <a:off x="10302181" y="2506902"/>
            <a:ext cx="994850" cy="334881"/>
          </a:xfrm>
          <a:prstGeom prst="rect">
            <a:avLst/>
          </a:prstGeom>
          <a:noFill/>
          <a:ln w="9525" algn="ctr">
            <a:noFill/>
            <a:miter lim="800000"/>
            <a:headEnd/>
            <a:tailEnd/>
          </a:ln>
        </p:spPr>
        <p:txBody>
          <a:bodyPr vert="horz" wrap="none" lIns="87802" tIns="43901" rIns="87802" bIns="43901" numCol="1" rtlCol="0" anchor="ctr" anchorCtr="1" compatLnSpc="1">
            <a:prstTxWarp prst="textNoShape">
              <a:avLst/>
            </a:prstTxWarp>
            <a:spAutoFit/>
          </a:bodyPr>
          <a:lstStyle/>
          <a:p>
            <a:r>
              <a:rPr lang="en-US" altLang="zh-CN" sz="1600" dirty="0" smtClean="0">
                <a:latin typeface="+mn-ea"/>
                <a:ea typeface="+mn-ea"/>
              </a:rPr>
              <a:t>VRM(</a:t>
            </a:r>
            <a:r>
              <a:rPr lang="zh-CN" altLang="en-US" sz="1600" dirty="0" smtClean="0">
                <a:latin typeface="+mn-ea"/>
                <a:ea typeface="+mn-ea"/>
              </a:rPr>
              <a:t>主</a:t>
            </a:r>
            <a:r>
              <a:rPr lang="en-US" altLang="zh-CN" sz="1600" dirty="0" smtClean="0">
                <a:latin typeface="+mn-ea"/>
                <a:ea typeface="+mn-ea"/>
              </a:rPr>
              <a:t>)</a:t>
            </a:r>
            <a:endParaRPr lang="zh-CN" altLang="en-US" sz="1600" dirty="0" smtClean="0">
              <a:latin typeface="+mn-ea"/>
              <a:ea typeface="+mn-ea"/>
            </a:endParaRPr>
          </a:p>
        </p:txBody>
      </p:sp>
      <p:sp>
        <p:nvSpPr>
          <p:cNvPr id="239" name="文本框 238"/>
          <p:cNvSpPr txBox="1"/>
          <p:nvPr/>
        </p:nvSpPr>
        <p:spPr bwMode="auto">
          <a:xfrm>
            <a:off x="9672096" y="3105048"/>
            <a:ext cx="913098" cy="40191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服务器</a:t>
            </a:r>
            <a:r>
              <a:rPr lang="en-US" altLang="zh-CN" sz="1600" dirty="0" smtClean="0">
                <a:latin typeface="+mn-ea"/>
                <a:ea typeface="+mn-ea"/>
              </a:rPr>
              <a:t>4</a:t>
            </a:r>
            <a:endParaRPr lang="zh-CN" altLang="en-US" sz="1600" dirty="0" smtClean="0">
              <a:latin typeface="+mn-ea"/>
              <a:ea typeface="+mn-ea"/>
            </a:endParaRPr>
          </a:p>
        </p:txBody>
      </p:sp>
      <p:sp>
        <p:nvSpPr>
          <p:cNvPr id="240" name="文本框 239"/>
          <p:cNvSpPr txBox="1"/>
          <p:nvPr/>
        </p:nvSpPr>
        <p:spPr bwMode="auto">
          <a:xfrm>
            <a:off x="9660983" y="4612892"/>
            <a:ext cx="913098" cy="40191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服务器</a:t>
            </a:r>
            <a:r>
              <a:rPr lang="en-US" altLang="zh-CN" sz="1600" dirty="0" smtClean="0">
                <a:latin typeface="+mn-ea"/>
                <a:ea typeface="+mn-ea"/>
              </a:rPr>
              <a:t>5</a:t>
            </a:r>
            <a:endParaRPr lang="zh-CN" altLang="en-US" sz="1600" dirty="0" smtClean="0">
              <a:latin typeface="+mn-ea"/>
              <a:ea typeface="+mn-ea"/>
            </a:endParaRPr>
          </a:p>
        </p:txBody>
      </p:sp>
      <p:grpSp>
        <p:nvGrpSpPr>
          <p:cNvPr id="241" name="组合 240"/>
          <p:cNvGrpSpPr/>
          <p:nvPr/>
        </p:nvGrpSpPr>
        <p:grpSpPr>
          <a:xfrm>
            <a:off x="1643831" y="2017959"/>
            <a:ext cx="674918" cy="936279"/>
            <a:chOff x="10249997" y="4077072"/>
            <a:chExt cx="891587" cy="793343"/>
          </a:xfrm>
        </p:grpSpPr>
        <p:sp>
          <p:nvSpPr>
            <p:cNvPr id="242" name="圆角矩形 241"/>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243"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44"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45" name="组合 16582"/>
            <p:cNvGrpSpPr/>
            <p:nvPr/>
          </p:nvGrpSpPr>
          <p:grpSpPr>
            <a:xfrm>
              <a:off x="10782456" y="4572076"/>
              <a:ext cx="227531" cy="255320"/>
              <a:chOff x="8407400" y="2055813"/>
              <a:chExt cx="360363" cy="458788"/>
            </a:xfrm>
            <a:solidFill>
              <a:srgbClr val="00B0F0"/>
            </a:solidFill>
          </p:grpSpPr>
          <p:sp>
            <p:nvSpPr>
              <p:cNvPr id="24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4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4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4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250" name="组合 249"/>
          <p:cNvGrpSpPr/>
          <p:nvPr/>
        </p:nvGrpSpPr>
        <p:grpSpPr>
          <a:xfrm>
            <a:off x="4529788" y="2020000"/>
            <a:ext cx="674918" cy="936279"/>
            <a:chOff x="10249997" y="4077072"/>
            <a:chExt cx="891587" cy="793343"/>
          </a:xfrm>
        </p:grpSpPr>
        <p:sp>
          <p:nvSpPr>
            <p:cNvPr id="251" name="圆角矩形 250"/>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252"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53"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54" name="组合 16582"/>
            <p:cNvGrpSpPr/>
            <p:nvPr/>
          </p:nvGrpSpPr>
          <p:grpSpPr>
            <a:xfrm>
              <a:off x="10782456" y="4572076"/>
              <a:ext cx="227531" cy="255320"/>
              <a:chOff x="8407400" y="2055813"/>
              <a:chExt cx="360363" cy="458788"/>
            </a:xfrm>
            <a:solidFill>
              <a:srgbClr val="00B0F0"/>
            </a:solidFill>
          </p:grpSpPr>
          <p:sp>
            <p:nvSpPr>
              <p:cNvPr id="25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5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5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5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sp>
        <p:nvSpPr>
          <p:cNvPr id="259" name="文本框 258"/>
          <p:cNvSpPr txBox="1"/>
          <p:nvPr/>
        </p:nvSpPr>
        <p:spPr bwMode="auto">
          <a:xfrm>
            <a:off x="10302181" y="4096863"/>
            <a:ext cx="994850" cy="334881"/>
          </a:xfrm>
          <a:prstGeom prst="rect">
            <a:avLst/>
          </a:prstGeom>
          <a:noFill/>
          <a:ln w="9525" algn="ctr">
            <a:noFill/>
            <a:miter lim="800000"/>
            <a:headEnd/>
            <a:tailEnd/>
          </a:ln>
        </p:spPr>
        <p:txBody>
          <a:bodyPr vert="horz" wrap="none" lIns="87802" tIns="43901" rIns="87802" bIns="43901" numCol="1" rtlCol="0" anchor="ctr" anchorCtr="1" compatLnSpc="1">
            <a:prstTxWarp prst="textNoShape">
              <a:avLst/>
            </a:prstTxWarp>
            <a:spAutoFit/>
          </a:bodyPr>
          <a:lstStyle/>
          <a:p>
            <a:r>
              <a:rPr lang="en-US" altLang="zh-CN" sz="1600" dirty="0" smtClean="0">
                <a:latin typeface="+mn-ea"/>
                <a:ea typeface="+mn-ea"/>
              </a:rPr>
              <a:t>VRM(</a:t>
            </a:r>
            <a:r>
              <a:rPr lang="zh-CN" altLang="en-US" sz="1600" dirty="0">
                <a:latin typeface="+mn-ea"/>
                <a:ea typeface="+mn-ea"/>
              </a:rPr>
              <a:t>备</a:t>
            </a:r>
            <a:r>
              <a:rPr lang="en-US" altLang="zh-CN" sz="1600" dirty="0" smtClean="0">
                <a:latin typeface="+mn-ea"/>
                <a:ea typeface="+mn-ea"/>
              </a:rPr>
              <a:t>)</a:t>
            </a:r>
            <a:endParaRPr lang="zh-CN" altLang="en-US" sz="1600" dirty="0" smtClean="0">
              <a:latin typeface="+mn-ea"/>
              <a:ea typeface="+mn-ea"/>
            </a:endParaRPr>
          </a:p>
        </p:txBody>
      </p:sp>
      <p:sp>
        <p:nvSpPr>
          <p:cNvPr id="260" name="矩形 259"/>
          <p:cNvSpPr/>
          <p:nvPr/>
        </p:nvSpPr>
        <p:spPr bwMode="auto">
          <a:xfrm>
            <a:off x="1091443" y="1345276"/>
            <a:ext cx="10205587" cy="471201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Site</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1" name="矩形 260"/>
          <p:cNvSpPr/>
          <p:nvPr/>
        </p:nvSpPr>
        <p:spPr bwMode="auto">
          <a:xfrm>
            <a:off x="6958936" y="1700807"/>
            <a:ext cx="4285903" cy="4201781"/>
          </a:xfrm>
          <a:prstGeom prst="rect">
            <a:avLst/>
          </a:prstGeom>
          <a:noFill/>
          <a:ln w="19050"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Cluster 2</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2" name="矩形 261"/>
          <p:cNvSpPr/>
          <p:nvPr/>
        </p:nvSpPr>
        <p:spPr bwMode="auto">
          <a:xfrm>
            <a:off x="1343120" y="1700807"/>
            <a:ext cx="5415887" cy="4201781"/>
          </a:xfrm>
          <a:prstGeom prst="rect">
            <a:avLst/>
          </a:prstGeom>
          <a:noFill/>
          <a:ln w="19050"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Cluster 1</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0959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2"/>
          <p:cNvSpPr txBox="1">
            <a:spLocks/>
          </p:cNvSpPr>
          <p:nvPr/>
        </p:nvSpPr>
        <p:spPr>
          <a:xfrm>
            <a:off x="912285" y="1233488"/>
            <a:ext cx="10560048" cy="4680000"/>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altLang="zh-CN" sz="3000" kern="0" dirty="0" smtClean="0">
                <a:latin typeface="+mj-lt"/>
              </a:rPr>
              <a:t>10</a:t>
            </a:r>
            <a:r>
              <a:rPr lang="zh-CN" altLang="en-US" sz="3000" kern="0" dirty="0" smtClean="0">
                <a:latin typeface="+mj-lt"/>
              </a:rPr>
              <a:t>台服务器的场景，</a:t>
            </a:r>
            <a:r>
              <a:rPr lang="en-US" altLang="zh-CN" sz="3000" kern="0" dirty="0" smtClean="0">
                <a:latin typeface="+mj-lt"/>
              </a:rPr>
              <a:t>VRM</a:t>
            </a:r>
            <a:r>
              <a:rPr lang="zh-CN" altLang="en-US" sz="3000" kern="0" dirty="0" smtClean="0">
                <a:latin typeface="+mj-lt"/>
              </a:rPr>
              <a:t>推荐部署方式是什么？</a:t>
            </a:r>
            <a:r>
              <a:rPr lang="en-US" altLang="zh-CN" sz="3000" kern="0" dirty="0" smtClean="0">
                <a:latin typeface="+mj-lt"/>
              </a:rPr>
              <a:t>100</a:t>
            </a:r>
            <a:r>
              <a:rPr lang="zh-CN" altLang="en-US" sz="3000" kern="0" dirty="0" smtClean="0">
                <a:latin typeface="+mj-lt"/>
              </a:rPr>
              <a:t>台的场景又推荐如何部署？</a:t>
            </a:r>
            <a:endParaRPr lang="en-US" altLang="zh-CN" sz="3000" kern="0" dirty="0" smtClean="0">
              <a:latin typeface="+mj-lt"/>
            </a:endParaRPr>
          </a:p>
        </p:txBody>
      </p:sp>
    </p:spTree>
    <p:extLst>
      <p:ext uri="{BB962C8B-B14F-4D97-AF65-F5344CB8AC3E}">
        <p14:creationId xmlns:p14="http://schemas.microsoft.com/office/powerpoint/2010/main" val="2923831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400" dirty="0" smtClean="0"/>
              <a:t>本节介绍了</a:t>
            </a:r>
            <a:r>
              <a:rPr lang="en-US" altLang="zh-CN" sz="2400" dirty="0" err="1" smtClean="0"/>
              <a:t>FusionCompute</a:t>
            </a:r>
            <a:r>
              <a:rPr lang="zh-CN" altLang="en-US" sz="2400" dirty="0" smtClean="0"/>
              <a:t>产品的规划部署流程、组网架构、部署形态等内容。结合实验操作加深对本节内容的理解。</a:t>
            </a:r>
            <a:endParaRPr lang="zh-CN" altLang="en-US" sz="2400" dirty="0"/>
          </a:p>
        </p:txBody>
      </p:sp>
    </p:spTree>
    <p:extLst>
      <p:ext uri="{BB962C8B-B14F-4D97-AF65-F5344CB8AC3E}">
        <p14:creationId xmlns:p14="http://schemas.microsoft.com/office/powerpoint/2010/main" val="4276288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t>FusionSphere</a:t>
            </a:r>
            <a:r>
              <a:rPr lang="zh-CN" altLang="en-US" dirty="0" smtClean="0"/>
              <a:t>虚拟化套件包含哪些产品？（    ）</a:t>
            </a:r>
            <a:endParaRPr lang="en-US" altLang="zh-CN" dirty="0" smtClean="0"/>
          </a:p>
          <a:p>
            <a:pPr marL="744537" lvl="1" indent="-342900">
              <a:buFont typeface="+mj-lt"/>
              <a:buAutoNum type="alphaUcPeriod"/>
            </a:pPr>
            <a:r>
              <a:rPr lang="en-US" altLang="zh-CN" dirty="0" smtClean="0"/>
              <a:t>FusionCompute</a:t>
            </a:r>
          </a:p>
          <a:p>
            <a:pPr marL="744537" lvl="1" indent="-342900">
              <a:buFont typeface="+mj-lt"/>
              <a:buAutoNum type="alphaUcPeriod"/>
            </a:pPr>
            <a:r>
              <a:rPr lang="en-US" altLang="zh-CN" dirty="0" smtClean="0"/>
              <a:t>FusionManager</a:t>
            </a:r>
          </a:p>
          <a:p>
            <a:pPr marL="744537" lvl="1" indent="-342900">
              <a:buFont typeface="+mj-lt"/>
              <a:buAutoNum type="alphaUcPeriod"/>
            </a:pPr>
            <a:r>
              <a:rPr lang="en-US" altLang="zh-CN" dirty="0" smtClean="0"/>
              <a:t>eBackup</a:t>
            </a:r>
          </a:p>
          <a:p>
            <a:pPr marL="744537" lvl="1" indent="-342900">
              <a:buFont typeface="+mj-lt"/>
              <a:buAutoNum type="alphaUcPeriod"/>
            </a:pPr>
            <a:r>
              <a:rPr lang="en-US" altLang="zh-CN" dirty="0"/>
              <a:t>UltraVR</a:t>
            </a:r>
            <a:endParaRPr lang="en-US" altLang="zh-CN" dirty="0" smtClean="0"/>
          </a:p>
          <a:p>
            <a:r>
              <a:rPr lang="en-US" altLang="zh-CN" dirty="0" smtClean="0"/>
              <a:t>FusionCompute</a:t>
            </a:r>
            <a:r>
              <a:rPr lang="zh-CN" altLang="en-US" dirty="0" smtClean="0"/>
              <a:t>能够带来哪些好处？（</a:t>
            </a:r>
            <a:r>
              <a:rPr lang="en-US" altLang="zh-CN" dirty="0" smtClean="0"/>
              <a:t>    </a:t>
            </a:r>
            <a:r>
              <a:rPr lang="zh-CN" altLang="en-US" dirty="0" smtClean="0"/>
              <a:t>）</a:t>
            </a:r>
            <a:endParaRPr lang="en-US" altLang="zh-CN" dirty="0" smtClean="0"/>
          </a:p>
          <a:p>
            <a:pPr marL="744537" lvl="1" indent="-342900">
              <a:buFont typeface="+mj-lt"/>
              <a:buAutoNum type="alphaUcPeriod"/>
            </a:pPr>
            <a:r>
              <a:rPr lang="zh-CN" altLang="en-US" dirty="0" smtClean="0"/>
              <a:t>提升资源利用率</a:t>
            </a:r>
            <a:endParaRPr lang="en-US" altLang="zh-CN" dirty="0" smtClean="0"/>
          </a:p>
          <a:p>
            <a:pPr marL="744537" lvl="1" indent="-342900">
              <a:buFont typeface="+mj-lt"/>
              <a:buAutoNum type="alphaUcPeriod"/>
            </a:pPr>
            <a:r>
              <a:rPr lang="zh-CN" altLang="en-US" dirty="0" smtClean="0"/>
              <a:t>提高系统可用性</a:t>
            </a:r>
            <a:endParaRPr lang="en-US" altLang="zh-CN" dirty="0" smtClean="0"/>
          </a:p>
          <a:p>
            <a:pPr marL="744537" lvl="1" indent="-342900">
              <a:buFont typeface="+mj-lt"/>
              <a:buAutoNum type="alphaUcPeriod"/>
            </a:pPr>
            <a:r>
              <a:rPr lang="zh-CN" altLang="en-US" dirty="0" smtClean="0"/>
              <a:t>降低</a:t>
            </a:r>
            <a:r>
              <a:rPr lang="en-US" altLang="zh-CN" dirty="0" smtClean="0"/>
              <a:t>TCO</a:t>
            </a:r>
            <a:endParaRPr lang="en-US" altLang="zh-CN" dirty="0"/>
          </a:p>
          <a:p>
            <a:pPr marL="744537" lvl="1" indent="-342900">
              <a:buFont typeface="+mj-lt"/>
              <a:buAutoNum type="alphaUcPeriod"/>
            </a:pPr>
            <a:r>
              <a:rPr lang="zh-CN" altLang="en-US" dirty="0" smtClean="0"/>
              <a:t>绿色</a:t>
            </a:r>
            <a:r>
              <a:rPr lang="zh-CN" altLang="en-US" dirty="0"/>
              <a:t>节能</a:t>
            </a:r>
            <a:endParaRPr lang="en-US" altLang="zh-CN" dirty="0" smtClean="0"/>
          </a:p>
          <a:p>
            <a:pPr marL="744537" lvl="1" indent="-342900">
              <a:buFont typeface="+mj-lt"/>
              <a:buAutoNum type="alphaUcPeriod"/>
            </a:pPr>
            <a:endParaRPr lang="en-US" altLang="zh-CN" dirty="0" smtClean="0"/>
          </a:p>
        </p:txBody>
      </p:sp>
    </p:spTree>
    <p:extLst>
      <p:ext uri="{BB962C8B-B14F-4D97-AF65-F5344CB8AC3E}">
        <p14:creationId xmlns:p14="http://schemas.microsoft.com/office/powerpoint/2010/main" val="29933091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描述</a:t>
            </a:r>
            <a:r>
              <a:rPr lang="en-US" altLang="zh-CN" dirty="0" smtClean="0"/>
              <a:t>FusionSphere</a:t>
            </a:r>
            <a:r>
              <a:rPr lang="zh-CN" altLang="en-US" dirty="0" smtClean="0"/>
              <a:t>虚拟化套件功能</a:t>
            </a:r>
            <a:r>
              <a:rPr lang="zh-CN" altLang="en-US" dirty="0"/>
              <a:t>架构</a:t>
            </a:r>
          </a:p>
          <a:p>
            <a:r>
              <a:rPr lang="zh-CN" altLang="en-US" dirty="0"/>
              <a:t>描述</a:t>
            </a:r>
            <a:r>
              <a:rPr lang="en-US" altLang="zh-CN" dirty="0"/>
              <a:t>FusionSphere</a:t>
            </a:r>
            <a:r>
              <a:rPr lang="zh-CN" altLang="en-US" dirty="0"/>
              <a:t>在云计算中的地位</a:t>
            </a:r>
          </a:p>
          <a:p>
            <a:r>
              <a:rPr lang="zh-CN" altLang="en-US" dirty="0"/>
              <a:t>描述</a:t>
            </a:r>
            <a:r>
              <a:rPr lang="en-US" altLang="zh-CN" dirty="0"/>
              <a:t>FusionCompute</a:t>
            </a:r>
            <a:r>
              <a:rPr lang="zh-CN" altLang="en-US" dirty="0"/>
              <a:t>产品定位及</a:t>
            </a:r>
            <a:r>
              <a:rPr lang="zh-CN" altLang="en-US" dirty="0" smtClean="0"/>
              <a:t>功能</a:t>
            </a:r>
            <a:endParaRPr lang="en-US" altLang="zh-CN" dirty="0"/>
          </a:p>
        </p:txBody>
      </p:sp>
    </p:spTree>
    <p:extLst>
      <p:ext uri="{BB962C8B-B14F-4D97-AF65-F5344CB8AC3E}">
        <p14:creationId xmlns:p14="http://schemas.microsoft.com/office/powerpoint/2010/main" val="1598977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描述</a:t>
            </a:r>
            <a:r>
              <a:rPr lang="en-US" altLang="zh-CN" dirty="0" smtClean="0"/>
              <a:t>FusionSphere</a:t>
            </a:r>
            <a:r>
              <a:rPr lang="zh-CN" altLang="en-US" dirty="0" smtClean="0"/>
              <a:t>虚拟化套件功能架构</a:t>
            </a:r>
            <a:endParaRPr lang="en-US" altLang="zh-CN" dirty="0" smtClean="0"/>
          </a:p>
          <a:p>
            <a:pPr lvl="1"/>
            <a:r>
              <a:rPr lang="zh-CN" altLang="en-US" dirty="0" smtClean="0"/>
              <a:t>描述</a:t>
            </a:r>
            <a:r>
              <a:rPr lang="en-US" altLang="zh-CN" dirty="0" smtClean="0"/>
              <a:t>FusionSphere</a:t>
            </a:r>
            <a:r>
              <a:rPr lang="zh-CN" altLang="en-US" dirty="0" smtClean="0"/>
              <a:t>在云计算中的地位</a:t>
            </a:r>
            <a:endParaRPr lang="en-US" altLang="zh-CN" dirty="0" smtClean="0"/>
          </a:p>
          <a:p>
            <a:pPr lvl="1"/>
            <a:r>
              <a:rPr lang="zh-CN" altLang="en-US" dirty="0" smtClean="0"/>
              <a:t>描述</a:t>
            </a:r>
            <a:r>
              <a:rPr lang="en-US" altLang="zh-CN" dirty="0" smtClean="0"/>
              <a:t>FusionCompute</a:t>
            </a:r>
            <a:r>
              <a:rPr lang="zh-CN" altLang="en-US" dirty="0" smtClean="0"/>
              <a:t>产品定位及功能</a:t>
            </a:r>
            <a:endParaRPr lang="en-US" altLang="zh-CN" dirty="0" smtClean="0"/>
          </a:p>
          <a:p>
            <a:pPr lvl="1"/>
            <a:r>
              <a:rPr lang="zh-CN" altLang="en-US" dirty="0" smtClean="0"/>
              <a:t>虚拟化部署</a:t>
            </a:r>
            <a:r>
              <a:rPr lang="en-US" altLang="zh-CN" dirty="0" smtClean="0"/>
              <a:t>FusionCompute</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smtClean="0"/>
              <a:t>FusionSphere</a:t>
            </a:r>
            <a:r>
              <a:rPr lang="zh-CN" altLang="en-US" b="1" dirty="0" smtClean="0"/>
              <a:t>虚拟化套件介绍</a:t>
            </a:r>
            <a:endParaRPr lang="zh-CN" altLang="en-US" dirty="0" smtClean="0"/>
          </a:p>
          <a:p>
            <a:r>
              <a:rPr lang="en-US" altLang="zh-CN" dirty="0" smtClean="0">
                <a:solidFill>
                  <a:schemeClr val="bg1">
                    <a:lumMod val="50000"/>
                  </a:schemeClr>
                </a:solidFill>
              </a:rPr>
              <a:t>FusionCompute</a:t>
            </a:r>
            <a:r>
              <a:rPr lang="zh-CN" altLang="en-US" dirty="0" smtClean="0">
                <a:solidFill>
                  <a:schemeClr val="bg1">
                    <a:lumMod val="50000"/>
                  </a:schemeClr>
                </a:solidFill>
              </a:rPr>
              <a:t>介绍</a:t>
            </a:r>
            <a:endParaRPr lang="en-US" altLang="zh-CN" dirty="0" smtClean="0">
              <a:solidFill>
                <a:schemeClr val="bg1">
                  <a:lumMod val="50000"/>
                </a:schemeClr>
              </a:solidFill>
            </a:endParaRPr>
          </a:p>
          <a:p>
            <a:r>
              <a:rPr lang="en-US" altLang="zh-CN" dirty="0" smtClean="0">
                <a:solidFill>
                  <a:schemeClr val="bg1">
                    <a:lumMod val="50000"/>
                  </a:schemeClr>
                </a:solidFill>
              </a:rPr>
              <a:t>FusionCompute</a:t>
            </a:r>
            <a:r>
              <a:rPr lang="zh-CN" altLang="en-US" dirty="0" smtClean="0">
                <a:solidFill>
                  <a:schemeClr val="bg1">
                    <a:lumMod val="50000"/>
                  </a:schemeClr>
                </a:solidFill>
              </a:rPr>
              <a:t>规划部署</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虚拟化 </a:t>
            </a:r>
            <a:r>
              <a:rPr lang="en-US" altLang="zh-CN" dirty="0"/>
              <a:t>-</a:t>
            </a:r>
            <a:r>
              <a:rPr lang="en-US" altLang="zh-CN" dirty="0" smtClean="0"/>
              <a:t> </a:t>
            </a:r>
            <a:r>
              <a:rPr lang="zh-CN" altLang="en-US" dirty="0" smtClean="0"/>
              <a:t>云软件的基石</a:t>
            </a:r>
            <a:endParaRPr lang="zh-CN" altLang="en-US" dirty="0"/>
          </a:p>
        </p:txBody>
      </p:sp>
      <p:sp>
        <p:nvSpPr>
          <p:cNvPr id="4" name="矩形 3"/>
          <p:cNvSpPr/>
          <p:nvPr/>
        </p:nvSpPr>
        <p:spPr>
          <a:xfrm>
            <a:off x="1235460" y="1736812"/>
            <a:ext cx="2340184" cy="2485708"/>
          </a:xfrm>
          <a:prstGeom prst="rect">
            <a:avLst/>
          </a:prstGeom>
          <a:solidFill>
            <a:srgbClr val="00B0F0"/>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华为公有云</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6338332" y="1736812"/>
            <a:ext cx="2340184" cy="2485708"/>
          </a:xfrm>
          <a:prstGeom prst="rect">
            <a:avLst/>
          </a:prstGeom>
          <a:solidFill>
            <a:srgbClr val="00B0F0"/>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微软雅黑" panose="020B0503020204020204" pitchFamily="34" charset="-122"/>
                <a:ea typeface="微软雅黑" panose="020B0503020204020204" pitchFamily="34" charset="-122"/>
              </a:rPr>
              <a:t>NFVI</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8889770" y="1736812"/>
            <a:ext cx="2340184" cy="2485708"/>
          </a:xfrm>
          <a:prstGeom prst="rect">
            <a:avLst/>
          </a:prstGeom>
          <a:solidFill>
            <a:srgbClr val="00B0F0"/>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桌面云</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786896" y="1736812"/>
            <a:ext cx="2340184" cy="2485708"/>
          </a:xfrm>
          <a:prstGeom prst="rect">
            <a:avLst/>
          </a:prstGeom>
          <a:solidFill>
            <a:srgbClr val="00B0F0"/>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华为云</a:t>
            </a:r>
            <a:r>
              <a:rPr lang="en-US" altLang="zh-CN" sz="2000" b="1" dirty="0">
                <a:solidFill>
                  <a:schemeClr val="tx1"/>
                </a:solidFill>
                <a:latin typeface="微软雅黑" panose="020B0503020204020204" pitchFamily="34" charset="-122"/>
                <a:ea typeface="微软雅黑" panose="020B0503020204020204" pitchFamily="34" charset="-122"/>
              </a:rPr>
              <a:t>Stack</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1235462" y="4428036"/>
            <a:ext cx="9994492" cy="762070"/>
          </a:xfrm>
          <a:prstGeom prst="rect">
            <a:avLst/>
          </a:prstGeom>
          <a:solidFill>
            <a:srgbClr val="00B0F0"/>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C00000"/>
                </a:solidFill>
                <a:latin typeface="微软雅黑" panose="020B0503020204020204" pitchFamily="34" charset="-122"/>
                <a:ea typeface="微软雅黑" panose="020B0503020204020204" pitchFamily="34" charset="-122"/>
              </a:rPr>
              <a:t>虚拟</a:t>
            </a:r>
            <a:r>
              <a:rPr lang="zh-CN" altLang="en-US" sz="2000" b="1" dirty="0">
                <a:solidFill>
                  <a:srgbClr val="C00000"/>
                </a:solidFill>
                <a:latin typeface="微软雅黑" panose="020B0503020204020204" pitchFamily="34" charset="-122"/>
                <a:ea typeface="微软雅黑" panose="020B0503020204020204" pitchFamily="34" charset="-122"/>
              </a:rPr>
              <a:t>化</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30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FusionSphere</a:t>
            </a:r>
            <a:r>
              <a:rPr lang="zh-CN" altLang="en-US" dirty="0" smtClean="0"/>
              <a:t>虚拟化套件特点</a:t>
            </a:r>
            <a:endParaRPr lang="zh-CN" altLang="en-US" dirty="0"/>
          </a:p>
        </p:txBody>
      </p:sp>
      <p:sp>
        <p:nvSpPr>
          <p:cNvPr id="3" name="矩形 2"/>
          <p:cNvSpPr/>
          <p:nvPr/>
        </p:nvSpPr>
        <p:spPr>
          <a:xfrm>
            <a:off x="6227175" y="2940936"/>
            <a:ext cx="5108212" cy="33824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984357" y="2940936"/>
            <a:ext cx="5201979" cy="33824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等腰三角形 4"/>
          <p:cNvSpPr/>
          <p:nvPr/>
        </p:nvSpPr>
        <p:spPr bwMode="auto">
          <a:xfrm>
            <a:off x="983432" y="1340768"/>
            <a:ext cx="10351957" cy="716612"/>
          </a:xfrm>
          <a:prstGeom prst="triangle">
            <a:avLst>
              <a:gd name="adj" fmla="val 49664"/>
            </a:avLst>
          </a:prstGeom>
          <a:solidFill>
            <a:schemeClr val="bg1">
              <a:lumMod val="65000"/>
            </a:schemeClr>
          </a:solidFill>
          <a:ln w="3175" cap="flat" cmpd="sng" algn="ctr">
            <a:noFill/>
            <a:prstDash val="solid"/>
            <a:round/>
            <a:headEnd type="none" w="med" len="med"/>
            <a:tailEnd type="none" w="med" len="med"/>
          </a:ln>
          <a:effectLst/>
        </p:spPr>
        <p:txBody>
          <a:bodyPr vert="horz" wrap="square" lIns="91389" tIns="45694" rIns="91389" bIns="45694" numCol="1" rtlCol="0" anchor="t" anchorCtr="0" compatLnSpc="1">
            <a:prstTxWarp prst="textNoShape">
              <a:avLst/>
            </a:prstTxWarp>
          </a:bodyPr>
          <a:lstStyle/>
          <a:p>
            <a:pPr defTabSz="685151">
              <a:defRPr/>
            </a:pPr>
            <a:endParaRPr kumimoji="1" lang="zh-CN" altLang="en-US" sz="1800" kern="0"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984357" y="2127079"/>
            <a:ext cx="10368226" cy="372570"/>
          </a:xfrm>
          <a:prstGeom prst="rect">
            <a:avLst/>
          </a:prstGeom>
          <a:solidFill>
            <a:srgbClr val="92D050"/>
          </a:solidFill>
          <a:ln>
            <a:noFill/>
          </a:ln>
          <a:effectLst/>
        </p:spPr>
        <p:txBody>
          <a:bodyPr vert="horz" wrap="square" lIns="91365" tIns="45682" rIns="91365" bIns="45682" numCol="1" rtlCol="0" anchor="ctr" anchorCtr="0" compatLnSpc="1">
            <a:prstTxWarp prst="textNoShape">
              <a:avLst/>
            </a:prstTxWarp>
          </a:bodyPr>
          <a:lstStyle/>
          <a:p>
            <a:pPr algn="ctr" defTabSz="913774">
              <a:buClr>
                <a:srgbClr val="CC9900"/>
              </a:buClr>
              <a:defRPr/>
            </a:pPr>
            <a:r>
              <a:rPr lang="zh-CN" altLang="en-US" sz="1400" b="1" kern="0" dirty="0">
                <a:latin typeface="微软雅黑" panose="020B0503020204020204" pitchFamily="34" charset="-122"/>
                <a:ea typeface="微软雅黑" panose="020B0503020204020204" pitchFamily="34" charset="-122"/>
                <a:cs typeface="Arial" panose="020B0604020202020204" pitchFamily="34" charset="0"/>
              </a:rPr>
              <a:t>定位：至简至优的虚拟化解决方案领导者 </a:t>
            </a:r>
            <a:r>
              <a:rPr lang="en-US" altLang="zh-CN" sz="1400" b="1" kern="0" dirty="0">
                <a:latin typeface="微软雅黑" panose="020B0503020204020204" pitchFamily="34" charset="-122"/>
                <a:ea typeface="微软雅黑" panose="020B0503020204020204" pitchFamily="34" charset="-122"/>
                <a:cs typeface="Arial" panose="020B0604020202020204" pitchFamily="34" charset="0"/>
              </a:rPr>
              <a:t> </a:t>
            </a:r>
            <a:endParaRPr lang="zh-CN" altLang="en-US" sz="1400" b="1" kern="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文本框 9"/>
          <p:cNvSpPr txBox="1"/>
          <p:nvPr/>
        </p:nvSpPr>
        <p:spPr>
          <a:xfrm>
            <a:off x="2978340" y="1552800"/>
            <a:ext cx="6246192" cy="369304"/>
          </a:xfrm>
          <a:prstGeom prst="rect">
            <a:avLst/>
          </a:prstGeom>
          <a:noFill/>
          <a:ln>
            <a:noFill/>
          </a:ln>
        </p:spPr>
        <p:txBody>
          <a:bodyPr wrap="square" lIns="91413" tIns="45706" rIns="91413" bIns="45706" rtlCol="0" anchor="ctr">
            <a:spAutoFit/>
          </a:bodyPr>
          <a:lstStyle/>
          <a:p>
            <a:pPr marL="232737" indent="-232737" algn="ctr">
              <a:spcBef>
                <a:spcPts val="800"/>
              </a:spcBef>
              <a:defRPr/>
            </a:pPr>
            <a:r>
              <a:rPr lang="zh-CN" altLang="en-US" sz="1800" b="1" kern="0" dirty="0">
                <a:latin typeface="微软雅黑" panose="020B0503020204020204" pitchFamily="34" charset="-122"/>
                <a:ea typeface="微软雅黑" panose="020B0503020204020204" pitchFamily="34" charset="-122"/>
                <a:cs typeface="Arial" panose="020B0604020202020204" pitchFamily="34" charset="0"/>
              </a:rPr>
              <a:t>管理至简，性能至优</a:t>
            </a:r>
            <a:endParaRPr lang="en-US" altLang="zh-CN" sz="1800" b="1" kern="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bwMode="auto">
          <a:xfrm>
            <a:off x="984357" y="2549087"/>
            <a:ext cx="5201980" cy="342413"/>
          </a:xfrm>
          <a:prstGeom prst="rect">
            <a:avLst/>
          </a:prstGeom>
          <a:solidFill>
            <a:srgbClr val="FFC000"/>
          </a:solidFill>
          <a:ln>
            <a:noFill/>
          </a:ln>
          <a:effectLst/>
        </p:spPr>
        <p:txBody>
          <a:bodyPr vert="horz" wrap="square" lIns="91365" tIns="45682" rIns="91365" bIns="45682" numCol="1" rtlCol="0" anchor="ctr" anchorCtr="0" compatLnSpc="1">
            <a:prstTxWarp prst="textNoShape">
              <a:avLst/>
            </a:prstTxWarp>
          </a:bodyPr>
          <a:lstStyle/>
          <a:p>
            <a:pPr marL="232737" indent="-232737" algn="ctr">
              <a:spcBef>
                <a:spcPts val="800"/>
              </a:spcBef>
              <a:defRPr/>
            </a:pPr>
            <a:r>
              <a:rPr lang="zh-CN" altLang="en-US" sz="1400"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管理至简</a:t>
            </a:r>
          </a:p>
        </p:txBody>
      </p:sp>
      <p:sp>
        <p:nvSpPr>
          <p:cNvPr id="9" name="矩形 8"/>
          <p:cNvSpPr/>
          <p:nvPr/>
        </p:nvSpPr>
        <p:spPr bwMode="auto">
          <a:xfrm>
            <a:off x="984357" y="2940937"/>
            <a:ext cx="5201979" cy="338245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4" tIns="60943" rIns="121884" bIns="60943" numCol="1" spcCol="0" rtlCol="0" fromWordArt="0" anchor="ctr" anchorCtr="0" forceAA="0" compatLnSpc="1">
            <a:prstTxWarp prst="textNoShape">
              <a:avLst/>
            </a:prstTxWarp>
            <a:noAutofit/>
          </a:bodyPr>
          <a:lstStyle/>
          <a:p>
            <a:pPr>
              <a:lnSpc>
                <a:spcPct val="120000"/>
              </a:lnSpc>
              <a:spcBef>
                <a:spcPts val="800"/>
              </a:spcBef>
            </a:pPr>
            <a:endParaRPr lang="zh-CN" altLang="en-US" sz="1334"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6232284" y="2549086"/>
            <a:ext cx="5103103" cy="342413"/>
          </a:xfrm>
          <a:prstGeom prst="rect">
            <a:avLst/>
          </a:prstGeom>
          <a:solidFill>
            <a:srgbClr val="FFC000"/>
          </a:solidFill>
          <a:ln>
            <a:noFill/>
          </a:ln>
          <a:effectLst/>
        </p:spPr>
        <p:txBody>
          <a:bodyPr vert="horz" wrap="square" lIns="91365" tIns="45682" rIns="91365" bIns="45682" numCol="1" rtlCol="0" anchor="ctr" anchorCtr="0" compatLnSpc="1">
            <a:prstTxWarp prst="textNoShape">
              <a:avLst/>
            </a:prstTxWarp>
          </a:bodyPr>
          <a:lstStyle/>
          <a:p>
            <a:pPr algn="ctr" defTabSz="1023337">
              <a:defRPr/>
            </a:pPr>
            <a:r>
              <a:rPr lang="zh-CN" altLang="en-US" sz="1332"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性能至优</a:t>
            </a:r>
            <a:endParaRPr lang="en-US" altLang="zh-CN" sz="1332"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a:xfrm>
            <a:off x="6168470" y="2940934"/>
            <a:ext cx="5149052" cy="2613023"/>
          </a:xfrm>
          <a:prstGeom prst="rect">
            <a:avLst/>
          </a:prstGeom>
          <a:noFill/>
        </p:spPr>
        <p:txBody>
          <a:bodyPr wrap="square" rtlCol="0">
            <a:spAutoFit/>
          </a:bodyPr>
          <a:lstStyle/>
          <a:p>
            <a:pPr algn="ctr">
              <a:lnSpc>
                <a:spcPct val="130000"/>
              </a:lnSpc>
            </a:pPr>
            <a:r>
              <a:rPr lang="zh-CN" altLang="en-US" sz="1400" b="1" dirty="0">
                <a:solidFill>
                  <a:srgbClr val="C00000"/>
                </a:solidFill>
                <a:latin typeface="微软雅黑" panose="020B0503020204020204" pitchFamily="34" charset="-122"/>
                <a:ea typeface="微软雅黑" panose="020B0503020204020204" pitchFamily="34" charset="-122"/>
              </a:rPr>
              <a:t>大规格虚拟机</a:t>
            </a:r>
          </a:p>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255U/4T</a:t>
            </a:r>
            <a:r>
              <a:rPr lang="zh-CN" altLang="en-US" sz="1400" dirty="0">
                <a:solidFill>
                  <a:schemeClr val="bg1"/>
                </a:solidFill>
                <a:latin typeface="微软雅黑" panose="020B0503020204020204" pitchFamily="34" charset="-122"/>
                <a:ea typeface="微软雅黑" panose="020B0503020204020204" pitchFamily="34" charset="-122"/>
              </a:rPr>
              <a:t>，满足业务高规格虚拟机需求</a:t>
            </a:r>
          </a:p>
          <a:p>
            <a:pPr algn="ctr">
              <a:lnSpc>
                <a:spcPct val="130000"/>
              </a:lnSpc>
            </a:pPr>
            <a:r>
              <a:rPr lang="zh-CN" altLang="en-US" sz="1400" b="1" dirty="0">
                <a:solidFill>
                  <a:srgbClr val="C00000"/>
                </a:solidFill>
                <a:latin typeface="微软雅黑" panose="020B0503020204020204" pitchFamily="34" charset="-122"/>
                <a:ea typeface="微软雅黑" panose="020B0503020204020204" pitchFamily="34" charset="-122"/>
              </a:rPr>
              <a:t>高性能虚拟化能力</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KVM</a:t>
            </a:r>
            <a:r>
              <a:rPr lang="zh-CN" altLang="en-US" sz="1400" dirty="0">
                <a:solidFill>
                  <a:schemeClr val="bg1"/>
                </a:solidFill>
                <a:latin typeface="微软雅黑" panose="020B0503020204020204" pitchFamily="34" charset="-122"/>
                <a:ea typeface="微软雅黑" panose="020B0503020204020204" pitchFamily="34" charset="-122"/>
              </a:rPr>
              <a:t>引擎，着眼于企业级性能，</a:t>
            </a:r>
            <a:r>
              <a:rPr lang="en-US" altLang="zh-CN" sz="1400" dirty="0">
                <a:solidFill>
                  <a:schemeClr val="bg1"/>
                </a:solidFill>
                <a:latin typeface="微软雅黑" panose="020B0503020204020204" pitchFamily="34" charset="-122"/>
                <a:ea typeface="微软雅黑" panose="020B0503020204020204" pitchFamily="34" charset="-122"/>
              </a:rPr>
              <a:t>SPECvirt</a:t>
            </a:r>
            <a:r>
              <a:rPr lang="zh-CN" altLang="en-US" sz="1400" dirty="0">
                <a:solidFill>
                  <a:schemeClr val="bg1"/>
                </a:solidFill>
                <a:latin typeface="微软雅黑" panose="020B0503020204020204" pitchFamily="34" charset="-122"/>
                <a:ea typeface="微软雅黑" panose="020B0503020204020204" pitchFamily="34" charset="-122"/>
              </a:rPr>
              <a:t>测试业界领先</a:t>
            </a:r>
          </a:p>
          <a:p>
            <a:pPr algn="ctr">
              <a:lnSpc>
                <a:spcPct val="130000"/>
              </a:lnSpc>
            </a:pPr>
            <a:r>
              <a:rPr lang="en-US" altLang="zh-CN" sz="1400" b="1" dirty="0">
                <a:solidFill>
                  <a:srgbClr val="C00000"/>
                </a:solidFill>
                <a:latin typeface="微软雅黑" panose="020B0503020204020204" pitchFamily="34" charset="-122"/>
                <a:ea typeface="微软雅黑" panose="020B0503020204020204" pitchFamily="34" charset="-122"/>
              </a:rPr>
              <a:t>GPU</a:t>
            </a:r>
            <a:r>
              <a:rPr lang="zh-CN" altLang="en-US" sz="1400" b="1" dirty="0">
                <a:solidFill>
                  <a:srgbClr val="C00000"/>
                </a:solidFill>
                <a:latin typeface="微软雅黑" panose="020B0503020204020204" pitchFamily="34" charset="-122"/>
                <a:ea typeface="微软雅黑" panose="020B0503020204020204" pitchFamily="34" charset="-122"/>
              </a:rPr>
              <a:t>增强</a:t>
            </a:r>
          </a:p>
          <a:p>
            <a:pPr algn="ct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支持多款显卡直通</a:t>
            </a:r>
            <a:r>
              <a:rPr lang="zh-CN" altLang="en-US" sz="1400" dirty="0">
                <a:solidFill>
                  <a:schemeClr val="bg1"/>
                </a:solidFill>
                <a:latin typeface="微软雅黑" panose="020B0503020204020204" pitchFamily="34" charset="-122"/>
                <a:ea typeface="微软雅黑" panose="020B0503020204020204" pitchFamily="34" charset="-122"/>
              </a:rPr>
              <a:t>和虚拟化，适配深度学习、图形渲染、复杂计算等业务场景</a:t>
            </a:r>
          </a:p>
          <a:p>
            <a:pPr algn="ctr">
              <a:lnSpc>
                <a:spcPct val="130000"/>
              </a:lnSpc>
            </a:pPr>
            <a:r>
              <a:rPr lang="zh-CN" altLang="en-US" sz="1400" b="1" dirty="0">
                <a:solidFill>
                  <a:srgbClr val="C00000"/>
                </a:solidFill>
                <a:latin typeface="微软雅黑" panose="020B0503020204020204" pitchFamily="34" charset="-122"/>
                <a:ea typeface="微软雅黑" panose="020B0503020204020204" pitchFamily="34" charset="-122"/>
              </a:rPr>
              <a:t>高性能网络</a:t>
            </a:r>
          </a:p>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OVS+DPDK</a:t>
            </a:r>
            <a:r>
              <a:rPr lang="zh-CN" altLang="en-US" sz="1400" dirty="0">
                <a:solidFill>
                  <a:schemeClr val="bg1"/>
                </a:solidFill>
                <a:latin typeface="微软雅黑" panose="020B0503020204020204" pitchFamily="34" charset="-122"/>
                <a:ea typeface="微软雅黑" panose="020B0503020204020204" pitchFamily="34" charset="-122"/>
              </a:rPr>
              <a:t>网络调优（</a:t>
            </a:r>
            <a:r>
              <a:rPr lang="en-US" altLang="zh-CN" sz="1400" dirty="0">
                <a:solidFill>
                  <a:schemeClr val="bg1"/>
                </a:solidFill>
                <a:latin typeface="微软雅黑" panose="020B0503020204020204" pitchFamily="34" charset="-122"/>
                <a:ea typeface="微软雅黑" panose="020B0503020204020204" pitchFamily="34" charset="-122"/>
              </a:rPr>
              <a:t>&gt;20Gbps</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10GB</a:t>
            </a:r>
            <a:r>
              <a:rPr lang="zh-CN" altLang="en-US" sz="1400" dirty="0">
                <a:solidFill>
                  <a:schemeClr val="bg1"/>
                </a:solidFill>
                <a:latin typeface="微软雅黑" panose="020B0503020204020204" pitchFamily="34" charset="-122"/>
                <a:ea typeface="微软雅黑" panose="020B0503020204020204" pitchFamily="34" charset="-122"/>
              </a:rPr>
              <a:t>视频传输仅需</a:t>
            </a:r>
            <a:r>
              <a:rPr lang="en-US" altLang="zh-CN" sz="1400" dirty="0">
                <a:solidFill>
                  <a:schemeClr val="bg1"/>
                </a:solidFill>
                <a:latin typeface="微软雅黑" panose="020B0503020204020204" pitchFamily="34" charset="-122"/>
                <a:ea typeface="微软雅黑" panose="020B0503020204020204" pitchFamily="34" charset="-122"/>
              </a:rPr>
              <a:t>4</a:t>
            </a:r>
            <a:r>
              <a:rPr lang="zh-CN" altLang="en-US" sz="1400" dirty="0">
                <a:solidFill>
                  <a:schemeClr val="bg1"/>
                </a:solidFill>
                <a:latin typeface="微软雅黑" panose="020B0503020204020204" pitchFamily="34" charset="-122"/>
                <a:ea typeface="微软雅黑" panose="020B0503020204020204" pitchFamily="34" charset="-122"/>
              </a:rPr>
              <a:t>秒</a:t>
            </a:r>
          </a:p>
        </p:txBody>
      </p:sp>
      <p:sp>
        <p:nvSpPr>
          <p:cNvPr id="13" name="矩形 12"/>
          <p:cNvSpPr/>
          <p:nvPr/>
        </p:nvSpPr>
        <p:spPr>
          <a:xfrm>
            <a:off x="983432" y="2940935"/>
            <a:ext cx="5202903" cy="3173176"/>
          </a:xfrm>
          <a:prstGeom prst="rect">
            <a:avLst/>
          </a:prstGeom>
          <a:noFill/>
        </p:spPr>
        <p:txBody>
          <a:bodyPr wrap="square" rtlCol="0">
            <a:spAutoFit/>
          </a:bodyPr>
          <a:lstStyle/>
          <a:p>
            <a:pPr algn="ctr">
              <a:lnSpc>
                <a:spcPct val="130000"/>
              </a:lnSpc>
            </a:pPr>
            <a:r>
              <a:rPr lang="zh-CN" altLang="en-US" sz="1400" b="1" dirty="0">
                <a:solidFill>
                  <a:srgbClr val="C00000"/>
                </a:solidFill>
                <a:latin typeface="微软雅黑" panose="020B0503020204020204" pitchFamily="34" charset="-122"/>
                <a:ea typeface="微软雅黑" panose="020B0503020204020204" pitchFamily="34" charset="-122"/>
              </a:rPr>
              <a:t>多站点统一管理</a:t>
            </a:r>
          </a:p>
          <a:p>
            <a:pPr algn="ct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可支持</a:t>
            </a:r>
            <a:r>
              <a:rPr lang="en-US" altLang="zh-CN" sz="1400" dirty="0">
                <a:solidFill>
                  <a:schemeClr val="bg1"/>
                </a:solidFill>
                <a:latin typeface="微软雅黑" panose="020B0503020204020204" pitchFamily="34" charset="-122"/>
                <a:ea typeface="微软雅黑" panose="020B0503020204020204" pitchFamily="34" charset="-122"/>
              </a:rPr>
              <a:t>256</a:t>
            </a:r>
            <a:r>
              <a:rPr lang="zh-CN" altLang="en-US" sz="1400" dirty="0">
                <a:solidFill>
                  <a:schemeClr val="bg1"/>
                </a:solidFill>
                <a:latin typeface="微软雅黑" panose="020B0503020204020204" pitchFamily="34" charset="-122"/>
                <a:ea typeface="微软雅黑" panose="020B0503020204020204" pitchFamily="34" charset="-122"/>
              </a:rPr>
              <a:t>个站点同时管理，统一运维</a:t>
            </a:r>
          </a:p>
          <a:p>
            <a:pPr algn="ctr">
              <a:lnSpc>
                <a:spcPct val="130000"/>
              </a:lnSpc>
            </a:pPr>
            <a:r>
              <a:rPr lang="zh-CN" altLang="en-US" sz="1400" b="1" dirty="0">
                <a:solidFill>
                  <a:srgbClr val="C00000"/>
                </a:solidFill>
                <a:latin typeface="微软雅黑" panose="020B0503020204020204" pitchFamily="34" charset="-122"/>
                <a:ea typeface="微软雅黑" panose="020B0503020204020204" pitchFamily="34" charset="-122"/>
              </a:rPr>
              <a:t>异构纳管</a:t>
            </a:r>
            <a:r>
              <a:rPr lang="en-US" altLang="zh-CN" sz="1400" b="1" dirty="0">
                <a:solidFill>
                  <a:srgbClr val="C00000"/>
                </a:solidFill>
                <a:latin typeface="微软雅黑" panose="020B0503020204020204" pitchFamily="34" charset="-122"/>
                <a:ea typeface="微软雅黑" panose="020B0503020204020204" pitchFamily="34" charset="-122"/>
              </a:rPr>
              <a:t>VMware</a:t>
            </a:r>
            <a:endParaRPr lang="zh-CN" altLang="en-US" sz="1400" b="1" dirty="0">
              <a:solidFill>
                <a:srgbClr val="C00000"/>
              </a:solidFill>
              <a:latin typeface="微软雅黑" panose="020B0503020204020204" pitchFamily="34" charset="-122"/>
              <a:ea typeface="微软雅黑" panose="020B0503020204020204" pitchFamily="34" charset="-122"/>
            </a:endParaRPr>
          </a:p>
          <a:p>
            <a:pPr algn="ct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纳管存量</a:t>
            </a:r>
            <a:r>
              <a:rPr lang="en-US" altLang="zh-CN" sz="1400" dirty="0">
                <a:solidFill>
                  <a:schemeClr val="bg1"/>
                </a:solidFill>
                <a:latin typeface="微软雅黑" panose="020B0503020204020204" pitchFamily="34" charset="-122"/>
                <a:ea typeface="微软雅黑" panose="020B0503020204020204" pitchFamily="34" charset="-122"/>
              </a:rPr>
              <a:t>VMware</a:t>
            </a:r>
            <a:r>
              <a:rPr lang="zh-CN" altLang="en-US" sz="1400" dirty="0">
                <a:solidFill>
                  <a:schemeClr val="bg1"/>
                </a:solidFill>
                <a:latin typeface="微软雅黑" panose="020B0503020204020204" pitchFamily="34" charset="-122"/>
                <a:ea typeface="微软雅黑" panose="020B0503020204020204" pitchFamily="34" charset="-122"/>
              </a:rPr>
              <a:t>，保护已有投资</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1400" b="1" dirty="0">
                <a:solidFill>
                  <a:srgbClr val="C00000"/>
                </a:solidFill>
                <a:latin typeface="微软雅黑" panose="020B0503020204020204" pitchFamily="34" charset="-122"/>
                <a:ea typeface="微软雅黑" panose="020B0503020204020204" pitchFamily="34" charset="-122"/>
              </a:rPr>
              <a:t>最可靠</a:t>
            </a:r>
          </a:p>
          <a:p>
            <a:pPr algn="ct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支持两地三中心，城域双活，跨地域容灾，保障业务连续性</a:t>
            </a:r>
          </a:p>
          <a:p>
            <a:pPr algn="ct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无代理防病毒，构建安全生态</a:t>
            </a:r>
          </a:p>
          <a:p>
            <a:pPr algn="ctr">
              <a:lnSpc>
                <a:spcPct val="130000"/>
              </a:lnSpc>
            </a:pPr>
            <a:r>
              <a:rPr lang="zh-CN" altLang="en-US" sz="1400" b="1" dirty="0">
                <a:solidFill>
                  <a:srgbClr val="C00000"/>
                </a:solidFill>
                <a:latin typeface="微软雅黑" panose="020B0503020204020204" pitchFamily="34" charset="-122"/>
                <a:ea typeface="微软雅黑" panose="020B0503020204020204" pitchFamily="34" charset="-122"/>
              </a:rPr>
              <a:t>云演进</a:t>
            </a:r>
          </a:p>
          <a:p>
            <a:pPr algn="ct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支持物理机、第三方</a:t>
            </a:r>
            <a:r>
              <a:rPr lang="zh-CN" altLang="en-US" sz="1400" dirty="0" smtClean="0">
                <a:solidFill>
                  <a:schemeClr val="bg1"/>
                </a:solidFill>
                <a:latin typeface="微软雅黑" panose="020B0503020204020204" pitchFamily="34" charset="-122"/>
                <a:ea typeface="微软雅黑" panose="020B0503020204020204" pitchFamily="34" charset="-122"/>
              </a:rPr>
              <a:t>平台迁移</a:t>
            </a:r>
            <a:r>
              <a:rPr lang="zh-CN" altLang="en-US" sz="1400" dirty="0">
                <a:solidFill>
                  <a:schemeClr val="bg1"/>
                </a:solidFill>
                <a:latin typeface="微软雅黑" panose="020B0503020204020204" pitchFamily="34" charset="-122"/>
                <a:ea typeface="微软雅黑" panose="020B0503020204020204" pitchFamily="34" charset="-122"/>
              </a:rPr>
              <a:t>；</a:t>
            </a:r>
          </a:p>
          <a:p>
            <a:pPr algn="ct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支持</a:t>
            </a:r>
            <a:r>
              <a:rPr lang="en-US" altLang="zh-CN" sz="1400" dirty="0">
                <a:solidFill>
                  <a:schemeClr val="bg1"/>
                </a:solidFill>
                <a:latin typeface="微软雅黑" panose="020B0503020204020204" pitchFamily="34" charset="-122"/>
                <a:ea typeface="微软雅黑" panose="020B0503020204020204" pitchFamily="34" charset="-122"/>
              </a:rPr>
              <a:t>FusionSphere</a:t>
            </a:r>
            <a:r>
              <a:rPr lang="zh-CN" altLang="en-US" sz="1400" dirty="0">
                <a:solidFill>
                  <a:schemeClr val="bg1"/>
                </a:solidFill>
                <a:latin typeface="微软雅黑" panose="020B0503020204020204" pitchFamily="34" charset="-122"/>
                <a:ea typeface="微软雅黑" panose="020B0503020204020204" pitchFamily="34" charset="-122"/>
              </a:rPr>
              <a:t>虚拟化演进</a:t>
            </a:r>
            <a:r>
              <a:rPr lang="zh-CN" altLang="en-US" sz="1400" dirty="0" smtClean="0">
                <a:solidFill>
                  <a:schemeClr val="bg1"/>
                </a:solidFill>
                <a:latin typeface="微软雅黑" panose="020B0503020204020204" pitchFamily="34" charset="-122"/>
                <a:ea typeface="微软雅黑" panose="020B0503020204020204" pitchFamily="34" charset="-122"/>
              </a:rPr>
              <a:t>到</a:t>
            </a:r>
            <a:r>
              <a:rPr lang="zh-CN" altLang="en-US" sz="1400" dirty="0">
                <a:solidFill>
                  <a:schemeClr val="bg1"/>
                </a:solidFill>
                <a:latin typeface="微软雅黑" panose="020B0503020204020204" pitchFamily="34" charset="-122"/>
                <a:ea typeface="微软雅黑" panose="020B0503020204020204" pitchFamily="34" charset="-122"/>
              </a:rPr>
              <a:t>华为</a:t>
            </a:r>
            <a:r>
              <a:rPr lang="zh-CN" altLang="en-US" sz="1400" dirty="0" smtClean="0">
                <a:solidFill>
                  <a:schemeClr val="bg1"/>
                </a:solidFill>
                <a:latin typeface="微软雅黑" panose="020B0503020204020204" pitchFamily="34" charset="-122"/>
                <a:ea typeface="微软雅黑" panose="020B0503020204020204" pitchFamily="34" charset="-122"/>
              </a:rPr>
              <a:t>云</a:t>
            </a:r>
            <a:r>
              <a:rPr lang="en-US" altLang="zh-CN" sz="1400" dirty="0" smtClean="0">
                <a:solidFill>
                  <a:schemeClr val="bg1"/>
                </a:solidFill>
                <a:latin typeface="微软雅黑" panose="020B0503020204020204" pitchFamily="34" charset="-122"/>
                <a:ea typeface="微软雅黑" panose="020B0503020204020204" pitchFamily="34" charset="-122"/>
              </a:rPr>
              <a:t>Stack</a:t>
            </a:r>
            <a:r>
              <a:rPr lang="zh-CN" altLang="en-US" sz="1400" dirty="0" smtClean="0">
                <a:solidFill>
                  <a:schemeClr val="bg1"/>
                </a:solidFill>
                <a:latin typeface="微软雅黑" panose="020B0503020204020204" pitchFamily="34" charset="-122"/>
                <a:ea typeface="微软雅黑" panose="020B0503020204020204" pitchFamily="34" charset="-122"/>
              </a:rPr>
              <a:t>混合云</a:t>
            </a:r>
            <a:endParaRPr lang="zh-CN" altLang="en-US" sz="1400" dirty="0">
              <a:solidFill>
                <a:schemeClr val="bg1"/>
              </a:solidFill>
              <a:latin typeface="微软雅黑" panose="020B0503020204020204" pitchFamily="34" charset="-122"/>
              <a:ea typeface="微软雅黑" panose="020B0503020204020204" pitchFamily="34" charset="-122"/>
            </a:endParaRPr>
          </a:p>
          <a:p>
            <a:pPr algn="ct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058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FusionSphere</a:t>
            </a:r>
            <a:r>
              <a:rPr lang="zh-CN" altLang="en-US" dirty="0" smtClean="0"/>
              <a:t>虚拟化套件组成</a:t>
            </a:r>
            <a:endParaRPr lang="zh-CN" altLang="en-US" dirty="0"/>
          </a:p>
        </p:txBody>
      </p:sp>
      <p:sp>
        <p:nvSpPr>
          <p:cNvPr id="3" name="矩形 2"/>
          <p:cNvSpPr/>
          <p:nvPr/>
        </p:nvSpPr>
        <p:spPr bwMode="auto">
          <a:xfrm>
            <a:off x="4331804" y="3032956"/>
            <a:ext cx="3780420" cy="1620180"/>
          </a:xfrm>
          <a:prstGeom prst="rect">
            <a:avLst/>
          </a:prstGeom>
          <a:gradFill flip="none" rotWithShape="1">
            <a:gsLst>
              <a:gs pos="0">
                <a:srgbClr val="00B0F0"/>
              </a:gs>
              <a:gs pos="50000">
                <a:srgbClr val="00B0F0"/>
              </a:gs>
              <a:gs pos="100000">
                <a:srgbClr val="00B0F0">
                  <a:shade val="100000"/>
                  <a:satMod val="115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mn-ea"/>
              <a:ea typeface="+mn-ea"/>
            </a:endParaRPr>
          </a:p>
        </p:txBody>
      </p:sp>
      <p:sp>
        <p:nvSpPr>
          <p:cNvPr id="4" name="矩形 3"/>
          <p:cNvSpPr/>
          <p:nvPr/>
        </p:nvSpPr>
        <p:spPr bwMode="auto">
          <a:xfrm>
            <a:off x="5110377" y="3266982"/>
            <a:ext cx="2232248" cy="468052"/>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FusionManager</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5" name="矩形 4"/>
          <p:cNvSpPr/>
          <p:nvPr/>
        </p:nvSpPr>
        <p:spPr bwMode="auto">
          <a:xfrm>
            <a:off x="5110377" y="3960059"/>
            <a:ext cx="2232248" cy="468052"/>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FusionCompute</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6" name="矩形 5"/>
          <p:cNvSpPr/>
          <p:nvPr/>
        </p:nvSpPr>
        <p:spPr bwMode="auto">
          <a:xfrm>
            <a:off x="2351584" y="1340000"/>
            <a:ext cx="2232248" cy="46805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mn-ea"/>
                <a:ea typeface="+mn-ea"/>
              </a:rPr>
              <a:t>FusionCube</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7" name="矩形 6"/>
          <p:cNvSpPr/>
          <p:nvPr/>
        </p:nvSpPr>
        <p:spPr bwMode="auto">
          <a:xfrm>
            <a:off x="5110377" y="1340000"/>
            <a:ext cx="2232248" cy="46805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mn-ea"/>
                <a:ea typeface="+mn-ea"/>
              </a:rPr>
              <a:t>FusionAccess</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8" name="矩形 7"/>
          <p:cNvSpPr/>
          <p:nvPr/>
        </p:nvSpPr>
        <p:spPr bwMode="auto">
          <a:xfrm>
            <a:off x="7869170" y="1340000"/>
            <a:ext cx="2232248" cy="46805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Customer Apps</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9" name="矩形 8"/>
          <p:cNvSpPr/>
          <p:nvPr/>
        </p:nvSpPr>
        <p:spPr bwMode="auto">
          <a:xfrm>
            <a:off x="8724292" y="2564904"/>
            <a:ext cx="2412268" cy="46805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FusionStorage Block</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10" name="矩形 9"/>
          <p:cNvSpPr/>
          <p:nvPr/>
        </p:nvSpPr>
        <p:spPr bwMode="auto">
          <a:xfrm>
            <a:off x="8724220" y="3374994"/>
            <a:ext cx="2412339" cy="46805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UltraVR</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11" name="矩形 10"/>
          <p:cNvSpPr/>
          <p:nvPr/>
        </p:nvSpPr>
        <p:spPr bwMode="auto">
          <a:xfrm>
            <a:off x="8724221" y="4185084"/>
            <a:ext cx="2412338" cy="46805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eBackup</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12" name="矩形 11"/>
          <p:cNvSpPr/>
          <p:nvPr/>
        </p:nvSpPr>
        <p:spPr bwMode="auto">
          <a:xfrm>
            <a:off x="2351584" y="5411808"/>
            <a:ext cx="2232248" cy="468052"/>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X86 Servers</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13" name="矩形 12"/>
          <p:cNvSpPr/>
          <p:nvPr/>
        </p:nvSpPr>
        <p:spPr bwMode="auto">
          <a:xfrm>
            <a:off x="5051884" y="5411808"/>
            <a:ext cx="1021627" cy="468052"/>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SAN</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14" name="矩形 13"/>
          <p:cNvSpPr/>
          <p:nvPr/>
        </p:nvSpPr>
        <p:spPr bwMode="auto">
          <a:xfrm>
            <a:off x="6320998" y="5411808"/>
            <a:ext cx="1021627" cy="468052"/>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Firewall</a:t>
            </a:r>
            <a:endParaRPr kumimoji="0" lang="zh-CN" altLang="en-US" sz="1800" b="0" i="0" u="none" strike="noStrike" cap="none" normalizeH="0" baseline="0" dirty="0" smtClean="0">
              <a:ln>
                <a:noFill/>
              </a:ln>
              <a:solidFill>
                <a:schemeClr val="tx1"/>
              </a:solidFill>
              <a:effectLst/>
              <a:latin typeface="+mn-ea"/>
              <a:ea typeface="+mn-ea"/>
            </a:endParaRPr>
          </a:p>
        </p:txBody>
      </p:sp>
      <p:sp>
        <p:nvSpPr>
          <p:cNvPr id="15" name="矩形 14"/>
          <p:cNvSpPr/>
          <p:nvPr/>
        </p:nvSpPr>
        <p:spPr bwMode="auto">
          <a:xfrm>
            <a:off x="7869170" y="5409988"/>
            <a:ext cx="2655322" cy="468052"/>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800" dirty="0" smtClean="0">
                <a:latin typeface="+mn-ea"/>
                <a:ea typeface="+mn-ea"/>
              </a:rPr>
              <a:t>3</a:t>
            </a:r>
            <a:r>
              <a:rPr lang="en-US" altLang="zh-CN" sz="1800" baseline="30000" dirty="0" smtClean="0">
                <a:latin typeface="+mn-ea"/>
                <a:ea typeface="+mn-ea"/>
              </a:rPr>
              <a:t>rd</a:t>
            </a:r>
            <a:r>
              <a:rPr lang="en-US" altLang="zh-CN" sz="1800" dirty="0" smtClean="0">
                <a:latin typeface="+mn-ea"/>
                <a:ea typeface="+mn-ea"/>
              </a:rPr>
              <a:t> party Hypervisors</a:t>
            </a:r>
            <a:endParaRPr kumimoji="0" lang="zh-CN" altLang="en-US" sz="1800" b="0" i="0" u="none" strike="noStrike" cap="none" normalizeH="0" baseline="0" dirty="0" smtClean="0">
              <a:ln>
                <a:noFill/>
              </a:ln>
              <a:solidFill>
                <a:schemeClr val="tx1"/>
              </a:solidFill>
              <a:effectLst/>
              <a:latin typeface="+mn-ea"/>
              <a:ea typeface="+mn-ea"/>
            </a:endParaRPr>
          </a:p>
        </p:txBody>
      </p:sp>
      <p:grpSp>
        <p:nvGrpSpPr>
          <p:cNvPr id="16" name="组合 127"/>
          <p:cNvGrpSpPr/>
          <p:nvPr/>
        </p:nvGrpSpPr>
        <p:grpSpPr>
          <a:xfrm>
            <a:off x="1678531" y="4185084"/>
            <a:ext cx="673053" cy="585492"/>
            <a:chOff x="-395354" y="3192471"/>
            <a:chExt cx="146049" cy="107950"/>
          </a:xfrm>
        </p:grpSpPr>
        <p:sp>
          <p:nvSpPr>
            <p:cNvPr id="17" name="Freeform 146"/>
            <p:cNvSpPr>
              <a:spLocks/>
            </p:cNvSpPr>
            <p:nvPr/>
          </p:nvSpPr>
          <p:spPr bwMode="auto">
            <a:xfrm>
              <a:off x="-395354" y="3200409"/>
              <a:ext cx="66675" cy="77788"/>
            </a:xfrm>
            <a:custGeom>
              <a:avLst/>
              <a:gdLst/>
              <a:ahLst/>
              <a:cxnLst>
                <a:cxn ang="0">
                  <a:pos x="42" y="35"/>
                </a:cxn>
                <a:cxn ang="0">
                  <a:pos x="42" y="35"/>
                </a:cxn>
                <a:cxn ang="0">
                  <a:pos x="38" y="33"/>
                </a:cxn>
                <a:cxn ang="0">
                  <a:pos x="32" y="32"/>
                </a:cxn>
                <a:cxn ang="0">
                  <a:pos x="32" y="32"/>
                </a:cxn>
                <a:cxn ang="0">
                  <a:pos x="30" y="31"/>
                </a:cxn>
                <a:cxn ang="0">
                  <a:pos x="29" y="29"/>
                </a:cxn>
                <a:cxn ang="0">
                  <a:pos x="29" y="27"/>
                </a:cxn>
                <a:cxn ang="0">
                  <a:pos x="30" y="26"/>
                </a:cxn>
                <a:cxn ang="0">
                  <a:pos x="30" y="26"/>
                </a:cxn>
                <a:cxn ang="0">
                  <a:pos x="34" y="20"/>
                </a:cxn>
                <a:cxn ang="0">
                  <a:pos x="35" y="12"/>
                </a:cxn>
                <a:cxn ang="0">
                  <a:pos x="35" y="12"/>
                </a:cxn>
                <a:cxn ang="0">
                  <a:pos x="34" y="8"/>
                </a:cxn>
                <a:cxn ang="0">
                  <a:pos x="32" y="4"/>
                </a:cxn>
                <a:cxn ang="0">
                  <a:pos x="29" y="2"/>
                </a:cxn>
                <a:cxn ang="0">
                  <a:pos x="24" y="0"/>
                </a:cxn>
                <a:cxn ang="0">
                  <a:pos x="24" y="0"/>
                </a:cxn>
                <a:cxn ang="0">
                  <a:pos x="21" y="2"/>
                </a:cxn>
                <a:cxn ang="0">
                  <a:pos x="17" y="4"/>
                </a:cxn>
                <a:cxn ang="0">
                  <a:pos x="15" y="8"/>
                </a:cxn>
                <a:cxn ang="0">
                  <a:pos x="13" y="12"/>
                </a:cxn>
                <a:cxn ang="0">
                  <a:pos x="13" y="12"/>
                </a:cxn>
                <a:cxn ang="0">
                  <a:pos x="15" y="20"/>
                </a:cxn>
                <a:cxn ang="0">
                  <a:pos x="18" y="26"/>
                </a:cxn>
                <a:cxn ang="0">
                  <a:pos x="18" y="26"/>
                </a:cxn>
                <a:cxn ang="0">
                  <a:pos x="18" y="26"/>
                </a:cxn>
                <a:cxn ang="0">
                  <a:pos x="19" y="27"/>
                </a:cxn>
                <a:cxn ang="0">
                  <a:pos x="19" y="29"/>
                </a:cxn>
                <a:cxn ang="0">
                  <a:pos x="19" y="31"/>
                </a:cxn>
                <a:cxn ang="0">
                  <a:pos x="17" y="32"/>
                </a:cxn>
                <a:cxn ang="0">
                  <a:pos x="17" y="32"/>
                </a:cxn>
                <a:cxn ang="0">
                  <a:pos x="10" y="34"/>
                </a:cxn>
                <a:cxn ang="0">
                  <a:pos x="5" y="37"/>
                </a:cxn>
                <a:cxn ang="0">
                  <a:pos x="1" y="40"/>
                </a:cxn>
                <a:cxn ang="0">
                  <a:pos x="0" y="43"/>
                </a:cxn>
                <a:cxn ang="0">
                  <a:pos x="0" y="43"/>
                </a:cxn>
                <a:cxn ang="0">
                  <a:pos x="0" y="45"/>
                </a:cxn>
                <a:cxn ang="0">
                  <a:pos x="1" y="46"/>
                </a:cxn>
                <a:cxn ang="0">
                  <a:pos x="6" y="47"/>
                </a:cxn>
                <a:cxn ang="0">
                  <a:pos x="12" y="49"/>
                </a:cxn>
                <a:cxn ang="0">
                  <a:pos x="21" y="49"/>
                </a:cxn>
              </a:cxnLst>
              <a:rect l="0" t="0" r="r" b="b"/>
              <a:pathLst>
                <a:path w="42" h="49">
                  <a:moveTo>
                    <a:pt x="42" y="35"/>
                  </a:moveTo>
                  <a:lnTo>
                    <a:pt x="42" y="35"/>
                  </a:lnTo>
                  <a:lnTo>
                    <a:pt x="38" y="33"/>
                  </a:lnTo>
                  <a:lnTo>
                    <a:pt x="32" y="32"/>
                  </a:lnTo>
                  <a:lnTo>
                    <a:pt x="32" y="32"/>
                  </a:lnTo>
                  <a:lnTo>
                    <a:pt x="30" y="31"/>
                  </a:lnTo>
                  <a:lnTo>
                    <a:pt x="29" y="29"/>
                  </a:lnTo>
                  <a:lnTo>
                    <a:pt x="29" y="27"/>
                  </a:lnTo>
                  <a:lnTo>
                    <a:pt x="30" y="26"/>
                  </a:lnTo>
                  <a:lnTo>
                    <a:pt x="30" y="26"/>
                  </a:lnTo>
                  <a:lnTo>
                    <a:pt x="34" y="20"/>
                  </a:lnTo>
                  <a:lnTo>
                    <a:pt x="35" y="12"/>
                  </a:lnTo>
                  <a:lnTo>
                    <a:pt x="35" y="12"/>
                  </a:lnTo>
                  <a:lnTo>
                    <a:pt x="34" y="8"/>
                  </a:lnTo>
                  <a:lnTo>
                    <a:pt x="32" y="4"/>
                  </a:lnTo>
                  <a:lnTo>
                    <a:pt x="29" y="2"/>
                  </a:lnTo>
                  <a:lnTo>
                    <a:pt x="24" y="0"/>
                  </a:lnTo>
                  <a:lnTo>
                    <a:pt x="24" y="0"/>
                  </a:lnTo>
                  <a:lnTo>
                    <a:pt x="21" y="2"/>
                  </a:lnTo>
                  <a:lnTo>
                    <a:pt x="17" y="4"/>
                  </a:lnTo>
                  <a:lnTo>
                    <a:pt x="15" y="8"/>
                  </a:lnTo>
                  <a:lnTo>
                    <a:pt x="13" y="12"/>
                  </a:lnTo>
                  <a:lnTo>
                    <a:pt x="13" y="12"/>
                  </a:lnTo>
                  <a:lnTo>
                    <a:pt x="15" y="20"/>
                  </a:lnTo>
                  <a:lnTo>
                    <a:pt x="18" y="26"/>
                  </a:lnTo>
                  <a:lnTo>
                    <a:pt x="18" y="26"/>
                  </a:lnTo>
                  <a:lnTo>
                    <a:pt x="18" y="26"/>
                  </a:lnTo>
                  <a:lnTo>
                    <a:pt x="19" y="27"/>
                  </a:lnTo>
                  <a:lnTo>
                    <a:pt x="19" y="29"/>
                  </a:lnTo>
                  <a:lnTo>
                    <a:pt x="19" y="31"/>
                  </a:lnTo>
                  <a:lnTo>
                    <a:pt x="17" y="32"/>
                  </a:lnTo>
                  <a:lnTo>
                    <a:pt x="17" y="32"/>
                  </a:lnTo>
                  <a:lnTo>
                    <a:pt x="10" y="34"/>
                  </a:lnTo>
                  <a:lnTo>
                    <a:pt x="5" y="37"/>
                  </a:lnTo>
                  <a:lnTo>
                    <a:pt x="1" y="40"/>
                  </a:lnTo>
                  <a:lnTo>
                    <a:pt x="0" y="43"/>
                  </a:lnTo>
                  <a:lnTo>
                    <a:pt x="0" y="43"/>
                  </a:lnTo>
                  <a:lnTo>
                    <a:pt x="0" y="45"/>
                  </a:lnTo>
                  <a:lnTo>
                    <a:pt x="1" y="46"/>
                  </a:lnTo>
                  <a:lnTo>
                    <a:pt x="6" y="47"/>
                  </a:lnTo>
                  <a:lnTo>
                    <a:pt x="12" y="49"/>
                  </a:lnTo>
                  <a:lnTo>
                    <a:pt x="21" y="49"/>
                  </a:lnTo>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147"/>
            <p:cNvSpPr>
              <a:spLocks/>
            </p:cNvSpPr>
            <p:nvPr/>
          </p:nvSpPr>
          <p:spPr bwMode="auto">
            <a:xfrm>
              <a:off x="-357255" y="3192471"/>
              <a:ext cx="107950" cy="107950"/>
            </a:xfrm>
            <a:custGeom>
              <a:avLst/>
              <a:gdLst/>
              <a:ahLst/>
              <a:cxnLst>
                <a:cxn ang="0">
                  <a:pos x="44" y="44"/>
                </a:cxn>
                <a:cxn ang="0">
                  <a:pos x="44" y="44"/>
                </a:cxn>
                <a:cxn ang="0">
                  <a:pos x="41" y="43"/>
                </a:cxn>
                <a:cxn ang="0">
                  <a:pos x="40" y="40"/>
                </a:cxn>
                <a:cxn ang="0">
                  <a:pos x="40" y="38"/>
                </a:cxn>
                <a:cxn ang="0">
                  <a:pos x="43" y="36"/>
                </a:cxn>
                <a:cxn ang="0">
                  <a:pos x="43" y="36"/>
                </a:cxn>
                <a:cxn ang="0">
                  <a:pos x="45" y="32"/>
                </a:cxn>
                <a:cxn ang="0">
                  <a:pos x="47" y="27"/>
                </a:cxn>
                <a:cxn ang="0">
                  <a:pos x="49" y="22"/>
                </a:cxn>
                <a:cxn ang="0">
                  <a:pos x="49" y="17"/>
                </a:cxn>
                <a:cxn ang="0">
                  <a:pos x="49" y="17"/>
                </a:cxn>
                <a:cxn ang="0">
                  <a:pos x="47" y="10"/>
                </a:cxn>
                <a:cxn ang="0">
                  <a:pos x="45" y="5"/>
                </a:cxn>
                <a:cxn ang="0">
                  <a:pos x="40" y="2"/>
                </a:cxn>
                <a:cxn ang="0">
                  <a:pos x="34" y="0"/>
                </a:cxn>
                <a:cxn ang="0">
                  <a:pos x="34" y="0"/>
                </a:cxn>
                <a:cxn ang="0">
                  <a:pos x="28" y="2"/>
                </a:cxn>
                <a:cxn ang="0">
                  <a:pos x="23" y="5"/>
                </a:cxn>
                <a:cxn ang="0">
                  <a:pos x="21" y="10"/>
                </a:cxn>
                <a:cxn ang="0">
                  <a:pos x="20" y="17"/>
                </a:cxn>
                <a:cxn ang="0">
                  <a:pos x="20" y="17"/>
                </a:cxn>
                <a:cxn ang="0">
                  <a:pos x="20" y="22"/>
                </a:cxn>
                <a:cxn ang="0">
                  <a:pos x="21" y="27"/>
                </a:cxn>
                <a:cxn ang="0">
                  <a:pos x="23" y="32"/>
                </a:cxn>
                <a:cxn ang="0">
                  <a:pos x="26" y="36"/>
                </a:cxn>
                <a:cxn ang="0">
                  <a:pos x="26" y="36"/>
                </a:cxn>
                <a:cxn ang="0">
                  <a:pos x="26" y="36"/>
                </a:cxn>
                <a:cxn ang="0">
                  <a:pos x="28" y="38"/>
                </a:cxn>
                <a:cxn ang="0">
                  <a:pos x="28" y="40"/>
                </a:cxn>
                <a:cxn ang="0">
                  <a:pos x="27" y="43"/>
                </a:cxn>
                <a:cxn ang="0">
                  <a:pos x="24" y="44"/>
                </a:cxn>
                <a:cxn ang="0">
                  <a:pos x="24" y="44"/>
                </a:cxn>
                <a:cxn ang="0">
                  <a:pos x="15" y="46"/>
                </a:cxn>
                <a:cxn ang="0">
                  <a:pos x="8" y="50"/>
                </a:cxn>
                <a:cxn ang="0">
                  <a:pos x="1" y="55"/>
                </a:cxn>
                <a:cxn ang="0">
                  <a:pos x="0" y="57"/>
                </a:cxn>
                <a:cxn ang="0">
                  <a:pos x="0" y="60"/>
                </a:cxn>
                <a:cxn ang="0">
                  <a:pos x="0" y="60"/>
                </a:cxn>
                <a:cxn ang="0">
                  <a:pos x="1" y="62"/>
                </a:cxn>
                <a:cxn ang="0">
                  <a:pos x="3" y="65"/>
                </a:cxn>
                <a:cxn ang="0">
                  <a:pos x="10" y="67"/>
                </a:cxn>
                <a:cxn ang="0">
                  <a:pos x="21" y="68"/>
                </a:cxn>
                <a:cxn ang="0">
                  <a:pos x="34" y="68"/>
                </a:cxn>
                <a:cxn ang="0">
                  <a:pos x="34" y="68"/>
                </a:cxn>
                <a:cxn ang="0">
                  <a:pos x="47" y="68"/>
                </a:cxn>
                <a:cxn ang="0">
                  <a:pos x="58" y="67"/>
                </a:cxn>
                <a:cxn ang="0">
                  <a:pos x="66" y="65"/>
                </a:cxn>
                <a:cxn ang="0">
                  <a:pos x="67" y="62"/>
                </a:cxn>
                <a:cxn ang="0">
                  <a:pos x="68" y="60"/>
                </a:cxn>
                <a:cxn ang="0">
                  <a:pos x="68" y="60"/>
                </a:cxn>
                <a:cxn ang="0">
                  <a:pos x="68" y="57"/>
                </a:cxn>
                <a:cxn ang="0">
                  <a:pos x="67" y="55"/>
                </a:cxn>
                <a:cxn ang="0">
                  <a:pos x="61" y="50"/>
                </a:cxn>
                <a:cxn ang="0">
                  <a:pos x="53" y="46"/>
                </a:cxn>
                <a:cxn ang="0">
                  <a:pos x="44" y="44"/>
                </a:cxn>
                <a:cxn ang="0">
                  <a:pos x="44" y="44"/>
                </a:cxn>
              </a:cxnLst>
              <a:rect l="0" t="0" r="r" b="b"/>
              <a:pathLst>
                <a:path w="68" h="68">
                  <a:moveTo>
                    <a:pt x="44" y="44"/>
                  </a:moveTo>
                  <a:lnTo>
                    <a:pt x="44" y="44"/>
                  </a:lnTo>
                  <a:lnTo>
                    <a:pt x="41" y="43"/>
                  </a:lnTo>
                  <a:lnTo>
                    <a:pt x="40" y="40"/>
                  </a:lnTo>
                  <a:lnTo>
                    <a:pt x="40" y="38"/>
                  </a:lnTo>
                  <a:lnTo>
                    <a:pt x="43" y="36"/>
                  </a:lnTo>
                  <a:lnTo>
                    <a:pt x="43" y="36"/>
                  </a:lnTo>
                  <a:lnTo>
                    <a:pt x="45" y="32"/>
                  </a:lnTo>
                  <a:lnTo>
                    <a:pt x="47" y="27"/>
                  </a:lnTo>
                  <a:lnTo>
                    <a:pt x="49" y="22"/>
                  </a:lnTo>
                  <a:lnTo>
                    <a:pt x="49" y="17"/>
                  </a:lnTo>
                  <a:lnTo>
                    <a:pt x="49" y="17"/>
                  </a:lnTo>
                  <a:lnTo>
                    <a:pt x="47" y="10"/>
                  </a:lnTo>
                  <a:lnTo>
                    <a:pt x="45" y="5"/>
                  </a:lnTo>
                  <a:lnTo>
                    <a:pt x="40" y="2"/>
                  </a:lnTo>
                  <a:lnTo>
                    <a:pt x="34" y="0"/>
                  </a:lnTo>
                  <a:lnTo>
                    <a:pt x="34" y="0"/>
                  </a:lnTo>
                  <a:lnTo>
                    <a:pt x="28" y="2"/>
                  </a:lnTo>
                  <a:lnTo>
                    <a:pt x="23" y="5"/>
                  </a:lnTo>
                  <a:lnTo>
                    <a:pt x="21" y="10"/>
                  </a:lnTo>
                  <a:lnTo>
                    <a:pt x="20" y="17"/>
                  </a:lnTo>
                  <a:lnTo>
                    <a:pt x="20" y="17"/>
                  </a:lnTo>
                  <a:lnTo>
                    <a:pt x="20" y="22"/>
                  </a:lnTo>
                  <a:lnTo>
                    <a:pt x="21" y="27"/>
                  </a:lnTo>
                  <a:lnTo>
                    <a:pt x="23" y="32"/>
                  </a:lnTo>
                  <a:lnTo>
                    <a:pt x="26" y="36"/>
                  </a:lnTo>
                  <a:lnTo>
                    <a:pt x="26" y="36"/>
                  </a:lnTo>
                  <a:lnTo>
                    <a:pt x="26" y="36"/>
                  </a:lnTo>
                  <a:lnTo>
                    <a:pt x="28" y="38"/>
                  </a:lnTo>
                  <a:lnTo>
                    <a:pt x="28" y="40"/>
                  </a:lnTo>
                  <a:lnTo>
                    <a:pt x="27" y="43"/>
                  </a:lnTo>
                  <a:lnTo>
                    <a:pt x="24" y="44"/>
                  </a:lnTo>
                  <a:lnTo>
                    <a:pt x="24" y="44"/>
                  </a:lnTo>
                  <a:lnTo>
                    <a:pt x="15" y="46"/>
                  </a:lnTo>
                  <a:lnTo>
                    <a:pt x="8" y="50"/>
                  </a:lnTo>
                  <a:lnTo>
                    <a:pt x="1" y="55"/>
                  </a:lnTo>
                  <a:lnTo>
                    <a:pt x="0" y="57"/>
                  </a:lnTo>
                  <a:lnTo>
                    <a:pt x="0" y="60"/>
                  </a:lnTo>
                  <a:lnTo>
                    <a:pt x="0" y="60"/>
                  </a:lnTo>
                  <a:lnTo>
                    <a:pt x="1" y="62"/>
                  </a:lnTo>
                  <a:lnTo>
                    <a:pt x="3" y="65"/>
                  </a:lnTo>
                  <a:lnTo>
                    <a:pt x="10" y="67"/>
                  </a:lnTo>
                  <a:lnTo>
                    <a:pt x="21" y="68"/>
                  </a:lnTo>
                  <a:lnTo>
                    <a:pt x="34" y="68"/>
                  </a:lnTo>
                  <a:lnTo>
                    <a:pt x="34" y="68"/>
                  </a:lnTo>
                  <a:lnTo>
                    <a:pt x="47" y="68"/>
                  </a:lnTo>
                  <a:lnTo>
                    <a:pt x="58" y="67"/>
                  </a:lnTo>
                  <a:lnTo>
                    <a:pt x="66" y="65"/>
                  </a:lnTo>
                  <a:lnTo>
                    <a:pt x="67" y="62"/>
                  </a:lnTo>
                  <a:lnTo>
                    <a:pt x="68" y="60"/>
                  </a:lnTo>
                  <a:lnTo>
                    <a:pt x="68" y="60"/>
                  </a:lnTo>
                  <a:lnTo>
                    <a:pt x="68" y="57"/>
                  </a:lnTo>
                  <a:lnTo>
                    <a:pt x="67" y="55"/>
                  </a:lnTo>
                  <a:lnTo>
                    <a:pt x="61" y="50"/>
                  </a:lnTo>
                  <a:lnTo>
                    <a:pt x="53" y="46"/>
                  </a:lnTo>
                  <a:lnTo>
                    <a:pt x="44" y="44"/>
                  </a:lnTo>
                  <a:lnTo>
                    <a:pt x="44" y="44"/>
                  </a:lnTo>
                  <a:close/>
                </a:path>
              </a:pathLst>
            </a:custGeom>
            <a:noFill/>
            <a:ln w="285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grpSp>
        <p:nvGrpSpPr>
          <p:cNvPr id="28" name="组合 19617"/>
          <p:cNvGrpSpPr/>
          <p:nvPr/>
        </p:nvGrpSpPr>
        <p:grpSpPr>
          <a:xfrm>
            <a:off x="1678531" y="2594578"/>
            <a:ext cx="675372" cy="633029"/>
            <a:chOff x="5173663" y="2378076"/>
            <a:chExt cx="506412" cy="474662"/>
          </a:xfrm>
          <a:solidFill>
            <a:srgbClr val="3C3C3B"/>
          </a:solidFill>
        </p:grpSpPr>
        <p:sp>
          <p:nvSpPr>
            <p:cNvPr id="29" name="Freeform 127"/>
            <p:cNvSpPr>
              <a:spLocks noEditPoints="1"/>
            </p:cNvSpPr>
            <p:nvPr/>
          </p:nvSpPr>
          <p:spPr bwMode="auto">
            <a:xfrm>
              <a:off x="5384800" y="2378076"/>
              <a:ext cx="212725" cy="212725"/>
            </a:xfrm>
            <a:custGeom>
              <a:avLst/>
              <a:gdLst>
                <a:gd name="T0" fmla="*/ 125 w 249"/>
                <a:gd name="T1" fmla="*/ 24 h 249"/>
                <a:gd name="T2" fmla="*/ 125 w 249"/>
                <a:gd name="T3" fmla="*/ 24 h 249"/>
                <a:gd name="T4" fmla="*/ 25 w 249"/>
                <a:gd name="T5" fmla="*/ 124 h 249"/>
                <a:gd name="T6" fmla="*/ 125 w 249"/>
                <a:gd name="T7" fmla="*/ 224 h 249"/>
                <a:gd name="T8" fmla="*/ 225 w 249"/>
                <a:gd name="T9" fmla="*/ 124 h 249"/>
                <a:gd name="T10" fmla="*/ 125 w 249"/>
                <a:gd name="T11" fmla="*/ 24 h 249"/>
                <a:gd name="T12" fmla="*/ 125 w 249"/>
                <a:gd name="T13" fmla="*/ 249 h 249"/>
                <a:gd name="T14" fmla="*/ 125 w 249"/>
                <a:gd name="T15" fmla="*/ 249 h 249"/>
                <a:gd name="T16" fmla="*/ 0 w 249"/>
                <a:gd name="T17" fmla="*/ 124 h 249"/>
                <a:gd name="T18" fmla="*/ 125 w 249"/>
                <a:gd name="T19" fmla="*/ 0 h 249"/>
                <a:gd name="T20" fmla="*/ 249 w 249"/>
                <a:gd name="T21" fmla="*/ 124 h 249"/>
                <a:gd name="T22" fmla="*/ 125 w 249"/>
                <a:gd name="T23"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249">
                  <a:moveTo>
                    <a:pt x="125" y="24"/>
                  </a:moveTo>
                  <a:lnTo>
                    <a:pt x="125" y="24"/>
                  </a:lnTo>
                  <a:cubicBezTo>
                    <a:pt x="70" y="24"/>
                    <a:pt x="25" y="69"/>
                    <a:pt x="25" y="124"/>
                  </a:cubicBezTo>
                  <a:cubicBezTo>
                    <a:pt x="25" y="179"/>
                    <a:pt x="70" y="224"/>
                    <a:pt x="125" y="224"/>
                  </a:cubicBezTo>
                  <a:cubicBezTo>
                    <a:pt x="180" y="224"/>
                    <a:pt x="225" y="179"/>
                    <a:pt x="225" y="124"/>
                  </a:cubicBezTo>
                  <a:cubicBezTo>
                    <a:pt x="225" y="69"/>
                    <a:pt x="180" y="24"/>
                    <a:pt x="125" y="24"/>
                  </a:cubicBezTo>
                  <a:close/>
                  <a:moveTo>
                    <a:pt x="125" y="249"/>
                  </a:moveTo>
                  <a:lnTo>
                    <a:pt x="125" y="249"/>
                  </a:lnTo>
                  <a:cubicBezTo>
                    <a:pt x="56" y="249"/>
                    <a:pt x="0" y="193"/>
                    <a:pt x="0" y="124"/>
                  </a:cubicBezTo>
                  <a:cubicBezTo>
                    <a:pt x="0" y="56"/>
                    <a:pt x="56" y="0"/>
                    <a:pt x="125" y="0"/>
                  </a:cubicBezTo>
                  <a:cubicBezTo>
                    <a:pt x="194" y="0"/>
                    <a:pt x="249" y="56"/>
                    <a:pt x="249" y="124"/>
                  </a:cubicBezTo>
                  <a:cubicBezTo>
                    <a:pt x="249" y="193"/>
                    <a:pt x="194" y="249"/>
                    <a:pt x="125" y="249"/>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0" name="Freeform 128"/>
            <p:cNvSpPr>
              <a:spLocks noEditPoints="1"/>
            </p:cNvSpPr>
            <p:nvPr/>
          </p:nvSpPr>
          <p:spPr bwMode="auto">
            <a:xfrm>
              <a:off x="5189538" y="2625726"/>
              <a:ext cx="200025" cy="142875"/>
            </a:xfrm>
            <a:custGeom>
              <a:avLst/>
              <a:gdLst>
                <a:gd name="T0" fmla="*/ 19 w 235"/>
                <a:gd name="T1" fmla="*/ 147 h 167"/>
                <a:gd name="T2" fmla="*/ 19 w 235"/>
                <a:gd name="T3" fmla="*/ 147 h 167"/>
                <a:gd name="T4" fmla="*/ 215 w 235"/>
                <a:gd name="T5" fmla="*/ 147 h 167"/>
                <a:gd name="T6" fmla="*/ 215 w 235"/>
                <a:gd name="T7" fmla="*/ 19 h 167"/>
                <a:gd name="T8" fmla="*/ 19 w 235"/>
                <a:gd name="T9" fmla="*/ 19 h 167"/>
                <a:gd name="T10" fmla="*/ 19 w 235"/>
                <a:gd name="T11" fmla="*/ 147 h 167"/>
                <a:gd name="T12" fmla="*/ 225 w 235"/>
                <a:gd name="T13" fmla="*/ 167 h 167"/>
                <a:gd name="T14" fmla="*/ 225 w 235"/>
                <a:gd name="T15" fmla="*/ 167 h 167"/>
                <a:gd name="T16" fmla="*/ 9 w 235"/>
                <a:gd name="T17" fmla="*/ 167 h 167"/>
                <a:gd name="T18" fmla="*/ 0 w 235"/>
                <a:gd name="T19" fmla="*/ 157 h 167"/>
                <a:gd name="T20" fmla="*/ 0 w 235"/>
                <a:gd name="T21" fmla="*/ 10 h 167"/>
                <a:gd name="T22" fmla="*/ 9 w 235"/>
                <a:gd name="T23" fmla="*/ 0 h 167"/>
                <a:gd name="T24" fmla="*/ 225 w 235"/>
                <a:gd name="T25" fmla="*/ 0 h 167"/>
                <a:gd name="T26" fmla="*/ 235 w 235"/>
                <a:gd name="T27" fmla="*/ 10 h 167"/>
                <a:gd name="T28" fmla="*/ 235 w 235"/>
                <a:gd name="T29" fmla="*/ 157 h 167"/>
                <a:gd name="T30" fmla="*/ 225 w 235"/>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167">
                  <a:moveTo>
                    <a:pt x="19" y="147"/>
                  </a:moveTo>
                  <a:lnTo>
                    <a:pt x="19" y="147"/>
                  </a:lnTo>
                  <a:lnTo>
                    <a:pt x="215" y="147"/>
                  </a:lnTo>
                  <a:lnTo>
                    <a:pt x="215" y="19"/>
                  </a:lnTo>
                  <a:lnTo>
                    <a:pt x="19" y="19"/>
                  </a:lnTo>
                  <a:lnTo>
                    <a:pt x="19" y="147"/>
                  </a:lnTo>
                  <a:close/>
                  <a:moveTo>
                    <a:pt x="225" y="167"/>
                  </a:moveTo>
                  <a:lnTo>
                    <a:pt x="225" y="167"/>
                  </a:lnTo>
                  <a:lnTo>
                    <a:pt x="9" y="167"/>
                  </a:lnTo>
                  <a:cubicBezTo>
                    <a:pt x="4" y="167"/>
                    <a:pt x="0" y="163"/>
                    <a:pt x="0" y="157"/>
                  </a:cubicBezTo>
                  <a:lnTo>
                    <a:pt x="0" y="10"/>
                  </a:lnTo>
                  <a:cubicBezTo>
                    <a:pt x="0" y="4"/>
                    <a:pt x="4" y="0"/>
                    <a:pt x="9" y="0"/>
                  </a:cubicBezTo>
                  <a:lnTo>
                    <a:pt x="225" y="0"/>
                  </a:lnTo>
                  <a:cubicBezTo>
                    <a:pt x="230" y="0"/>
                    <a:pt x="235" y="4"/>
                    <a:pt x="235" y="10"/>
                  </a:cubicBezTo>
                  <a:lnTo>
                    <a:pt x="235" y="157"/>
                  </a:lnTo>
                  <a:cubicBezTo>
                    <a:pt x="235" y="163"/>
                    <a:pt x="230" y="167"/>
                    <a:pt x="225" y="16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1" name="Freeform 129"/>
            <p:cNvSpPr>
              <a:spLocks/>
            </p:cNvSpPr>
            <p:nvPr/>
          </p:nvSpPr>
          <p:spPr bwMode="auto">
            <a:xfrm>
              <a:off x="5173663" y="2778126"/>
              <a:ext cx="231775" cy="28575"/>
            </a:xfrm>
            <a:custGeom>
              <a:avLst/>
              <a:gdLst>
                <a:gd name="T0" fmla="*/ 244 w 272"/>
                <a:gd name="T1" fmla="*/ 0 h 34"/>
                <a:gd name="T2" fmla="*/ 244 w 272"/>
                <a:gd name="T3" fmla="*/ 0 h 34"/>
                <a:gd name="T4" fmla="*/ 19 w 272"/>
                <a:gd name="T5" fmla="*/ 0 h 34"/>
                <a:gd name="T6" fmla="*/ 0 w 272"/>
                <a:gd name="T7" fmla="*/ 18 h 34"/>
                <a:gd name="T8" fmla="*/ 0 w 272"/>
                <a:gd name="T9" fmla="*/ 34 h 34"/>
                <a:gd name="T10" fmla="*/ 272 w 272"/>
                <a:gd name="T11" fmla="*/ 34 h 34"/>
                <a:gd name="T12" fmla="*/ 272 w 272"/>
                <a:gd name="T13" fmla="*/ 18 h 34"/>
                <a:gd name="T14" fmla="*/ 244 w 27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4">
                  <a:moveTo>
                    <a:pt x="244" y="0"/>
                  </a:moveTo>
                  <a:lnTo>
                    <a:pt x="244" y="0"/>
                  </a:lnTo>
                  <a:lnTo>
                    <a:pt x="19" y="0"/>
                  </a:lnTo>
                  <a:lnTo>
                    <a:pt x="0" y="18"/>
                  </a:lnTo>
                  <a:lnTo>
                    <a:pt x="0" y="34"/>
                  </a:lnTo>
                  <a:lnTo>
                    <a:pt x="272" y="34"/>
                  </a:lnTo>
                  <a:lnTo>
                    <a:pt x="272" y="18"/>
                  </a:lnTo>
                  <a:lnTo>
                    <a:pt x="244"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 name="Freeform 130"/>
            <p:cNvSpPr>
              <a:spLocks/>
            </p:cNvSpPr>
            <p:nvPr/>
          </p:nvSpPr>
          <p:spPr bwMode="auto">
            <a:xfrm>
              <a:off x="5305425" y="2800351"/>
              <a:ext cx="206375" cy="41275"/>
            </a:xfrm>
            <a:custGeom>
              <a:avLst/>
              <a:gdLst>
                <a:gd name="T0" fmla="*/ 241 w 241"/>
                <a:gd name="T1" fmla="*/ 48 h 48"/>
                <a:gd name="T2" fmla="*/ 241 w 241"/>
                <a:gd name="T3" fmla="*/ 48 h 48"/>
                <a:gd name="T4" fmla="*/ 12 w 241"/>
                <a:gd name="T5" fmla="*/ 48 h 48"/>
                <a:gd name="T6" fmla="*/ 0 w 241"/>
                <a:gd name="T7" fmla="*/ 36 h 48"/>
                <a:gd name="T8" fmla="*/ 0 w 241"/>
                <a:gd name="T9" fmla="*/ 0 h 48"/>
                <a:gd name="T10" fmla="*/ 25 w 241"/>
                <a:gd name="T11" fmla="*/ 0 h 48"/>
                <a:gd name="T12" fmla="*/ 25 w 241"/>
                <a:gd name="T13" fmla="*/ 24 h 48"/>
                <a:gd name="T14" fmla="*/ 241 w 241"/>
                <a:gd name="T15" fmla="*/ 24 h 48"/>
                <a:gd name="T16" fmla="*/ 241 w 24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48">
                  <a:moveTo>
                    <a:pt x="241" y="48"/>
                  </a:moveTo>
                  <a:lnTo>
                    <a:pt x="241" y="48"/>
                  </a:lnTo>
                  <a:lnTo>
                    <a:pt x="12" y="48"/>
                  </a:lnTo>
                  <a:cubicBezTo>
                    <a:pt x="6" y="48"/>
                    <a:pt x="0" y="43"/>
                    <a:pt x="0" y="36"/>
                  </a:cubicBezTo>
                  <a:lnTo>
                    <a:pt x="0" y="0"/>
                  </a:lnTo>
                  <a:lnTo>
                    <a:pt x="25" y="0"/>
                  </a:lnTo>
                  <a:lnTo>
                    <a:pt x="25" y="24"/>
                  </a:lnTo>
                  <a:lnTo>
                    <a:pt x="241" y="24"/>
                  </a:lnTo>
                  <a:lnTo>
                    <a:pt x="241" y="48"/>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 name="Freeform 131"/>
            <p:cNvSpPr>
              <a:spLocks/>
            </p:cNvSpPr>
            <p:nvPr/>
          </p:nvSpPr>
          <p:spPr bwMode="auto">
            <a:xfrm>
              <a:off x="5324475" y="2584451"/>
              <a:ext cx="355600" cy="257175"/>
            </a:xfrm>
            <a:custGeom>
              <a:avLst/>
              <a:gdLst>
                <a:gd name="T0" fmla="*/ 406 w 418"/>
                <a:gd name="T1" fmla="*/ 300 h 300"/>
                <a:gd name="T2" fmla="*/ 406 w 418"/>
                <a:gd name="T3" fmla="*/ 300 h 300"/>
                <a:gd name="T4" fmla="*/ 328 w 418"/>
                <a:gd name="T5" fmla="*/ 300 h 300"/>
                <a:gd name="T6" fmla="*/ 328 w 418"/>
                <a:gd name="T7" fmla="*/ 276 h 300"/>
                <a:gd name="T8" fmla="*/ 394 w 418"/>
                <a:gd name="T9" fmla="*/ 276 h 300"/>
                <a:gd name="T10" fmla="*/ 394 w 418"/>
                <a:gd name="T11" fmla="*/ 73 h 300"/>
                <a:gd name="T12" fmla="*/ 317 w 418"/>
                <a:gd name="T13" fmla="*/ 29 h 300"/>
                <a:gd name="T14" fmla="*/ 266 w 418"/>
                <a:gd name="T15" fmla="*/ 84 h 300"/>
                <a:gd name="T16" fmla="*/ 249 w 418"/>
                <a:gd name="T17" fmla="*/ 86 h 300"/>
                <a:gd name="T18" fmla="*/ 216 w 418"/>
                <a:gd name="T19" fmla="*/ 61 h 300"/>
                <a:gd name="T20" fmla="*/ 173 w 418"/>
                <a:gd name="T21" fmla="*/ 61 h 300"/>
                <a:gd name="T22" fmla="*/ 141 w 418"/>
                <a:gd name="T23" fmla="*/ 86 h 300"/>
                <a:gd name="T24" fmla="*/ 124 w 418"/>
                <a:gd name="T25" fmla="*/ 85 h 300"/>
                <a:gd name="T26" fmla="*/ 73 w 418"/>
                <a:gd name="T27" fmla="*/ 29 h 300"/>
                <a:gd name="T28" fmla="*/ 14 w 418"/>
                <a:gd name="T29" fmla="*/ 68 h 300"/>
                <a:gd name="T30" fmla="*/ 0 w 418"/>
                <a:gd name="T31" fmla="*/ 47 h 300"/>
                <a:gd name="T32" fmla="*/ 69 w 418"/>
                <a:gd name="T33" fmla="*/ 3 h 300"/>
                <a:gd name="T34" fmla="*/ 85 w 418"/>
                <a:gd name="T35" fmla="*/ 5 h 300"/>
                <a:gd name="T36" fmla="*/ 134 w 418"/>
                <a:gd name="T37" fmla="*/ 60 h 300"/>
                <a:gd name="T38" fmla="*/ 161 w 418"/>
                <a:gd name="T39" fmla="*/ 39 h 300"/>
                <a:gd name="T40" fmla="*/ 168 w 418"/>
                <a:gd name="T41" fmla="*/ 36 h 300"/>
                <a:gd name="T42" fmla="*/ 220 w 418"/>
                <a:gd name="T43" fmla="*/ 36 h 300"/>
                <a:gd name="T44" fmla="*/ 227 w 418"/>
                <a:gd name="T45" fmla="*/ 39 h 300"/>
                <a:gd name="T46" fmla="*/ 255 w 418"/>
                <a:gd name="T47" fmla="*/ 59 h 300"/>
                <a:gd name="T48" fmla="*/ 306 w 418"/>
                <a:gd name="T49" fmla="*/ 5 h 300"/>
                <a:gd name="T50" fmla="*/ 321 w 418"/>
                <a:gd name="T51" fmla="*/ 3 h 300"/>
                <a:gd name="T52" fmla="*/ 413 w 418"/>
                <a:gd name="T53" fmla="*/ 57 h 300"/>
                <a:gd name="T54" fmla="*/ 418 w 418"/>
                <a:gd name="T55" fmla="*/ 67 h 300"/>
                <a:gd name="T56" fmla="*/ 418 w 418"/>
                <a:gd name="T57" fmla="*/ 288 h 300"/>
                <a:gd name="T58" fmla="*/ 406 w 418"/>
                <a:gd name="T59"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8" h="300">
                  <a:moveTo>
                    <a:pt x="406" y="300"/>
                  </a:moveTo>
                  <a:lnTo>
                    <a:pt x="406" y="300"/>
                  </a:lnTo>
                  <a:lnTo>
                    <a:pt x="328" y="300"/>
                  </a:lnTo>
                  <a:lnTo>
                    <a:pt x="328" y="276"/>
                  </a:lnTo>
                  <a:lnTo>
                    <a:pt x="394" y="276"/>
                  </a:lnTo>
                  <a:lnTo>
                    <a:pt x="394" y="73"/>
                  </a:lnTo>
                  <a:cubicBezTo>
                    <a:pt x="375" y="61"/>
                    <a:pt x="335" y="38"/>
                    <a:pt x="317" y="29"/>
                  </a:cubicBezTo>
                  <a:lnTo>
                    <a:pt x="266" y="84"/>
                  </a:lnTo>
                  <a:cubicBezTo>
                    <a:pt x="262" y="89"/>
                    <a:pt x="255" y="89"/>
                    <a:pt x="249" y="86"/>
                  </a:cubicBezTo>
                  <a:lnTo>
                    <a:pt x="216" y="61"/>
                  </a:lnTo>
                  <a:lnTo>
                    <a:pt x="173" y="61"/>
                  </a:lnTo>
                  <a:lnTo>
                    <a:pt x="141" y="86"/>
                  </a:lnTo>
                  <a:cubicBezTo>
                    <a:pt x="136" y="90"/>
                    <a:pt x="128" y="90"/>
                    <a:pt x="124" y="85"/>
                  </a:cubicBezTo>
                  <a:lnTo>
                    <a:pt x="73" y="29"/>
                  </a:lnTo>
                  <a:lnTo>
                    <a:pt x="14" y="68"/>
                  </a:lnTo>
                  <a:lnTo>
                    <a:pt x="0" y="47"/>
                  </a:lnTo>
                  <a:lnTo>
                    <a:pt x="69" y="3"/>
                  </a:lnTo>
                  <a:cubicBezTo>
                    <a:pt x="74" y="0"/>
                    <a:pt x="80" y="1"/>
                    <a:pt x="85" y="5"/>
                  </a:cubicBezTo>
                  <a:lnTo>
                    <a:pt x="134" y="60"/>
                  </a:lnTo>
                  <a:lnTo>
                    <a:pt x="161" y="39"/>
                  </a:lnTo>
                  <a:cubicBezTo>
                    <a:pt x="163" y="37"/>
                    <a:pt x="166" y="36"/>
                    <a:pt x="168" y="36"/>
                  </a:cubicBezTo>
                  <a:lnTo>
                    <a:pt x="220" y="36"/>
                  </a:lnTo>
                  <a:cubicBezTo>
                    <a:pt x="223" y="36"/>
                    <a:pt x="225" y="37"/>
                    <a:pt x="227" y="39"/>
                  </a:cubicBezTo>
                  <a:lnTo>
                    <a:pt x="255" y="59"/>
                  </a:lnTo>
                  <a:lnTo>
                    <a:pt x="306" y="5"/>
                  </a:lnTo>
                  <a:cubicBezTo>
                    <a:pt x="309" y="1"/>
                    <a:pt x="316" y="0"/>
                    <a:pt x="321" y="3"/>
                  </a:cubicBezTo>
                  <a:cubicBezTo>
                    <a:pt x="323" y="4"/>
                    <a:pt x="393" y="42"/>
                    <a:pt x="413" y="57"/>
                  </a:cubicBezTo>
                  <a:cubicBezTo>
                    <a:pt x="417" y="59"/>
                    <a:pt x="418" y="63"/>
                    <a:pt x="418" y="67"/>
                  </a:cubicBezTo>
                  <a:lnTo>
                    <a:pt x="418" y="288"/>
                  </a:lnTo>
                  <a:cubicBezTo>
                    <a:pt x="418" y="295"/>
                    <a:pt x="413" y="300"/>
                    <a:pt x="406" y="30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 name="Freeform 132"/>
            <p:cNvSpPr>
              <a:spLocks/>
            </p:cNvSpPr>
            <p:nvPr/>
          </p:nvSpPr>
          <p:spPr bwMode="auto">
            <a:xfrm>
              <a:off x="5500688" y="2808288"/>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 name="Freeform 133"/>
            <p:cNvSpPr>
              <a:spLocks/>
            </p:cNvSpPr>
            <p:nvPr/>
          </p:nvSpPr>
          <p:spPr bwMode="auto">
            <a:xfrm>
              <a:off x="5567363" y="2808288"/>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 name="Freeform 134"/>
            <p:cNvSpPr>
              <a:spLocks/>
            </p:cNvSpPr>
            <p:nvPr/>
          </p:nvSpPr>
          <p:spPr bwMode="auto">
            <a:xfrm>
              <a:off x="5459413" y="2625726"/>
              <a:ext cx="63500" cy="152400"/>
            </a:xfrm>
            <a:custGeom>
              <a:avLst/>
              <a:gdLst>
                <a:gd name="T0" fmla="*/ 6 w 75"/>
                <a:gd name="T1" fmla="*/ 0 h 177"/>
                <a:gd name="T2" fmla="*/ 6 w 75"/>
                <a:gd name="T3" fmla="*/ 0 h 177"/>
                <a:gd name="T4" fmla="*/ 16 w 75"/>
                <a:gd name="T5" fmla="*/ 36 h 177"/>
                <a:gd name="T6" fmla="*/ 0 w 75"/>
                <a:gd name="T7" fmla="*/ 137 h 177"/>
                <a:gd name="T8" fmla="*/ 39 w 75"/>
                <a:gd name="T9" fmla="*/ 177 h 177"/>
                <a:gd name="T10" fmla="*/ 75 w 75"/>
                <a:gd name="T11" fmla="*/ 137 h 177"/>
                <a:gd name="T12" fmla="*/ 56 w 75"/>
                <a:gd name="T13" fmla="*/ 37 h 177"/>
                <a:gd name="T14" fmla="*/ 64 w 75"/>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77">
                  <a:moveTo>
                    <a:pt x="6" y="0"/>
                  </a:moveTo>
                  <a:lnTo>
                    <a:pt x="6" y="0"/>
                  </a:lnTo>
                  <a:lnTo>
                    <a:pt x="16" y="36"/>
                  </a:lnTo>
                  <a:lnTo>
                    <a:pt x="0" y="137"/>
                  </a:lnTo>
                  <a:lnTo>
                    <a:pt x="39" y="177"/>
                  </a:lnTo>
                  <a:lnTo>
                    <a:pt x="75" y="137"/>
                  </a:lnTo>
                  <a:lnTo>
                    <a:pt x="56" y="37"/>
                  </a:lnTo>
                  <a:lnTo>
                    <a:pt x="64" y="0"/>
                  </a:lnTo>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37" name="文本框 36"/>
          <p:cNvSpPr txBox="1"/>
          <p:nvPr/>
        </p:nvSpPr>
        <p:spPr bwMode="auto">
          <a:xfrm>
            <a:off x="1420927" y="3257189"/>
            <a:ext cx="1362067"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latin typeface="+mn-ea"/>
                <a:ea typeface="+mn-ea"/>
              </a:rPr>
              <a:t>Administrator</a:t>
            </a:r>
            <a:endParaRPr lang="zh-CN" altLang="en-US" sz="1400" dirty="0" smtClean="0">
              <a:latin typeface="+mn-ea"/>
              <a:ea typeface="+mn-ea"/>
            </a:endParaRPr>
          </a:p>
        </p:txBody>
      </p:sp>
      <p:sp>
        <p:nvSpPr>
          <p:cNvPr id="38" name="文本框 37"/>
          <p:cNvSpPr txBox="1"/>
          <p:nvPr/>
        </p:nvSpPr>
        <p:spPr bwMode="auto">
          <a:xfrm>
            <a:off x="1230398" y="4803126"/>
            <a:ext cx="1589605"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latin typeface="+mn-ea"/>
                <a:ea typeface="+mn-ea"/>
              </a:rPr>
              <a:t>Enterprise Users</a:t>
            </a:r>
            <a:endParaRPr lang="zh-CN" altLang="en-US" sz="1400" dirty="0" smtClean="0">
              <a:latin typeface="+mn-ea"/>
              <a:ea typeface="+mn-ea"/>
            </a:endParaRPr>
          </a:p>
        </p:txBody>
      </p:sp>
      <p:cxnSp>
        <p:nvCxnSpPr>
          <p:cNvPr id="40" name="直接连接符 39"/>
          <p:cNvCxnSpPr>
            <a:stCxn id="6" idx="2"/>
          </p:cNvCxnSpPr>
          <p:nvPr/>
        </p:nvCxnSpPr>
        <p:spPr bwMode="auto">
          <a:xfrm>
            <a:off x="3467708" y="1808052"/>
            <a:ext cx="0" cy="324804"/>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41" name="直接连接符 40"/>
          <p:cNvCxnSpPr>
            <a:stCxn id="7" idx="2"/>
            <a:endCxn id="3" idx="0"/>
          </p:cNvCxnSpPr>
          <p:nvPr/>
        </p:nvCxnSpPr>
        <p:spPr bwMode="auto">
          <a:xfrm flipH="1">
            <a:off x="6222014" y="1808052"/>
            <a:ext cx="4487" cy="1224904"/>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44" name="直接连接符 43"/>
          <p:cNvCxnSpPr>
            <a:stCxn id="8" idx="2"/>
          </p:cNvCxnSpPr>
          <p:nvPr/>
        </p:nvCxnSpPr>
        <p:spPr bwMode="auto">
          <a:xfrm flipH="1">
            <a:off x="8980806" y="1808052"/>
            <a:ext cx="4488" cy="324804"/>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48" name="直接连接符 47"/>
          <p:cNvCxnSpPr/>
          <p:nvPr/>
        </p:nvCxnSpPr>
        <p:spPr bwMode="auto">
          <a:xfrm>
            <a:off x="3467708" y="2132856"/>
            <a:ext cx="5513098" cy="0"/>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53" name="直接连接符 52"/>
          <p:cNvCxnSpPr/>
          <p:nvPr/>
        </p:nvCxnSpPr>
        <p:spPr bwMode="auto">
          <a:xfrm flipV="1">
            <a:off x="3467708" y="4935382"/>
            <a:ext cx="5729123" cy="1"/>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54" name="直接连接符 53"/>
          <p:cNvCxnSpPr>
            <a:endCxn id="12" idx="0"/>
          </p:cNvCxnSpPr>
          <p:nvPr/>
        </p:nvCxnSpPr>
        <p:spPr bwMode="auto">
          <a:xfrm>
            <a:off x="3467708" y="4935383"/>
            <a:ext cx="0" cy="476425"/>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57" name="直接连接符 56"/>
          <p:cNvCxnSpPr>
            <a:endCxn id="13" idx="0"/>
          </p:cNvCxnSpPr>
          <p:nvPr/>
        </p:nvCxnSpPr>
        <p:spPr bwMode="auto">
          <a:xfrm>
            <a:off x="5562697" y="4935383"/>
            <a:ext cx="1" cy="476425"/>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60" name="直接连接符 59"/>
          <p:cNvCxnSpPr>
            <a:endCxn id="14" idx="0"/>
          </p:cNvCxnSpPr>
          <p:nvPr/>
        </p:nvCxnSpPr>
        <p:spPr bwMode="auto">
          <a:xfrm>
            <a:off x="6831810" y="4935383"/>
            <a:ext cx="2" cy="476425"/>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63" name="直接连接符 62"/>
          <p:cNvCxnSpPr>
            <a:endCxn id="15" idx="0"/>
          </p:cNvCxnSpPr>
          <p:nvPr/>
        </p:nvCxnSpPr>
        <p:spPr bwMode="auto">
          <a:xfrm>
            <a:off x="9196831" y="4935382"/>
            <a:ext cx="0" cy="474606"/>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68" name="直接连接符 67"/>
          <p:cNvCxnSpPr>
            <a:stCxn id="3" idx="2"/>
          </p:cNvCxnSpPr>
          <p:nvPr/>
        </p:nvCxnSpPr>
        <p:spPr bwMode="auto">
          <a:xfrm>
            <a:off x="6222014" y="4653136"/>
            <a:ext cx="0" cy="282246"/>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73" name="直接连接符 72"/>
          <p:cNvCxnSpPr>
            <a:endCxn id="3" idx="1"/>
          </p:cNvCxnSpPr>
          <p:nvPr/>
        </p:nvCxnSpPr>
        <p:spPr bwMode="auto">
          <a:xfrm>
            <a:off x="2430350" y="3115398"/>
            <a:ext cx="1901454" cy="727648"/>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76" name="直接连接符 75"/>
          <p:cNvCxnSpPr>
            <a:endCxn id="3" idx="1"/>
          </p:cNvCxnSpPr>
          <p:nvPr/>
        </p:nvCxnSpPr>
        <p:spPr bwMode="auto">
          <a:xfrm flipV="1">
            <a:off x="2430350" y="3843046"/>
            <a:ext cx="1901454" cy="693236"/>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79" name="直接连接符 78"/>
          <p:cNvCxnSpPr>
            <a:stCxn id="9" idx="1"/>
            <a:endCxn id="3" idx="3"/>
          </p:cNvCxnSpPr>
          <p:nvPr/>
        </p:nvCxnSpPr>
        <p:spPr bwMode="auto">
          <a:xfrm flipH="1">
            <a:off x="8112224" y="2798930"/>
            <a:ext cx="612068" cy="1044116"/>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82" name="直接连接符 81"/>
          <p:cNvCxnSpPr>
            <a:stCxn id="10" idx="1"/>
            <a:endCxn id="3" idx="3"/>
          </p:cNvCxnSpPr>
          <p:nvPr/>
        </p:nvCxnSpPr>
        <p:spPr bwMode="auto">
          <a:xfrm flipH="1">
            <a:off x="8112224" y="3609020"/>
            <a:ext cx="611996" cy="234026"/>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89" name="直接连接符 88"/>
          <p:cNvCxnSpPr>
            <a:stCxn id="11" idx="1"/>
            <a:endCxn id="3" idx="3"/>
          </p:cNvCxnSpPr>
          <p:nvPr/>
        </p:nvCxnSpPr>
        <p:spPr bwMode="auto">
          <a:xfrm flipH="1" flipV="1">
            <a:off x="8112224" y="3843046"/>
            <a:ext cx="611997" cy="576064"/>
          </a:xfrm>
          <a:prstGeom prst="line">
            <a:avLst/>
          </a:prstGeom>
          <a:solidFill>
            <a:schemeClr val="accent1"/>
          </a:solidFill>
          <a:ln w="25400" cap="flat" cmpd="sng" algn="ctr">
            <a:solidFill>
              <a:schemeClr val="accent1">
                <a:lumMod val="75000"/>
              </a:schemeClr>
            </a:solidFill>
            <a:prstDash val="solid"/>
            <a:round/>
            <a:headEnd type="none" w="med" len="med"/>
            <a:tailEnd type="none" w="med" len="med"/>
          </a:ln>
          <a:effectLst/>
        </p:spPr>
      </p:cxnSp>
      <p:cxnSp>
        <p:nvCxnSpPr>
          <p:cNvPr id="20" name="直接连接符 19"/>
          <p:cNvCxnSpPr/>
          <p:nvPr/>
        </p:nvCxnSpPr>
        <p:spPr bwMode="auto">
          <a:xfrm>
            <a:off x="4151784" y="2492896"/>
            <a:ext cx="4104456"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47" name="直接连接符 46"/>
          <p:cNvCxnSpPr/>
          <p:nvPr/>
        </p:nvCxnSpPr>
        <p:spPr bwMode="auto">
          <a:xfrm>
            <a:off x="4151784" y="4770576"/>
            <a:ext cx="7056784"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49" name="直接连接符 48"/>
          <p:cNvCxnSpPr/>
          <p:nvPr/>
        </p:nvCxnSpPr>
        <p:spPr bwMode="auto">
          <a:xfrm flipV="1">
            <a:off x="4151784" y="2492896"/>
            <a:ext cx="0" cy="227768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52" name="直接连接符 51"/>
          <p:cNvCxnSpPr/>
          <p:nvPr/>
        </p:nvCxnSpPr>
        <p:spPr bwMode="auto">
          <a:xfrm flipV="1">
            <a:off x="8256240" y="2492896"/>
            <a:ext cx="0" cy="764293"/>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55" name="直接连接符 54"/>
          <p:cNvCxnSpPr/>
          <p:nvPr/>
        </p:nvCxnSpPr>
        <p:spPr bwMode="auto">
          <a:xfrm flipV="1">
            <a:off x="11197501" y="3257188"/>
            <a:ext cx="0" cy="1513389"/>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56" name="直接连接符 55"/>
          <p:cNvCxnSpPr/>
          <p:nvPr/>
        </p:nvCxnSpPr>
        <p:spPr bwMode="auto">
          <a:xfrm flipH="1">
            <a:off x="8256240" y="3257188"/>
            <a:ext cx="2941261" cy="1"/>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59" name="矩形 58"/>
          <p:cNvSpPr/>
          <p:nvPr/>
        </p:nvSpPr>
        <p:spPr>
          <a:xfrm>
            <a:off x="4224582" y="2532506"/>
            <a:ext cx="1844929" cy="400110"/>
          </a:xfrm>
          <a:prstGeom prst="rect">
            <a:avLst/>
          </a:prstGeom>
        </p:spPr>
        <p:txBody>
          <a:bodyPr wrap="none">
            <a:spAutoFit/>
          </a:bodyPr>
          <a:lstStyle/>
          <a:p>
            <a:r>
              <a:rPr lang="en-US" altLang="zh-CN" sz="2000" dirty="0">
                <a:latin typeface="+mn-ea"/>
              </a:rPr>
              <a:t>FusionSphere</a:t>
            </a:r>
            <a:endParaRPr lang="zh-CN" altLang="en-US" sz="2000" dirty="0">
              <a:latin typeface="+mn-ea"/>
            </a:endParaRPr>
          </a:p>
        </p:txBody>
      </p:sp>
    </p:spTree>
    <p:extLst>
      <p:ext uri="{BB962C8B-B14F-4D97-AF65-F5344CB8AC3E}">
        <p14:creationId xmlns:p14="http://schemas.microsoft.com/office/powerpoint/2010/main" val="1980558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FusionSphere</a:t>
            </a:r>
            <a:r>
              <a:rPr lang="zh-CN" altLang="en-US" dirty="0" smtClean="0"/>
              <a:t>服务器虚拟化架构</a:t>
            </a:r>
            <a:endParaRPr lang="zh-CN" altLang="en-US" dirty="0"/>
          </a:p>
        </p:txBody>
      </p:sp>
      <p:sp>
        <p:nvSpPr>
          <p:cNvPr id="3" name="文本占位符 2"/>
          <p:cNvSpPr>
            <a:spLocks noGrp="1"/>
          </p:cNvSpPr>
          <p:nvPr>
            <p:ph type="body" sz="quarter" idx="10"/>
          </p:nvPr>
        </p:nvSpPr>
        <p:spPr>
          <a:xfrm>
            <a:off x="912285" y="4725144"/>
            <a:ext cx="10560048" cy="1188344"/>
          </a:xfrm>
        </p:spPr>
        <p:txBody>
          <a:bodyPr/>
          <a:lstStyle/>
          <a:p>
            <a:r>
              <a:rPr lang="en-US" altLang="zh-CN" sz="1600" dirty="0"/>
              <a:t>FusionSphere</a:t>
            </a:r>
            <a:r>
              <a:rPr lang="zh-CN" altLang="en-US" sz="1600" dirty="0"/>
              <a:t>虚拟化解决方案由服务器虚拟化产品（</a:t>
            </a:r>
            <a:r>
              <a:rPr lang="en-US" altLang="zh-CN" sz="1600" dirty="0"/>
              <a:t>FusionCompute</a:t>
            </a:r>
            <a:r>
              <a:rPr lang="zh-CN" altLang="en-US" sz="1600" dirty="0"/>
              <a:t>）、虚拟化管理软件（</a:t>
            </a:r>
            <a:r>
              <a:rPr lang="en-US" altLang="zh-CN" sz="1600" dirty="0"/>
              <a:t>FusionManager</a:t>
            </a:r>
            <a:r>
              <a:rPr lang="zh-CN" altLang="en-US" sz="1600" dirty="0"/>
              <a:t>）、备份软件（</a:t>
            </a:r>
            <a:r>
              <a:rPr lang="en-US" altLang="zh-CN" sz="1600" dirty="0"/>
              <a:t>eBackup </a:t>
            </a:r>
            <a:r>
              <a:rPr lang="zh-CN" altLang="en-US" sz="1600" dirty="0"/>
              <a:t>）和容灾软件（</a:t>
            </a:r>
            <a:r>
              <a:rPr lang="en-US" altLang="zh-CN" sz="1600" dirty="0"/>
              <a:t>UltraVR</a:t>
            </a:r>
            <a:r>
              <a:rPr lang="zh-CN" altLang="en-US" sz="1600" dirty="0"/>
              <a:t>）组成。主要实现硬件资源的虚拟化，以及对虚拟资源集中管理，提供基础备份、容灾，轻量级运营，云基础服务，性能管理等能力。</a:t>
            </a:r>
          </a:p>
          <a:p>
            <a:endParaRPr lang="zh-CN" altLang="en-US" dirty="0"/>
          </a:p>
        </p:txBody>
      </p:sp>
      <p:sp>
        <p:nvSpPr>
          <p:cNvPr id="4" name="矩形 3"/>
          <p:cNvSpPr/>
          <p:nvPr/>
        </p:nvSpPr>
        <p:spPr bwMode="auto">
          <a:xfrm>
            <a:off x="2099556" y="1736812"/>
            <a:ext cx="7933591" cy="836099"/>
          </a:xfrm>
          <a:prstGeom prst="rect">
            <a:avLst/>
          </a:prstGeom>
          <a:solidFill>
            <a:srgbClr val="00B0F0"/>
          </a:solidFill>
          <a:ln w="25400" cap="flat" cmpd="sng" algn="ctr">
            <a:noFill/>
            <a:prstDash val="solid"/>
          </a:ln>
          <a:effectLst/>
          <a:extLst/>
        </p:spPr>
        <p:txBody>
          <a:bodyPr rtlCol="0" anchor="ctr"/>
          <a:lstStyle/>
          <a:p>
            <a:pPr algn="ctr" defTabSz="1218794" fontAlgn="auto">
              <a:spcBef>
                <a:spcPts val="0"/>
              </a:spcBef>
              <a:spcAft>
                <a:spcPts val="0"/>
              </a:spcAft>
            </a:pPr>
            <a:endParaRPr lang="zh-CN" altLang="en-US" sz="1600" kern="0" dirty="0">
              <a:solidFill>
                <a:prstClr val="white"/>
              </a:solidFill>
              <a:latin typeface="+mn-ea"/>
              <a:ea typeface="+mn-ea"/>
            </a:endParaRPr>
          </a:p>
        </p:txBody>
      </p:sp>
      <p:sp>
        <p:nvSpPr>
          <p:cNvPr id="5" name="矩形 4"/>
          <p:cNvSpPr/>
          <p:nvPr/>
        </p:nvSpPr>
        <p:spPr bwMode="auto">
          <a:xfrm>
            <a:off x="2107795" y="2637962"/>
            <a:ext cx="2102521" cy="1059225"/>
          </a:xfrm>
          <a:prstGeom prst="rect">
            <a:avLst/>
          </a:prstGeom>
          <a:solidFill>
            <a:srgbClr val="00B0F0"/>
          </a:solidFill>
          <a:ln w="25400" cap="flat" cmpd="sng" algn="ctr">
            <a:noFill/>
            <a:prstDash val="solid"/>
          </a:ln>
          <a:effectLst/>
          <a:extLst/>
        </p:spPr>
        <p:txBody>
          <a:bodyPr rtlCol="0" anchor="ctr"/>
          <a:lstStyle/>
          <a:p>
            <a:pPr algn="ctr" defTabSz="1218794" fontAlgn="auto">
              <a:spcBef>
                <a:spcPts val="0"/>
              </a:spcBef>
              <a:spcAft>
                <a:spcPts val="0"/>
              </a:spcAft>
            </a:pPr>
            <a:endParaRPr lang="zh-CN" altLang="en-US" sz="1600" kern="0">
              <a:solidFill>
                <a:prstClr val="white"/>
              </a:solidFill>
              <a:latin typeface="+mn-ea"/>
              <a:ea typeface="+mn-ea"/>
            </a:endParaRPr>
          </a:p>
        </p:txBody>
      </p:sp>
      <p:sp>
        <p:nvSpPr>
          <p:cNvPr id="6" name="矩形 5"/>
          <p:cNvSpPr/>
          <p:nvPr/>
        </p:nvSpPr>
        <p:spPr bwMode="auto">
          <a:xfrm>
            <a:off x="2408537" y="3139409"/>
            <a:ext cx="1501035" cy="302101"/>
          </a:xfrm>
          <a:prstGeom prst="rect">
            <a:avLst/>
          </a:prstGeom>
          <a:solidFill>
            <a:schemeClr val="bg1">
              <a:lumMod val="65000"/>
            </a:schemeClr>
          </a:solidFill>
          <a:ln w="12700" cap="flat" cmpd="sng" algn="ctr">
            <a:noFill/>
            <a:prstDash val="solid"/>
            <a:miter lim="800000"/>
          </a:ln>
          <a:effectLst/>
          <a:extLst/>
        </p:spPr>
        <p:txBody>
          <a:bodyPr rtlCol="0" anchor="ctr"/>
          <a:lstStyle/>
          <a:p>
            <a:pPr marL="0" marR="0" lvl="0" indent="0" algn="ctr" defTabSz="121855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latin typeface="+mn-ea"/>
                <a:ea typeface="+mn-ea"/>
                <a:cs typeface="+mn-cs"/>
              </a:rPr>
              <a:t>VMware </a:t>
            </a:r>
            <a:r>
              <a:rPr kumimoji="0" lang="en-US" altLang="zh-CN" sz="1200" b="0" i="0" u="none" strike="noStrike" kern="0" cap="none" spc="0" normalizeH="0" baseline="0" noProof="0" dirty="0" err="1" smtClean="0">
                <a:ln>
                  <a:noFill/>
                </a:ln>
                <a:solidFill>
                  <a:prstClr val="white"/>
                </a:solidFill>
                <a:effectLst/>
                <a:uLnTx/>
                <a:uFillTx/>
                <a:latin typeface="+mn-ea"/>
                <a:ea typeface="+mn-ea"/>
                <a:cs typeface="+mn-cs"/>
              </a:rPr>
              <a:t>vSphere</a:t>
            </a:r>
            <a:endParaRPr kumimoji="0" lang="en-US" altLang="zh-CN" sz="1200" b="0" i="0" u="none" strike="noStrike" kern="0" cap="none" spc="0" normalizeH="0" baseline="0" noProof="0" dirty="0" smtClean="0">
              <a:ln>
                <a:noFill/>
              </a:ln>
              <a:solidFill>
                <a:prstClr val="white"/>
              </a:solidFill>
              <a:effectLst/>
              <a:uLnTx/>
              <a:uFillTx/>
              <a:latin typeface="+mn-ea"/>
              <a:ea typeface="+mn-ea"/>
              <a:cs typeface="+mn-cs"/>
            </a:endParaRPr>
          </a:p>
        </p:txBody>
      </p:sp>
      <p:sp>
        <p:nvSpPr>
          <p:cNvPr id="7" name="矩形 6"/>
          <p:cNvSpPr/>
          <p:nvPr/>
        </p:nvSpPr>
        <p:spPr>
          <a:xfrm>
            <a:off x="1939180" y="2733414"/>
            <a:ext cx="2422406" cy="338554"/>
          </a:xfrm>
          <a:prstGeom prst="rect">
            <a:avLst/>
          </a:prstGeom>
        </p:spPr>
        <p:txBody>
          <a:bodyPr wrap="square">
            <a:spAutoFit/>
          </a:bodyPr>
          <a:lstStyle/>
          <a:p>
            <a:pPr algn="ctr" defTabSz="914478" fontAlgn="auto">
              <a:spcBef>
                <a:spcPts val="0"/>
              </a:spcBef>
              <a:spcAft>
                <a:spcPts val="0"/>
              </a:spcAft>
              <a:buClr>
                <a:srgbClr val="CC9900"/>
              </a:buClr>
            </a:pPr>
            <a:r>
              <a:rPr lang="zh-CN" altLang="en-US" sz="1600" dirty="0">
                <a:solidFill>
                  <a:srgbClr val="1D1D1A"/>
                </a:solidFill>
                <a:latin typeface="+mn-ea"/>
                <a:ea typeface="+mn-ea"/>
                <a:cs typeface="Arial" pitchFamily="34" charset="0"/>
              </a:rPr>
              <a:t>第三方虚拟</a:t>
            </a:r>
            <a:r>
              <a:rPr lang="zh-CN" altLang="en-US" sz="1600" dirty="0" smtClean="0">
                <a:solidFill>
                  <a:srgbClr val="1D1D1A"/>
                </a:solidFill>
                <a:latin typeface="+mn-ea"/>
                <a:ea typeface="+mn-ea"/>
                <a:cs typeface="Arial" pitchFamily="34" charset="0"/>
              </a:rPr>
              <a:t>化</a:t>
            </a:r>
            <a:endParaRPr lang="zh-CN" altLang="en-US" sz="1600" dirty="0">
              <a:solidFill>
                <a:srgbClr val="1D1D1A"/>
              </a:solidFill>
              <a:latin typeface="+mn-ea"/>
              <a:ea typeface="+mn-ea"/>
              <a:cs typeface="Arial" pitchFamily="34" charset="0"/>
            </a:endParaRPr>
          </a:p>
        </p:txBody>
      </p:sp>
      <p:sp>
        <p:nvSpPr>
          <p:cNvPr id="8" name="矩形 7"/>
          <p:cNvSpPr/>
          <p:nvPr/>
        </p:nvSpPr>
        <p:spPr bwMode="auto">
          <a:xfrm>
            <a:off x="4297268" y="2630424"/>
            <a:ext cx="3697886" cy="1059225"/>
          </a:xfrm>
          <a:prstGeom prst="rect">
            <a:avLst/>
          </a:prstGeom>
          <a:solidFill>
            <a:srgbClr val="00B0F0"/>
          </a:solidFill>
          <a:ln w="25400" cap="flat" cmpd="sng" algn="ctr">
            <a:noFill/>
            <a:prstDash val="solid"/>
          </a:ln>
          <a:effectLst/>
          <a:extLst/>
        </p:spPr>
        <p:txBody>
          <a:bodyPr rtlCol="0" anchor="ctr"/>
          <a:lstStyle/>
          <a:p>
            <a:pPr algn="ctr" defTabSz="1218794" fontAlgn="auto">
              <a:spcBef>
                <a:spcPts val="0"/>
              </a:spcBef>
              <a:spcAft>
                <a:spcPts val="0"/>
              </a:spcAft>
            </a:pPr>
            <a:endParaRPr lang="zh-CN" altLang="en-US" sz="1600" kern="0" dirty="0">
              <a:solidFill>
                <a:prstClr val="white"/>
              </a:solidFill>
              <a:latin typeface="+mn-ea"/>
              <a:ea typeface="+mn-ea"/>
            </a:endParaRPr>
          </a:p>
        </p:txBody>
      </p:sp>
      <p:sp>
        <p:nvSpPr>
          <p:cNvPr id="9" name="矩形 8"/>
          <p:cNvSpPr/>
          <p:nvPr/>
        </p:nvSpPr>
        <p:spPr>
          <a:xfrm>
            <a:off x="4662220" y="2623406"/>
            <a:ext cx="2960940" cy="338554"/>
          </a:xfrm>
          <a:prstGeom prst="rect">
            <a:avLst/>
          </a:prstGeom>
        </p:spPr>
        <p:txBody>
          <a:bodyPr wrap="none">
            <a:spAutoFit/>
          </a:bodyPr>
          <a:lstStyle/>
          <a:p>
            <a:pPr algn="ctr" defTabSz="914478" fontAlgn="auto">
              <a:spcBef>
                <a:spcPts val="0"/>
              </a:spcBef>
              <a:spcAft>
                <a:spcPts val="0"/>
              </a:spcAft>
              <a:buClr>
                <a:srgbClr val="CC9900"/>
              </a:buClr>
            </a:pPr>
            <a:r>
              <a:rPr lang="zh-CN" altLang="en-US" sz="1600" dirty="0" smtClean="0">
                <a:solidFill>
                  <a:srgbClr val="1D1D1A"/>
                </a:solidFill>
                <a:latin typeface="+mn-ea"/>
                <a:ea typeface="+mn-ea"/>
                <a:cs typeface="Arial" pitchFamily="34" charset="0"/>
              </a:rPr>
              <a:t>华为虚拟化 </a:t>
            </a:r>
            <a:r>
              <a:rPr lang="en-US" altLang="zh-CN" sz="1600" dirty="0" smtClean="0">
                <a:solidFill>
                  <a:srgbClr val="1D1D1A"/>
                </a:solidFill>
                <a:latin typeface="+mn-ea"/>
                <a:ea typeface="+mn-ea"/>
                <a:cs typeface="Arial" pitchFamily="34" charset="0"/>
              </a:rPr>
              <a:t>(FusionCompute</a:t>
            </a:r>
            <a:r>
              <a:rPr lang="en-US" altLang="zh-CN" sz="1600" dirty="0">
                <a:solidFill>
                  <a:srgbClr val="1D1D1A"/>
                </a:solidFill>
                <a:latin typeface="+mn-ea"/>
                <a:ea typeface="+mn-ea"/>
                <a:cs typeface="Arial" pitchFamily="34" charset="0"/>
              </a:rPr>
              <a:t>)</a:t>
            </a:r>
            <a:endParaRPr lang="zh-CN" altLang="en-US" sz="1600" dirty="0">
              <a:solidFill>
                <a:srgbClr val="1D1D1A"/>
              </a:solidFill>
              <a:latin typeface="+mn-ea"/>
              <a:ea typeface="+mn-ea"/>
              <a:cs typeface="Arial" pitchFamily="34" charset="0"/>
            </a:endParaRPr>
          </a:p>
        </p:txBody>
      </p:sp>
      <p:sp>
        <p:nvSpPr>
          <p:cNvPr id="10" name="矩形 9"/>
          <p:cNvSpPr/>
          <p:nvPr/>
        </p:nvSpPr>
        <p:spPr bwMode="auto">
          <a:xfrm>
            <a:off x="2099557" y="3787191"/>
            <a:ext cx="7964749" cy="786301"/>
          </a:xfrm>
          <a:prstGeom prst="rect">
            <a:avLst/>
          </a:prstGeom>
          <a:solidFill>
            <a:srgbClr val="00B0F0"/>
          </a:solidFill>
          <a:ln w="25400" cap="flat" cmpd="sng" algn="ctr">
            <a:noFill/>
            <a:prstDash val="solid"/>
          </a:ln>
          <a:effectLst/>
          <a:extLst/>
        </p:spPr>
        <p:txBody>
          <a:bodyPr rtlCol="0" anchor="ctr"/>
          <a:lstStyle/>
          <a:p>
            <a:pPr algn="ctr" defTabSz="1218794" fontAlgn="auto">
              <a:spcBef>
                <a:spcPts val="0"/>
              </a:spcBef>
              <a:spcAft>
                <a:spcPts val="0"/>
              </a:spcAft>
            </a:pPr>
            <a:endParaRPr lang="zh-CN" altLang="en-US" sz="1600" kern="0">
              <a:solidFill>
                <a:prstClr val="white"/>
              </a:solidFill>
              <a:latin typeface="+mn-ea"/>
              <a:ea typeface="+mn-ea"/>
            </a:endParaRPr>
          </a:p>
        </p:txBody>
      </p:sp>
      <p:sp>
        <p:nvSpPr>
          <p:cNvPr id="11" name="矩形 10"/>
          <p:cNvSpPr/>
          <p:nvPr/>
        </p:nvSpPr>
        <p:spPr bwMode="auto">
          <a:xfrm>
            <a:off x="2383120" y="4114328"/>
            <a:ext cx="1815673" cy="258551"/>
          </a:xfrm>
          <a:prstGeom prst="rect">
            <a:avLst/>
          </a:prstGeom>
          <a:solidFill>
            <a:srgbClr val="FFC000"/>
          </a:solidFill>
          <a:ln w="12700" cap="flat" cmpd="sng" algn="ctr">
            <a:noFill/>
            <a:prstDash val="solid"/>
            <a:miter lim="800000"/>
          </a:ln>
          <a:effectLst/>
          <a:extLst/>
        </p:spPr>
        <p:txBody>
          <a:bodyPr rtlCol="0" anchor="ctr"/>
          <a:lstStyle/>
          <a:p>
            <a:pPr marL="0" marR="0" lvl="0" indent="0" algn="ctr" defTabSz="121855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prstClr val="white"/>
                </a:solidFill>
                <a:effectLst/>
                <a:uLnTx/>
                <a:uFillTx/>
                <a:latin typeface="+mn-ea"/>
                <a:ea typeface="+mn-ea"/>
                <a:cs typeface="+mn-cs"/>
              </a:rPr>
              <a:t>服务器</a:t>
            </a:r>
          </a:p>
        </p:txBody>
      </p:sp>
      <p:sp>
        <p:nvSpPr>
          <p:cNvPr id="12" name="矩形 11"/>
          <p:cNvSpPr/>
          <p:nvPr/>
        </p:nvSpPr>
        <p:spPr bwMode="auto">
          <a:xfrm>
            <a:off x="4993774" y="4114328"/>
            <a:ext cx="1815673" cy="258551"/>
          </a:xfrm>
          <a:prstGeom prst="rect">
            <a:avLst/>
          </a:prstGeom>
          <a:solidFill>
            <a:srgbClr val="FFC000"/>
          </a:solidFill>
          <a:ln w="12700" cap="flat" cmpd="sng" algn="ctr">
            <a:noFill/>
            <a:prstDash val="solid"/>
            <a:miter lim="800000"/>
          </a:ln>
          <a:effectLst/>
          <a:extLst/>
        </p:spPr>
        <p:txBody>
          <a:bodyPr rtlCol="0" anchor="ctr"/>
          <a:lstStyle/>
          <a:p>
            <a:pPr marL="0" marR="0" lvl="0" indent="0" algn="ctr" defTabSz="121855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prstClr val="white"/>
                </a:solidFill>
                <a:effectLst/>
                <a:uLnTx/>
                <a:uFillTx/>
                <a:latin typeface="+mn-ea"/>
                <a:ea typeface="+mn-ea"/>
                <a:cs typeface="+mn-cs"/>
              </a:rPr>
              <a:t>存储</a:t>
            </a:r>
          </a:p>
        </p:txBody>
      </p:sp>
      <p:sp>
        <p:nvSpPr>
          <p:cNvPr id="13" name="矩形 12"/>
          <p:cNvSpPr/>
          <p:nvPr/>
        </p:nvSpPr>
        <p:spPr bwMode="auto">
          <a:xfrm>
            <a:off x="7454006" y="4114328"/>
            <a:ext cx="2302532" cy="258551"/>
          </a:xfrm>
          <a:prstGeom prst="rect">
            <a:avLst/>
          </a:prstGeom>
          <a:solidFill>
            <a:srgbClr val="FFC000"/>
          </a:solidFill>
          <a:ln w="12700" cap="flat" cmpd="sng" algn="ctr">
            <a:noFill/>
            <a:prstDash val="solid"/>
            <a:miter lim="800000"/>
          </a:ln>
          <a:effectLst/>
          <a:extLst/>
        </p:spPr>
        <p:txBody>
          <a:bodyPr rtlCol="0" anchor="ctr"/>
          <a:lstStyle/>
          <a:p>
            <a:pPr marL="0" marR="0" lvl="0" indent="0" algn="ctr" defTabSz="121855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prstClr val="white"/>
                </a:solidFill>
                <a:effectLst/>
                <a:uLnTx/>
                <a:uFillTx/>
                <a:latin typeface="+mn-ea"/>
                <a:ea typeface="+mn-ea"/>
                <a:cs typeface="+mn-cs"/>
              </a:rPr>
              <a:t>网络</a:t>
            </a:r>
            <a:r>
              <a:rPr kumimoji="0" lang="en-US" altLang="zh-CN" sz="1400" b="0" i="0" u="none" strike="noStrike" kern="0" cap="none" spc="0" normalizeH="0" baseline="0" noProof="0" dirty="0" smtClean="0">
                <a:ln>
                  <a:noFill/>
                </a:ln>
                <a:solidFill>
                  <a:prstClr val="white"/>
                </a:solidFill>
                <a:effectLst/>
                <a:uLnTx/>
                <a:uFillTx/>
                <a:latin typeface="+mn-ea"/>
                <a:ea typeface="+mn-ea"/>
                <a:cs typeface="+mn-cs"/>
              </a:rPr>
              <a:t>&amp;</a:t>
            </a:r>
            <a:r>
              <a:rPr kumimoji="0" lang="zh-CN" altLang="en-US" sz="1400" b="0" i="0" u="none" strike="noStrike" kern="0" cap="none" spc="0" normalizeH="0" baseline="0" noProof="0" dirty="0" smtClean="0">
                <a:ln>
                  <a:noFill/>
                </a:ln>
                <a:solidFill>
                  <a:prstClr val="white"/>
                </a:solidFill>
                <a:effectLst/>
                <a:uLnTx/>
                <a:uFillTx/>
                <a:latin typeface="+mn-ea"/>
                <a:ea typeface="+mn-ea"/>
                <a:cs typeface="+mn-cs"/>
              </a:rPr>
              <a:t>安全</a:t>
            </a:r>
          </a:p>
        </p:txBody>
      </p:sp>
      <p:sp>
        <p:nvSpPr>
          <p:cNvPr id="14" name="矩形 13"/>
          <p:cNvSpPr/>
          <p:nvPr/>
        </p:nvSpPr>
        <p:spPr>
          <a:xfrm>
            <a:off x="2149487" y="3749255"/>
            <a:ext cx="3402355" cy="350784"/>
          </a:xfrm>
          <a:prstGeom prst="rect">
            <a:avLst/>
          </a:prstGeom>
        </p:spPr>
        <p:txBody>
          <a:bodyPr wrap="square">
            <a:spAutoFit/>
          </a:bodyPr>
          <a:lstStyle/>
          <a:p>
            <a:pPr defTabSz="914478" fontAlgn="auto">
              <a:spcBef>
                <a:spcPts val="0"/>
              </a:spcBef>
              <a:spcAft>
                <a:spcPts val="0"/>
              </a:spcAft>
            </a:pPr>
            <a:r>
              <a:rPr lang="zh-CN" altLang="en-US" sz="1600" dirty="0">
                <a:solidFill>
                  <a:srgbClr val="1D1D1A"/>
                </a:solidFill>
                <a:latin typeface="+mn-ea"/>
                <a:ea typeface="+mn-ea"/>
              </a:rPr>
              <a:t>硬件基础设施</a:t>
            </a:r>
            <a:endParaRPr lang="en-US" altLang="zh-CN" sz="1600" dirty="0">
              <a:solidFill>
                <a:srgbClr val="1D1D1A"/>
              </a:solidFill>
              <a:latin typeface="+mn-ea"/>
              <a:ea typeface="+mn-ea"/>
            </a:endParaRPr>
          </a:p>
        </p:txBody>
      </p:sp>
      <p:sp>
        <p:nvSpPr>
          <p:cNvPr id="15" name="矩形 14"/>
          <p:cNvSpPr/>
          <p:nvPr/>
        </p:nvSpPr>
        <p:spPr bwMode="auto">
          <a:xfrm>
            <a:off x="5370191" y="1287496"/>
            <a:ext cx="1694628" cy="258551"/>
          </a:xfrm>
          <a:prstGeom prst="rect">
            <a:avLst/>
          </a:prstGeom>
          <a:solidFill>
            <a:srgbClr val="00B0F0"/>
          </a:solidFill>
          <a:ln w="25400" cap="flat" cmpd="sng" algn="ctr">
            <a:noFill/>
            <a:prstDash val="solid"/>
          </a:ln>
          <a:effectLst/>
          <a:extLst/>
        </p:spPr>
        <p:txBody>
          <a:bodyPr rtlCol="0" anchor="ctr"/>
          <a:lstStyle/>
          <a:p>
            <a:pPr algn="ctr" defTabSz="1218794" fontAlgn="auto">
              <a:spcBef>
                <a:spcPts val="0"/>
              </a:spcBef>
              <a:spcAft>
                <a:spcPts val="0"/>
              </a:spcAft>
            </a:pPr>
            <a:r>
              <a:rPr lang="zh-CN" altLang="en-US" sz="1600" kern="0" dirty="0">
                <a:latin typeface="+mn-ea"/>
                <a:ea typeface="+mn-ea"/>
              </a:rPr>
              <a:t>华为开放</a:t>
            </a:r>
            <a:r>
              <a:rPr lang="en-US" altLang="zh-CN" sz="1600" kern="0" dirty="0">
                <a:latin typeface="+mn-ea"/>
                <a:ea typeface="+mn-ea"/>
              </a:rPr>
              <a:t> API</a:t>
            </a:r>
            <a:endParaRPr lang="zh-CN" altLang="en-US" sz="1600" kern="0" dirty="0">
              <a:latin typeface="+mn-ea"/>
              <a:ea typeface="+mn-ea"/>
            </a:endParaRPr>
          </a:p>
        </p:txBody>
      </p:sp>
      <p:cxnSp>
        <p:nvCxnSpPr>
          <p:cNvPr id="16" name="直接箭头连接符 15"/>
          <p:cNvCxnSpPr/>
          <p:nvPr/>
        </p:nvCxnSpPr>
        <p:spPr bwMode="auto">
          <a:xfrm flipH="1" flipV="1">
            <a:off x="6217505" y="1525715"/>
            <a:ext cx="2733" cy="211097"/>
          </a:xfrm>
          <a:prstGeom prst="straightConnector1">
            <a:avLst/>
          </a:prstGeom>
          <a:noFill/>
          <a:ln w="6350" cap="flat" cmpd="sng" algn="ctr">
            <a:solidFill>
              <a:srgbClr val="E9002F"/>
            </a:solidFill>
            <a:prstDash val="solid"/>
            <a:miter lim="800000"/>
            <a:tailEnd type="arrow"/>
          </a:ln>
          <a:effectLst/>
          <a:extLst/>
        </p:spPr>
      </p:cxnSp>
      <p:sp>
        <p:nvSpPr>
          <p:cNvPr id="17" name="矩形 16"/>
          <p:cNvSpPr/>
          <p:nvPr/>
        </p:nvSpPr>
        <p:spPr bwMode="auto">
          <a:xfrm>
            <a:off x="8160659" y="2630134"/>
            <a:ext cx="1872488" cy="1059515"/>
          </a:xfrm>
          <a:prstGeom prst="rect">
            <a:avLst/>
          </a:prstGeom>
          <a:solidFill>
            <a:srgbClr val="00B0F0"/>
          </a:solidFill>
          <a:ln w="25400" cap="flat" cmpd="sng" algn="ctr">
            <a:noFill/>
            <a:prstDash val="solid"/>
          </a:ln>
          <a:effectLst/>
          <a:extLst/>
        </p:spPr>
        <p:txBody>
          <a:bodyPr rtlCol="0" anchor="ctr"/>
          <a:lstStyle/>
          <a:p>
            <a:pPr algn="ctr" defTabSz="1218794" fontAlgn="auto">
              <a:spcBef>
                <a:spcPts val="0"/>
              </a:spcBef>
              <a:spcAft>
                <a:spcPts val="0"/>
              </a:spcAft>
            </a:pPr>
            <a:endParaRPr lang="zh-CN" altLang="en-US" sz="1600" kern="0">
              <a:solidFill>
                <a:prstClr val="white"/>
              </a:solidFill>
              <a:latin typeface="+mn-ea"/>
              <a:ea typeface="+mn-ea"/>
            </a:endParaRPr>
          </a:p>
        </p:txBody>
      </p:sp>
      <p:sp>
        <p:nvSpPr>
          <p:cNvPr id="18" name="矩形 17"/>
          <p:cNvSpPr/>
          <p:nvPr/>
        </p:nvSpPr>
        <p:spPr bwMode="auto">
          <a:xfrm>
            <a:off x="8289860" y="3322282"/>
            <a:ext cx="1529689" cy="310734"/>
          </a:xfrm>
          <a:prstGeom prst="rect">
            <a:avLst/>
          </a:prstGeom>
          <a:solidFill>
            <a:srgbClr val="92D050"/>
          </a:solidFill>
          <a:ln w="25400" cap="flat" cmpd="sng" algn="ctr">
            <a:noFill/>
            <a:prstDash val="solid"/>
          </a:ln>
          <a:effectLst/>
          <a:extLst/>
        </p:spPr>
        <p:txBody>
          <a:bodyPr rtlCol="0" anchor="ctr"/>
          <a:lstStyle/>
          <a:p>
            <a:pPr algn="ctr" defTabSz="1218794" fontAlgn="auto">
              <a:spcBef>
                <a:spcPts val="0"/>
              </a:spcBef>
              <a:spcAft>
                <a:spcPts val="0"/>
              </a:spcAft>
            </a:pPr>
            <a:r>
              <a:rPr lang="en-US" altLang="zh-CN" sz="1400" kern="0" dirty="0">
                <a:solidFill>
                  <a:prstClr val="white"/>
                </a:solidFill>
                <a:latin typeface="+mn-ea"/>
                <a:ea typeface="+mn-ea"/>
              </a:rPr>
              <a:t>eBackup</a:t>
            </a:r>
            <a:endParaRPr lang="zh-CN" altLang="en-US" sz="1400" kern="0" dirty="0">
              <a:solidFill>
                <a:prstClr val="white"/>
              </a:solidFill>
              <a:latin typeface="+mn-ea"/>
              <a:ea typeface="+mn-ea"/>
            </a:endParaRPr>
          </a:p>
        </p:txBody>
      </p:sp>
      <p:sp>
        <p:nvSpPr>
          <p:cNvPr id="19" name="矩形 18"/>
          <p:cNvSpPr/>
          <p:nvPr/>
        </p:nvSpPr>
        <p:spPr bwMode="auto">
          <a:xfrm>
            <a:off x="8294385" y="2919386"/>
            <a:ext cx="1525165" cy="304918"/>
          </a:xfrm>
          <a:prstGeom prst="rect">
            <a:avLst/>
          </a:prstGeom>
          <a:solidFill>
            <a:srgbClr val="92D050"/>
          </a:solidFill>
          <a:ln w="25400" cap="flat" cmpd="sng" algn="ctr">
            <a:noFill/>
            <a:prstDash val="solid"/>
          </a:ln>
          <a:effectLst/>
          <a:extLst/>
        </p:spPr>
        <p:txBody>
          <a:bodyPr rtlCol="0" anchor="ctr"/>
          <a:lstStyle/>
          <a:p>
            <a:pPr algn="ctr" defTabSz="1218794" fontAlgn="auto">
              <a:spcBef>
                <a:spcPts val="0"/>
              </a:spcBef>
              <a:spcAft>
                <a:spcPts val="0"/>
              </a:spcAft>
            </a:pPr>
            <a:r>
              <a:rPr lang="en-US" altLang="zh-CN" sz="1400" kern="0" dirty="0">
                <a:solidFill>
                  <a:prstClr val="white"/>
                </a:solidFill>
                <a:latin typeface="+mn-ea"/>
                <a:ea typeface="+mn-ea"/>
              </a:rPr>
              <a:t>UltraVR</a:t>
            </a:r>
            <a:endParaRPr lang="zh-CN" altLang="en-US" sz="1400" kern="0" dirty="0">
              <a:solidFill>
                <a:prstClr val="white"/>
              </a:solidFill>
              <a:latin typeface="+mn-ea"/>
              <a:ea typeface="+mn-ea"/>
            </a:endParaRPr>
          </a:p>
        </p:txBody>
      </p:sp>
      <p:sp>
        <p:nvSpPr>
          <p:cNvPr id="20" name="矩形 19"/>
          <p:cNvSpPr/>
          <p:nvPr/>
        </p:nvSpPr>
        <p:spPr>
          <a:xfrm>
            <a:off x="8169058" y="2612600"/>
            <a:ext cx="1864089" cy="338554"/>
          </a:xfrm>
          <a:prstGeom prst="rect">
            <a:avLst/>
          </a:prstGeom>
        </p:spPr>
        <p:txBody>
          <a:bodyPr wrap="square">
            <a:spAutoFit/>
          </a:bodyPr>
          <a:lstStyle/>
          <a:p>
            <a:pPr algn="ctr" defTabSz="914478" fontAlgn="auto">
              <a:spcBef>
                <a:spcPts val="0"/>
              </a:spcBef>
              <a:spcAft>
                <a:spcPts val="0"/>
              </a:spcAft>
              <a:buClr>
                <a:srgbClr val="CC9900"/>
              </a:buClr>
            </a:pPr>
            <a:r>
              <a:rPr lang="zh-CN" altLang="en-US" sz="1600" dirty="0">
                <a:solidFill>
                  <a:srgbClr val="1D1D1A"/>
                </a:solidFill>
                <a:latin typeface="+mn-ea"/>
                <a:ea typeface="+mn-ea"/>
                <a:cs typeface="Arial" pitchFamily="34" charset="0"/>
              </a:rPr>
              <a:t>备份与容灾</a:t>
            </a:r>
          </a:p>
        </p:txBody>
      </p:sp>
      <p:sp>
        <p:nvSpPr>
          <p:cNvPr id="21" name="矩形 20"/>
          <p:cNvSpPr/>
          <p:nvPr/>
        </p:nvSpPr>
        <p:spPr>
          <a:xfrm>
            <a:off x="2297647" y="1756127"/>
            <a:ext cx="2218223" cy="350784"/>
          </a:xfrm>
          <a:prstGeom prst="rect">
            <a:avLst/>
          </a:prstGeom>
        </p:spPr>
        <p:txBody>
          <a:bodyPr wrap="square">
            <a:spAutoFit/>
          </a:bodyPr>
          <a:lstStyle/>
          <a:p>
            <a:pPr defTabSz="914478" fontAlgn="auto">
              <a:spcBef>
                <a:spcPts val="0"/>
              </a:spcBef>
              <a:spcAft>
                <a:spcPts val="0"/>
              </a:spcAft>
              <a:buClr>
                <a:srgbClr val="CC9900"/>
              </a:buClr>
            </a:pPr>
            <a:r>
              <a:rPr lang="en-US" altLang="zh-CN" sz="1600" dirty="0" smtClean="0">
                <a:solidFill>
                  <a:srgbClr val="1D1D1A"/>
                </a:solidFill>
                <a:latin typeface="+mn-ea"/>
                <a:ea typeface="+mn-ea"/>
                <a:cs typeface="Arial" pitchFamily="34" charset="0"/>
              </a:rPr>
              <a:t>FusionManager</a:t>
            </a:r>
            <a:endParaRPr lang="zh-CN" altLang="en-US" sz="1600" dirty="0">
              <a:solidFill>
                <a:srgbClr val="1D1D1A"/>
              </a:solidFill>
              <a:latin typeface="+mn-ea"/>
              <a:ea typeface="+mn-ea"/>
              <a:cs typeface="Arial" pitchFamily="34" charset="0"/>
            </a:endParaRPr>
          </a:p>
        </p:txBody>
      </p:sp>
      <p:sp>
        <p:nvSpPr>
          <p:cNvPr id="22" name="矩形 21"/>
          <p:cNvSpPr/>
          <p:nvPr/>
        </p:nvSpPr>
        <p:spPr bwMode="auto">
          <a:xfrm>
            <a:off x="2771274" y="2118342"/>
            <a:ext cx="1270971" cy="319085"/>
          </a:xfrm>
          <a:prstGeom prst="rect">
            <a:avLst/>
          </a:prstGeom>
          <a:solidFill>
            <a:srgbClr val="92D050"/>
          </a:solidFill>
          <a:ln w="25400" cap="flat" cmpd="sng" algn="ctr">
            <a:noFill/>
            <a:prstDash val="solid"/>
          </a:ln>
          <a:effectLst/>
          <a:extLst/>
        </p:spPr>
        <p:txBody>
          <a:bodyPr rtlCol="0" anchor="ctr"/>
          <a:lstStyle/>
          <a:p>
            <a:pPr algn="ctr" defTabSz="1218794" fontAlgn="auto">
              <a:spcBef>
                <a:spcPts val="0"/>
              </a:spcBef>
              <a:spcAft>
                <a:spcPts val="0"/>
              </a:spcAft>
            </a:pPr>
            <a:r>
              <a:rPr lang="zh-CN" altLang="en-US" sz="1400" kern="0" dirty="0" smtClean="0">
                <a:solidFill>
                  <a:prstClr val="white"/>
                </a:solidFill>
                <a:latin typeface="+mn-ea"/>
                <a:ea typeface="+mn-ea"/>
              </a:rPr>
              <a:t>分支站点管理</a:t>
            </a:r>
            <a:endParaRPr lang="zh-CN" altLang="en-US" sz="1400" kern="0" dirty="0">
              <a:solidFill>
                <a:prstClr val="white"/>
              </a:solidFill>
              <a:latin typeface="+mn-ea"/>
              <a:ea typeface="+mn-ea"/>
            </a:endParaRPr>
          </a:p>
        </p:txBody>
      </p:sp>
      <p:sp>
        <p:nvSpPr>
          <p:cNvPr id="23" name="矩形 22"/>
          <p:cNvSpPr/>
          <p:nvPr/>
        </p:nvSpPr>
        <p:spPr bwMode="auto">
          <a:xfrm>
            <a:off x="4602102" y="2118063"/>
            <a:ext cx="1270971" cy="319085"/>
          </a:xfrm>
          <a:prstGeom prst="rect">
            <a:avLst/>
          </a:prstGeom>
          <a:solidFill>
            <a:srgbClr val="92D050"/>
          </a:solidFill>
          <a:ln w="25400" cap="flat" cmpd="sng" algn="ctr">
            <a:noFill/>
            <a:prstDash val="solid"/>
          </a:ln>
          <a:effectLst/>
          <a:extLst/>
        </p:spPr>
        <p:txBody>
          <a:bodyPr rtlCol="0" anchor="ctr"/>
          <a:lstStyle/>
          <a:p>
            <a:pPr algn="ctr" defTabSz="1218794" fontAlgn="auto">
              <a:spcBef>
                <a:spcPts val="0"/>
              </a:spcBef>
              <a:spcAft>
                <a:spcPts val="0"/>
              </a:spcAft>
            </a:pPr>
            <a:r>
              <a:rPr lang="zh-CN" altLang="en-US" sz="1400" kern="0" dirty="0" smtClean="0">
                <a:solidFill>
                  <a:prstClr val="white"/>
                </a:solidFill>
                <a:latin typeface="+mn-ea"/>
                <a:ea typeface="+mn-ea"/>
              </a:rPr>
              <a:t>多资源池管理</a:t>
            </a:r>
            <a:endParaRPr lang="zh-CN" altLang="en-US" sz="1400" kern="0" dirty="0">
              <a:solidFill>
                <a:prstClr val="white"/>
              </a:solidFill>
              <a:latin typeface="+mn-ea"/>
              <a:ea typeface="+mn-ea"/>
            </a:endParaRPr>
          </a:p>
        </p:txBody>
      </p:sp>
      <p:sp>
        <p:nvSpPr>
          <p:cNvPr id="24" name="矩形 23"/>
          <p:cNvSpPr/>
          <p:nvPr/>
        </p:nvSpPr>
        <p:spPr bwMode="auto">
          <a:xfrm>
            <a:off x="6503506" y="2118342"/>
            <a:ext cx="1270971" cy="319085"/>
          </a:xfrm>
          <a:prstGeom prst="rect">
            <a:avLst/>
          </a:prstGeom>
          <a:solidFill>
            <a:srgbClr val="92D050"/>
          </a:solidFill>
          <a:ln w="25400" cap="flat" cmpd="sng" algn="ctr">
            <a:noFill/>
            <a:prstDash val="solid"/>
          </a:ln>
          <a:effectLst/>
          <a:extLst/>
        </p:spPr>
        <p:txBody>
          <a:bodyPr rtlCol="0" anchor="ctr"/>
          <a:lstStyle/>
          <a:p>
            <a:pPr algn="ctr" defTabSz="1218794" fontAlgn="auto">
              <a:spcBef>
                <a:spcPts val="0"/>
              </a:spcBef>
              <a:spcAft>
                <a:spcPts val="0"/>
              </a:spcAft>
            </a:pPr>
            <a:r>
              <a:rPr lang="zh-CN" altLang="en-US" sz="1400" kern="0" dirty="0" smtClean="0">
                <a:solidFill>
                  <a:prstClr val="white"/>
                </a:solidFill>
                <a:latin typeface="+mn-ea"/>
                <a:ea typeface="+mn-ea"/>
              </a:rPr>
              <a:t>统一运维</a:t>
            </a:r>
            <a:endParaRPr lang="zh-CN" altLang="en-US" sz="1400" kern="0" dirty="0">
              <a:solidFill>
                <a:prstClr val="white"/>
              </a:solidFill>
              <a:latin typeface="+mn-ea"/>
              <a:ea typeface="+mn-ea"/>
            </a:endParaRPr>
          </a:p>
        </p:txBody>
      </p:sp>
      <p:sp>
        <p:nvSpPr>
          <p:cNvPr id="25" name="矩形 24"/>
          <p:cNvSpPr/>
          <p:nvPr/>
        </p:nvSpPr>
        <p:spPr bwMode="auto">
          <a:xfrm>
            <a:off x="8322913" y="2118342"/>
            <a:ext cx="1547979" cy="319085"/>
          </a:xfrm>
          <a:prstGeom prst="rect">
            <a:avLst/>
          </a:prstGeom>
          <a:solidFill>
            <a:srgbClr val="92D050"/>
          </a:solidFill>
          <a:ln w="25400" cap="flat" cmpd="sng" algn="ctr">
            <a:noFill/>
            <a:prstDash val="solid"/>
          </a:ln>
          <a:effectLst/>
          <a:extLst/>
        </p:spPr>
        <p:txBody>
          <a:bodyPr rtlCol="0" anchor="ctr"/>
          <a:lstStyle/>
          <a:p>
            <a:pPr algn="ctr" defTabSz="1218794" fontAlgn="auto">
              <a:spcBef>
                <a:spcPts val="0"/>
              </a:spcBef>
              <a:spcAft>
                <a:spcPts val="0"/>
              </a:spcAft>
            </a:pPr>
            <a:r>
              <a:rPr lang="en-US" altLang="zh-CN" sz="1400" kern="0" dirty="0" smtClean="0">
                <a:solidFill>
                  <a:prstClr val="white"/>
                </a:solidFill>
                <a:latin typeface="+mn-ea"/>
                <a:ea typeface="+mn-ea"/>
              </a:rPr>
              <a:t>VM</a:t>
            </a:r>
            <a:r>
              <a:rPr lang="zh-CN" altLang="en-US" sz="1400" kern="0" dirty="0" smtClean="0">
                <a:solidFill>
                  <a:prstClr val="white"/>
                </a:solidFill>
                <a:latin typeface="+mn-ea"/>
                <a:ea typeface="+mn-ea"/>
              </a:rPr>
              <a:t>生命周期管理</a:t>
            </a:r>
            <a:endParaRPr lang="zh-CN" altLang="en-US" sz="1400" kern="0" dirty="0">
              <a:solidFill>
                <a:prstClr val="white"/>
              </a:solidFill>
              <a:latin typeface="+mn-ea"/>
              <a:ea typeface="+mn-ea"/>
            </a:endParaRPr>
          </a:p>
        </p:txBody>
      </p:sp>
      <p:sp>
        <p:nvSpPr>
          <p:cNvPr id="26" name="矩形 25"/>
          <p:cNvSpPr/>
          <p:nvPr/>
        </p:nvSpPr>
        <p:spPr bwMode="auto">
          <a:xfrm>
            <a:off x="5307649" y="3301574"/>
            <a:ext cx="1370135" cy="313284"/>
          </a:xfrm>
          <a:prstGeom prst="rect">
            <a:avLst/>
          </a:prstGeom>
          <a:solidFill>
            <a:srgbClr val="92D050"/>
          </a:solidFill>
          <a:ln w="25400" cap="flat" cmpd="sng" algn="ctr">
            <a:noFill/>
            <a:prstDash val="solid"/>
          </a:ln>
          <a:effectLst/>
          <a:extLst/>
        </p:spPr>
        <p:txBody>
          <a:bodyPr rtlCol="0" anchor="ctr"/>
          <a:lstStyle/>
          <a:p>
            <a:pPr algn="ctr" defTabSz="1218794" fontAlgn="auto">
              <a:spcBef>
                <a:spcPts val="0"/>
              </a:spcBef>
              <a:spcAft>
                <a:spcPts val="0"/>
              </a:spcAft>
            </a:pPr>
            <a:r>
              <a:rPr lang="en-US" altLang="zh-CN" sz="1400" kern="0" dirty="0">
                <a:solidFill>
                  <a:prstClr val="white"/>
                </a:solidFill>
                <a:latin typeface="+mn-ea"/>
                <a:ea typeface="+mn-ea"/>
              </a:rPr>
              <a:t>CNA</a:t>
            </a:r>
            <a:endParaRPr lang="zh-CN" altLang="en-US" sz="1400" kern="0" dirty="0">
              <a:solidFill>
                <a:prstClr val="white"/>
              </a:solidFill>
              <a:latin typeface="+mn-ea"/>
              <a:ea typeface="+mn-ea"/>
            </a:endParaRPr>
          </a:p>
        </p:txBody>
      </p:sp>
      <p:sp>
        <p:nvSpPr>
          <p:cNvPr id="27" name="矩形 26"/>
          <p:cNvSpPr/>
          <p:nvPr/>
        </p:nvSpPr>
        <p:spPr bwMode="auto">
          <a:xfrm>
            <a:off x="5313060" y="2930320"/>
            <a:ext cx="1364724" cy="313284"/>
          </a:xfrm>
          <a:prstGeom prst="rect">
            <a:avLst/>
          </a:prstGeom>
          <a:solidFill>
            <a:srgbClr val="92D050"/>
          </a:solidFill>
          <a:ln w="25400" cap="flat" cmpd="sng" algn="ctr">
            <a:noFill/>
            <a:prstDash val="solid"/>
          </a:ln>
          <a:effectLst/>
          <a:extLst/>
        </p:spPr>
        <p:txBody>
          <a:bodyPr rtlCol="0" anchor="ctr"/>
          <a:lstStyle/>
          <a:p>
            <a:pPr algn="ctr" defTabSz="1218794" fontAlgn="auto">
              <a:spcBef>
                <a:spcPts val="0"/>
              </a:spcBef>
              <a:spcAft>
                <a:spcPts val="0"/>
              </a:spcAft>
            </a:pPr>
            <a:r>
              <a:rPr lang="en-US" altLang="zh-CN" sz="1400" kern="0" dirty="0">
                <a:solidFill>
                  <a:prstClr val="white"/>
                </a:solidFill>
                <a:latin typeface="+mn-ea"/>
                <a:ea typeface="+mn-ea"/>
              </a:rPr>
              <a:t>VRM</a:t>
            </a:r>
            <a:endParaRPr lang="zh-CN" altLang="en-US" sz="1400" kern="0" dirty="0">
              <a:solidFill>
                <a:prstClr val="white"/>
              </a:solidFill>
              <a:latin typeface="+mn-ea"/>
              <a:ea typeface="+mn-ea"/>
            </a:endParaRPr>
          </a:p>
        </p:txBody>
      </p:sp>
    </p:spTree>
    <p:extLst>
      <p:ext uri="{BB962C8B-B14F-4D97-AF65-F5344CB8AC3E}">
        <p14:creationId xmlns:p14="http://schemas.microsoft.com/office/powerpoint/2010/main" val="1808546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人才生态发展部-母版">
  <a:themeElements>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10.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11.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12.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2.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3.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4.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5.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6.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7.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8.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ppt/theme/themeOverride9.xml><?xml version="1.0" encoding="utf-8"?>
<a:themeOverride xmlns:a="http://schemas.openxmlformats.org/drawingml/2006/main">
  <a:clrScheme name="default 6">
    <a:dk1>
      <a:srgbClr val="000000"/>
    </a:dk1>
    <a:lt1>
      <a:srgbClr val="FFFFFF"/>
    </a:lt1>
    <a:dk2>
      <a:srgbClr val="768395"/>
    </a:dk2>
    <a:lt2>
      <a:srgbClr val="F0F0F0"/>
    </a:lt2>
    <a:accent1>
      <a:srgbClr val="008CD6"/>
    </a:accent1>
    <a:accent2>
      <a:srgbClr val="F29700"/>
    </a:accent2>
    <a:accent3>
      <a:srgbClr val="585858"/>
    </a:accent3>
    <a:accent4>
      <a:srgbClr val="797C78"/>
    </a:accent4>
    <a:accent5>
      <a:srgbClr val="A5A7A5"/>
    </a:accent5>
    <a:accent6>
      <a:srgbClr val="CACCCA"/>
    </a:accent6>
    <a:hlink>
      <a:srgbClr val="4472C4"/>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AE3093B-232B-4C15-AB25-7F1FBE134870}">
  <ds:schemaRefs>
    <ds:schemaRef ds:uri="http://schemas.microsoft.com/office/2006/metadata/properties"/>
  </ds:schemaRefs>
</ds:datastoreItem>
</file>

<file path=customXml/itemProps3.xml><?xml version="1.0" encoding="utf-8"?>
<ds:datastoreItem xmlns:ds="http://schemas.openxmlformats.org/officeDocument/2006/customXml" ds:itemID="{30CCA2B5-3FE3-400B-9EC4-E12D186075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66166</TotalTime>
  <Words>3497</Words>
  <Application>Microsoft Office PowerPoint</Application>
  <PresentationFormat>宽屏</PresentationFormat>
  <Paragraphs>525</Paragraphs>
  <Slides>35</Slides>
  <Notes>35</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黑体</vt:lpstr>
      <vt:lpstr>宋体</vt:lpstr>
      <vt:lpstr>微软雅黑</vt:lpstr>
      <vt:lpstr>Arial</vt:lpstr>
      <vt:lpstr>FrutigerNext LT Light</vt:lpstr>
      <vt:lpstr>FrutigerNext LT Medium</vt:lpstr>
      <vt:lpstr>FrutigerNext LT Regular</vt:lpstr>
      <vt:lpstr>Wingdings</vt:lpstr>
      <vt:lpstr>人才生态发展部-母版</vt:lpstr>
      <vt:lpstr>PowerPoint 演示文稿</vt:lpstr>
      <vt:lpstr>FusionCompute产品介绍</vt:lpstr>
      <vt:lpstr>PowerPoint 演示文稿</vt:lpstr>
      <vt:lpstr>PowerPoint 演示文稿</vt:lpstr>
      <vt:lpstr>PowerPoint 演示文稿</vt:lpstr>
      <vt:lpstr>虚拟化 - 云软件的基石</vt:lpstr>
      <vt:lpstr>FusionSphere虚拟化套件特点</vt:lpstr>
      <vt:lpstr>FusionSphere虚拟化套件组成</vt:lpstr>
      <vt:lpstr>FusionSphere服务器虚拟化架构</vt:lpstr>
      <vt:lpstr>FusionSphere架构说明</vt:lpstr>
      <vt:lpstr>FusionSphere架构特点</vt:lpstr>
      <vt:lpstr>FusionSphere应用场景</vt:lpstr>
      <vt:lpstr>知识小考</vt:lpstr>
      <vt:lpstr>PowerPoint 演示文稿</vt:lpstr>
      <vt:lpstr>PowerPoint 演示文稿</vt:lpstr>
      <vt:lpstr>FusionCompute产品定位</vt:lpstr>
      <vt:lpstr>FusionCompute产品架构</vt:lpstr>
      <vt:lpstr>FusionCompute模块功能</vt:lpstr>
      <vt:lpstr>FusionCompute产品功能 - 虚拟化计算</vt:lpstr>
      <vt:lpstr>FusionCompute产品功能 - 虚拟化存储</vt:lpstr>
      <vt:lpstr>FusionCompute产品功能 - 虚拟化网络</vt:lpstr>
      <vt:lpstr>FusionCompute带来的价值 (1) </vt:lpstr>
      <vt:lpstr>FusionCompute带来的价值 (2) </vt:lpstr>
      <vt:lpstr>PowerPoint 演示文稿</vt:lpstr>
      <vt:lpstr>PowerPoint 演示文稿</vt:lpstr>
      <vt:lpstr>安装准备</vt:lpstr>
      <vt:lpstr>网络规划</vt:lpstr>
      <vt:lpstr>安装流程</vt:lpstr>
      <vt:lpstr>虚拟化部署VRM逻辑视图</vt:lpstr>
      <vt:lpstr>物理部署VRM逻辑视图</vt:lpstr>
      <vt:lpstr>知识小考</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zhangwuzjhw</cp:lastModifiedBy>
  <cp:revision>2592</cp:revision>
  <dcterms:created xsi:type="dcterms:W3CDTF">2003-08-21T06:48:56Z</dcterms:created>
  <dcterms:modified xsi:type="dcterms:W3CDTF">2019-08-07T08:57:37Z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(3)KryNbC5qWjC2z9FtNWJ9Dz1a93bZJ50bLTfTst+mbKTVZpTNE9f3LRfbuS554LQ8WJxoJUIN
59CG6KB+3Ex7E9MxsnrKOYjqiRA5dVhcYetbWBqT5ks0J6u7Znxq+QJW8JFYpn4jQvtvVWG9
Ak4odFQcc7FPqBYnqtF3nqgeC+Y/mAvglR/pJ0VrUm4lxqfNWwS1yATnnU7Vtwu37JwWJxpW
llkqkW7U1URlebjDjx</vt:lpwstr>
  </property>
  <property fmtid="{D5CDD505-2E9C-101B-9397-08002B2CF9AE}" pid="18" name="_2015_ms_pID_7253431">
    <vt:lpwstr>Mcc6yGPyIxDoRqDcEsAuZlA+yupTch8m3z20X5zExo4mA49EzTmWYU
y1lDY/heecSiqolAK/x+7xZ3gFizeoldg+TzY68vyXgQn5NoWjoN5KYRuLbW43fVh1wMdf28
iexqAvNP5FsqoyEOfkdyYMsDdx3pKTwQQWZEjsihzNhbf6ygMbmt2RY+qR7GxSIJ+YClWZp3
Kc6FP4HvftDvGe3FuE0WDYq+SHSq00SC4gcf</vt:lpwstr>
  </property>
  <property fmtid="{D5CDD505-2E9C-101B-9397-08002B2CF9AE}" pid="19" name="_2015_ms_pID_7253432">
    <vt:lpwstr>/pVid3cbMYUdYVGzvUUvGXfHNdh5giuKKKYC
fPNIjz7h8AeesK61JXz78dtH3T6DEg==</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1565167503</vt:lpwstr>
  </property>
</Properties>
</file>