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54"/>
  </p:notesMasterIdLst>
  <p:handoutMasterIdLst>
    <p:handoutMasterId r:id="rId55"/>
  </p:handoutMasterIdLst>
  <p:sldIdLst>
    <p:sldId id="1264" r:id="rId5"/>
    <p:sldId id="1319" r:id="rId6"/>
    <p:sldId id="1320" r:id="rId7"/>
    <p:sldId id="1377" r:id="rId8"/>
    <p:sldId id="1322" r:id="rId9"/>
    <p:sldId id="1392" r:id="rId10"/>
    <p:sldId id="1393" r:id="rId11"/>
    <p:sldId id="1394" r:id="rId12"/>
    <p:sldId id="1395" r:id="rId13"/>
    <p:sldId id="1399" r:id="rId14"/>
    <p:sldId id="1408" r:id="rId15"/>
    <p:sldId id="1396" r:id="rId16"/>
    <p:sldId id="1405" r:id="rId17"/>
    <p:sldId id="1398" r:id="rId18"/>
    <p:sldId id="1402" r:id="rId19"/>
    <p:sldId id="1400" r:id="rId20"/>
    <p:sldId id="1409" r:id="rId21"/>
    <p:sldId id="1406" r:id="rId22"/>
    <p:sldId id="1407" r:id="rId23"/>
    <p:sldId id="1410" r:id="rId24"/>
    <p:sldId id="1415" r:id="rId25"/>
    <p:sldId id="1401" r:id="rId26"/>
    <p:sldId id="1411" r:id="rId27"/>
    <p:sldId id="1414" r:id="rId28"/>
    <p:sldId id="1412" r:id="rId29"/>
    <p:sldId id="1413" r:id="rId30"/>
    <p:sldId id="1416" r:id="rId31"/>
    <p:sldId id="1418" r:id="rId32"/>
    <p:sldId id="1417" r:id="rId33"/>
    <p:sldId id="1435" r:id="rId34"/>
    <p:sldId id="1437" r:id="rId35"/>
    <p:sldId id="1389" r:id="rId36"/>
    <p:sldId id="1419" r:id="rId37"/>
    <p:sldId id="1420" r:id="rId38"/>
    <p:sldId id="1421" r:id="rId39"/>
    <p:sldId id="1422" r:id="rId40"/>
    <p:sldId id="1425" r:id="rId41"/>
    <p:sldId id="1426" r:id="rId42"/>
    <p:sldId id="1429" r:id="rId43"/>
    <p:sldId id="1427" r:id="rId44"/>
    <p:sldId id="1428" r:id="rId45"/>
    <p:sldId id="1431" r:id="rId46"/>
    <p:sldId id="1430" r:id="rId47"/>
    <p:sldId id="1432" r:id="rId48"/>
    <p:sldId id="1433" r:id="rId49"/>
    <p:sldId id="1436" r:id="rId50"/>
    <p:sldId id="1438" r:id="rId51"/>
    <p:sldId id="1330" r:id="rId52"/>
    <p:sldId id="1204" r:id="rId53"/>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2" pos="3840">
          <p15:clr>
            <a:srgbClr val="A4A3A4"/>
          </p15:clr>
        </p15:guide>
        <p15:guide id="3" orient="horz" pos="2160">
          <p15:clr>
            <a:srgbClr val="A4A3A4"/>
          </p15:clr>
        </p15:guide>
      </p15:sldGuideLst>
    </p:ext>
    <p:ext uri="{2D200454-40CA-4A62-9FC3-DE9A4176ACB9}">
      <p15:notesGuideLst xmlns:p15="http://schemas.microsoft.com/office/powerpoint/2012/main">
        <p15:guide id="2" orient="horz" pos="482" userDrawn="1">
          <p15:clr>
            <a:srgbClr val="A4A3A4"/>
          </p15:clr>
        </p15:guide>
        <p15:guide id="3" orient="horz" pos="2908" userDrawn="1">
          <p15:clr>
            <a:srgbClr val="A4A3A4"/>
          </p15:clr>
        </p15:guide>
        <p15:guide id="4" orient="horz" pos="5967">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 id="3" name="Xujinlongzjhw (Ivan)" initials="X(" lastIdx="8" clrIdx="3">
    <p:extLst>
      <p:ext uri="{19B8F6BF-5375-455C-9EA6-DF929625EA0E}">
        <p15:presenceInfo xmlns:p15="http://schemas.microsoft.com/office/powerpoint/2012/main" userId="S-1-5-21-147214757-305610072-1517763936-6240687" providerId="AD"/>
      </p:ext>
    </p:extLst>
  </p:cmAuthor>
  <p:cmAuthor id="4" name="zhangwuzjhw" initials="z" lastIdx="2" clrIdx="4">
    <p:extLst>
      <p:ext uri="{19B8F6BF-5375-455C-9EA6-DF929625EA0E}">
        <p15:presenceInfo xmlns:p15="http://schemas.microsoft.com/office/powerpoint/2012/main" userId="S-1-5-21-147214757-305610072-1517763936-61312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EF0F94"/>
    <a:srgbClr val="FFFFFF"/>
    <a:srgbClr val="FF0909"/>
    <a:srgbClr val="97E1FB"/>
    <a:srgbClr val="C00000"/>
    <a:srgbClr val="990000"/>
    <a:srgbClr val="CF6B63"/>
    <a:srgbClr val="E7CCC7"/>
    <a:srgbClr val="FFC1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46" autoAdjust="0"/>
    <p:restoredTop sz="77765" autoAdjust="0"/>
  </p:normalViewPr>
  <p:slideViewPr>
    <p:cSldViewPr showGuides="1">
      <p:cViewPr varScale="1">
        <p:scale>
          <a:sx n="91" d="100"/>
          <a:sy n="91" d="100"/>
        </p:scale>
        <p:origin x="1164" y="90"/>
      </p:cViewPr>
      <p:guideLst>
        <p:guide pos="3840"/>
        <p:guide orient="horz" pos="2160"/>
      </p:guideLst>
    </p:cSldViewPr>
  </p:slideViewPr>
  <p:notesTextViewPr>
    <p:cViewPr>
      <p:scale>
        <a:sx n="75" d="100"/>
        <a:sy n="75" d="100"/>
      </p:scale>
      <p:origin x="0" y="0"/>
    </p:cViewPr>
  </p:notesTextViewPr>
  <p:sorterViewPr>
    <p:cViewPr>
      <p:scale>
        <a:sx n="66" d="100"/>
        <a:sy n="66" d="100"/>
      </p:scale>
      <p:origin x="0" y="3576"/>
    </p:cViewPr>
  </p:sorterViewPr>
  <p:notesViewPr>
    <p:cSldViewPr showGuides="1">
      <p:cViewPr varScale="1">
        <p:scale>
          <a:sx n="80" d="100"/>
          <a:sy n="80" d="100"/>
        </p:scale>
        <p:origin x="3942" y="108"/>
      </p:cViewPr>
      <p:guideLst>
        <p:guide orient="horz" pos="482"/>
        <p:guide orient="horz" pos="2908"/>
        <p:guide orient="horz" pos="5967"/>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dirty="0"/>
              <a:t>请将此处改为本章标题</a:t>
            </a:r>
            <a:endParaRPr lang="en-US" altLang="zh-CN" dirty="0"/>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1" name="Rectangle 5"/>
          <p:cNvSpPr>
            <a:spLocks noGrp="1" noChangeArrowheads="1"/>
          </p:cNvSpPr>
          <p:nvPr>
            <p:ph type="body" sz="quarter" idx="3"/>
          </p:nvPr>
        </p:nvSpPr>
        <p:spPr bwMode="auto">
          <a:xfrm>
            <a:off x="583903" y="4616450"/>
            <a:ext cx="5931494" cy="510936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smtClean="0"/>
              <a:t>Click here to add content</a:t>
            </a:r>
            <a:endParaRPr lang="en-US" altLang="zh-CN" noProof="0" dirty="0"/>
          </a:p>
          <a:p>
            <a:pPr lvl="1"/>
            <a:r>
              <a:rPr lang="en-US" altLang="zh-CN" noProof="0" dirty="0"/>
              <a:t>Click here to add content</a:t>
            </a:r>
          </a:p>
          <a:p>
            <a:pPr lvl="2"/>
            <a:r>
              <a:rPr lang="en-US" altLang="zh-CN" noProof="0" dirty="0"/>
              <a:t>Click here to add content</a:t>
            </a:r>
          </a:p>
        </p:txBody>
      </p:sp>
      <p:sp>
        <p:nvSpPr>
          <p:cNvPr id="68610" name="Rectangle 4"/>
          <p:cNvSpPr>
            <a:spLocks noGrp="1" noRot="1" noChangeAspect="1" noChangeArrowheads="1" noTextEdit="1"/>
          </p:cNvSpPr>
          <p:nvPr>
            <p:ph type="sldImg" idx="2"/>
          </p:nvPr>
        </p:nvSpPr>
        <p:spPr bwMode="auto">
          <a:xfrm>
            <a:off x="583903" y="765609"/>
            <a:ext cx="5931493" cy="3336983"/>
          </a:xfrm>
          <a:prstGeom prst="rect">
            <a:avLst/>
          </a:prstGeom>
          <a:noFill/>
          <a:ln w="9525">
            <a:solidFill>
              <a:srgbClr val="000000"/>
            </a:solidFill>
            <a:miter lim="800000"/>
            <a:headEnd/>
            <a:tailEnd/>
          </a:ln>
        </p:spPr>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微软雅黑" panose="020B0503020204020204" pitchFamily="34" charset="-122"/>
        <a:ea typeface="微软雅黑" panose="020B0503020204020204" pitchFamily="34"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微软雅黑" panose="020B0503020204020204" pitchFamily="34" charset="-122"/>
        <a:ea typeface="微软雅黑" panose="020B0503020204020204" pitchFamily="34"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482" userDrawn="1">
          <p15:clr>
            <a:srgbClr val="F26B43"/>
          </p15:clr>
        </p15:guide>
        <p15:guide id="2" orient="horz" pos="29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备注占位符 27"/>
          <p:cNvSpPr>
            <a:spLocks noGrp="1"/>
          </p:cNvSpPr>
          <p:nvPr>
            <p:ph type="body" idx="1"/>
          </p:nvPr>
        </p:nvSpPr>
        <p:spPr/>
        <p:txBody>
          <a:bodyPr/>
          <a:lstStyle/>
          <a:p>
            <a:pPr marL="0" indent="0">
              <a:buNone/>
            </a:pPr>
            <a:endParaRPr lang="zh-CN" altLang="en-US" dirty="0"/>
          </a:p>
        </p:txBody>
      </p:sp>
      <p:sp>
        <p:nvSpPr>
          <p:cNvPr id="4" name="幻灯片图像占位符 3"/>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2083888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err="1" smtClean="0"/>
              <a:t>FusionCompute</a:t>
            </a:r>
            <a:r>
              <a:rPr lang="zh-CN" altLang="en-US" dirty="0" smtClean="0"/>
              <a:t>采用的是硬件辅助全虚拟化</a:t>
            </a:r>
            <a:endParaRPr lang="en-US" altLang="zh-CN" dirty="0" smtClean="0"/>
          </a:p>
          <a:p>
            <a:r>
              <a:rPr lang="en-US" altLang="zh-CN" dirty="0" smtClean="0"/>
              <a:t>X86 </a:t>
            </a:r>
            <a:r>
              <a:rPr lang="zh-CN" altLang="en-US" dirty="0" smtClean="0"/>
              <a:t>操作系统是设计在直接运行在裸硬件设备上的，因此它们自动认为它们完全占有计算机硬件。</a:t>
            </a:r>
            <a:r>
              <a:rPr lang="en-US" altLang="zh-CN" dirty="0" smtClean="0"/>
              <a:t>x86 </a:t>
            </a:r>
            <a:r>
              <a:rPr lang="zh-CN" altLang="en-US" dirty="0" smtClean="0"/>
              <a:t>架构提供四个特权级别给操作系统和应用程序来访问硬件。 </a:t>
            </a:r>
            <a:r>
              <a:rPr lang="en-US" altLang="zh-CN" dirty="0" smtClean="0"/>
              <a:t>Ring </a:t>
            </a:r>
            <a:r>
              <a:rPr lang="zh-CN" altLang="en-US" dirty="0" smtClean="0"/>
              <a:t>是指 </a:t>
            </a:r>
            <a:r>
              <a:rPr lang="en-US" altLang="zh-CN" dirty="0" smtClean="0"/>
              <a:t>CPU </a:t>
            </a:r>
            <a:r>
              <a:rPr lang="zh-CN" altLang="en-US" dirty="0" smtClean="0"/>
              <a:t>的运行级别，</a:t>
            </a:r>
            <a:r>
              <a:rPr lang="en-US" altLang="zh-CN" dirty="0" smtClean="0"/>
              <a:t>Ring 0</a:t>
            </a:r>
            <a:r>
              <a:rPr lang="zh-CN" altLang="en-US" dirty="0" smtClean="0"/>
              <a:t>是最高级别，</a:t>
            </a:r>
            <a:r>
              <a:rPr lang="en-US" altLang="zh-CN" dirty="0" smtClean="0"/>
              <a:t>Ring1</a:t>
            </a:r>
            <a:r>
              <a:rPr lang="zh-CN" altLang="en-US" dirty="0" smtClean="0"/>
              <a:t>次之，</a:t>
            </a:r>
            <a:r>
              <a:rPr lang="en-US" altLang="zh-CN" dirty="0" smtClean="0"/>
              <a:t>Ring2</a:t>
            </a:r>
            <a:r>
              <a:rPr lang="zh-CN" altLang="en-US" dirty="0" smtClean="0"/>
              <a:t>更次之</a:t>
            </a:r>
            <a:r>
              <a:rPr lang="en-US" altLang="zh-CN" dirty="0" smtClean="0"/>
              <a:t>…… </a:t>
            </a:r>
            <a:r>
              <a:rPr lang="zh-CN" altLang="en-US" dirty="0" smtClean="0"/>
              <a:t>就 </a:t>
            </a:r>
            <a:r>
              <a:rPr lang="en-US" altLang="zh-CN" dirty="0" smtClean="0"/>
              <a:t>Linux+x86 </a:t>
            </a:r>
            <a:r>
              <a:rPr lang="zh-CN" altLang="en-US" dirty="0" smtClean="0"/>
              <a:t>来说， </a:t>
            </a:r>
          </a:p>
          <a:p>
            <a:pPr lvl="1"/>
            <a:r>
              <a:rPr lang="zh-CN" altLang="en-US" dirty="0" smtClean="0"/>
              <a:t>操作系统 </a:t>
            </a:r>
            <a:r>
              <a:rPr lang="en-US" altLang="zh-CN" dirty="0" smtClean="0"/>
              <a:t>(</a:t>
            </a:r>
            <a:r>
              <a:rPr lang="zh-CN" altLang="en-US" dirty="0" smtClean="0"/>
              <a:t>内核</a:t>
            </a:r>
            <a:r>
              <a:rPr lang="en-US" altLang="zh-CN" dirty="0" smtClean="0"/>
              <a:t>)</a:t>
            </a:r>
            <a:r>
              <a:rPr lang="zh-CN" altLang="en-US" dirty="0" smtClean="0"/>
              <a:t>需要直接访问硬件和内存，因此它的代码需要运行在最高运行级别  </a:t>
            </a:r>
            <a:r>
              <a:rPr lang="en-US" altLang="zh-CN" dirty="0" smtClean="0"/>
              <a:t>Ring0</a:t>
            </a:r>
            <a:r>
              <a:rPr lang="zh-CN" altLang="en-US" dirty="0" smtClean="0"/>
              <a:t>上，这样它可以使用特权指令，控制中断、修改页表、访问设备等等。 </a:t>
            </a:r>
          </a:p>
          <a:p>
            <a:pPr lvl="1"/>
            <a:r>
              <a:rPr lang="zh-CN" altLang="en-US" dirty="0" smtClean="0"/>
              <a:t>应用程序的代码运行在最低运行级别上</a:t>
            </a:r>
            <a:r>
              <a:rPr lang="en-US" altLang="zh-CN" dirty="0" smtClean="0"/>
              <a:t>ring3</a:t>
            </a:r>
            <a:r>
              <a:rPr lang="zh-CN" altLang="en-US" dirty="0" smtClean="0"/>
              <a:t>上，不能做受控操作。如果要做，比如要访问磁盘，写文件，那就要通过执行系统调用 </a:t>
            </a:r>
            <a:r>
              <a:rPr lang="en-US" altLang="zh-CN" dirty="0" smtClean="0"/>
              <a:t>(</a:t>
            </a:r>
            <a:r>
              <a:rPr lang="zh-CN" altLang="en-US" dirty="0" smtClean="0"/>
              <a:t>函数</a:t>
            </a:r>
            <a:r>
              <a:rPr lang="en-US" altLang="zh-CN" dirty="0" smtClean="0"/>
              <a:t>)</a:t>
            </a:r>
            <a:r>
              <a:rPr lang="zh-CN" altLang="en-US" dirty="0" smtClean="0"/>
              <a:t>，执行系统调用的时候，</a:t>
            </a:r>
            <a:r>
              <a:rPr lang="en-US" altLang="zh-CN" dirty="0" smtClean="0"/>
              <a:t>CPU</a:t>
            </a:r>
            <a:r>
              <a:rPr lang="zh-CN" altLang="en-US" dirty="0" smtClean="0"/>
              <a:t>的运行级别会发生从</a:t>
            </a:r>
            <a:r>
              <a:rPr lang="en-US" altLang="zh-CN" dirty="0" smtClean="0"/>
              <a:t>ring3</a:t>
            </a:r>
            <a:r>
              <a:rPr lang="zh-CN" altLang="en-US" dirty="0" smtClean="0"/>
              <a:t>到</a:t>
            </a:r>
            <a:r>
              <a:rPr lang="en-US" altLang="zh-CN" dirty="0" smtClean="0"/>
              <a:t>ring0</a:t>
            </a:r>
            <a:r>
              <a:rPr lang="zh-CN" altLang="en-US" dirty="0" smtClean="0"/>
              <a:t>的切换，并跳转到系统调用对应的内核代码位置执行，这样内核就为你完成了设备访问，完成之后再从</a:t>
            </a:r>
            <a:r>
              <a:rPr lang="en-US" altLang="zh-CN" dirty="0" smtClean="0"/>
              <a:t>ring0</a:t>
            </a:r>
            <a:r>
              <a:rPr lang="zh-CN" altLang="en-US" dirty="0" smtClean="0"/>
              <a:t>返回</a:t>
            </a:r>
            <a:r>
              <a:rPr lang="en-US" altLang="zh-CN" dirty="0" smtClean="0"/>
              <a:t>ring3</a:t>
            </a:r>
            <a:r>
              <a:rPr lang="zh-CN" altLang="en-US" dirty="0" smtClean="0"/>
              <a:t>。这个过程也称作用户态和内核态的切换。</a:t>
            </a:r>
            <a:endParaRPr lang="en-US" altLang="zh-CN" dirty="0" smtClean="0"/>
          </a:p>
          <a:p>
            <a:pPr lvl="0"/>
            <a:r>
              <a:rPr lang="zh-CN" altLang="en-US" dirty="0" smtClean="0"/>
              <a:t>那么，虚拟化在这里就遇到了一个难题，因为宿主操作系统是工作在 </a:t>
            </a:r>
            <a:r>
              <a:rPr lang="en-US" altLang="zh-CN" dirty="0" smtClean="0"/>
              <a:t>ring0 </a:t>
            </a:r>
            <a:r>
              <a:rPr lang="zh-CN" altLang="en-US" dirty="0" smtClean="0"/>
              <a:t>的，客户操作系统就不能也在 </a:t>
            </a:r>
            <a:r>
              <a:rPr lang="en-US" altLang="zh-CN" dirty="0" smtClean="0"/>
              <a:t>ring0 </a:t>
            </a:r>
            <a:r>
              <a:rPr lang="zh-CN" altLang="en-US" dirty="0" smtClean="0"/>
              <a:t>了，但是它不知道这一点，以前执行什么指令，现在还是执行什么指令，但是没有执行权限是会出错的。所以这时候虚拟机管理程序 </a:t>
            </a:r>
            <a:r>
              <a:rPr lang="en-US" altLang="zh-CN" dirty="0" smtClean="0"/>
              <a:t>(VMM)</a:t>
            </a:r>
            <a:r>
              <a:rPr lang="zh-CN" altLang="en-US" dirty="0" smtClean="0"/>
              <a:t>需要避免这件事情发生。</a:t>
            </a:r>
            <a:r>
              <a:rPr lang="en-US" altLang="zh-CN" dirty="0" smtClean="0"/>
              <a:t>VM</a:t>
            </a:r>
            <a:r>
              <a:rPr lang="zh-CN" altLang="en-US" dirty="0" smtClean="0"/>
              <a:t>通过 </a:t>
            </a:r>
            <a:r>
              <a:rPr lang="en-US" altLang="zh-CN" dirty="0" smtClean="0"/>
              <a:t>VMM </a:t>
            </a:r>
            <a:r>
              <a:rPr lang="zh-CN" altLang="en-US" dirty="0" smtClean="0"/>
              <a:t>实现 </a:t>
            </a:r>
            <a:r>
              <a:rPr lang="en-US" altLang="zh-CN" dirty="0" smtClean="0"/>
              <a:t>Guest CPU </a:t>
            </a:r>
            <a:r>
              <a:rPr lang="zh-CN" altLang="en-US" dirty="0" smtClean="0"/>
              <a:t>对硬件的访问，根据其原理不同有三种实现技术：</a:t>
            </a:r>
          </a:p>
          <a:p>
            <a:pPr lvl="1"/>
            <a:r>
              <a:rPr lang="zh-CN" altLang="en-US" dirty="0" smtClean="0"/>
              <a:t>全虚拟化</a:t>
            </a:r>
          </a:p>
          <a:p>
            <a:pPr lvl="1"/>
            <a:r>
              <a:rPr lang="zh-CN" altLang="en-US" dirty="0" smtClean="0"/>
              <a:t>半虚拟化</a:t>
            </a:r>
          </a:p>
          <a:p>
            <a:pPr lvl="1"/>
            <a:r>
              <a:rPr lang="zh-CN" altLang="en-US" dirty="0" smtClean="0"/>
              <a:t>硬件辅助的虚拟化 </a:t>
            </a:r>
          </a:p>
          <a:p>
            <a:pPr lvl="0"/>
            <a:endParaRPr lang="en-US" altLang="zh-CN" dirty="0" smtClean="0"/>
          </a:p>
        </p:txBody>
      </p:sp>
      <p:sp>
        <p:nvSpPr>
          <p:cNvPr id="5" name="幻灯片图像占位符 4"/>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1826330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583903" y="796826"/>
            <a:ext cx="5931494" cy="5109368"/>
          </a:xfrm>
        </p:spPr>
        <p:txBody>
          <a:bodyPr/>
          <a:lstStyle/>
          <a:p>
            <a:pPr lvl="0">
              <a:lnSpc>
                <a:spcPct val="100000"/>
              </a:lnSpc>
            </a:pPr>
            <a:r>
              <a:rPr lang="en-US" altLang="zh-CN" dirty="0" smtClean="0"/>
              <a:t>2005</a:t>
            </a:r>
            <a:r>
              <a:rPr lang="zh-CN" altLang="en-US" dirty="0" smtClean="0"/>
              <a:t>年后，</a:t>
            </a:r>
            <a:r>
              <a:rPr lang="en-US" altLang="zh-CN" dirty="0" smtClean="0"/>
              <a:t>CPU</a:t>
            </a:r>
            <a:r>
              <a:rPr lang="zh-CN" altLang="en-US" dirty="0" smtClean="0"/>
              <a:t>厂商</a:t>
            </a:r>
            <a:r>
              <a:rPr lang="en-US" altLang="zh-CN" dirty="0" smtClean="0"/>
              <a:t>Intel </a:t>
            </a:r>
            <a:r>
              <a:rPr lang="zh-CN" altLang="en-US" dirty="0" smtClean="0"/>
              <a:t>和 </a:t>
            </a:r>
            <a:r>
              <a:rPr lang="en-US" altLang="zh-CN" dirty="0" smtClean="0"/>
              <a:t>AMD </a:t>
            </a:r>
            <a:r>
              <a:rPr lang="zh-CN" altLang="en-US" dirty="0" smtClean="0"/>
              <a:t>开始支持虚拟化了。 </a:t>
            </a:r>
            <a:r>
              <a:rPr lang="en-US" altLang="zh-CN" dirty="0" smtClean="0"/>
              <a:t>Intel </a:t>
            </a:r>
            <a:r>
              <a:rPr lang="zh-CN" altLang="en-US" dirty="0" smtClean="0"/>
              <a:t>引入了 </a:t>
            </a:r>
            <a:r>
              <a:rPr lang="en-US" altLang="zh-CN" dirty="0" smtClean="0"/>
              <a:t>Intel-VT </a:t>
            </a:r>
            <a:r>
              <a:rPr lang="zh-CN" altLang="en-US" dirty="0" smtClean="0"/>
              <a:t> </a:t>
            </a:r>
            <a:r>
              <a:rPr lang="en-US" altLang="zh-CN" dirty="0" smtClean="0"/>
              <a:t>(Virtualization Technology)</a:t>
            </a:r>
            <a:r>
              <a:rPr lang="zh-CN" altLang="en-US" dirty="0" smtClean="0"/>
              <a:t>技术。 这种 </a:t>
            </a:r>
            <a:r>
              <a:rPr lang="en-US" altLang="zh-CN" dirty="0" smtClean="0"/>
              <a:t>CPU</a:t>
            </a:r>
            <a:r>
              <a:rPr lang="zh-CN" altLang="en-US" dirty="0" smtClean="0"/>
              <a:t>，有 </a:t>
            </a:r>
            <a:r>
              <a:rPr lang="en-US" altLang="zh-CN" dirty="0" smtClean="0"/>
              <a:t>VMX root operation </a:t>
            </a:r>
            <a:r>
              <a:rPr lang="zh-CN" altLang="en-US" dirty="0" smtClean="0"/>
              <a:t>和 </a:t>
            </a:r>
            <a:r>
              <a:rPr lang="en-US" altLang="zh-CN" dirty="0" smtClean="0"/>
              <a:t>VMX non-root operation</a:t>
            </a:r>
            <a:r>
              <a:rPr lang="zh-CN" altLang="en-US" dirty="0" smtClean="0"/>
              <a:t>两种模式，两种模式都支持</a:t>
            </a:r>
            <a:r>
              <a:rPr lang="en-US" altLang="zh-CN" dirty="0" smtClean="0"/>
              <a:t>Ring 0 ~ Ring 3 </a:t>
            </a:r>
            <a:r>
              <a:rPr lang="zh-CN" altLang="en-US" dirty="0" smtClean="0"/>
              <a:t>共 </a:t>
            </a:r>
            <a:r>
              <a:rPr lang="en-US" altLang="zh-CN" dirty="0" smtClean="0"/>
              <a:t>4 </a:t>
            </a:r>
            <a:r>
              <a:rPr lang="zh-CN" altLang="en-US" dirty="0" smtClean="0"/>
              <a:t>个运行级别。这样，</a:t>
            </a:r>
            <a:r>
              <a:rPr lang="en-US" altLang="zh-CN" dirty="0" smtClean="0"/>
              <a:t>VMM </a:t>
            </a:r>
            <a:r>
              <a:rPr lang="zh-CN" altLang="en-US" dirty="0" smtClean="0"/>
              <a:t>可以运行在 </a:t>
            </a:r>
            <a:r>
              <a:rPr lang="en-US" altLang="zh-CN" dirty="0" smtClean="0"/>
              <a:t>VMX root operation</a:t>
            </a:r>
            <a:r>
              <a:rPr lang="zh-CN" altLang="en-US" dirty="0" smtClean="0"/>
              <a:t>模式下，客户 </a:t>
            </a:r>
            <a:r>
              <a:rPr lang="en-US" altLang="zh-CN" dirty="0" smtClean="0"/>
              <a:t>OS </a:t>
            </a:r>
            <a:r>
              <a:rPr lang="zh-CN" altLang="en-US" dirty="0" smtClean="0"/>
              <a:t>运行在</a:t>
            </a:r>
            <a:r>
              <a:rPr lang="en-US" altLang="zh-CN" dirty="0" smtClean="0"/>
              <a:t>VMX non-root operation</a:t>
            </a:r>
            <a:r>
              <a:rPr lang="zh-CN" altLang="en-US" dirty="0" smtClean="0"/>
              <a:t>模式下。</a:t>
            </a:r>
          </a:p>
          <a:p>
            <a:pPr lvl="0">
              <a:lnSpc>
                <a:spcPct val="100000"/>
              </a:lnSpc>
            </a:pPr>
            <a:r>
              <a:rPr lang="zh-CN" altLang="en-US" dirty="0" smtClean="0"/>
              <a:t>目前主要有</a:t>
            </a:r>
            <a:r>
              <a:rPr lang="en-US" altLang="zh-CN" dirty="0" smtClean="0"/>
              <a:t>Intel</a:t>
            </a:r>
            <a:r>
              <a:rPr lang="zh-CN" altLang="en-US" dirty="0" smtClean="0"/>
              <a:t>的</a:t>
            </a:r>
            <a:r>
              <a:rPr lang="en-US" altLang="zh-CN" dirty="0" smtClean="0"/>
              <a:t>VT-x</a:t>
            </a:r>
            <a:r>
              <a:rPr lang="zh-CN" altLang="en-US" dirty="0" smtClean="0"/>
              <a:t>和</a:t>
            </a:r>
            <a:r>
              <a:rPr lang="en-US" altLang="zh-CN" dirty="0" smtClean="0"/>
              <a:t>AMD</a:t>
            </a:r>
            <a:r>
              <a:rPr lang="zh-CN" altLang="en-US" dirty="0" smtClean="0"/>
              <a:t>的</a:t>
            </a:r>
            <a:r>
              <a:rPr lang="en-US" altLang="zh-CN" dirty="0" smtClean="0"/>
              <a:t>AMD-V</a:t>
            </a:r>
            <a:r>
              <a:rPr lang="zh-CN" altLang="en-US" dirty="0" smtClean="0"/>
              <a:t>这两种技术。其核心思想都是通过引入新的指令和运行模式，使</a:t>
            </a:r>
            <a:r>
              <a:rPr lang="en-US" altLang="zh-CN" dirty="0" smtClean="0"/>
              <a:t>VMM</a:t>
            </a:r>
            <a:r>
              <a:rPr lang="zh-CN" altLang="en-US" dirty="0" smtClean="0"/>
              <a:t>和</a:t>
            </a:r>
            <a:r>
              <a:rPr lang="en-US" altLang="zh-CN" dirty="0" smtClean="0"/>
              <a:t>Guest OS</a:t>
            </a:r>
            <a:r>
              <a:rPr lang="zh-CN" altLang="en-US" dirty="0" smtClean="0"/>
              <a:t>分别运行在不同模式 </a:t>
            </a:r>
            <a:r>
              <a:rPr lang="en-US" altLang="zh-CN" dirty="0" smtClean="0"/>
              <a:t>(ROOT</a:t>
            </a:r>
            <a:r>
              <a:rPr lang="zh-CN" altLang="en-US" dirty="0" smtClean="0"/>
              <a:t>模式和非</a:t>
            </a:r>
            <a:r>
              <a:rPr lang="en-US" altLang="zh-CN" dirty="0" smtClean="0"/>
              <a:t>ROOT</a:t>
            </a:r>
            <a:r>
              <a:rPr lang="zh-CN" altLang="en-US" dirty="0" smtClean="0"/>
              <a:t>模式</a:t>
            </a:r>
            <a:r>
              <a:rPr lang="en-US" altLang="zh-CN" dirty="0" smtClean="0"/>
              <a:t>)</a:t>
            </a:r>
            <a:r>
              <a:rPr lang="zh-CN" altLang="en-US" dirty="0" smtClean="0"/>
              <a:t>下，且</a:t>
            </a:r>
            <a:r>
              <a:rPr lang="en-US" altLang="zh-CN" dirty="0" smtClean="0"/>
              <a:t>Guest OS</a:t>
            </a:r>
            <a:r>
              <a:rPr lang="zh-CN" altLang="en-US" dirty="0" smtClean="0"/>
              <a:t>运行在</a:t>
            </a:r>
            <a:r>
              <a:rPr lang="en-US" altLang="zh-CN" dirty="0" smtClean="0"/>
              <a:t>Ring 0</a:t>
            </a:r>
            <a:r>
              <a:rPr lang="zh-CN" altLang="en-US" dirty="0" smtClean="0"/>
              <a:t>下。通常情况下，</a:t>
            </a:r>
            <a:r>
              <a:rPr lang="en-US" altLang="zh-CN" dirty="0" smtClean="0"/>
              <a:t>Guest OS</a:t>
            </a:r>
            <a:r>
              <a:rPr lang="zh-CN" altLang="en-US" dirty="0" smtClean="0"/>
              <a:t>的核心指令可以直接下达到计算机系统硬件执行，而不需要经过</a:t>
            </a:r>
            <a:r>
              <a:rPr lang="en-US" altLang="zh-CN" dirty="0" smtClean="0"/>
              <a:t>VMM</a:t>
            </a:r>
            <a:r>
              <a:rPr lang="zh-CN" altLang="en-US" dirty="0" smtClean="0"/>
              <a:t>。当</a:t>
            </a:r>
            <a:r>
              <a:rPr lang="en-US" altLang="zh-CN" dirty="0" smtClean="0"/>
              <a:t>Guest OS</a:t>
            </a:r>
            <a:r>
              <a:rPr lang="zh-CN" altLang="en-US" dirty="0" smtClean="0"/>
              <a:t>执行到特殊指令的时候，系统会切换到</a:t>
            </a:r>
            <a:r>
              <a:rPr lang="en-US" altLang="zh-CN" dirty="0" smtClean="0"/>
              <a:t>VMM</a:t>
            </a:r>
            <a:r>
              <a:rPr lang="zh-CN" altLang="en-US" dirty="0" smtClean="0"/>
              <a:t>，让</a:t>
            </a:r>
            <a:r>
              <a:rPr lang="en-US" altLang="zh-CN" dirty="0" smtClean="0"/>
              <a:t>VMM</a:t>
            </a:r>
            <a:r>
              <a:rPr lang="zh-CN" altLang="en-US" dirty="0" smtClean="0"/>
              <a:t>来处理特殊指令</a:t>
            </a:r>
          </a:p>
          <a:p>
            <a:pPr lvl="0">
              <a:lnSpc>
                <a:spcPct val="100000"/>
              </a:lnSpc>
            </a:pPr>
            <a:r>
              <a:rPr lang="zh-CN" altLang="en-US" dirty="0" smtClean="0"/>
              <a:t>以 </a:t>
            </a:r>
            <a:r>
              <a:rPr lang="en-US" altLang="zh-CN" dirty="0" smtClean="0"/>
              <a:t>Intel VT </a:t>
            </a:r>
            <a:r>
              <a:rPr lang="zh-CN" altLang="en-US" dirty="0" smtClean="0"/>
              <a:t>技术为例，它增加了两种运行模式：</a:t>
            </a:r>
            <a:r>
              <a:rPr lang="en-US" altLang="zh-CN" dirty="0" smtClean="0"/>
              <a:t>VMX root </a:t>
            </a:r>
            <a:r>
              <a:rPr lang="zh-CN" altLang="en-US" dirty="0" smtClean="0"/>
              <a:t>模式和 </a:t>
            </a:r>
            <a:r>
              <a:rPr lang="en-US" altLang="zh-CN" dirty="0" smtClean="0"/>
              <a:t>VMX </a:t>
            </a:r>
            <a:r>
              <a:rPr lang="en-US" altLang="zh-CN" dirty="0" err="1" smtClean="0"/>
              <a:t>nonroot</a:t>
            </a:r>
            <a:r>
              <a:rPr lang="en-US" altLang="zh-CN" dirty="0" smtClean="0"/>
              <a:t> </a:t>
            </a:r>
            <a:r>
              <a:rPr lang="zh-CN" altLang="en-US" dirty="0" smtClean="0"/>
              <a:t>模式。通常来讲，主机操作系统和 </a:t>
            </a:r>
            <a:r>
              <a:rPr lang="en-US" altLang="zh-CN" dirty="0" smtClean="0"/>
              <a:t>VMM </a:t>
            </a:r>
            <a:r>
              <a:rPr lang="zh-CN" altLang="en-US" dirty="0" smtClean="0"/>
              <a:t>运行在 </a:t>
            </a:r>
            <a:r>
              <a:rPr lang="en-US" altLang="zh-CN" dirty="0" smtClean="0"/>
              <a:t>VMX root </a:t>
            </a:r>
            <a:r>
              <a:rPr lang="zh-CN" altLang="en-US" dirty="0" smtClean="0"/>
              <a:t>模式中，客户机操作系统及其应用运行在 </a:t>
            </a:r>
            <a:r>
              <a:rPr lang="en-US" altLang="zh-CN" dirty="0" smtClean="0"/>
              <a:t>VMX </a:t>
            </a:r>
            <a:r>
              <a:rPr lang="en-US" altLang="zh-CN" dirty="0" err="1" smtClean="0"/>
              <a:t>nonroot</a:t>
            </a:r>
            <a:r>
              <a:rPr lang="en-US" altLang="zh-CN" dirty="0" smtClean="0"/>
              <a:t> </a:t>
            </a:r>
            <a:r>
              <a:rPr lang="zh-CN" altLang="en-US" dirty="0" smtClean="0"/>
              <a:t>模式中。因为两个模式都支持所有的 </a:t>
            </a:r>
            <a:r>
              <a:rPr lang="en-US" altLang="zh-CN" dirty="0" smtClean="0"/>
              <a:t>ring</a:t>
            </a:r>
            <a:r>
              <a:rPr lang="zh-CN" altLang="en-US" dirty="0" smtClean="0"/>
              <a:t>，因此，客户机可以运行在它所需要的 </a:t>
            </a:r>
            <a:r>
              <a:rPr lang="en-US" altLang="zh-CN" dirty="0" smtClean="0"/>
              <a:t>ring </a:t>
            </a:r>
            <a:r>
              <a:rPr lang="zh-CN" altLang="en-US" dirty="0" smtClean="0"/>
              <a:t>中 </a:t>
            </a:r>
            <a:r>
              <a:rPr lang="en-US" altLang="zh-CN" dirty="0" smtClean="0"/>
              <a:t>(OS </a:t>
            </a:r>
            <a:r>
              <a:rPr lang="zh-CN" altLang="en-US" dirty="0" smtClean="0"/>
              <a:t>运行在 </a:t>
            </a:r>
            <a:r>
              <a:rPr lang="en-US" altLang="zh-CN" dirty="0" smtClean="0"/>
              <a:t>ring 0 </a:t>
            </a:r>
            <a:r>
              <a:rPr lang="zh-CN" altLang="en-US" dirty="0" smtClean="0"/>
              <a:t>中，应用运行在 </a:t>
            </a:r>
            <a:r>
              <a:rPr lang="en-US" altLang="zh-CN" dirty="0" smtClean="0"/>
              <a:t>ring 3 </a:t>
            </a:r>
            <a:r>
              <a:rPr lang="zh-CN" altLang="en-US" dirty="0" smtClean="0"/>
              <a:t>中</a:t>
            </a:r>
            <a:r>
              <a:rPr lang="en-US" altLang="zh-CN" dirty="0" smtClean="0"/>
              <a:t>)</a:t>
            </a:r>
            <a:r>
              <a:rPr lang="zh-CN" altLang="en-US" dirty="0" smtClean="0"/>
              <a:t>，</a:t>
            </a:r>
            <a:r>
              <a:rPr lang="en-US" altLang="zh-CN" dirty="0" smtClean="0"/>
              <a:t>VMM </a:t>
            </a:r>
            <a:r>
              <a:rPr lang="zh-CN" altLang="en-US" dirty="0" smtClean="0"/>
              <a:t>也运行在其需要的 </a:t>
            </a:r>
            <a:r>
              <a:rPr lang="en-US" altLang="zh-CN" dirty="0" smtClean="0"/>
              <a:t>ring </a:t>
            </a:r>
            <a:r>
              <a:rPr lang="zh-CN" altLang="en-US" dirty="0" smtClean="0"/>
              <a:t>中  </a:t>
            </a:r>
            <a:r>
              <a:rPr lang="en-US" altLang="zh-CN" dirty="0" smtClean="0"/>
              <a:t>(</a:t>
            </a:r>
            <a:r>
              <a:rPr lang="zh-CN" altLang="en-US" dirty="0" smtClean="0"/>
              <a:t>对 </a:t>
            </a:r>
            <a:r>
              <a:rPr lang="en-US" altLang="zh-CN" dirty="0" smtClean="0"/>
              <a:t>KVM </a:t>
            </a:r>
            <a:r>
              <a:rPr lang="zh-CN" altLang="en-US" dirty="0" smtClean="0"/>
              <a:t>来说，</a:t>
            </a:r>
            <a:r>
              <a:rPr lang="en-US" altLang="zh-CN" dirty="0" smtClean="0"/>
              <a:t>QEMU </a:t>
            </a:r>
            <a:r>
              <a:rPr lang="zh-CN" altLang="en-US" dirty="0" smtClean="0"/>
              <a:t>运行在 </a:t>
            </a:r>
            <a:r>
              <a:rPr lang="en-US" altLang="zh-CN" dirty="0" smtClean="0"/>
              <a:t>ring 3</a:t>
            </a:r>
            <a:r>
              <a:rPr lang="zh-CN" altLang="en-US" dirty="0" smtClean="0"/>
              <a:t>，</a:t>
            </a:r>
            <a:r>
              <a:rPr lang="en-US" altLang="zh-CN" dirty="0" smtClean="0"/>
              <a:t>KVM </a:t>
            </a:r>
            <a:r>
              <a:rPr lang="zh-CN" altLang="en-US" dirty="0" smtClean="0"/>
              <a:t>运行在 </a:t>
            </a:r>
            <a:r>
              <a:rPr lang="en-US" altLang="zh-CN" dirty="0" smtClean="0"/>
              <a:t>ring 0)</a:t>
            </a:r>
            <a:r>
              <a:rPr lang="zh-CN" altLang="en-US" dirty="0" smtClean="0"/>
              <a:t>。</a:t>
            </a:r>
            <a:r>
              <a:rPr lang="en-US" altLang="zh-CN" dirty="0" smtClean="0"/>
              <a:t>CPU </a:t>
            </a:r>
            <a:r>
              <a:rPr lang="zh-CN" altLang="en-US" dirty="0" smtClean="0"/>
              <a:t>在两种模式之间的切换称为 </a:t>
            </a:r>
            <a:r>
              <a:rPr lang="en-US" altLang="zh-CN" dirty="0" smtClean="0"/>
              <a:t>VMX </a:t>
            </a:r>
            <a:r>
              <a:rPr lang="zh-CN" altLang="en-US" dirty="0" smtClean="0"/>
              <a:t>切换。从 </a:t>
            </a:r>
            <a:r>
              <a:rPr lang="en-US" altLang="zh-CN" dirty="0" smtClean="0"/>
              <a:t>root mode </a:t>
            </a:r>
            <a:r>
              <a:rPr lang="zh-CN" altLang="en-US" dirty="0" smtClean="0"/>
              <a:t>进入 </a:t>
            </a:r>
            <a:r>
              <a:rPr lang="en-US" altLang="zh-CN" dirty="0" err="1" smtClean="0"/>
              <a:t>nonroot</a:t>
            </a:r>
            <a:r>
              <a:rPr lang="en-US" altLang="zh-CN" dirty="0" smtClean="0"/>
              <a:t> mode</a:t>
            </a:r>
            <a:r>
              <a:rPr lang="zh-CN" altLang="en-US" dirty="0" smtClean="0"/>
              <a:t>，称为 </a:t>
            </a:r>
            <a:r>
              <a:rPr lang="en-US" altLang="zh-CN" dirty="0" smtClean="0"/>
              <a:t>VM entry</a:t>
            </a:r>
            <a:r>
              <a:rPr lang="zh-CN" altLang="en-US" dirty="0" smtClean="0"/>
              <a:t>；从 </a:t>
            </a:r>
            <a:r>
              <a:rPr lang="en-US" altLang="zh-CN" dirty="0" err="1" smtClean="0"/>
              <a:t>nonroot</a:t>
            </a:r>
            <a:r>
              <a:rPr lang="en-US" altLang="zh-CN" dirty="0" smtClean="0"/>
              <a:t> mode </a:t>
            </a:r>
            <a:r>
              <a:rPr lang="zh-CN" altLang="en-US" dirty="0" smtClean="0"/>
              <a:t>进入 </a:t>
            </a:r>
            <a:r>
              <a:rPr lang="en-US" altLang="zh-CN" dirty="0" smtClean="0"/>
              <a:t>root mode</a:t>
            </a:r>
            <a:r>
              <a:rPr lang="zh-CN" altLang="en-US" dirty="0" smtClean="0"/>
              <a:t>，称为 </a:t>
            </a:r>
            <a:r>
              <a:rPr lang="en-US" altLang="zh-CN" dirty="0" smtClean="0"/>
              <a:t>VM exit</a:t>
            </a:r>
            <a:r>
              <a:rPr lang="zh-CN" altLang="en-US" dirty="0" smtClean="0"/>
              <a:t>。可见，</a:t>
            </a:r>
            <a:r>
              <a:rPr lang="en-US" altLang="zh-CN" dirty="0" smtClean="0"/>
              <a:t>CPU </a:t>
            </a:r>
            <a:r>
              <a:rPr lang="zh-CN" altLang="en-US" dirty="0" smtClean="0"/>
              <a:t>受控制地在两种模式之间切换，轮流执行 </a:t>
            </a:r>
            <a:r>
              <a:rPr lang="en-US" altLang="zh-CN" dirty="0" smtClean="0"/>
              <a:t>VMM </a:t>
            </a:r>
            <a:r>
              <a:rPr lang="zh-CN" altLang="en-US" dirty="0" smtClean="0"/>
              <a:t>代码和 </a:t>
            </a:r>
            <a:r>
              <a:rPr lang="en-US" altLang="zh-CN" dirty="0" smtClean="0"/>
              <a:t>Guest OS </a:t>
            </a:r>
            <a:r>
              <a:rPr lang="zh-CN" altLang="en-US" dirty="0" smtClean="0"/>
              <a:t>代码。</a:t>
            </a:r>
          </a:p>
          <a:p>
            <a:pPr lvl="0">
              <a:lnSpc>
                <a:spcPct val="100000"/>
              </a:lnSpc>
            </a:pPr>
            <a:r>
              <a:rPr lang="zh-CN" altLang="en-US" dirty="0" smtClean="0"/>
              <a:t>  对 </a:t>
            </a:r>
            <a:r>
              <a:rPr lang="en-US" altLang="zh-CN" dirty="0" smtClean="0"/>
              <a:t>KVM </a:t>
            </a:r>
            <a:r>
              <a:rPr lang="zh-CN" altLang="en-US" dirty="0" smtClean="0"/>
              <a:t>虚机来说，运行在 </a:t>
            </a:r>
            <a:r>
              <a:rPr lang="en-US" altLang="zh-CN" dirty="0" smtClean="0"/>
              <a:t>VMX Root Mode </a:t>
            </a:r>
            <a:r>
              <a:rPr lang="zh-CN" altLang="en-US" dirty="0" smtClean="0"/>
              <a:t>下的 </a:t>
            </a:r>
            <a:r>
              <a:rPr lang="en-US" altLang="zh-CN" dirty="0" smtClean="0"/>
              <a:t>VMM </a:t>
            </a:r>
            <a:r>
              <a:rPr lang="zh-CN" altLang="en-US" dirty="0" smtClean="0"/>
              <a:t>在需要执行 </a:t>
            </a:r>
            <a:r>
              <a:rPr lang="en-US" altLang="zh-CN" dirty="0" smtClean="0"/>
              <a:t>Guest OS </a:t>
            </a:r>
            <a:r>
              <a:rPr lang="zh-CN" altLang="en-US" dirty="0" smtClean="0"/>
              <a:t>指令时执行 </a:t>
            </a:r>
            <a:r>
              <a:rPr lang="en-US" altLang="zh-CN" dirty="0" smtClean="0"/>
              <a:t>VMLAUNCH </a:t>
            </a:r>
            <a:r>
              <a:rPr lang="zh-CN" altLang="en-US" dirty="0" smtClean="0"/>
              <a:t>指令将 </a:t>
            </a:r>
            <a:r>
              <a:rPr lang="en-US" altLang="zh-CN" dirty="0" smtClean="0"/>
              <a:t>CPU </a:t>
            </a:r>
            <a:r>
              <a:rPr lang="zh-CN" altLang="en-US" dirty="0" smtClean="0"/>
              <a:t>转换到 </a:t>
            </a:r>
            <a:r>
              <a:rPr lang="en-US" altLang="zh-CN" dirty="0" smtClean="0"/>
              <a:t>VMX non-root mode</a:t>
            </a:r>
            <a:r>
              <a:rPr lang="zh-CN" altLang="en-US" dirty="0" smtClean="0"/>
              <a:t>，开始执行客户机代码，即 </a:t>
            </a:r>
            <a:r>
              <a:rPr lang="en-US" altLang="zh-CN" dirty="0" smtClean="0"/>
              <a:t>VM entry </a:t>
            </a:r>
            <a:r>
              <a:rPr lang="zh-CN" altLang="en-US" dirty="0" smtClean="0"/>
              <a:t>过程；在 </a:t>
            </a:r>
            <a:r>
              <a:rPr lang="en-US" altLang="zh-CN" dirty="0" smtClean="0"/>
              <a:t>Guest OS </a:t>
            </a:r>
            <a:r>
              <a:rPr lang="zh-CN" altLang="en-US" dirty="0" smtClean="0"/>
              <a:t>需要退出该 </a:t>
            </a:r>
            <a:r>
              <a:rPr lang="en-US" altLang="zh-CN" dirty="0" smtClean="0"/>
              <a:t>mode </a:t>
            </a:r>
            <a:r>
              <a:rPr lang="zh-CN" altLang="en-US" dirty="0" smtClean="0"/>
              <a:t>时，</a:t>
            </a:r>
            <a:r>
              <a:rPr lang="en-US" altLang="zh-CN" dirty="0" smtClean="0"/>
              <a:t>CPU </a:t>
            </a:r>
            <a:r>
              <a:rPr lang="zh-CN" altLang="en-US" dirty="0" smtClean="0"/>
              <a:t>自动切换到 </a:t>
            </a:r>
            <a:r>
              <a:rPr lang="en-US" altLang="zh-CN" dirty="0" smtClean="0"/>
              <a:t>VMX Root mode</a:t>
            </a:r>
            <a:r>
              <a:rPr lang="zh-CN" altLang="en-US" dirty="0" smtClean="0"/>
              <a:t>，即 </a:t>
            </a:r>
            <a:r>
              <a:rPr lang="en-US" altLang="zh-CN" dirty="0" smtClean="0"/>
              <a:t>VM exit </a:t>
            </a:r>
            <a:r>
              <a:rPr lang="zh-CN" altLang="en-US" dirty="0" smtClean="0"/>
              <a:t>过程。可见，</a:t>
            </a:r>
            <a:r>
              <a:rPr lang="en-US" altLang="zh-CN" dirty="0" smtClean="0"/>
              <a:t>KVM </a:t>
            </a:r>
            <a:r>
              <a:rPr lang="zh-CN" altLang="en-US" dirty="0" smtClean="0"/>
              <a:t>客户机代码是受 </a:t>
            </a:r>
            <a:r>
              <a:rPr lang="en-US" altLang="zh-CN" dirty="0" smtClean="0"/>
              <a:t>VMM </a:t>
            </a:r>
            <a:r>
              <a:rPr lang="zh-CN" altLang="en-US" dirty="0" smtClean="0"/>
              <a:t>控制直接运行在物理 </a:t>
            </a:r>
            <a:r>
              <a:rPr lang="en-US" altLang="zh-CN" dirty="0" smtClean="0"/>
              <a:t>CPU </a:t>
            </a:r>
            <a:r>
              <a:rPr lang="zh-CN" altLang="en-US" dirty="0" smtClean="0"/>
              <a:t>上的。</a:t>
            </a:r>
            <a:r>
              <a:rPr lang="en-US" altLang="zh-CN" dirty="0" smtClean="0"/>
              <a:t>QEMU </a:t>
            </a:r>
            <a:r>
              <a:rPr lang="zh-CN" altLang="en-US" dirty="0" smtClean="0"/>
              <a:t>只是通过 </a:t>
            </a:r>
            <a:r>
              <a:rPr lang="en-US" altLang="zh-CN" dirty="0" smtClean="0"/>
              <a:t>KVM </a:t>
            </a:r>
            <a:r>
              <a:rPr lang="zh-CN" altLang="en-US" dirty="0" smtClean="0"/>
              <a:t>控制虚机的代码被 </a:t>
            </a:r>
            <a:r>
              <a:rPr lang="en-US" altLang="zh-CN" dirty="0" smtClean="0"/>
              <a:t>CPU </a:t>
            </a:r>
            <a:r>
              <a:rPr lang="zh-CN" altLang="en-US" dirty="0" smtClean="0"/>
              <a:t>执行，但是它们本身并不执行其代码。也就是说，</a:t>
            </a:r>
            <a:r>
              <a:rPr lang="en-US" altLang="zh-CN" dirty="0" smtClean="0"/>
              <a:t>CPU </a:t>
            </a:r>
            <a:r>
              <a:rPr lang="zh-CN" altLang="en-US" dirty="0" smtClean="0"/>
              <a:t>并没有真正的被虚级化成虚拟的 </a:t>
            </a:r>
            <a:r>
              <a:rPr lang="en-US" altLang="zh-CN" dirty="0" smtClean="0"/>
              <a:t>CPU </a:t>
            </a:r>
            <a:r>
              <a:rPr lang="zh-CN" altLang="en-US" dirty="0" smtClean="0"/>
              <a:t>给客户机使用。</a:t>
            </a:r>
          </a:p>
        </p:txBody>
      </p:sp>
    </p:spTree>
    <p:extLst>
      <p:ext uri="{BB962C8B-B14F-4D97-AF65-F5344CB8AC3E}">
        <p14:creationId xmlns:p14="http://schemas.microsoft.com/office/powerpoint/2010/main" val="3865861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51405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en-US" altLang="zh-CN" dirty="0" smtClean="0"/>
              <a:t>vCPU</a:t>
            </a:r>
            <a:r>
              <a:rPr lang="zh-CN" altLang="en-US" dirty="0" smtClean="0"/>
              <a:t>数量和物理</a:t>
            </a:r>
            <a:r>
              <a:rPr lang="en-US" altLang="zh-CN" dirty="0" smtClean="0"/>
              <a:t>CPU</a:t>
            </a:r>
            <a:r>
              <a:rPr lang="zh-CN" altLang="en-US" dirty="0" smtClean="0"/>
              <a:t>对应关系如图所示</a:t>
            </a:r>
            <a:endParaRPr lang="en-US" altLang="zh-CN" dirty="0" smtClean="0"/>
          </a:p>
          <a:p>
            <a:r>
              <a:rPr lang="zh-CN" altLang="en-US" dirty="0" smtClean="0"/>
              <a:t>以</a:t>
            </a:r>
            <a:r>
              <a:rPr lang="en-US" altLang="zh-CN" dirty="0" smtClean="0"/>
              <a:t>RH2288H V3</a:t>
            </a:r>
            <a:r>
              <a:rPr lang="zh-CN" altLang="en-US" dirty="0" smtClean="0"/>
              <a:t>服务器使用</a:t>
            </a:r>
            <a:r>
              <a:rPr lang="en-US" altLang="zh-CN" dirty="0" smtClean="0"/>
              <a:t>2.6GHz</a:t>
            </a:r>
            <a:r>
              <a:rPr lang="zh-CN" altLang="en-US" dirty="0" smtClean="0"/>
              <a:t>主频</a:t>
            </a:r>
            <a:r>
              <a:rPr lang="en-US" altLang="zh-CN" dirty="0" smtClean="0"/>
              <a:t>CPU</a:t>
            </a:r>
            <a:r>
              <a:rPr lang="zh-CN" altLang="en-US" dirty="0" smtClean="0"/>
              <a:t>为例，单台服务器有</a:t>
            </a:r>
            <a:r>
              <a:rPr lang="en-US" altLang="zh-CN" dirty="0" smtClean="0"/>
              <a:t>2</a:t>
            </a:r>
            <a:r>
              <a:rPr lang="zh-CN" altLang="en-US" dirty="0" smtClean="0"/>
              <a:t>个物理</a:t>
            </a:r>
            <a:r>
              <a:rPr lang="en-US" altLang="zh-CN" dirty="0" smtClean="0"/>
              <a:t>CPU</a:t>
            </a:r>
            <a:r>
              <a:rPr lang="zh-CN" altLang="en-US" dirty="0" smtClean="0"/>
              <a:t>，每颗</a:t>
            </a:r>
            <a:r>
              <a:rPr lang="en-US" altLang="zh-CN" dirty="0" smtClean="0"/>
              <a:t>CPU</a:t>
            </a:r>
            <a:r>
              <a:rPr lang="zh-CN" altLang="en-US" dirty="0" smtClean="0"/>
              <a:t>有</a:t>
            </a:r>
            <a:r>
              <a:rPr lang="en-US" altLang="zh-CN" dirty="0" smtClean="0"/>
              <a:t>8</a:t>
            </a:r>
            <a:r>
              <a:rPr lang="zh-CN" altLang="en-US" dirty="0" smtClean="0"/>
              <a:t>核，又因为超线程技术可以提供每个物理内核两个处理线程，因此每颗</a:t>
            </a:r>
            <a:r>
              <a:rPr lang="en-US" altLang="zh-CN" dirty="0" smtClean="0"/>
              <a:t>CPU</a:t>
            </a:r>
            <a:r>
              <a:rPr lang="zh-CN" altLang="en-US" dirty="0" smtClean="0"/>
              <a:t>有</a:t>
            </a:r>
            <a:r>
              <a:rPr lang="en-US" altLang="zh-CN" dirty="0" smtClean="0"/>
              <a:t>16</a:t>
            </a:r>
            <a:r>
              <a:rPr lang="zh-CN" altLang="en-US" dirty="0" smtClean="0"/>
              <a:t>线程，总</a:t>
            </a:r>
            <a:r>
              <a:rPr lang="en-US" altLang="zh-CN" dirty="0" smtClean="0"/>
              <a:t>vCPU</a:t>
            </a:r>
            <a:r>
              <a:rPr lang="zh-CN" altLang="en-US" dirty="0" smtClean="0"/>
              <a:t>数量为</a:t>
            </a:r>
            <a:r>
              <a:rPr lang="en-US" altLang="zh-CN" dirty="0" smtClean="0"/>
              <a:t>2</a:t>
            </a:r>
            <a:r>
              <a:rPr lang="zh-CN" altLang="en-US" dirty="0" smtClean="0"/>
              <a:t>*</a:t>
            </a:r>
            <a:r>
              <a:rPr lang="en-US" altLang="zh-CN" dirty="0" smtClean="0"/>
              <a:t>8</a:t>
            </a:r>
            <a:r>
              <a:rPr lang="zh-CN" altLang="en-US" dirty="0" smtClean="0"/>
              <a:t>*</a:t>
            </a:r>
            <a:r>
              <a:rPr lang="en-US" altLang="zh-CN" dirty="0" smtClean="0"/>
              <a:t>2=32</a:t>
            </a:r>
            <a:r>
              <a:rPr lang="zh-CN" altLang="en-US" dirty="0" smtClean="0"/>
              <a:t>个</a:t>
            </a:r>
            <a:r>
              <a:rPr lang="en-US" altLang="zh-CN" dirty="0" smtClean="0"/>
              <a:t>vCPU</a:t>
            </a:r>
            <a:r>
              <a:rPr lang="zh-CN" altLang="en-US" dirty="0" smtClean="0"/>
              <a:t>。总资源为</a:t>
            </a:r>
            <a:r>
              <a:rPr lang="en-US" altLang="zh-CN" dirty="0" smtClean="0"/>
              <a:t>32</a:t>
            </a:r>
            <a:r>
              <a:rPr lang="zh-CN" altLang="en-US" dirty="0" smtClean="0"/>
              <a:t>*</a:t>
            </a:r>
            <a:r>
              <a:rPr lang="en-US" altLang="zh-CN" dirty="0" smtClean="0"/>
              <a:t>2.6GHz=83.2GHz</a:t>
            </a:r>
            <a:r>
              <a:rPr lang="zh-CN" altLang="en-US" dirty="0" smtClean="0"/>
              <a:t>。</a:t>
            </a:r>
            <a:endParaRPr lang="en-US" altLang="zh-CN" dirty="0" smtClean="0"/>
          </a:p>
          <a:p>
            <a:r>
              <a:rPr lang="zh-CN" altLang="en-US" dirty="0" smtClean="0"/>
              <a:t>虚拟机</a:t>
            </a:r>
            <a:r>
              <a:rPr lang="en-US" altLang="zh-CN" dirty="0" smtClean="0"/>
              <a:t>vCPU</a:t>
            </a:r>
            <a:r>
              <a:rPr lang="zh-CN" altLang="en-US" dirty="0" smtClean="0"/>
              <a:t>数量不能超过单台</a:t>
            </a:r>
            <a:r>
              <a:rPr lang="en-US" altLang="zh-CN" dirty="0" smtClean="0"/>
              <a:t>CNA</a:t>
            </a:r>
            <a:r>
              <a:rPr lang="zh-CN" altLang="en-US" dirty="0" smtClean="0"/>
              <a:t>节点可用</a:t>
            </a:r>
            <a:r>
              <a:rPr lang="en-US" altLang="zh-CN" dirty="0" smtClean="0"/>
              <a:t>vCPU</a:t>
            </a:r>
            <a:r>
              <a:rPr lang="zh-CN" altLang="en-US" dirty="0" smtClean="0"/>
              <a:t>数量。多个虚拟机间可以复用同一个物理</a:t>
            </a:r>
            <a:r>
              <a:rPr lang="en-US" altLang="zh-CN" dirty="0" smtClean="0"/>
              <a:t>CPU</a:t>
            </a:r>
            <a:r>
              <a:rPr lang="zh-CN" altLang="en-US" dirty="0" smtClean="0"/>
              <a:t>，因此单</a:t>
            </a:r>
            <a:r>
              <a:rPr lang="en-US" altLang="zh-CN" dirty="0" smtClean="0"/>
              <a:t>CNA</a:t>
            </a:r>
            <a:r>
              <a:rPr lang="zh-CN" altLang="en-US" dirty="0" smtClean="0"/>
              <a:t>节点上运行的虚拟机</a:t>
            </a:r>
            <a:r>
              <a:rPr lang="en-US" altLang="zh-CN" dirty="0" smtClean="0"/>
              <a:t>vCPU</a:t>
            </a:r>
            <a:r>
              <a:rPr lang="zh-CN" altLang="en-US" dirty="0" smtClean="0"/>
              <a:t>数量总和可以超过实际</a:t>
            </a:r>
            <a:r>
              <a:rPr lang="en-US" altLang="zh-CN" dirty="0" smtClean="0"/>
              <a:t>vCPU</a:t>
            </a:r>
            <a:r>
              <a:rPr lang="zh-CN" altLang="en-US" dirty="0" smtClean="0"/>
              <a:t>数量。</a:t>
            </a:r>
          </a:p>
        </p:txBody>
      </p:sp>
    </p:spTree>
    <p:extLst>
      <p:ext uri="{BB962C8B-B14F-4D97-AF65-F5344CB8AC3E}">
        <p14:creationId xmlns:p14="http://schemas.microsoft.com/office/powerpoint/2010/main" val="4175912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66940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通过内存虚拟化共享物理系统内存，动态分配给虚拟机。虚拟机的内存虚拟化很象现在的操作系统支持的虚拟内存方式，应用程序看到邻近的内存地址空间，这个地址空间无需和下面的物理机器内存直接对应，操作系统保持着虚拟页到物理页的映射。</a:t>
            </a:r>
            <a:endParaRPr lang="zh-CN" altLang="en-US" dirty="0"/>
          </a:p>
        </p:txBody>
      </p:sp>
    </p:spTree>
    <p:extLst>
      <p:ext uri="{BB962C8B-B14F-4D97-AF65-F5344CB8AC3E}">
        <p14:creationId xmlns:p14="http://schemas.microsoft.com/office/powerpoint/2010/main" val="1443275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en-US" altLang="zh-CN" dirty="0" smtClean="0"/>
              <a:t>H</a:t>
            </a:r>
            <a:r>
              <a:rPr lang="zh-CN" altLang="en-US" dirty="0" smtClean="0"/>
              <a:t>：</a:t>
            </a:r>
            <a:r>
              <a:rPr lang="en-US" altLang="zh-CN" dirty="0" smtClean="0"/>
              <a:t>Host</a:t>
            </a:r>
          </a:p>
          <a:p>
            <a:r>
              <a:rPr lang="en-US" altLang="zh-CN" dirty="0" smtClean="0"/>
              <a:t>G</a:t>
            </a:r>
            <a:r>
              <a:rPr lang="zh-CN" altLang="en-US" dirty="0" smtClean="0"/>
              <a:t>：</a:t>
            </a:r>
            <a:r>
              <a:rPr lang="en-US" altLang="zh-CN" dirty="0" smtClean="0"/>
              <a:t>Guest</a:t>
            </a:r>
          </a:p>
          <a:p>
            <a:r>
              <a:rPr lang="en-US" altLang="zh-CN" dirty="0" smtClean="0"/>
              <a:t>V</a:t>
            </a:r>
            <a:r>
              <a:rPr lang="zh-CN" altLang="en-US" dirty="0" smtClean="0"/>
              <a:t>：</a:t>
            </a:r>
            <a:r>
              <a:rPr lang="en-US" altLang="zh-CN" dirty="0" smtClean="0"/>
              <a:t>virtual</a:t>
            </a:r>
          </a:p>
          <a:p>
            <a:r>
              <a:rPr lang="en-US" altLang="zh-CN" dirty="0" smtClean="0"/>
              <a:t>P</a:t>
            </a:r>
            <a:r>
              <a:rPr lang="zh-CN" altLang="en-US" dirty="0" smtClean="0"/>
              <a:t>：</a:t>
            </a:r>
            <a:r>
              <a:rPr lang="en-US" altLang="zh-CN" smtClean="0"/>
              <a:t>Physical</a:t>
            </a:r>
            <a:endParaRPr lang="en-US" altLang="zh-CN" dirty="0" smtClean="0"/>
          </a:p>
          <a:p>
            <a:r>
              <a:rPr lang="en-US" altLang="zh-CN" dirty="0" smtClean="0"/>
              <a:t>A</a:t>
            </a:r>
            <a:r>
              <a:rPr lang="zh-CN" altLang="en-US" dirty="0" smtClean="0"/>
              <a:t>：</a:t>
            </a:r>
            <a:r>
              <a:rPr lang="en-US" altLang="zh-CN" dirty="0" smtClean="0"/>
              <a:t>Address</a:t>
            </a:r>
            <a:endParaRPr lang="zh-CN" altLang="en-US" dirty="0"/>
          </a:p>
        </p:txBody>
      </p:sp>
    </p:spTree>
    <p:extLst>
      <p:ext uri="{BB962C8B-B14F-4D97-AF65-F5344CB8AC3E}">
        <p14:creationId xmlns:p14="http://schemas.microsoft.com/office/powerpoint/2010/main" val="12005257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en-US" altLang="zh-CN" dirty="0" smtClean="0"/>
              <a:t>AMD </a:t>
            </a:r>
            <a:r>
              <a:rPr lang="zh-CN" altLang="zh-CN" dirty="0" smtClean="0"/>
              <a:t>提供的类似技术叫做</a:t>
            </a:r>
            <a:r>
              <a:rPr lang="en-US" altLang="zh-CN" dirty="0" smtClean="0"/>
              <a:t>NPT</a:t>
            </a:r>
            <a:r>
              <a:rPr lang="zh-CN" altLang="zh-CN" dirty="0" smtClean="0"/>
              <a:t>，即</a:t>
            </a:r>
            <a:r>
              <a:rPr lang="en-US" altLang="zh-CN" dirty="0" smtClean="0"/>
              <a:t> Nested  </a:t>
            </a:r>
            <a:r>
              <a:rPr lang="en-US" altLang="zh-CN" dirty="0" err="1" smtClean="0"/>
              <a:t>Pge</a:t>
            </a:r>
            <a:r>
              <a:rPr lang="en-US" altLang="zh-CN" dirty="0" smtClean="0"/>
              <a:t> Tables </a:t>
            </a:r>
            <a:r>
              <a:rPr lang="zh-CN" altLang="en-US" dirty="0" smtClean="0"/>
              <a:t>。</a:t>
            </a:r>
            <a:endParaRPr lang="zh-CN" altLang="en-US" dirty="0"/>
          </a:p>
        </p:txBody>
      </p:sp>
    </p:spTree>
    <p:extLst>
      <p:ext uri="{BB962C8B-B14F-4D97-AF65-F5344CB8AC3E}">
        <p14:creationId xmlns:p14="http://schemas.microsoft.com/office/powerpoint/2010/main" val="1701534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en-US" altLang="zh-CN" dirty="0" smtClean="0"/>
              <a:t>x86</a:t>
            </a:r>
            <a:r>
              <a:rPr lang="zh-CN" altLang="en-US" dirty="0" smtClean="0"/>
              <a:t> </a:t>
            </a:r>
            <a:r>
              <a:rPr lang="en-US" altLang="zh-CN" dirty="0" smtClean="0"/>
              <a:t>(</a:t>
            </a:r>
            <a:r>
              <a:rPr lang="zh-CN" altLang="en-US" dirty="0" smtClean="0"/>
              <a:t>包括</a:t>
            </a:r>
            <a:r>
              <a:rPr lang="en-US" altLang="zh-CN" dirty="0" smtClean="0"/>
              <a:t>x86-32</a:t>
            </a:r>
            <a:r>
              <a:rPr lang="zh-CN" altLang="en-US" dirty="0" smtClean="0"/>
              <a:t>和</a:t>
            </a:r>
            <a:r>
              <a:rPr lang="en-US" altLang="zh-CN" dirty="0" smtClean="0"/>
              <a:t>x86-64)</a:t>
            </a:r>
            <a:r>
              <a:rPr lang="zh-CN" altLang="en-US" dirty="0" smtClean="0"/>
              <a:t>架构的</a:t>
            </a:r>
            <a:r>
              <a:rPr lang="en-US" altLang="zh-CN" dirty="0" smtClean="0"/>
              <a:t>CPU</a:t>
            </a:r>
            <a:r>
              <a:rPr lang="zh-CN" altLang="en-US" dirty="0" smtClean="0"/>
              <a:t>默认使用</a:t>
            </a:r>
            <a:r>
              <a:rPr lang="en-US" altLang="zh-CN" dirty="0" smtClean="0"/>
              <a:t>4KB</a:t>
            </a:r>
            <a:r>
              <a:rPr lang="zh-CN" altLang="en-US" dirty="0" smtClean="0"/>
              <a:t>大小的内存页面，但是它们也支持较大的内存页，如</a:t>
            </a:r>
            <a:r>
              <a:rPr lang="en-US" altLang="zh-CN" dirty="0" smtClean="0"/>
              <a:t>x86-64</a:t>
            </a:r>
            <a:r>
              <a:rPr lang="zh-CN" altLang="en-US" dirty="0" smtClean="0"/>
              <a:t>系统就支持</a:t>
            </a:r>
            <a:r>
              <a:rPr lang="en-US" altLang="zh-CN" dirty="0" smtClean="0"/>
              <a:t>2MB</a:t>
            </a:r>
            <a:r>
              <a:rPr lang="zh-CN" altLang="en-US" dirty="0" smtClean="0"/>
              <a:t>大小的大页 </a:t>
            </a:r>
            <a:r>
              <a:rPr lang="en-US" altLang="zh-CN" dirty="0" smtClean="0"/>
              <a:t>(huge page)</a:t>
            </a:r>
            <a:r>
              <a:rPr lang="zh-CN" altLang="en-US" dirty="0" smtClean="0"/>
              <a:t>。</a:t>
            </a:r>
            <a:r>
              <a:rPr lang="en-US" altLang="zh-CN" dirty="0" smtClean="0"/>
              <a:t>Linux2.6</a:t>
            </a:r>
            <a:r>
              <a:rPr lang="zh-CN" altLang="en-US" dirty="0" smtClean="0"/>
              <a:t>及以上的内核都支持</a:t>
            </a:r>
            <a:r>
              <a:rPr lang="en-US" altLang="zh-CN" dirty="0" smtClean="0"/>
              <a:t>huge page</a:t>
            </a:r>
            <a:r>
              <a:rPr lang="zh-CN" altLang="en-US" dirty="0" smtClean="0"/>
              <a:t>。如果在系统中使用了</a:t>
            </a:r>
            <a:r>
              <a:rPr lang="en-US" altLang="zh-CN" dirty="0" smtClean="0"/>
              <a:t>huge page</a:t>
            </a:r>
            <a:r>
              <a:rPr lang="zh-CN" altLang="en-US" dirty="0" smtClean="0"/>
              <a:t>，则内存页的数量会减少，从而需要更少的页表 </a:t>
            </a:r>
            <a:r>
              <a:rPr lang="en-US" altLang="zh-CN" dirty="0" smtClean="0"/>
              <a:t>(page table)</a:t>
            </a:r>
            <a:r>
              <a:rPr lang="zh-CN" altLang="en-US" dirty="0" smtClean="0"/>
              <a:t>，节约了页表所占用的内存数量，并且所需的地址转换也减少了，</a:t>
            </a:r>
            <a:r>
              <a:rPr lang="en-US" altLang="zh-CN" dirty="0" smtClean="0"/>
              <a:t>TLB</a:t>
            </a:r>
            <a:r>
              <a:rPr lang="zh-CN" altLang="en-US" dirty="0" smtClean="0"/>
              <a:t>缓存失效的次数就减少了，从而提高了内存访问的性能。另外，由于地址转换所需的信息一般保存在</a:t>
            </a:r>
            <a:r>
              <a:rPr lang="en-US" altLang="zh-CN" dirty="0" smtClean="0"/>
              <a:t>CPU</a:t>
            </a:r>
            <a:r>
              <a:rPr lang="zh-CN" altLang="en-US" dirty="0" smtClean="0"/>
              <a:t>的缓存中，</a:t>
            </a:r>
            <a:r>
              <a:rPr lang="en-US" altLang="zh-CN" dirty="0" smtClean="0"/>
              <a:t>huge page</a:t>
            </a:r>
            <a:r>
              <a:rPr lang="zh-CN" altLang="en-US" dirty="0" smtClean="0"/>
              <a:t>的使用让地址转换信息减少，从而减少了</a:t>
            </a:r>
            <a:r>
              <a:rPr lang="en-US" altLang="zh-CN" dirty="0" smtClean="0"/>
              <a:t>CPU</a:t>
            </a:r>
            <a:r>
              <a:rPr lang="zh-CN" altLang="en-US" dirty="0" smtClean="0"/>
              <a:t>缓存的使用，减轻了</a:t>
            </a:r>
            <a:r>
              <a:rPr lang="en-US" altLang="zh-CN" dirty="0" smtClean="0"/>
              <a:t>CPU</a:t>
            </a:r>
            <a:r>
              <a:rPr lang="zh-CN" altLang="en-US" dirty="0" smtClean="0"/>
              <a:t>缓存的压力，让</a:t>
            </a:r>
            <a:r>
              <a:rPr lang="en-US" altLang="zh-CN" dirty="0" smtClean="0"/>
              <a:t>CPU</a:t>
            </a:r>
            <a:r>
              <a:rPr lang="zh-CN" altLang="en-US" dirty="0" smtClean="0"/>
              <a:t>缓存能更多地用于应用程序的数据缓存，也能够在整体上提升系统的性能。</a:t>
            </a:r>
            <a:endParaRPr lang="zh-CN" altLang="en-US" dirty="0"/>
          </a:p>
        </p:txBody>
      </p:sp>
    </p:spTree>
    <p:extLst>
      <p:ext uri="{BB962C8B-B14F-4D97-AF65-F5344CB8AC3E}">
        <p14:creationId xmlns:p14="http://schemas.microsoft.com/office/powerpoint/2010/main" val="3593923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06769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幻灯片图像占位符 8"/>
          <p:cNvSpPr>
            <a:spLocks noGrp="1" noRot="1" noChangeAspect="1"/>
          </p:cNvSpPr>
          <p:nvPr>
            <p:ph type="sldImg"/>
          </p:nvPr>
        </p:nvSpPr>
        <p:spPr>
          <a:xfrm>
            <a:off x="584200" y="765175"/>
            <a:ext cx="5930900" cy="3336925"/>
          </a:xfrm>
        </p:spPr>
      </p:sp>
      <p:sp>
        <p:nvSpPr>
          <p:cNvPr id="10" name="备注占位符 9"/>
          <p:cNvSpPr>
            <a:spLocks noGrp="1"/>
          </p:cNvSpPr>
          <p:nvPr>
            <p:ph type="body" sz="quarter" idx="10"/>
          </p:nvPr>
        </p:nvSpPr>
        <p:spPr/>
        <p:txBody>
          <a:bodyPr/>
          <a:lstStyle/>
          <a:p>
            <a:endParaRPr lang="zh-CN" altLang="en-US"/>
          </a:p>
        </p:txBody>
      </p:sp>
      <p:sp>
        <p:nvSpPr>
          <p:cNvPr id="11" name="备注占位符 10"/>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580883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模拟</a:t>
            </a:r>
            <a:r>
              <a:rPr lang="en-US" altLang="zh-CN" dirty="0" smtClean="0"/>
              <a:t>I/O</a:t>
            </a:r>
            <a:r>
              <a:rPr lang="zh-CN" altLang="en-US" dirty="0" smtClean="0"/>
              <a:t>设备方式的优点是对硬件平台依赖性较低、可以方便模拟一些流行的和较老久的设备、不需要宿主机和客户机的额外支持，因此兼容性高；而其缺点是</a:t>
            </a:r>
            <a:r>
              <a:rPr lang="en-US" altLang="zh-CN" dirty="0" smtClean="0"/>
              <a:t>I/O</a:t>
            </a:r>
            <a:r>
              <a:rPr lang="zh-CN" altLang="en-US" dirty="0" smtClean="0"/>
              <a:t>路径较长、</a:t>
            </a:r>
            <a:r>
              <a:rPr lang="en-US" altLang="zh-CN" dirty="0" smtClean="0"/>
              <a:t>VM-Exit</a:t>
            </a:r>
            <a:r>
              <a:rPr lang="zh-CN" altLang="en-US" dirty="0" smtClean="0"/>
              <a:t>次数很多，因此性能较差。一般适用于对</a:t>
            </a:r>
            <a:r>
              <a:rPr lang="en-US" altLang="zh-CN" dirty="0" smtClean="0"/>
              <a:t>I/O</a:t>
            </a:r>
            <a:r>
              <a:rPr lang="zh-CN" altLang="en-US" dirty="0" smtClean="0"/>
              <a:t>性能要求不高的场景，或者模拟一些老旧遗留 </a:t>
            </a:r>
            <a:r>
              <a:rPr lang="en-US" altLang="zh-CN" dirty="0" smtClean="0"/>
              <a:t>(legacy)</a:t>
            </a:r>
            <a:r>
              <a:rPr lang="zh-CN" altLang="en-US" dirty="0" smtClean="0"/>
              <a:t>设备 </a:t>
            </a:r>
            <a:r>
              <a:rPr lang="en-US" altLang="zh-CN" dirty="0" smtClean="0"/>
              <a:t>(</a:t>
            </a:r>
            <a:r>
              <a:rPr lang="zh-CN" altLang="en-US" dirty="0" smtClean="0"/>
              <a:t>如</a:t>
            </a:r>
            <a:r>
              <a:rPr lang="en-US" altLang="zh-CN" dirty="0" smtClean="0"/>
              <a:t>RTL8139</a:t>
            </a:r>
            <a:r>
              <a:rPr lang="zh-CN" altLang="en-US" dirty="0" smtClean="0"/>
              <a:t>的网卡</a:t>
            </a:r>
            <a:r>
              <a:rPr lang="en-US" altLang="zh-CN" dirty="0" smtClean="0"/>
              <a:t>)</a:t>
            </a:r>
            <a:endParaRPr lang="zh-CN" altLang="en-US" dirty="0"/>
          </a:p>
        </p:txBody>
      </p:sp>
    </p:spTree>
    <p:extLst>
      <p:ext uri="{BB962C8B-B14F-4D97-AF65-F5344CB8AC3E}">
        <p14:creationId xmlns:p14="http://schemas.microsoft.com/office/powerpoint/2010/main" val="20618141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en-US" altLang="zh-CN" dirty="0" err="1" smtClean="0"/>
              <a:t>virtio</a:t>
            </a:r>
            <a:r>
              <a:rPr lang="zh-CN" altLang="en-US" dirty="0" smtClean="0"/>
              <a:t>半虚拟化设备方式的优点是实现了</a:t>
            </a:r>
            <a:r>
              <a:rPr lang="en-US" altLang="zh-CN" dirty="0" smtClean="0"/>
              <a:t>VIRTIO API</a:t>
            </a:r>
            <a:r>
              <a:rPr lang="zh-CN" altLang="en-US" dirty="0" smtClean="0"/>
              <a:t>，减少了</a:t>
            </a:r>
            <a:r>
              <a:rPr lang="en-US" altLang="zh-CN" dirty="0" smtClean="0"/>
              <a:t>VM-Exit</a:t>
            </a:r>
            <a:r>
              <a:rPr lang="zh-CN" altLang="en-US" dirty="0" smtClean="0"/>
              <a:t>次数，提高了客户机</a:t>
            </a:r>
            <a:r>
              <a:rPr lang="en-US" altLang="zh-CN" dirty="0" smtClean="0"/>
              <a:t>I/O</a:t>
            </a:r>
            <a:r>
              <a:rPr lang="zh-CN" altLang="en-US" dirty="0" smtClean="0"/>
              <a:t>执行效率，比普通模拟</a:t>
            </a:r>
            <a:r>
              <a:rPr lang="en-US" altLang="zh-CN" dirty="0" smtClean="0"/>
              <a:t>I/O</a:t>
            </a:r>
            <a:r>
              <a:rPr lang="zh-CN" altLang="en-US" dirty="0" smtClean="0"/>
              <a:t>的效率高很多；而其缺点是需要客户机中与</a:t>
            </a:r>
            <a:r>
              <a:rPr lang="en-US" altLang="zh-CN" dirty="0" err="1" smtClean="0"/>
              <a:t>virtio</a:t>
            </a:r>
            <a:r>
              <a:rPr lang="zh-CN" altLang="en-US" dirty="0" smtClean="0"/>
              <a:t>相关驱动的支持 </a:t>
            </a:r>
            <a:r>
              <a:rPr lang="en-US" altLang="zh-CN" dirty="0" smtClean="0"/>
              <a:t>(</a:t>
            </a:r>
            <a:r>
              <a:rPr lang="zh-CN" altLang="en-US" dirty="0" smtClean="0"/>
              <a:t>较老的系统默认没有自带这些驱动，</a:t>
            </a:r>
            <a:r>
              <a:rPr lang="en-US" altLang="zh-CN" dirty="0" smtClean="0"/>
              <a:t>Windows</a:t>
            </a:r>
            <a:r>
              <a:rPr lang="zh-CN" altLang="en-US" dirty="0" smtClean="0"/>
              <a:t>系统中需要额外安装</a:t>
            </a:r>
            <a:r>
              <a:rPr lang="en-US" altLang="zh-CN" dirty="0" err="1" smtClean="0"/>
              <a:t>virtio</a:t>
            </a:r>
            <a:r>
              <a:rPr lang="zh-CN" altLang="en-US" dirty="0" smtClean="0"/>
              <a:t>驱动</a:t>
            </a:r>
            <a:r>
              <a:rPr lang="en-US" altLang="zh-CN" dirty="0" smtClean="0"/>
              <a:t>)</a:t>
            </a:r>
            <a:r>
              <a:rPr lang="zh-CN" altLang="en-US" dirty="0" smtClean="0"/>
              <a:t>，因此兼容性较差，而且</a:t>
            </a:r>
            <a:r>
              <a:rPr lang="en-US" altLang="zh-CN" dirty="0" smtClean="0"/>
              <a:t>I/O</a:t>
            </a:r>
            <a:r>
              <a:rPr lang="zh-CN" altLang="en-US" dirty="0" smtClean="0"/>
              <a:t>频繁时的</a:t>
            </a:r>
            <a:r>
              <a:rPr lang="en-US" altLang="zh-CN" dirty="0" smtClean="0"/>
              <a:t>CPU</a:t>
            </a:r>
            <a:r>
              <a:rPr lang="zh-CN" altLang="en-US" dirty="0" smtClean="0"/>
              <a:t>使用率较高。</a:t>
            </a:r>
            <a:endParaRPr lang="zh-CN" altLang="en-US" dirty="0"/>
          </a:p>
        </p:txBody>
      </p:sp>
    </p:spTree>
    <p:extLst>
      <p:ext uri="{BB962C8B-B14F-4D97-AF65-F5344CB8AC3E}">
        <p14:creationId xmlns:p14="http://schemas.microsoft.com/office/powerpoint/2010/main" val="11872666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en-US" dirty="0" smtClean="0"/>
              <a:t>设备直接分配让客户机完全占有</a:t>
            </a:r>
            <a:r>
              <a:rPr lang="en-US" altLang="zh-CN" dirty="0" smtClean="0"/>
              <a:t>PCI</a:t>
            </a:r>
            <a:r>
              <a:rPr lang="zh-CN" altLang="en-US" dirty="0" smtClean="0"/>
              <a:t>设备，这样在执行</a:t>
            </a:r>
            <a:r>
              <a:rPr lang="en-US" altLang="zh-CN" dirty="0" smtClean="0"/>
              <a:t>I/O</a:t>
            </a:r>
            <a:r>
              <a:rPr lang="zh-CN" altLang="en-US" dirty="0" smtClean="0"/>
              <a:t>操作时大量地减少甚至避免了</a:t>
            </a:r>
            <a:r>
              <a:rPr lang="en-US" altLang="zh-CN" dirty="0" smtClean="0"/>
              <a:t>VM-Exit</a:t>
            </a:r>
            <a:r>
              <a:rPr lang="zh-CN" altLang="en-US" dirty="0" smtClean="0"/>
              <a:t>陷入到</a:t>
            </a:r>
            <a:r>
              <a:rPr lang="en-US" altLang="zh-CN" dirty="0" smtClean="0"/>
              <a:t>Hypervisor</a:t>
            </a:r>
            <a:r>
              <a:rPr lang="zh-CN" altLang="en-US" dirty="0" smtClean="0"/>
              <a:t>中，极大地提高了</a:t>
            </a:r>
            <a:r>
              <a:rPr lang="en-US" altLang="zh-CN" dirty="0" smtClean="0"/>
              <a:t>I/O</a:t>
            </a:r>
            <a:r>
              <a:rPr lang="zh-CN" altLang="en-US" dirty="0" smtClean="0"/>
              <a:t>性能，可以达到几乎和</a:t>
            </a:r>
            <a:r>
              <a:rPr lang="en-US" altLang="zh-CN" dirty="0" smtClean="0"/>
              <a:t>Native</a:t>
            </a:r>
            <a:r>
              <a:rPr lang="zh-CN" altLang="en-US" dirty="0" smtClean="0"/>
              <a:t>系统中一样的性能。尽管</a:t>
            </a:r>
            <a:r>
              <a:rPr lang="en-US" altLang="zh-CN" dirty="0" err="1" smtClean="0"/>
              <a:t>virtio</a:t>
            </a:r>
            <a:r>
              <a:rPr lang="zh-CN" altLang="en-US" dirty="0" smtClean="0"/>
              <a:t>的性能也不错，但</a:t>
            </a:r>
            <a:r>
              <a:rPr lang="en-US" altLang="zh-CN" dirty="0" smtClean="0"/>
              <a:t>VT-d</a:t>
            </a:r>
            <a:r>
              <a:rPr lang="zh-CN" altLang="en-US" dirty="0" smtClean="0"/>
              <a:t>克服了其兼容性不够好和</a:t>
            </a:r>
            <a:r>
              <a:rPr lang="en-US" altLang="zh-CN" dirty="0" smtClean="0"/>
              <a:t>CPU</a:t>
            </a:r>
            <a:r>
              <a:rPr lang="zh-CN" altLang="en-US" dirty="0" smtClean="0"/>
              <a:t>使用率较高的问题。不过，</a:t>
            </a:r>
            <a:r>
              <a:rPr lang="en-US" altLang="zh-CN" dirty="0" smtClean="0"/>
              <a:t>VT-d</a:t>
            </a:r>
            <a:r>
              <a:rPr lang="zh-CN" altLang="en-US" dirty="0" smtClean="0"/>
              <a:t>也有自己的缺点，一台服务器主板上的空间比较有限，允许添加的</a:t>
            </a:r>
            <a:r>
              <a:rPr lang="en-US" altLang="zh-CN" dirty="0" smtClean="0"/>
              <a:t>PCI</a:t>
            </a:r>
            <a:r>
              <a:rPr lang="zh-CN" altLang="en-US" dirty="0" smtClean="0"/>
              <a:t>和</a:t>
            </a:r>
            <a:r>
              <a:rPr lang="en-US" altLang="zh-CN" dirty="0" smtClean="0"/>
              <a:t>PCI-E</a:t>
            </a:r>
            <a:r>
              <a:rPr lang="zh-CN" altLang="en-US" dirty="0" smtClean="0"/>
              <a:t>设备是有限的，如果一台宿主机上有较多数量的客户机，则很难向每台客户机都独立分配</a:t>
            </a:r>
            <a:r>
              <a:rPr lang="en-US" altLang="zh-CN" dirty="0" smtClean="0"/>
              <a:t>VT-d</a:t>
            </a:r>
            <a:r>
              <a:rPr lang="zh-CN" altLang="en-US" dirty="0" smtClean="0"/>
              <a:t>的设备。另外，大量使用</a:t>
            </a:r>
            <a:r>
              <a:rPr lang="en-US" altLang="zh-CN" dirty="0" smtClean="0"/>
              <a:t>VT-d</a:t>
            </a:r>
            <a:r>
              <a:rPr lang="zh-CN" altLang="en-US" dirty="0" smtClean="0"/>
              <a:t>独立分配设备给客户机，让硬件设备数量增加，这会增加硬件投资成本。</a:t>
            </a:r>
            <a:endParaRPr lang="zh-CN" altLang="en-US" dirty="0"/>
          </a:p>
        </p:txBody>
      </p:sp>
    </p:spTree>
    <p:extLst>
      <p:ext uri="{BB962C8B-B14F-4D97-AF65-F5344CB8AC3E}">
        <p14:creationId xmlns:p14="http://schemas.microsoft.com/office/powerpoint/2010/main" val="1058010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534626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19583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336370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en-US" altLang="zh-CN" dirty="0" smtClean="0"/>
              <a:t>350+</a:t>
            </a:r>
            <a:r>
              <a:rPr lang="zh-CN" altLang="en-US" dirty="0" smtClean="0"/>
              <a:t>操作系统</a:t>
            </a:r>
          </a:p>
          <a:p>
            <a:r>
              <a:rPr lang="en-US" altLang="zh-CN" dirty="0" smtClean="0"/>
              <a:t>PV</a:t>
            </a:r>
            <a:r>
              <a:rPr lang="zh-CN" altLang="en-US" dirty="0" smtClean="0"/>
              <a:t>驱动：虚拟机虚拟化驱动，安装在</a:t>
            </a:r>
            <a:r>
              <a:rPr lang="en-US" altLang="zh-CN" dirty="0" smtClean="0"/>
              <a:t>GUEST </a:t>
            </a:r>
            <a:r>
              <a:rPr lang="en-US" altLang="zh-CN" dirty="0" err="1" smtClean="0"/>
              <a:t>os</a:t>
            </a:r>
            <a:r>
              <a:rPr lang="en-US" altLang="zh-CN" dirty="0" smtClean="0"/>
              <a:t> </a:t>
            </a:r>
            <a:r>
              <a:rPr lang="zh-CN" altLang="en-US" dirty="0" smtClean="0"/>
              <a:t>里，调优。 对应</a:t>
            </a:r>
            <a:r>
              <a:rPr lang="en-US" altLang="zh-CN" dirty="0" smtClean="0"/>
              <a:t>VMware tools</a:t>
            </a:r>
          </a:p>
          <a:p>
            <a:endParaRPr lang="zh-CN" altLang="en-US" dirty="0"/>
          </a:p>
        </p:txBody>
      </p:sp>
    </p:spTree>
    <p:extLst>
      <p:ext uri="{BB962C8B-B14F-4D97-AF65-F5344CB8AC3E}">
        <p14:creationId xmlns:p14="http://schemas.microsoft.com/office/powerpoint/2010/main" val="21264199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en-US" altLang="zh-CN" dirty="0" smtClean="0"/>
              <a:t>GPU</a:t>
            </a:r>
            <a:r>
              <a:rPr lang="zh-CN" altLang="en-US" dirty="0" smtClean="0"/>
              <a:t>虚拟化</a:t>
            </a:r>
            <a:r>
              <a:rPr lang="en-US" altLang="zh-CN" dirty="0" smtClean="0"/>
              <a:t>&amp;</a:t>
            </a:r>
            <a:r>
              <a:rPr lang="zh-CN" altLang="en-US" dirty="0" smtClean="0"/>
              <a:t>直通的型号：</a:t>
            </a:r>
            <a:r>
              <a:rPr lang="en-US" altLang="zh-CN" dirty="0" smtClean="0"/>
              <a:t>P4/P40/M60/V100</a:t>
            </a:r>
          </a:p>
          <a:p>
            <a:r>
              <a:rPr lang="zh-CN" altLang="en-US" dirty="0" smtClean="0"/>
              <a:t>仅支持</a:t>
            </a:r>
            <a:r>
              <a:rPr lang="en-US" altLang="zh-CN" dirty="0" smtClean="0"/>
              <a:t>GPU</a:t>
            </a:r>
            <a:r>
              <a:rPr lang="zh-CN" altLang="en-US" dirty="0" smtClean="0"/>
              <a:t>直通的型号：</a:t>
            </a:r>
            <a:r>
              <a:rPr lang="en-US" altLang="zh-CN" dirty="0" smtClean="0"/>
              <a:t>P100</a:t>
            </a:r>
          </a:p>
          <a:p>
            <a:endParaRPr lang="zh-CN" altLang="en-US" dirty="0"/>
          </a:p>
        </p:txBody>
      </p:sp>
    </p:spTree>
    <p:extLst>
      <p:ext uri="{BB962C8B-B14F-4D97-AF65-F5344CB8AC3E}">
        <p14:creationId xmlns:p14="http://schemas.microsoft.com/office/powerpoint/2010/main" val="8092831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支持主流</a:t>
            </a:r>
            <a:r>
              <a:rPr lang="en-US" altLang="zh-CN" dirty="0" smtClean="0"/>
              <a:t>Linux</a:t>
            </a:r>
            <a:r>
              <a:rPr lang="zh-CN" altLang="en-US" dirty="0" smtClean="0"/>
              <a:t>系统虚拟机在线调整</a:t>
            </a:r>
            <a:r>
              <a:rPr lang="en-US" altLang="zh-CN" dirty="0" smtClean="0"/>
              <a:t>CPU</a:t>
            </a:r>
            <a:r>
              <a:rPr lang="zh-CN" altLang="en-US" dirty="0" smtClean="0"/>
              <a:t>和内存；支持主流</a:t>
            </a:r>
            <a:r>
              <a:rPr lang="en-US" altLang="zh-CN" dirty="0" smtClean="0"/>
              <a:t>Windows</a:t>
            </a:r>
            <a:r>
              <a:rPr lang="zh-CN" altLang="en-US" dirty="0" smtClean="0"/>
              <a:t>系统虚拟机在线调整内存，在线调整</a:t>
            </a:r>
            <a:r>
              <a:rPr lang="en-US" altLang="zh-CN" dirty="0" smtClean="0"/>
              <a:t>CPU</a:t>
            </a:r>
            <a:r>
              <a:rPr lang="zh-CN" altLang="en-US" dirty="0" smtClean="0"/>
              <a:t>后重启生效。</a:t>
            </a:r>
            <a:endParaRPr lang="zh-CN" altLang="en-US" dirty="0"/>
          </a:p>
        </p:txBody>
      </p:sp>
    </p:spTree>
    <p:extLst>
      <p:ext uri="{BB962C8B-B14F-4D97-AF65-F5344CB8AC3E}">
        <p14:creationId xmlns:p14="http://schemas.microsoft.com/office/powerpoint/2010/main" val="6003692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支持虚拟机总配置内存超过物理主机实际运行内存，通过虚拟机之间使用内存气泡、内存交换以及内存共享等技术实现物理内存超规格使用。</a:t>
            </a:r>
            <a:endParaRPr lang="zh-CN" altLang="en-US" dirty="0"/>
          </a:p>
        </p:txBody>
      </p:sp>
    </p:spTree>
    <p:extLst>
      <p:ext uri="{BB962C8B-B14F-4D97-AF65-F5344CB8AC3E}">
        <p14:creationId xmlns:p14="http://schemas.microsoft.com/office/powerpoint/2010/main" val="1154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101604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内存气泡：系统主动回收虚拟机暂时不用的物理内存，分配给需要复用内存的虚拟机。内存的回收和分配均为系统动态执行，虚拟机上的应用无感知。整个物理服务器上的所有虚拟机使用的分配内存总量不能超过该服务器的物理内存总量。</a:t>
            </a:r>
          </a:p>
          <a:p>
            <a:r>
              <a:rPr lang="zh-CN" altLang="en-US" dirty="0" smtClean="0"/>
              <a:t>内存交换：将外部存储虚拟成内存给虚拟机使用，将虚拟机上暂时不用的数据存放到外部存储上。系统需要使用这些数据时，再与预留在内存上的数据进行交换。</a:t>
            </a:r>
          </a:p>
          <a:p>
            <a:r>
              <a:rPr lang="zh-CN" altLang="en-US" dirty="0" smtClean="0"/>
              <a:t>内存共享：多台虚拟机共享数据内容相同的内存页。</a:t>
            </a:r>
            <a:endParaRPr lang="zh-CN" altLang="en-US" dirty="0"/>
          </a:p>
        </p:txBody>
      </p:sp>
    </p:spTree>
    <p:extLst>
      <p:ext uri="{BB962C8B-B14F-4D97-AF65-F5344CB8AC3E}">
        <p14:creationId xmlns:p14="http://schemas.microsoft.com/office/powerpoint/2010/main" val="37049792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系统会根据虚拟机配置、</a:t>
            </a:r>
            <a:r>
              <a:rPr lang="en-US" altLang="zh-CN" dirty="0" smtClean="0"/>
              <a:t>NUMA</a:t>
            </a:r>
            <a:r>
              <a:rPr lang="zh-CN" altLang="en-US" dirty="0" smtClean="0"/>
              <a:t>高级参数以及物理主机</a:t>
            </a:r>
            <a:r>
              <a:rPr lang="en-US" altLang="zh-CN" dirty="0" smtClean="0"/>
              <a:t>NUMA</a:t>
            </a:r>
            <a:r>
              <a:rPr lang="zh-CN" altLang="en-US" dirty="0" smtClean="0"/>
              <a:t>配置自动计算虚拟机</a:t>
            </a:r>
            <a:r>
              <a:rPr lang="en-US" altLang="zh-CN" dirty="0" smtClean="0"/>
              <a:t>NUMA</a:t>
            </a:r>
            <a:r>
              <a:rPr lang="zh-CN" altLang="en-US" dirty="0" smtClean="0"/>
              <a:t>拓扑结构并设置虚拟机</a:t>
            </a:r>
            <a:r>
              <a:rPr lang="en-US" altLang="zh-CN" dirty="0" smtClean="0"/>
              <a:t>NUMA</a:t>
            </a:r>
            <a:r>
              <a:rPr lang="zh-CN" altLang="en-US" dirty="0" smtClean="0"/>
              <a:t>与物理</a:t>
            </a:r>
            <a:r>
              <a:rPr lang="en-US" altLang="zh-CN" dirty="0" smtClean="0"/>
              <a:t>NUMA</a:t>
            </a:r>
            <a:r>
              <a:rPr lang="zh-CN" altLang="en-US" dirty="0" smtClean="0"/>
              <a:t>亲和性，使虚拟机内存访问性能达到最优。</a:t>
            </a:r>
            <a:endParaRPr lang="zh-CN" altLang="en-US" dirty="0"/>
          </a:p>
        </p:txBody>
      </p:sp>
    </p:spTree>
    <p:extLst>
      <p:ext uri="{BB962C8B-B14F-4D97-AF65-F5344CB8AC3E}">
        <p14:creationId xmlns:p14="http://schemas.microsoft.com/office/powerpoint/2010/main" val="4487386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zh-CN" altLang="en-US" dirty="0" smtClean="0"/>
              <a:t>虚拟机热迁移是后续动态资源调度和分布式电源管理技术的基础</a:t>
            </a:r>
            <a:endParaRPr lang="en-US" altLang="zh-CN" dirty="0" smtClean="0"/>
          </a:p>
          <a:p>
            <a:pPr marL="171450" indent="-171450" defTabSz="816285" fontAlgn="auto">
              <a:lnSpc>
                <a:spcPct val="150000"/>
              </a:lnSpc>
              <a:spcBef>
                <a:spcPts val="0"/>
              </a:spcBef>
              <a:spcAft>
                <a:spcPts val="0"/>
              </a:spcAft>
              <a:buClr>
                <a:schemeClr val="bg1">
                  <a:lumMod val="50000"/>
                </a:schemeClr>
              </a:buClr>
              <a:buSzPct val="60000"/>
              <a:buFont typeface="Wingdings" panose="05000000000000000000" pitchFamily="2" charset="2"/>
              <a:buChar char="l"/>
              <a:defRPr/>
            </a:pPr>
            <a:r>
              <a:rPr lang="zh-CN" altLang="en-US" sz="1100" kern="0" dirty="0" smtClean="0">
                <a:solidFill>
                  <a:schemeClr val="tx1"/>
                </a:solidFill>
                <a:latin typeface="微软雅黑" panose="020B0503020204020204" pitchFamily="34" charset="-122"/>
                <a:ea typeface="微软雅黑" panose="020B0503020204020204" pitchFamily="34" charset="-122"/>
                <a:cs typeface="+mn-cs"/>
              </a:rPr>
              <a:t>支持主机、虚拟平台、虚拟机内部多种故障场景的检测和虚拟机恢复</a:t>
            </a:r>
            <a:endParaRPr lang="en-US" altLang="zh-CN" sz="1100" kern="0" dirty="0" smtClean="0">
              <a:solidFill>
                <a:schemeClr val="tx1"/>
              </a:solidFill>
              <a:latin typeface="微软雅黑" panose="020B0503020204020204" pitchFamily="34" charset="-122"/>
              <a:ea typeface="微软雅黑" panose="020B0503020204020204" pitchFamily="34" charset="-122"/>
              <a:cs typeface="+mn-cs"/>
            </a:endParaRPr>
          </a:p>
          <a:p>
            <a:pPr marL="171450" indent="-171450" defTabSz="816285" fontAlgn="auto">
              <a:lnSpc>
                <a:spcPct val="150000"/>
              </a:lnSpc>
              <a:spcBef>
                <a:spcPts val="0"/>
              </a:spcBef>
              <a:spcAft>
                <a:spcPts val="0"/>
              </a:spcAft>
              <a:buClr>
                <a:schemeClr val="bg1">
                  <a:lumMod val="50000"/>
                </a:schemeClr>
              </a:buClr>
              <a:buSzPct val="60000"/>
              <a:buFont typeface="Wingdings" panose="05000000000000000000" pitchFamily="2" charset="2"/>
              <a:buChar char="l"/>
              <a:defRPr/>
            </a:pPr>
            <a:r>
              <a:rPr lang="zh-CN" altLang="en-US" sz="1100" kern="0" dirty="0" smtClean="0">
                <a:solidFill>
                  <a:schemeClr val="tx1"/>
                </a:solidFill>
                <a:latin typeface="微软雅黑" panose="020B0503020204020204" pitchFamily="34" charset="-122"/>
                <a:ea typeface="微软雅黑" panose="020B0503020204020204" pitchFamily="34" charset="-122"/>
                <a:cs typeface="+mn-cs"/>
              </a:rPr>
              <a:t>支持集中控制</a:t>
            </a:r>
            <a:r>
              <a:rPr lang="en-US" altLang="zh-CN" sz="1100" kern="0" dirty="0" smtClean="0">
                <a:solidFill>
                  <a:schemeClr val="tx1"/>
                </a:solidFill>
                <a:latin typeface="微软雅黑" panose="020B0503020204020204" pitchFamily="34" charset="-122"/>
                <a:ea typeface="微软雅黑" panose="020B0503020204020204" pitchFamily="34" charset="-122"/>
                <a:cs typeface="+mn-cs"/>
              </a:rPr>
              <a:t>HA</a:t>
            </a:r>
            <a:r>
              <a:rPr lang="zh-CN" altLang="en-US" sz="1100" kern="0" dirty="0" smtClean="0">
                <a:solidFill>
                  <a:schemeClr val="tx1"/>
                </a:solidFill>
                <a:latin typeface="微软雅黑" panose="020B0503020204020204" pitchFamily="34" charset="-122"/>
                <a:ea typeface="微软雅黑" panose="020B0503020204020204" pitchFamily="34" charset="-122"/>
                <a:cs typeface="+mn-cs"/>
              </a:rPr>
              <a:t>和集群自治</a:t>
            </a:r>
            <a:r>
              <a:rPr lang="en-US" altLang="zh-CN" sz="1100" kern="0" dirty="0" smtClean="0">
                <a:solidFill>
                  <a:schemeClr val="tx1"/>
                </a:solidFill>
                <a:latin typeface="微软雅黑" panose="020B0503020204020204" pitchFamily="34" charset="-122"/>
                <a:ea typeface="微软雅黑" panose="020B0503020204020204" pitchFamily="34" charset="-122"/>
                <a:cs typeface="+mn-cs"/>
              </a:rPr>
              <a:t>HA</a:t>
            </a:r>
            <a:r>
              <a:rPr lang="zh-CN" altLang="en-US" sz="1100" kern="0" dirty="0" smtClean="0">
                <a:solidFill>
                  <a:schemeClr val="tx1"/>
                </a:solidFill>
                <a:latin typeface="微软雅黑" panose="020B0503020204020204" pitchFamily="34" charset="-122"/>
                <a:ea typeface="微软雅黑" panose="020B0503020204020204" pitchFamily="34" charset="-122"/>
                <a:cs typeface="+mn-cs"/>
              </a:rPr>
              <a:t>两种机制，可自选</a:t>
            </a:r>
            <a:endParaRPr lang="en-US" altLang="zh-CN" sz="1100" kern="0" dirty="0" smtClean="0">
              <a:solidFill>
                <a:schemeClr val="tx1"/>
              </a:solidFill>
              <a:latin typeface="微软雅黑" panose="020B0503020204020204" pitchFamily="34" charset="-122"/>
              <a:ea typeface="微软雅黑" panose="020B0503020204020204" pitchFamily="34" charset="-122"/>
              <a:cs typeface="+mn-cs"/>
            </a:endParaRPr>
          </a:p>
          <a:p>
            <a:pPr marL="171450" indent="-171450" defTabSz="816285" fontAlgn="auto">
              <a:lnSpc>
                <a:spcPct val="150000"/>
              </a:lnSpc>
              <a:spcBef>
                <a:spcPts val="0"/>
              </a:spcBef>
              <a:spcAft>
                <a:spcPts val="0"/>
              </a:spcAft>
              <a:buClr>
                <a:schemeClr val="bg1">
                  <a:lumMod val="50000"/>
                </a:schemeClr>
              </a:buClr>
              <a:buSzPct val="60000"/>
              <a:buFont typeface="Wingdings" panose="05000000000000000000" pitchFamily="2" charset="2"/>
              <a:buChar char="l"/>
              <a:defRPr/>
            </a:pPr>
            <a:r>
              <a:rPr lang="zh-CN" altLang="en-US" sz="1100" kern="0" dirty="0" smtClean="0">
                <a:solidFill>
                  <a:schemeClr val="tx1"/>
                </a:solidFill>
                <a:latin typeface="微软雅黑" panose="020B0503020204020204" pitchFamily="34" charset="-122"/>
                <a:ea typeface="微软雅黑" panose="020B0503020204020204" pitchFamily="34" charset="-122"/>
                <a:cs typeface="+mn-cs"/>
              </a:rPr>
              <a:t>可设置</a:t>
            </a:r>
            <a:r>
              <a:rPr lang="en-US" altLang="zh-CN" sz="1100" kern="0" dirty="0" smtClean="0">
                <a:solidFill>
                  <a:schemeClr val="tx1"/>
                </a:solidFill>
                <a:latin typeface="微软雅黑" panose="020B0503020204020204" pitchFamily="34" charset="-122"/>
                <a:ea typeface="微软雅黑" panose="020B0503020204020204" pitchFamily="34" charset="-122"/>
                <a:cs typeface="+mn-cs"/>
              </a:rPr>
              <a:t>HA</a:t>
            </a:r>
            <a:r>
              <a:rPr lang="zh-CN" altLang="en-US" sz="1100" kern="0" dirty="0" smtClean="0">
                <a:solidFill>
                  <a:schemeClr val="tx1"/>
                </a:solidFill>
                <a:latin typeface="微软雅黑" panose="020B0503020204020204" pitchFamily="34" charset="-122"/>
                <a:ea typeface="微软雅黑" panose="020B0503020204020204" pitchFamily="34" charset="-122"/>
                <a:cs typeface="+mn-cs"/>
              </a:rPr>
              <a:t>心跳消息的网络平面，降低网络压力</a:t>
            </a:r>
            <a:endParaRPr lang="en-US" altLang="zh-CN" sz="1100" kern="0" dirty="0" smtClean="0">
              <a:solidFill>
                <a:schemeClr val="tx1"/>
              </a:solidFill>
              <a:latin typeface="微软雅黑" panose="020B0503020204020204" pitchFamily="34" charset="-122"/>
              <a:ea typeface="微软雅黑" panose="020B0503020204020204" pitchFamily="34" charset="-122"/>
              <a:cs typeface="+mn-cs"/>
            </a:endParaRPr>
          </a:p>
          <a:p>
            <a:pPr marL="171450" indent="-171450" defTabSz="816285" fontAlgn="auto">
              <a:lnSpc>
                <a:spcPct val="150000"/>
              </a:lnSpc>
              <a:spcBef>
                <a:spcPts val="0"/>
              </a:spcBef>
              <a:spcAft>
                <a:spcPts val="0"/>
              </a:spcAft>
              <a:buClr>
                <a:schemeClr val="bg1">
                  <a:lumMod val="50000"/>
                </a:schemeClr>
              </a:buClr>
              <a:buSzPct val="60000"/>
              <a:buFont typeface="Wingdings" panose="05000000000000000000" pitchFamily="2" charset="2"/>
              <a:buChar char="l"/>
              <a:defRPr/>
            </a:pPr>
            <a:r>
              <a:rPr lang="zh-CN" altLang="en-US" sz="1100" kern="0" dirty="0" smtClean="0">
                <a:solidFill>
                  <a:schemeClr val="tx1"/>
                </a:solidFill>
                <a:latin typeface="微软雅黑" panose="020B0503020204020204" pitchFamily="34" charset="-122"/>
                <a:ea typeface="微软雅黑" panose="020B0503020204020204" pitchFamily="34" charset="-122"/>
                <a:cs typeface="+mn-cs"/>
              </a:rPr>
              <a:t>多种故障判断机制，避免漏判、误判故障</a:t>
            </a:r>
            <a:endParaRPr lang="en-US" altLang="zh-CN" sz="1100" kern="0" dirty="0" smtClean="0">
              <a:solidFill>
                <a:schemeClr val="tx1"/>
              </a:solidFill>
              <a:latin typeface="微软雅黑" panose="020B0503020204020204" pitchFamily="34" charset="-122"/>
              <a:ea typeface="微软雅黑" panose="020B0503020204020204" pitchFamily="34" charset="-122"/>
              <a:cs typeface="+mn-cs"/>
            </a:endParaRPr>
          </a:p>
          <a:p>
            <a:pPr marL="171450" indent="-171450" defTabSz="816285" fontAlgn="auto">
              <a:lnSpc>
                <a:spcPct val="150000"/>
              </a:lnSpc>
              <a:spcBef>
                <a:spcPts val="0"/>
              </a:spcBef>
              <a:spcAft>
                <a:spcPts val="0"/>
              </a:spcAft>
              <a:buClr>
                <a:schemeClr val="bg1">
                  <a:lumMod val="50000"/>
                </a:schemeClr>
              </a:buClr>
              <a:buSzPct val="60000"/>
              <a:buFont typeface="Wingdings" panose="05000000000000000000" pitchFamily="2" charset="2"/>
              <a:buChar char="l"/>
              <a:defRPr/>
            </a:pPr>
            <a:r>
              <a:rPr lang="zh-CN" altLang="en-US" sz="1100" kern="0" dirty="0" smtClean="0">
                <a:solidFill>
                  <a:schemeClr val="tx1"/>
                </a:solidFill>
                <a:latin typeface="微软雅黑" panose="020B0503020204020204" pitchFamily="34" charset="-122"/>
                <a:ea typeface="微软雅黑" panose="020B0503020204020204" pitchFamily="34" charset="-122"/>
                <a:cs typeface="+mn-cs"/>
              </a:rPr>
              <a:t>支持共享存储与本地存储虚拟机</a:t>
            </a:r>
            <a:r>
              <a:rPr lang="en-US" altLang="zh-CN" sz="1100" kern="0" dirty="0" smtClean="0">
                <a:solidFill>
                  <a:schemeClr val="tx1"/>
                </a:solidFill>
                <a:latin typeface="微软雅黑" panose="020B0503020204020204" pitchFamily="34" charset="-122"/>
                <a:ea typeface="微软雅黑" panose="020B0503020204020204" pitchFamily="34" charset="-122"/>
                <a:cs typeface="+mn-cs"/>
              </a:rPr>
              <a:t>HA</a:t>
            </a:r>
          </a:p>
          <a:p>
            <a:endParaRPr lang="zh-CN" altLang="en-US" dirty="0"/>
          </a:p>
        </p:txBody>
      </p:sp>
    </p:spTree>
    <p:extLst>
      <p:ext uri="{BB962C8B-B14F-4D97-AF65-F5344CB8AC3E}">
        <p14:creationId xmlns:p14="http://schemas.microsoft.com/office/powerpoint/2010/main" val="22503072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支持在不影响用户使用或中断服务的情况下在服务器之间实时迁移虚拟机，从而无需为进行计划内服务器维护而安排应用中断。</a:t>
            </a:r>
            <a:endParaRPr lang="zh-CN" altLang="en-US" dirty="0"/>
          </a:p>
        </p:txBody>
      </p:sp>
    </p:spTree>
    <p:extLst>
      <p:ext uri="{BB962C8B-B14F-4D97-AF65-F5344CB8AC3E}">
        <p14:creationId xmlns:p14="http://schemas.microsoft.com/office/powerpoint/2010/main" val="39129223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en-US" altLang="zh-CN" dirty="0" smtClean="0"/>
              <a:t>DRS: Dynamic Resource Schedule</a:t>
            </a:r>
            <a:r>
              <a:rPr lang="zh-CN" altLang="en-US" dirty="0" smtClean="0"/>
              <a:t>，又称为计算资源调度自动化</a:t>
            </a:r>
            <a:endParaRPr lang="en-US" altLang="zh-CN" dirty="0" smtClean="0"/>
          </a:p>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en-US" altLang="zh-CN" dirty="0" err="1" smtClean="0"/>
              <a:t>FusionCompute</a:t>
            </a:r>
            <a:r>
              <a:rPr lang="zh-CN" altLang="en-US" dirty="0" smtClean="0"/>
              <a:t>的计算集群，配合基于</a:t>
            </a:r>
            <a:r>
              <a:rPr lang="en-US" altLang="zh-CN" dirty="0" smtClean="0"/>
              <a:t>VIMS</a:t>
            </a:r>
            <a:r>
              <a:rPr lang="zh-CN" altLang="en-US" dirty="0" smtClean="0"/>
              <a:t>文件系统的共享存储；</a:t>
            </a:r>
            <a:r>
              <a:rPr lang="en-US" altLang="zh-CN" dirty="0" smtClean="0"/>
              <a:t>DRS</a:t>
            </a:r>
            <a:r>
              <a:rPr lang="zh-CN" altLang="en-US" dirty="0" smtClean="0"/>
              <a:t>算法实时监控集群中每个计算节点的资源使用情况，引用</a:t>
            </a:r>
            <a:r>
              <a:rPr lang="en-US" altLang="zh-CN" dirty="0" smtClean="0"/>
              <a:t>VMOTION</a:t>
            </a:r>
            <a:r>
              <a:rPr lang="zh-CN" altLang="en-US" dirty="0" smtClean="0"/>
              <a:t>功能，智能迁移负荷高节点上虚拟机到资源充足的节点上；均衡各节点资源使用并保障业务有充足资源可用。因此，</a:t>
            </a:r>
            <a:r>
              <a:rPr lang="en-US" altLang="zh-CN" dirty="0" smtClean="0"/>
              <a:t>DRS</a:t>
            </a:r>
            <a:r>
              <a:rPr lang="zh-CN" altLang="en-US" dirty="0" smtClean="0"/>
              <a:t>是实现自动负载均衡的基础</a:t>
            </a:r>
            <a:endParaRPr lang="en-US" altLang="zh-CN" dirty="0" smtClean="0"/>
          </a:p>
          <a:p>
            <a:endParaRPr lang="zh-CN" altLang="en-US" dirty="0"/>
          </a:p>
        </p:txBody>
      </p:sp>
    </p:spTree>
    <p:extLst>
      <p:ext uri="{BB962C8B-B14F-4D97-AF65-F5344CB8AC3E}">
        <p14:creationId xmlns:p14="http://schemas.microsoft.com/office/powerpoint/2010/main" val="14256401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电源管理自动化功能会周期性地检查集群中服务器的资源使用情况，如果集群中资源利用率不足，则会将多余的主机下电节能，下电前会将虚拟机迁移至其他主机；如果集群资源过度利用，则会将离线的主机上电，以增加集群资源，减轻主机的负荷。</a:t>
            </a:r>
            <a:endParaRPr lang="zh-CN" altLang="en-US" dirty="0"/>
          </a:p>
        </p:txBody>
      </p:sp>
    </p:spTree>
    <p:extLst>
      <p:ext uri="{BB962C8B-B14F-4D97-AF65-F5344CB8AC3E}">
        <p14:creationId xmlns:p14="http://schemas.microsoft.com/office/powerpoint/2010/main" val="24537909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设定规则组可以控制虚拟机</a:t>
            </a:r>
            <a:r>
              <a:rPr lang="zh-CN" altLang="en-US" smtClean="0"/>
              <a:t>与虚拟机、</a:t>
            </a:r>
            <a:r>
              <a:rPr lang="zh-CN" altLang="en-US" dirty="0" smtClean="0"/>
              <a:t>虚拟机与主机之间的</a:t>
            </a:r>
            <a:r>
              <a:rPr lang="zh-CN" altLang="en-US" smtClean="0"/>
              <a:t>位置关系，以满足不同应用场景的需求。</a:t>
            </a:r>
            <a:endParaRPr lang="zh-CN" altLang="en-US" dirty="0"/>
          </a:p>
        </p:txBody>
      </p:sp>
    </p:spTree>
    <p:extLst>
      <p:ext uri="{BB962C8B-B14F-4D97-AF65-F5344CB8AC3E}">
        <p14:creationId xmlns:p14="http://schemas.microsoft.com/office/powerpoint/2010/main" val="27830325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参考答案：</a:t>
            </a:r>
            <a:endParaRPr lang="en-US" altLang="zh-CN" dirty="0" smtClean="0"/>
          </a:p>
          <a:p>
            <a:pPr lvl="1"/>
            <a:r>
              <a:rPr lang="en-US" altLang="zh-CN" dirty="0" smtClean="0"/>
              <a:t>BCD</a:t>
            </a:r>
            <a:r>
              <a:rPr lang="zh-CN" altLang="en-US" dirty="0" smtClean="0"/>
              <a:t>。</a:t>
            </a:r>
            <a:endParaRPr lang="en-US" altLang="zh-CN" dirty="0" smtClean="0"/>
          </a:p>
          <a:p>
            <a:pPr lvl="1"/>
            <a:r>
              <a:rPr lang="en-US" altLang="zh-CN" dirty="0" smtClean="0"/>
              <a:t>ABC</a:t>
            </a:r>
          </a:p>
          <a:p>
            <a:pPr lvl="1"/>
            <a:endParaRPr lang="zh-CN" altLang="en-US" dirty="0"/>
          </a:p>
        </p:txBody>
      </p:sp>
      <p:sp>
        <p:nvSpPr>
          <p:cNvPr id="4" name="幻灯片图像占位符 3"/>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24773807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84200" y="765175"/>
            <a:ext cx="5930900" cy="3336925"/>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53651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46722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86993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en-US" dirty="0" smtClean="0"/>
              <a:t>虚拟化是云计算的基础。简单的说，虚拟化使得在一台物理的服务器上可以跑多台虚拟机，虚拟机共享物理机的</a:t>
            </a:r>
            <a:r>
              <a:rPr lang="en-US" altLang="zh-CN" dirty="0" smtClean="0"/>
              <a:t>CPU</a:t>
            </a:r>
            <a:r>
              <a:rPr lang="zh-CN" altLang="en-US" dirty="0" smtClean="0"/>
              <a:t>、内存、</a:t>
            </a:r>
            <a:r>
              <a:rPr lang="en-US" altLang="zh-CN" dirty="0" smtClean="0"/>
              <a:t>IO </a:t>
            </a:r>
            <a:r>
              <a:rPr lang="zh-CN" altLang="en-US" dirty="0" smtClean="0"/>
              <a:t>硬件资源，但逻辑上虚拟机之间是相互隔离的。</a:t>
            </a:r>
          </a:p>
          <a:p>
            <a:r>
              <a:rPr lang="zh-CN" altLang="en-US" dirty="0" smtClean="0"/>
              <a:t>在计算机方面，虚拟化一般指通过对计算机物理资源的抽象，提供一个或多个操作环境，实现资源的模拟、隔离或共享等。</a:t>
            </a:r>
          </a:p>
          <a:p>
            <a:r>
              <a:rPr lang="zh-CN" altLang="en-US" dirty="0" smtClean="0"/>
              <a:t>本质上，虚拟化就是由位于下层的软件模块，通过向上一层软件模块提供一个与它原先所期待的运行环境完全一致的接口的方法，抽象出一个虚拟的软件或硬件接口，使得上层软件可以直接运行在虚拟环境上。通过空间上的分割、时间上的分时以及模拟，虚拟化可将一份资源抽象成多份，亦可将多份资源抽象成一份。</a:t>
            </a:r>
          </a:p>
        </p:txBody>
      </p:sp>
    </p:spTree>
    <p:extLst>
      <p:ext uri="{BB962C8B-B14F-4D97-AF65-F5344CB8AC3E}">
        <p14:creationId xmlns:p14="http://schemas.microsoft.com/office/powerpoint/2010/main" val="1030736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en-US" dirty="0" smtClean="0"/>
              <a:t>分区：分区意味着虚拟化层为多个虚拟机划分服务器资源的能力；每个虚拟机可以同时运行一个单独的操作系统 </a:t>
            </a:r>
            <a:r>
              <a:rPr lang="en-US" altLang="zh-CN" dirty="0" smtClean="0"/>
              <a:t>(</a:t>
            </a:r>
            <a:r>
              <a:rPr lang="zh-CN" altLang="en-US" dirty="0" smtClean="0"/>
              <a:t>相同或不同的操作系统</a:t>
            </a:r>
            <a:r>
              <a:rPr lang="en-US" altLang="zh-CN" dirty="0" smtClean="0"/>
              <a:t>)</a:t>
            </a:r>
            <a:r>
              <a:rPr lang="zh-CN" altLang="en-US" dirty="0" smtClean="0"/>
              <a:t>，使您能够在一台服务器上运行多个应用程序；每个操作系统只能看到虚拟化层为其提供的“虚拟硬件” </a:t>
            </a:r>
            <a:r>
              <a:rPr lang="en-US" altLang="zh-CN" dirty="0" smtClean="0"/>
              <a:t>(</a:t>
            </a:r>
            <a:r>
              <a:rPr lang="zh-CN" altLang="en-US" dirty="0" smtClean="0"/>
              <a:t>虚拟网卡、</a:t>
            </a:r>
            <a:r>
              <a:rPr lang="en-US" altLang="zh-CN" dirty="0" smtClean="0"/>
              <a:t>CPU</a:t>
            </a:r>
            <a:r>
              <a:rPr lang="zh-CN" altLang="en-US" dirty="0" smtClean="0"/>
              <a:t>、内存等</a:t>
            </a:r>
            <a:r>
              <a:rPr lang="en-US" altLang="zh-CN" dirty="0" smtClean="0"/>
              <a:t>)</a:t>
            </a:r>
            <a:r>
              <a:rPr lang="zh-CN" altLang="en-US" dirty="0" smtClean="0"/>
              <a:t>，以使它认为运行在自己的专用服务器上。</a:t>
            </a:r>
          </a:p>
          <a:p>
            <a:r>
              <a:rPr lang="zh-CN" altLang="en-US" dirty="0" smtClean="0"/>
              <a:t>隔离：虚拟机是互相隔离的：</a:t>
            </a:r>
          </a:p>
          <a:p>
            <a:pPr lvl="1"/>
            <a:r>
              <a:rPr lang="zh-CN" altLang="en-US" dirty="0" smtClean="0"/>
              <a:t>一个虚拟机的崩溃或故障 </a:t>
            </a:r>
            <a:r>
              <a:rPr lang="en-US" altLang="zh-CN" dirty="0" smtClean="0"/>
              <a:t>(</a:t>
            </a:r>
            <a:r>
              <a:rPr lang="zh-CN" altLang="en-US" dirty="0" smtClean="0"/>
              <a:t>例如，操作系统故障、应用程序崩溃、驱动程序故障，等等</a:t>
            </a:r>
            <a:r>
              <a:rPr lang="en-US" altLang="zh-CN" dirty="0" smtClean="0"/>
              <a:t>)</a:t>
            </a:r>
            <a:r>
              <a:rPr lang="zh-CN" altLang="en-US" dirty="0" smtClean="0"/>
              <a:t>不会影响同一服务器上的其它虚拟机。</a:t>
            </a:r>
          </a:p>
          <a:p>
            <a:pPr lvl="1"/>
            <a:r>
              <a:rPr lang="zh-CN" altLang="en-US" dirty="0" smtClean="0"/>
              <a:t>一个虚拟机中的病毒、蠕虫等与其它虚拟机相隔离，就像每个虚拟机都位于单独的物理机器上一样。</a:t>
            </a:r>
          </a:p>
          <a:p>
            <a:pPr lvl="1"/>
            <a:r>
              <a:rPr lang="zh-CN" altLang="en-US" dirty="0" smtClean="0"/>
              <a:t>可以进行资源控制以提供性能隔离：您可以为每个虚拟机指定最小和最大资源使用量，以确保某个虚拟机不会占用所有的资源而使得同一系统中的其它虚拟机无资源可用。</a:t>
            </a:r>
          </a:p>
          <a:p>
            <a:pPr lvl="1"/>
            <a:r>
              <a:rPr lang="zh-CN" altLang="en-US" dirty="0" smtClean="0"/>
              <a:t>可以在单一机器上同时运行多个负载</a:t>
            </a:r>
            <a:r>
              <a:rPr lang="en-US" altLang="zh-CN" dirty="0" smtClean="0"/>
              <a:t>/</a:t>
            </a:r>
            <a:r>
              <a:rPr lang="zh-CN" altLang="en-US" dirty="0" smtClean="0"/>
              <a:t>应用程序</a:t>
            </a:r>
            <a:r>
              <a:rPr lang="en-US" altLang="zh-CN" dirty="0" smtClean="0"/>
              <a:t>/</a:t>
            </a:r>
            <a:r>
              <a:rPr lang="zh-CN" altLang="en-US" dirty="0" smtClean="0"/>
              <a:t>操作系统，而不会出现我们刚才讨论传统 </a:t>
            </a:r>
            <a:r>
              <a:rPr lang="en-US" altLang="zh-CN" dirty="0" smtClean="0"/>
              <a:t>x86 </a:t>
            </a:r>
            <a:r>
              <a:rPr lang="zh-CN" altLang="en-US" dirty="0" smtClean="0"/>
              <a:t>服务器体系结构的局限性时所提到的那些问题 </a:t>
            </a:r>
            <a:r>
              <a:rPr lang="en-US" altLang="zh-CN" dirty="0" smtClean="0"/>
              <a:t>(</a:t>
            </a:r>
            <a:r>
              <a:rPr lang="zh-CN" altLang="en-US" dirty="0" smtClean="0"/>
              <a:t>应用程序冲突、</a:t>
            </a:r>
            <a:r>
              <a:rPr lang="en-US" altLang="zh-CN" dirty="0" smtClean="0"/>
              <a:t>DLL </a:t>
            </a:r>
            <a:r>
              <a:rPr lang="zh-CN" altLang="en-US" dirty="0" smtClean="0"/>
              <a:t>冲突等</a:t>
            </a:r>
            <a:r>
              <a:rPr lang="en-US" altLang="zh-CN" dirty="0" smtClean="0"/>
              <a:t>)</a:t>
            </a:r>
            <a:r>
              <a:rPr lang="zh-CN" altLang="en-US" dirty="0" smtClean="0"/>
              <a:t>。</a:t>
            </a:r>
          </a:p>
          <a:p>
            <a:r>
              <a:rPr lang="zh-CN" altLang="en-US" dirty="0" smtClean="0"/>
              <a:t>封装：封装意味着将整个虚拟机 </a:t>
            </a:r>
            <a:r>
              <a:rPr lang="en-US" altLang="zh-CN" dirty="0" smtClean="0"/>
              <a:t>(</a:t>
            </a:r>
            <a:r>
              <a:rPr lang="zh-CN" altLang="en-US" dirty="0" smtClean="0"/>
              <a:t>硬件配置、</a:t>
            </a:r>
            <a:r>
              <a:rPr lang="en-US" altLang="zh-CN" dirty="0" smtClean="0"/>
              <a:t>BIOS </a:t>
            </a:r>
            <a:r>
              <a:rPr lang="zh-CN" altLang="en-US" dirty="0" smtClean="0"/>
              <a:t>配置、内存状态、磁盘状态、</a:t>
            </a:r>
            <a:r>
              <a:rPr lang="en-US" altLang="zh-CN" dirty="0" smtClean="0"/>
              <a:t>CPU </a:t>
            </a:r>
            <a:r>
              <a:rPr lang="zh-CN" altLang="en-US" dirty="0" smtClean="0"/>
              <a:t>状态</a:t>
            </a:r>
            <a:r>
              <a:rPr lang="en-US" altLang="zh-CN" dirty="0" smtClean="0"/>
              <a:t>)</a:t>
            </a:r>
            <a:r>
              <a:rPr lang="zh-CN" altLang="en-US" dirty="0" smtClean="0"/>
              <a:t>储存在独立于物理硬件的一小组文件中。这样，您只需复制几个文件就可以随时随地根据需要复制、保存和移动虚拟机。</a:t>
            </a:r>
            <a:endParaRPr lang="en-US" altLang="zh-CN" dirty="0" smtClean="0"/>
          </a:p>
          <a:p>
            <a:r>
              <a:rPr lang="zh-CN" altLang="en-US" dirty="0" smtClean="0"/>
              <a:t>相对于硬件独立：因为虚拟机运行于虚拟化层之上，所以只能看到虚拟化层提供的虚拟硬件；此虚拟硬件也同样不必考虑物理服务器的情况；这样，虚拟机就可以在任何 </a:t>
            </a:r>
            <a:r>
              <a:rPr lang="en-US" altLang="zh-CN" dirty="0" smtClean="0"/>
              <a:t>x86 </a:t>
            </a:r>
            <a:r>
              <a:rPr lang="zh-CN" altLang="en-US" dirty="0" smtClean="0"/>
              <a:t>服务器 </a:t>
            </a:r>
            <a:r>
              <a:rPr lang="en-US" altLang="zh-CN" dirty="0" smtClean="0"/>
              <a:t>(IBM</a:t>
            </a:r>
            <a:r>
              <a:rPr lang="zh-CN" altLang="en-US" dirty="0" smtClean="0"/>
              <a:t>、</a:t>
            </a:r>
            <a:r>
              <a:rPr lang="en-US" altLang="zh-CN" dirty="0" smtClean="0"/>
              <a:t>Dell</a:t>
            </a:r>
            <a:r>
              <a:rPr lang="zh-CN" altLang="en-US" dirty="0" smtClean="0"/>
              <a:t>、</a:t>
            </a:r>
            <a:r>
              <a:rPr lang="en-US" altLang="zh-CN" dirty="0" smtClean="0"/>
              <a:t>HP</a:t>
            </a:r>
            <a:r>
              <a:rPr lang="zh-CN" altLang="en-US" dirty="0" smtClean="0"/>
              <a:t>等</a:t>
            </a:r>
            <a:r>
              <a:rPr lang="en-US" altLang="zh-CN" dirty="0" smtClean="0"/>
              <a:t>)</a:t>
            </a:r>
            <a:r>
              <a:rPr lang="zh-CN" altLang="en-US" dirty="0" smtClean="0"/>
              <a:t>上运行而无需进行任何修改。这打破了操作系统和硬件以及应用程序和操作系统</a:t>
            </a:r>
            <a:r>
              <a:rPr lang="en-US" altLang="zh-CN" dirty="0" smtClean="0"/>
              <a:t>/</a:t>
            </a:r>
            <a:r>
              <a:rPr lang="zh-CN" altLang="en-US" dirty="0" smtClean="0"/>
              <a:t>硬件之间的约束。</a:t>
            </a:r>
            <a:endParaRPr lang="en-US" altLang="zh-CN" dirty="0" smtClean="0"/>
          </a:p>
        </p:txBody>
      </p:sp>
    </p:spTree>
    <p:extLst>
      <p:ext uri="{BB962C8B-B14F-4D97-AF65-F5344CB8AC3E}">
        <p14:creationId xmlns:p14="http://schemas.microsoft.com/office/powerpoint/2010/main" val="3586924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00689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en-US" dirty="0" smtClean="0"/>
              <a:t>系统关键资源：处理器呈现给软件的接口是指令集和寄存器。而 </a:t>
            </a:r>
            <a:r>
              <a:rPr lang="en-US" altLang="zh-CN" dirty="0" smtClean="0"/>
              <a:t>I/O </a:t>
            </a:r>
            <a:r>
              <a:rPr lang="zh-CN" altLang="en-US" dirty="0" smtClean="0"/>
              <a:t>设备呈现给软件的接口是状态和控制寄存器。这些都是系统的资源，其中影响处理器和设备状态和行为的寄存器称为关键资源 。</a:t>
            </a:r>
          </a:p>
          <a:p>
            <a:endParaRPr lang="zh-CN" altLang="en-US" dirty="0"/>
          </a:p>
        </p:txBody>
      </p:sp>
    </p:spTree>
    <p:extLst>
      <p:ext uri="{BB962C8B-B14F-4D97-AF65-F5344CB8AC3E}">
        <p14:creationId xmlns:p14="http://schemas.microsoft.com/office/powerpoint/2010/main" val="3722101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3577508034"/>
              </p:ext>
            </p:extLst>
          </p:nvPr>
        </p:nvGraphicFramePr>
        <p:xfrm>
          <a:off x="1007533" y="1254489"/>
          <a:ext cx="10464801" cy="1082675"/>
        </p:xfrm>
        <a:graphic>
          <a:graphicData uri="http://schemas.openxmlformats.org/drawingml/2006/table">
            <a:tbl>
              <a:tblPr/>
              <a:tblGrid>
                <a:gridCol w="3120249">
                  <a:extLst>
                    <a:ext uri="{9D8B030D-6E8A-4147-A177-3AD203B41FA5}">
                      <a16:colId xmlns:a16="http://schemas.microsoft.com/office/drawing/2014/main" xmlns="" val="20000"/>
                    </a:ext>
                  </a:extLst>
                </a:gridCol>
                <a:gridCol w="1968219">
                  <a:extLst>
                    <a:ext uri="{9D8B030D-6E8A-4147-A177-3AD203B41FA5}">
                      <a16:colId xmlns:a16="http://schemas.microsoft.com/office/drawing/2014/main" xmlns="" val="20001"/>
                    </a:ext>
                  </a:extLst>
                </a:gridCol>
                <a:gridCol w="3024336">
                  <a:extLst>
                    <a:ext uri="{9D8B030D-6E8A-4147-A177-3AD203B41FA5}">
                      <a16:colId xmlns:a16="http://schemas.microsoft.com/office/drawing/2014/main" xmlns="" val="20002"/>
                    </a:ext>
                  </a:extLst>
                </a:gridCol>
                <a:gridCol w="2351997">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课程版本</a:t>
                      </a:r>
                      <a:endParaRPr kumimoji="1" lang="en-US" altLang="zh-CN"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585112825"/>
              </p:ext>
            </p:extLst>
          </p:nvPr>
        </p:nvGraphicFramePr>
        <p:xfrm>
          <a:off x="1007533" y="2776901"/>
          <a:ext cx="10464800" cy="3038475"/>
        </p:xfrm>
        <a:graphic>
          <a:graphicData uri="http://schemas.openxmlformats.org/drawingml/2006/table">
            <a:tbl>
              <a:tblPr/>
              <a:tblGrid>
                <a:gridCol w="3120248">
                  <a:extLst>
                    <a:ext uri="{9D8B030D-6E8A-4147-A177-3AD203B41FA5}">
                      <a16:colId xmlns:a16="http://schemas.microsoft.com/office/drawing/2014/main" xmlns="" val="20000"/>
                    </a:ext>
                  </a:extLst>
                </a:gridCol>
                <a:gridCol w="1968219">
                  <a:extLst>
                    <a:ext uri="{9D8B030D-6E8A-4147-A177-3AD203B41FA5}">
                      <a16:colId xmlns:a16="http://schemas.microsoft.com/office/drawing/2014/main" xmlns="" val="20001"/>
                    </a:ext>
                  </a:extLst>
                </a:gridCol>
                <a:gridCol w="3024336">
                  <a:extLst>
                    <a:ext uri="{9D8B030D-6E8A-4147-A177-3AD203B41FA5}">
                      <a16:colId xmlns:a16="http://schemas.microsoft.com/office/drawing/2014/main" xmlns="" val="20002"/>
                    </a:ext>
                  </a:extLst>
                </a:gridCol>
                <a:gridCol w="2351997">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作者</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审核人</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ea"/>
                          <a:ea typeface="+mn-ea"/>
                        </a:rPr>
                        <a:t>新开发/优化</a:t>
                      </a:r>
                      <a:endParaRPr kumimoji="1" lang="zh-CN" altLang="en-US"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algn="l" defTabSz="1001624" rtl="0" eaLnBrk="0" fontAlgn="t" hangingPunct="0">
              <a:spcBef>
                <a:spcPct val="0"/>
              </a:spcBef>
              <a:spcAft>
                <a:spcPct val="0"/>
              </a:spcAft>
            </a:pPr>
            <a:r>
              <a:rPr lang="zh-CN" altLang="en-US" sz="3500" b="1" kern="1200" dirty="0">
                <a:solidFill>
                  <a:schemeClr val="tx1">
                    <a:lumMod val="75000"/>
                    <a:lumOff val="25000"/>
                  </a:schemeClr>
                </a:solidFill>
                <a:latin typeface="+mn-lt"/>
                <a:ea typeface="+mn-ea"/>
                <a:cs typeface="Arial" panose="020B0604020202020204" pitchFamily="34" charset="0"/>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n-lt"/>
                <a:ea typeface="+mn-ea"/>
                <a:cs typeface="Arial" panose="020B0604020202020204" pitchFamily="34" charset="0"/>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atin typeface="+mn-ea"/>
                <a:ea typeface="+mn-ea"/>
                <a:cs typeface="Arial" panose="020B0604020202020204" pitchFamily="34" charset="0"/>
              </a:defRPr>
            </a:lvl1pPr>
            <a:lvl2pPr marL="401637" indent="0" algn="just">
              <a:buSzPct val="100000"/>
              <a:buFont typeface="+mj-lt"/>
              <a:buNone/>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r>
              <a:rPr lang="zh-CN" altLang="en-US" dirty="0" smtClean="0"/>
              <a:t>）</a:t>
            </a:r>
            <a:endParaRPr lang="en-US" altLang="zh-CN" dirty="0"/>
          </a:p>
        </p:txBody>
      </p:sp>
      <p:sp>
        <p:nvSpPr>
          <p:cNvPr id="5"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思考题</a:t>
            </a: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79376" y="424270"/>
            <a:ext cx="495619" cy="592462"/>
            <a:chOff x="5554662" y="2422526"/>
            <a:chExt cx="690564" cy="825500"/>
          </a:xfrm>
          <a:solidFill>
            <a:schemeClr val="bg1"/>
          </a:solidFill>
        </p:grpSpPr>
        <p:sp>
          <p:nvSpPr>
            <p:cNvPr id="11"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5"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6"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此版式用于每一节的</a:t>
            </a:r>
            <a:r>
              <a:rPr lang="zh-CN" altLang="en-US" dirty="0" smtClean="0"/>
              <a:t>总结</a:t>
            </a:r>
            <a:endParaRPr lang="zh-CN" altLang="en-US" dirty="0"/>
          </a:p>
        </p:txBody>
      </p:sp>
      <p:sp>
        <p:nvSpPr>
          <p:cNvPr id="5"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本节小结</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5"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本章总结</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文本占位符 6"/>
          <p:cNvSpPr>
            <a:spLocks noGrp="1"/>
          </p:cNvSpPr>
          <p:nvPr>
            <p:ph type="body" sz="quarter" idx="11"/>
          </p:nvPr>
        </p:nvSpPr>
        <p:spPr>
          <a:xfrm>
            <a:off x="911424" y="1232756"/>
            <a:ext cx="10560049" cy="4680000"/>
          </a:xfrm>
        </p:spPr>
        <p:txBody>
          <a:bodyPr/>
          <a:lstStyle>
            <a:lvl1pPr algn="just">
              <a:defRPr>
                <a:latin typeface="+mn-ea"/>
                <a:ea typeface="+mn-ea"/>
                <a:cs typeface="Arial" panose="020B0604020202020204" pitchFamily="34" charset="0"/>
              </a:defRPr>
            </a:lvl1pPr>
            <a:lvl5pPr>
              <a:buNone/>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此版式用于提供给学员更多学习信息。</a:t>
            </a:r>
          </a:p>
        </p:txBody>
      </p:sp>
      <p:sp>
        <p:nvSpPr>
          <p:cNvPr id="5"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更多信息</a:t>
            </a:r>
          </a:p>
        </p:txBody>
      </p:sp>
      <p:sp>
        <p:nvSpPr>
          <p:cNvPr id="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479376" y="480268"/>
            <a:ext cx="496581" cy="496581"/>
            <a:chOff x="4485904" y="3429000"/>
            <a:chExt cx="2003425" cy="2003425"/>
          </a:xfrm>
          <a:solidFill>
            <a:schemeClr val="bg1"/>
          </a:solidFill>
        </p:grpSpPr>
        <p:sp>
          <p:nvSpPr>
            <p:cNvPr id="12"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a:latin typeface="+mn-ea"/>
                <a:ea typeface="+mn-ea"/>
                <a:cs typeface="Arial" panose="020B0604020202020204" pitchFamily="34" charset="0"/>
              </a:defRPr>
            </a:lvl1pPr>
          </a:lstStyle>
          <a:p>
            <a:endParaRPr lang="zh-CN" altLang="en-US" dirty="0"/>
          </a:p>
        </p:txBody>
      </p:sp>
      <p:sp>
        <p:nvSpPr>
          <p:cNvPr id="8"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学习推荐</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56929"/>
            <a:ext cx="461963" cy="485190"/>
            <a:chOff x="-779463" y="1835151"/>
            <a:chExt cx="1136650" cy="1193799"/>
          </a:xfrm>
          <a:solidFill>
            <a:schemeClr val="bg1"/>
          </a:solidFill>
        </p:grpSpPr>
        <p:sp>
          <p:nvSpPr>
            <p:cNvPr id="12"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0" y="0"/>
            <a:ext cx="12193664"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1664" y="0"/>
            <a:ext cx="12192000"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a typeface="+mn-ea"/>
            </a:endParaRPr>
          </a:p>
        </p:txBody>
      </p:sp>
      <p:grpSp>
        <p:nvGrpSpPr>
          <p:cNvPr id="4" name="组合 3"/>
          <p:cNvGrpSpPr/>
          <p:nvPr userDrawn="1"/>
        </p:nvGrpSpPr>
        <p:grpSpPr>
          <a:xfrm>
            <a:off x="4234241" y="2642208"/>
            <a:ext cx="3971726" cy="1573584"/>
            <a:chOff x="4826327" y="2503488"/>
            <a:chExt cx="3971726" cy="1573584"/>
          </a:xfrm>
        </p:grpSpPr>
        <p:sp>
          <p:nvSpPr>
            <p:cNvPr id="5" name="Text Box 9">
              <a:extLst>
                <a:ext uri="{FF2B5EF4-FFF2-40B4-BE49-F238E27FC236}">
                  <a16:creationId xmlns="" xmlns:a16="http://schemas.microsoft.com/office/drawing/2014/main" id="{9D36E720-0E25-41AB-8346-B547D8B86001}"/>
                </a:ext>
              </a:extLst>
            </p:cNvPr>
            <p:cNvSpPr txBox="1">
              <a:spLocks noChangeArrowheads="1"/>
            </p:cNvSpPr>
            <p:nvPr/>
          </p:nvSpPr>
          <p:spPr bwMode="auto">
            <a:xfrm>
              <a:off x="4826327" y="3443951"/>
              <a:ext cx="3971726" cy="633121"/>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3600" dirty="0">
                  <a:solidFill>
                    <a:schemeClr val="bg1"/>
                  </a:solidFill>
                  <a:effectLst>
                    <a:outerShdw blurRad="38100" dist="38100" dir="2700000" algn="tl">
                      <a:srgbClr val="000000">
                        <a:alpha val="43137"/>
                      </a:srgbClr>
                    </a:outerShdw>
                  </a:effectLst>
                  <a:latin typeface="+mn-ea"/>
                  <a:ea typeface="+mn-ea"/>
                  <a:cs typeface="Arial" panose="020B0604020202020204" pitchFamily="34" charset="0"/>
                  <a:sym typeface="FrutigerNext LT Regular" pitchFamily="34" charset="0"/>
                </a:rPr>
                <a:t>www.huawei.com</a:t>
              </a:r>
            </a:p>
          </p:txBody>
        </p:sp>
        <p:sp>
          <p:nvSpPr>
            <p:cNvPr id="6" name="Text Box 8">
              <a:extLst>
                <a:ext uri="{FF2B5EF4-FFF2-40B4-BE49-F238E27FC236}">
                  <a16:creationId xmlns="" xmlns:a16="http://schemas.microsoft.com/office/drawing/2014/main" id="{11ED55EC-FD16-4B98-B04D-4605D3C0D784}"/>
                </a:ext>
              </a:extLst>
            </p:cNvPr>
            <p:cNvSpPr txBox="1">
              <a:spLocks noChangeArrowheads="1"/>
            </p:cNvSpPr>
            <p:nvPr/>
          </p:nvSpPr>
          <p:spPr bwMode="auto">
            <a:xfrm>
              <a:off x="5820286" y="2503488"/>
              <a:ext cx="1735601" cy="910120"/>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5400" dirty="0" smtClean="0">
                  <a:solidFill>
                    <a:schemeClr val="bg1"/>
                  </a:solidFill>
                  <a:effectLst>
                    <a:outerShdw blurRad="38100" dist="38100" dir="2700000" algn="tl">
                      <a:srgbClr val="000000">
                        <a:alpha val="43137"/>
                      </a:srgbClr>
                    </a:outerShdw>
                  </a:effectLst>
                  <a:latin typeface="+mn-ea"/>
                  <a:ea typeface="+mn-ea"/>
                  <a:sym typeface="FrutigerNext LT Regular" pitchFamily="34" charset="0"/>
                </a:rPr>
                <a:t>谢 谢</a:t>
              </a:r>
              <a:endParaRPr lang="zh-CN" altLang="zh-CN"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endParaRPr>
            </a:p>
          </p:txBody>
        </p:sp>
      </p:grpSp>
    </p:spTree>
    <p:extLst>
      <p:ext uri="{BB962C8B-B14F-4D97-AF65-F5344CB8AC3E}">
        <p14:creationId xmlns:p14="http://schemas.microsoft.com/office/powerpoint/2010/main" val="39710190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总标题">
    <p:spTree>
      <p:nvGrpSpPr>
        <p:cNvPr id="1" name=""/>
        <p:cNvGrpSpPr/>
        <p:nvPr/>
      </p:nvGrpSpPr>
      <p:grpSpPr>
        <a:xfrm>
          <a:off x="0" y="0"/>
          <a:ext cx="0" cy="0"/>
          <a:chOff x="0" y="0"/>
          <a:chExt cx="0" cy="0"/>
        </a:xfrm>
      </p:grpSpPr>
      <p:pic>
        <p:nvPicPr>
          <p:cNvPr id="10"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 y="84"/>
            <a:ext cx="12192000" cy="71097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41"/>
          <p:cNvSpPr>
            <a:spLocks noGrp="1" noChangeArrowheads="1"/>
          </p:cNvSpPr>
          <p:nvPr>
            <p:ph type="ctrTitle" sz="quarter"/>
          </p:nvPr>
        </p:nvSpPr>
        <p:spPr>
          <a:xfrm>
            <a:off x="1031295" y="4957156"/>
            <a:ext cx="10441567" cy="831600"/>
          </a:xfrm>
          <a:ln algn="ctr"/>
        </p:spPr>
        <p:txBody>
          <a:bodyPr lIns="87802" tIns="43901" rIns="87802" bIns="43901"/>
          <a:lstStyle>
            <a:lvl1pPr algn="l" defTabSz="801688" rtl="0" eaLnBrk="0" fontAlgn="base" hangingPunct="0">
              <a:spcBef>
                <a:spcPct val="0"/>
              </a:spcBef>
              <a:spcAft>
                <a:spcPct val="0"/>
              </a:spcAft>
              <a:defRPr lang="zh-CN" altLang="en-US" sz="4300" b="1" kern="1200" dirty="0">
                <a:solidFill>
                  <a:srgbClr val="0070C0"/>
                </a:solidFill>
                <a:latin typeface="+mn-ea"/>
                <a:ea typeface="+mn-ea"/>
                <a:cs typeface="Arial" panose="020B0604020202020204" pitchFamily="34" charset="0"/>
              </a:defRPr>
            </a:lvl1pPr>
          </a:lstStyle>
          <a:p>
            <a:r>
              <a:rPr lang="zh-CN" altLang="en-US" dirty="0"/>
              <a:t>单击此处编辑母版标题</a:t>
            </a:r>
            <a:r>
              <a:rPr lang="zh-CN" altLang="en-US" dirty="0" smtClean="0"/>
              <a:t>样式</a:t>
            </a:r>
            <a:endParaRPr lang="zh-CN" altLang="en-US" dirty="0"/>
          </a:p>
        </p:txBody>
      </p:sp>
      <p:sp>
        <p:nvSpPr>
          <p:cNvPr id="30" name="文本占位符 29"/>
          <p:cNvSpPr>
            <a:spLocks noGrp="1"/>
          </p:cNvSpPr>
          <p:nvPr>
            <p:ph type="body" sz="quarter" idx="10"/>
          </p:nvPr>
        </p:nvSpPr>
        <p:spPr>
          <a:xfrm>
            <a:off x="1031295" y="5816120"/>
            <a:ext cx="6912000" cy="493200"/>
          </a:xfrm>
        </p:spPr>
        <p:txBody>
          <a:bodyPr/>
          <a:lstStyle>
            <a:lvl1pPr marL="0" indent="0" algn="l" defTabSz="801688" rtl="0" eaLnBrk="0" fontAlgn="base" hangingPunct="0">
              <a:spcBef>
                <a:spcPct val="0"/>
              </a:spcBef>
              <a:spcAft>
                <a:spcPct val="0"/>
              </a:spcAft>
              <a:buNone/>
              <a:defRPr lang="zh-CN" altLang="en-US" sz="2000" kern="1200" dirty="0" smtClean="0">
                <a:solidFill>
                  <a:srgbClr val="0070C0"/>
                </a:solidFill>
                <a:latin typeface="+mn-ea"/>
                <a:ea typeface="+mn-ea"/>
                <a:cs typeface="Arial" panose="020B0604020202020204" pitchFamily="34" charset="0"/>
              </a:defRPr>
            </a:lvl1pPr>
          </a:lstStyle>
          <a:p>
            <a:pPr lvl="0"/>
            <a:r>
              <a:rPr lang="zh-CN" altLang="en-US" dirty="0" smtClean="0"/>
              <a:t>单击此处编辑母版文本样式</a:t>
            </a:r>
          </a:p>
        </p:txBody>
      </p:sp>
      <p:sp>
        <p:nvSpPr>
          <p:cNvPr id="7" name="Rectangle 54">
            <a:extLst>
              <a:ext uri="{FF2B5EF4-FFF2-40B4-BE49-F238E27FC236}">
                <a16:creationId xmlns:a16="http://schemas.microsoft.com/office/drawing/2014/main" xmlns=""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ea"/>
                <a:ea typeface="+mn-ea"/>
                <a:cs typeface="Arial" pitchFamily="34" charset="0"/>
              </a:rPr>
              <a:t>版权所有</a:t>
            </a:r>
            <a:r>
              <a:rPr lang="en-US" altLang="zh-CN" sz="1200" baseline="0" dirty="0">
                <a:latin typeface="+mn-ea"/>
                <a:ea typeface="+mn-ea"/>
                <a:cs typeface="Arial" pitchFamily="34" charset="0"/>
              </a:rPr>
              <a:t>© </a:t>
            </a:r>
            <a:r>
              <a:rPr lang="en-US" altLang="zh-CN" sz="1200" baseline="0" dirty="0" smtClean="0">
                <a:latin typeface="+mn-ea"/>
                <a:ea typeface="+mn-ea"/>
                <a:cs typeface="Arial" pitchFamily="34" charset="0"/>
              </a:rPr>
              <a:t>2019 </a:t>
            </a:r>
            <a:r>
              <a:rPr lang="zh-CN" altLang="en-US" sz="1200" baseline="0" dirty="0">
                <a:latin typeface="+mn-ea"/>
                <a:ea typeface="+mn-ea"/>
                <a:cs typeface="Arial" pitchFamily="34" charset="0"/>
              </a:rPr>
              <a:t>华为技术有限公司</a:t>
            </a: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1889" y="251069"/>
            <a:ext cx="1965600" cy="430102"/>
          </a:xfrm>
          <a:prstGeom prst="rect">
            <a:avLst/>
          </a:prstGeom>
        </p:spPr>
      </p:pic>
    </p:spTree>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bg>
      <p:bgRef idx="1001">
        <a:schemeClr val="bg1"/>
      </p:bgRef>
    </p:bg>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atin typeface="+mn-ea"/>
                <a:ea typeface="+mn-ea"/>
                <a:cs typeface="Arial" panose="020B0604020202020204" pitchFamily="34" charset="0"/>
              </a:defRPr>
            </a:lvl1pPr>
            <a:lvl5pPr>
              <a:buNone/>
              <a:defRPr/>
            </a:lvl5pPr>
          </a:lstStyle>
          <a:p>
            <a:pPr eaLnBrk="1" hangingPunct="1"/>
            <a:r>
              <a:rPr lang="zh-CN" altLang="en-US" dirty="0"/>
              <a:t>本章主要讲述</a:t>
            </a:r>
            <a:r>
              <a:rPr lang="en-US" altLang="zh-CN" dirty="0"/>
              <a:t>...</a:t>
            </a:r>
            <a:endParaRPr lang="zh-CN" altLang="en-US" dirty="0"/>
          </a:p>
        </p:txBody>
      </p:sp>
      <p:sp>
        <p:nvSpPr>
          <p:cNvPr id="7"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b="1" dirty="0" smtClean="0">
                <a:solidFill>
                  <a:schemeClr val="tx1">
                    <a:lumMod val="75000"/>
                    <a:lumOff val="25000"/>
                  </a:schemeClr>
                </a:solidFill>
                <a:latin typeface="+mn-ea"/>
                <a:ea typeface="+mn-ea"/>
                <a:cs typeface="Arial" pitchFamily="34" charset="0"/>
              </a:rPr>
              <a:t>前言</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335360" y="498828"/>
            <a:ext cx="628158" cy="459460"/>
            <a:chOff x="3275013" y="1363663"/>
            <a:chExt cx="5645150" cy="4129087"/>
          </a:xfrm>
          <a:solidFill>
            <a:schemeClr val="bg1"/>
          </a:solidFill>
        </p:grpSpPr>
        <p:sp>
          <p:nvSpPr>
            <p:cNvPr id="12"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73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mn-ea"/>
                <a:ea typeface="+mn-ea"/>
                <a:cs typeface="Arial" panose="020B0604020202020204" pitchFamily="34" charset="0"/>
              </a:defRPr>
            </a:lvl1pPr>
            <a:lvl2pPr algn="just" eaLnBrk="1" hangingPunct="1">
              <a:defRPr>
                <a:latin typeface="+mn-ea"/>
                <a:ea typeface="+mn-ea"/>
                <a:cs typeface="Arial" panose="020B0604020202020204" pitchFamily="34" charset="0"/>
              </a:defRPr>
            </a:lvl2pPr>
            <a:lvl3pPr algn="just" eaLnBrk="1" hangingPunct="1">
              <a:defRPr>
                <a:latin typeface="+mn-ea"/>
                <a:ea typeface="+mn-ea"/>
                <a:cs typeface="Arial" panose="020B0604020202020204" pitchFamily="34" charset="0"/>
              </a:defRPr>
            </a:lvl3pPr>
            <a:lvl4pPr algn="just" eaLnBrk="1" hangingPunct="1">
              <a:defRPr>
                <a:latin typeface="+mn-ea"/>
                <a:ea typeface="+mn-ea"/>
                <a:cs typeface="Arial" panose="020B0604020202020204" pitchFamily="34" charset="0"/>
              </a:defRPr>
            </a:lvl4pPr>
            <a:lvl5pPr algn="just" eaLnBrk="1" hangingPunct="1">
              <a:defRPr>
                <a:latin typeface="+mn-ea"/>
                <a:ea typeface="+mn-ea"/>
                <a:cs typeface="Arial" panose="020B0604020202020204" pitchFamily="34" charset="0"/>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目标</a:t>
            </a:r>
            <a:endParaRPr lang="en-US" altLang="zh-CN" sz="3500" b="1" dirty="0">
              <a:solidFill>
                <a:schemeClr val="tx1">
                  <a:lumMod val="75000"/>
                  <a:lumOff val="25000"/>
                </a:schemeClr>
              </a:solidFill>
              <a:latin typeface="+mn-ea"/>
              <a:ea typeface="+mn-ea"/>
              <a:cs typeface="Arial" pitchFamily="34" charset="0"/>
            </a:endParaRP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43372" y="440668"/>
            <a:ext cx="533970" cy="533470"/>
            <a:chOff x="2960687" y="4865687"/>
            <a:chExt cx="1698626" cy="1697038"/>
          </a:xfrm>
          <a:solidFill>
            <a:schemeClr val="bg1"/>
          </a:solidFill>
        </p:grpSpPr>
        <p:sp>
          <p:nvSpPr>
            <p:cNvPr id="1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atin typeface="+mn-ea"/>
                <a:ea typeface="+mn-ea"/>
                <a:cs typeface="Arial" panose="020B0604020202020204" pitchFamily="34" charset="0"/>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6"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目录</a:t>
            </a:r>
            <a:endParaRPr lang="zh-CN" altLang="en-US" sz="3500" b="1" dirty="0">
              <a:solidFill>
                <a:schemeClr val="tx1">
                  <a:lumMod val="75000"/>
                  <a:lumOff val="25000"/>
                </a:schemeClr>
              </a:solidFill>
              <a:latin typeface="+mn-ea"/>
              <a:ea typeface="+mn-ea"/>
              <a:cs typeface="Arial" pitchFamily="34" charset="0"/>
            </a:endParaRPr>
          </a:p>
        </p:txBody>
      </p:sp>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587388" y="515379"/>
            <a:ext cx="358335" cy="426359"/>
            <a:chOff x="3295650" y="230188"/>
            <a:chExt cx="936625" cy="1114426"/>
          </a:xfrm>
          <a:solidFill>
            <a:schemeClr val="bg1"/>
          </a:solidFill>
        </p:grpSpPr>
        <p:sp>
          <p:nvSpPr>
            <p:cNvPr id="11"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4"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5"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6"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7"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9"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30"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atin typeface="+mn-ea"/>
                <a:ea typeface="+mn-ea"/>
                <a:cs typeface="Arial" panose="020B0604020202020204" pitchFamily="34" charset="0"/>
              </a:defRPr>
            </a:lvl1pPr>
            <a:lvl2pPr algn="just">
              <a:defRPr>
                <a:latin typeface="+mn-ea"/>
                <a:ea typeface="+mn-ea"/>
                <a:cs typeface="Arial" panose="020B0604020202020204" pitchFamily="34" charset="0"/>
              </a:defRPr>
            </a:lvl2pPr>
            <a:lvl3pPr algn="just">
              <a:defRPr>
                <a:latin typeface="+mn-ea"/>
                <a:ea typeface="+mn-ea"/>
                <a:cs typeface="Arial" panose="020B0604020202020204" pitchFamily="34" charset="0"/>
              </a:defRPr>
            </a:lvl3pPr>
            <a:lvl4pPr algn="just">
              <a:defRPr>
                <a:latin typeface="+mn-ea"/>
                <a:ea typeface="+mn-ea"/>
                <a:cs typeface="Arial" panose="020B0604020202020204" pitchFamily="34" charset="0"/>
              </a:defRPr>
            </a:lvl4pPr>
            <a:lvl5pPr algn="just">
              <a:defRPr>
                <a:latin typeface="+mn-ea"/>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本节概述和学习目标</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87388" y="505779"/>
            <a:ext cx="374708" cy="445558"/>
            <a:chOff x="-1647825" y="2492375"/>
            <a:chExt cx="1947863" cy="2316163"/>
          </a:xfrm>
          <a:solidFill>
            <a:schemeClr val="bg1"/>
          </a:solidFill>
        </p:grpSpPr>
        <p:sp>
          <p:nvSpPr>
            <p:cNvPr id="12"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smtClean="0"/>
              <a:t>单击此处编辑母版标题样式</a:t>
            </a:r>
            <a:endParaRPr lang="zh-CN" altLang="en-US" dirty="0"/>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p:spPr>
        <p:txBody>
          <a:bodyPr/>
          <a:lstStyle>
            <a:lvl1pPr algn="just">
              <a:defRPr>
                <a:latin typeface="+mn-ea"/>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20815685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10"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1"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9168545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Rectangle 69">
            <a:extLst>
              <a:ext uri="{FF2B5EF4-FFF2-40B4-BE49-F238E27FC236}">
                <a16:creationId xmlns:a16="http://schemas.microsoft.com/office/drawing/2014/main" xmlns="" id="{6ED2DBAA-9261-44D2-836C-78E5FB250BAC}"/>
              </a:ext>
            </a:extLst>
          </p:cNvPr>
          <p:cNvSpPr>
            <a:spLocks noChangeArrowheads="1"/>
          </p:cNvSpPr>
          <p:nvPr userDrawn="1"/>
        </p:nvSpPr>
        <p:spPr bwMode="auto">
          <a:xfrm>
            <a:off x="155340" y="6500581"/>
            <a:ext cx="67312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黑体" panose="02010609060101010101" pitchFamily="49" charset="-122"/>
                <a:cs typeface="Arial" pitchFamily="34" charset="0"/>
              </a:rPr>
              <a:t>第</a:t>
            </a:r>
            <a:fld id="{2F2CF7F5-F178-4429-B6CA-28062DF31937}" type="slidenum">
              <a:rPr lang="en-US" altLang="zh-CN" sz="1200" smtClean="0">
                <a:latin typeface="+mn-lt"/>
                <a:ea typeface="黑体" panose="02010609060101010101" pitchFamily="49" charset="-122"/>
                <a:cs typeface="Arial" pitchFamily="34" charset="0"/>
              </a:rPr>
              <a:pPr defTabSz="801668" eaLnBrk="0" fontAlgn="base" hangingPunct="0">
                <a:defRPr/>
              </a:pPr>
              <a:t>‹#›</a:t>
            </a:fld>
            <a:r>
              <a:rPr lang="zh-CN" altLang="en-US" sz="1200" dirty="0">
                <a:latin typeface="+mn-lt"/>
                <a:ea typeface="黑体" panose="02010609060101010101" pitchFamily="49" charset="-122"/>
                <a:cs typeface="Arial" pitchFamily="34" charset="0"/>
              </a:rPr>
              <a:t>页</a:t>
            </a:r>
            <a:endParaRPr lang="en-US" altLang="zh-CN" sz="1200" dirty="0">
              <a:latin typeface="+mn-lt"/>
              <a:ea typeface="黑体" panose="02010609060101010101" pitchFamily="49" charset="-122"/>
              <a:cs typeface="Arial" pitchFamily="34" charset="0"/>
            </a:endParaRPr>
          </a:p>
        </p:txBody>
      </p:sp>
      <p:sp>
        <p:nvSpPr>
          <p:cNvPr id="13" name="Rectangle 54">
            <a:extLst>
              <a:ext uri="{FF2B5EF4-FFF2-40B4-BE49-F238E27FC236}">
                <a16:creationId xmlns:a16="http://schemas.microsoft.com/office/drawing/2014/main" xmlns=""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mn-ea"/>
                <a:cs typeface="Arial" panose="020B0604020202020204" pitchFamily="34" charset="0"/>
              </a:rPr>
              <a:t>版权所有</a:t>
            </a:r>
            <a:r>
              <a:rPr lang="en-US" altLang="zh-CN" sz="1200" baseline="0" dirty="0">
                <a:latin typeface="+mn-lt"/>
                <a:ea typeface="+mn-ea"/>
                <a:cs typeface="Arial" panose="020B0604020202020204" pitchFamily="34" charset="0"/>
              </a:rPr>
              <a:t>© </a:t>
            </a:r>
            <a:r>
              <a:rPr lang="en-US" altLang="zh-CN" sz="1200" baseline="0" dirty="0" smtClean="0">
                <a:latin typeface="+mn-lt"/>
                <a:ea typeface="+mn-ea"/>
                <a:cs typeface="Arial" panose="020B0604020202020204" pitchFamily="34" charset="0"/>
              </a:rPr>
              <a:t>2019 </a:t>
            </a:r>
            <a:r>
              <a:rPr lang="zh-CN" altLang="en-US" sz="1200" baseline="0" dirty="0">
                <a:latin typeface="+mn-lt"/>
                <a:ea typeface="+mn-ea"/>
                <a:cs typeface="Arial" panose="020B0604020202020204" pitchFamily="34" charset="0"/>
              </a:rPr>
              <a:t>华为技术有限公司</a:t>
            </a:r>
          </a:p>
        </p:txBody>
      </p:sp>
      <p:pic>
        <p:nvPicPr>
          <p:cNvPr id="8" name="图片 7"/>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74" r:id="rId7"/>
    <p:sldLayoutId id="2147483873" r:id="rId8"/>
    <p:sldLayoutId id="2147483863" r:id="rId9"/>
    <p:sldLayoutId id="2147483862" r:id="rId10"/>
    <p:sldLayoutId id="2147483851" r:id="rId11"/>
    <p:sldLayoutId id="2147483852" r:id="rId12"/>
    <p:sldLayoutId id="2147483850" r:id="rId13"/>
    <p:sldLayoutId id="2147483861" r:id="rId14"/>
    <p:sldLayoutId id="2147483866" r:id="rId15"/>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chemeClr val="tx1">
              <a:lumMod val="75000"/>
              <a:lumOff val="25000"/>
            </a:schemeClr>
          </a:solidFill>
          <a:latin typeface="+mn-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1.gif"/><Relationship Id="rId7"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6.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文本占位符 9"/>
          <p:cNvSpPr>
            <a:spLocks noGrp="1"/>
          </p:cNvSpPr>
          <p:nvPr>
            <p:ph type="body" sz="quarter" idx="17"/>
          </p:nvPr>
        </p:nvSpPr>
        <p:spPr/>
        <p:txBody>
          <a:bodyPr/>
          <a:lstStyle/>
          <a:p>
            <a:endParaRPr lang="zh-CN" altLang="en-US"/>
          </a:p>
        </p:txBody>
      </p:sp>
      <p:sp>
        <p:nvSpPr>
          <p:cNvPr id="11" name="文本占位符 10"/>
          <p:cNvSpPr>
            <a:spLocks noGrp="1"/>
          </p:cNvSpPr>
          <p:nvPr>
            <p:ph type="body" sz="quarter" idx="18"/>
          </p:nvPr>
        </p:nvSpPr>
        <p:spPr/>
        <p:txBody>
          <a:bodyPr/>
          <a:lstStyle/>
          <a:p>
            <a:r>
              <a:rPr lang="en-US" altLang="zh-CN" dirty="0" err="1" smtClean="0"/>
              <a:t>FusionCompute</a:t>
            </a:r>
            <a:endParaRPr lang="zh-CN" altLang="en-US" dirty="0"/>
          </a:p>
        </p:txBody>
      </p:sp>
      <p:sp>
        <p:nvSpPr>
          <p:cNvPr id="12" name="文本占位符 11"/>
          <p:cNvSpPr>
            <a:spLocks noGrp="1"/>
          </p:cNvSpPr>
          <p:nvPr>
            <p:ph type="body" sz="quarter" idx="19"/>
          </p:nvPr>
        </p:nvSpPr>
        <p:spPr/>
        <p:txBody>
          <a:bodyPr/>
          <a:lstStyle/>
          <a:p>
            <a:r>
              <a:rPr lang="en-US" altLang="zh-CN" dirty="0" smtClean="0"/>
              <a:t>6.5</a:t>
            </a:r>
            <a:endParaRPr lang="zh-CN" altLang="en-US" dirty="0"/>
          </a:p>
        </p:txBody>
      </p:sp>
      <p:sp>
        <p:nvSpPr>
          <p:cNvPr id="13" name="文本占位符 12"/>
          <p:cNvSpPr>
            <a:spLocks noGrp="1"/>
          </p:cNvSpPr>
          <p:nvPr>
            <p:ph type="body" sz="quarter" idx="20"/>
          </p:nvPr>
        </p:nvSpPr>
        <p:spPr/>
        <p:txBody>
          <a:bodyPr/>
          <a:lstStyle/>
          <a:p>
            <a:r>
              <a:rPr lang="en-US" altLang="zh-CN" dirty="0" smtClean="0"/>
              <a:t>V4.0</a:t>
            </a:r>
            <a:endParaRPr lang="zh-CN" altLang="en-US" dirty="0"/>
          </a:p>
        </p:txBody>
      </p:sp>
      <p:sp>
        <p:nvSpPr>
          <p:cNvPr id="3" name="文本占位符 2"/>
          <p:cNvSpPr>
            <a:spLocks noGrp="1"/>
          </p:cNvSpPr>
          <p:nvPr>
            <p:ph type="body" sz="quarter" idx="13"/>
          </p:nvPr>
        </p:nvSpPr>
        <p:spPr/>
        <p:txBody>
          <a:bodyPr/>
          <a:lstStyle/>
          <a:p>
            <a:r>
              <a:rPr lang="zh-CN" altLang="en-US" dirty="0" smtClean="0"/>
              <a:t>张武</a:t>
            </a:r>
            <a:r>
              <a:rPr lang="en-US" altLang="zh-CN" dirty="0" smtClean="0"/>
              <a:t>/z00342346</a:t>
            </a:r>
            <a:endParaRPr lang="zh-CN" altLang="en-US" dirty="0"/>
          </a:p>
        </p:txBody>
      </p:sp>
      <p:sp>
        <p:nvSpPr>
          <p:cNvPr id="4" name="文本占位符 3"/>
          <p:cNvSpPr>
            <a:spLocks noGrp="1"/>
          </p:cNvSpPr>
          <p:nvPr>
            <p:ph type="body" sz="quarter" idx="14"/>
          </p:nvPr>
        </p:nvSpPr>
        <p:spPr/>
        <p:txBody>
          <a:bodyPr/>
          <a:lstStyle/>
          <a:p>
            <a:r>
              <a:rPr lang="en-US" altLang="zh-CN" dirty="0" smtClean="0"/>
              <a:t>2019.05.28</a:t>
            </a:r>
            <a:endParaRPr lang="zh-CN" altLang="en-US" dirty="0"/>
          </a:p>
        </p:txBody>
      </p:sp>
      <p:sp>
        <p:nvSpPr>
          <p:cNvPr id="5" name="文本占位符 4"/>
          <p:cNvSpPr>
            <a:spLocks noGrp="1"/>
          </p:cNvSpPr>
          <p:nvPr>
            <p:ph type="body" sz="quarter" idx="15"/>
          </p:nvPr>
        </p:nvSpPr>
        <p:spPr/>
        <p:txBody>
          <a:bodyPr/>
          <a:lstStyle/>
          <a:p>
            <a:endParaRPr lang="zh-CN" altLang="en-US" dirty="0"/>
          </a:p>
        </p:txBody>
      </p:sp>
      <p:sp>
        <p:nvSpPr>
          <p:cNvPr id="6" name="文本占位符 5"/>
          <p:cNvSpPr>
            <a:spLocks noGrp="1"/>
          </p:cNvSpPr>
          <p:nvPr>
            <p:ph type="body" sz="quarter" idx="16"/>
          </p:nvPr>
        </p:nvSpPr>
        <p:spPr/>
        <p:txBody>
          <a:bodyPr/>
          <a:lstStyle/>
          <a:p>
            <a:r>
              <a:rPr lang="zh-CN" altLang="en-US" smtClean="0"/>
              <a:t>新开发</a:t>
            </a:r>
            <a:endParaRPr lang="zh-CN" altLang="en-US" dirty="0"/>
          </a:p>
        </p:txBody>
      </p:sp>
      <p:sp>
        <p:nvSpPr>
          <p:cNvPr id="14" name="文本占位符 13"/>
          <p:cNvSpPr>
            <a:spLocks noGrp="1"/>
          </p:cNvSpPr>
          <p:nvPr>
            <p:ph type="body" sz="quarter" idx="21"/>
          </p:nvPr>
        </p:nvSpPr>
        <p:spPr/>
        <p:txBody>
          <a:bodyPr/>
          <a:lstStyle/>
          <a:p>
            <a:endParaRPr lang="zh-CN" altLang="en-US"/>
          </a:p>
        </p:txBody>
      </p:sp>
      <p:sp>
        <p:nvSpPr>
          <p:cNvPr id="15" name="文本占位符 14"/>
          <p:cNvSpPr>
            <a:spLocks noGrp="1"/>
          </p:cNvSpPr>
          <p:nvPr>
            <p:ph type="body" sz="quarter" idx="22"/>
          </p:nvPr>
        </p:nvSpPr>
        <p:spPr/>
        <p:txBody>
          <a:bodyPr/>
          <a:lstStyle/>
          <a:p>
            <a:endParaRPr lang="zh-CN" altLang="en-US"/>
          </a:p>
        </p:txBody>
      </p:sp>
      <p:sp>
        <p:nvSpPr>
          <p:cNvPr id="16" name="文本占位符 15"/>
          <p:cNvSpPr>
            <a:spLocks noGrp="1"/>
          </p:cNvSpPr>
          <p:nvPr>
            <p:ph type="body" sz="quarter" idx="23"/>
          </p:nvPr>
        </p:nvSpPr>
        <p:spPr/>
        <p:txBody>
          <a:bodyPr/>
          <a:lstStyle/>
          <a:p>
            <a:endParaRPr lang="zh-CN" altLang="en-US"/>
          </a:p>
        </p:txBody>
      </p:sp>
      <p:sp>
        <p:nvSpPr>
          <p:cNvPr id="17" name="文本占位符 16"/>
          <p:cNvSpPr>
            <a:spLocks noGrp="1"/>
          </p:cNvSpPr>
          <p:nvPr>
            <p:ph type="body" sz="quarter" idx="24"/>
          </p:nvPr>
        </p:nvSpPr>
        <p:spPr/>
        <p:txBody>
          <a:bodyPr/>
          <a:lstStyle/>
          <a:p>
            <a:endParaRPr lang="zh-CN" altLang="en-US"/>
          </a:p>
        </p:txBody>
      </p:sp>
      <p:sp>
        <p:nvSpPr>
          <p:cNvPr id="18" name="文本占位符 17"/>
          <p:cNvSpPr>
            <a:spLocks noGrp="1"/>
          </p:cNvSpPr>
          <p:nvPr>
            <p:ph type="body" sz="quarter" idx="25"/>
          </p:nvPr>
        </p:nvSpPr>
        <p:spPr/>
        <p:txBody>
          <a:bodyPr/>
          <a:lstStyle/>
          <a:p>
            <a:endParaRPr lang="zh-CN" altLang="en-US"/>
          </a:p>
        </p:txBody>
      </p:sp>
      <p:sp>
        <p:nvSpPr>
          <p:cNvPr id="19" name="文本占位符 18"/>
          <p:cNvSpPr>
            <a:spLocks noGrp="1"/>
          </p:cNvSpPr>
          <p:nvPr>
            <p:ph type="body" sz="quarter" idx="26"/>
          </p:nvPr>
        </p:nvSpPr>
        <p:spPr/>
        <p:txBody>
          <a:bodyPr/>
          <a:lstStyle/>
          <a:p>
            <a:endParaRPr lang="zh-CN" altLang="en-US"/>
          </a:p>
        </p:txBody>
      </p:sp>
      <p:sp>
        <p:nvSpPr>
          <p:cNvPr id="20" name="文本占位符 19"/>
          <p:cNvSpPr>
            <a:spLocks noGrp="1"/>
          </p:cNvSpPr>
          <p:nvPr>
            <p:ph type="body" sz="quarter" idx="27"/>
          </p:nvPr>
        </p:nvSpPr>
        <p:spPr/>
        <p:txBody>
          <a:bodyPr/>
          <a:lstStyle/>
          <a:p>
            <a:endParaRPr lang="zh-CN" altLang="en-US"/>
          </a:p>
        </p:txBody>
      </p:sp>
      <p:sp>
        <p:nvSpPr>
          <p:cNvPr id="21" name="文本占位符 20"/>
          <p:cNvSpPr>
            <a:spLocks noGrp="1"/>
          </p:cNvSpPr>
          <p:nvPr>
            <p:ph type="body" sz="quarter" idx="28"/>
          </p:nvPr>
        </p:nvSpPr>
        <p:spPr/>
        <p:txBody>
          <a:bodyPr/>
          <a:lstStyle/>
          <a:p>
            <a:endParaRPr lang="zh-CN" altLang="en-US"/>
          </a:p>
        </p:txBody>
      </p:sp>
      <p:sp>
        <p:nvSpPr>
          <p:cNvPr id="22" name="文本占位符 21"/>
          <p:cNvSpPr>
            <a:spLocks noGrp="1"/>
          </p:cNvSpPr>
          <p:nvPr>
            <p:ph type="body" sz="quarter" idx="29"/>
          </p:nvPr>
        </p:nvSpPr>
        <p:spPr/>
        <p:txBody>
          <a:bodyPr/>
          <a:lstStyle/>
          <a:p>
            <a:endParaRPr lang="zh-CN" altLang="en-US"/>
          </a:p>
        </p:txBody>
      </p:sp>
      <p:sp>
        <p:nvSpPr>
          <p:cNvPr id="23" name="文本占位符 22"/>
          <p:cNvSpPr>
            <a:spLocks noGrp="1"/>
          </p:cNvSpPr>
          <p:nvPr>
            <p:ph type="body" sz="quarter" idx="30"/>
          </p:nvPr>
        </p:nvSpPr>
        <p:spPr/>
        <p:txBody>
          <a:bodyPr/>
          <a:lstStyle/>
          <a:p>
            <a:endParaRPr lang="zh-CN" altLang="en-US"/>
          </a:p>
        </p:txBody>
      </p:sp>
      <p:sp>
        <p:nvSpPr>
          <p:cNvPr id="24" name="文本占位符 23"/>
          <p:cNvSpPr>
            <a:spLocks noGrp="1"/>
          </p:cNvSpPr>
          <p:nvPr>
            <p:ph type="body" sz="quarter" idx="31"/>
          </p:nvPr>
        </p:nvSpPr>
        <p:spPr/>
        <p:txBody>
          <a:bodyPr/>
          <a:lstStyle/>
          <a:p>
            <a:endParaRPr lang="zh-CN" altLang="en-US"/>
          </a:p>
        </p:txBody>
      </p:sp>
      <p:sp>
        <p:nvSpPr>
          <p:cNvPr id="25" name="文本占位符 24"/>
          <p:cNvSpPr>
            <a:spLocks noGrp="1"/>
          </p:cNvSpPr>
          <p:nvPr>
            <p:ph type="body" sz="quarter" idx="32"/>
          </p:nvPr>
        </p:nvSpPr>
        <p:spPr/>
        <p:txBody>
          <a:bodyPr/>
          <a:lstStyle/>
          <a:p>
            <a:endParaRPr lang="zh-CN" altLang="en-US"/>
          </a:p>
        </p:txBody>
      </p:sp>
      <p:sp>
        <p:nvSpPr>
          <p:cNvPr id="26" name="文本占位符 25"/>
          <p:cNvSpPr>
            <a:spLocks noGrp="1"/>
          </p:cNvSpPr>
          <p:nvPr>
            <p:ph type="body" sz="quarter" idx="33"/>
          </p:nvPr>
        </p:nvSpPr>
        <p:spPr/>
        <p:txBody>
          <a:bodyPr/>
          <a:lstStyle/>
          <a:p>
            <a:endParaRPr lang="zh-CN" altLang="en-US"/>
          </a:p>
        </p:txBody>
      </p:sp>
      <p:sp>
        <p:nvSpPr>
          <p:cNvPr id="27" name="文本占位符 26"/>
          <p:cNvSpPr>
            <a:spLocks noGrp="1"/>
          </p:cNvSpPr>
          <p:nvPr>
            <p:ph type="body" sz="quarter" idx="34"/>
          </p:nvPr>
        </p:nvSpPr>
        <p:spPr/>
        <p:txBody>
          <a:bodyPr/>
          <a:lstStyle/>
          <a:p>
            <a:endParaRPr lang="zh-CN" altLang="en-US"/>
          </a:p>
        </p:txBody>
      </p:sp>
      <p:sp>
        <p:nvSpPr>
          <p:cNvPr id="28" name="文本占位符 27"/>
          <p:cNvSpPr>
            <a:spLocks noGrp="1"/>
          </p:cNvSpPr>
          <p:nvPr>
            <p:ph type="body" sz="quarter" idx="35"/>
          </p:nvPr>
        </p:nvSpPr>
        <p:spPr/>
        <p:txBody>
          <a:bodyPr/>
          <a:lstStyle/>
          <a:p>
            <a:endParaRPr lang="zh-CN" altLang="en-US"/>
          </a:p>
        </p:txBody>
      </p:sp>
      <p:sp>
        <p:nvSpPr>
          <p:cNvPr id="29" name="文本占位符 28"/>
          <p:cNvSpPr>
            <a:spLocks noGrp="1"/>
          </p:cNvSpPr>
          <p:nvPr>
            <p:ph type="body" sz="quarter" idx="36"/>
          </p:nvPr>
        </p:nvSpPr>
        <p:spPr/>
        <p:txBody>
          <a:bodyPr/>
          <a:lstStyle/>
          <a:p>
            <a:endParaRPr lang="zh-CN" alt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1" dirty="0" smtClean="0"/>
              <a:t>计算虚拟化相关概念及技术</a:t>
            </a:r>
            <a:endParaRPr lang="en-US" altLang="zh-CN" b="1" dirty="0" smtClean="0"/>
          </a:p>
          <a:p>
            <a:pPr lvl="1"/>
            <a:r>
              <a:rPr lang="zh-CN" altLang="en-US" dirty="0">
                <a:solidFill>
                  <a:schemeClr val="bg1">
                    <a:lumMod val="50000"/>
                  </a:schemeClr>
                </a:solidFill>
                <a:latin typeface="+mn-ea"/>
              </a:rPr>
              <a:t>计算虚拟化概念</a:t>
            </a:r>
            <a:endParaRPr lang="en-US" altLang="zh-CN" dirty="0">
              <a:solidFill>
                <a:schemeClr val="bg1">
                  <a:lumMod val="50000"/>
                </a:schemeClr>
              </a:solidFill>
              <a:latin typeface="+mn-ea"/>
            </a:endParaRPr>
          </a:p>
          <a:p>
            <a:pPr lvl="1">
              <a:buSzPct val="60000"/>
              <a:buFont typeface="Wingdings" panose="05000000000000000000" pitchFamily="2" charset="2"/>
              <a:buChar char="n"/>
            </a:pPr>
            <a:r>
              <a:rPr lang="en-US" altLang="zh-CN" dirty="0">
                <a:latin typeface="+mn-ea"/>
              </a:rPr>
              <a:t>CPU</a:t>
            </a:r>
            <a:r>
              <a:rPr lang="zh-CN" altLang="en-US" dirty="0">
                <a:latin typeface="+mn-ea"/>
              </a:rPr>
              <a:t>虚拟化</a:t>
            </a:r>
            <a:endParaRPr lang="en-US" altLang="zh-CN" dirty="0">
              <a:latin typeface="+mn-ea"/>
            </a:endParaRPr>
          </a:p>
          <a:p>
            <a:pPr lvl="1"/>
            <a:r>
              <a:rPr lang="zh-CN" altLang="en-US" dirty="0" smtClean="0">
                <a:solidFill>
                  <a:schemeClr val="bg1">
                    <a:lumMod val="50000"/>
                  </a:schemeClr>
                </a:solidFill>
                <a:latin typeface="+mn-ea"/>
              </a:rPr>
              <a:t>内存虚拟化</a:t>
            </a:r>
            <a:endParaRPr lang="en-US" altLang="zh-CN" dirty="0" smtClean="0">
              <a:solidFill>
                <a:schemeClr val="bg1">
                  <a:lumMod val="50000"/>
                </a:schemeClr>
              </a:solidFill>
              <a:latin typeface="+mn-ea"/>
            </a:endParaRPr>
          </a:p>
          <a:p>
            <a:pPr lvl="1"/>
            <a:r>
              <a:rPr lang="en-US" altLang="zh-CN" dirty="0" smtClean="0">
                <a:solidFill>
                  <a:schemeClr val="bg1">
                    <a:lumMod val="50000"/>
                  </a:schemeClr>
                </a:solidFill>
                <a:latin typeface="+mn-ea"/>
              </a:rPr>
              <a:t>I/O</a:t>
            </a:r>
            <a:r>
              <a:rPr lang="zh-CN" altLang="en-US" dirty="0" smtClean="0">
                <a:solidFill>
                  <a:schemeClr val="bg1">
                    <a:lumMod val="50000"/>
                  </a:schemeClr>
                </a:solidFill>
                <a:latin typeface="+mn-ea"/>
              </a:rPr>
              <a:t>虚拟化</a:t>
            </a:r>
            <a:endParaRPr lang="en-US" altLang="zh-CN" dirty="0" smtClean="0">
              <a:solidFill>
                <a:schemeClr val="bg1">
                  <a:lumMod val="50000"/>
                </a:schemeClr>
              </a:solidFill>
              <a:latin typeface="+mn-ea"/>
            </a:endParaRPr>
          </a:p>
          <a:p>
            <a:pPr lvl="1"/>
            <a:r>
              <a:rPr lang="en-US" altLang="zh-CN" dirty="0" err="1">
                <a:solidFill>
                  <a:schemeClr val="bg1">
                    <a:lumMod val="50000"/>
                  </a:schemeClr>
                </a:solidFill>
                <a:latin typeface="+mn-ea"/>
              </a:rPr>
              <a:t>FusionCompute</a:t>
            </a:r>
            <a:r>
              <a:rPr lang="zh-CN" altLang="en-US" dirty="0">
                <a:solidFill>
                  <a:schemeClr val="bg1">
                    <a:lumMod val="50000"/>
                  </a:schemeClr>
                </a:solidFill>
                <a:latin typeface="+mn-ea"/>
              </a:rPr>
              <a:t>计算虚拟化</a:t>
            </a:r>
            <a:r>
              <a:rPr lang="zh-CN" altLang="en-US" dirty="0" smtClean="0">
                <a:solidFill>
                  <a:schemeClr val="bg1">
                    <a:lumMod val="50000"/>
                  </a:schemeClr>
                </a:solidFill>
                <a:latin typeface="+mn-ea"/>
              </a:rPr>
              <a:t>介绍</a:t>
            </a:r>
            <a:endParaRPr lang="en-US" altLang="zh-CN" dirty="0" smtClean="0">
              <a:solidFill>
                <a:schemeClr val="bg1">
                  <a:lumMod val="50000"/>
                </a:schemeClr>
              </a:solidFill>
              <a:latin typeface="+mn-ea"/>
            </a:endParaRPr>
          </a:p>
          <a:p>
            <a:r>
              <a:rPr lang="zh-CN" altLang="en-US" dirty="0" smtClean="0">
                <a:solidFill>
                  <a:schemeClr val="bg1">
                    <a:lumMod val="50000"/>
                  </a:schemeClr>
                </a:solidFill>
              </a:rPr>
              <a:t>计算虚拟化功能特性</a:t>
            </a:r>
            <a:endParaRPr lang="en-US" altLang="zh-CN" dirty="0" smtClean="0">
              <a:solidFill>
                <a:schemeClr val="bg1">
                  <a:lumMod val="50000"/>
                </a:schemeClr>
              </a:solidFill>
            </a:endParaRPr>
          </a:p>
          <a:p>
            <a:endParaRPr lang="zh-CN" altLang="en-US" dirty="0"/>
          </a:p>
        </p:txBody>
      </p:sp>
    </p:spTree>
    <p:extLst>
      <p:ext uri="{BB962C8B-B14F-4D97-AF65-F5344CB8AC3E}">
        <p14:creationId xmlns:p14="http://schemas.microsoft.com/office/powerpoint/2010/main" val="32841614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CPU</a:t>
            </a:r>
            <a:r>
              <a:rPr lang="zh-CN" altLang="en-US" dirty="0" smtClean="0"/>
              <a:t>虚拟化原理 </a:t>
            </a:r>
            <a:r>
              <a:rPr lang="en-US" altLang="zh-CN" dirty="0" smtClean="0"/>
              <a:t>- </a:t>
            </a:r>
            <a:r>
              <a:rPr lang="zh-CN" altLang="en-US" dirty="0" smtClean="0"/>
              <a:t>虚拟化问题</a:t>
            </a:r>
            <a:endParaRPr lang="zh-CN" altLang="en-US" dirty="0"/>
          </a:p>
        </p:txBody>
      </p:sp>
      <p:sp>
        <p:nvSpPr>
          <p:cNvPr id="3" name="文本占位符 2"/>
          <p:cNvSpPr>
            <a:spLocks noGrp="1"/>
          </p:cNvSpPr>
          <p:nvPr>
            <p:ph type="body" sz="quarter" idx="10"/>
          </p:nvPr>
        </p:nvSpPr>
        <p:spPr/>
        <p:txBody>
          <a:bodyPr/>
          <a:lstStyle/>
          <a:p>
            <a:r>
              <a:rPr lang="en-US" altLang="zh-CN" dirty="0" smtClean="0">
                <a:latin typeface="微软雅黑" panose="020B0503020204020204" pitchFamily="34" charset="-122"/>
                <a:ea typeface="微软雅黑" panose="020B0503020204020204" pitchFamily="34" charset="-122"/>
              </a:rPr>
              <a:t>CPU</a:t>
            </a:r>
            <a:r>
              <a:rPr lang="zh-CN" altLang="en-US" dirty="0" smtClean="0">
                <a:latin typeface="微软雅黑" panose="020B0503020204020204" pitchFamily="34" charset="-122"/>
                <a:ea typeface="微软雅黑" panose="020B0503020204020204" pitchFamily="34" charset="-122"/>
              </a:rPr>
              <a:t>虚拟化需要解决两个问题</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如何模拟</a:t>
            </a:r>
            <a:r>
              <a:rPr lang="en-US" altLang="zh-CN" dirty="0" smtClean="0">
                <a:latin typeface="微软雅黑" panose="020B0503020204020204" pitchFamily="34" charset="-122"/>
                <a:ea typeface="微软雅黑" panose="020B0503020204020204" pitchFamily="34" charset="-122"/>
              </a:rPr>
              <a:t>CPU</a:t>
            </a:r>
            <a:r>
              <a:rPr lang="zh-CN" altLang="en-US" dirty="0" smtClean="0">
                <a:latin typeface="微软雅黑" panose="020B0503020204020204" pitchFamily="34" charset="-122"/>
                <a:ea typeface="微软雅黑" panose="020B0503020204020204" pitchFamily="34" charset="-122"/>
              </a:rPr>
              <a:t>指令 </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所有敏感指令</a:t>
            </a:r>
            <a:r>
              <a:rPr lang="en-US" altLang="zh-CN" dirty="0" smtClean="0">
                <a:latin typeface="微软雅黑" panose="020B0503020204020204" pitchFamily="34" charset="-122"/>
                <a:ea typeface="微软雅黑" panose="020B0503020204020204" pitchFamily="34" charset="-122"/>
              </a:rPr>
              <a:t>)</a:t>
            </a:r>
          </a:p>
          <a:p>
            <a:pPr lvl="2"/>
            <a:r>
              <a:rPr lang="zh-CN" altLang="en-US" dirty="0">
                <a:latin typeface="微软雅黑" panose="020B0503020204020204" pitchFamily="34" charset="-122"/>
                <a:ea typeface="微软雅黑" panose="020B0503020204020204" pitchFamily="34" charset="-122"/>
              </a:rPr>
              <a:t>敏感指令：可以读写系统关键资源的指令叫做敏感指令。</a:t>
            </a:r>
          </a:p>
          <a:p>
            <a:pPr lvl="2"/>
            <a:r>
              <a:rPr lang="zh-CN" altLang="en-US" dirty="0" smtClean="0">
                <a:latin typeface="微软雅黑" panose="020B0503020204020204" pitchFamily="34" charset="-122"/>
                <a:ea typeface="微软雅黑" panose="020B0503020204020204" pitchFamily="34" charset="-122"/>
              </a:rPr>
              <a:t>特权指令</a:t>
            </a:r>
            <a:r>
              <a:rPr lang="zh-CN" altLang="en-US" dirty="0">
                <a:latin typeface="微软雅黑" panose="020B0503020204020204" pitchFamily="34" charset="-122"/>
                <a:ea typeface="微软雅黑" panose="020B0503020204020204" pitchFamily="34" charset="-122"/>
              </a:rPr>
              <a:t>：决大多数的敏感指令是特权指令，特权指令只能在处理器的最高特权</a:t>
            </a:r>
            <a:r>
              <a:rPr lang="zh-CN" altLang="en-US" dirty="0" smtClean="0">
                <a:latin typeface="微软雅黑" panose="020B0503020204020204" pitchFamily="34" charset="-122"/>
                <a:ea typeface="微软雅黑" panose="020B0503020204020204" pitchFamily="34" charset="-122"/>
              </a:rPr>
              <a:t>级 </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内核态</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执行。</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如何让多个</a:t>
            </a:r>
            <a:r>
              <a:rPr lang="en-US" altLang="zh-CN" dirty="0" smtClean="0">
                <a:latin typeface="微软雅黑" panose="020B0503020204020204" pitchFamily="34" charset="-122"/>
                <a:ea typeface="微软雅黑" panose="020B0503020204020204" pitchFamily="34" charset="-122"/>
              </a:rPr>
              <a:t>VM</a:t>
            </a:r>
            <a:r>
              <a:rPr lang="zh-CN" altLang="en-US" dirty="0" smtClean="0">
                <a:latin typeface="微软雅黑" panose="020B0503020204020204" pitchFamily="34" charset="-122"/>
                <a:ea typeface="微软雅黑" panose="020B0503020204020204" pitchFamily="34" charset="-122"/>
              </a:rPr>
              <a:t>共享</a:t>
            </a:r>
            <a:r>
              <a:rPr lang="en-US" altLang="zh-CN" dirty="0" smtClean="0">
                <a:latin typeface="微软雅黑" panose="020B0503020204020204" pitchFamily="34" charset="-122"/>
                <a:ea typeface="微软雅黑" panose="020B0503020204020204" pitchFamily="34" charset="-122"/>
              </a:rPr>
              <a:t>CPU</a:t>
            </a:r>
          </a:p>
          <a:p>
            <a:pPr lvl="2"/>
            <a:r>
              <a:rPr lang="zh-CN" altLang="en-US" dirty="0">
                <a:latin typeface="微软雅黑" panose="020B0503020204020204" pitchFamily="34" charset="-122"/>
                <a:ea typeface="微软雅黑" panose="020B0503020204020204" pitchFamily="34" charset="-122"/>
              </a:rPr>
              <a:t>利用与</a:t>
            </a:r>
            <a:r>
              <a:rPr lang="en-US" altLang="zh-CN" dirty="0">
                <a:latin typeface="微软雅黑" panose="020B0503020204020204" pitchFamily="34" charset="-122"/>
                <a:ea typeface="微软雅黑" panose="020B0503020204020204" pitchFamily="34" charset="-122"/>
              </a:rPr>
              <a:t>Native</a:t>
            </a:r>
            <a:r>
              <a:rPr lang="zh-CN" altLang="en-US" dirty="0">
                <a:latin typeface="微软雅黑" panose="020B0503020204020204" pitchFamily="34" charset="-122"/>
                <a:ea typeface="微软雅黑" panose="020B0503020204020204" pitchFamily="34" charset="-122"/>
              </a:rPr>
              <a:t>操作系统类似的机制</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通过定时器中断，在中断触发时陷入</a:t>
            </a:r>
            <a:r>
              <a:rPr lang="en-US" altLang="zh-CN" dirty="0">
                <a:latin typeface="微软雅黑" panose="020B0503020204020204" pitchFamily="34" charset="-122"/>
                <a:ea typeface="微软雅黑" panose="020B0503020204020204" pitchFamily="34" charset="-122"/>
              </a:rPr>
              <a:t>VMM</a:t>
            </a:r>
            <a:r>
              <a:rPr lang="zh-CN" altLang="en-US" dirty="0">
                <a:latin typeface="微软雅黑" panose="020B0503020204020204" pitchFamily="34" charset="-122"/>
                <a:ea typeface="微软雅黑" panose="020B0503020204020204" pitchFamily="34" charset="-122"/>
              </a:rPr>
              <a:t>，从而根据调度机制进行</a:t>
            </a:r>
            <a:r>
              <a:rPr lang="zh-CN" altLang="en-US" dirty="0" smtClean="0">
                <a:latin typeface="微软雅黑" panose="020B0503020204020204" pitchFamily="34" charset="-122"/>
                <a:ea typeface="微软雅黑" panose="020B0503020204020204" pitchFamily="34" charset="-122"/>
              </a:rPr>
              <a:t>调度。</a:t>
            </a:r>
          </a:p>
          <a:p>
            <a:pPr marL="801687" lvl="2" indent="0">
              <a:buNone/>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261442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CPU</a:t>
            </a:r>
            <a:r>
              <a:rPr lang="zh-CN" altLang="en-US" smtClean="0"/>
              <a:t>虚拟化 </a:t>
            </a:r>
            <a:endParaRPr lang="zh-CN" altLang="en-US" dirty="0"/>
          </a:p>
        </p:txBody>
      </p:sp>
      <p:grpSp>
        <p:nvGrpSpPr>
          <p:cNvPr id="109" name="组合 108"/>
          <p:cNvGrpSpPr/>
          <p:nvPr/>
        </p:nvGrpSpPr>
        <p:grpSpPr>
          <a:xfrm>
            <a:off x="1239144" y="2132856"/>
            <a:ext cx="10187256" cy="4140805"/>
            <a:chOff x="1234760" y="1528461"/>
            <a:chExt cx="10187256" cy="4248817"/>
          </a:xfrm>
        </p:grpSpPr>
        <p:sp>
          <p:nvSpPr>
            <p:cNvPr id="110" name="圆角矩形 109"/>
            <p:cNvSpPr/>
            <p:nvPr/>
          </p:nvSpPr>
          <p:spPr bwMode="auto">
            <a:xfrm>
              <a:off x="1234760" y="4498677"/>
              <a:ext cx="3204356" cy="696141"/>
            </a:xfrm>
            <a:prstGeom prst="round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800" dirty="0" smtClean="0">
                  <a:solidFill>
                    <a:schemeClr val="bg1"/>
                  </a:solidFill>
                  <a:latin typeface="+mn-ea"/>
                  <a:ea typeface="+mn-ea"/>
                </a:rPr>
                <a:t>X86</a:t>
              </a:r>
              <a:r>
                <a:rPr lang="zh-CN" altLang="en-US" sz="1800" dirty="0" smtClean="0">
                  <a:solidFill>
                    <a:schemeClr val="bg1"/>
                  </a:solidFill>
                  <a:latin typeface="+mn-ea"/>
                  <a:ea typeface="+mn-ea"/>
                </a:rPr>
                <a:t>硬件结构</a:t>
              </a:r>
              <a:endParaRPr kumimoji="0" lang="zh-CN" altLang="en-US" sz="1800" b="0" i="0" u="none" strike="noStrike" cap="none" normalizeH="0" baseline="0" dirty="0" smtClean="0">
                <a:ln>
                  <a:noFill/>
                </a:ln>
                <a:solidFill>
                  <a:schemeClr val="bg1"/>
                </a:solidFill>
                <a:effectLst/>
                <a:latin typeface="+mn-ea"/>
                <a:ea typeface="+mn-ea"/>
              </a:endParaRPr>
            </a:p>
          </p:txBody>
        </p:sp>
        <p:sp>
          <p:nvSpPr>
            <p:cNvPr id="111" name="圆角矩形 110"/>
            <p:cNvSpPr/>
            <p:nvPr/>
          </p:nvSpPr>
          <p:spPr bwMode="auto">
            <a:xfrm>
              <a:off x="2559189" y="3767214"/>
              <a:ext cx="1639208" cy="464094"/>
            </a:xfrm>
            <a:prstGeom prst="round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bg1"/>
                  </a:solidFill>
                  <a:effectLst/>
                  <a:latin typeface="+mn-ea"/>
                  <a:ea typeface="+mn-ea"/>
                </a:rPr>
                <a:t>OS</a:t>
              </a:r>
              <a:r>
                <a:rPr kumimoji="0" lang="zh-CN" altLang="en-US" sz="1600" b="0" i="0" u="none" strike="noStrike" cap="none" normalizeH="0" baseline="0" dirty="0" smtClean="0">
                  <a:ln>
                    <a:noFill/>
                  </a:ln>
                  <a:solidFill>
                    <a:schemeClr val="bg1"/>
                  </a:solidFill>
                  <a:effectLst/>
                  <a:latin typeface="+mn-ea"/>
                  <a:ea typeface="+mn-ea"/>
                </a:rPr>
                <a:t> </a:t>
              </a:r>
              <a:r>
                <a:rPr kumimoji="0" lang="en-US" altLang="zh-CN" sz="1600" b="0" i="0" u="none" strike="noStrike" cap="none" normalizeH="0" baseline="0" dirty="0" smtClean="0">
                  <a:ln>
                    <a:noFill/>
                  </a:ln>
                  <a:solidFill>
                    <a:schemeClr val="bg1"/>
                  </a:solidFill>
                  <a:effectLst/>
                  <a:latin typeface="+mn-ea"/>
                  <a:ea typeface="+mn-ea"/>
                </a:rPr>
                <a:t>(kernel)</a:t>
              </a:r>
              <a:endParaRPr kumimoji="0" lang="zh-CN" altLang="en-US" sz="1600" b="0" i="0" u="none" strike="noStrike" cap="none" normalizeH="0" baseline="0" dirty="0" smtClean="0">
                <a:ln>
                  <a:noFill/>
                </a:ln>
                <a:solidFill>
                  <a:schemeClr val="bg1"/>
                </a:solidFill>
                <a:effectLst/>
                <a:latin typeface="+mn-ea"/>
                <a:ea typeface="+mn-ea"/>
              </a:endParaRPr>
            </a:p>
          </p:txBody>
        </p:sp>
        <p:sp>
          <p:nvSpPr>
            <p:cNvPr id="112" name="圆角矩形 111"/>
            <p:cNvSpPr/>
            <p:nvPr/>
          </p:nvSpPr>
          <p:spPr bwMode="auto">
            <a:xfrm>
              <a:off x="2559189" y="3187830"/>
              <a:ext cx="1639208" cy="464094"/>
            </a:xfrm>
            <a:prstGeom prst="round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bg1"/>
                </a:solidFill>
                <a:effectLst/>
                <a:latin typeface="+mn-ea"/>
                <a:ea typeface="+mn-ea"/>
              </a:endParaRPr>
            </a:p>
          </p:txBody>
        </p:sp>
        <p:sp>
          <p:nvSpPr>
            <p:cNvPr id="113" name="圆角矩形 112"/>
            <p:cNvSpPr/>
            <p:nvPr/>
          </p:nvSpPr>
          <p:spPr bwMode="auto">
            <a:xfrm>
              <a:off x="2567608" y="2604594"/>
              <a:ext cx="1639208" cy="464094"/>
            </a:xfrm>
            <a:prstGeom prst="round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bg1"/>
                </a:solidFill>
                <a:effectLst/>
                <a:latin typeface="+mn-ea"/>
                <a:ea typeface="+mn-ea"/>
              </a:endParaRPr>
            </a:p>
          </p:txBody>
        </p:sp>
        <p:sp>
          <p:nvSpPr>
            <p:cNvPr id="114" name="圆角矩形 113"/>
            <p:cNvSpPr/>
            <p:nvPr/>
          </p:nvSpPr>
          <p:spPr bwMode="auto">
            <a:xfrm>
              <a:off x="2567608" y="2024844"/>
              <a:ext cx="1639208" cy="464094"/>
            </a:xfrm>
            <a:prstGeom prst="roundRect">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mn-ea"/>
                  <a:ea typeface="+mn-ea"/>
                </a:rPr>
                <a:t>用户应用程序</a:t>
              </a:r>
            </a:p>
          </p:txBody>
        </p:sp>
        <p:sp>
          <p:nvSpPr>
            <p:cNvPr id="115" name="文本框 114"/>
            <p:cNvSpPr txBox="1"/>
            <p:nvPr/>
          </p:nvSpPr>
          <p:spPr bwMode="auto">
            <a:xfrm>
              <a:off x="1438921" y="2613744"/>
              <a:ext cx="805696" cy="359720"/>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smtClean="0">
                  <a:solidFill>
                    <a:srgbClr val="00B0F0"/>
                  </a:solidFill>
                  <a:latin typeface="+mn-ea"/>
                  <a:ea typeface="+mn-ea"/>
                </a:rPr>
                <a:t>Ring 2</a:t>
              </a:r>
              <a:endParaRPr lang="zh-CN" altLang="en-US" sz="1600" dirty="0" smtClean="0">
                <a:solidFill>
                  <a:srgbClr val="00B0F0"/>
                </a:solidFill>
                <a:latin typeface="+mn-ea"/>
                <a:ea typeface="+mn-ea"/>
              </a:endParaRPr>
            </a:p>
          </p:txBody>
        </p:sp>
        <p:sp>
          <p:nvSpPr>
            <p:cNvPr id="116" name="文本框 115"/>
            <p:cNvSpPr txBox="1"/>
            <p:nvPr/>
          </p:nvSpPr>
          <p:spPr bwMode="auto">
            <a:xfrm>
              <a:off x="1438921" y="3195237"/>
              <a:ext cx="805696" cy="359720"/>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smtClean="0">
                  <a:solidFill>
                    <a:srgbClr val="00B0F0"/>
                  </a:solidFill>
                  <a:latin typeface="+mn-ea"/>
                  <a:ea typeface="+mn-ea"/>
                </a:rPr>
                <a:t>Ring 1</a:t>
              </a:r>
              <a:endParaRPr lang="zh-CN" altLang="en-US" sz="1600" dirty="0" smtClean="0">
                <a:solidFill>
                  <a:srgbClr val="00B0F0"/>
                </a:solidFill>
                <a:latin typeface="+mn-ea"/>
                <a:ea typeface="+mn-ea"/>
              </a:endParaRPr>
            </a:p>
          </p:txBody>
        </p:sp>
        <p:sp>
          <p:nvSpPr>
            <p:cNvPr id="117" name="文本框 116"/>
            <p:cNvSpPr txBox="1"/>
            <p:nvPr/>
          </p:nvSpPr>
          <p:spPr bwMode="auto">
            <a:xfrm>
              <a:off x="1438921" y="3780812"/>
              <a:ext cx="805696" cy="359720"/>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smtClean="0">
                  <a:solidFill>
                    <a:srgbClr val="00B0F0"/>
                  </a:solidFill>
                  <a:latin typeface="+mn-ea"/>
                  <a:ea typeface="+mn-ea"/>
                </a:rPr>
                <a:t>Ring 0</a:t>
              </a:r>
              <a:endParaRPr lang="zh-CN" altLang="en-US" sz="1600" dirty="0" smtClean="0">
                <a:solidFill>
                  <a:srgbClr val="00B0F0"/>
                </a:solidFill>
                <a:latin typeface="+mn-ea"/>
                <a:ea typeface="+mn-ea"/>
              </a:endParaRPr>
            </a:p>
          </p:txBody>
        </p:sp>
        <p:sp>
          <p:nvSpPr>
            <p:cNvPr id="118" name="文本框 117"/>
            <p:cNvSpPr txBox="1"/>
            <p:nvPr/>
          </p:nvSpPr>
          <p:spPr bwMode="auto">
            <a:xfrm>
              <a:off x="1438921" y="2035932"/>
              <a:ext cx="805696" cy="359720"/>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smtClean="0">
                  <a:solidFill>
                    <a:srgbClr val="00B0F0"/>
                  </a:solidFill>
                  <a:latin typeface="+mn-ea"/>
                  <a:ea typeface="+mn-ea"/>
                </a:rPr>
                <a:t>Ring 3</a:t>
              </a:r>
              <a:endParaRPr lang="zh-CN" altLang="en-US" sz="1600" dirty="0" smtClean="0">
                <a:solidFill>
                  <a:srgbClr val="00B0F0"/>
                </a:solidFill>
                <a:latin typeface="+mn-ea"/>
                <a:ea typeface="+mn-ea"/>
              </a:endParaRPr>
            </a:p>
          </p:txBody>
        </p:sp>
        <p:sp>
          <p:nvSpPr>
            <p:cNvPr id="119" name="文本框 118"/>
            <p:cNvSpPr txBox="1"/>
            <p:nvPr/>
          </p:nvSpPr>
          <p:spPr bwMode="auto">
            <a:xfrm>
              <a:off x="2235317" y="5442397"/>
              <a:ext cx="1203241"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600" dirty="0" smtClean="0">
                  <a:latin typeface="+mn-ea"/>
                  <a:ea typeface="+mn-ea"/>
                </a:rPr>
                <a:t>没有虚拟化</a:t>
              </a:r>
            </a:p>
          </p:txBody>
        </p:sp>
        <p:sp>
          <p:nvSpPr>
            <p:cNvPr id="120" name="圆角矩形 119"/>
            <p:cNvSpPr/>
            <p:nvPr/>
          </p:nvSpPr>
          <p:spPr bwMode="auto">
            <a:xfrm>
              <a:off x="4603569" y="4498677"/>
              <a:ext cx="3204356" cy="696141"/>
            </a:xfrm>
            <a:prstGeom prst="round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800" dirty="0" smtClean="0">
                  <a:solidFill>
                    <a:schemeClr val="bg1"/>
                  </a:solidFill>
                  <a:latin typeface="+mn-ea"/>
                  <a:ea typeface="+mn-ea"/>
                </a:rPr>
                <a:t>X86</a:t>
              </a:r>
              <a:r>
                <a:rPr lang="zh-CN" altLang="en-US" sz="1800" dirty="0" smtClean="0">
                  <a:solidFill>
                    <a:schemeClr val="bg1"/>
                  </a:solidFill>
                  <a:latin typeface="+mn-ea"/>
                  <a:ea typeface="+mn-ea"/>
                </a:rPr>
                <a:t>硬件结构</a:t>
              </a:r>
              <a:endParaRPr kumimoji="0" lang="zh-CN" altLang="en-US" sz="1800" b="0" i="0" u="none" strike="noStrike" cap="none" normalizeH="0" baseline="0" dirty="0" smtClean="0">
                <a:ln>
                  <a:noFill/>
                </a:ln>
                <a:solidFill>
                  <a:schemeClr val="bg1"/>
                </a:solidFill>
                <a:effectLst/>
                <a:latin typeface="+mn-ea"/>
                <a:ea typeface="+mn-ea"/>
              </a:endParaRPr>
            </a:p>
          </p:txBody>
        </p:sp>
        <p:sp>
          <p:nvSpPr>
            <p:cNvPr id="121" name="圆角矩形 120"/>
            <p:cNvSpPr/>
            <p:nvPr/>
          </p:nvSpPr>
          <p:spPr bwMode="auto">
            <a:xfrm>
              <a:off x="5857233" y="3767214"/>
              <a:ext cx="1322222" cy="464094"/>
            </a:xfrm>
            <a:prstGeom prst="roundRect">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bg1"/>
                  </a:solidFill>
                  <a:effectLst/>
                  <a:latin typeface="+mn-ea"/>
                  <a:ea typeface="+mn-ea"/>
                </a:rPr>
                <a:t>VMM</a:t>
              </a:r>
              <a:endParaRPr kumimoji="0" lang="zh-CN" altLang="en-US" sz="1400" b="0" i="0" u="none" strike="noStrike" cap="none" normalizeH="0" baseline="0" dirty="0" smtClean="0">
                <a:ln>
                  <a:noFill/>
                </a:ln>
                <a:solidFill>
                  <a:schemeClr val="bg1"/>
                </a:solidFill>
                <a:effectLst/>
                <a:latin typeface="+mn-ea"/>
                <a:ea typeface="+mn-ea"/>
              </a:endParaRPr>
            </a:p>
          </p:txBody>
        </p:sp>
        <p:sp>
          <p:nvSpPr>
            <p:cNvPr id="122" name="圆角矩形 121"/>
            <p:cNvSpPr/>
            <p:nvPr/>
          </p:nvSpPr>
          <p:spPr bwMode="auto">
            <a:xfrm>
              <a:off x="5857233" y="3187830"/>
              <a:ext cx="1322222" cy="464094"/>
            </a:xfrm>
            <a:prstGeom prst="round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bg1"/>
                  </a:solidFill>
                  <a:effectLst/>
                  <a:latin typeface="+mn-ea"/>
                  <a:ea typeface="+mn-ea"/>
                </a:rPr>
                <a:t>Guest OS</a:t>
              </a:r>
              <a:endParaRPr kumimoji="0" lang="zh-CN" altLang="en-US" sz="1400" b="0" i="0" u="none" strike="noStrike" cap="none" normalizeH="0" baseline="0" dirty="0" smtClean="0">
                <a:ln>
                  <a:noFill/>
                </a:ln>
                <a:solidFill>
                  <a:schemeClr val="bg1"/>
                </a:solidFill>
                <a:effectLst/>
                <a:latin typeface="+mn-ea"/>
                <a:ea typeface="+mn-ea"/>
              </a:endParaRPr>
            </a:p>
          </p:txBody>
        </p:sp>
        <p:sp>
          <p:nvSpPr>
            <p:cNvPr id="123" name="圆角矩形 122"/>
            <p:cNvSpPr/>
            <p:nvPr/>
          </p:nvSpPr>
          <p:spPr bwMode="auto">
            <a:xfrm>
              <a:off x="5865652" y="2604594"/>
              <a:ext cx="1322222" cy="464094"/>
            </a:xfrm>
            <a:prstGeom prst="round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bg1"/>
                </a:solidFill>
                <a:effectLst/>
                <a:latin typeface="+mn-ea"/>
                <a:ea typeface="+mn-ea"/>
              </a:endParaRPr>
            </a:p>
          </p:txBody>
        </p:sp>
        <p:sp>
          <p:nvSpPr>
            <p:cNvPr id="124" name="圆角矩形 123"/>
            <p:cNvSpPr/>
            <p:nvPr/>
          </p:nvSpPr>
          <p:spPr bwMode="auto">
            <a:xfrm>
              <a:off x="5865652" y="2024844"/>
              <a:ext cx="1322222" cy="464094"/>
            </a:xfrm>
            <a:prstGeom prst="roundRect">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bg1"/>
                  </a:solidFill>
                  <a:effectLst/>
                  <a:latin typeface="+mn-ea"/>
                  <a:ea typeface="+mn-ea"/>
                </a:rPr>
                <a:t>用户应用程序</a:t>
              </a:r>
            </a:p>
          </p:txBody>
        </p:sp>
        <p:sp>
          <p:nvSpPr>
            <p:cNvPr id="125" name="文本框 124"/>
            <p:cNvSpPr txBox="1"/>
            <p:nvPr/>
          </p:nvSpPr>
          <p:spPr bwMode="auto">
            <a:xfrm>
              <a:off x="4821164" y="2636775"/>
              <a:ext cx="805696" cy="359720"/>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smtClean="0">
                  <a:solidFill>
                    <a:srgbClr val="00B0F0"/>
                  </a:solidFill>
                  <a:latin typeface="+mn-ea"/>
                  <a:ea typeface="+mn-ea"/>
                </a:rPr>
                <a:t>Ring 2</a:t>
              </a:r>
              <a:endParaRPr lang="zh-CN" altLang="en-US" sz="1600" dirty="0" smtClean="0">
                <a:solidFill>
                  <a:srgbClr val="00B0F0"/>
                </a:solidFill>
                <a:latin typeface="+mn-ea"/>
                <a:ea typeface="+mn-ea"/>
              </a:endParaRPr>
            </a:p>
          </p:txBody>
        </p:sp>
        <p:sp>
          <p:nvSpPr>
            <p:cNvPr id="126" name="文本框 125"/>
            <p:cNvSpPr txBox="1"/>
            <p:nvPr/>
          </p:nvSpPr>
          <p:spPr bwMode="auto">
            <a:xfrm>
              <a:off x="4821164" y="3218268"/>
              <a:ext cx="805696" cy="359720"/>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smtClean="0">
                  <a:solidFill>
                    <a:srgbClr val="00B0F0"/>
                  </a:solidFill>
                  <a:latin typeface="+mn-ea"/>
                  <a:ea typeface="+mn-ea"/>
                </a:rPr>
                <a:t>Ring 1</a:t>
              </a:r>
              <a:endParaRPr lang="zh-CN" altLang="en-US" sz="1600" dirty="0" smtClean="0">
                <a:solidFill>
                  <a:srgbClr val="00B0F0"/>
                </a:solidFill>
                <a:latin typeface="+mn-ea"/>
                <a:ea typeface="+mn-ea"/>
              </a:endParaRPr>
            </a:p>
          </p:txBody>
        </p:sp>
        <p:sp>
          <p:nvSpPr>
            <p:cNvPr id="127" name="文本框 126"/>
            <p:cNvSpPr txBox="1"/>
            <p:nvPr/>
          </p:nvSpPr>
          <p:spPr bwMode="auto">
            <a:xfrm>
              <a:off x="4821164" y="3803843"/>
              <a:ext cx="805696" cy="359720"/>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smtClean="0">
                  <a:solidFill>
                    <a:srgbClr val="00B0F0"/>
                  </a:solidFill>
                  <a:latin typeface="+mn-ea"/>
                  <a:ea typeface="+mn-ea"/>
                </a:rPr>
                <a:t>Ring 0</a:t>
              </a:r>
              <a:endParaRPr lang="zh-CN" altLang="en-US" sz="1600" dirty="0" smtClean="0">
                <a:solidFill>
                  <a:srgbClr val="00B0F0"/>
                </a:solidFill>
                <a:latin typeface="+mn-ea"/>
                <a:ea typeface="+mn-ea"/>
              </a:endParaRPr>
            </a:p>
          </p:txBody>
        </p:sp>
        <p:sp>
          <p:nvSpPr>
            <p:cNvPr id="128" name="文本框 127"/>
            <p:cNvSpPr txBox="1"/>
            <p:nvPr/>
          </p:nvSpPr>
          <p:spPr bwMode="auto">
            <a:xfrm>
              <a:off x="4821164" y="2058963"/>
              <a:ext cx="805696" cy="359720"/>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smtClean="0">
                  <a:solidFill>
                    <a:srgbClr val="00B0F0"/>
                  </a:solidFill>
                  <a:latin typeface="+mn-ea"/>
                  <a:ea typeface="+mn-ea"/>
                </a:rPr>
                <a:t>Ring 3</a:t>
              </a:r>
              <a:endParaRPr lang="zh-CN" altLang="en-US" sz="1600" dirty="0" smtClean="0">
                <a:solidFill>
                  <a:srgbClr val="00B0F0"/>
                </a:solidFill>
                <a:latin typeface="+mn-ea"/>
                <a:ea typeface="+mn-ea"/>
              </a:endParaRPr>
            </a:p>
          </p:txBody>
        </p:sp>
        <p:sp>
          <p:nvSpPr>
            <p:cNvPr id="129" name="文本框 128"/>
            <p:cNvSpPr txBox="1"/>
            <p:nvPr/>
          </p:nvSpPr>
          <p:spPr bwMode="auto">
            <a:xfrm>
              <a:off x="4780183" y="5437310"/>
              <a:ext cx="2639531"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600" dirty="0" smtClean="0">
                  <a:latin typeface="+mn-ea"/>
                  <a:ea typeface="+mn-ea"/>
                </a:rPr>
                <a:t>基于二进制翻译的全虚拟化</a:t>
              </a:r>
            </a:p>
          </p:txBody>
        </p:sp>
        <p:sp>
          <p:nvSpPr>
            <p:cNvPr id="130" name="圆角矩形 129"/>
            <p:cNvSpPr/>
            <p:nvPr/>
          </p:nvSpPr>
          <p:spPr bwMode="auto">
            <a:xfrm>
              <a:off x="8022549" y="4498677"/>
              <a:ext cx="3204356" cy="696141"/>
            </a:xfrm>
            <a:prstGeom prst="round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800" dirty="0" smtClean="0">
                  <a:solidFill>
                    <a:schemeClr val="bg1"/>
                  </a:solidFill>
                  <a:latin typeface="+mn-ea"/>
                  <a:ea typeface="+mn-ea"/>
                </a:rPr>
                <a:t>X86</a:t>
              </a:r>
              <a:r>
                <a:rPr lang="zh-CN" altLang="en-US" sz="1800" dirty="0" smtClean="0">
                  <a:solidFill>
                    <a:schemeClr val="bg1"/>
                  </a:solidFill>
                  <a:latin typeface="+mn-ea"/>
                  <a:ea typeface="+mn-ea"/>
                </a:rPr>
                <a:t>硬件结构</a:t>
              </a:r>
              <a:endParaRPr kumimoji="0" lang="zh-CN" altLang="en-US" sz="1800" b="0" i="0" u="none" strike="noStrike" cap="none" normalizeH="0" baseline="0" dirty="0" smtClean="0">
                <a:ln>
                  <a:noFill/>
                </a:ln>
                <a:solidFill>
                  <a:schemeClr val="bg1"/>
                </a:solidFill>
                <a:effectLst/>
                <a:latin typeface="+mn-ea"/>
                <a:ea typeface="+mn-ea"/>
              </a:endParaRPr>
            </a:p>
          </p:txBody>
        </p:sp>
        <p:sp>
          <p:nvSpPr>
            <p:cNvPr id="131" name="圆角矩形 130"/>
            <p:cNvSpPr/>
            <p:nvPr/>
          </p:nvSpPr>
          <p:spPr bwMode="auto">
            <a:xfrm>
              <a:off x="9346978" y="3767214"/>
              <a:ext cx="1313111" cy="464094"/>
            </a:xfrm>
            <a:prstGeom prst="roundRect">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bg1"/>
                  </a:solidFill>
                  <a:effectLst/>
                  <a:latin typeface="+mn-ea"/>
                  <a:ea typeface="+mn-ea"/>
                </a:rPr>
                <a:t>VMM</a:t>
              </a:r>
              <a:endParaRPr kumimoji="0" lang="zh-CN" altLang="en-US" sz="1400" b="0" i="0" u="none" strike="noStrike" cap="none" normalizeH="0" baseline="0" dirty="0" smtClean="0">
                <a:ln>
                  <a:noFill/>
                </a:ln>
                <a:solidFill>
                  <a:schemeClr val="bg1"/>
                </a:solidFill>
                <a:effectLst/>
                <a:latin typeface="+mn-ea"/>
                <a:ea typeface="+mn-ea"/>
              </a:endParaRPr>
            </a:p>
          </p:txBody>
        </p:sp>
        <p:sp>
          <p:nvSpPr>
            <p:cNvPr id="132" name="圆角矩形 131"/>
            <p:cNvSpPr/>
            <p:nvPr/>
          </p:nvSpPr>
          <p:spPr bwMode="auto">
            <a:xfrm>
              <a:off x="9346978" y="3187830"/>
              <a:ext cx="1313111" cy="464094"/>
            </a:xfrm>
            <a:prstGeom prst="round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bg1"/>
                  </a:solidFill>
                  <a:effectLst/>
                  <a:latin typeface="+mn-ea"/>
                  <a:ea typeface="+mn-ea"/>
                </a:rPr>
                <a:t>Guest OS</a:t>
              </a:r>
              <a:endParaRPr kumimoji="0" lang="zh-CN" altLang="en-US" sz="1400" b="0" i="0" u="none" strike="noStrike" cap="none" normalizeH="0" baseline="0" dirty="0" smtClean="0">
                <a:ln>
                  <a:noFill/>
                </a:ln>
                <a:solidFill>
                  <a:schemeClr val="bg1"/>
                </a:solidFill>
                <a:effectLst/>
                <a:latin typeface="+mn-ea"/>
                <a:ea typeface="+mn-ea"/>
              </a:endParaRPr>
            </a:p>
          </p:txBody>
        </p:sp>
        <p:sp>
          <p:nvSpPr>
            <p:cNvPr id="133" name="圆角矩形 132"/>
            <p:cNvSpPr/>
            <p:nvPr/>
          </p:nvSpPr>
          <p:spPr bwMode="auto">
            <a:xfrm>
              <a:off x="9355397" y="2128955"/>
              <a:ext cx="1313111" cy="464094"/>
            </a:xfrm>
            <a:prstGeom prst="round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bg1"/>
                </a:solidFill>
                <a:effectLst/>
                <a:latin typeface="+mn-ea"/>
                <a:ea typeface="+mn-ea"/>
              </a:endParaRPr>
            </a:p>
          </p:txBody>
        </p:sp>
        <p:sp>
          <p:nvSpPr>
            <p:cNvPr id="134" name="圆角矩形 133"/>
            <p:cNvSpPr/>
            <p:nvPr/>
          </p:nvSpPr>
          <p:spPr bwMode="auto">
            <a:xfrm>
              <a:off x="9355397" y="1599517"/>
              <a:ext cx="1313111" cy="464094"/>
            </a:xfrm>
            <a:prstGeom prst="roundRect">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bg1"/>
                  </a:solidFill>
                  <a:effectLst/>
                  <a:latin typeface="+mn-ea"/>
                  <a:ea typeface="+mn-ea"/>
                </a:rPr>
                <a:t>用户应用程序</a:t>
              </a:r>
            </a:p>
          </p:txBody>
        </p:sp>
        <p:sp>
          <p:nvSpPr>
            <p:cNvPr id="135" name="文本框 134"/>
            <p:cNvSpPr txBox="1"/>
            <p:nvPr/>
          </p:nvSpPr>
          <p:spPr bwMode="auto">
            <a:xfrm>
              <a:off x="8632642" y="2182362"/>
              <a:ext cx="727149"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400" dirty="0" smtClean="0">
                  <a:solidFill>
                    <a:srgbClr val="00B0F0"/>
                  </a:solidFill>
                  <a:latin typeface="+mn-ea"/>
                  <a:ea typeface="+mn-ea"/>
                </a:rPr>
                <a:t>Ring 2</a:t>
              </a:r>
              <a:endParaRPr lang="zh-CN" altLang="en-US" sz="1400" dirty="0" smtClean="0">
                <a:solidFill>
                  <a:srgbClr val="00B0F0"/>
                </a:solidFill>
                <a:latin typeface="+mn-ea"/>
                <a:ea typeface="+mn-ea"/>
              </a:endParaRPr>
            </a:p>
          </p:txBody>
        </p:sp>
        <p:sp>
          <p:nvSpPr>
            <p:cNvPr id="136" name="文本框 135"/>
            <p:cNvSpPr txBox="1"/>
            <p:nvPr/>
          </p:nvSpPr>
          <p:spPr bwMode="auto">
            <a:xfrm>
              <a:off x="8632642" y="2705673"/>
              <a:ext cx="727149"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400" dirty="0" smtClean="0">
                  <a:solidFill>
                    <a:srgbClr val="00B0F0"/>
                  </a:solidFill>
                  <a:latin typeface="+mn-ea"/>
                  <a:ea typeface="+mn-ea"/>
                </a:rPr>
                <a:t>Ring 1</a:t>
              </a:r>
              <a:endParaRPr lang="zh-CN" altLang="en-US" sz="1400" dirty="0" smtClean="0">
                <a:solidFill>
                  <a:srgbClr val="00B0F0"/>
                </a:solidFill>
                <a:latin typeface="+mn-ea"/>
                <a:ea typeface="+mn-ea"/>
              </a:endParaRPr>
            </a:p>
          </p:txBody>
        </p:sp>
        <p:sp>
          <p:nvSpPr>
            <p:cNvPr id="137" name="文本框 136"/>
            <p:cNvSpPr txBox="1"/>
            <p:nvPr/>
          </p:nvSpPr>
          <p:spPr bwMode="auto">
            <a:xfrm>
              <a:off x="8632642" y="3246878"/>
              <a:ext cx="727149"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400" dirty="0" smtClean="0">
                  <a:solidFill>
                    <a:srgbClr val="00B0F0"/>
                  </a:solidFill>
                  <a:latin typeface="+mn-ea"/>
                  <a:ea typeface="+mn-ea"/>
                </a:rPr>
                <a:t>Ring 0</a:t>
              </a:r>
              <a:endParaRPr lang="zh-CN" altLang="en-US" sz="1400" dirty="0" smtClean="0">
                <a:solidFill>
                  <a:srgbClr val="00B0F0"/>
                </a:solidFill>
                <a:latin typeface="+mn-ea"/>
                <a:ea typeface="+mn-ea"/>
              </a:endParaRPr>
            </a:p>
          </p:txBody>
        </p:sp>
        <p:sp>
          <p:nvSpPr>
            <p:cNvPr id="138" name="文本框 137"/>
            <p:cNvSpPr txBox="1"/>
            <p:nvPr/>
          </p:nvSpPr>
          <p:spPr bwMode="auto">
            <a:xfrm>
              <a:off x="8632642" y="1671985"/>
              <a:ext cx="727149"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400" dirty="0" smtClean="0">
                  <a:solidFill>
                    <a:srgbClr val="00B0F0"/>
                  </a:solidFill>
                  <a:latin typeface="+mn-ea"/>
                  <a:ea typeface="+mn-ea"/>
                </a:rPr>
                <a:t>Ring 3</a:t>
              </a:r>
              <a:endParaRPr lang="zh-CN" altLang="en-US" sz="1400" dirty="0" smtClean="0">
                <a:solidFill>
                  <a:srgbClr val="00B0F0"/>
                </a:solidFill>
                <a:latin typeface="+mn-ea"/>
                <a:ea typeface="+mn-ea"/>
              </a:endParaRPr>
            </a:p>
          </p:txBody>
        </p:sp>
        <p:sp>
          <p:nvSpPr>
            <p:cNvPr id="139" name="文本框 138"/>
            <p:cNvSpPr txBox="1"/>
            <p:nvPr/>
          </p:nvSpPr>
          <p:spPr bwMode="auto">
            <a:xfrm>
              <a:off x="8715330" y="5435874"/>
              <a:ext cx="1818794"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600" dirty="0" smtClean="0">
                  <a:latin typeface="+mn-ea"/>
                  <a:ea typeface="+mn-ea"/>
                </a:rPr>
                <a:t>硬件辅助全虚拟化</a:t>
              </a:r>
            </a:p>
          </p:txBody>
        </p:sp>
        <p:sp>
          <p:nvSpPr>
            <p:cNvPr id="140" name="圆角矩形 139"/>
            <p:cNvSpPr/>
            <p:nvPr/>
          </p:nvSpPr>
          <p:spPr bwMode="auto">
            <a:xfrm>
              <a:off x="9359911" y="2658392"/>
              <a:ext cx="1313111" cy="464094"/>
            </a:xfrm>
            <a:prstGeom prst="round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bg1"/>
                </a:solidFill>
                <a:effectLst/>
                <a:latin typeface="+mn-ea"/>
                <a:ea typeface="+mn-ea"/>
              </a:endParaRPr>
            </a:p>
          </p:txBody>
        </p:sp>
        <p:sp>
          <p:nvSpPr>
            <p:cNvPr id="141" name="文本框 140"/>
            <p:cNvSpPr txBox="1"/>
            <p:nvPr/>
          </p:nvSpPr>
          <p:spPr bwMode="auto">
            <a:xfrm>
              <a:off x="8054244" y="3784057"/>
              <a:ext cx="999980"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a:latin typeface="+mn-ea"/>
                  <a:ea typeface="+mn-ea"/>
                </a:rPr>
                <a:t>r</a:t>
              </a:r>
              <a:r>
                <a:rPr lang="en-US" altLang="zh-CN" sz="1600" dirty="0" smtClean="0">
                  <a:latin typeface="+mn-ea"/>
                  <a:ea typeface="+mn-ea"/>
                </a:rPr>
                <a:t>oot</a:t>
              </a:r>
              <a:r>
                <a:rPr lang="zh-CN" altLang="en-US" sz="1600" dirty="0" smtClean="0">
                  <a:latin typeface="+mn-ea"/>
                  <a:ea typeface="+mn-ea"/>
                </a:rPr>
                <a:t>模式</a:t>
              </a:r>
            </a:p>
          </p:txBody>
        </p:sp>
        <p:cxnSp>
          <p:nvCxnSpPr>
            <p:cNvPr id="142" name="直接连接符 141"/>
            <p:cNvCxnSpPr/>
            <p:nvPr/>
          </p:nvCxnSpPr>
          <p:spPr bwMode="auto">
            <a:xfrm>
              <a:off x="4511824" y="1599517"/>
              <a:ext cx="0" cy="4171238"/>
            </a:xfrm>
            <a:prstGeom prst="line">
              <a:avLst/>
            </a:prstGeom>
            <a:solidFill>
              <a:schemeClr val="accent1"/>
            </a:solidFill>
            <a:ln w="19050" cap="flat" cmpd="sng" algn="ctr">
              <a:solidFill>
                <a:schemeClr val="bg1">
                  <a:lumMod val="50000"/>
                </a:schemeClr>
              </a:solidFill>
              <a:prstDash val="lgDash"/>
              <a:round/>
              <a:headEnd type="none" w="med" len="med"/>
              <a:tailEnd type="none" w="med" len="med"/>
            </a:ln>
            <a:effectLst/>
          </p:spPr>
        </p:cxnSp>
        <p:cxnSp>
          <p:nvCxnSpPr>
            <p:cNvPr id="143" name="直接连接符 142"/>
            <p:cNvCxnSpPr/>
            <p:nvPr/>
          </p:nvCxnSpPr>
          <p:spPr bwMode="auto">
            <a:xfrm>
              <a:off x="7932204" y="1599517"/>
              <a:ext cx="0" cy="4171238"/>
            </a:xfrm>
            <a:prstGeom prst="line">
              <a:avLst/>
            </a:prstGeom>
            <a:solidFill>
              <a:schemeClr val="accent1"/>
            </a:solidFill>
            <a:ln w="19050" cap="flat" cmpd="sng" algn="ctr">
              <a:solidFill>
                <a:schemeClr val="bg1">
                  <a:lumMod val="50000"/>
                </a:schemeClr>
              </a:solidFill>
              <a:prstDash val="lgDash"/>
              <a:round/>
              <a:headEnd type="none" w="med" len="med"/>
              <a:tailEnd type="none" w="med" len="med"/>
            </a:ln>
            <a:effectLst/>
          </p:spPr>
        </p:cxnSp>
        <p:cxnSp>
          <p:nvCxnSpPr>
            <p:cNvPr id="144" name="直接箭头连接符 143"/>
            <p:cNvCxnSpPr/>
            <p:nvPr/>
          </p:nvCxnSpPr>
          <p:spPr bwMode="auto">
            <a:xfrm>
              <a:off x="3388390" y="4231308"/>
              <a:ext cx="0" cy="267369"/>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45" name="直接箭头连接符 144"/>
            <p:cNvCxnSpPr/>
            <p:nvPr/>
          </p:nvCxnSpPr>
          <p:spPr bwMode="auto">
            <a:xfrm>
              <a:off x="4331804" y="2256891"/>
              <a:ext cx="0" cy="2241785"/>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46" name="直接连接符 145"/>
            <p:cNvCxnSpPr>
              <a:stCxn id="114" idx="3"/>
            </p:cNvCxnSpPr>
            <p:nvPr/>
          </p:nvCxnSpPr>
          <p:spPr bwMode="auto">
            <a:xfrm>
              <a:off x="4206816" y="2256891"/>
              <a:ext cx="12498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7" name="直接箭头连接符 146"/>
            <p:cNvCxnSpPr/>
            <p:nvPr/>
          </p:nvCxnSpPr>
          <p:spPr bwMode="auto">
            <a:xfrm>
              <a:off x="7716180" y="2254204"/>
              <a:ext cx="0" cy="2241785"/>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48" name="直接连接符 147"/>
            <p:cNvCxnSpPr>
              <a:stCxn id="124" idx="3"/>
            </p:cNvCxnSpPr>
            <p:nvPr/>
          </p:nvCxnSpPr>
          <p:spPr bwMode="auto">
            <a:xfrm>
              <a:off x="7187874" y="2256891"/>
              <a:ext cx="52830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49" name="文本框 148"/>
            <p:cNvSpPr txBox="1"/>
            <p:nvPr/>
          </p:nvSpPr>
          <p:spPr bwMode="auto">
            <a:xfrm>
              <a:off x="7106225" y="1992292"/>
              <a:ext cx="792872"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200" dirty="0" smtClean="0">
                  <a:latin typeface="+mn-ea"/>
                  <a:ea typeface="+mn-ea"/>
                </a:rPr>
                <a:t>用户指令</a:t>
              </a:r>
            </a:p>
          </p:txBody>
        </p:sp>
        <p:sp>
          <p:nvSpPr>
            <p:cNvPr id="150" name="任意多边形 149"/>
            <p:cNvSpPr/>
            <p:nvPr/>
          </p:nvSpPr>
          <p:spPr bwMode="auto">
            <a:xfrm>
              <a:off x="7177260" y="3393593"/>
              <a:ext cx="236220" cy="617220"/>
            </a:xfrm>
            <a:custGeom>
              <a:avLst/>
              <a:gdLst>
                <a:gd name="connsiteX0" fmla="*/ 0 w 236220"/>
                <a:gd name="connsiteY0" fmla="*/ 0 h 617220"/>
                <a:gd name="connsiteX1" fmla="*/ 236220 w 236220"/>
                <a:gd name="connsiteY1" fmla="*/ 358140 h 617220"/>
                <a:gd name="connsiteX2" fmla="*/ 0 w 236220"/>
                <a:gd name="connsiteY2" fmla="*/ 617220 h 617220"/>
              </a:gdLst>
              <a:ahLst/>
              <a:cxnLst>
                <a:cxn ang="0">
                  <a:pos x="connsiteX0" y="connsiteY0"/>
                </a:cxn>
                <a:cxn ang="0">
                  <a:pos x="connsiteX1" y="connsiteY1"/>
                </a:cxn>
                <a:cxn ang="0">
                  <a:pos x="connsiteX2" y="connsiteY2"/>
                </a:cxn>
              </a:cxnLst>
              <a:rect l="l" t="t" r="r" b="b"/>
              <a:pathLst>
                <a:path w="236220" h="617220">
                  <a:moveTo>
                    <a:pt x="0" y="0"/>
                  </a:moveTo>
                  <a:cubicBezTo>
                    <a:pt x="118110" y="127635"/>
                    <a:pt x="236220" y="255270"/>
                    <a:pt x="236220" y="358140"/>
                  </a:cubicBezTo>
                  <a:cubicBezTo>
                    <a:pt x="236220" y="461010"/>
                    <a:pt x="118110" y="539115"/>
                    <a:pt x="0" y="617220"/>
                  </a:cubicBezTo>
                </a:path>
              </a:pathLst>
            </a:custGeom>
            <a:no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51" name="文本框 150"/>
            <p:cNvSpPr txBox="1"/>
            <p:nvPr/>
          </p:nvSpPr>
          <p:spPr bwMode="auto">
            <a:xfrm>
              <a:off x="7132407" y="2829772"/>
              <a:ext cx="502956" cy="64265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200" dirty="0" smtClean="0">
                  <a:latin typeface="+mn-ea"/>
                  <a:ea typeface="+mn-ea"/>
                </a:rPr>
                <a:t>捕获</a:t>
              </a:r>
              <a:endParaRPr lang="en-US" altLang="zh-CN" sz="1200" dirty="0" smtClean="0">
                <a:latin typeface="+mn-ea"/>
                <a:ea typeface="+mn-ea"/>
              </a:endParaRPr>
            </a:p>
            <a:p>
              <a:r>
                <a:rPr lang="zh-CN" altLang="en-US" sz="1200" dirty="0" smtClean="0">
                  <a:latin typeface="+mn-ea"/>
                  <a:ea typeface="+mn-ea"/>
                </a:rPr>
                <a:t>翻译</a:t>
              </a:r>
              <a:endParaRPr lang="en-US" altLang="zh-CN" sz="1200" dirty="0" smtClean="0">
                <a:latin typeface="+mn-ea"/>
                <a:ea typeface="+mn-ea"/>
              </a:endParaRPr>
            </a:p>
            <a:p>
              <a:r>
                <a:rPr lang="zh-CN" altLang="en-US" sz="1200" dirty="0">
                  <a:latin typeface="+mn-ea"/>
                  <a:ea typeface="+mn-ea"/>
                </a:rPr>
                <a:t>模拟</a:t>
              </a:r>
              <a:endParaRPr lang="zh-CN" altLang="en-US" sz="1200" dirty="0" smtClean="0">
                <a:latin typeface="+mn-ea"/>
                <a:ea typeface="+mn-ea"/>
              </a:endParaRPr>
            </a:p>
          </p:txBody>
        </p:sp>
        <p:cxnSp>
          <p:nvCxnSpPr>
            <p:cNvPr id="152" name="直接箭头连接符 151"/>
            <p:cNvCxnSpPr/>
            <p:nvPr/>
          </p:nvCxnSpPr>
          <p:spPr bwMode="auto">
            <a:xfrm>
              <a:off x="6539493" y="4231308"/>
              <a:ext cx="0" cy="267369"/>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53" name="直接箭头连接符 152"/>
            <p:cNvCxnSpPr/>
            <p:nvPr/>
          </p:nvCxnSpPr>
          <p:spPr bwMode="auto">
            <a:xfrm>
              <a:off x="10020436" y="4245280"/>
              <a:ext cx="0" cy="267369"/>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54" name="直接箭头连接符 153"/>
            <p:cNvCxnSpPr/>
            <p:nvPr/>
          </p:nvCxnSpPr>
          <p:spPr bwMode="auto">
            <a:xfrm>
              <a:off x="11136560" y="1808820"/>
              <a:ext cx="0" cy="2697932"/>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55" name="直接连接符 154"/>
            <p:cNvCxnSpPr/>
            <p:nvPr/>
          </p:nvCxnSpPr>
          <p:spPr bwMode="auto">
            <a:xfrm>
              <a:off x="10668508" y="1808820"/>
              <a:ext cx="46805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56" name="文本框 155"/>
            <p:cNvSpPr txBox="1"/>
            <p:nvPr/>
          </p:nvSpPr>
          <p:spPr bwMode="auto">
            <a:xfrm>
              <a:off x="10629144" y="1528461"/>
              <a:ext cx="792872"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200" dirty="0" smtClean="0">
                  <a:latin typeface="+mn-ea"/>
                  <a:ea typeface="+mn-ea"/>
                </a:rPr>
                <a:t>用户指令</a:t>
              </a:r>
            </a:p>
          </p:txBody>
        </p:sp>
        <p:cxnSp>
          <p:nvCxnSpPr>
            <p:cNvPr id="157" name="直接连接符 156"/>
            <p:cNvCxnSpPr/>
            <p:nvPr/>
          </p:nvCxnSpPr>
          <p:spPr bwMode="auto">
            <a:xfrm flipH="1">
              <a:off x="8054244" y="3687682"/>
              <a:ext cx="2605845" cy="0"/>
            </a:xfrm>
            <a:prstGeom prst="line">
              <a:avLst/>
            </a:prstGeom>
            <a:solidFill>
              <a:schemeClr val="accent1"/>
            </a:solidFill>
            <a:ln w="19050" cap="flat" cmpd="sng" algn="ctr">
              <a:solidFill>
                <a:srgbClr val="92D050"/>
              </a:solidFill>
              <a:prstDash val="lgDash"/>
              <a:round/>
              <a:headEnd type="none" w="med" len="med"/>
              <a:tailEnd type="none" w="med" len="med"/>
            </a:ln>
            <a:effectLst/>
          </p:spPr>
        </p:cxnSp>
        <p:cxnSp>
          <p:nvCxnSpPr>
            <p:cNvPr id="158" name="直接连接符 157"/>
            <p:cNvCxnSpPr/>
            <p:nvPr/>
          </p:nvCxnSpPr>
          <p:spPr bwMode="auto">
            <a:xfrm flipH="1">
              <a:off x="8054244" y="4314286"/>
              <a:ext cx="2614264" cy="0"/>
            </a:xfrm>
            <a:prstGeom prst="line">
              <a:avLst/>
            </a:prstGeom>
            <a:solidFill>
              <a:schemeClr val="accent1"/>
            </a:solidFill>
            <a:ln w="19050" cap="flat" cmpd="sng" algn="ctr">
              <a:solidFill>
                <a:srgbClr val="92D050"/>
              </a:solidFill>
              <a:prstDash val="lgDash"/>
              <a:round/>
              <a:headEnd type="none" w="med" len="med"/>
              <a:tailEnd type="none" w="med" len="med"/>
            </a:ln>
            <a:effectLst/>
          </p:spPr>
        </p:cxnSp>
        <p:sp>
          <p:nvSpPr>
            <p:cNvPr id="159" name="文本框 158"/>
            <p:cNvSpPr txBox="1"/>
            <p:nvPr/>
          </p:nvSpPr>
          <p:spPr bwMode="auto">
            <a:xfrm>
              <a:off x="8012247" y="2124215"/>
              <a:ext cx="603649" cy="82732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zh-CN" altLang="en-US" sz="1600" dirty="0" smtClean="0">
                  <a:latin typeface="+mn-ea"/>
                  <a:ea typeface="+mn-ea"/>
                </a:rPr>
                <a:t>非</a:t>
              </a:r>
              <a:endParaRPr lang="en-US" altLang="zh-CN" sz="1600" dirty="0" smtClean="0">
                <a:latin typeface="+mn-ea"/>
                <a:ea typeface="+mn-ea"/>
              </a:endParaRPr>
            </a:p>
            <a:p>
              <a:pPr algn="ctr"/>
              <a:r>
                <a:rPr lang="en-US" altLang="zh-CN" sz="1600" dirty="0" smtClean="0">
                  <a:latin typeface="+mn-ea"/>
                  <a:ea typeface="+mn-ea"/>
                </a:rPr>
                <a:t>root</a:t>
              </a:r>
              <a:r>
                <a:rPr lang="zh-CN" altLang="en-US" sz="1600" dirty="0" smtClean="0">
                  <a:latin typeface="+mn-ea"/>
                  <a:ea typeface="+mn-ea"/>
                </a:rPr>
                <a:t>模式</a:t>
              </a:r>
            </a:p>
          </p:txBody>
        </p:sp>
        <p:sp>
          <p:nvSpPr>
            <p:cNvPr id="160" name="任意多边形 159"/>
            <p:cNvSpPr/>
            <p:nvPr/>
          </p:nvSpPr>
          <p:spPr bwMode="auto">
            <a:xfrm>
              <a:off x="10652760" y="3436620"/>
              <a:ext cx="167670" cy="563880"/>
            </a:xfrm>
            <a:custGeom>
              <a:avLst/>
              <a:gdLst>
                <a:gd name="connsiteX0" fmla="*/ 0 w 167670"/>
                <a:gd name="connsiteY0" fmla="*/ 0 h 563880"/>
                <a:gd name="connsiteX1" fmla="*/ 167640 w 167670"/>
                <a:gd name="connsiteY1" fmla="*/ 289560 h 563880"/>
                <a:gd name="connsiteX2" fmla="*/ 15240 w 167670"/>
                <a:gd name="connsiteY2" fmla="*/ 563880 h 563880"/>
                <a:gd name="connsiteX3" fmla="*/ 15240 w 167670"/>
                <a:gd name="connsiteY3" fmla="*/ 563880 h 563880"/>
              </a:gdLst>
              <a:ahLst/>
              <a:cxnLst>
                <a:cxn ang="0">
                  <a:pos x="connsiteX0" y="connsiteY0"/>
                </a:cxn>
                <a:cxn ang="0">
                  <a:pos x="connsiteX1" y="connsiteY1"/>
                </a:cxn>
                <a:cxn ang="0">
                  <a:pos x="connsiteX2" y="connsiteY2"/>
                </a:cxn>
                <a:cxn ang="0">
                  <a:pos x="connsiteX3" y="connsiteY3"/>
                </a:cxn>
              </a:cxnLst>
              <a:rect l="l" t="t" r="r" b="b"/>
              <a:pathLst>
                <a:path w="167670" h="563880">
                  <a:moveTo>
                    <a:pt x="0" y="0"/>
                  </a:moveTo>
                  <a:cubicBezTo>
                    <a:pt x="82550" y="97790"/>
                    <a:pt x="165100" y="195580"/>
                    <a:pt x="167640" y="289560"/>
                  </a:cubicBezTo>
                  <a:cubicBezTo>
                    <a:pt x="170180" y="383540"/>
                    <a:pt x="15240" y="563880"/>
                    <a:pt x="15240" y="563880"/>
                  </a:cubicBezTo>
                  <a:lnTo>
                    <a:pt x="15240" y="563880"/>
                  </a:lnTo>
                </a:path>
              </a:pathLst>
            </a:custGeom>
            <a:no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sp>
        <p:nvSpPr>
          <p:cNvPr id="162" name="文本占位符 2"/>
          <p:cNvSpPr>
            <a:spLocks noGrp="1"/>
          </p:cNvSpPr>
          <p:nvPr>
            <p:ph type="body" sz="quarter" idx="10"/>
          </p:nvPr>
        </p:nvSpPr>
        <p:spPr>
          <a:xfrm>
            <a:off x="912285" y="1233488"/>
            <a:ext cx="10560048" cy="4680000"/>
          </a:xfrm>
        </p:spPr>
        <p:txBody>
          <a:bodyPr/>
          <a:lstStyle/>
          <a:p>
            <a:r>
              <a:rPr lang="en-US" altLang="zh-CN" sz="2000" dirty="0" err="1" smtClean="0"/>
              <a:t>FusionCompute</a:t>
            </a:r>
            <a:r>
              <a:rPr lang="zh-CN" altLang="en-US" sz="2000" dirty="0" smtClean="0"/>
              <a:t>计算虚拟化技术采用的是</a:t>
            </a:r>
            <a:r>
              <a:rPr lang="en-US" altLang="zh-CN" sz="2000" dirty="0" smtClean="0"/>
              <a:t>KVM</a:t>
            </a:r>
            <a:r>
              <a:rPr lang="zh-CN" altLang="en-US" sz="2000" dirty="0" smtClean="0"/>
              <a:t>技术。</a:t>
            </a:r>
            <a:r>
              <a:rPr lang="en-US" altLang="zh-CN" sz="2000" dirty="0" smtClean="0"/>
              <a:t>KVM</a:t>
            </a:r>
            <a:r>
              <a:rPr lang="zh-CN" altLang="en-US" sz="2000" dirty="0" smtClean="0"/>
              <a:t>的</a:t>
            </a:r>
            <a:r>
              <a:rPr lang="en-US" altLang="zh-CN" sz="2000" dirty="0" smtClean="0"/>
              <a:t>CPU</a:t>
            </a:r>
            <a:r>
              <a:rPr lang="zh-CN" altLang="en-US" sz="2000" dirty="0" smtClean="0"/>
              <a:t>虚拟化是</a:t>
            </a:r>
            <a:r>
              <a:rPr lang="zh-CN" altLang="en-US" sz="2000" dirty="0"/>
              <a:t>基于</a:t>
            </a:r>
            <a:r>
              <a:rPr lang="en-US" altLang="zh-CN" sz="2000" dirty="0" smtClean="0"/>
              <a:t>CPU</a:t>
            </a:r>
            <a:r>
              <a:rPr lang="zh-CN" altLang="en-US" sz="2000" dirty="0" smtClean="0"/>
              <a:t>辅助</a:t>
            </a:r>
            <a:r>
              <a:rPr lang="zh-CN" altLang="en-US" sz="2000" dirty="0"/>
              <a:t>的全虚拟化方案，它需要</a:t>
            </a:r>
            <a:r>
              <a:rPr lang="en-US" altLang="zh-CN" sz="2000" dirty="0"/>
              <a:t>CPU</a:t>
            </a:r>
            <a:r>
              <a:rPr lang="zh-CN" altLang="en-US" sz="2000" dirty="0"/>
              <a:t>虚拟化特性的支持。</a:t>
            </a:r>
          </a:p>
        </p:txBody>
      </p:sp>
    </p:spTree>
    <p:extLst>
      <p:ext uri="{BB962C8B-B14F-4D97-AF65-F5344CB8AC3E}">
        <p14:creationId xmlns:p14="http://schemas.microsoft.com/office/powerpoint/2010/main" val="12189560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6277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虚拟机共享</a:t>
            </a:r>
            <a:r>
              <a:rPr lang="en-US" altLang="zh-CN" dirty="0" smtClean="0"/>
              <a:t>CPU</a:t>
            </a:r>
            <a:endParaRPr lang="zh-CN" altLang="en-US" dirty="0"/>
          </a:p>
        </p:txBody>
      </p:sp>
      <p:sp>
        <p:nvSpPr>
          <p:cNvPr id="3" name="文本占位符 2"/>
          <p:cNvSpPr>
            <a:spLocks noGrp="1"/>
          </p:cNvSpPr>
          <p:nvPr>
            <p:ph type="body" sz="quarter" idx="10"/>
          </p:nvPr>
        </p:nvSpPr>
        <p:spPr>
          <a:xfrm>
            <a:off x="912285" y="1233488"/>
            <a:ext cx="10560048" cy="1431654"/>
          </a:xfrm>
        </p:spPr>
        <p:txBody>
          <a:bodyPr/>
          <a:lstStyle/>
          <a:p>
            <a:r>
              <a:rPr lang="zh-CN" altLang="en-US" dirty="0"/>
              <a:t>虚拟机</a:t>
            </a:r>
            <a:r>
              <a:rPr lang="en-US" altLang="zh-CN" dirty="0"/>
              <a:t>VM</a:t>
            </a:r>
            <a:r>
              <a:rPr lang="zh-CN" altLang="en-US" dirty="0"/>
              <a:t>共享</a:t>
            </a:r>
            <a:r>
              <a:rPr lang="en-US" altLang="zh-CN" dirty="0"/>
              <a:t>CPU</a:t>
            </a:r>
          </a:p>
          <a:p>
            <a:pPr lvl="1"/>
            <a:r>
              <a:rPr lang="zh-CN" altLang="en-US" dirty="0"/>
              <a:t>利用与原始操作系统类似的机制</a:t>
            </a:r>
            <a:r>
              <a:rPr lang="en-US" altLang="zh-CN" dirty="0"/>
              <a:t>—</a:t>
            </a:r>
            <a:r>
              <a:rPr lang="zh-CN" altLang="en-US" dirty="0"/>
              <a:t>通过定时器中断，在中断触发时陷入</a:t>
            </a:r>
            <a:r>
              <a:rPr lang="en-US" altLang="zh-CN" dirty="0"/>
              <a:t>VMM</a:t>
            </a:r>
            <a:r>
              <a:rPr lang="zh-CN" altLang="en-US" dirty="0"/>
              <a:t>，从而根据调度机制进行调度。</a:t>
            </a:r>
          </a:p>
          <a:p>
            <a:endParaRPr lang="zh-CN" altLang="en-US" dirty="0"/>
          </a:p>
        </p:txBody>
      </p:sp>
      <p:sp>
        <p:nvSpPr>
          <p:cNvPr id="5" name="Text Box 34"/>
          <p:cNvSpPr txBox="1">
            <a:spLocks noChangeArrowheads="1"/>
          </p:cNvSpPr>
          <p:nvPr/>
        </p:nvSpPr>
        <p:spPr bwMode="auto">
          <a:xfrm>
            <a:off x="2766936" y="5040272"/>
            <a:ext cx="971694" cy="275058"/>
          </a:xfrm>
          <a:prstGeom prst="rect">
            <a:avLst/>
          </a:prstGeom>
          <a:solidFill>
            <a:srgbClr val="FFFFFF"/>
          </a:solidFill>
          <a:ln w="9525">
            <a:noFill/>
            <a:miter lim="800000"/>
            <a:headEnd/>
            <a:tailEnd/>
          </a:ln>
        </p:spPr>
        <p:txBody>
          <a:bodyPr lIns="0" tIns="0" rIns="0" bIns="0"/>
          <a:lstStyle/>
          <a:p>
            <a:pPr algn="ctr">
              <a:defRPr/>
            </a:pPr>
            <a:r>
              <a:rPr lang="en-US" altLang="zh-CN" sz="1400" kern="0">
                <a:solidFill>
                  <a:srgbClr val="000000"/>
                </a:solidFill>
                <a:latin typeface="+mn-ea"/>
                <a:ea typeface="+mn-ea"/>
                <a:cs typeface="Times New Roman" pitchFamily="18" charset="0"/>
              </a:rPr>
              <a:t>ioctl</a:t>
            </a:r>
            <a:r>
              <a:rPr lang="zh-CN" altLang="en-US" sz="1400" kern="0">
                <a:solidFill>
                  <a:srgbClr val="000000"/>
                </a:solidFill>
                <a:latin typeface="+mn-ea"/>
                <a:ea typeface="+mn-ea"/>
                <a:cs typeface="Times New Roman" pitchFamily="18" charset="0"/>
              </a:rPr>
              <a:t>返回</a:t>
            </a:r>
          </a:p>
        </p:txBody>
      </p:sp>
      <p:sp>
        <p:nvSpPr>
          <p:cNvPr id="6" name="Text Box 33"/>
          <p:cNvSpPr txBox="1">
            <a:spLocks noChangeArrowheads="1"/>
          </p:cNvSpPr>
          <p:nvPr/>
        </p:nvSpPr>
        <p:spPr bwMode="auto">
          <a:xfrm>
            <a:off x="3252333" y="3806464"/>
            <a:ext cx="809595" cy="275058"/>
          </a:xfrm>
          <a:prstGeom prst="rect">
            <a:avLst/>
          </a:prstGeom>
          <a:solidFill>
            <a:srgbClr val="FFFFFF"/>
          </a:solidFill>
          <a:ln w="9525">
            <a:noFill/>
            <a:miter lim="800000"/>
            <a:headEnd/>
            <a:tailEnd/>
          </a:ln>
        </p:spPr>
        <p:txBody>
          <a:bodyPr lIns="0" tIns="0" rIns="0" bIns="0"/>
          <a:lstStyle/>
          <a:p>
            <a:pPr algn="ctr">
              <a:defRPr/>
            </a:pPr>
            <a:r>
              <a:rPr lang="en-US" altLang="zh-CN" sz="1400" kern="0" dirty="0">
                <a:latin typeface="+mn-ea"/>
                <a:ea typeface="+mn-ea"/>
                <a:cs typeface="Times New Roman" pitchFamily="18" charset="0"/>
              </a:rPr>
              <a:t>VM entry</a:t>
            </a:r>
          </a:p>
        </p:txBody>
      </p:sp>
      <p:sp>
        <p:nvSpPr>
          <p:cNvPr id="7" name="Text Box 32"/>
          <p:cNvSpPr txBox="1">
            <a:spLocks noChangeArrowheads="1"/>
          </p:cNvSpPr>
          <p:nvPr/>
        </p:nvSpPr>
        <p:spPr bwMode="auto">
          <a:xfrm>
            <a:off x="8598900" y="4066583"/>
            <a:ext cx="1783090" cy="822538"/>
          </a:xfrm>
          <a:prstGeom prst="rect">
            <a:avLst/>
          </a:prstGeom>
          <a:noFill/>
          <a:ln w="9525">
            <a:noFill/>
            <a:miter lim="800000"/>
            <a:headEnd/>
            <a:tailEnd/>
          </a:ln>
        </p:spPr>
        <p:txBody>
          <a:bodyPr lIns="0" tIns="0" rIns="0" bIns="0"/>
          <a:lstStyle/>
          <a:p>
            <a:pPr algn="r">
              <a:defRPr/>
            </a:pPr>
            <a:r>
              <a:rPr lang="en-US" altLang="zh-CN" sz="1400" kern="0" dirty="0">
                <a:solidFill>
                  <a:srgbClr val="000000"/>
                </a:solidFill>
                <a:latin typeface="+mn-ea"/>
                <a:ea typeface="+mn-ea"/>
                <a:cs typeface="Times New Roman" pitchFamily="18" charset="0"/>
              </a:rPr>
              <a:t>KVM</a:t>
            </a:r>
          </a:p>
          <a:p>
            <a:pPr algn="r" eaLnBrk="0" hangingPunct="0">
              <a:defRPr/>
            </a:pPr>
            <a:r>
              <a:rPr lang="en-US" altLang="zh-CN" sz="1400" kern="0" dirty="0">
                <a:solidFill>
                  <a:srgbClr val="000000"/>
                </a:solidFill>
                <a:latin typeface="+mn-ea"/>
                <a:ea typeface="+mn-ea"/>
                <a:cs typeface="Times New Roman" pitchFamily="18" charset="0"/>
              </a:rPr>
              <a:t>Kernel</a:t>
            </a:r>
            <a:r>
              <a:rPr lang="zh-CN" altLang="en-US" sz="1400" kern="0" dirty="0">
                <a:solidFill>
                  <a:srgbClr val="000000"/>
                </a:solidFill>
                <a:latin typeface="+mn-ea"/>
                <a:ea typeface="+mn-ea"/>
                <a:cs typeface="Times New Roman" pitchFamily="18" charset="0"/>
              </a:rPr>
              <a:t>模式</a:t>
            </a:r>
          </a:p>
          <a:p>
            <a:pPr algn="r" eaLnBrk="0" hangingPunct="0">
              <a:defRPr/>
            </a:pPr>
            <a:r>
              <a:rPr lang="zh-CN" altLang="en-US" sz="1400" kern="0" dirty="0">
                <a:solidFill>
                  <a:srgbClr val="000000"/>
                </a:solidFill>
                <a:latin typeface="+mn-ea"/>
                <a:ea typeface="+mn-ea"/>
                <a:cs typeface="Times New Roman" pitchFamily="18" charset="0"/>
              </a:rPr>
              <a:t>根模式，特权级</a:t>
            </a:r>
            <a:r>
              <a:rPr lang="en-US" altLang="zh-CN" sz="1400" kern="0" dirty="0">
                <a:solidFill>
                  <a:srgbClr val="000000"/>
                </a:solidFill>
                <a:latin typeface="+mn-ea"/>
                <a:ea typeface="+mn-ea"/>
                <a:cs typeface="Times New Roman" pitchFamily="18" charset="0"/>
              </a:rPr>
              <a:t>0</a:t>
            </a:r>
          </a:p>
        </p:txBody>
      </p:sp>
      <p:sp>
        <p:nvSpPr>
          <p:cNvPr id="8" name="Text Box 31"/>
          <p:cNvSpPr txBox="1">
            <a:spLocks noChangeArrowheads="1"/>
          </p:cNvSpPr>
          <p:nvPr/>
        </p:nvSpPr>
        <p:spPr bwMode="auto">
          <a:xfrm>
            <a:off x="3738630" y="2788837"/>
            <a:ext cx="1134693" cy="470147"/>
          </a:xfrm>
          <a:prstGeom prst="rect">
            <a:avLst/>
          </a:prstGeom>
          <a:solidFill>
            <a:srgbClr val="F5B027"/>
          </a:solidFill>
          <a:ln w="9525">
            <a:noFill/>
            <a:miter lim="800000"/>
            <a:headEnd/>
            <a:tailEnd/>
          </a:ln>
        </p:spPr>
        <p:txBody>
          <a:bodyPr lIns="0" tIns="72000" rIns="0" bIns="72000" anchor="ctr" anchorCtr="0"/>
          <a:lstStyle/>
          <a:p>
            <a:pPr algn="ctr">
              <a:defRPr/>
            </a:pPr>
            <a:r>
              <a:rPr lang="zh-CN" altLang="en-US" sz="1400" kern="0" dirty="0">
                <a:solidFill>
                  <a:srgbClr val="000000"/>
                </a:solidFill>
                <a:latin typeface="+mn-ea"/>
                <a:ea typeface="+mn-ea"/>
                <a:cs typeface="Times New Roman" pitchFamily="18" charset="0"/>
              </a:rPr>
              <a:t>客户虚拟机</a:t>
            </a:r>
          </a:p>
        </p:txBody>
      </p:sp>
      <p:sp>
        <p:nvSpPr>
          <p:cNvPr id="9" name="Text Box 30"/>
          <p:cNvSpPr txBox="1">
            <a:spLocks noChangeArrowheads="1"/>
          </p:cNvSpPr>
          <p:nvPr/>
        </p:nvSpPr>
        <p:spPr bwMode="auto">
          <a:xfrm>
            <a:off x="4369916" y="3351256"/>
            <a:ext cx="809595" cy="273301"/>
          </a:xfrm>
          <a:prstGeom prst="rect">
            <a:avLst/>
          </a:prstGeom>
          <a:solidFill>
            <a:srgbClr val="FFFFFF"/>
          </a:solidFill>
          <a:ln w="9525">
            <a:noFill/>
            <a:miter lim="800000"/>
            <a:headEnd/>
            <a:tailEnd/>
          </a:ln>
        </p:spPr>
        <p:txBody>
          <a:bodyPr lIns="0" tIns="0" rIns="0" bIns="0"/>
          <a:lstStyle/>
          <a:p>
            <a:pPr algn="ctr">
              <a:defRPr/>
            </a:pPr>
            <a:r>
              <a:rPr lang="en-US" altLang="zh-CN" sz="1400" kern="0" dirty="0">
                <a:latin typeface="+mn-ea"/>
                <a:ea typeface="+mn-ea"/>
                <a:cs typeface="Times New Roman" pitchFamily="18" charset="0"/>
              </a:rPr>
              <a:t>VM exit</a:t>
            </a:r>
          </a:p>
        </p:txBody>
      </p:sp>
      <p:sp>
        <p:nvSpPr>
          <p:cNvPr id="10" name="Line 29"/>
          <p:cNvSpPr>
            <a:spLocks noChangeShapeType="1"/>
          </p:cNvSpPr>
          <p:nvPr/>
        </p:nvSpPr>
        <p:spPr bwMode="auto">
          <a:xfrm>
            <a:off x="2440937" y="4903182"/>
            <a:ext cx="1801" cy="685448"/>
          </a:xfrm>
          <a:prstGeom prst="line">
            <a:avLst/>
          </a:prstGeom>
          <a:noFill/>
          <a:ln w="9525">
            <a:solidFill>
              <a:srgbClr val="000000"/>
            </a:solidFill>
            <a:round/>
            <a:headEnd type="triangle" w="med" len="med"/>
            <a:tailEnd/>
          </a:ln>
        </p:spPr>
        <p:txBody>
          <a:bodyPr/>
          <a:lstStyle/>
          <a:p>
            <a:pPr fontAlgn="auto">
              <a:spcBef>
                <a:spcPts val="0"/>
              </a:spcBef>
              <a:spcAft>
                <a:spcPts val="0"/>
              </a:spcAft>
              <a:defRPr/>
            </a:pPr>
            <a:endParaRPr lang="zh-CN" altLang="en-US" sz="1400" kern="0">
              <a:solidFill>
                <a:sysClr val="windowText" lastClr="000000"/>
              </a:solidFill>
              <a:latin typeface="+mn-ea"/>
              <a:ea typeface="+mn-ea"/>
              <a:cs typeface="Times New Roman" pitchFamily="18" charset="0"/>
            </a:endParaRPr>
          </a:p>
        </p:txBody>
      </p:sp>
      <p:sp>
        <p:nvSpPr>
          <p:cNvPr id="11" name="Line 28"/>
          <p:cNvSpPr>
            <a:spLocks noChangeShapeType="1"/>
          </p:cNvSpPr>
          <p:nvPr/>
        </p:nvSpPr>
        <p:spPr bwMode="auto">
          <a:xfrm>
            <a:off x="4061927" y="4903182"/>
            <a:ext cx="1801" cy="685448"/>
          </a:xfrm>
          <a:prstGeom prst="line">
            <a:avLst/>
          </a:prstGeom>
          <a:noFill/>
          <a:ln w="9525">
            <a:solidFill>
              <a:srgbClr val="000000"/>
            </a:solidFill>
            <a:round/>
            <a:headEnd type="triangle" w="med" len="med"/>
            <a:tailEnd/>
          </a:ln>
        </p:spPr>
        <p:txBody>
          <a:bodyPr/>
          <a:lstStyle/>
          <a:p>
            <a:pPr fontAlgn="auto">
              <a:spcBef>
                <a:spcPts val="0"/>
              </a:spcBef>
              <a:spcAft>
                <a:spcPts val="0"/>
              </a:spcAft>
              <a:defRPr/>
            </a:pPr>
            <a:endParaRPr lang="zh-CN" altLang="en-US" sz="1400" kern="0">
              <a:solidFill>
                <a:sysClr val="windowText" lastClr="000000"/>
              </a:solidFill>
              <a:latin typeface="+mn-ea"/>
              <a:ea typeface="+mn-ea"/>
              <a:cs typeface="Times New Roman" pitchFamily="18" charset="0"/>
            </a:endParaRPr>
          </a:p>
        </p:txBody>
      </p:sp>
      <p:sp>
        <p:nvSpPr>
          <p:cNvPr id="12" name="Line 27"/>
          <p:cNvSpPr>
            <a:spLocks noChangeShapeType="1"/>
          </p:cNvSpPr>
          <p:nvPr/>
        </p:nvSpPr>
        <p:spPr bwMode="auto">
          <a:xfrm>
            <a:off x="4061927" y="3258984"/>
            <a:ext cx="1801" cy="1233807"/>
          </a:xfrm>
          <a:prstGeom prst="line">
            <a:avLst/>
          </a:prstGeom>
          <a:noFill/>
          <a:ln w="9525">
            <a:solidFill>
              <a:srgbClr val="000000"/>
            </a:solidFill>
            <a:round/>
            <a:headEnd type="triangle" w="med" len="med"/>
            <a:tailEnd/>
          </a:ln>
        </p:spPr>
        <p:txBody>
          <a:bodyPr/>
          <a:lstStyle/>
          <a:p>
            <a:pPr fontAlgn="auto">
              <a:spcBef>
                <a:spcPts val="0"/>
              </a:spcBef>
              <a:spcAft>
                <a:spcPts val="0"/>
              </a:spcAft>
              <a:defRPr/>
            </a:pPr>
            <a:endParaRPr lang="zh-CN" altLang="en-US" sz="1400" kern="0">
              <a:solidFill>
                <a:sysClr val="windowText" lastClr="000000"/>
              </a:solidFill>
              <a:latin typeface="+mn-ea"/>
              <a:ea typeface="+mn-ea"/>
              <a:cs typeface="Times New Roman" pitchFamily="18" charset="0"/>
            </a:endParaRPr>
          </a:p>
        </p:txBody>
      </p:sp>
      <p:sp>
        <p:nvSpPr>
          <p:cNvPr id="13" name="Line 26"/>
          <p:cNvSpPr>
            <a:spLocks noChangeShapeType="1"/>
          </p:cNvSpPr>
          <p:nvPr/>
        </p:nvSpPr>
        <p:spPr bwMode="auto">
          <a:xfrm>
            <a:off x="5035422" y="4629003"/>
            <a:ext cx="324198" cy="1758"/>
          </a:xfrm>
          <a:prstGeom prst="line">
            <a:avLst/>
          </a:prstGeom>
          <a:noFill/>
          <a:ln w="9525">
            <a:solidFill>
              <a:srgbClr val="000000"/>
            </a:solidFill>
            <a:round/>
            <a:headEnd/>
            <a:tailEnd type="triangle" w="med" len="med"/>
          </a:ln>
          <a:effectLst/>
        </p:spPr>
        <p:txBody>
          <a:bodyPr/>
          <a:lstStyle/>
          <a:p>
            <a:pPr fontAlgn="auto">
              <a:spcBef>
                <a:spcPts val="0"/>
              </a:spcBef>
              <a:spcAft>
                <a:spcPts val="0"/>
              </a:spcAft>
              <a:defRPr/>
            </a:pPr>
            <a:endParaRPr lang="zh-CN" altLang="en-US" sz="1400" kern="0">
              <a:solidFill>
                <a:sysClr val="windowText" lastClr="000000"/>
              </a:solidFill>
              <a:latin typeface="+mn-ea"/>
              <a:ea typeface="+mn-ea"/>
              <a:cs typeface="Times New Roman" pitchFamily="18" charset="0"/>
            </a:endParaRPr>
          </a:p>
        </p:txBody>
      </p:sp>
      <p:sp>
        <p:nvSpPr>
          <p:cNvPr id="14" name="Line 25"/>
          <p:cNvSpPr>
            <a:spLocks noChangeShapeType="1"/>
          </p:cNvSpPr>
          <p:nvPr/>
        </p:nvSpPr>
        <p:spPr bwMode="auto">
          <a:xfrm>
            <a:off x="2766936" y="4903182"/>
            <a:ext cx="0" cy="685448"/>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zh-CN" altLang="en-US" sz="1400" kern="0">
              <a:solidFill>
                <a:sysClr val="windowText" lastClr="000000"/>
              </a:solidFill>
              <a:latin typeface="+mn-ea"/>
              <a:ea typeface="+mn-ea"/>
              <a:cs typeface="Times New Roman" pitchFamily="18" charset="0"/>
            </a:endParaRPr>
          </a:p>
        </p:txBody>
      </p:sp>
      <p:sp>
        <p:nvSpPr>
          <p:cNvPr id="15" name="Text Box 24"/>
          <p:cNvSpPr txBox="1">
            <a:spLocks noChangeArrowheads="1"/>
          </p:cNvSpPr>
          <p:nvPr/>
        </p:nvSpPr>
        <p:spPr bwMode="auto">
          <a:xfrm>
            <a:off x="1955540" y="4353944"/>
            <a:ext cx="1134693" cy="549238"/>
          </a:xfrm>
          <a:prstGeom prst="rect">
            <a:avLst/>
          </a:prstGeom>
          <a:solidFill>
            <a:srgbClr val="92D050"/>
          </a:solidFill>
          <a:ln w="9525">
            <a:noFill/>
            <a:miter lim="800000"/>
            <a:headEnd/>
            <a:tailEnd/>
          </a:ln>
          <a:effectLst/>
        </p:spPr>
        <p:txBody>
          <a:bodyPr lIns="0" tIns="0" rIns="0" bIns="0" anchor="ctr" anchorCtr="0"/>
          <a:lstStyle/>
          <a:p>
            <a:pPr algn="ctr">
              <a:defRPr/>
            </a:pPr>
            <a:r>
              <a:rPr lang="en-US" altLang="zh-CN" sz="1400" kern="0" dirty="0">
                <a:solidFill>
                  <a:srgbClr val="000000"/>
                </a:solidFill>
                <a:latin typeface="+mn-ea"/>
                <a:ea typeface="+mn-ea"/>
                <a:cs typeface="Times New Roman" pitchFamily="18" charset="0"/>
              </a:rPr>
              <a:t>VCPU</a:t>
            </a:r>
          </a:p>
          <a:p>
            <a:pPr algn="ctr" eaLnBrk="0" hangingPunct="0">
              <a:defRPr/>
            </a:pPr>
            <a:r>
              <a:rPr lang="zh-CN" altLang="en-US" sz="1400" kern="0" dirty="0">
                <a:solidFill>
                  <a:srgbClr val="000000"/>
                </a:solidFill>
                <a:latin typeface="+mn-ea"/>
                <a:ea typeface="+mn-ea"/>
                <a:cs typeface="Times New Roman" pitchFamily="18" charset="0"/>
              </a:rPr>
              <a:t>创建</a:t>
            </a:r>
            <a:r>
              <a:rPr lang="en-US" altLang="zh-CN" sz="1400" kern="0" dirty="0">
                <a:solidFill>
                  <a:srgbClr val="000000"/>
                </a:solidFill>
                <a:latin typeface="+mn-ea"/>
                <a:ea typeface="+mn-ea"/>
                <a:cs typeface="Times New Roman" pitchFamily="18" charset="0"/>
              </a:rPr>
              <a:t>/</a:t>
            </a:r>
            <a:r>
              <a:rPr lang="zh-CN" altLang="en-US" sz="1400" kern="0" dirty="0">
                <a:solidFill>
                  <a:srgbClr val="000000"/>
                </a:solidFill>
                <a:latin typeface="+mn-ea"/>
                <a:ea typeface="+mn-ea"/>
                <a:cs typeface="Times New Roman" pitchFamily="18" charset="0"/>
              </a:rPr>
              <a:t>初始化</a:t>
            </a:r>
          </a:p>
        </p:txBody>
      </p:sp>
      <p:sp>
        <p:nvSpPr>
          <p:cNvPr id="16" name="Text Box 23"/>
          <p:cNvSpPr txBox="1">
            <a:spLocks noChangeArrowheads="1"/>
          </p:cNvSpPr>
          <p:nvPr/>
        </p:nvSpPr>
        <p:spPr bwMode="auto">
          <a:xfrm>
            <a:off x="3738630" y="4353944"/>
            <a:ext cx="1296793" cy="549238"/>
          </a:xfrm>
          <a:prstGeom prst="rect">
            <a:avLst/>
          </a:prstGeom>
          <a:solidFill>
            <a:srgbClr val="92D050"/>
          </a:solidFill>
          <a:ln w="9525">
            <a:noFill/>
            <a:miter lim="800000"/>
            <a:headEnd/>
            <a:tailEnd/>
          </a:ln>
          <a:effectLst/>
        </p:spPr>
        <p:txBody>
          <a:bodyPr lIns="0" tIns="0" rIns="0" bIns="0" anchor="ctr" anchorCtr="0"/>
          <a:lstStyle/>
          <a:p>
            <a:pPr algn="ctr">
              <a:defRPr/>
            </a:pPr>
            <a:r>
              <a:rPr lang="en-US" altLang="zh-CN" sz="1400" kern="0" dirty="0">
                <a:solidFill>
                  <a:srgbClr val="000000"/>
                </a:solidFill>
                <a:latin typeface="+mn-ea"/>
                <a:ea typeface="+mn-ea"/>
                <a:cs typeface="Times New Roman" pitchFamily="18" charset="0"/>
              </a:rPr>
              <a:t>VCPU</a:t>
            </a:r>
          </a:p>
          <a:p>
            <a:pPr algn="ctr" eaLnBrk="0" hangingPunct="0">
              <a:defRPr/>
            </a:pPr>
            <a:r>
              <a:rPr lang="zh-CN" altLang="en-US" sz="1400" kern="0" dirty="0">
                <a:solidFill>
                  <a:srgbClr val="000000"/>
                </a:solidFill>
                <a:latin typeface="+mn-ea"/>
                <a:ea typeface="+mn-ea"/>
                <a:cs typeface="Times New Roman" pitchFamily="18" charset="0"/>
              </a:rPr>
              <a:t>运行</a:t>
            </a:r>
            <a:r>
              <a:rPr lang="en-US" altLang="zh-CN" sz="1400" kern="0" dirty="0">
                <a:solidFill>
                  <a:srgbClr val="000000"/>
                </a:solidFill>
                <a:latin typeface="+mn-ea"/>
                <a:ea typeface="+mn-ea"/>
                <a:cs typeface="Times New Roman" pitchFamily="18" charset="0"/>
              </a:rPr>
              <a:t>/</a:t>
            </a:r>
            <a:r>
              <a:rPr lang="zh-CN" altLang="en-US" sz="1400" kern="0" dirty="0">
                <a:solidFill>
                  <a:srgbClr val="000000"/>
                </a:solidFill>
                <a:latin typeface="+mn-ea"/>
                <a:ea typeface="+mn-ea"/>
                <a:cs typeface="Times New Roman" pitchFamily="18" charset="0"/>
              </a:rPr>
              <a:t>退出处理</a:t>
            </a:r>
          </a:p>
        </p:txBody>
      </p:sp>
      <p:sp>
        <p:nvSpPr>
          <p:cNvPr id="17" name="Line 22"/>
          <p:cNvSpPr>
            <a:spLocks noChangeShapeType="1"/>
          </p:cNvSpPr>
          <p:nvPr/>
        </p:nvSpPr>
        <p:spPr bwMode="auto">
          <a:xfrm>
            <a:off x="4387927" y="3258984"/>
            <a:ext cx="0" cy="1094960"/>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zh-CN" altLang="en-US" sz="1400" kern="0">
              <a:solidFill>
                <a:sysClr val="windowText" lastClr="000000"/>
              </a:solidFill>
              <a:latin typeface="+mn-ea"/>
              <a:ea typeface="+mn-ea"/>
              <a:cs typeface="Times New Roman" pitchFamily="18" charset="0"/>
            </a:endParaRPr>
          </a:p>
        </p:txBody>
      </p:sp>
      <p:sp>
        <p:nvSpPr>
          <p:cNvPr id="18" name="Line 21"/>
          <p:cNvSpPr>
            <a:spLocks noChangeShapeType="1"/>
          </p:cNvSpPr>
          <p:nvPr/>
        </p:nvSpPr>
        <p:spPr bwMode="auto">
          <a:xfrm>
            <a:off x="1955540" y="3670253"/>
            <a:ext cx="8267953" cy="0"/>
          </a:xfrm>
          <a:prstGeom prst="line">
            <a:avLst/>
          </a:prstGeom>
          <a:noFill/>
          <a:ln w="9525">
            <a:solidFill>
              <a:srgbClr val="000000"/>
            </a:solidFill>
            <a:prstDash val="dash"/>
            <a:round/>
            <a:headEnd/>
            <a:tailEnd/>
          </a:ln>
        </p:spPr>
        <p:txBody>
          <a:bodyPr/>
          <a:lstStyle/>
          <a:p>
            <a:pPr fontAlgn="auto">
              <a:spcBef>
                <a:spcPts val="0"/>
              </a:spcBef>
              <a:spcAft>
                <a:spcPts val="0"/>
              </a:spcAft>
              <a:defRPr/>
            </a:pPr>
            <a:endParaRPr lang="zh-CN" altLang="en-US" sz="1400" kern="0">
              <a:solidFill>
                <a:sysClr val="windowText" lastClr="000000"/>
              </a:solidFill>
              <a:latin typeface="+mn-ea"/>
              <a:ea typeface="+mn-ea"/>
              <a:cs typeface="Times New Roman" pitchFamily="18" charset="0"/>
            </a:endParaRPr>
          </a:p>
        </p:txBody>
      </p:sp>
      <p:sp>
        <p:nvSpPr>
          <p:cNvPr id="19" name="AutoShape 20"/>
          <p:cNvSpPr>
            <a:spLocks noChangeArrowheads="1"/>
          </p:cNvSpPr>
          <p:nvPr/>
        </p:nvSpPr>
        <p:spPr bwMode="auto">
          <a:xfrm>
            <a:off x="5358720" y="4217733"/>
            <a:ext cx="1620991" cy="822538"/>
          </a:xfrm>
          <a:prstGeom prst="flowChartDecision">
            <a:avLst/>
          </a:prstGeom>
          <a:solidFill>
            <a:srgbClr val="92D050"/>
          </a:solidFill>
          <a:ln w="9525">
            <a:noFill/>
            <a:miter lim="800000"/>
            <a:headEnd/>
            <a:tailEnd/>
          </a:ln>
          <a:effectLst/>
        </p:spPr>
        <p:txBody>
          <a:bodyPr lIns="0" tIns="0" rIns="0" bIns="0" anchor="ctr" anchorCtr="0"/>
          <a:lstStyle/>
          <a:p>
            <a:pPr algn="ctr">
              <a:defRPr/>
            </a:pPr>
            <a:r>
              <a:rPr lang="en-US" altLang="zh-CN" sz="1400" kern="0" dirty="0">
                <a:solidFill>
                  <a:srgbClr val="000000"/>
                </a:solidFill>
                <a:latin typeface="+mn-ea"/>
                <a:ea typeface="+mn-ea"/>
                <a:cs typeface="Times New Roman" pitchFamily="18" charset="0"/>
              </a:rPr>
              <a:t>I/O</a:t>
            </a:r>
            <a:r>
              <a:rPr lang="zh-CN" altLang="en-US" sz="1400" kern="0" dirty="0">
                <a:solidFill>
                  <a:srgbClr val="000000"/>
                </a:solidFill>
                <a:latin typeface="+mn-ea"/>
                <a:ea typeface="+mn-ea"/>
                <a:cs typeface="Times New Roman" pitchFamily="18" charset="0"/>
              </a:rPr>
              <a:t>操作</a:t>
            </a:r>
          </a:p>
        </p:txBody>
      </p:sp>
      <p:sp>
        <p:nvSpPr>
          <p:cNvPr id="20" name="Line 19"/>
          <p:cNvSpPr>
            <a:spLocks noChangeShapeType="1"/>
          </p:cNvSpPr>
          <p:nvPr/>
        </p:nvSpPr>
        <p:spPr bwMode="auto">
          <a:xfrm>
            <a:off x="6979711" y="4629003"/>
            <a:ext cx="325099" cy="1758"/>
          </a:xfrm>
          <a:prstGeom prst="line">
            <a:avLst/>
          </a:prstGeom>
          <a:noFill/>
          <a:ln w="9525">
            <a:solidFill>
              <a:srgbClr val="000000"/>
            </a:solidFill>
            <a:round/>
            <a:headEnd/>
            <a:tailEnd type="triangle" w="med" len="med"/>
          </a:ln>
          <a:effectLst/>
        </p:spPr>
        <p:txBody>
          <a:bodyPr/>
          <a:lstStyle/>
          <a:p>
            <a:pPr fontAlgn="auto">
              <a:spcBef>
                <a:spcPts val="0"/>
              </a:spcBef>
              <a:spcAft>
                <a:spcPts val="0"/>
              </a:spcAft>
              <a:defRPr/>
            </a:pPr>
            <a:endParaRPr lang="zh-CN" altLang="en-US" sz="1400" kern="0">
              <a:solidFill>
                <a:sysClr val="windowText" lastClr="000000"/>
              </a:solidFill>
              <a:latin typeface="+mn-ea"/>
              <a:ea typeface="+mn-ea"/>
              <a:cs typeface="Times New Roman" pitchFamily="18" charset="0"/>
            </a:endParaRPr>
          </a:p>
        </p:txBody>
      </p:sp>
      <p:sp>
        <p:nvSpPr>
          <p:cNvPr id="21" name="Line 18"/>
          <p:cNvSpPr>
            <a:spLocks noChangeShapeType="1"/>
          </p:cNvSpPr>
          <p:nvPr/>
        </p:nvSpPr>
        <p:spPr bwMode="auto">
          <a:xfrm flipH="1">
            <a:off x="5035422" y="5861931"/>
            <a:ext cx="485397" cy="0"/>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zh-CN" altLang="en-US" sz="1400" kern="0">
              <a:solidFill>
                <a:sysClr val="windowText" lastClr="000000"/>
              </a:solidFill>
              <a:latin typeface="+mn-ea"/>
              <a:ea typeface="+mn-ea"/>
              <a:cs typeface="Times New Roman" pitchFamily="18" charset="0"/>
            </a:endParaRPr>
          </a:p>
        </p:txBody>
      </p:sp>
      <p:sp>
        <p:nvSpPr>
          <p:cNvPr id="22" name="Text Box 17"/>
          <p:cNvSpPr txBox="1">
            <a:spLocks noChangeArrowheads="1"/>
          </p:cNvSpPr>
          <p:nvPr/>
        </p:nvSpPr>
        <p:spPr bwMode="auto">
          <a:xfrm>
            <a:off x="5520819" y="5589509"/>
            <a:ext cx="1296793" cy="547480"/>
          </a:xfrm>
          <a:prstGeom prst="rect">
            <a:avLst/>
          </a:prstGeom>
          <a:solidFill>
            <a:srgbClr val="00B0F0"/>
          </a:solidFill>
          <a:ln w="9525">
            <a:noFill/>
            <a:miter lim="800000"/>
            <a:headEnd/>
            <a:tailEnd/>
          </a:ln>
        </p:spPr>
        <p:txBody>
          <a:bodyPr lIns="0" tIns="72000" rIns="0" bIns="72000" anchor="ctr" anchorCtr="0"/>
          <a:lstStyle/>
          <a:p>
            <a:pPr algn="ctr">
              <a:defRPr/>
            </a:pPr>
            <a:r>
              <a:rPr lang="en-US" altLang="zh-CN" sz="1400" kern="0" dirty="0">
                <a:solidFill>
                  <a:srgbClr val="000000"/>
                </a:solidFill>
                <a:latin typeface="+mn-ea"/>
                <a:ea typeface="+mn-ea"/>
                <a:cs typeface="Times New Roman" pitchFamily="18" charset="0"/>
              </a:rPr>
              <a:t>I/O</a:t>
            </a:r>
            <a:r>
              <a:rPr lang="zh-CN" altLang="en-US" sz="1400" kern="0" dirty="0">
                <a:solidFill>
                  <a:srgbClr val="000000"/>
                </a:solidFill>
                <a:latin typeface="+mn-ea"/>
                <a:ea typeface="+mn-ea"/>
                <a:cs typeface="Times New Roman" pitchFamily="18" charset="0"/>
              </a:rPr>
              <a:t>操作模拟</a:t>
            </a:r>
          </a:p>
        </p:txBody>
      </p:sp>
      <p:sp>
        <p:nvSpPr>
          <p:cNvPr id="23" name="Text Box 16"/>
          <p:cNvSpPr txBox="1">
            <a:spLocks noChangeArrowheads="1"/>
          </p:cNvSpPr>
          <p:nvPr/>
        </p:nvSpPr>
        <p:spPr bwMode="auto">
          <a:xfrm>
            <a:off x="7305710" y="4353944"/>
            <a:ext cx="1294991" cy="549238"/>
          </a:xfrm>
          <a:prstGeom prst="rect">
            <a:avLst/>
          </a:prstGeom>
          <a:solidFill>
            <a:srgbClr val="92D050"/>
          </a:solidFill>
          <a:ln w="9525">
            <a:noFill/>
            <a:miter lim="800000"/>
            <a:headEnd/>
            <a:tailEnd/>
          </a:ln>
          <a:effectLst/>
        </p:spPr>
        <p:txBody>
          <a:bodyPr lIns="0" tIns="0" rIns="0" bIns="0" anchor="ctr" anchorCtr="0"/>
          <a:lstStyle/>
          <a:p>
            <a:pPr algn="ctr">
              <a:defRPr/>
            </a:pPr>
            <a:r>
              <a:rPr lang="zh-CN" altLang="en-US" sz="1400" kern="0" dirty="0">
                <a:solidFill>
                  <a:srgbClr val="000000"/>
                </a:solidFill>
                <a:latin typeface="+mn-ea"/>
                <a:ea typeface="+mn-ea"/>
                <a:cs typeface="Times New Roman" pitchFamily="18" charset="0"/>
              </a:rPr>
              <a:t>非</a:t>
            </a:r>
            <a:r>
              <a:rPr lang="en-US" altLang="zh-CN" sz="1400" kern="0" dirty="0">
                <a:solidFill>
                  <a:srgbClr val="000000"/>
                </a:solidFill>
                <a:latin typeface="+mn-ea"/>
                <a:ea typeface="+mn-ea"/>
                <a:cs typeface="Times New Roman" pitchFamily="18" charset="0"/>
              </a:rPr>
              <a:t>I/O</a:t>
            </a:r>
            <a:r>
              <a:rPr lang="zh-CN" altLang="en-US" sz="1400" kern="0" dirty="0">
                <a:solidFill>
                  <a:srgbClr val="000000"/>
                </a:solidFill>
                <a:latin typeface="+mn-ea"/>
                <a:ea typeface="+mn-ea"/>
                <a:cs typeface="Times New Roman" pitchFamily="18" charset="0"/>
              </a:rPr>
              <a:t>操作</a:t>
            </a:r>
          </a:p>
          <a:p>
            <a:pPr algn="ctr" eaLnBrk="0" hangingPunct="0">
              <a:defRPr/>
            </a:pPr>
            <a:r>
              <a:rPr lang="zh-CN" altLang="en-US" sz="1400" kern="0" dirty="0">
                <a:solidFill>
                  <a:srgbClr val="000000"/>
                </a:solidFill>
                <a:latin typeface="+mn-ea"/>
                <a:ea typeface="+mn-ea"/>
                <a:cs typeface="Times New Roman" pitchFamily="18" charset="0"/>
              </a:rPr>
              <a:t>退出处理</a:t>
            </a:r>
          </a:p>
        </p:txBody>
      </p:sp>
      <p:sp>
        <p:nvSpPr>
          <p:cNvPr id="24" name="Line 15"/>
          <p:cNvSpPr>
            <a:spLocks noChangeShapeType="1"/>
          </p:cNvSpPr>
          <p:nvPr/>
        </p:nvSpPr>
        <p:spPr bwMode="auto">
          <a:xfrm flipV="1">
            <a:off x="7953206" y="3942675"/>
            <a:ext cx="1801" cy="411269"/>
          </a:xfrm>
          <a:prstGeom prst="line">
            <a:avLst/>
          </a:prstGeom>
          <a:noFill/>
          <a:ln w="9525">
            <a:solidFill>
              <a:srgbClr val="000000"/>
            </a:solidFill>
            <a:round/>
            <a:headEnd/>
            <a:tailEnd/>
          </a:ln>
        </p:spPr>
        <p:txBody>
          <a:bodyPr/>
          <a:lstStyle/>
          <a:p>
            <a:pPr fontAlgn="auto">
              <a:spcBef>
                <a:spcPts val="0"/>
              </a:spcBef>
              <a:spcAft>
                <a:spcPts val="0"/>
              </a:spcAft>
              <a:defRPr/>
            </a:pPr>
            <a:endParaRPr lang="zh-CN" altLang="en-US" sz="1400" kern="0">
              <a:solidFill>
                <a:sysClr val="windowText" lastClr="000000"/>
              </a:solidFill>
              <a:latin typeface="+mn-ea"/>
              <a:ea typeface="+mn-ea"/>
              <a:cs typeface="Times New Roman" pitchFamily="18" charset="0"/>
            </a:endParaRPr>
          </a:p>
        </p:txBody>
      </p:sp>
      <p:sp>
        <p:nvSpPr>
          <p:cNvPr id="25" name="Line 14"/>
          <p:cNvSpPr>
            <a:spLocks noChangeShapeType="1"/>
          </p:cNvSpPr>
          <p:nvPr/>
        </p:nvSpPr>
        <p:spPr bwMode="auto">
          <a:xfrm flipH="1">
            <a:off x="4711224" y="3942675"/>
            <a:ext cx="3241981" cy="1758"/>
          </a:xfrm>
          <a:prstGeom prst="line">
            <a:avLst/>
          </a:prstGeom>
          <a:noFill/>
          <a:ln w="9525">
            <a:solidFill>
              <a:srgbClr val="000000"/>
            </a:solidFill>
            <a:round/>
            <a:headEnd/>
            <a:tailEnd/>
          </a:ln>
        </p:spPr>
        <p:txBody>
          <a:bodyPr/>
          <a:lstStyle/>
          <a:p>
            <a:pPr fontAlgn="auto">
              <a:spcBef>
                <a:spcPts val="0"/>
              </a:spcBef>
              <a:spcAft>
                <a:spcPts val="0"/>
              </a:spcAft>
              <a:defRPr/>
            </a:pPr>
            <a:endParaRPr lang="zh-CN" altLang="en-US" sz="1400" kern="0">
              <a:solidFill>
                <a:sysClr val="windowText" lastClr="000000"/>
              </a:solidFill>
              <a:latin typeface="+mn-ea"/>
              <a:ea typeface="+mn-ea"/>
              <a:cs typeface="Times New Roman" pitchFamily="18" charset="0"/>
            </a:endParaRPr>
          </a:p>
        </p:txBody>
      </p:sp>
      <p:sp>
        <p:nvSpPr>
          <p:cNvPr id="26" name="Line 13"/>
          <p:cNvSpPr>
            <a:spLocks noChangeShapeType="1"/>
          </p:cNvSpPr>
          <p:nvPr/>
        </p:nvSpPr>
        <p:spPr bwMode="auto">
          <a:xfrm>
            <a:off x="4711224" y="3942675"/>
            <a:ext cx="0" cy="411269"/>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zh-CN" altLang="en-US" sz="1400" kern="0">
              <a:solidFill>
                <a:sysClr val="windowText" lastClr="000000"/>
              </a:solidFill>
              <a:latin typeface="+mn-ea"/>
              <a:ea typeface="+mn-ea"/>
              <a:cs typeface="Times New Roman" pitchFamily="18" charset="0"/>
            </a:endParaRPr>
          </a:p>
        </p:txBody>
      </p:sp>
      <p:sp>
        <p:nvSpPr>
          <p:cNvPr id="27" name="Text Box 12"/>
          <p:cNvSpPr txBox="1">
            <a:spLocks noChangeArrowheads="1"/>
          </p:cNvSpPr>
          <p:nvPr/>
        </p:nvSpPr>
        <p:spPr bwMode="auto">
          <a:xfrm>
            <a:off x="8598900" y="5387390"/>
            <a:ext cx="1783090" cy="822538"/>
          </a:xfrm>
          <a:prstGeom prst="rect">
            <a:avLst/>
          </a:prstGeom>
          <a:noFill/>
          <a:ln w="9525">
            <a:noFill/>
            <a:miter lim="800000"/>
            <a:headEnd/>
            <a:tailEnd/>
          </a:ln>
        </p:spPr>
        <p:txBody>
          <a:bodyPr lIns="0" tIns="0" rIns="0" bIns="0"/>
          <a:lstStyle/>
          <a:p>
            <a:pPr algn="r">
              <a:defRPr/>
            </a:pPr>
            <a:r>
              <a:rPr lang="en-US" altLang="zh-CN" sz="1400" kern="0" dirty="0" err="1">
                <a:solidFill>
                  <a:srgbClr val="000000"/>
                </a:solidFill>
                <a:latin typeface="+mn-ea"/>
                <a:ea typeface="+mn-ea"/>
                <a:cs typeface="Times New Roman" pitchFamily="18" charset="0"/>
              </a:rPr>
              <a:t>Qemu</a:t>
            </a:r>
            <a:endParaRPr lang="en-US" altLang="zh-CN" sz="1400" kern="0" dirty="0">
              <a:solidFill>
                <a:srgbClr val="000000"/>
              </a:solidFill>
              <a:latin typeface="+mn-ea"/>
              <a:ea typeface="+mn-ea"/>
              <a:cs typeface="Times New Roman" pitchFamily="18" charset="0"/>
            </a:endParaRPr>
          </a:p>
          <a:p>
            <a:pPr algn="r" eaLnBrk="0" hangingPunct="0">
              <a:defRPr/>
            </a:pPr>
            <a:r>
              <a:rPr lang="en-US" altLang="zh-CN" sz="1400" kern="0" dirty="0">
                <a:solidFill>
                  <a:srgbClr val="000000"/>
                </a:solidFill>
                <a:latin typeface="+mn-ea"/>
                <a:ea typeface="+mn-ea"/>
                <a:cs typeface="Times New Roman" pitchFamily="18" charset="0"/>
              </a:rPr>
              <a:t>User</a:t>
            </a:r>
            <a:r>
              <a:rPr lang="zh-CN" altLang="en-US" sz="1400" kern="0" dirty="0">
                <a:solidFill>
                  <a:srgbClr val="000000"/>
                </a:solidFill>
                <a:latin typeface="+mn-ea"/>
                <a:ea typeface="+mn-ea"/>
                <a:cs typeface="Times New Roman" pitchFamily="18" charset="0"/>
              </a:rPr>
              <a:t>模式</a:t>
            </a:r>
          </a:p>
          <a:p>
            <a:pPr algn="r" eaLnBrk="0" hangingPunct="0">
              <a:defRPr/>
            </a:pPr>
            <a:r>
              <a:rPr lang="zh-CN" altLang="en-US" sz="1400" kern="0" dirty="0">
                <a:solidFill>
                  <a:srgbClr val="000000"/>
                </a:solidFill>
                <a:latin typeface="+mn-ea"/>
                <a:ea typeface="+mn-ea"/>
                <a:cs typeface="Times New Roman" pitchFamily="18" charset="0"/>
              </a:rPr>
              <a:t>根模式，特权级</a:t>
            </a:r>
            <a:r>
              <a:rPr lang="en-US" altLang="zh-CN" sz="1400" kern="0" dirty="0">
                <a:solidFill>
                  <a:srgbClr val="000000"/>
                </a:solidFill>
                <a:latin typeface="+mn-ea"/>
                <a:ea typeface="+mn-ea"/>
                <a:cs typeface="Times New Roman" pitchFamily="18" charset="0"/>
              </a:rPr>
              <a:t>3</a:t>
            </a:r>
          </a:p>
        </p:txBody>
      </p:sp>
      <p:sp>
        <p:nvSpPr>
          <p:cNvPr id="28" name="Text Box 11"/>
          <p:cNvSpPr txBox="1">
            <a:spLocks noChangeArrowheads="1"/>
          </p:cNvSpPr>
          <p:nvPr/>
        </p:nvSpPr>
        <p:spPr bwMode="auto">
          <a:xfrm>
            <a:off x="8598900" y="2780928"/>
            <a:ext cx="1783090" cy="822538"/>
          </a:xfrm>
          <a:prstGeom prst="rect">
            <a:avLst/>
          </a:prstGeom>
          <a:noFill/>
          <a:ln w="9525">
            <a:noFill/>
            <a:miter lim="800000"/>
            <a:headEnd/>
            <a:tailEnd/>
          </a:ln>
        </p:spPr>
        <p:txBody>
          <a:bodyPr lIns="0" tIns="0" rIns="0" bIns="0"/>
          <a:lstStyle/>
          <a:p>
            <a:pPr algn="r">
              <a:defRPr/>
            </a:pPr>
            <a:r>
              <a:rPr lang="zh-CN" altLang="en-US" sz="1400" kern="0" dirty="0">
                <a:solidFill>
                  <a:srgbClr val="000000"/>
                </a:solidFill>
                <a:latin typeface="+mn-ea"/>
                <a:ea typeface="+mn-ea"/>
                <a:cs typeface="Times New Roman" pitchFamily="18" charset="0"/>
              </a:rPr>
              <a:t>客户虚拟机</a:t>
            </a:r>
          </a:p>
          <a:p>
            <a:pPr algn="r" eaLnBrk="0" hangingPunct="0">
              <a:defRPr/>
            </a:pPr>
            <a:r>
              <a:rPr lang="en-US" altLang="zh-CN" sz="1400" kern="0" dirty="0">
                <a:solidFill>
                  <a:srgbClr val="000000"/>
                </a:solidFill>
                <a:latin typeface="+mn-ea"/>
                <a:ea typeface="+mn-ea"/>
                <a:cs typeface="Times New Roman" pitchFamily="18" charset="0"/>
              </a:rPr>
              <a:t>Guest</a:t>
            </a:r>
            <a:r>
              <a:rPr lang="zh-CN" altLang="en-US" sz="1400" kern="0" dirty="0">
                <a:solidFill>
                  <a:srgbClr val="000000"/>
                </a:solidFill>
                <a:latin typeface="+mn-ea"/>
                <a:ea typeface="+mn-ea"/>
                <a:cs typeface="Times New Roman" pitchFamily="18" charset="0"/>
              </a:rPr>
              <a:t>模式</a:t>
            </a:r>
          </a:p>
          <a:p>
            <a:pPr algn="r" eaLnBrk="0" hangingPunct="0">
              <a:defRPr/>
            </a:pPr>
            <a:r>
              <a:rPr lang="zh-CN" altLang="en-US" sz="1400" kern="0" dirty="0">
                <a:solidFill>
                  <a:srgbClr val="000000"/>
                </a:solidFill>
                <a:latin typeface="+mn-ea"/>
                <a:ea typeface="+mn-ea"/>
                <a:cs typeface="Times New Roman" pitchFamily="18" charset="0"/>
              </a:rPr>
              <a:t>非根模式</a:t>
            </a:r>
          </a:p>
        </p:txBody>
      </p:sp>
      <p:sp>
        <p:nvSpPr>
          <p:cNvPr id="29" name="Text Box 10"/>
          <p:cNvSpPr txBox="1">
            <a:spLocks noChangeArrowheads="1"/>
          </p:cNvSpPr>
          <p:nvPr/>
        </p:nvSpPr>
        <p:spPr bwMode="auto">
          <a:xfrm>
            <a:off x="1955540" y="5314451"/>
            <a:ext cx="485397" cy="275058"/>
          </a:xfrm>
          <a:prstGeom prst="rect">
            <a:avLst/>
          </a:prstGeom>
          <a:solidFill>
            <a:srgbClr val="FFFFFF"/>
          </a:solidFill>
          <a:ln w="9525">
            <a:noFill/>
            <a:miter lim="800000"/>
            <a:headEnd/>
            <a:tailEnd/>
          </a:ln>
        </p:spPr>
        <p:txBody>
          <a:bodyPr lIns="0" tIns="0" rIns="0" bIns="0"/>
          <a:lstStyle/>
          <a:p>
            <a:pPr algn="ctr">
              <a:defRPr/>
            </a:pPr>
            <a:r>
              <a:rPr lang="en-US" altLang="zh-CN" sz="1400" kern="0">
                <a:solidFill>
                  <a:srgbClr val="000000"/>
                </a:solidFill>
                <a:latin typeface="+mn-ea"/>
                <a:ea typeface="+mn-ea"/>
                <a:cs typeface="Times New Roman" pitchFamily="18" charset="0"/>
              </a:rPr>
              <a:t>ioctl</a:t>
            </a:r>
          </a:p>
        </p:txBody>
      </p:sp>
      <p:sp>
        <p:nvSpPr>
          <p:cNvPr id="30" name="Text Box 9"/>
          <p:cNvSpPr txBox="1">
            <a:spLocks noChangeArrowheads="1"/>
          </p:cNvSpPr>
          <p:nvPr/>
        </p:nvSpPr>
        <p:spPr bwMode="auto">
          <a:xfrm>
            <a:off x="3576531" y="5314451"/>
            <a:ext cx="485397" cy="275058"/>
          </a:xfrm>
          <a:prstGeom prst="rect">
            <a:avLst/>
          </a:prstGeom>
          <a:solidFill>
            <a:srgbClr val="FFFFFF"/>
          </a:solidFill>
          <a:ln w="9525">
            <a:noFill/>
            <a:miter lim="800000"/>
            <a:headEnd/>
            <a:tailEnd/>
          </a:ln>
        </p:spPr>
        <p:txBody>
          <a:bodyPr lIns="0" tIns="0" rIns="0" bIns="0"/>
          <a:lstStyle/>
          <a:p>
            <a:pPr algn="ctr">
              <a:defRPr/>
            </a:pPr>
            <a:r>
              <a:rPr lang="en-US" altLang="zh-CN" sz="1400" kern="0" dirty="0" err="1">
                <a:solidFill>
                  <a:srgbClr val="000000"/>
                </a:solidFill>
                <a:latin typeface="+mn-ea"/>
                <a:ea typeface="+mn-ea"/>
                <a:cs typeface="Times New Roman" pitchFamily="18" charset="0"/>
              </a:rPr>
              <a:t>ioctl</a:t>
            </a:r>
            <a:endParaRPr lang="en-US" altLang="zh-CN" sz="1400" kern="0" dirty="0">
              <a:solidFill>
                <a:srgbClr val="000000"/>
              </a:solidFill>
              <a:latin typeface="+mn-ea"/>
              <a:ea typeface="+mn-ea"/>
              <a:cs typeface="Times New Roman" pitchFamily="18" charset="0"/>
            </a:endParaRPr>
          </a:p>
        </p:txBody>
      </p:sp>
      <p:sp>
        <p:nvSpPr>
          <p:cNvPr id="31" name="Text Box 8"/>
          <p:cNvSpPr txBox="1">
            <a:spLocks noChangeArrowheads="1"/>
          </p:cNvSpPr>
          <p:nvPr/>
        </p:nvSpPr>
        <p:spPr bwMode="auto">
          <a:xfrm>
            <a:off x="6170116" y="5040272"/>
            <a:ext cx="973495" cy="275058"/>
          </a:xfrm>
          <a:prstGeom prst="rect">
            <a:avLst/>
          </a:prstGeom>
          <a:solidFill>
            <a:srgbClr val="FFFFFF"/>
          </a:solidFill>
          <a:ln w="9525">
            <a:noFill/>
            <a:miter lim="800000"/>
            <a:headEnd/>
            <a:tailEnd/>
          </a:ln>
        </p:spPr>
        <p:txBody>
          <a:bodyPr lIns="0" tIns="0" rIns="0" bIns="0"/>
          <a:lstStyle/>
          <a:p>
            <a:pPr algn="ctr">
              <a:defRPr/>
            </a:pPr>
            <a:r>
              <a:rPr lang="en-US" altLang="zh-CN" sz="1400" kern="0">
                <a:solidFill>
                  <a:srgbClr val="000000"/>
                </a:solidFill>
                <a:latin typeface="+mn-ea"/>
                <a:ea typeface="+mn-ea"/>
                <a:cs typeface="Times New Roman" pitchFamily="18" charset="0"/>
              </a:rPr>
              <a:t>ioctl</a:t>
            </a:r>
            <a:r>
              <a:rPr lang="zh-CN" altLang="en-US" sz="1400" kern="0">
                <a:solidFill>
                  <a:srgbClr val="000000"/>
                </a:solidFill>
                <a:latin typeface="+mn-ea"/>
                <a:ea typeface="+mn-ea"/>
                <a:cs typeface="Times New Roman" pitchFamily="18" charset="0"/>
              </a:rPr>
              <a:t>返回</a:t>
            </a:r>
          </a:p>
        </p:txBody>
      </p:sp>
      <p:sp>
        <p:nvSpPr>
          <p:cNvPr id="32" name="Line 7"/>
          <p:cNvSpPr>
            <a:spLocks noChangeShapeType="1"/>
          </p:cNvSpPr>
          <p:nvPr/>
        </p:nvSpPr>
        <p:spPr bwMode="auto">
          <a:xfrm>
            <a:off x="6170116" y="5040272"/>
            <a:ext cx="0" cy="549238"/>
          </a:xfrm>
          <a:prstGeom prst="line">
            <a:avLst/>
          </a:prstGeom>
          <a:noFill/>
          <a:ln w="9525">
            <a:solidFill>
              <a:srgbClr val="000000"/>
            </a:solidFill>
            <a:round/>
            <a:headEnd/>
            <a:tailEnd type="triangle" w="med" len="med"/>
          </a:ln>
        </p:spPr>
        <p:txBody>
          <a:bodyPr/>
          <a:lstStyle/>
          <a:p>
            <a:pPr fontAlgn="auto">
              <a:spcBef>
                <a:spcPts val="0"/>
              </a:spcBef>
              <a:spcAft>
                <a:spcPts val="0"/>
              </a:spcAft>
              <a:defRPr/>
            </a:pPr>
            <a:endParaRPr lang="zh-CN" altLang="en-US" sz="1400" kern="0">
              <a:solidFill>
                <a:sysClr val="windowText" lastClr="000000"/>
              </a:solidFill>
              <a:latin typeface="+mn-ea"/>
              <a:ea typeface="+mn-ea"/>
              <a:cs typeface="Times New Roman" pitchFamily="18" charset="0"/>
            </a:endParaRPr>
          </a:p>
        </p:txBody>
      </p:sp>
      <p:sp>
        <p:nvSpPr>
          <p:cNvPr id="33" name="Line 6"/>
          <p:cNvSpPr>
            <a:spLocks noChangeShapeType="1"/>
          </p:cNvSpPr>
          <p:nvPr/>
        </p:nvSpPr>
        <p:spPr bwMode="auto">
          <a:xfrm>
            <a:off x="1955540" y="5312694"/>
            <a:ext cx="8267953" cy="1758"/>
          </a:xfrm>
          <a:prstGeom prst="line">
            <a:avLst/>
          </a:prstGeom>
          <a:noFill/>
          <a:ln w="9525">
            <a:solidFill>
              <a:srgbClr val="000000"/>
            </a:solidFill>
            <a:prstDash val="dash"/>
            <a:round/>
            <a:headEnd/>
            <a:tailEnd/>
          </a:ln>
        </p:spPr>
        <p:txBody>
          <a:bodyPr/>
          <a:lstStyle/>
          <a:p>
            <a:pPr fontAlgn="auto">
              <a:spcBef>
                <a:spcPts val="0"/>
              </a:spcBef>
              <a:spcAft>
                <a:spcPts val="0"/>
              </a:spcAft>
              <a:defRPr/>
            </a:pPr>
            <a:endParaRPr lang="zh-CN" altLang="en-US" sz="1400" kern="0">
              <a:solidFill>
                <a:sysClr val="windowText" lastClr="000000"/>
              </a:solidFill>
              <a:latin typeface="+mn-ea"/>
              <a:ea typeface="+mn-ea"/>
              <a:cs typeface="Times New Roman" pitchFamily="18" charset="0"/>
            </a:endParaRPr>
          </a:p>
        </p:txBody>
      </p:sp>
      <p:sp>
        <p:nvSpPr>
          <p:cNvPr id="34" name="Text Box 5"/>
          <p:cNvSpPr txBox="1">
            <a:spLocks noChangeArrowheads="1"/>
          </p:cNvSpPr>
          <p:nvPr/>
        </p:nvSpPr>
        <p:spPr bwMode="auto">
          <a:xfrm>
            <a:off x="1955540" y="5589509"/>
            <a:ext cx="1134693" cy="547480"/>
          </a:xfrm>
          <a:prstGeom prst="rect">
            <a:avLst/>
          </a:prstGeom>
          <a:solidFill>
            <a:srgbClr val="00B0F0"/>
          </a:solidFill>
          <a:ln w="9525">
            <a:noFill/>
            <a:miter lim="800000"/>
            <a:headEnd/>
            <a:tailEnd/>
          </a:ln>
        </p:spPr>
        <p:txBody>
          <a:bodyPr lIns="0" tIns="0" rIns="0" bIns="0" anchor="ctr" anchorCtr="0"/>
          <a:lstStyle/>
          <a:p>
            <a:pPr algn="ctr">
              <a:defRPr/>
            </a:pPr>
            <a:r>
              <a:rPr lang="en-US" altLang="zh-CN" sz="1400" kern="0" dirty="0">
                <a:solidFill>
                  <a:srgbClr val="000000"/>
                </a:solidFill>
                <a:latin typeface="+mn-ea"/>
                <a:ea typeface="+mn-ea"/>
                <a:cs typeface="Times New Roman" pitchFamily="18" charset="0"/>
              </a:rPr>
              <a:t>VCPU</a:t>
            </a:r>
          </a:p>
          <a:p>
            <a:pPr algn="ctr" eaLnBrk="0" hangingPunct="0">
              <a:defRPr/>
            </a:pPr>
            <a:r>
              <a:rPr lang="zh-CN" altLang="en-US" sz="1400" kern="0" dirty="0">
                <a:solidFill>
                  <a:srgbClr val="000000"/>
                </a:solidFill>
                <a:latin typeface="+mn-ea"/>
                <a:ea typeface="+mn-ea"/>
                <a:cs typeface="Times New Roman" pitchFamily="18" charset="0"/>
              </a:rPr>
              <a:t>创建</a:t>
            </a:r>
            <a:r>
              <a:rPr lang="en-US" altLang="zh-CN" sz="1400" kern="0" dirty="0">
                <a:solidFill>
                  <a:srgbClr val="000000"/>
                </a:solidFill>
                <a:latin typeface="+mn-ea"/>
                <a:ea typeface="+mn-ea"/>
                <a:cs typeface="Times New Roman" pitchFamily="18" charset="0"/>
              </a:rPr>
              <a:t>/</a:t>
            </a:r>
            <a:r>
              <a:rPr lang="zh-CN" altLang="en-US" sz="1400" kern="0" dirty="0">
                <a:solidFill>
                  <a:srgbClr val="000000"/>
                </a:solidFill>
                <a:latin typeface="+mn-ea"/>
                <a:ea typeface="+mn-ea"/>
                <a:cs typeface="Times New Roman" pitchFamily="18" charset="0"/>
              </a:rPr>
              <a:t>初始化</a:t>
            </a:r>
          </a:p>
        </p:txBody>
      </p:sp>
      <p:sp>
        <p:nvSpPr>
          <p:cNvPr id="35" name="Text Box 4"/>
          <p:cNvSpPr txBox="1">
            <a:spLocks noChangeArrowheads="1"/>
          </p:cNvSpPr>
          <p:nvPr/>
        </p:nvSpPr>
        <p:spPr bwMode="auto">
          <a:xfrm>
            <a:off x="3738630" y="5589509"/>
            <a:ext cx="1296793" cy="547480"/>
          </a:xfrm>
          <a:prstGeom prst="rect">
            <a:avLst/>
          </a:prstGeom>
          <a:solidFill>
            <a:srgbClr val="00B0F0"/>
          </a:solidFill>
          <a:ln w="9525">
            <a:noFill/>
            <a:miter lim="800000"/>
            <a:headEnd/>
            <a:tailEnd/>
          </a:ln>
        </p:spPr>
        <p:txBody>
          <a:bodyPr lIns="0" tIns="0" rIns="0" bIns="0" anchor="ctr" anchorCtr="0"/>
          <a:lstStyle/>
          <a:p>
            <a:pPr algn="ctr">
              <a:defRPr/>
            </a:pPr>
            <a:r>
              <a:rPr lang="en-US" altLang="zh-CN" sz="1400" kern="0" dirty="0">
                <a:solidFill>
                  <a:srgbClr val="000000"/>
                </a:solidFill>
                <a:latin typeface="+mn-ea"/>
                <a:ea typeface="+mn-ea"/>
                <a:cs typeface="Times New Roman" pitchFamily="18" charset="0"/>
              </a:rPr>
              <a:t>VCPU</a:t>
            </a:r>
          </a:p>
          <a:p>
            <a:pPr algn="ctr" eaLnBrk="0" hangingPunct="0">
              <a:defRPr/>
            </a:pPr>
            <a:r>
              <a:rPr lang="zh-CN" altLang="en-US" sz="1400" kern="0" dirty="0">
                <a:solidFill>
                  <a:srgbClr val="000000"/>
                </a:solidFill>
                <a:latin typeface="+mn-ea"/>
                <a:ea typeface="+mn-ea"/>
                <a:cs typeface="Times New Roman" pitchFamily="18" charset="0"/>
              </a:rPr>
              <a:t>运行</a:t>
            </a:r>
            <a:r>
              <a:rPr lang="en-US" altLang="zh-CN" sz="1400" kern="0" dirty="0">
                <a:solidFill>
                  <a:srgbClr val="000000"/>
                </a:solidFill>
                <a:latin typeface="+mn-ea"/>
                <a:ea typeface="+mn-ea"/>
                <a:cs typeface="Times New Roman" pitchFamily="18" charset="0"/>
              </a:rPr>
              <a:t>/</a:t>
            </a:r>
            <a:r>
              <a:rPr lang="zh-CN" altLang="en-US" sz="1400" kern="0" dirty="0">
                <a:solidFill>
                  <a:srgbClr val="000000"/>
                </a:solidFill>
                <a:latin typeface="+mn-ea"/>
                <a:ea typeface="+mn-ea"/>
                <a:cs typeface="Times New Roman" pitchFamily="18" charset="0"/>
              </a:rPr>
              <a:t>退出处理</a:t>
            </a:r>
          </a:p>
        </p:txBody>
      </p:sp>
      <p:sp>
        <p:nvSpPr>
          <p:cNvPr id="36" name="TextBox 88"/>
          <p:cNvSpPr txBox="1"/>
          <p:nvPr/>
        </p:nvSpPr>
        <p:spPr>
          <a:xfrm>
            <a:off x="4305976" y="3629890"/>
            <a:ext cx="1655762" cy="307975"/>
          </a:xfrm>
          <a:prstGeom prst="rect">
            <a:avLst/>
          </a:prstGeom>
          <a:noFill/>
        </p:spPr>
        <p:txBody>
          <a:bodyPr>
            <a:spAutoFit/>
          </a:bodyPr>
          <a:lstStyle/>
          <a:p>
            <a:pPr fontAlgn="auto">
              <a:spcBef>
                <a:spcPts val="0"/>
              </a:spcBef>
              <a:spcAft>
                <a:spcPts val="0"/>
              </a:spcAft>
              <a:defRPr/>
            </a:pPr>
            <a:r>
              <a:rPr lang="en-US" altLang="zh-CN" sz="1400" kern="0" dirty="0">
                <a:solidFill>
                  <a:srgbClr val="C00000"/>
                </a:solidFill>
                <a:latin typeface="+mn-ea"/>
                <a:ea typeface="+mn-ea"/>
              </a:rPr>
              <a:t>Lightweight exit</a:t>
            </a:r>
            <a:endParaRPr lang="zh-CN" altLang="en-US" sz="1400" kern="0" dirty="0">
              <a:solidFill>
                <a:srgbClr val="C00000"/>
              </a:solidFill>
              <a:latin typeface="+mn-ea"/>
              <a:ea typeface="+mn-ea"/>
            </a:endParaRPr>
          </a:p>
        </p:txBody>
      </p:sp>
      <p:sp>
        <p:nvSpPr>
          <p:cNvPr id="37" name="TextBox 89"/>
          <p:cNvSpPr txBox="1"/>
          <p:nvPr/>
        </p:nvSpPr>
        <p:spPr>
          <a:xfrm>
            <a:off x="5857506" y="5214762"/>
            <a:ext cx="1657350" cy="307975"/>
          </a:xfrm>
          <a:prstGeom prst="rect">
            <a:avLst/>
          </a:prstGeom>
          <a:noFill/>
        </p:spPr>
        <p:txBody>
          <a:bodyPr>
            <a:spAutoFit/>
          </a:bodyPr>
          <a:lstStyle/>
          <a:p>
            <a:pPr fontAlgn="auto">
              <a:spcBef>
                <a:spcPts val="0"/>
              </a:spcBef>
              <a:spcAft>
                <a:spcPts val="0"/>
              </a:spcAft>
              <a:defRPr/>
            </a:pPr>
            <a:r>
              <a:rPr lang="en-US" altLang="zh-CN" sz="1400" kern="0" dirty="0">
                <a:solidFill>
                  <a:srgbClr val="C00000"/>
                </a:solidFill>
                <a:latin typeface="+mn-ea"/>
                <a:ea typeface="+mn-ea"/>
              </a:rPr>
              <a:t>Heavyweight exit</a:t>
            </a:r>
            <a:endParaRPr lang="zh-CN" altLang="en-US" sz="1400" kern="0" dirty="0">
              <a:solidFill>
                <a:srgbClr val="C00000"/>
              </a:solidFill>
              <a:latin typeface="+mn-ea"/>
              <a:ea typeface="+mn-ea"/>
            </a:endParaRPr>
          </a:p>
        </p:txBody>
      </p:sp>
    </p:spTree>
    <p:extLst>
      <p:ext uri="{BB962C8B-B14F-4D97-AF65-F5344CB8AC3E}">
        <p14:creationId xmlns:p14="http://schemas.microsoft.com/office/powerpoint/2010/main" val="9363389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CPU</a:t>
            </a:r>
            <a:r>
              <a:rPr lang="zh-CN" altLang="en-US" dirty="0" smtClean="0"/>
              <a:t>与</a:t>
            </a:r>
            <a:r>
              <a:rPr lang="en-US" altLang="zh-CN" dirty="0" smtClean="0"/>
              <a:t>vCPU</a:t>
            </a:r>
            <a:r>
              <a:rPr lang="zh-CN" altLang="en-US" dirty="0" smtClean="0"/>
              <a:t>对应关系</a:t>
            </a:r>
            <a:endParaRPr lang="zh-CN" altLang="en-US" dirty="0"/>
          </a:p>
        </p:txBody>
      </p:sp>
      <p:grpSp>
        <p:nvGrpSpPr>
          <p:cNvPr id="3" name="组合 18397"/>
          <p:cNvGrpSpPr/>
          <p:nvPr/>
        </p:nvGrpSpPr>
        <p:grpSpPr>
          <a:xfrm>
            <a:off x="1342772" y="3569595"/>
            <a:ext cx="1858278" cy="374683"/>
            <a:chOff x="2449513" y="1096964"/>
            <a:chExt cx="650875" cy="130175"/>
          </a:xfrm>
          <a:solidFill>
            <a:srgbClr val="00B0F0"/>
          </a:solidFill>
        </p:grpSpPr>
        <p:sp>
          <p:nvSpPr>
            <p:cNvPr id="4"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5"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6"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7"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8"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9"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10"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11"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12"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13"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14"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5"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16"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7"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8"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9"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0"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1"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22"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3"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24"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5"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6"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7"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8"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9"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0"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1"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2"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sp>
        <p:nvSpPr>
          <p:cNvPr id="33" name="任意多边形 32"/>
          <p:cNvSpPr/>
          <p:nvPr/>
        </p:nvSpPr>
        <p:spPr bwMode="auto">
          <a:xfrm rot="5400000">
            <a:off x="4146881" y="1501220"/>
            <a:ext cx="677819" cy="716956"/>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4" name="任意多边形 33"/>
          <p:cNvSpPr/>
          <p:nvPr/>
        </p:nvSpPr>
        <p:spPr bwMode="auto">
          <a:xfrm rot="5400000">
            <a:off x="4146880" y="2710537"/>
            <a:ext cx="677819" cy="716956"/>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5" name="任意多边形 34"/>
          <p:cNvSpPr/>
          <p:nvPr/>
        </p:nvSpPr>
        <p:spPr bwMode="auto">
          <a:xfrm rot="5400000">
            <a:off x="4146879" y="4162095"/>
            <a:ext cx="677819" cy="716956"/>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6" name="任意多边形 35"/>
          <p:cNvSpPr/>
          <p:nvPr/>
        </p:nvSpPr>
        <p:spPr bwMode="auto">
          <a:xfrm rot="5400000">
            <a:off x="4146878" y="5371412"/>
            <a:ext cx="677819" cy="716956"/>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8" name="圆角矩形 37"/>
          <p:cNvSpPr/>
          <p:nvPr/>
        </p:nvSpPr>
        <p:spPr bwMode="auto">
          <a:xfrm>
            <a:off x="5735960" y="1526066"/>
            <a:ext cx="1728192" cy="362875"/>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ea typeface="+mn-ea"/>
              </a:rPr>
              <a:t>PHY kernel 01</a:t>
            </a:r>
            <a:endParaRPr kumimoji="0" lang="zh-CN" altLang="en-US" sz="1600" b="0" i="0" u="none" strike="noStrike" cap="none" normalizeH="0" baseline="0" dirty="0" smtClean="0">
              <a:ln>
                <a:noFill/>
              </a:ln>
              <a:solidFill>
                <a:schemeClr val="tx1"/>
              </a:solidFill>
              <a:effectLst/>
              <a:latin typeface="+mn-ea"/>
              <a:ea typeface="+mn-ea"/>
            </a:endParaRPr>
          </a:p>
        </p:txBody>
      </p:sp>
      <p:sp>
        <p:nvSpPr>
          <p:cNvPr id="40" name="圆角矩形 39"/>
          <p:cNvSpPr/>
          <p:nvPr/>
        </p:nvSpPr>
        <p:spPr bwMode="auto">
          <a:xfrm>
            <a:off x="5735960" y="2142318"/>
            <a:ext cx="1728192" cy="362875"/>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ea typeface="+mn-ea"/>
              </a:rPr>
              <a:t>PHY kernel 02</a:t>
            </a:r>
            <a:endParaRPr kumimoji="0" lang="zh-CN" altLang="en-US" sz="1600" b="0" i="0" u="none" strike="noStrike" cap="none" normalizeH="0" baseline="0" dirty="0" smtClean="0">
              <a:ln>
                <a:noFill/>
              </a:ln>
              <a:solidFill>
                <a:schemeClr val="tx1"/>
              </a:solidFill>
              <a:effectLst/>
              <a:latin typeface="+mn-ea"/>
              <a:ea typeface="+mn-ea"/>
            </a:endParaRPr>
          </a:p>
        </p:txBody>
      </p:sp>
      <p:sp>
        <p:nvSpPr>
          <p:cNvPr id="41" name="圆角矩形 40"/>
          <p:cNvSpPr/>
          <p:nvPr/>
        </p:nvSpPr>
        <p:spPr bwMode="auto">
          <a:xfrm>
            <a:off x="5735960" y="2758570"/>
            <a:ext cx="1728192" cy="362875"/>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ea typeface="+mn-ea"/>
              </a:rPr>
              <a:t>PHY kernel 03</a:t>
            </a:r>
            <a:endParaRPr kumimoji="0" lang="zh-CN" altLang="en-US" sz="1600" b="0" i="0" u="none" strike="noStrike" cap="none" normalizeH="0" baseline="0" dirty="0" smtClean="0">
              <a:ln>
                <a:noFill/>
              </a:ln>
              <a:solidFill>
                <a:schemeClr val="tx1"/>
              </a:solidFill>
              <a:effectLst/>
              <a:latin typeface="+mn-ea"/>
              <a:ea typeface="+mn-ea"/>
            </a:endParaRPr>
          </a:p>
        </p:txBody>
      </p:sp>
      <p:sp>
        <p:nvSpPr>
          <p:cNvPr id="42" name="圆角矩形 41"/>
          <p:cNvSpPr/>
          <p:nvPr/>
        </p:nvSpPr>
        <p:spPr bwMode="auto">
          <a:xfrm>
            <a:off x="5735960" y="3520665"/>
            <a:ext cx="1728192" cy="362875"/>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ea typeface="+mn-ea"/>
              </a:rPr>
              <a:t>PHY kernel 1x</a:t>
            </a:r>
            <a:endParaRPr kumimoji="0" lang="zh-CN" altLang="en-US" sz="1600" b="0" i="0" u="none" strike="noStrike" cap="none" normalizeH="0" baseline="0" dirty="0" smtClean="0">
              <a:ln>
                <a:noFill/>
              </a:ln>
              <a:solidFill>
                <a:schemeClr val="tx1"/>
              </a:solidFill>
              <a:effectLst/>
              <a:latin typeface="+mn-ea"/>
              <a:ea typeface="+mn-ea"/>
            </a:endParaRPr>
          </a:p>
        </p:txBody>
      </p:sp>
      <p:sp>
        <p:nvSpPr>
          <p:cNvPr id="43" name="圆角矩形 42"/>
          <p:cNvSpPr/>
          <p:nvPr/>
        </p:nvSpPr>
        <p:spPr bwMode="auto">
          <a:xfrm>
            <a:off x="5735960" y="4131001"/>
            <a:ext cx="1728192" cy="362875"/>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ea typeface="+mn-ea"/>
              </a:rPr>
              <a:t>PHY kernel 1x</a:t>
            </a:r>
            <a:endParaRPr kumimoji="0" lang="zh-CN" altLang="en-US" sz="1600" b="0" i="0" u="none" strike="noStrike" cap="none" normalizeH="0" baseline="0" dirty="0" smtClean="0">
              <a:ln>
                <a:noFill/>
              </a:ln>
              <a:solidFill>
                <a:schemeClr val="tx1"/>
              </a:solidFill>
              <a:effectLst/>
              <a:latin typeface="+mn-ea"/>
              <a:ea typeface="+mn-ea"/>
            </a:endParaRPr>
          </a:p>
        </p:txBody>
      </p:sp>
      <p:sp>
        <p:nvSpPr>
          <p:cNvPr id="44" name="圆角矩形 43"/>
          <p:cNvSpPr/>
          <p:nvPr/>
        </p:nvSpPr>
        <p:spPr bwMode="auto">
          <a:xfrm>
            <a:off x="5726224" y="4742681"/>
            <a:ext cx="1728192" cy="362875"/>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ea typeface="+mn-ea"/>
              </a:rPr>
              <a:t>PHY kernel 1x</a:t>
            </a:r>
            <a:endParaRPr kumimoji="0" lang="zh-CN" altLang="en-US" sz="1600" b="0" i="0" u="none" strike="noStrike" cap="none" normalizeH="0" baseline="0" dirty="0" smtClean="0">
              <a:ln>
                <a:noFill/>
              </a:ln>
              <a:solidFill>
                <a:schemeClr val="tx1"/>
              </a:solidFill>
              <a:effectLst/>
              <a:latin typeface="+mn-ea"/>
              <a:ea typeface="+mn-ea"/>
            </a:endParaRPr>
          </a:p>
        </p:txBody>
      </p:sp>
      <p:sp>
        <p:nvSpPr>
          <p:cNvPr id="47" name="圆角矩形 46"/>
          <p:cNvSpPr/>
          <p:nvPr/>
        </p:nvSpPr>
        <p:spPr bwMode="auto">
          <a:xfrm>
            <a:off x="8148228" y="1814951"/>
            <a:ext cx="1217140" cy="464631"/>
          </a:xfrm>
          <a:prstGeom prst="roundRect">
            <a:avLst>
              <a:gd name="adj" fmla="val 50000"/>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1400" dirty="0" smtClean="0">
                <a:latin typeface="+mn-ea"/>
                <a:ea typeface="+mn-ea"/>
              </a:rPr>
              <a:t>Super</a:t>
            </a:r>
          </a:p>
          <a:p>
            <a:pPr algn="ctr"/>
            <a:r>
              <a:rPr lang="en-US" altLang="zh-CN" sz="1400" dirty="0" smtClean="0">
                <a:latin typeface="+mn-ea"/>
                <a:ea typeface="+mn-ea"/>
              </a:rPr>
              <a:t>Thread</a:t>
            </a:r>
            <a:endParaRPr kumimoji="0" lang="zh-CN" altLang="en-US" sz="1400" b="0" i="0" u="none" strike="noStrike" cap="none" normalizeH="0" baseline="0" dirty="0" smtClean="0">
              <a:ln>
                <a:noFill/>
              </a:ln>
              <a:solidFill>
                <a:schemeClr val="tx1"/>
              </a:solidFill>
              <a:effectLst/>
              <a:latin typeface="+mn-ea"/>
              <a:ea typeface="+mn-ea"/>
            </a:endParaRPr>
          </a:p>
        </p:txBody>
      </p:sp>
      <p:sp>
        <p:nvSpPr>
          <p:cNvPr id="52" name="圆角矩形 51"/>
          <p:cNvSpPr/>
          <p:nvPr/>
        </p:nvSpPr>
        <p:spPr bwMode="auto">
          <a:xfrm>
            <a:off x="8150088" y="2356341"/>
            <a:ext cx="1217140" cy="464631"/>
          </a:xfrm>
          <a:prstGeom prst="roundRect">
            <a:avLst>
              <a:gd name="adj" fmla="val 50000"/>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a:r>
              <a:rPr lang="en-US" altLang="zh-CN" sz="1400">
                <a:latin typeface="+mn-ea"/>
              </a:rPr>
              <a:t>Super</a:t>
            </a:r>
          </a:p>
          <a:p>
            <a:pPr algn="ctr"/>
            <a:r>
              <a:rPr lang="en-US" altLang="zh-CN" sz="1400">
                <a:latin typeface="+mn-ea"/>
              </a:rPr>
              <a:t>Thread</a:t>
            </a:r>
            <a:endParaRPr lang="zh-CN" altLang="en-US" sz="1400" dirty="0">
              <a:latin typeface="+mn-ea"/>
            </a:endParaRPr>
          </a:p>
        </p:txBody>
      </p:sp>
      <p:sp>
        <p:nvSpPr>
          <p:cNvPr id="55" name="圆角矩形 54"/>
          <p:cNvSpPr/>
          <p:nvPr/>
        </p:nvSpPr>
        <p:spPr bwMode="auto">
          <a:xfrm>
            <a:off x="8150088" y="3199091"/>
            <a:ext cx="1217140" cy="464631"/>
          </a:xfrm>
          <a:prstGeom prst="roundRect">
            <a:avLst>
              <a:gd name="adj" fmla="val 50000"/>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a:r>
              <a:rPr lang="en-US" altLang="zh-CN" sz="1400">
                <a:latin typeface="+mn-ea"/>
              </a:rPr>
              <a:t>Super</a:t>
            </a:r>
          </a:p>
          <a:p>
            <a:pPr algn="ctr"/>
            <a:r>
              <a:rPr lang="en-US" altLang="zh-CN" sz="1400">
                <a:latin typeface="+mn-ea"/>
              </a:rPr>
              <a:t>Thread</a:t>
            </a:r>
            <a:endParaRPr lang="zh-CN" altLang="en-US" sz="1400" dirty="0">
              <a:latin typeface="+mn-ea"/>
            </a:endParaRPr>
          </a:p>
        </p:txBody>
      </p:sp>
      <p:sp>
        <p:nvSpPr>
          <p:cNvPr id="56" name="圆角矩形 55"/>
          <p:cNvSpPr/>
          <p:nvPr/>
        </p:nvSpPr>
        <p:spPr bwMode="auto">
          <a:xfrm>
            <a:off x="8151948" y="3740481"/>
            <a:ext cx="1217140" cy="464631"/>
          </a:xfrm>
          <a:prstGeom prst="roundRect">
            <a:avLst>
              <a:gd name="adj" fmla="val 50000"/>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a:r>
              <a:rPr lang="en-US" altLang="zh-CN" sz="1400">
                <a:latin typeface="+mn-ea"/>
              </a:rPr>
              <a:t>Super</a:t>
            </a:r>
          </a:p>
          <a:p>
            <a:pPr algn="ctr"/>
            <a:r>
              <a:rPr lang="en-US" altLang="zh-CN" sz="1400">
                <a:latin typeface="+mn-ea"/>
              </a:rPr>
              <a:t>Thread</a:t>
            </a:r>
            <a:endParaRPr lang="zh-CN" altLang="en-US" sz="1400" dirty="0">
              <a:latin typeface="+mn-ea"/>
            </a:endParaRPr>
          </a:p>
        </p:txBody>
      </p:sp>
      <p:sp>
        <p:nvSpPr>
          <p:cNvPr id="57" name="圆角矩形 56"/>
          <p:cNvSpPr/>
          <p:nvPr/>
        </p:nvSpPr>
        <p:spPr bwMode="auto">
          <a:xfrm>
            <a:off x="9999062" y="1814951"/>
            <a:ext cx="792088" cy="464631"/>
          </a:xfrm>
          <a:prstGeom prst="roundRect">
            <a:avLst>
              <a:gd name="adj" fmla="val 50000"/>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400" dirty="0" smtClean="0">
                <a:latin typeface="+mn-ea"/>
                <a:ea typeface="+mn-ea"/>
              </a:rPr>
              <a:t>vC</a:t>
            </a:r>
            <a:r>
              <a:rPr kumimoji="0" lang="en-US" altLang="zh-CN" sz="1400" b="0" i="0" u="none" strike="noStrike" cap="none" normalizeH="0" baseline="0" dirty="0" smtClean="0">
                <a:ln>
                  <a:noFill/>
                </a:ln>
                <a:solidFill>
                  <a:schemeClr val="tx1"/>
                </a:solidFill>
                <a:effectLst/>
                <a:latin typeface="+mn-ea"/>
                <a:ea typeface="+mn-ea"/>
              </a:rPr>
              <a:t>PU</a:t>
            </a:r>
            <a:endParaRPr kumimoji="0" lang="zh-CN" altLang="en-US" sz="1400" b="0" i="0" u="none" strike="noStrike" cap="none" normalizeH="0" baseline="0" dirty="0" smtClean="0">
              <a:ln>
                <a:noFill/>
              </a:ln>
              <a:solidFill>
                <a:schemeClr val="tx1"/>
              </a:solidFill>
              <a:effectLst/>
              <a:latin typeface="+mn-ea"/>
              <a:ea typeface="+mn-ea"/>
            </a:endParaRPr>
          </a:p>
        </p:txBody>
      </p:sp>
      <p:sp>
        <p:nvSpPr>
          <p:cNvPr id="58" name="圆角矩形 57"/>
          <p:cNvSpPr/>
          <p:nvPr/>
        </p:nvSpPr>
        <p:spPr bwMode="auto">
          <a:xfrm>
            <a:off x="10000922" y="2356341"/>
            <a:ext cx="792088" cy="464631"/>
          </a:xfrm>
          <a:prstGeom prst="roundRect">
            <a:avLst>
              <a:gd name="adj" fmla="val 50000"/>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mn-ea"/>
                <a:ea typeface="+mn-ea"/>
              </a:rPr>
              <a:t>vCPU</a:t>
            </a:r>
            <a:endParaRPr kumimoji="0" lang="zh-CN" altLang="en-US" sz="1400" b="0" i="0" u="none" strike="noStrike" cap="none" normalizeH="0" baseline="0" dirty="0" smtClean="0">
              <a:ln>
                <a:noFill/>
              </a:ln>
              <a:solidFill>
                <a:schemeClr val="tx1"/>
              </a:solidFill>
              <a:effectLst/>
              <a:latin typeface="+mn-ea"/>
              <a:ea typeface="+mn-ea"/>
            </a:endParaRPr>
          </a:p>
        </p:txBody>
      </p:sp>
      <p:sp>
        <p:nvSpPr>
          <p:cNvPr id="59" name="圆角矩形 58"/>
          <p:cNvSpPr/>
          <p:nvPr/>
        </p:nvSpPr>
        <p:spPr bwMode="auto">
          <a:xfrm>
            <a:off x="10000922" y="3199091"/>
            <a:ext cx="792088" cy="464631"/>
          </a:xfrm>
          <a:prstGeom prst="roundRect">
            <a:avLst>
              <a:gd name="adj" fmla="val 50000"/>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400" dirty="0" smtClean="0">
                <a:latin typeface="+mn-ea"/>
                <a:ea typeface="+mn-ea"/>
              </a:rPr>
              <a:t>vCPU</a:t>
            </a:r>
            <a:endParaRPr kumimoji="0" lang="zh-CN" altLang="en-US" sz="1400" b="0" i="0" u="none" strike="noStrike" cap="none" normalizeH="0" baseline="0" dirty="0" smtClean="0">
              <a:ln>
                <a:noFill/>
              </a:ln>
              <a:solidFill>
                <a:schemeClr val="tx1"/>
              </a:solidFill>
              <a:effectLst/>
              <a:latin typeface="+mn-ea"/>
              <a:ea typeface="+mn-ea"/>
            </a:endParaRPr>
          </a:p>
        </p:txBody>
      </p:sp>
      <p:sp>
        <p:nvSpPr>
          <p:cNvPr id="60" name="圆角矩形 59"/>
          <p:cNvSpPr/>
          <p:nvPr/>
        </p:nvSpPr>
        <p:spPr bwMode="auto">
          <a:xfrm>
            <a:off x="10002782" y="3740481"/>
            <a:ext cx="792088" cy="464631"/>
          </a:xfrm>
          <a:prstGeom prst="roundRect">
            <a:avLst>
              <a:gd name="adj" fmla="val 50000"/>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mn-ea"/>
                <a:ea typeface="+mn-ea"/>
              </a:rPr>
              <a:t>vCPU</a:t>
            </a:r>
            <a:endParaRPr kumimoji="0" lang="zh-CN" altLang="en-US" sz="1400" b="0" i="0" u="none" strike="noStrike" cap="none" normalizeH="0" baseline="0" dirty="0" smtClean="0">
              <a:ln>
                <a:noFill/>
              </a:ln>
              <a:solidFill>
                <a:schemeClr val="tx1"/>
              </a:solidFill>
              <a:effectLst/>
              <a:latin typeface="+mn-ea"/>
              <a:ea typeface="+mn-ea"/>
            </a:endParaRPr>
          </a:p>
        </p:txBody>
      </p:sp>
      <p:sp>
        <p:nvSpPr>
          <p:cNvPr id="61" name="圆角矩形 60"/>
          <p:cNvSpPr/>
          <p:nvPr/>
        </p:nvSpPr>
        <p:spPr bwMode="auto">
          <a:xfrm>
            <a:off x="8143319" y="4394852"/>
            <a:ext cx="1217140" cy="464631"/>
          </a:xfrm>
          <a:prstGeom prst="roundRect">
            <a:avLst>
              <a:gd name="adj" fmla="val 50000"/>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a:r>
              <a:rPr lang="en-US" altLang="zh-CN" sz="1400">
                <a:latin typeface="+mn-ea"/>
              </a:rPr>
              <a:t>Super</a:t>
            </a:r>
          </a:p>
          <a:p>
            <a:pPr algn="ctr"/>
            <a:r>
              <a:rPr lang="en-US" altLang="zh-CN" sz="1400">
                <a:latin typeface="+mn-ea"/>
              </a:rPr>
              <a:t>Thread</a:t>
            </a:r>
            <a:endParaRPr lang="zh-CN" altLang="en-US" sz="1400" dirty="0">
              <a:latin typeface="+mn-ea"/>
            </a:endParaRPr>
          </a:p>
        </p:txBody>
      </p:sp>
      <p:sp>
        <p:nvSpPr>
          <p:cNvPr id="62" name="圆角矩形 61"/>
          <p:cNvSpPr/>
          <p:nvPr/>
        </p:nvSpPr>
        <p:spPr bwMode="auto">
          <a:xfrm>
            <a:off x="8145179" y="4936242"/>
            <a:ext cx="1217140" cy="464631"/>
          </a:xfrm>
          <a:prstGeom prst="roundRect">
            <a:avLst>
              <a:gd name="adj" fmla="val 50000"/>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a:r>
              <a:rPr lang="en-US" altLang="zh-CN" sz="1400">
                <a:latin typeface="+mn-ea"/>
              </a:rPr>
              <a:t>Super</a:t>
            </a:r>
          </a:p>
          <a:p>
            <a:pPr algn="ctr"/>
            <a:r>
              <a:rPr lang="en-US" altLang="zh-CN" sz="1400">
                <a:latin typeface="+mn-ea"/>
              </a:rPr>
              <a:t>Thread</a:t>
            </a:r>
            <a:endParaRPr lang="zh-CN" altLang="en-US" sz="1400" dirty="0">
              <a:latin typeface="+mn-ea"/>
            </a:endParaRPr>
          </a:p>
        </p:txBody>
      </p:sp>
      <p:sp>
        <p:nvSpPr>
          <p:cNvPr id="63" name="圆角矩形 62"/>
          <p:cNvSpPr/>
          <p:nvPr/>
        </p:nvSpPr>
        <p:spPr bwMode="auto">
          <a:xfrm>
            <a:off x="9999062" y="4394852"/>
            <a:ext cx="792088" cy="464631"/>
          </a:xfrm>
          <a:prstGeom prst="roundRect">
            <a:avLst>
              <a:gd name="adj" fmla="val 50000"/>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mn-ea"/>
                <a:ea typeface="+mn-ea"/>
              </a:rPr>
              <a:t>vCPU</a:t>
            </a:r>
            <a:endParaRPr kumimoji="0" lang="zh-CN" altLang="en-US" sz="1400" b="0" i="0" u="none" strike="noStrike" cap="none" normalizeH="0" baseline="0" dirty="0" smtClean="0">
              <a:ln>
                <a:noFill/>
              </a:ln>
              <a:solidFill>
                <a:schemeClr val="tx1"/>
              </a:solidFill>
              <a:effectLst/>
              <a:latin typeface="+mn-ea"/>
              <a:ea typeface="+mn-ea"/>
            </a:endParaRPr>
          </a:p>
        </p:txBody>
      </p:sp>
      <p:sp>
        <p:nvSpPr>
          <p:cNvPr id="64" name="圆角矩形 63"/>
          <p:cNvSpPr/>
          <p:nvPr/>
        </p:nvSpPr>
        <p:spPr bwMode="auto">
          <a:xfrm>
            <a:off x="10000922" y="4936242"/>
            <a:ext cx="792088" cy="464631"/>
          </a:xfrm>
          <a:prstGeom prst="roundRect">
            <a:avLst>
              <a:gd name="adj" fmla="val 50000"/>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mn-ea"/>
                <a:ea typeface="+mn-ea"/>
              </a:rPr>
              <a:t>vCPU</a:t>
            </a:r>
            <a:endParaRPr kumimoji="0" lang="zh-CN" altLang="en-US" sz="1400" b="0" i="0" u="none" strike="noStrike" cap="none" normalizeH="0" baseline="0" dirty="0" smtClean="0">
              <a:ln>
                <a:noFill/>
              </a:ln>
              <a:solidFill>
                <a:schemeClr val="tx1"/>
              </a:solidFill>
              <a:effectLst/>
              <a:latin typeface="+mn-ea"/>
              <a:ea typeface="+mn-ea"/>
            </a:endParaRPr>
          </a:p>
        </p:txBody>
      </p:sp>
      <p:cxnSp>
        <p:nvCxnSpPr>
          <p:cNvPr id="76" name="直接连接符 75"/>
          <p:cNvCxnSpPr/>
          <p:nvPr/>
        </p:nvCxnSpPr>
        <p:spPr bwMode="auto">
          <a:xfrm flipV="1">
            <a:off x="3648015" y="1859698"/>
            <a:ext cx="0" cy="187895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8" name="直接箭头连接符 77"/>
          <p:cNvCxnSpPr/>
          <p:nvPr/>
        </p:nvCxnSpPr>
        <p:spPr bwMode="auto">
          <a:xfrm>
            <a:off x="3648015" y="1859698"/>
            <a:ext cx="451497"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80" name="直接连接符 79"/>
          <p:cNvCxnSpPr/>
          <p:nvPr/>
        </p:nvCxnSpPr>
        <p:spPr bwMode="auto">
          <a:xfrm>
            <a:off x="3648015" y="3738657"/>
            <a:ext cx="0" cy="199123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3" name="直接箭头连接符 82"/>
          <p:cNvCxnSpPr/>
          <p:nvPr/>
        </p:nvCxnSpPr>
        <p:spPr bwMode="auto">
          <a:xfrm>
            <a:off x="3648015" y="5729890"/>
            <a:ext cx="431761"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85" name="直接箭头连接符 84"/>
          <p:cNvCxnSpPr/>
          <p:nvPr/>
        </p:nvCxnSpPr>
        <p:spPr bwMode="auto">
          <a:xfrm>
            <a:off x="3648015" y="4493876"/>
            <a:ext cx="451497"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87" name="直接连接符 86"/>
          <p:cNvCxnSpPr/>
          <p:nvPr/>
        </p:nvCxnSpPr>
        <p:spPr bwMode="auto">
          <a:xfrm flipH="1">
            <a:off x="3201051" y="3747796"/>
            <a:ext cx="44696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2" name="直接箭头连接符 91"/>
          <p:cNvCxnSpPr/>
          <p:nvPr/>
        </p:nvCxnSpPr>
        <p:spPr bwMode="auto">
          <a:xfrm>
            <a:off x="3648015" y="3069015"/>
            <a:ext cx="451497"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93" name="文本框 92"/>
          <p:cNvSpPr txBox="1"/>
          <p:nvPr/>
        </p:nvSpPr>
        <p:spPr bwMode="auto">
          <a:xfrm>
            <a:off x="4294760" y="3522566"/>
            <a:ext cx="386327"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dirty="0" smtClean="0">
                <a:latin typeface="+mn-ea"/>
                <a:ea typeface="+mn-ea"/>
              </a:rPr>
              <a:t>…</a:t>
            </a:r>
            <a:endParaRPr lang="zh-CN" altLang="en-US" sz="1800" dirty="0" smtClean="0">
              <a:latin typeface="+mn-ea"/>
              <a:ea typeface="+mn-ea"/>
            </a:endParaRPr>
          </a:p>
        </p:txBody>
      </p:sp>
      <p:sp>
        <p:nvSpPr>
          <p:cNvPr id="94" name="文本框 93"/>
          <p:cNvSpPr txBox="1"/>
          <p:nvPr/>
        </p:nvSpPr>
        <p:spPr bwMode="auto">
          <a:xfrm>
            <a:off x="6410277" y="3046655"/>
            <a:ext cx="386327"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dirty="0" smtClean="0">
                <a:latin typeface="+mn-ea"/>
                <a:ea typeface="+mn-ea"/>
              </a:rPr>
              <a:t>…</a:t>
            </a:r>
            <a:endParaRPr lang="zh-CN" altLang="en-US" sz="1800" dirty="0" smtClean="0">
              <a:latin typeface="+mn-ea"/>
              <a:ea typeface="+mn-ea"/>
            </a:endParaRPr>
          </a:p>
        </p:txBody>
      </p:sp>
      <p:cxnSp>
        <p:nvCxnSpPr>
          <p:cNvPr id="95" name="直接连接符 94"/>
          <p:cNvCxnSpPr/>
          <p:nvPr/>
        </p:nvCxnSpPr>
        <p:spPr bwMode="auto">
          <a:xfrm flipH="1">
            <a:off x="4844266" y="3069015"/>
            <a:ext cx="44696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6" name="直接连接符 95"/>
          <p:cNvCxnSpPr/>
          <p:nvPr/>
        </p:nvCxnSpPr>
        <p:spPr bwMode="auto">
          <a:xfrm flipV="1">
            <a:off x="5291230" y="1707503"/>
            <a:ext cx="0" cy="319242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0" name="直接箭头连接符 109"/>
          <p:cNvCxnSpPr>
            <a:endCxn id="44" idx="1"/>
          </p:cNvCxnSpPr>
          <p:nvPr/>
        </p:nvCxnSpPr>
        <p:spPr bwMode="auto">
          <a:xfrm>
            <a:off x="5291230" y="4924118"/>
            <a:ext cx="434994" cy="1"/>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11" name="直接箭头连接符 110"/>
          <p:cNvCxnSpPr>
            <a:endCxn id="43" idx="1"/>
          </p:cNvCxnSpPr>
          <p:nvPr/>
        </p:nvCxnSpPr>
        <p:spPr bwMode="auto">
          <a:xfrm>
            <a:off x="5296098" y="4312437"/>
            <a:ext cx="439862" cy="2"/>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13" name="直接箭头连接符 112"/>
          <p:cNvCxnSpPr>
            <a:endCxn id="42" idx="1"/>
          </p:cNvCxnSpPr>
          <p:nvPr/>
        </p:nvCxnSpPr>
        <p:spPr bwMode="auto">
          <a:xfrm>
            <a:off x="5296098" y="3702103"/>
            <a:ext cx="439862"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17" name="直接箭头连接符 116"/>
          <p:cNvCxnSpPr>
            <a:endCxn id="41" idx="1"/>
          </p:cNvCxnSpPr>
          <p:nvPr/>
        </p:nvCxnSpPr>
        <p:spPr bwMode="auto">
          <a:xfrm>
            <a:off x="5302529" y="2940008"/>
            <a:ext cx="433431"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21" name="直接箭头连接符 120"/>
          <p:cNvCxnSpPr>
            <a:endCxn id="40" idx="1"/>
          </p:cNvCxnSpPr>
          <p:nvPr/>
        </p:nvCxnSpPr>
        <p:spPr bwMode="auto">
          <a:xfrm>
            <a:off x="5299313" y="2323755"/>
            <a:ext cx="436647" cy="1"/>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23" name="直接箭头连接符 122"/>
          <p:cNvCxnSpPr>
            <a:endCxn id="38" idx="1"/>
          </p:cNvCxnSpPr>
          <p:nvPr/>
        </p:nvCxnSpPr>
        <p:spPr bwMode="auto">
          <a:xfrm>
            <a:off x="5302529" y="1707504"/>
            <a:ext cx="433431"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grpSp>
        <p:nvGrpSpPr>
          <p:cNvPr id="147" name="组合 146"/>
          <p:cNvGrpSpPr/>
          <p:nvPr/>
        </p:nvGrpSpPr>
        <p:grpSpPr>
          <a:xfrm>
            <a:off x="7464152" y="2047267"/>
            <a:ext cx="685936" cy="541390"/>
            <a:chOff x="7464152" y="2047267"/>
            <a:chExt cx="685936" cy="541390"/>
          </a:xfrm>
        </p:grpSpPr>
        <p:cxnSp>
          <p:nvCxnSpPr>
            <p:cNvPr id="129" name="直接连接符 128"/>
            <p:cNvCxnSpPr>
              <a:endCxn id="40" idx="3"/>
            </p:cNvCxnSpPr>
            <p:nvPr/>
          </p:nvCxnSpPr>
          <p:spPr bwMode="auto">
            <a:xfrm flipH="1">
              <a:off x="7464152" y="2323756"/>
              <a:ext cx="25202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3" name="直接连接符 132"/>
            <p:cNvCxnSpPr/>
            <p:nvPr/>
          </p:nvCxnSpPr>
          <p:spPr bwMode="auto">
            <a:xfrm flipV="1">
              <a:off x="7721035" y="2047267"/>
              <a:ext cx="1" cy="54139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6" name="直接箭头连接符 135"/>
            <p:cNvCxnSpPr>
              <a:endCxn id="47" idx="1"/>
            </p:cNvCxnSpPr>
            <p:nvPr/>
          </p:nvCxnSpPr>
          <p:spPr bwMode="auto">
            <a:xfrm>
              <a:off x="7716180" y="2047267"/>
              <a:ext cx="432048"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42" name="直接箭头连接符 141"/>
            <p:cNvCxnSpPr>
              <a:endCxn id="52" idx="1"/>
            </p:cNvCxnSpPr>
            <p:nvPr/>
          </p:nvCxnSpPr>
          <p:spPr bwMode="auto">
            <a:xfrm>
              <a:off x="7716180" y="2588657"/>
              <a:ext cx="433908"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grpSp>
      <p:grpSp>
        <p:nvGrpSpPr>
          <p:cNvPr id="148" name="组合 147"/>
          <p:cNvGrpSpPr/>
          <p:nvPr/>
        </p:nvGrpSpPr>
        <p:grpSpPr>
          <a:xfrm>
            <a:off x="7459243" y="3424440"/>
            <a:ext cx="685936" cy="541390"/>
            <a:chOff x="7464152" y="2047267"/>
            <a:chExt cx="685936" cy="541390"/>
          </a:xfrm>
        </p:grpSpPr>
        <p:cxnSp>
          <p:nvCxnSpPr>
            <p:cNvPr id="149" name="直接连接符 148"/>
            <p:cNvCxnSpPr/>
            <p:nvPr/>
          </p:nvCxnSpPr>
          <p:spPr bwMode="auto">
            <a:xfrm flipH="1">
              <a:off x="7464152" y="2323756"/>
              <a:ext cx="25202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0" name="直接连接符 149"/>
            <p:cNvCxnSpPr/>
            <p:nvPr/>
          </p:nvCxnSpPr>
          <p:spPr bwMode="auto">
            <a:xfrm flipV="1">
              <a:off x="7721035" y="2047267"/>
              <a:ext cx="1" cy="54139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1" name="直接箭头连接符 150"/>
            <p:cNvCxnSpPr/>
            <p:nvPr/>
          </p:nvCxnSpPr>
          <p:spPr bwMode="auto">
            <a:xfrm>
              <a:off x="7716180" y="2047267"/>
              <a:ext cx="432048"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52" name="直接箭头连接符 151"/>
            <p:cNvCxnSpPr/>
            <p:nvPr/>
          </p:nvCxnSpPr>
          <p:spPr bwMode="auto">
            <a:xfrm>
              <a:off x="7716180" y="2588657"/>
              <a:ext cx="433908"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grpSp>
      <p:grpSp>
        <p:nvGrpSpPr>
          <p:cNvPr id="153" name="组合 152"/>
          <p:cNvGrpSpPr/>
          <p:nvPr/>
        </p:nvGrpSpPr>
        <p:grpSpPr>
          <a:xfrm>
            <a:off x="7454416" y="4627167"/>
            <a:ext cx="685936" cy="541390"/>
            <a:chOff x="7464152" y="2047267"/>
            <a:chExt cx="685936" cy="541390"/>
          </a:xfrm>
        </p:grpSpPr>
        <p:cxnSp>
          <p:nvCxnSpPr>
            <p:cNvPr id="154" name="直接连接符 153"/>
            <p:cNvCxnSpPr/>
            <p:nvPr/>
          </p:nvCxnSpPr>
          <p:spPr bwMode="auto">
            <a:xfrm flipH="1">
              <a:off x="7464152" y="2323756"/>
              <a:ext cx="25202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5" name="直接连接符 154"/>
            <p:cNvCxnSpPr/>
            <p:nvPr/>
          </p:nvCxnSpPr>
          <p:spPr bwMode="auto">
            <a:xfrm flipV="1">
              <a:off x="7721035" y="2047267"/>
              <a:ext cx="1" cy="54139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6" name="直接箭头连接符 155"/>
            <p:cNvCxnSpPr/>
            <p:nvPr/>
          </p:nvCxnSpPr>
          <p:spPr bwMode="auto">
            <a:xfrm>
              <a:off x="7716180" y="2047267"/>
              <a:ext cx="432048"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57" name="直接箭头连接符 156"/>
            <p:cNvCxnSpPr/>
            <p:nvPr/>
          </p:nvCxnSpPr>
          <p:spPr bwMode="auto">
            <a:xfrm>
              <a:off x="7716180" y="2588657"/>
              <a:ext cx="433908"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grpSp>
      <p:cxnSp>
        <p:nvCxnSpPr>
          <p:cNvPr id="158" name="直接箭头连接符 157"/>
          <p:cNvCxnSpPr>
            <a:stCxn id="47" idx="3"/>
            <a:endCxn id="57" idx="1"/>
          </p:cNvCxnSpPr>
          <p:nvPr/>
        </p:nvCxnSpPr>
        <p:spPr bwMode="auto">
          <a:xfrm>
            <a:off x="9365368" y="2047267"/>
            <a:ext cx="633694"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62" name="直接箭头连接符 161"/>
          <p:cNvCxnSpPr>
            <a:stCxn id="52" idx="3"/>
            <a:endCxn id="58" idx="1"/>
          </p:cNvCxnSpPr>
          <p:nvPr/>
        </p:nvCxnSpPr>
        <p:spPr bwMode="auto">
          <a:xfrm>
            <a:off x="9367228" y="2588657"/>
            <a:ext cx="633694"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65" name="直接箭头连接符 164"/>
          <p:cNvCxnSpPr>
            <a:stCxn id="55" idx="3"/>
            <a:endCxn id="59" idx="1"/>
          </p:cNvCxnSpPr>
          <p:nvPr/>
        </p:nvCxnSpPr>
        <p:spPr bwMode="auto">
          <a:xfrm>
            <a:off x="9367228" y="3431407"/>
            <a:ext cx="633694"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68" name="直接箭头连接符 167"/>
          <p:cNvCxnSpPr>
            <a:stCxn id="56" idx="3"/>
            <a:endCxn id="60" idx="1"/>
          </p:cNvCxnSpPr>
          <p:nvPr/>
        </p:nvCxnSpPr>
        <p:spPr bwMode="auto">
          <a:xfrm>
            <a:off x="9369088" y="3972797"/>
            <a:ext cx="633694"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71" name="直接箭头连接符 170"/>
          <p:cNvCxnSpPr>
            <a:stCxn id="61" idx="3"/>
            <a:endCxn id="63" idx="1"/>
          </p:cNvCxnSpPr>
          <p:nvPr/>
        </p:nvCxnSpPr>
        <p:spPr bwMode="auto">
          <a:xfrm>
            <a:off x="9360459" y="4627168"/>
            <a:ext cx="638603"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75" name="直接箭头连接符 174"/>
          <p:cNvCxnSpPr>
            <a:stCxn id="62" idx="3"/>
            <a:endCxn id="64" idx="1"/>
          </p:cNvCxnSpPr>
          <p:nvPr/>
        </p:nvCxnSpPr>
        <p:spPr bwMode="auto">
          <a:xfrm>
            <a:off x="9362319" y="5168558"/>
            <a:ext cx="638603"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178" name="文本框 177"/>
          <p:cNvSpPr txBox="1"/>
          <p:nvPr/>
        </p:nvSpPr>
        <p:spPr bwMode="auto">
          <a:xfrm>
            <a:off x="8565494" y="1341845"/>
            <a:ext cx="386327"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dirty="0" smtClean="0">
                <a:latin typeface="+mn-ea"/>
                <a:ea typeface="+mn-ea"/>
              </a:rPr>
              <a:t>…</a:t>
            </a:r>
            <a:endParaRPr lang="zh-CN" altLang="en-US" sz="1800" dirty="0" smtClean="0">
              <a:latin typeface="+mn-ea"/>
              <a:ea typeface="+mn-ea"/>
            </a:endParaRPr>
          </a:p>
        </p:txBody>
      </p:sp>
      <p:sp>
        <p:nvSpPr>
          <p:cNvPr id="179" name="文本框 178"/>
          <p:cNvSpPr txBox="1"/>
          <p:nvPr/>
        </p:nvSpPr>
        <p:spPr bwMode="auto">
          <a:xfrm>
            <a:off x="8565494" y="2743544"/>
            <a:ext cx="386327"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dirty="0" smtClean="0">
                <a:latin typeface="+mn-ea"/>
                <a:ea typeface="+mn-ea"/>
              </a:rPr>
              <a:t>…</a:t>
            </a:r>
            <a:endParaRPr lang="zh-CN" altLang="en-US" sz="1800" dirty="0" smtClean="0">
              <a:latin typeface="+mn-ea"/>
              <a:ea typeface="+mn-ea"/>
            </a:endParaRPr>
          </a:p>
        </p:txBody>
      </p:sp>
      <p:sp>
        <p:nvSpPr>
          <p:cNvPr id="180" name="文本框 179"/>
          <p:cNvSpPr txBox="1"/>
          <p:nvPr/>
        </p:nvSpPr>
        <p:spPr bwMode="auto">
          <a:xfrm>
            <a:off x="8565494" y="4011265"/>
            <a:ext cx="386327"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dirty="0" smtClean="0">
                <a:latin typeface="+mn-ea"/>
                <a:ea typeface="+mn-ea"/>
              </a:rPr>
              <a:t>…</a:t>
            </a:r>
            <a:endParaRPr lang="zh-CN" altLang="en-US" sz="1800" dirty="0" smtClean="0">
              <a:latin typeface="+mn-ea"/>
              <a:ea typeface="+mn-ea"/>
            </a:endParaRPr>
          </a:p>
        </p:txBody>
      </p:sp>
    </p:spTree>
    <p:extLst>
      <p:ext uri="{BB962C8B-B14F-4D97-AF65-F5344CB8AC3E}">
        <p14:creationId xmlns:p14="http://schemas.microsoft.com/office/powerpoint/2010/main" val="855932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1" dirty="0" smtClean="0"/>
              <a:t>计算虚拟化相关概念及技术</a:t>
            </a:r>
            <a:endParaRPr lang="en-US" altLang="zh-CN" b="1" dirty="0" smtClean="0"/>
          </a:p>
          <a:p>
            <a:pPr lvl="1"/>
            <a:r>
              <a:rPr lang="zh-CN" altLang="en-US" dirty="0">
                <a:solidFill>
                  <a:schemeClr val="bg1">
                    <a:lumMod val="50000"/>
                  </a:schemeClr>
                </a:solidFill>
                <a:latin typeface="+mn-ea"/>
              </a:rPr>
              <a:t>计算虚拟化概念</a:t>
            </a:r>
            <a:endParaRPr lang="en-US" altLang="zh-CN" dirty="0">
              <a:solidFill>
                <a:schemeClr val="bg1">
                  <a:lumMod val="50000"/>
                </a:schemeClr>
              </a:solidFill>
              <a:latin typeface="+mn-ea"/>
            </a:endParaRPr>
          </a:p>
          <a:p>
            <a:pPr lvl="1"/>
            <a:r>
              <a:rPr lang="en-US" altLang="zh-CN" dirty="0" smtClean="0">
                <a:solidFill>
                  <a:schemeClr val="bg1">
                    <a:lumMod val="50000"/>
                  </a:schemeClr>
                </a:solidFill>
                <a:latin typeface="+mn-ea"/>
              </a:rPr>
              <a:t>CPU</a:t>
            </a:r>
            <a:r>
              <a:rPr lang="zh-CN" altLang="en-US" dirty="0" smtClean="0">
                <a:solidFill>
                  <a:schemeClr val="bg1">
                    <a:lumMod val="50000"/>
                  </a:schemeClr>
                </a:solidFill>
                <a:latin typeface="+mn-ea"/>
              </a:rPr>
              <a:t>虚拟化</a:t>
            </a:r>
            <a:endParaRPr lang="en-US" altLang="zh-CN" dirty="0" smtClean="0">
              <a:solidFill>
                <a:schemeClr val="bg1">
                  <a:lumMod val="50000"/>
                </a:schemeClr>
              </a:solidFill>
              <a:latin typeface="+mn-ea"/>
            </a:endParaRPr>
          </a:p>
          <a:p>
            <a:pPr lvl="1">
              <a:buSzPct val="60000"/>
              <a:buFont typeface="Wingdings" panose="05000000000000000000" pitchFamily="2" charset="2"/>
              <a:buChar char="n"/>
            </a:pPr>
            <a:r>
              <a:rPr lang="zh-CN" altLang="en-US" dirty="0">
                <a:latin typeface="+mn-ea"/>
              </a:rPr>
              <a:t>内存虚拟化</a:t>
            </a:r>
            <a:endParaRPr lang="en-US" altLang="zh-CN" dirty="0">
              <a:latin typeface="+mn-ea"/>
            </a:endParaRPr>
          </a:p>
          <a:p>
            <a:pPr lvl="1"/>
            <a:r>
              <a:rPr lang="en-US" altLang="zh-CN" dirty="0" smtClean="0">
                <a:solidFill>
                  <a:schemeClr val="bg1">
                    <a:lumMod val="50000"/>
                  </a:schemeClr>
                </a:solidFill>
                <a:latin typeface="+mn-ea"/>
              </a:rPr>
              <a:t>I/O</a:t>
            </a:r>
            <a:r>
              <a:rPr lang="zh-CN" altLang="en-US" dirty="0" smtClean="0">
                <a:solidFill>
                  <a:schemeClr val="bg1">
                    <a:lumMod val="50000"/>
                  </a:schemeClr>
                </a:solidFill>
                <a:latin typeface="+mn-ea"/>
              </a:rPr>
              <a:t>虚拟化</a:t>
            </a:r>
            <a:endParaRPr lang="en-US" altLang="zh-CN" dirty="0" smtClean="0">
              <a:solidFill>
                <a:schemeClr val="bg1">
                  <a:lumMod val="50000"/>
                </a:schemeClr>
              </a:solidFill>
              <a:latin typeface="+mn-ea"/>
            </a:endParaRPr>
          </a:p>
          <a:p>
            <a:pPr lvl="1"/>
            <a:r>
              <a:rPr lang="en-US" altLang="zh-CN" dirty="0" err="1" smtClean="0">
                <a:solidFill>
                  <a:schemeClr val="bg1">
                    <a:lumMod val="50000"/>
                  </a:schemeClr>
                </a:solidFill>
                <a:latin typeface="+mn-ea"/>
              </a:rPr>
              <a:t>FusionCompute</a:t>
            </a:r>
            <a:r>
              <a:rPr lang="zh-CN" altLang="en-US" dirty="0" smtClean="0">
                <a:solidFill>
                  <a:schemeClr val="bg1">
                    <a:lumMod val="50000"/>
                  </a:schemeClr>
                </a:solidFill>
                <a:latin typeface="+mn-ea"/>
              </a:rPr>
              <a:t>计算虚拟化介绍</a:t>
            </a:r>
            <a:endParaRPr lang="en-US" altLang="zh-CN" dirty="0" smtClean="0">
              <a:solidFill>
                <a:schemeClr val="bg1">
                  <a:lumMod val="50000"/>
                </a:schemeClr>
              </a:solidFill>
              <a:latin typeface="+mn-ea"/>
            </a:endParaRPr>
          </a:p>
          <a:p>
            <a:r>
              <a:rPr lang="zh-CN" altLang="en-US" dirty="0" smtClean="0">
                <a:solidFill>
                  <a:schemeClr val="bg1">
                    <a:lumMod val="50000"/>
                  </a:schemeClr>
                </a:solidFill>
              </a:rPr>
              <a:t>计算虚拟化功能特性</a:t>
            </a:r>
            <a:endParaRPr lang="en-US" altLang="zh-CN" dirty="0" smtClean="0">
              <a:solidFill>
                <a:schemeClr val="bg1">
                  <a:lumMod val="50000"/>
                </a:schemeClr>
              </a:solidFill>
            </a:endParaRPr>
          </a:p>
          <a:p>
            <a:endParaRPr lang="zh-CN" altLang="en-US" dirty="0"/>
          </a:p>
        </p:txBody>
      </p:sp>
    </p:spTree>
    <p:extLst>
      <p:ext uri="{BB962C8B-B14F-4D97-AF65-F5344CB8AC3E}">
        <p14:creationId xmlns:p14="http://schemas.microsoft.com/office/powerpoint/2010/main" val="34148927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内存虚拟化问题</a:t>
            </a:r>
            <a:endParaRPr lang="zh-CN" altLang="en-US" dirty="0"/>
          </a:p>
        </p:txBody>
      </p:sp>
      <p:sp>
        <p:nvSpPr>
          <p:cNvPr id="3" name="文本占位符 2"/>
          <p:cNvSpPr>
            <a:spLocks noGrp="1"/>
          </p:cNvSpPr>
          <p:nvPr>
            <p:ph type="body" sz="quarter" idx="10"/>
          </p:nvPr>
        </p:nvSpPr>
        <p:spPr/>
        <p:txBody>
          <a:bodyPr/>
          <a:lstStyle/>
          <a:p>
            <a:r>
              <a:rPr lang="en-US" altLang="zh-CN" dirty="0"/>
              <a:t>Native</a:t>
            </a:r>
            <a:r>
              <a:rPr lang="zh-CN" altLang="en-US" dirty="0"/>
              <a:t>操作系统对内存的认识与管理达成以下两点认识：</a:t>
            </a:r>
          </a:p>
          <a:p>
            <a:pPr lvl="1"/>
            <a:r>
              <a:rPr lang="zh-CN" altLang="en-US" dirty="0"/>
              <a:t>内存都是从物理地址</a:t>
            </a:r>
            <a:r>
              <a:rPr lang="en-US" altLang="zh-CN" dirty="0"/>
              <a:t>0</a:t>
            </a:r>
            <a:r>
              <a:rPr lang="zh-CN" altLang="en-US" dirty="0"/>
              <a:t>开始的</a:t>
            </a:r>
          </a:p>
          <a:p>
            <a:pPr lvl="1"/>
            <a:r>
              <a:rPr lang="zh-CN" altLang="en-US" dirty="0"/>
              <a:t>内存都是连续的</a:t>
            </a:r>
          </a:p>
          <a:p>
            <a:r>
              <a:rPr lang="zh-CN" altLang="en-US" dirty="0"/>
              <a:t>内存虚拟化需要解决两个的问题：</a:t>
            </a:r>
          </a:p>
          <a:p>
            <a:pPr lvl="1"/>
            <a:r>
              <a:rPr lang="zh-CN" altLang="en-US" dirty="0"/>
              <a:t>从物理地址</a:t>
            </a:r>
            <a:r>
              <a:rPr lang="en-US" altLang="zh-CN" dirty="0"/>
              <a:t>0</a:t>
            </a:r>
            <a:r>
              <a:rPr lang="zh-CN" altLang="en-US" dirty="0"/>
              <a:t>开始的：物理地址</a:t>
            </a:r>
            <a:r>
              <a:rPr lang="en-US" altLang="zh-CN" dirty="0"/>
              <a:t>0</a:t>
            </a:r>
            <a:r>
              <a:rPr lang="zh-CN" altLang="en-US" dirty="0"/>
              <a:t>只有一个，无法同时满足所有客户机从</a:t>
            </a:r>
            <a:r>
              <a:rPr lang="en-US" altLang="zh-CN" dirty="0"/>
              <a:t>0</a:t>
            </a:r>
            <a:r>
              <a:rPr lang="zh-CN" altLang="en-US" dirty="0"/>
              <a:t>开始的要求；</a:t>
            </a:r>
          </a:p>
          <a:p>
            <a:pPr lvl="1"/>
            <a:r>
              <a:rPr lang="zh-CN" altLang="en-US" dirty="0"/>
              <a:t>地址连续：虽然可以分配连续的物理地址，但是内存使用效率不高，缺乏灵活性</a:t>
            </a:r>
            <a:r>
              <a:rPr lang="zh-CN" altLang="en-US" dirty="0" smtClean="0"/>
              <a:t>。</a:t>
            </a:r>
            <a:endParaRPr lang="zh-CN" altLang="en-US" dirty="0"/>
          </a:p>
        </p:txBody>
      </p:sp>
    </p:spTree>
    <p:extLst>
      <p:ext uri="{BB962C8B-B14F-4D97-AF65-F5344CB8AC3E}">
        <p14:creationId xmlns:p14="http://schemas.microsoft.com/office/powerpoint/2010/main" val="33319541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内存虚拟化 </a:t>
            </a:r>
            <a:r>
              <a:rPr lang="en-US" altLang="zh-CN" dirty="0" smtClean="0"/>
              <a:t> (1) </a:t>
            </a:r>
            <a:endParaRPr lang="zh-CN" altLang="en-US" dirty="0"/>
          </a:p>
        </p:txBody>
      </p:sp>
      <p:sp>
        <p:nvSpPr>
          <p:cNvPr id="3" name="文本占位符 2"/>
          <p:cNvSpPr>
            <a:spLocks noGrp="1"/>
          </p:cNvSpPr>
          <p:nvPr>
            <p:ph type="body" sz="quarter" idx="10"/>
          </p:nvPr>
        </p:nvSpPr>
        <p:spPr>
          <a:xfrm>
            <a:off x="912285" y="1233488"/>
            <a:ext cx="10560048" cy="1511436"/>
          </a:xfrm>
        </p:spPr>
        <p:txBody>
          <a:bodyPr/>
          <a:lstStyle/>
          <a:p>
            <a:r>
              <a:rPr lang="zh-CN" altLang="en-US" dirty="0"/>
              <a:t>内存虚拟化：把物理机的真实物理内存统一管理，包装成多个虚拟机的内存给若干虚拟机使用。</a:t>
            </a:r>
            <a:r>
              <a:rPr lang="en-US" altLang="zh-CN" dirty="0"/>
              <a:t>KVM </a:t>
            </a:r>
            <a:r>
              <a:rPr lang="zh-CN" altLang="en-US" dirty="0"/>
              <a:t>通过内存虚拟化共享物理系统内存，动态分配给虚拟机。</a:t>
            </a:r>
            <a:endParaRPr lang="en-US" altLang="zh-CN" dirty="0"/>
          </a:p>
        </p:txBody>
      </p:sp>
      <p:sp>
        <p:nvSpPr>
          <p:cNvPr id="5" name="矩形 4"/>
          <p:cNvSpPr/>
          <p:nvPr/>
        </p:nvSpPr>
        <p:spPr bwMode="auto">
          <a:xfrm>
            <a:off x="2425743" y="5485674"/>
            <a:ext cx="4596643" cy="468052"/>
          </a:xfrm>
          <a:prstGeom prst="rect">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a typeface="+mn-ea"/>
            </a:endParaRPr>
          </a:p>
        </p:txBody>
      </p:sp>
      <p:cxnSp>
        <p:nvCxnSpPr>
          <p:cNvPr id="6" name="直接连接符 5"/>
          <p:cNvCxnSpPr/>
          <p:nvPr/>
        </p:nvCxnSpPr>
        <p:spPr bwMode="auto">
          <a:xfrm>
            <a:off x="2808797" y="5485674"/>
            <a:ext cx="0" cy="468052"/>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7" name="直接连接符 6"/>
          <p:cNvCxnSpPr/>
          <p:nvPr/>
        </p:nvCxnSpPr>
        <p:spPr bwMode="auto">
          <a:xfrm>
            <a:off x="3191850" y="5485674"/>
            <a:ext cx="0" cy="468052"/>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8" name="直接连接符 7"/>
          <p:cNvCxnSpPr/>
          <p:nvPr/>
        </p:nvCxnSpPr>
        <p:spPr bwMode="auto">
          <a:xfrm>
            <a:off x="3574904" y="5485674"/>
            <a:ext cx="0" cy="468052"/>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 name="直接连接符 8"/>
          <p:cNvCxnSpPr/>
          <p:nvPr/>
        </p:nvCxnSpPr>
        <p:spPr bwMode="auto">
          <a:xfrm>
            <a:off x="3957957" y="5486697"/>
            <a:ext cx="0" cy="468052"/>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10" name="直接连接符 9"/>
          <p:cNvCxnSpPr/>
          <p:nvPr/>
        </p:nvCxnSpPr>
        <p:spPr bwMode="auto">
          <a:xfrm>
            <a:off x="4341011" y="5486697"/>
            <a:ext cx="0" cy="468052"/>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11" name="直接连接符 10"/>
          <p:cNvCxnSpPr/>
          <p:nvPr/>
        </p:nvCxnSpPr>
        <p:spPr bwMode="auto">
          <a:xfrm>
            <a:off x="4724065" y="5486697"/>
            <a:ext cx="0" cy="468052"/>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12" name="直接连接符 11"/>
          <p:cNvCxnSpPr/>
          <p:nvPr/>
        </p:nvCxnSpPr>
        <p:spPr bwMode="auto">
          <a:xfrm>
            <a:off x="5107118" y="5485674"/>
            <a:ext cx="0" cy="468052"/>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13" name="直接连接符 12"/>
          <p:cNvCxnSpPr/>
          <p:nvPr/>
        </p:nvCxnSpPr>
        <p:spPr bwMode="auto">
          <a:xfrm>
            <a:off x="5490172" y="5485674"/>
            <a:ext cx="0" cy="468052"/>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14" name="直接连接符 13"/>
          <p:cNvCxnSpPr/>
          <p:nvPr/>
        </p:nvCxnSpPr>
        <p:spPr bwMode="auto">
          <a:xfrm>
            <a:off x="5873225" y="5485674"/>
            <a:ext cx="0" cy="468052"/>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15" name="直接连接符 14"/>
          <p:cNvCxnSpPr/>
          <p:nvPr/>
        </p:nvCxnSpPr>
        <p:spPr bwMode="auto">
          <a:xfrm>
            <a:off x="6256279" y="5485674"/>
            <a:ext cx="0" cy="468052"/>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16" name="直接连接符 15"/>
          <p:cNvCxnSpPr/>
          <p:nvPr/>
        </p:nvCxnSpPr>
        <p:spPr bwMode="auto">
          <a:xfrm>
            <a:off x="6639333" y="5485674"/>
            <a:ext cx="0" cy="468052"/>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17" name="矩形 16"/>
          <p:cNvSpPr/>
          <p:nvPr/>
        </p:nvSpPr>
        <p:spPr bwMode="auto">
          <a:xfrm>
            <a:off x="1381051" y="4441558"/>
            <a:ext cx="1880445" cy="468052"/>
          </a:xfrm>
          <a:prstGeom prst="rect">
            <a:avLst/>
          </a:prstGeom>
          <a:solidFill>
            <a:schemeClr val="bg1">
              <a:lumMod val="85000"/>
            </a:schemeClr>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a typeface="+mn-ea"/>
            </a:endParaRPr>
          </a:p>
        </p:txBody>
      </p:sp>
      <p:cxnSp>
        <p:nvCxnSpPr>
          <p:cNvPr id="18" name="直接连接符 17"/>
          <p:cNvCxnSpPr/>
          <p:nvPr/>
        </p:nvCxnSpPr>
        <p:spPr bwMode="auto">
          <a:xfrm>
            <a:off x="1764105" y="4441558"/>
            <a:ext cx="0" cy="468052"/>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19" name="直接连接符 18"/>
          <p:cNvCxnSpPr/>
          <p:nvPr/>
        </p:nvCxnSpPr>
        <p:spPr bwMode="auto">
          <a:xfrm>
            <a:off x="2147158" y="4441558"/>
            <a:ext cx="0" cy="468052"/>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0" name="直接连接符 19"/>
          <p:cNvCxnSpPr/>
          <p:nvPr/>
        </p:nvCxnSpPr>
        <p:spPr bwMode="auto">
          <a:xfrm>
            <a:off x="2530212" y="4441558"/>
            <a:ext cx="0" cy="468052"/>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1" name="直接连接符 20"/>
          <p:cNvCxnSpPr/>
          <p:nvPr/>
        </p:nvCxnSpPr>
        <p:spPr bwMode="auto">
          <a:xfrm>
            <a:off x="2913266" y="4442581"/>
            <a:ext cx="0" cy="468052"/>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2" name="矩形 21"/>
          <p:cNvSpPr/>
          <p:nvPr/>
        </p:nvSpPr>
        <p:spPr bwMode="auto">
          <a:xfrm>
            <a:off x="5316057" y="4441558"/>
            <a:ext cx="1880445" cy="468052"/>
          </a:xfrm>
          <a:prstGeom prst="rect">
            <a:avLst/>
          </a:prstGeom>
          <a:solidFill>
            <a:schemeClr val="bg1">
              <a:lumMod val="85000"/>
            </a:schemeClr>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a typeface="+mn-ea"/>
            </a:endParaRPr>
          </a:p>
        </p:txBody>
      </p:sp>
      <p:cxnSp>
        <p:nvCxnSpPr>
          <p:cNvPr id="23" name="直接连接符 22"/>
          <p:cNvCxnSpPr/>
          <p:nvPr/>
        </p:nvCxnSpPr>
        <p:spPr bwMode="auto">
          <a:xfrm>
            <a:off x="5699110" y="4441558"/>
            <a:ext cx="0" cy="468052"/>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4" name="直接连接符 23"/>
          <p:cNvCxnSpPr/>
          <p:nvPr/>
        </p:nvCxnSpPr>
        <p:spPr bwMode="auto">
          <a:xfrm>
            <a:off x="6082164" y="4441558"/>
            <a:ext cx="0" cy="468052"/>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5" name="直接连接符 24"/>
          <p:cNvCxnSpPr/>
          <p:nvPr/>
        </p:nvCxnSpPr>
        <p:spPr bwMode="auto">
          <a:xfrm>
            <a:off x="6465217" y="4441558"/>
            <a:ext cx="0" cy="468052"/>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6" name="直接连接符 25"/>
          <p:cNvCxnSpPr/>
          <p:nvPr/>
        </p:nvCxnSpPr>
        <p:spPr bwMode="auto">
          <a:xfrm>
            <a:off x="6848271" y="4442581"/>
            <a:ext cx="0" cy="468052"/>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7" name="矩形 26"/>
          <p:cNvSpPr/>
          <p:nvPr/>
        </p:nvSpPr>
        <p:spPr bwMode="auto">
          <a:xfrm>
            <a:off x="1381051" y="3234401"/>
            <a:ext cx="1532214" cy="468052"/>
          </a:xfrm>
          <a:prstGeom prst="rect">
            <a:avLst/>
          </a:prstGeom>
          <a:solidFill>
            <a:srgbClr val="00B0F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a typeface="+mn-ea"/>
            </a:endParaRPr>
          </a:p>
        </p:txBody>
      </p:sp>
      <p:cxnSp>
        <p:nvCxnSpPr>
          <p:cNvPr id="28" name="直接连接符 27"/>
          <p:cNvCxnSpPr/>
          <p:nvPr/>
        </p:nvCxnSpPr>
        <p:spPr bwMode="auto">
          <a:xfrm>
            <a:off x="1764105" y="3234401"/>
            <a:ext cx="0" cy="468052"/>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9" name="直接连接符 28"/>
          <p:cNvCxnSpPr/>
          <p:nvPr/>
        </p:nvCxnSpPr>
        <p:spPr bwMode="auto">
          <a:xfrm>
            <a:off x="2147158" y="3234401"/>
            <a:ext cx="0" cy="468052"/>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0" name="直接连接符 29"/>
          <p:cNvCxnSpPr/>
          <p:nvPr/>
        </p:nvCxnSpPr>
        <p:spPr bwMode="auto">
          <a:xfrm>
            <a:off x="2530212" y="3234401"/>
            <a:ext cx="0" cy="468052"/>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p:nvPr/>
        </p:nvCxnSpPr>
        <p:spPr bwMode="auto">
          <a:xfrm>
            <a:off x="2913266" y="3235424"/>
            <a:ext cx="0" cy="468052"/>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2" name="矩形 31"/>
          <p:cNvSpPr/>
          <p:nvPr/>
        </p:nvSpPr>
        <p:spPr bwMode="auto">
          <a:xfrm>
            <a:off x="3191850" y="3234401"/>
            <a:ext cx="1532214" cy="468052"/>
          </a:xfrm>
          <a:prstGeom prst="rect">
            <a:avLst/>
          </a:prstGeom>
          <a:solidFill>
            <a:srgbClr val="00B0F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a typeface="+mn-ea"/>
            </a:endParaRPr>
          </a:p>
        </p:txBody>
      </p:sp>
      <p:cxnSp>
        <p:nvCxnSpPr>
          <p:cNvPr id="33" name="直接连接符 32"/>
          <p:cNvCxnSpPr/>
          <p:nvPr/>
        </p:nvCxnSpPr>
        <p:spPr bwMode="auto">
          <a:xfrm>
            <a:off x="3574904" y="3234401"/>
            <a:ext cx="0" cy="468052"/>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4" name="直接连接符 33"/>
          <p:cNvCxnSpPr/>
          <p:nvPr/>
        </p:nvCxnSpPr>
        <p:spPr bwMode="auto">
          <a:xfrm>
            <a:off x="3957957" y="3234401"/>
            <a:ext cx="0" cy="468052"/>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5" name="直接连接符 34"/>
          <p:cNvCxnSpPr/>
          <p:nvPr/>
        </p:nvCxnSpPr>
        <p:spPr bwMode="auto">
          <a:xfrm>
            <a:off x="4341011" y="3234401"/>
            <a:ext cx="0" cy="468052"/>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6" name="直接连接符 35"/>
          <p:cNvCxnSpPr/>
          <p:nvPr/>
        </p:nvCxnSpPr>
        <p:spPr bwMode="auto">
          <a:xfrm>
            <a:off x="4724065" y="3235424"/>
            <a:ext cx="0" cy="468052"/>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7" name="矩形 36"/>
          <p:cNvSpPr/>
          <p:nvPr/>
        </p:nvSpPr>
        <p:spPr bwMode="auto">
          <a:xfrm>
            <a:off x="5320699" y="3234401"/>
            <a:ext cx="1532214" cy="468052"/>
          </a:xfrm>
          <a:prstGeom prst="rect">
            <a:avLst/>
          </a:prstGeom>
          <a:solidFill>
            <a:srgbClr val="00B0F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a typeface="+mn-ea"/>
            </a:endParaRPr>
          </a:p>
        </p:txBody>
      </p:sp>
      <p:cxnSp>
        <p:nvCxnSpPr>
          <p:cNvPr id="38" name="直接连接符 37"/>
          <p:cNvCxnSpPr/>
          <p:nvPr/>
        </p:nvCxnSpPr>
        <p:spPr bwMode="auto">
          <a:xfrm>
            <a:off x="5703753" y="3234401"/>
            <a:ext cx="0" cy="468052"/>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p:nvPr/>
        </p:nvCxnSpPr>
        <p:spPr bwMode="auto">
          <a:xfrm>
            <a:off x="6086806" y="3234401"/>
            <a:ext cx="0" cy="468052"/>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p:nvPr/>
        </p:nvCxnSpPr>
        <p:spPr bwMode="auto">
          <a:xfrm>
            <a:off x="6469860" y="3234401"/>
            <a:ext cx="0" cy="468052"/>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p:nvPr/>
        </p:nvCxnSpPr>
        <p:spPr bwMode="auto">
          <a:xfrm>
            <a:off x="6852914" y="3235424"/>
            <a:ext cx="0" cy="468052"/>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2" name="矩形 41"/>
          <p:cNvSpPr/>
          <p:nvPr/>
        </p:nvSpPr>
        <p:spPr bwMode="auto">
          <a:xfrm>
            <a:off x="7131498" y="3234401"/>
            <a:ext cx="1532214" cy="468052"/>
          </a:xfrm>
          <a:prstGeom prst="rect">
            <a:avLst/>
          </a:prstGeom>
          <a:solidFill>
            <a:srgbClr val="00B0F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a typeface="+mn-ea"/>
            </a:endParaRPr>
          </a:p>
        </p:txBody>
      </p:sp>
      <p:cxnSp>
        <p:nvCxnSpPr>
          <p:cNvPr id="43" name="直接连接符 42"/>
          <p:cNvCxnSpPr/>
          <p:nvPr/>
        </p:nvCxnSpPr>
        <p:spPr bwMode="auto">
          <a:xfrm>
            <a:off x="7514552" y="3234401"/>
            <a:ext cx="0" cy="468052"/>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4" name="直接连接符 43"/>
          <p:cNvCxnSpPr/>
          <p:nvPr/>
        </p:nvCxnSpPr>
        <p:spPr bwMode="auto">
          <a:xfrm>
            <a:off x="7897605" y="3234401"/>
            <a:ext cx="0" cy="468052"/>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5" name="直接连接符 44"/>
          <p:cNvCxnSpPr/>
          <p:nvPr/>
        </p:nvCxnSpPr>
        <p:spPr bwMode="auto">
          <a:xfrm>
            <a:off x="8280659" y="3234401"/>
            <a:ext cx="0" cy="468052"/>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p:nvCxnSpPr>
        <p:spPr bwMode="auto">
          <a:xfrm>
            <a:off x="8663713" y="3235424"/>
            <a:ext cx="0" cy="468052"/>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矩形 46"/>
          <p:cNvSpPr/>
          <p:nvPr/>
        </p:nvSpPr>
        <p:spPr bwMode="auto">
          <a:xfrm>
            <a:off x="1241759" y="2677362"/>
            <a:ext cx="3691244" cy="23402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a typeface="+mn-ea"/>
            </a:endParaRPr>
          </a:p>
        </p:txBody>
      </p:sp>
      <p:sp>
        <p:nvSpPr>
          <p:cNvPr id="48" name="矩形 47"/>
          <p:cNvSpPr/>
          <p:nvPr/>
        </p:nvSpPr>
        <p:spPr bwMode="auto">
          <a:xfrm>
            <a:off x="5211586" y="2672916"/>
            <a:ext cx="3691244" cy="23402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a typeface="+mn-ea"/>
            </a:endParaRPr>
          </a:p>
        </p:txBody>
      </p:sp>
      <p:sp>
        <p:nvSpPr>
          <p:cNvPr id="49" name="矩形 48"/>
          <p:cNvSpPr/>
          <p:nvPr/>
        </p:nvSpPr>
        <p:spPr bwMode="auto">
          <a:xfrm>
            <a:off x="9181414" y="2672916"/>
            <a:ext cx="1961445" cy="1029537"/>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a typeface="+mn-ea"/>
            </a:endParaRPr>
          </a:p>
        </p:txBody>
      </p:sp>
      <p:sp>
        <p:nvSpPr>
          <p:cNvPr id="50" name="矩形 49"/>
          <p:cNvSpPr/>
          <p:nvPr/>
        </p:nvSpPr>
        <p:spPr bwMode="auto">
          <a:xfrm>
            <a:off x="9181413" y="3858673"/>
            <a:ext cx="1961445" cy="1029537"/>
          </a:xfrm>
          <a:prstGeom prst="rect">
            <a:avLst/>
          </a:prstGeom>
          <a:solidFill>
            <a:srgbClr val="D9D9D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a typeface="+mn-ea"/>
            </a:endParaRPr>
          </a:p>
        </p:txBody>
      </p:sp>
      <p:sp>
        <p:nvSpPr>
          <p:cNvPr id="51" name="矩形 50"/>
          <p:cNvSpPr/>
          <p:nvPr/>
        </p:nvSpPr>
        <p:spPr bwMode="auto">
          <a:xfrm>
            <a:off x="9181413" y="5044430"/>
            <a:ext cx="1961445" cy="1029537"/>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a typeface="+mn-ea"/>
            </a:endParaRPr>
          </a:p>
        </p:txBody>
      </p:sp>
      <p:sp>
        <p:nvSpPr>
          <p:cNvPr id="52" name="文本框 51"/>
          <p:cNvSpPr txBox="1"/>
          <p:nvPr/>
        </p:nvSpPr>
        <p:spPr bwMode="auto">
          <a:xfrm>
            <a:off x="2779143" y="2735458"/>
            <a:ext cx="637381"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smtClean="0">
                <a:latin typeface="+mn-ea"/>
                <a:ea typeface="+mn-ea"/>
              </a:rPr>
              <a:t>VM1</a:t>
            </a:r>
            <a:endParaRPr lang="zh-CN" altLang="en-US" sz="1600" dirty="0" smtClean="0">
              <a:latin typeface="+mn-ea"/>
              <a:ea typeface="+mn-ea"/>
            </a:endParaRPr>
          </a:p>
        </p:txBody>
      </p:sp>
      <p:sp>
        <p:nvSpPr>
          <p:cNvPr id="53" name="文本框 52"/>
          <p:cNvSpPr txBox="1"/>
          <p:nvPr/>
        </p:nvSpPr>
        <p:spPr bwMode="auto">
          <a:xfrm>
            <a:off x="6748971" y="2727589"/>
            <a:ext cx="637381"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smtClean="0">
                <a:latin typeface="+mn-ea"/>
                <a:ea typeface="+mn-ea"/>
              </a:rPr>
              <a:t>VM2</a:t>
            </a:r>
            <a:endParaRPr lang="zh-CN" altLang="en-US" sz="1600" dirty="0" smtClean="0">
              <a:latin typeface="+mn-ea"/>
              <a:ea typeface="+mn-ea"/>
            </a:endParaRPr>
          </a:p>
        </p:txBody>
      </p:sp>
      <p:sp>
        <p:nvSpPr>
          <p:cNvPr id="54" name="文本框 53"/>
          <p:cNvSpPr txBox="1"/>
          <p:nvPr/>
        </p:nvSpPr>
        <p:spPr bwMode="auto">
          <a:xfrm>
            <a:off x="9226085" y="2764215"/>
            <a:ext cx="997352" cy="82732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smtClean="0">
                <a:latin typeface="+mn-ea"/>
                <a:ea typeface="+mn-ea"/>
              </a:rPr>
              <a:t>Guest</a:t>
            </a:r>
          </a:p>
          <a:p>
            <a:r>
              <a:rPr lang="en-US" altLang="zh-CN" sz="1600" dirty="0" smtClean="0">
                <a:latin typeface="+mn-ea"/>
                <a:ea typeface="+mn-ea"/>
              </a:rPr>
              <a:t>Virtual</a:t>
            </a:r>
          </a:p>
          <a:p>
            <a:r>
              <a:rPr lang="en-US" altLang="zh-CN" sz="1600" dirty="0" smtClean="0">
                <a:latin typeface="+mn-ea"/>
                <a:ea typeface="+mn-ea"/>
              </a:rPr>
              <a:t>Address</a:t>
            </a:r>
            <a:endParaRPr lang="zh-CN" altLang="en-US" sz="1600" dirty="0" smtClean="0">
              <a:latin typeface="+mn-ea"/>
              <a:ea typeface="+mn-ea"/>
            </a:endParaRPr>
          </a:p>
        </p:txBody>
      </p:sp>
      <p:sp>
        <p:nvSpPr>
          <p:cNvPr id="55" name="文本框 54"/>
          <p:cNvSpPr txBox="1"/>
          <p:nvPr/>
        </p:nvSpPr>
        <p:spPr bwMode="auto">
          <a:xfrm>
            <a:off x="9226085" y="3959780"/>
            <a:ext cx="997352" cy="82732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smtClean="0">
                <a:latin typeface="+mn-ea"/>
                <a:ea typeface="+mn-ea"/>
              </a:rPr>
              <a:t>Guest</a:t>
            </a:r>
          </a:p>
          <a:p>
            <a:r>
              <a:rPr lang="en-US" altLang="zh-CN" sz="1600" dirty="0" smtClean="0">
                <a:latin typeface="+mn-ea"/>
                <a:ea typeface="+mn-ea"/>
              </a:rPr>
              <a:t>Physical</a:t>
            </a:r>
          </a:p>
          <a:p>
            <a:r>
              <a:rPr lang="en-US" altLang="zh-CN" sz="1600" dirty="0" smtClean="0">
                <a:latin typeface="+mn-ea"/>
                <a:ea typeface="+mn-ea"/>
              </a:rPr>
              <a:t>Address</a:t>
            </a:r>
            <a:endParaRPr lang="zh-CN" altLang="en-US" sz="1600" dirty="0" smtClean="0">
              <a:latin typeface="+mn-ea"/>
              <a:ea typeface="+mn-ea"/>
            </a:endParaRPr>
          </a:p>
        </p:txBody>
      </p:sp>
      <p:sp>
        <p:nvSpPr>
          <p:cNvPr id="56" name="文本框 55"/>
          <p:cNvSpPr txBox="1"/>
          <p:nvPr/>
        </p:nvSpPr>
        <p:spPr bwMode="auto">
          <a:xfrm>
            <a:off x="9226085" y="5145537"/>
            <a:ext cx="966317" cy="82732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smtClean="0">
                <a:latin typeface="+mn-ea"/>
                <a:ea typeface="+mn-ea"/>
              </a:rPr>
              <a:t>Host</a:t>
            </a:r>
          </a:p>
          <a:p>
            <a:r>
              <a:rPr lang="en-US" altLang="zh-CN" sz="1600" dirty="0" smtClean="0">
                <a:latin typeface="+mn-ea"/>
                <a:ea typeface="+mn-ea"/>
              </a:rPr>
              <a:t>Virtual</a:t>
            </a:r>
          </a:p>
          <a:p>
            <a:r>
              <a:rPr lang="en-US" altLang="zh-CN" sz="1600" dirty="0" smtClean="0">
                <a:latin typeface="+mn-ea"/>
                <a:ea typeface="+mn-ea"/>
              </a:rPr>
              <a:t>Address</a:t>
            </a:r>
            <a:endParaRPr lang="zh-CN" altLang="en-US" sz="1600" dirty="0" smtClean="0">
              <a:latin typeface="+mn-ea"/>
              <a:ea typeface="+mn-ea"/>
            </a:endParaRPr>
          </a:p>
        </p:txBody>
      </p:sp>
      <p:sp>
        <p:nvSpPr>
          <p:cNvPr id="57" name="文本框 56"/>
          <p:cNvSpPr txBox="1"/>
          <p:nvPr/>
        </p:nvSpPr>
        <p:spPr bwMode="auto">
          <a:xfrm>
            <a:off x="10435045" y="3020243"/>
            <a:ext cx="597819"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smtClean="0">
                <a:latin typeface="+mn-ea"/>
                <a:ea typeface="+mn-ea"/>
              </a:rPr>
              <a:t>GVA</a:t>
            </a:r>
            <a:endParaRPr lang="zh-CN" altLang="en-US" sz="1600" dirty="0" smtClean="0">
              <a:latin typeface="+mn-ea"/>
              <a:ea typeface="+mn-ea"/>
            </a:endParaRPr>
          </a:p>
        </p:txBody>
      </p:sp>
      <p:sp>
        <p:nvSpPr>
          <p:cNvPr id="58" name="文本框 57"/>
          <p:cNvSpPr txBox="1"/>
          <p:nvPr/>
        </p:nvSpPr>
        <p:spPr bwMode="auto">
          <a:xfrm>
            <a:off x="10435045" y="4208747"/>
            <a:ext cx="581789"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smtClean="0">
                <a:latin typeface="+mn-ea"/>
                <a:ea typeface="+mn-ea"/>
              </a:rPr>
              <a:t>GPA</a:t>
            </a:r>
            <a:endParaRPr lang="zh-CN" altLang="en-US" sz="1600" dirty="0" smtClean="0">
              <a:latin typeface="+mn-ea"/>
              <a:ea typeface="+mn-ea"/>
            </a:endParaRPr>
          </a:p>
        </p:txBody>
      </p:sp>
      <p:sp>
        <p:nvSpPr>
          <p:cNvPr id="59" name="文本框 58"/>
          <p:cNvSpPr txBox="1"/>
          <p:nvPr/>
        </p:nvSpPr>
        <p:spPr bwMode="auto">
          <a:xfrm>
            <a:off x="10435045" y="5384819"/>
            <a:ext cx="607117"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smtClean="0">
                <a:latin typeface="+mn-ea"/>
                <a:ea typeface="+mn-ea"/>
              </a:rPr>
              <a:t>HVA</a:t>
            </a:r>
            <a:endParaRPr lang="zh-CN" altLang="en-US" sz="1600" dirty="0" smtClean="0">
              <a:latin typeface="+mn-ea"/>
              <a:ea typeface="+mn-ea"/>
            </a:endParaRPr>
          </a:p>
        </p:txBody>
      </p:sp>
      <p:cxnSp>
        <p:nvCxnSpPr>
          <p:cNvPr id="60" name="直接连接符 59"/>
          <p:cNvCxnSpPr/>
          <p:nvPr/>
        </p:nvCxnSpPr>
        <p:spPr bwMode="auto">
          <a:xfrm>
            <a:off x="1520343" y="3702453"/>
            <a:ext cx="417877" cy="739105"/>
          </a:xfrm>
          <a:prstGeom prst="line">
            <a:avLst/>
          </a:prstGeom>
          <a:solidFill>
            <a:schemeClr val="accent1"/>
          </a:solidFill>
          <a:ln w="9525" cap="flat" cmpd="sng" algn="ctr">
            <a:solidFill>
              <a:schemeClr val="tx1"/>
            </a:solidFill>
            <a:prstDash val="solid"/>
            <a:round/>
            <a:headEnd type="none" w="lg" len="lg"/>
            <a:tailEnd type="triangle" w="lg" len="lg"/>
          </a:ln>
          <a:effectLst/>
        </p:spPr>
      </p:cxnSp>
      <p:cxnSp>
        <p:nvCxnSpPr>
          <p:cNvPr id="61" name="直接连接符 60"/>
          <p:cNvCxnSpPr/>
          <p:nvPr/>
        </p:nvCxnSpPr>
        <p:spPr bwMode="auto">
          <a:xfrm>
            <a:off x="5864435" y="3699812"/>
            <a:ext cx="1078447" cy="739105"/>
          </a:xfrm>
          <a:prstGeom prst="line">
            <a:avLst/>
          </a:prstGeom>
          <a:solidFill>
            <a:schemeClr val="accent1"/>
          </a:solidFill>
          <a:ln w="9525" cap="flat" cmpd="sng" algn="ctr">
            <a:solidFill>
              <a:schemeClr val="tx1"/>
            </a:solidFill>
            <a:prstDash val="solid"/>
            <a:round/>
            <a:headEnd type="none" w="lg" len="lg"/>
            <a:tailEnd type="triangle" w="lg" len="lg"/>
          </a:ln>
          <a:effectLst/>
        </p:spPr>
      </p:cxnSp>
      <p:cxnSp>
        <p:nvCxnSpPr>
          <p:cNvPr id="62" name="直接连接符 61"/>
          <p:cNvCxnSpPr/>
          <p:nvPr/>
        </p:nvCxnSpPr>
        <p:spPr bwMode="auto">
          <a:xfrm flipH="1">
            <a:off x="5520847" y="3705094"/>
            <a:ext cx="761465" cy="733823"/>
          </a:xfrm>
          <a:prstGeom prst="line">
            <a:avLst/>
          </a:prstGeom>
          <a:solidFill>
            <a:schemeClr val="accent1"/>
          </a:solidFill>
          <a:ln w="9525" cap="flat" cmpd="sng" algn="ctr">
            <a:solidFill>
              <a:schemeClr val="tx1"/>
            </a:solidFill>
            <a:prstDash val="solid"/>
            <a:round/>
            <a:headEnd type="none" w="lg" len="lg"/>
            <a:tailEnd type="triangle" w="lg" len="lg"/>
          </a:ln>
          <a:effectLst/>
        </p:spPr>
      </p:cxnSp>
      <p:cxnSp>
        <p:nvCxnSpPr>
          <p:cNvPr id="63" name="直接连接符 62"/>
          <p:cNvCxnSpPr/>
          <p:nvPr/>
        </p:nvCxnSpPr>
        <p:spPr bwMode="auto">
          <a:xfrm>
            <a:off x="5520847" y="3704071"/>
            <a:ext cx="1156219" cy="734846"/>
          </a:xfrm>
          <a:prstGeom prst="line">
            <a:avLst/>
          </a:prstGeom>
          <a:solidFill>
            <a:schemeClr val="accent1"/>
          </a:solidFill>
          <a:ln w="9525" cap="flat" cmpd="sng" algn="ctr">
            <a:solidFill>
              <a:schemeClr val="tx1"/>
            </a:solidFill>
            <a:prstDash val="solid"/>
            <a:round/>
            <a:headEnd type="none" w="lg" len="lg"/>
            <a:tailEnd type="triangle" w="lg" len="lg"/>
          </a:ln>
          <a:effectLst/>
        </p:spPr>
      </p:cxnSp>
      <p:cxnSp>
        <p:nvCxnSpPr>
          <p:cNvPr id="64" name="直接连接符 63"/>
          <p:cNvCxnSpPr/>
          <p:nvPr/>
        </p:nvCxnSpPr>
        <p:spPr bwMode="auto">
          <a:xfrm flipH="1">
            <a:off x="5914534" y="3704071"/>
            <a:ext cx="1411593" cy="734846"/>
          </a:xfrm>
          <a:prstGeom prst="line">
            <a:avLst/>
          </a:prstGeom>
          <a:solidFill>
            <a:schemeClr val="accent1"/>
          </a:solidFill>
          <a:ln w="9525" cap="flat" cmpd="sng" algn="ctr">
            <a:solidFill>
              <a:schemeClr val="tx1"/>
            </a:solidFill>
            <a:prstDash val="solid"/>
            <a:round/>
            <a:headEnd type="none" w="lg" len="lg"/>
            <a:tailEnd type="triangle" w="lg" len="lg"/>
          </a:ln>
          <a:effectLst/>
        </p:spPr>
      </p:cxnSp>
      <p:cxnSp>
        <p:nvCxnSpPr>
          <p:cNvPr id="65" name="直接连接符 64"/>
          <p:cNvCxnSpPr>
            <a:endCxn id="22" idx="0"/>
          </p:cNvCxnSpPr>
          <p:nvPr/>
        </p:nvCxnSpPr>
        <p:spPr bwMode="auto">
          <a:xfrm flipH="1">
            <a:off x="6256279" y="3704071"/>
            <a:ext cx="1758564" cy="737487"/>
          </a:xfrm>
          <a:prstGeom prst="line">
            <a:avLst/>
          </a:prstGeom>
          <a:solidFill>
            <a:schemeClr val="accent1"/>
          </a:solidFill>
          <a:ln w="9525" cap="flat" cmpd="sng" algn="ctr">
            <a:solidFill>
              <a:schemeClr val="tx1"/>
            </a:solidFill>
            <a:prstDash val="solid"/>
            <a:round/>
            <a:headEnd type="none" w="lg" len="lg"/>
            <a:tailEnd type="triangle" w="lg" len="lg"/>
          </a:ln>
          <a:effectLst/>
        </p:spPr>
      </p:cxnSp>
      <p:cxnSp>
        <p:nvCxnSpPr>
          <p:cNvPr id="66" name="直接连接符 65"/>
          <p:cNvCxnSpPr/>
          <p:nvPr/>
        </p:nvCxnSpPr>
        <p:spPr bwMode="auto">
          <a:xfrm flipH="1">
            <a:off x="3087321" y="3699812"/>
            <a:ext cx="217790" cy="739105"/>
          </a:xfrm>
          <a:prstGeom prst="line">
            <a:avLst/>
          </a:prstGeom>
          <a:solidFill>
            <a:schemeClr val="accent1"/>
          </a:solidFill>
          <a:ln w="9525" cap="flat" cmpd="sng" algn="ctr">
            <a:solidFill>
              <a:schemeClr val="tx1"/>
            </a:solidFill>
            <a:prstDash val="solid"/>
            <a:round/>
            <a:headEnd type="none" w="lg" len="lg"/>
            <a:tailEnd type="triangle" w="lg" len="lg"/>
          </a:ln>
          <a:effectLst/>
        </p:spPr>
      </p:cxnSp>
      <p:cxnSp>
        <p:nvCxnSpPr>
          <p:cNvPr id="67" name="直接连接符 66"/>
          <p:cNvCxnSpPr>
            <a:endCxn id="17" idx="0"/>
          </p:cNvCxnSpPr>
          <p:nvPr/>
        </p:nvCxnSpPr>
        <p:spPr bwMode="auto">
          <a:xfrm flipH="1">
            <a:off x="2321274" y="3699812"/>
            <a:ext cx="1810801" cy="741746"/>
          </a:xfrm>
          <a:prstGeom prst="line">
            <a:avLst/>
          </a:prstGeom>
          <a:solidFill>
            <a:schemeClr val="accent1"/>
          </a:solidFill>
          <a:ln w="9525" cap="flat" cmpd="sng" algn="ctr">
            <a:solidFill>
              <a:schemeClr val="tx1"/>
            </a:solidFill>
            <a:prstDash val="solid"/>
            <a:round/>
            <a:headEnd type="none" w="lg" len="lg"/>
            <a:tailEnd type="triangle" w="lg" len="lg"/>
          </a:ln>
          <a:effectLst/>
        </p:spPr>
      </p:cxnSp>
      <p:cxnSp>
        <p:nvCxnSpPr>
          <p:cNvPr id="68" name="直接连接符 67"/>
          <p:cNvCxnSpPr/>
          <p:nvPr/>
        </p:nvCxnSpPr>
        <p:spPr bwMode="auto">
          <a:xfrm flipH="1">
            <a:off x="1603424" y="3699812"/>
            <a:ext cx="717790" cy="763237"/>
          </a:xfrm>
          <a:prstGeom prst="line">
            <a:avLst/>
          </a:prstGeom>
          <a:solidFill>
            <a:schemeClr val="accent1"/>
          </a:solidFill>
          <a:ln w="9525" cap="flat" cmpd="sng" algn="ctr">
            <a:solidFill>
              <a:schemeClr val="tx1"/>
            </a:solidFill>
            <a:prstDash val="solid"/>
            <a:round/>
            <a:headEnd type="none" w="lg" len="lg"/>
            <a:tailEnd type="triangle" w="lg" len="lg"/>
          </a:ln>
          <a:effectLst/>
        </p:spPr>
      </p:cxnSp>
      <p:cxnSp>
        <p:nvCxnSpPr>
          <p:cNvPr id="69" name="直接连接符 68"/>
          <p:cNvCxnSpPr/>
          <p:nvPr/>
        </p:nvCxnSpPr>
        <p:spPr bwMode="auto">
          <a:xfrm>
            <a:off x="2644395" y="3711877"/>
            <a:ext cx="85966" cy="727040"/>
          </a:xfrm>
          <a:prstGeom prst="line">
            <a:avLst/>
          </a:prstGeom>
          <a:solidFill>
            <a:schemeClr val="accent1"/>
          </a:solidFill>
          <a:ln w="9525" cap="flat" cmpd="sng" algn="ctr">
            <a:solidFill>
              <a:schemeClr val="tx1"/>
            </a:solidFill>
            <a:prstDash val="solid"/>
            <a:round/>
            <a:headEnd type="none" w="lg" len="lg"/>
            <a:tailEnd type="triangle" w="lg" len="lg"/>
          </a:ln>
          <a:effectLst/>
        </p:spPr>
      </p:cxnSp>
      <p:cxnSp>
        <p:nvCxnSpPr>
          <p:cNvPr id="70" name="直接连接符 69"/>
          <p:cNvCxnSpPr/>
          <p:nvPr/>
        </p:nvCxnSpPr>
        <p:spPr bwMode="auto">
          <a:xfrm>
            <a:off x="1597410" y="4914056"/>
            <a:ext cx="1345911" cy="567954"/>
          </a:xfrm>
          <a:prstGeom prst="line">
            <a:avLst/>
          </a:prstGeom>
          <a:solidFill>
            <a:schemeClr val="accent1"/>
          </a:solidFill>
          <a:ln w="9525" cap="flat" cmpd="sng" algn="ctr">
            <a:solidFill>
              <a:schemeClr val="tx1"/>
            </a:solidFill>
            <a:prstDash val="solid"/>
            <a:round/>
            <a:headEnd type="none" w="lg" len="lg"/>
            <a:tailEnd type="triangle" w="lg" len="lg"/>
          </a:ln>
          <a:effectLst/>
        </p:spPr>
      </p:cxnSp>
      <p:cxnSp>
        <p:nvCxnSpPr>
          <p:cNvPr id="71" name="直接连接符 70"/>
          <p:cNvCxnSpPr/>
          <p:nvPr/>
        </p:nvCxnSpPr>
        <p:spPr bwMode="auto">
          <a:xfrm flipH="1">
            <a:off x="2687377" y="4935547"/>
            <a:ext cx="42983" cy="554573"/>
          </a:xfrm>
          <a:prstGeom prst="line">
            <a:avLst/>
          </a:prstGeom>
          <a:solidFill>
            <a:schemeClr val="accent1"/>
          </a:solidFill>
          <a:ln w="9525" cap="flat" cmpd="sng" algn="ctr">
            <a:solidFill>
              <a:schemeClr val="tx1"/>
            </a:solidFill>
            <a:prstDash val="solid"/>
            <a:round/>
            <a:headEnd type="none" w="lg" len="lg"/>
            <a:tailEnd type="triangle" w="lg" len="lg"/>
          </a:ln>
          <a:effectLst/>
        </p:spPr>
      </p:cxnSp>
      <p:cxnSp>
        <p:nvCxnSpPr>
          <p:cNvPr id="72" name="直接连接符 71"/>
          <p:cNvCxnSpPr/>
          <p:nvPr/>
        </p:nvCxnSpPr>
        <p:spPr bwMode="auto">
          <a:xfrm>
            <a:off x="2315037" y="4922441"/>
            <a:ext cx="1071450" cy="559569"/>
          </a:xfrm>
          <a:prstGeom prst="line">
            <a:avLst/>
          </a:prstGeom>
          <a:solidFill>
            <a:schemeClr val="accent1"/>
          </a:solidFill>
          <a:ln w="9525" cap="flat" cmpd="sng" algn="ctr">
            <a:solidFill>
              <a:schemeClr val="tx1"/>
            </a:solidFill>
            <a:prstDash val="solid"/>
            <a:round/>
            <a:headEnd type="none" w="lg" len="lg"/>
            <a:tailEnd type="triangle" w="lg" len="lg"/>
          </a:ln>
          <a:effectLst/>
        </p:spPr>
      </p:cxnSp>
      <p:cxnSp>
        <p:nvCxnSpPr>
          <p:cNvPr id="73" name="直接连接符 72"/>
          <p:cNvCxnSpPr/>
          <p:nvPr/>
        </p:nvCxnSpPr>
        <p:spPr bwMode="auto">
          <a:xfrm>
            <a:off x="3093686" y="4917995"/>
            <a:ext cx="1419690" cy="564015"/>
          </a:xfrm>
          <a:prstGeom prst="line">
            <a:avLst/>
          </a:prstGeom>
          <a:solidFill>
            <a:schemeClr val="accent1"/>
          </a:solidFill>
          <a:ln w="9525" cap="flat" cmpd="sng" algn="ctr">
            <a:solidFill>
              <a:schemeClr val="tx1"/>
            </a:solidFill>
            <a:prstDash val="solid"/>
            <a:round/>
            <a:headEnd type="none" w="lg" len="lg"/>
            <a:tailEnd type="triangle" w="lg" len="lg"/>
          </a:ln>
          <a:effectLst/>
        </p:spPr>
      </p:cxnSp>
      <p:cxnSp>
        <p:nvCxnSpPr>
          <p:cNvPr id="74" name="直接连接符 73"/>
          <p:cNvCxnSpPr/>
          <p:nvPr/>
        </p:nvCxnSpPr>
        <p:spPr bwMode="auto">
          <a:xfrm flipH="1">
            <a:off x="3769541" y="4905946"/>
            <a:ext cx="1697555" cy="571618"/>
          </a:xfrm>
          <a:prstGeom prst="line">
            <a:avLst/>
          </a:prstGeom>
          <a:solidFill>
            <a:schemeClr val="accent1"/>
          </a:solidFill>
          <a:ln w="9525" cap="flat" cmpd="sng" algn="ctr">
            <a:solidFill>
              <a:schemeClr val="tx1"/>
            </a:solidFill>
            <a:prstDash val="solid"/>
            <a:round/>
            <a:headEnd type="none" w="lg" len="lg"/>
            <a:tailEnd type="triangle" w="lg" len="lg"/>
          </a:ln>
          <a:effectLst/>
        </p:spPr>
      </p:cxnSp>
      <p:cxnSp>
        <p:nvCxnSpPr>
          <p:cNvPr id="75" name="直接连接符 74"/>
          <p:cNvCxnSpPr>
            <a:stCxn id="22" idx="2"/>
          </p:cNvCxnSpPr>
          <p:nvPr/>
        </p:nvCxnSpPr>
        <p:spPr bwMode="auto">
          <a:xfrm flipH="1">
            <a:off x="4929744" y="4909610"/>
            <a:ext cx="1326535" cy="575041"/>
          </a:xfrm>
          <a:prstGeom prst="line">
            <a:avLst/>
          </a:prstGeom>
          <a:solidFill>
            <a:schemeClr val="accent1"/>
          </a:solidFill>
          <a:ln w="9525" cap="flat" cmpd="sng" algn="ctr">
            <a:solidFill>
              <a:schemeClr val="tx1"/>
            </a:solidFill>
            <a:prstDash val="solid"/>
            <a:round/>
            <a:headEnd type="none" w="lg" len="lg"/>
            <a:tailEnd type="triangle" w="lg" len="lg"/>
          </a:ln>
          <a:effectLst/>
        </p:spPr>
      </p:cxnSp>
      <p:cxnSp>
        <p:nvCxnSpPr>
          <p:cNvPr id="76" name="直接连接符 75"/>
          <p:cNvCxnSpPr/>
          <p:nvPr/>
        </p:nvCxnSpPr>
        <p:spPr bwMode="auto">
          <a:xfrm>
            <a:off x="5850953" y="4931101"/>
            <a:ext cx="227953" cy="561660"/>
          </a:xfrm>
          <a:prstGeom prst="line">
            <a:avLst/>
          </a:prstGeom>
          <a:solidFill>
            <a:schemeClr val="accent1"/>
          </a:solidFill>
          <a:ln w="9525" cap="flat" cmpd="sng" algn="ctr">
            <a:solidFill>
              <a:schemeClr val="tx1"/>
            </a:solidFill>
            <a:prstDash val="solid"/>
            <a:round/>
            <a:headEnd type="none" w="lg" len="lg"/>
            <a:tailEnd type="triangle" w="lg" len="lg"/>
          </a:ln>
          <a:effectLst/>
        </p:spPr>
      </p:cxnSp>
    </p:spTree>
    <p:extLst>
      <p:ext uri="{BB962C8B-B14F-4D97-AF65-F5344CB8AC3E}">
        <p14:creationId xmlns:p14="http://schemas.microsoft.com/office/powerpoint/2010/main" val="16587079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2171564" y="3210708"/>
            <a:ext cx="2794038" cy="2702780"/>
          </a:xfrm>
          <a:prstGeom prst="rect">
            <a:avLst/>
          </a:prstGeom>
          <a:solidFill>
            <a:srgbClr val="00B0F0">
              <a:alpha val="8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i="0" u="none" strike="noStrike" cap="none" normalizeH="0" baseline="0" smtClean="0">
              <a:ln>
                <a:noFill/>
              </a:ln>
              <a:solidFill>
                <a:schemeClr val="tx1"/>
              </a:solidFill>
              <a:effectLst/>
              <a:latin typeface="+mn-ea"/>
              <a:ea typeface="+mn-ea"/>
            </a:endParaRPr>
          </a:p>
        </p:txBody>
      </p:sp>
      <p:sp>
        <p:nvSpPr>
          <p:cNvPr id="8" name="矩形 7"/>
          <p:cNvSpPr/>
          <p:nvPr/>
        </p:nvSpPr>
        <p:spPr bwMode="auto">
          <a:xfrm>
            <a:off x="7118386" y="3210708"/>
            <a:ext cx="2794038" cy="2702780"/>
          </a:xfrm>
          <a:prstGeom prst="rect">
            <a:avLst/>
          </a:prstGeom>
          <a:solidFill>
            <a:srgbClr val="00B0F0">
              <a:alpha val="8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i="0" u="none" strike="noStrike" cap="none" normalizeH="0" baseline="0" smtClean="0">
              <a:ln>
                <a:noFill/>
              </a:ln>
              <a:solidFill>
                <a:schemeClr val="tx1"/>
              </a:solidFill>
              <a:effectLst/>
              <a:latin typeface="+mn-ea"/>
              <a:ea typeface="+mn-ea"/>
            </a:endParaRPr>
          </a:p>
        </p:txBody>
      </p:sp>
      <p:sp>
        <p:nvSpPr>
          <p:cNvPr id="2" name="标题 1"/>
          <p:cNvSpPr>
            <a:spLocks noGrp="1"/>
          </p:cNvSpPr>
          <p:nvPr>
            <p:ph type="title"/>
          </p:nvPr>
        </p:nvSpPr>
        <p:spPr/>
        <p:txBody>
          <a:bodyPr/>
          <a:lstStyle/>
          <a:p>
            <a:r>
              <a:rPr lang="zh-CN" altLang="en-US" dirty="0" smtClean="0"/>
              <a:t>内存虚拟化 </a:t>
            </a:r>
            <a:r>
              <a:rPr lang="en-US" altLang="zh-CN" dirty="0" smtClean="0"/>
              <a:t> (2) </a:t>
            </a:r>
            <a:endParaRPr lang="zh-CN" altLang="en-US" dirty="0"/>
          </a:p>
        </p:txBody>
      </p:sp>
      <p:sp>
        <p:nvSpPr>
          <p:cNvPr id="3" name="文本占位符 2"/>
          <p:cNvSpPr>
            <a:spLocks noGrp="1"/>
          </p:cNvSpPr>
          <p:nvPr>
            <p:ph type="body" sz="quarter" idx="10"/>
          </p:nvPr>
        </p:nvSpPr>
        <p:spPr>
          <a:xfrm>
            <a:off x="912285" y="1233488"/>
            <a:ext cx="10560048" cy="1511436"/>
          </a:xfrm>
        </p:spPr>
        <p:txBody>
          <a:bodyPr/>
          <a:lstStyle/>
          <a:p>
            <a:r>
              <a:rPr lang="en-US" altLang="zh-CN" dirty="0" smtClean="0"/>
              <a:t>KVM</a:t>
            </a:r>
            <a:r>
              <a:rPr lang="zh-CN" altLang="en-US" dirty="0" smtClean="0"/>
              <a:t>中</a:t>
            </a:r>
            <a:r>
              <a:rPr lang="zh-CN" altLang="en-US" dirty="0"/>
              <a:t>，虚机的物理内存即</a:t>
            </a:r>
            <a:r>
              <a:rPr lang="zh-CN" altLang="en-US" dirty="0" smtClean="0"/>
              <a:t>为</a:t>
            </a:r>
            <a:r>
              <a:rPr lang="en-US" altLang="zh-CN" dirty="0" err="1" smtClean="0"/>
              <a:t>qemu-kvm</a:t>
            </a:r>
            <a:r>
              <a:rPr lang="zh-CN" altLang="en-US" dirty="0" smtClean="0"/>
              <a:t>进程</a:t>
            </a:r>
            <a:r>
              <a:rPr lang="zh-CN" altLang="en-US" dirty="0"/>
              <a:t>所占用的内存空间。</a:t>
            </a:r>
            <a:r>
              <a:rPr lang="en-US" altLang="zh-CN" dirty="0" smtClean="0"/>
              <a:t>KVM</a:t>
            </a:r>
            <a:r>
              <a:rPr lang="zh-CN" altLang="en-US" dirty="0" smtClean="0"/>
              <a:t>使用</a:t>
            </a:r>
            <a:r>
              <a:rPr lang="en-US" altLang="zh-CN" dirty="0" smtClean="0"/>
              <a:t>CPU </a:t>
            </a:r>
            <a:r>
              <a:rPr lang="zh-CN" altLang="en-US" dirty="0"/>
              <a:t>辅助的内存虚拟化方式。</a:t>
            </a:r>
            <a:r>
              <a:rPr lang="zh-CN" altLang="en-US" dirty="0" smtClean="0"/>
              <a:t>在</a:t>
            </a:r>
            <a:r>
              <a:rPr lang="en-US" altLang="zh-CN" dirty="0" smtClean="0"/>
              <a:t>Intel</a:t>
            </a:r>
            <a:r>
              <a:rPr lang="zh-CN" altLang="en-US" dirty="0" smtClean="0"/>
              <a:t>平台</a:t>
            </a:r>
            <a:r>
              <a:rPr lang="zh-CN" altLang="en-US" dirty="0"/>
              <a:t>，其内存虚拟化的实现方式</a:t>
            </a:r>
            <a:r>
              <a:rPr lang="zh-CN" altLang="en-US" dirty="0" smtClean="0"/>
              <a:t>为</a:t>
            </a:r>
            <a:r>
              <a:rPr lang="en-US" altLang="zh-CN" dirty="0" smtClean="0"/>
              <a:t>EPT </a:t>
            </a:r>
            <a:r>
              <a:rPr lang="zh-CN" altLang="en-US" dirty="0" smtClean="0"/>
              <a:t> </a:t>
            </a:r>
            <a:r>
              <a:rPr lang="en-US" altLang="zh-CN" dirty="0" smtClean="0"/>
              <a:t>(Extended </a:t>
            </a:r>
            <a:r>
              <a:rPr lang="en-US" altLang="zh-CN" dirty="0"/>
              <a:t>Page </a:t>
            </a:r>
            <a:r>
              <a:rPr lang="en-US" altLang="zh-CN" dirty="0" smtClean="0"/>
              <a:t>Tables)</a:t>
            </a:r>
            <a:r>
              <a:rPr lang="zh-CN" altLang="en-US" dirty="0" smtClean="0"/>
              <a:t>技术。</a:t>
            </a:r>
            <a:endParaRPr lang="zh-CN" altLang="en-US" dirty="0"/>
          </a:p>
        </p:txBody>
      </p:sp>
      <p:sp>
        <p:nvSpPr>
          <p:cNvPr id="6" name="矩形 5"/>
          <p:cNvSpPr/>
          <p:nvPr/>
        </p:nvSpPr>
        <p:spPr bwMode="auto">
          <a:xfrm>
            <a:off x="2629603" y="3426732"/>
            <a:ext cx="1832156" cy="720080"/>
          </a:xfrm>
          <a:prstGeom prst="rect">
            <a:avLst/>
          </a:prstGeom>
          <a:solidFill>
            <a:srgbClr val="92D050"/>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400" i="0" u="none" strike="noStrike" cap="none" normalizeH="0" baseline="0" dirty="0" smtClean="0">
                <a:ln>
                  <a:noFill/>
                </a:ln>
                <a:solidFill>
                  <a:schemeClr val="tx1"/>
                </a:solidFill>
                <a:effectLst/>
                <a:latin typeface="+mn-ea"/>
                <a:ea typeface="+mn-ea"/>
              </a:rPr>
              <a:t>虚拟地址</a:t>
            </a:r>
            <a:r>
              <a:rPr kumimoji="0" lang="en-US" altLang="zh-CN" sz="1800" i="0" u="none" strike="noStrike" cap="none" normalizeH="0" baseline="0" dirty="0" smtClean="0">
                <a:ln>
                  <a:noFill/>
                </a:ln>
                <a:solidFill>
                  <a:schemeClr val="tx1"/>
                </a:solidFill>
                <a:effectLst/>
                <a:latin typeface="+mn-ea"/>
                <a:ea typeface="+mn-ea"/>
              </a:rPr>
              <a:t/>
            </a:r>
            <a:br>
              <a:rPr kumimoji="0" lang="en-US" altLang="zh-CN" sz="1800" i="0" u="none" strike="noStrike" cap="none" normalizeH="0" baseline="0" dirty="0" smtClean="0">
                <a:ln>
                  <a:noFill/>
                </a:ln>
                <a:solidFill>
                  <a:schemeClr val="tx1"/>
                </a:solidFill>
                <a:effectLst/>
                <a:latin typeface="+mn-ea"/>
                <a:ea typeface="+mn-ea"/>
              </a:rPr>
            </a:br>
            <a:r>
              <a:rPr kumimoji="0" lang="en-US" altLang="zh-CN" sz="1800" i="0" u="none" strike="noStrike" cap="none" normalizeH="0" baseline="0" dirty="0" smtClean="0">
                <a:ln>
                  <a:noFill/>
                </a:ln>
                <a:solidFill>
                  <a:schemeClr val="tx1"/>
                </a:solidFill>
                <a:effectLst/>
                <a:latin typeface="+mn-ea"/>
                <a:ea typeface="+mn-ea"/>
              </a:rPr>
              <a:t>GVA</a:t>
            </a:r>
            <a:endParaRPr kumimoji="0" lang="zh-CN" altLang="en-US" sz="1800" i="0" u="none" strike="noStrike" cap="none" normalizeH="0" baseline="0" dirty="0" smtClean="0">
              <a:ln>
                <a:noFill/>
              </a:ln>
              <a:solidFill>
                <a:schemeClr val="tx1"/>
              </a:solidFill>
              <a:effectLst/>
              <a:latin typeface="+mn-ea"/>
              <a:ea typeface="+mn-ea"/>
            </a:endParaRPr>
          </a:p>
        </p:txBody>
      </p:sp>
      <p:sp>
        <p:nvSpPr>
          <p:cNvPr id="7" name="矩形 6"/>
          <p:cNvSpPr/>
          <p:nvPr/>
        </p:nvSpPr>
        <p:spPr bwMode="auto">
          <a:xfrm>
            <a:off x="2629603" y="4760142"/>
            <a:ext cx="1832156" cy="720080"/>
          </a:xfrm>
          <a:prstGeom prst="rect">
            <a:avLst/>
          </a:prstGeom>
          <a:solidFill>
            <a:schemeClr val="bg1">
              <a:lumMod val="85000"/>
            </a:scheme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lvl="0" algn="ctr"/>
            <a:r>
              <a:rPr lang="zh-CN" altLang="en-US" sz="1400" dirty="0">
                <a:solidFill>
                  <a:srgbClr val="000000"/>
                </a:solidFill>
                <a:latin typeface="+mn-ea"/>
                <a:ea typeface="+mn-ea"/>
              </a:rPr>
              <a:t>客户</a:t>
            </a:r>
            <a:r>
              <a:rPr lang="zh-CN" altLang="en-US" sz="1400" dirty="0" smtClean="0">
                <a:solidFill>
                  <a:srgbClr val="000000"/>
                </a:solidFill>
                <a:latin typeface="+mn-ea"/>
                <a:ea typeface="+mn-ea"/>
              </a:rPr>
              <a:t>机物理地址</a:t>
            </a:r>
            <a:r>
              <a:rPr lang="en-US" altLang="zh-CN" sz="1800" dirty="0">
                <a:solidFill>
                  <a:srgbClr val="000000"/>
                </a:solidFill>
                <a:latin typeface="+mn-ea"/>
                <a:ea typeface="+mn-ea"/>
              </a:rPr>
              <a:t/>
            </a:r>
            <a:br>
              <a:rPr lang="en-US" altLang="zh-CN" sz="1800" dirty="0">
                <a:solidFill>
                  <a:srgbClr val="000000"/>
                </a:solidFill>
                <a:latin typeface="+mn-ea"/>
                <a:ea typeface="+mn-ea"/>
              </a:rPr>
            </a:br>
            <a:r>
              <a:rPr lang="en-US" altLang="zh-CN" sz="1800" dirty="0" smtClean="0">
                <a:solidFill>
                  <a:srgbClr val="000000"/>
                </a:solidFill>
                <a:latin typeface="+mn-ea"/>
                <a:ea typeface="+mn-ea"/>
              </a:rPr>
              <a:t>GPA</a:t>
            </a:r>
            <a:endParaRPr lang="zh-CN" altLang="en-US" sz="1800" dirty="0">
              <a:solidFill>
                <a:srgbClr val="000000"/>
              </a:solidFill>
              <a:latin typeface="+mn-ea"/>
              <a:ea typeface="+mn-ea"/>
            </a:endParaRPr>
          </a:p>
        </p:txBody>
      </p:sp>
      <p:sp>
        <p:nvSpPr>
          <p:cNvPr id="9" name="矩形 8"/>
          <p:cNvSpPr/>
          <p:nvPr/>
        </p:nvSpPr>
        <p:spPr bwMode="auto">
          <a:xfrm>
            <a:off x="7576425" y="4760142"/>
            <a:ext cx="1832156" cy="720080"/>
          </a:xfrm>
          <a:prstGeom prst="rect">
            <a:avLst/>
          </a:prstGeom>
          <a:solidFill>
            <a:srgbClr val="F5B027"/>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lvl="0" algn="ctr"/>
            <a:r>
              <a:rPr lang="zh-CN" altLang="en-US" sz="1400" dirty="0" smtClean="0">
                <a:solidFill>
                  <a:srgbClr val="000000"/>
                </a:solidFill>
                <a:latin typeface="+mn-ea"/>
                <a:ea typeface="+mn-ea"/>
              </a:rPr>
              <a:t>物理机真实地址</a:t>
            </a:r>
            <a:r>
              <a:rPr lang="en-US" altLang="zh-CN" sz="1800" dirty="0">
                <a:solidFill>
                  <a:srgbClr val="000000"/>
                </a:solidFill>
                <a:latin typeface="+mn-ea"/>
                <a:ea typeface="+mn-ea"/>
              </a:rPr>
              <a:t/>
            </a:r>
            <a:br>
              <a:rPr lang="en-US" altLang="zh-CN" sz="1800" dirty="0">
                <a:solidFill>
                  <a:srgbClr val="000000"/>
                </a:solidFill>
                <a:latin typeface="+mn-ea"/>
                <a:ea typeface="+mn-ea"/>
              </a:rPr>
            </a:br>
            <a:r>
              <a:rPr lang="en-US" altLang="zh-CN" sz="1800" dirty="0" smtClean="0">
                <a:solidFill>
                  <a:srgbClr val="000000"/>
                </a:solidFill>
                <a:latin typeface="+mn-ea"/>
                <a:ea typeface="+mn-ea"/>
              </a:rPr>
              <a:t>HPA</a:t>
            </a:r>
            <a:endParaRPr lang="zh-CN" altLang="en-US" sz="1800" dirty="0">
              <a:solidFill>
                <a:srgbClr val="000000"/>
              </a:solidFill>
              <a:latin typeface="+mn-ea"/>
              <a:ea typeface="+mn-ea"/>
            </a:endParaRPr>
          </a:p>
        </p:txBody>
      </p:sp>
      <p:sp>
        <p:nvSpPr>
          <p:cNvPr id="10" name="矩形 9"/>
          <p:cNvSpPr/>
          <p:nvPr/>
        </p:nvSpPr>
        <p:spPr bwMode="auto">
          <a:xfrm>
            <a:off x="7576425" y="3432581"/>
            <a:ext cx="1832156" cy="720080"/>
          </a:xfrm>
          <a:prstGeom prst="rect">
            <a:avLst/>
          </a:prstGeom>
          <a:solidFill>
            <a:schemeClr val="bg1">
              <a:lumMod val="85000"/>
            </a:scheme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lvl="0" algn="ctr"/>
            <a:r>
              <a:rPr lang="zh-CN" altLang="en-US" sz="1400" dirty="0" smtClean="0">
                <a:solidFill>
                  <a:srgbClr val="000000"/>
                </a:solidFill>
                <a:latin typeface="+mn-ea"/>
                <a:ea typeface="+mn-ea"/>
              </a:rPr>
              <a:t>物理机虚拟地址</a:t>
            </a:r>
            <a:r>
              <a:rPr lang="en-US" altLang="zh-CN" sz="1800" dirty="0" smtClean="0">
                <a:solidFill>
                  <a:srgbClr val="000000"/>
                </a:solidFill>
                <a:latin typeface="+mn-ea"/>
                <a:ea typeface="+mn-ea"/>
              </a:rPr>
              <a:t/>
            </a:r>
            <a:br>
              <a:rPr lang="en-US" altLang="zh-CN" sz="1800" dirty="0" smtClean="0">
                <a:solidFill>
                  <a:srgbClr val="000000"/>
                </a:solidFill>
                <a:latin typeface="+mn-ea"/>
                <a:ea typeface="+mn-ea"/>
              </a:rPr>
            </a:br>
            <a:r>
              <a:rPr lang="en-US" altLang="zh-CN" sz="1800" dirty="0" smtClean="0">
                <a:solidFill>
                  <a:srgbClr val="000000"/>
                </a:solidFill>
                <a:latin typeface="+mn-ea"/>
                <a:ea typeface="+mn-ea"/>
              </a:rPr>
              <a:t>HVA</a:t>
            </a:r>
            <a:endParaRPr lang="zh-CN" altLang="en-US" sz="1800" dirty="0">
              <a:solidFill>
                <a:srgbClr val="000000"/>
              </a:solidFill>
              <a:latin typeface="+mn-ea"/>
              <a:ea typeface="+mn-ea"/>
            </a:endParaRPr>
          </a:p>
        </p:txBody>
      </p:sp>
      <p:cxnSp>
        <p:nvCxnSpPr>
          <p:cNvPr id="11" name="直接连接符 10"/>
          <p:cNvCxnSpPr>
            <a:stCxn id="6" idx="2"/>
          </p:cNvCxnSpPr>
          <p:nvPr/>
        </p:nvCxnSpPr>
        <p:spPr bwMode="auto">
          <a:xfrm>
            <a:off x="3545681" y="4146812"/>
            <a:ext cx="0" cy="613330"/>
          </a:xfrm>
          <a:prstGeom prst="line">
            <a:avLst/>
          </a:prstGeom>
          <a:solidFill>
            <a:schemeClr val="accent1"/>
          </a:solidFill>
          <a:ln w="28575" cap="flat" cmpd="sng" algn="ctr">
            <a:solidFill>
              <a:schemeClr val="tx1"/>
            </a:solidFill>
            <a:prstDash val="solid"/>
            <a:round/>
            <a:headEnd type="stealth" w="lg" len="lg"/>
            <a:tailEnd type="stealth" w="lg" len="lg"/>
          </a:ln>
          <a:effectLst/>
        </p:spPr>
      </p:cxnSp>
      <p:cxnSp>
        <p:nvCxnSpPr>
          <p:cNvPr id="12" name="直接连接符 11"/>
          <p:cNvCxnSpPr/>
          <p:nvPr/>
        </p:nvCxnSpPr>
        <p:spPr bwMode="auto">
          <a:xfrm>
            <a:off x="8492503" y="4146812"/>
            <a:ext cx="0" cy="613330"/>
          </a:xfrm>
          <a:prstGeom prst="line">
            <a:avLst/>
          </a:prstGeom>
          <a:solidFill>
            <a:schemeClr val="accent1"/>
          </a:solidFill>
          <a:ln w="28575" cap="flat" cmpd="sng" algn="ctr">
            <a:solidFill>
              <a:schemeClr val="tx1"/>
            </a:solidFill>
            <a:prstDash val="solid"/>
            <a:round/>
            <a:headEnd type="stealth" w="lg" len="lg"/>
            <a:tailEnd type="stealth" w="lg" len="lg"/>
          </a:ln>
          <a:effectLst/>
        </p:spPr>
      </p:cxnSp>
      <p:cxnSp>
        <p:nvCxnSpPr>
          <p:cNvPr id="13" name="直接连接符 12"/>
          <p:cNvCxnSpPr>
            <a:stCxn id="5" idx="3"/>
            <a:endCxn id="8" idx="1"/>
          </p:cNvCxnSpPr>
          <p:nvPr/>
        </p:nvCxnSpPr>
        <p:spPr bwMode="auto">
          <a:xfrm>
            <a:off x="4965602" y="4562098"/>
            <a:ext cx="2152784" cy="0"/>
          </a:xfrm>
          <a:prstGeom prst="line">
            <a:avLst/>
          </a:prstGeom>
          <a:solidFill>
            <a:schemeClr val="accent1"/>
          </a:solidFill>
          <a:ln w="28575" cap="flat" cmpd="sng" algn="ctr">
            <a:solidFill>
              <a:schemeClr val="tx1"/>
            </a:solidFill>
            <a:prstDash val="solid"/>
            <a:round/>
            <a:headEnd type="stealth" w="lg" len="lg"/>
            <a:tailEnd type="stealth" w="lg" len="lg"/>
          </a:ln>
          <a:effectLst/>
        </p:spPr>
      </p:cxnSp>
      <p:sp>
        <p:nvSpPr>
          <p:cNvPr id="14" name="文本框 13"/>
          <p:cNvSpPr txBox="1"/>
          <p:nvPr/>
        </p:nvSpPr>
        <p:spPr bwMode="auto">
          <a:xfrm>
            <a:off x="5142215" y="4196440"/>
            <a:ext cx="1818794" cy="365658"/>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800" dirty="0" smtClean="0">
                <a:latin typeface="+mn-ea"/>
                <a:ea typeface="+mn-ea"/>
              </a:rPr>
              <a:t>CPU</a:t>
            </a:r>
            <a:r>
              <a:rPr lang="zh-CN" altLang="en-US" sz="1800" dirty="0" smtClean="0">
                <a:latin typeface="+mn-ea"/>
                <a:ea typeface="+mn-ea"/>
              </a:rPr>
              <a:t>查找、映射</a:t>
            </a:r>
          </a:p>
        </p:txBody>
      </p:sp>
    </p:spTree>
    <p:extLst>
      <p:ext uri="{BB962C8B-B14F-4D97-AF65-F5344CB8AC3E}">
        <p14:creationId xmlns:p14="http://schemas.microsoft.com/office/powerpoint/2010/main" val="4006503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DtsShapeName" descr="8CE5295821885C70CB254E5500C4G505083E@F83E@PB26513!!!!!!BIHO@]b26513!!!!@5E19B011306188854E31!籽吓纪撑泞变/qqu!!!!!!!!!!!!!!!!!!!!!!!!!!!!!!!!!!!!!!!!!!!!!!!!!!!!!!!!!!!!!!!!!!!!!!!!!!!!!!!!!!!!!!!!!!!!!!!!!!!!!!!!!!!!!!!!!!!!!!!!!!!!!!!!!!!!!!!!!!!!!!!!!!!!!!!!!!!!!!!!!!!!!!!!!!!!!!!!!!!!!!!!!!!!!!!!!!!!!!!!!!!!!!!!!!!!!!!!!!!!!!!!!!!!!!!!!!!!!!!!!!!!!!!!!!!!!!!!!!!!!!!!!!!!!!!!!!!!!!!!!!!!!!!!!!!!!!!!!!!!!!!!!!!!!!!!!!!!!!!!!!!!!!!!!!!!!!!!!!!!!!!!!!!!!!!!!!!!!!!!!!!!!!!!!!!!!!!!!!!!!!!!!!!!!!!!!!!!!!!!!!!!!!!!!!!!!!!!!!!!!!!!!!!!!!!!!!!!!!!!!!!!!!!!!!!!!!!!!!!!!!!!!!!!!!!!!!!!!!!!!!!!!!!!!!!!!!!!!!!!!!!!!!!!!!!!!!!!!!!!!!!!!!!!!!!!!!!!!!!!!!!!!!!!!!!!!!!!!!!!!!!!!!!!!!!!!!!!!!!!!!!!!!!!!!!!!!!!!!!!!!!!!!!!!!!!!!!!!!!!!!!!!!!!!!!!!!!!!!!!!!!!!!!!!!!!!!!!!!!!!!!!!!!!!!!!!!!!!!!!!!!!!!!!!!!!!!!!!!!!!!!!!!!!!!!!!!!!!!!!!!!!!!!!!!!!!!!!!!!!!!!!!!!!!!!!!!!!!!!!!!!!!!!!!!!!!!!!!!!!!!!!!!!!!!!!!!!!!!!!!!!!!!!!!!!!!!!!!!!!!!!!!!!!!!!!!!!!!!!!!!!!!!!!!!!!!!!!!!!!!!!!!!!!!!!!!!!!!!!!!!!!!!!!!!!!!!!!!!!!!!!!!!!!!!!!!!!!!!!!!!!!!!!!!!!!!!!!!!!!!!!!!!!!!!!!!!!!!!!!!!!!!!!!!!!!!!!!!!!!!!!!!!!!!!!!!!!!!!!!!!!!!!!!!!!!!!!!!!!!!!!!!!!!!!!!!!!!!!!!!!!!!!!!!!!!!!!!!!!!!!!!!!!!!!!!!!!!!!!!!!!!!!!!!!!!!!!!!!!!!!!!!!!!!!!!!!!!!!!!!!!!!!!!!!!!!!!!!!!!!!!!!!!!!!!!!!!!!!!!!!!!!!!!!!!!!!!!!!!!!!!!!!!!!!!!!!!!!!!!!!!!!!!!!!!!!!!!!!!!!!!!!!!!!!!!!!!!!!!!!!!!!!!!!!!!!!!!!!!!!!!!!!!!!!!!!!!!!!!!!!!!!!!!!!!!!!!!!!!!!!!!!!!!!!!!!!!!!!!!!!!!!!!!!!!!!!!!!!!!!!!!!!!!!!!!!!!!!!!!!!!!!!!!!!!!!!!!!!!!!!!!!!!!!!!!!!!!!!!!!!!!!!!!!!!!!!!!!!!!!!!!!!!!!!!!!!!!!!!!!!!!!!!!!!!!!!!!!!!!!!!!!!!!!!!!!!!!!!!!!!!!!!!!!!!!!!!!!!!!!!!!!!!!!!!!!!!!!!!!!!!!!!!!!!!!!!!!!!!!!!!!!!!!!!!!!!!!!!!!!!!!!!!!!!!!!!!!!!!!!!!!!!!!!!!!!!!!!!!!!!!!!!!!!!!!!!!!!!!!!!!!!!!!!!!!!!!!!!!!!!!!!!!!!!!!!!!!!!!!!!!!!!!!!!!!!!!!!!!!!!!!!!!!!!!!!!!!!!!!!!!!!!!!!!!!!!!!!!!!!!!!!!!!!!!!!!!!!!!!!!!!!!!!!!!!!!!!!!!!!!!!!!!!!!!!!!!!!!!!!!!!!!!!!!!!!!!!!!!!!!!!!!!!!!!!!!!!!!!!!!!!!!!!!!!!!!!!!!!!!!!!!!!!!!!!!!!!!!!!!!!!!!!!!!!!!!!!!!!!!!!!!!!!!!!!!!!!!!!!!!!!!!!!!!!!!!!!!!!!!!!!!!!!!!!!!!!!!!!!!!!!!!!!!!!!!!!!!!!!!!!!!!!!!!!!!!!!!!!!!!!!!!!!!!!!!!!!!!!!!!!!!!!!!!!!!!!!!!!!!!!!!!!!!!!!!!!!!!!!!!!!!!!!!!!!!!!!!!!!!!!!!!!!!!!!!!!!!!!!!!!!!!!!!!!!!!!!!!!!!!!!!!!!!!!!!!!!!!!!!!!!!!!!!!!!!!!!!!!!!!!!!!!!!!!!!!!!!!!!!!!!!!!!!!!!!!!!!!!!!!!!!!!!!!!!!!!!!!!!!!!!!!!!!!!!!!!!!!!!!!!!!!!!!!!!!!!!!!!!!!!!!!!!!!!!!!!!!!!!!!!!!!!!!!!!!!!!!!!!!!!!!!!!!!!!!!!!!!!!!!!!!!!!!!!!!!!!!!!!!!!!!!!!!!!!!!!!!!!!!!!!1!1" hidden="1"/>
          <p:cNvSpPr>
            <a:spLocks noChangeArrowheads="1"/>
          </p:cNvSpPr>
          <p:nvPr/>
        </p:nvSpPr>
        <p:spPr bwMode="auto">
          <a:xfrm>
            <a:off x="152400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
        <p:nvSpPr>
          <p:cNvPr id="2" name="标题 1"/>
          <p:cNvSpPr>
            <a:spLocks noGrp="1"/>
          </p:cNvSpPr>
          <p:nvPr>
            <p:ph type="ctrTitle" sz="quarter"/>
          </p:nvPr>
        </p:nvSpPr>
        <p:spPr/>
        <p:txBody>
          <a:bodyPr/>
          <a:lstStyle/>
          <a:p>
            <a:r>
              <a:rPr lang="en-US" altLang="zh-CN" dirty="0" err="1" smtClean="0"/>
              <a:t>FusionCompute</a:t>
            </a:r>
            <a:r>
              <a:rPr lang="zh-CN" altLang="en-US" dirty="0" smtClean="0"/>
              <a:t>计算虚拟化</a:t>
            </a:r>
            <a:endParaRPr lang="zh-CN" altLang="en-US" dirty="0"/>
          </a:p>
        </p:txBody>
      </p:sp>
      <p:sp>
        <p:nvSpPr>
          <p:cNvPr id="3" name="文本占位符 2"/>
          <p:cNvSpPr>
            <a:spLocks noGrp="1"/>
          </p:cNvSpPr>
          <p:nvPr>
            <p:ph type="body" sz="quarter" idx="10"/>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影子页表</a:t>
            </a:r>
            <a:endParaRPr lang="zh-CN" altLang="en-US" dirty="0"/>
          </a:p>
        </p:txBody>
      </p:sp>
      <p:sp>
        <p:nvSpPr>
          <p:cNvPr id="3" name="文本占位符 2"/>
          <p:cNvSpPr>
            <a:spLocks noGrp="1"/>
          </p:cNvSpPr>
          <p:nvPr>
            <p:ph type="body" sz="quarter" idx="10"/>
          </p:nvPr>
        </p:nvSpPr>
        <p:spPr/>
        <p:txBody>
          <a:bodyPr/>
          <a:lstStyle/>
          <a:p>
            <a:r>
              <a:rPr lang="zh-CN" altLang="en-US" dirty="0"/>
              <a:t>由于</a:t>
            </a:r>
            <a:r>
              <a:rPr lang="zh-CN" altLang="en-US" dirty="0" smtClean="0"/>
              <a:t>宿主机</a:t>
            </a:r>
            <a:r>
              <a:rPr lang="en-US" altLang="zh-CN" dirty="0" smtClean="0"/>
              <a:t>MMU</a:t>
            </a:r>
            <a:r>
              <a:rPr lang="zh-CN" altLang="en-US" dirty="0" smtClean="0"/>
              <a:t>不能</a:t>
            </a:r>
            <a:r>
              <a:rPr lang="zh-CN" altLang="en-US" dirty="0"/>
              <a:t>直接装载客户机的页表来进行内存访问，所以当客户机访问宿主机物理内存时，需要经过多次地址转换。也即首先根据客户机页表把客户机</a:t>
            </a:r>
            <a:r>
              <a:rPr lang="zh-CN" altLang="en-US" dirty="0" smtClean="0"/>
              <a:t>虚拟地址 </a:t>
            </a:r>
            <a:r>
              <a:rPr lang="en-US" altLang="zh-CN" dirty="0" smtClean="0"/>
              <a:t>(GVA)</a:t>
            </a:r>
            <a:r>
              <a:rPr lang="zh-CN" altLang="en-US" dirty="0" smtClean="0"/>
              <a:t>转换</a:t>
            </a:r>
            <a:r>
              <a:rPr lang="zh-CN" altLang="en-US" dirty="0"/>
              <a:t>成客户机物理</a:t>
            </a:r>
            <a:r>
              <a:rPr lang="zh-CN" altLang="en-US" dirty="0" smtClean="0"/>
              <a:t>地址 </a:t>
            </a:r>
            <a:r>
              <a:rPr lang="en-US" altLang="zh-CN" dirty="0" smtClean="0"/>
              <a:t>(GPA)</a:t>
            </a:r>
            <a:r>
              <a:rPr lang="zh-CN" altLang="en-US" dirty="0" smtClean="0"/>
              <a:t>，</a:t>
            </a:r>
            <a:r>
              <a:rPr lang="zh-CN" altLang="en-US" dirty="0"/>
              <a:t>然后再通过客户机物理</a:t>
            </a:r>
            <a:r>
              <a:rPr lang="zh-CN" altLang="en-US" dirty="0" smtClean="0"/>
              <a:t>地址 </a:t>
            </a:r>
            <a:r>
              <a:rPr lang="en-US" altLang="zh-CN" dirty="0" smtClean="0"/>
              <a:t>(GPA)</a:t>
            </a:r>
            <a:r>
              <a:rPr lang="zh-CN" altLang="en-US" dirty="0" smtClean="0"/>
              <a:t>到</a:t>
            </a:r>
            <a:r>
              <a:rPr lang="zh-CN" altLang="en-US" dirty="0"/>
              <a:t>宿主机</a:t>
            </a:r>
            <a:r>
              <a:rPr lang="zh-CN" altLang="en-US" dirty="0" smtClean="0"/>
              <a:t>虚拟地址</a:t>
            </a:r>
            <a:r>
              <a:rPr lang="en-US" altLang="zh-CN" dirty="0" smtClean="0"/>
              <a:t> (HVA)</a:t>
            </a:r>
            <a:r>
              <a:rPr lang="zh-CN" altLang="en-US" dirty="0" smtClean="0"/>
              <a:t>之间</a:t>
            </a:r>
            <a:r>
              <a:rPr lang="zh-CN" altLang="en-US" dirty="0"/>
              <a:t>的映射转换成宿主机虚拟地址，最后再根据宿主机页表把宿主机</a:t>
            </a:r>
            <a:r>
              <a:rPr lang="zh-CN" altLang="en-US" dirty="0" smtClean="0"/>
              <a:t>虚拟地址</a:t>
            </a:r>
            <a:r>
              <a:rPr lang="en-US" altLang="zh-CN" dirty="0" smtClean="0"/>
              <a:t> (HVA)</a:t>
            </a:r>
            <a:r>
              <a:rPr lang="zh-CN" altLang="en-US" dirty="0" smtClean="0"/>
              <a:t>转换</a:t>
            </a:r>
            <a:r>
              <a:rPr lang="zh-CN" altLang="en-US" dirty="0"/>
              <a:t>成宿主机物理</a:t>
            </a:r>
            <a:r>
              <a:rPr lang="zh-CN" altLang="en-US" dirty="0" smtClean="0"/>
              <a:t>地址</a:t>
            </a:r>
            <a:r>
              <a:rPr lang="en-US" altLang="zh-CN" dirty="0" smtClean="0"/>
              <a:t> (HPA)</a:t>
            </a:r>
            <a:r>
              <a:rPr lang="zh-CN" altLang="en-US" dirty="0" smtClean="0"/>
              <a:t>。</a:t>
            </a:r>
            <a:r>
              <a:rPr lang="zh-CN" altLang="en-US" dirty="0"/>
              <a:t>而通过影子页表，则可以实现客户机虚拟地址到宿主机物理地址的直接转换。</a:t>
            </a:r>
            <a:endParaRPr lang="en-US" altLang="zh-CN" dirty="0" smtClean="0"/>
          </a:p>
          <a:p>
            <a:r>
              <a:rPr lang="en-US" altLang="zh-CN" dirty="0" smtClean="0"/>
              <a:t>Intel</a:t>
            </a:r>
            <a:r>
              <a:rPr lang="zh-CN" altLang="zh-CN" dirty="0" smtClean="0"/>
              <a:t>的</a:t>
            </a:r>
            <a:r>
              <a:rPr lang="en-US" altLang="zh-CN" dirty="0" smtClean="0"/>
              <a:t>CPU</a:t>
            </a:r>
            <a:r>
              <a:rPr lang="zh-CN" altLang="zh-CN" dirty="0" smtClean="0"/>
              <a:t>提供</a:t>
            </a:r>
            <a:r>
              <a:rPr lang="zh-CN" altLang="zh-CN" dirty="0"/>
              <a:t>了</a:t>
            </a:r>
            <a:r>
              <a:rPr lang="en-US" altLang="zh-CN" dirty="0" smtClean="0"/>
              <a:t>EPT</a:t>
            </a:r>
            <a:r>
              <a:rPr lang="zh-CN" altLang="en-US" dirty="0" smtClean="0"/>
              <a:t> </a:t>
            </a:r>
            <a:r>
              <a:rPr lang="en-US" altLang="zh-CN" dirty="0" smtClean="0"/>
              <a:t>(Extended </a:t>
            </a:r>
            <a:r>
              <a:rPr lang="en-US" altLang="zh-CN" dirty="0"/>
              <a:t>Page Tables</a:t>
            </a:r>
            <a:r>
              <a:rPr lang="zh-CN" altLang="zh-CN" dirty="0"/>
              <a:t>，扩展</a:t>
            </a:r>
            <a:r>
              <a:rPr lang="zh-CN" altLang="zh-CN" dirty="0" smtClean="0"/>
              <a:t>页表</a:t>
            </a:r>
            <a:r>
              <a:rPr lang="en-US" altLang="zh-CN" dirty="0" smtClean="0"/>
              <a:t>)</a:t>
            </a:r>
            <a:r>
              <a:rPr lang="zh-CN" altLang="zh-CN" dirty="0" smtClean="0"/>
              <a:t>技术</a:t>
            </a:r>
            <a:r>
              <a:rPr lang="zh-CN" altLang="en-US" dirty="0" smtClean="0"/>
              <a:t>，</a:t>
            </a:r>
            <a:r>
              <a:rPr lang="zh-CN" altLang="zh-CN" dirty="0" smtClean="0"/>
              <a:t>直接</a:t>
            </a:r>
            <a:r>
              <a:rPr lang="zh-CN" altLang="zh-CN" dirty="0"/>
              <a:t>在硬件上支持</a:t>
            </a:r>
            <a:r>
              <a:rPr lang="en-US" altLang="zh-CN" dirty="0"/>
              <a:t>GVA-&gt;GPA-&gt;</a:t>
            </a:r>
            <a:r>
              <a:rPr lang="en-US" altLang="zh-CN" dirty="0" smtClean="0"/>
              <a:t>HPA</a:t>
            </a:r>
            <a:r>
              <a:rPr lang="zh-CN" altLang="zh-CN" dirty="0" smtClean="0"/>
              <a:t>的</a:t>
            </a:r>
            <a:r>
              <a:rPr lang="zh-CN" altLang="zh-CN" dirty="0"/>
              <a:t>地址转换，从而降低内存虚拟化实现的复杂度，也进一步提升内存虚拟化性能。</a:t>
            </a:r>
            <a:endParaRPr lang="zh-CN" altLang="en-US" dirty="0"/>
          </a:p>
        </p:txBody>
      </p:sp>
    </p:spTree>
    <p:extLst>
      <p:ext uri="{BB962C8B-B14F-4D97-AF65-F5344CB8AC3E}">
        <p14:creationId xmlns:p14="http://schemas.microsoft.com/office/powerpoint/2010/main" val="12392341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透明大页 </a:t>
            </a:r>
            <a:r>
              <a:rPr lang="en-US" altLang="zh-CN" dirty="0" smtClean="0"/>
              <a:t>(THP)</a:t>
            </a:r>
            <a:endParaRPr lang="zh-CN" altLang="en-US" dirty="0"/>
          </a:p>
        </p:txBody>
      </p:sp>
      <p:cxnSp>
        <p:nvCxnSpPr>
          <p:cNvPr id="5" name="Straight Connector 32"/>
          <p:cNvCxnSpPr/>
          <p:nvPr/>
        </p:nvCxnSpPr>
        <p:spPr>
          <a:xfrm>
            <a:off x="2125104" y="2620979"/>
            <a:ext cx="7916321" cy="0"/>
          </a:xfrm>
          <a:prstGeom prst="line">
            <a:avLst/>
          </a:prstGeom>
          <a:ln>
            <a:solidFill>
              <a:srgbClr val="242E49"/>
            </a:solidFill>
            <a:prstDash val="sysDash"/>
          </a:ln>
        </p:spPr>
        <p:style>
          <a:lnRef idx="1">
            <a:schemeClr val="accent1"/>
          </a:lnRef>
          <a:fillRef idx="0">
            <a:schemeClr val="accent1"/>
          </a:fillRef>
          <a:effectRef idx="0">
            <a:schemeClr val="accent1"/>
          </a:effectRef>
          <a:fontRef idx="minor">
            <a:schemeClr val="tx1"/>
          </a:fontRef>
        </p:style>
      </p:cxnSp>
      <p:grpSp>
        <p:nvGrpSpPr>
          <p:cNvPr id="6" name="Group 7"/>
          <p:cNvGrpSpPr/>
          <p:nvPr/>
        </p:nvGrpSpPr>
        <p:grpSpPr>
          <a:xfrm>
            <a:off x="4871864" y="1412776"/>
            <a:ext cx="2416411" cy="2416409"/>
            <a:chOff x="5090614" y="2979894"/>
            <a:chExt cx="2010773" cy="2010773"/>
          </a:xfrm>
        </p:grpSpPr>
        <p:sp>
          <p:nvSpPr>
            <p:cNvPr id="7" name="Oval 20"/>
            <p:cNvSpPr/>
            <p:nvPr/>
          </p:nvSpPr>
          <p:spPr>
            <a:xfrm>
              <a:off x="5090614" y="2979894"/>
              <a:ext cx="2010773" cy="2010773"/>
            </a:xfrm>
            <a:prstGeom prst="ellipse">
              <a:avLst/>
            </a:prstGeom>
            <a:solidFill>
              <a:srgbClr val="92A3B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lumMod val="85000"/>
                    <a:lumOff val="15000"/>
                  </a:schemeClr>
                </a:solidFill>
                <a:latin typeface="+mn-ea"/>
              </a:endParaRPr>
            </a:p>
          </p:txBody>
        </p:sp>
        <p:sp>
          <p:nvSpPr>
            <p:cNvPr id="8" name="Oval 21"/>
            <p:cNvSpPr/>
            <p:nvPr/>
          </p:nvSpPr>
          <p:spPr>
            <a:xfrm>
              <a:off x="5130145" y="3019425"/>
              <a:ext cx="1931710" cy="193171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1" tIns="45731" rIns="91461" bIns="45731" numCol="1" spcCol="0" rtlCol="0" fromWordArt="0" anchor="ctr" anchorCtr="0" forceAA="0" compatLnSpc="1">
              <a:prstTxWarp prst="textNoShape">
                <a:avLst/>
              </a:prstTxWarp>
              <a:noAutofit/>
            </a:bodyPr>
            <a:lstStyle/>
            <a:p>
              <a:pPr algn="ctr"/>
              <a:endParaRPr lang="ko-KR" altLang="en-US">
                <a:latin typeface="+mn-ea"/>
              </a:endParaRPr>
            </a:p>
          </p:txBody>
        </p:sp>
      </p:grpSp>
      <p:sp>
        <p:nvSpPr>
          <p:cNvPr id="22" name="Oval 23"/>
          <p:cNvSpPr/>
          <p:nvPr/>
        </p:nvSpPr>
        <p:spPr>
          <a:xfrm>
            <a:off x="1083778" y="2017985"/>
            <a:ext cx="1205989" cy="1205989"/>
          </a:xfrm>
          <a:prstGeom prst="ellipse">
            <a:avLst/>
          </a:prstGeom>
          <a:solidFill>
            <a:srgbClr val="15B0E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2000">
              <a:solidFill>
                <a:schemeClr val="tx1">
                  <a:lumMod val="75000"/>
                  <a:lumOff val="25000"/>
                </a:schemeClr>
              </a:solidFill>
              <a:latin typeface="+mn-ea"/>
            </a:endParaRPr>
          </a:p>
        </p:txBody>
      </p:sp>
      <p:sp>
        <p:nvSpPr>
          <p:cNvPr id="29" name="Oval 30"/>
          <p:cNvSpPr/>
          <p:nvPr/>
        </p:nvSpPr>
        <p:spPr>
          <a:xfrm>
            <a:off x="9870369" y="2017985"/>
            <a:ext cx="1205989" cy="1205989"/>
          </a:xfrm>
          <a:prstGeom prst="ellipse">
            <a:avLst/>
          </a:prstGeom>
          <a:solidFill>
            <a:srgbClr val="F66F6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ko-KR" altLang="en-US" sz="2000">
              <a:solidFill>
                <a:schemeClr val="tx1">
                  <a:lumMod val="75000"/>
                  <a:lumOff val="25000"/>
                </a:schemeClr>
              </a:solidFill>
              <a:latin typeface="Calibri" panose="020F0502020204030204" pitchFamily="34" charset="0"/>
            </a:endParaRPr>
          </a:p>
        </p:txBody>
      </p:sp>
      <p:grpSp>
        <p:nvGrpSpPr>
          <p:cNvPr id="31" name="Group 53"/>
          <p:cNvGrpSpPr/>
          <p:nvPr/>
        </p:nvGrpSpPr>
        <p:grpSpPr>
          <a:xfrm>
            <a:off x="1663908" y="3489466"/>
            <a:ext cx="3180109" cy="339717"/>
            <a:chOff x="1680862" y="3971555"/>
            <a:chExt cx="3179373" cy="758906"/>
          </a:xfrm>
        </p:grpSpPr>
        <p:sp>
          <p:nvSpPr>
            <p:cNvPr id="32" name="Rectangle 35"/>
            <p:cNvSpPr/>
            <p:nvPr/>
          </p:nvSpPr>
          <p:spPr>
            <a:xfrm>
              <a:off x="1680862" y="3971555"/>
              <a:ext cx="45719" cy="684000"/>
            </a:xfrm>
            <a:prstGeom prst="rect">
              <a:avLst/>
            </a:prstGeom>
            <a:solidFill>
              <a:srgbClr val="15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latin typeface="+mn-ea"/>
              </a:endParaRPr>
            </a:p>
          </p:txBody>
        </p:sp>
        <p:sp>
          <p:nvSpPr>
            <p:cNvPr id="33" name="speed"/>
            <p:cNvSpPr txBox="1">
              <a:spLocks noChangeArrowheads="1"/>
            </p:cNvSpPr>
            <p:nvPr/>
          </p:nvSpPr>
          <p:spPr bwMode="auto">
            <a:xfrm>
              <a:off x="1899723" y="3990389"/>
              <a:ext cx="2960512" cy="740072"/>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latinLnBrk="0">
                <a:buClr>
                  <a:prstClr val="white"/>
                </a:buClr>
                <a:defRPr/>
              </a:pPr>
              <a:r>
                <a:rPr lang="zh-CN" altLang="en-US" sz="1600" dirty="0" smtClean="0">
                  <a:solidFill>
                    <a:schemeClr val="tx1">
                      <a:lumMod val="75000"/>
                      <a:lumOff val="25000"/>
                    </a:schemeClr>
                  </a:solidFill>
                  <a:latin typeface="+mn-ea"/>
                  <a:ea typeface="+mn-ea"/>
                  <a:cs typeface="Arial" panose="020B0604020202020204" pitchFamily="34" charset="0"/>
                </a:rPr>
                <a:t>页大小</a:t>
              </a:r>
              <a:r>
                <a:rPr lang="en-US" altLang="zh-CN" sz="1600" dirty="0" smtClean="0">
                  <a:solidFill>
                    <a:schemeClr val="tx1">
                      <a:lumMod val="75000"/>
                      <a:lumOff val="25000"/>
                    </a:schemeClr>
                  </a:solidFill>
                  <a:latin typeface="+mn-ea"/>
                  <a:ea typeface="+mn-ea"/>
                  <a:cs typeface="Arial" panose="020B0604020202020204" pitchFamily="34" charset="0"/>
                </a:rPr>
                <a:t>2M</a:t>
              </a:r>
              <a:endParaRPr lang="en-US" altLang="ko-KR" sz="1600" dirty="0">
                <a:solidFill>
                  <a:schemeClr val="tx1">
                    <a:lumMod val="75000"/>
                    <a:lumOff val="25000"/>
                  </a:schemeClr>
                </a:solidFill>
                <a:latin typeface="+mn-ea"/>
                <a:ea typeface="+mn-ea"/>
                <a:cs typeface="Arial" panose="020B0604020202020204" pitchFamily="34" charset="0"/>
              </a:endParaRPr>
            </a:p>
          </p:txBody>
        </p:sp>
      </p:grpSp>
      <p:grpSp>
        <p:nvGrpSpPr>
          <p:cNvPr id="38" name="Group 54"/>
          <p:cNvGrpSpPr/>
          <p:nvPr/>
        </p:nvGrpSpPr>
        <p:grpSpPr>
          <a:xfrm flipH="1">
            <a:off x="7247289" y="3567256"/>
            <a:ext cx="3273284" cy="555056"/>
            <a:chOff x="1680862" y="3971555"/>
            <a:chExt cx="3272526" cy="764128"/>
          </a:xfrm>
        </p:grpSpPr>
        <p:sp>
          <p:nvSpPr>
            <p:cNvPr id="39" name="Rectangle 55"/>
            <p:cNvSpPr/>
            <p:nvPr/>
          </p:nvSpPr>
          <p:spPr>
            <a:xfrm>
              <a:off x="1680862" y="3971555"/>
              <a:ext cx="45719" cy="684000"/>
            </a:xfrm>
            <a:prstGeom prst="rect">
              <a:avLst/>
            </a:prstGeom>
            <a:solidFill>
              <a:srgbClr val="F66F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latin typeface="+mn-ea"/>
              </a:endParaRPr>
            </a:p>
          </p:txBody>
        </p:sp>
        <p:sp>
          <p:nvSpPr>
            <p:cNvPr id="40" name="speed"/>
            <p:cNvSpPr txBox="1">
              <a:spLocks noChangeArrowheads="1"/>
            </p:cNvSpPr>
            <p:nvPr/>
          </p:nvSpPr>
          <p:spPr bwMode="auto">
            <a:xfrm>
              <a:off x="1899724" y="3990391"/>
              <a:ext cx="3053664" cy="745292"/>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r" latinLnBrk="0">
                <a:buClr>
                  <a:prstClr val="white"/>
                </a:buClr>
                <a:defRPr/>
              </a:pPr>
              <a:r>
                <a:rPr lang="zh-CN" altLang="en-US" sz="1600" dirty="0" smtClean="0">
                  <a:solidFill>
                    <a:schemeClr val="tx1">
                      <a:lumMod val="75000"/>
                      <a:lumOff val="25000"/>
                    </a:schemeClr>
                  </a:solidFill>
                  <a:latin typeface="+mn-ea"/>
                  <a:ea typeface="+mn-ea"/>
                  <a:cs typeface="Arial" panose="020B0604020202020204" pitchFamily="34" charset="0"/>
                </a:rPr>
                <a:t>对使用者完全透明，不依赖任何库</a:t>
              </a:r>
              <a:endParaRPr lang="en-US" altLang="zh-CN" sz="1600" dirty="0" smtClean="0">
                <a:solidFill>
                  <a:schemeClr val="tx1">
                    <a:lumMod val="75000"/>
                    <a:lumOff val="25000"/>
                  </a:schemeClr>
                </a:solidFill>
                <a:latin typeface="+mn-ea"/>
                <a:ea typeface="+mn-ea"/>
                <a:cs typeface="Arial" panose="020B0604020202020204" pitchFamily="34" charset="0"/>
              </a:endParaRPr>
            </a:p>
            <a:p>
              <a:pPr algn="r" latinLnBrk="0">
                <a:buClr>
                  <a:prstClr val="white"/>
                </a:buClr>
                <a:defRPr/>
              </a:pPr>
              <a:r>
                <a:rPr lang="zh-CN" altLang="en-US" sz="1200" dirty="0" smtClean="0">
                  <a:solidFill>
                    <a:schemeClr val="tx1">
                      <a:lumMod val="75000"/>
                      <a:lumOff val="25000"/>
                    </a:schemeClr>
                  </a:solidFill>
                  <a:latin typeface="+mn-ea"/>
                  <a:ea typeface="+mn-ea"/>
                  <a:cs typeface="Arial" panose="020B0604020202020204" pitchFamily="34" charset="0"/>
                </a:rPr>
                <a:t>大小页混合</a:t>
              </a:r>
              <a:endParaRPr lang="en-US" altLang="zh-CN" sz="1200" dirty="0" smtClean="0">
                <a:solidFill>
                  <a:schemeClr val="tx1">
                    <a:lumMod val="75000"/>
                    <a:lumOff val="25000"/>
                  </a:schemeClr>
                </a:solidFill>
                <a:latin typeface="+mn-ea"/>
                <a:ea typeface="+mn-ea"/>
                <a:cs typeface="Arial" panose="020B0604020202020204" pitchFamily="34" charset="0"/>
              </a:endParaRPr>
            </a:p>
          </p:txBody>
        </p:sp>
      </p:grpSp>
      <p:sp>
        <p:nvSpPr>
          <p:cNvPr id="45" name="Freeform 9"/>
          <p:cNvSpPr>
            <a:spLocks noEditPoints="1"/>
          </p:cNvSpPr>
          <p:nvPr/>
        </p:nvSpPr>
        <p:spPr bwMode="auto">
          <a:xfrm>
            <a:off x="5591944" y="1734730"/>
            <a:ext cx="982772" cy="1772498"/>
          </a:xfrm>
          <a:custGeom>
            <a:avLst/>
            <a:gdLst>
              <a:gd name="T0" fmla="*/ 62 w 71"/>
              <a:gd name="T1" fmla="*/ 42 h 128"/>
              <a:gd name="T2" fmla="*/ 56 w 71"/>
              <a:gd name="T3" fmla="*/ 32 h 128"/>
              <a:gd name="T4" fmla="*/ 56 w 71"/>
              <a:gd name="T5" fmla="*/ 32 h 128"/>
              <a:gd name="T6" fmla="*/ 41 w 71"/>
              <a:gd name="T7" fmla="*/ 2 h 128"/>
              <a:gd name="T8" fmla="*/ 38 w 71"/>
              <a:gd name="T9" fmla="*/ 0 h 128"/>
              <a:gd name="T10" fmla="*/ 35 w 71"/>
              <a:gd name="T11" fmla="*/ 1 h 128"/>
              <a:gd name="T12" fmla="*/ 4 w 71"/>
              <a:gd name="T13" fmla="*/ 69 h 128"/>
              <a:gd name="T14" fmla="*/ 37 w 71"/>
              <a:gd name="T15" fmla="*/ 101 h 128"/>
              <a:gd name="T16" fmla="*/ 48 w 71"/>
              <a:gd name="T17" fmla="*/ 127 h 128"/>
              <a:gd name="T18" fmla="*/ 50 w 71"/>
              <a:gd name="T19" fmla="*/ 128 h 128"/>
              <a:gd name="T20" fmla="*/ 52 w 71"/>
              <a:gd name="T21" fmla="*/ 127 h 128"/>
              <a:gd name="T22" fmla="*/ 52 w 71"/>
              <a:gd name="T23" fmla="*/ 122 h 128"/>
              <a:gd name="T24" fmla="*/ 44 w 71"/>
              <a:gd name="T25" fmla="*/ 101 h 128"/>
              <a:gd name="T26" fmla="*/ 68 w 71"/>
              <a:gd name="T27" fmla="*/ 78 h 128"/>
              <a:gd name="T28" fmla="*/ 62 w 71"/>
              <a:gd name="T29" fmla="*/ 42 h 128"/>
              <a:gd name="T30" fmla="*/ 55 w 71"/>
              <a:gd name="T31" fmla="*/ 67 h 128"/>
              <a:gd name="T32" fmla="*/ 51 w 71"/>
              <a:gd name="T33" fmla="*/ 64 h 128"/>
              <a:gd name="T34" fmla="*/ 48 w 71"/>
              <a:gd name="T35" fmla="*/ 67 h 128"/>
              <a:gd name="T36" fmla="*/ 41 w 71"/>
              <a:gd name="T37" fmla="*/ 76 h 128"/>
              <a:gd name="T38" fmla="*/ 40 w 71"/>
              <a:gd name="T39" fmla="*/ 34 h 128"/>
              <a:gd name="T40" fmla="*/ 36 w 71"/>
              <a:gd name="T41" fmla="*/ 30 h 128"/>
              <a:gd name="T42" fmla="*/ 33 w 71"/>
              <a:gd name="T43" fmla="*/ 34 h 128"/>
              <a:gd name="T44" fmla="*/ 33 w 71"/>
              <a:gd name="T45" fmla="*/ 59 h 128"/>
              <a:gd name="T46" fmla="*/ 24 w 71"/>
              <a:gd name="T47" fmla="*/ 47 h 128"/>
              <a:gd name="T48" fmla="*/ 20 w 71"/>
              <a:gd name="T49" fmla="*/ 46 h 128"/>
              <a:gd name="T50" fmla="*/ 18 w 71"/>
              <a:gd name="T51" fmla="*/ 48 h 128"/>
              <a:gd name="T52" fmla="*/ 18 w 71"/>
              <a:gd name="T53" fmla="*/ 50 h 128"/>
              <a:gd name="T54" fmla="*/ 34 w 71"/>
              <a:gd name="T55" fmla="*/ 67 h 128"/>
              <a:gd name="T56" fmla="*/ 36 w 71"/>
              <a:gd name="T57" fmla="*/ 94 h 128"/>
              <a:gd name="T58" fmla="*/ 10 w 71"/>
              <a:gd name="T59" fmla="*/ 67 h 128"/>
              <a:gd name="T60" fmla="*/ 37 w 71"/>
              <a:gd name="T61" fmla="*/ 9 h 128"/>
              <a:gd name="T62" fmla="*/ 50 w 71"/>
              <a:gd name="T63" fmla="*/ 35 h 128"/>
              <a:gd name="T64" fmla="*/ 56 w 71"/>
              <a:gd name="T65" fmla="*/ 45 h 128"/>
              <a:gd name="T66" fmla="*/ 62 w 71"/>
              <a:gd name="T67" fmla="*/ 76 h 128"/>
              <a:gd name="T68" fmla="*/ 43 w 71"/>
              <a:gd name="T69" fmla="*/ 95 h 128"/>
              <a:gd name="T70" fmla="*/ 41 w 71"/>
              <a:gd name="T71" fmla="*/ 83 h 128"/>
              <a:gd name="T72" fmla="*/ 55 w 71"/>
              <a:gd name="T73" fmla="*/ 67 h 12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
              <a:gd name="T112" fmla="*/ 0 h 128"/>
              <a:gd name="T113" fmla="*/ 71 w 71"/>
              <a:gd name="T114" fmla="*/ 128 h 12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 h="128">
                <a:moveTo>
                  <a:pt x="62" y="42"/>
                </a:moveTo>
                <a:cubicBezTo>
                  <a:pt x="60" y="39"/>
                  <a:pt x="58" y="36"/>
                  <a:pt x="56" y="32"/>
                </a:cubicBezTo>
                <a:cubicBezTo>
                  <a:pt x="56" y="32"/>
                  <a:pt x="56" y="32"/>
                  <a:pt x="56" y="32"/>
                </a:cubicBezTo>
                <a:cubicBezTo>
                  <a:pt x="51" y="23"/>
                  <a:pt x="45" y="12"/>
                  <a:pt x="41" y="2"/>
                </a:cubicBezTo>
                <a:cubicBezTo>
                  <a:pt x="40" y="1"/>
                  <a:pt x="40" y="0"/>
                  <a:pt x="38" y="0"/>
                </a:cubicBezTo>
                <a:cubicBezTo>
                  <a:pt x="37" y="0"/>
                  <a:pt x="36" y="0"/>
                  <a:pt x="35" y="1"/>
                </a:cubicBezTo>
                <a:cubicBezTo>
                  <a:pt x="3" y="31"/>
                  <a:pt x="0" y="55"/>
                  <a:pt x="4" y="69"/>
                </a:cubicBezTo>
                <a:cubicBezTo>
                  <a:pt x="8" y="87"/>
                  <a:pt x="24" y="97"/>
                  <a:pt x="37" y="101"/>
                </a:cubicBezTo>
                <a:cubicBezTo>
                  <a:pt x="40" y="114"/>
                  <a:pt x="43" y="122"/>
                  <a:pt x="48" y="127"/>
                </a:cubicBezTo>
                <a:cubicBezTo>
                  <a:pt x="48" y="128"/>
                  <a:pt x="49" y="128"/>
                  <a:pt x="50" y="128"/>
                </a:cubicBezTo>
                <a:cubicBezTo>
                  <a:pt x="51" y="128"/>
                  <a:pt x="52" y="128"/>
                  <a:pt x="52" y="127"/>
                </a:cubicBezTo>
                <a:cubicBezTo>
                  <a:pt x="54" y="126"/>
                  <a:pt x="54" y="124"/>
                  <a:pt x="52" y="122"/>
                </a:cubicBezTo>
                <a:cubicBezTo>
                  <a:pt x="49" y="119"/>
                  <a:pt x="46" y="112"/>
                  <a:pt x="44" y="101"/>
                </a:cubicBezTo>
                <a:cubicBezTo>
                  <a:pt x="57" y="95"/>
                  <a:pt x="65" y="88"/>
                  <a:pt x="68" y="78"/>
                </a:cubicBezTo>
                <a:cubicBezTo>
                  <a:pt x="71" y="68"/>
                  <a:pt x="69" y="56"/>
                  <a:pt x="62" y="42"/>
                </a:cubicBezTo>
                <a:close/>
                <a:moveTo>
                  <a:pt x="55" y="67"/>
                </a:moveTo>
                <a:cubicBezTo>
                  <a:pt x="55" y="65"/>
                  <a:pt x="53" y="64"/>
                  <a:pt x="51" y="64"/>
                </a:cubicBezTo>
                <a:cubicBezTo>
                  <a:pt x="50" y="64"/>
                  <a:pt x="48" y="65"/>
                  <a:pt x="48" y="67"/>
                </a:cubicBezTo>
                <a:cubicBezTo>
                  <a:pt x="48" y="72"/>
                  <a:pt x="45" y="75"/>
                  <a:pt x="41" y="76"/>
                </a:cubicBezTo>
                <a:cubicBezTo>
                  <a:pt x="40" y="60"/>
                  <a:pt x="40" y="43"/>
                  <a:pt x="40" y="34"/>
                </a:cubicBezTo>
                <a:cubicBezTo>
                  <a:pt x="40" y="32"/>
                  <a:pt x="38" y="30"/>
                  <a:pt x="36" y="30"/>
                </a:cubicBezTo>
                <a:cubicBezTo>
                  <a:pt x="34" y="30"/>
                  <a:pt x="33" y="32"/>
                  <a:pt x="33" y="34"/>
                </a:cubicBezTo>
                <a:cubicBezTo>
                  <a:pt x="33" y="43"/>
                  <a:pt x="33" y="52"/>
                  <a:pt x="33" y="59"/>
                </a:cubicBezTo>
                <a:cubicBezTo>
                  <a:pt x="31" y="57"/>
                  <a:pt x="27" y="53"/>
                  <a:pt x="24" y="47"/>
                </a:cubicBezTo>
                <a:cubicBezTo>
                  <a:pt x="23" y="46"/>
                  <a:pt x="21" y="45"/>
                  <a:pt x="20" y="46"/>
                </a:cubicBezTo>
                <a:cubicBezTo>
                  <a:pt x="19" y="46"/>
                  <a:pt x="18" y="47"/>
                  <a:pt x="18" y="48"/>
                </a:cubicBezTo>
                <a:cubicBezTo>
                  <a:pt x="18" y="49"/>
                  <a:pt x="18" y="50"/>
                  <a:pt x="18" y="50"/>
                </a:cubicBezTo>
                <a:cubicBezTo>
                  <a:pt x="22" y="59"/>
                  <a:pt x="28" y="65"/>
                  <a:pt x="34" y="67"/>
                </a:cubicBezTo>
                <a:cubicBezTo>
                  <a:pt x="34" y="77"/>
                  <a:pt x="35" y="86"/>
                  <a:pt x="36" y="94"/>
                </a:cubicBezTo>
                <a:cubicBezTo>
                  <a:pt x="25" y="90"/>
                  <a:pt x="14" y="81"/>
                  <a:pt x="10" y="67"/>
                </a:cubicBezTo>
                <a:cubicBezTo>
                  <a:pt x="6" y="50"/>
                  <a:pt x="15" y="30"/>
                  <a:pt x="37" y="9"/>
                </a:cubicBezTo>
                <a:cubicBezTo>
                  <a:pt x="41" y="18"/>
                  <a:pt x="46" y="28"/>
                  <a:pt x="50" y="35"/>
                </a:cubicBezTo>
                <a:cubicBezTo>
                  <a:pt x="53" y="39"/>
                  <a:pt x="55" y="42"/>
                  <a:pt x="56" y="45"/>
                </a:cubicBezTo>
                <a:cubicBezTo>
                  <a:pt x="63" y="58"/>
                  <a:pt x="65" y="68"/>
                  <a:pt x="62" y="76"/>
                </a:cubicBezTo>
                <a:cubicBezTo>
                  <a:pt x="59" y="83"/>
                  <a:pt x="53" y="89"/>
                  <a:pt x="43" y="95"/>
                </a:cubicBezTo>
                <a:cubicBezTo>
                  <a:pt x="42" y="91"/>
                  <a:pt x="42" y="87"/>
                  <a:pt x="41" y="83"/>
                </a:cubicBezTo>
                <a:cubicBezTo>
                  <a:pt x="49" y="82"/>
                  <a:pt x="55" y="75"/>
                  <a:pt x="55" y="67"/>
                </a:cubicBezTo>
                <a:close/>
              </a:path>
            </a:pathLst>
          </a:custGeom>
          <a:solidFill>
            <a:schemeClr val="bg1"/>
          </a:solidFill>
          <a:ln w="9525">
            <a:noFill/>
            <a:round/>
            <a:headEnd/>
            <a:tailEnd/>
          </a:ln>
        </p:spPr>
        <p:txBody>
          <a:bodyPr/>
          <a:lstStyle>
            <a:defPPr>
              <a:defRPr lang="zh-CN"/>
            </a:defPPr>
            <a:lvl1pPr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itchFamily="34" charset="0"/>
                <a:ea typeface="宋体" pitchFamily="2" charset="-122"/>
                <a:cs typeface="+mn-cs"/>
              </a:defRPr>
            </a:lvl5pPr>
            <a:lvl6pPr marL="2286000" algn="l" defTabSz="914400" rtl="0" eaLnBrk="1" latinLnBrk="0" hangingPunct="1">
              <a:defRPr kumimoji="1" kern="1200">
                <a:solidFill>
                  <a:schemeClr val="tx1"/>
                </a:solidFill>
                <a:latin typeface="Calibri" pitchFamily="34" charset="0"/>
                <a:ea typeface="宋体" pitchFamily="2" charset="-122"/>
                <a:cs typeface="+mn-cs"/>
              </a:defRPr>
            </a:lvl6pPr>
            <a:lvl7pPr marL="2743200" algn="l" defTabSz="914400" rtl="0" eaLnBrk="1" latinLnBrk="0" hangingPunct="1">
              <a:defRPr kumimoji="1" kern="1200">
                <a:solidFill>
                  <a:schemeClr val="tx1"/>
                </a:solidFill>
                <a:latin typeface="Calibri" pitchFamily="34" charset="0"/>
                <a:ea typeface="宋体" pitchFamily="2" charset="-122"/>
                <a:cs typeface="+mn-cs"/>
              </a:defRPr>
            </a:lvl7pPr>
            <a:lvl8pPr marL="3200400" algn="l" defTabSz="914400" rtl="0" eaLnBrk="1" latinLnBrk="0" hangingPunct="1">
              <a:defRPr kumimoji="1" kern="1200">
                <a:solidFill>
                  <a:schemeClr val="tx1"/>
                </a:solidFill>
                <a:latin typeface="Calibri" pitchFamily="34" charset="0"/>
                <a:ea typeface="宋体" pitchFamily="2" charset="-122"/>
                <a:cs typeface="+mn-cs"/>
              </a:defRPr>
            </a:lvl8pPr>
            <a:lvl9pPr marL="3657600" algn="l" defTabSz="914400" rtl="0" eaLnBrk="1" latinLnBrk="0" hangingPunct="1">
              <a:defRPr kumimoji="1" kern="1200">
                <a:solidFill>
                  <a:schemeClr val="tx1"/>
                </a:solidFill>
                <a:latin typeface="Calibri" pitchFamily="34" charset="0"/>
                <a:ea typeface="宋体" pitchFamily="2" charset="-122"/>
                <a:cs typeface="+mn-cs"/>
              </a:defRPr>
            </a:lvl9pPr>
          </a:lstStyle>
          <a:p>
            <a:endParaRPr lang="zh-CN" altLang="en-US" sz="1600">
              <a:latin typeface="+mn-ea"/>
              <a:ea typeface="+mn-ea"/>
            </a:endParaRPr>
          </a:p>
        </p:txBody>
      </p:sp>
      <p:sp>
        <p:nvSpPr>
          <p:cNvPr id="9" name="speed"/>
          <p:cNvSpPr txBox="1">
            <a:spLocks noChangeArrowheads="1"/>
          </p:cNvSpPr>
          <p:nvPr/>
        </p:nvSpPr>
        <p:spPr bwMode="auto">
          <a:xfrm>
            <a:off x="5169810" y="2369909"/>
            <a:ext cx="1812549" cy="664797"/>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latinLnBrk="0">
              <a:lnSpc>
                <a:spcPct val="90000"/>
              </a:lnSpc>
              <a:buClr>
                <a:prstClr val="white"/>
              </a:buClr>
              <a:defRPr/>
            </a:pPr>
            <a:r>
              <a:rPr lang="en-US" altLang="zh-CN" sz="4800" b="1" dirty="0" smtClean="0">
                <a:solidFill>
                  <a:schemeClr val="tx1">
                    <a:lumMod val="65000"/>
                    <a:lumOff val="35000"/>
                  </a:schemeClr>
                </a:solidFill>
                <a:latin typeface="+mn-ea"/>
                <a:ea typeface="+mn-ea"/>
                <a:cs typeface="Arial" panose="020B0604020202020204" pitchFamily="34" charset="0"/>
              </a:rPr>
              <a:t>THP</a:t>
            </a:r>
            <a:endParaRPr lang="en-US" altLang="ko-KR" sz="4800" b="1" dirty="0">
              <a:solidFill>
                <a:schemeClr val="tx1">
                  <a:lumMod val="65000"/>
                  <a:lumOff val="35000"/>
                </a:schemeClr>
              </a:solidFill>
              <a:latin typeface="+mn-ea"/>
              <a:ea typeface="+mn-ea"/>
              <a:cs typeface="Arial" panose="020B0604020202020204" pitchFamily="34" charset="0"/>
            </a:endParaRPr>
          </a:p>
        </p:txBody>
      </p:sp>
      <p:sp>
        <p:nvSpPr>
          <p:cNvPr id="46" name="speed"/>
          <p:cNvSpPr txBox="1">
            <a:spLocks noChangeArrowheads="1"/>
          </p:cNvSpPr>
          <p:nvPr/>
        </p:nvSpPr>
        <p:spPr bwMode="auto">
          <a:xfrm>
            <a:off x="1038347" y="2399846"/>
            <a:ext cx="1293894" cy="443198"/>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latinLnBrk="0">
              <a:lnSpc>
                <a:spcPct val="90000"/>
              </a:lnSpc>
              <a:buClr>
                <a:prstClr val="white"/>
              </a:buClr>
              <a:defRPr/>
            </a:pPr>
            <a:r>
              <a:rPr lang="zh-CN" altLang="en-US" sz="3200" b="1" dirty="0">
                <a:solidFill>
                  <a:schemeClr val="tx1">
                    <a:lumMod val="65000"/>
                    <a:lumOff val="35000"/>
                  </a:schemeClr>
                </a:solidFill>
                <a:latin typeface="+mn-ea"/>
                <a:ea typeface="+mn-ea"/>
                <a:cs typeface="Arial" panose="020B0604020202020204" pitchFamily="34" charset="0"/>
              </a:rPr>
              <a:t>大页</a:t>
            </a:r>
            <a:endParaRPr lang="en-US" altLang="ko-KR" sz="3200" b="1" dirty="0">
              <a:solidFill>
                <a:schemeClr val="tx1">
                  <a:lumMod val="65000"/>
                  <a:lumOff val="35000"/>
                </a:schemeClr>
              </a:solidFill>
              <a:latin typeface="+mn-ea"/>
              <a:ea typeface="+mn-ea"/>
              <a:cs typeface="Arial" panose="020B0604020202020204" pitchFamily="34" charset="0"/>
            </a:endParaRPr>
          </a:p>
        </p:txBody>
      </p:sp>
      <p:sp>
        <p:nvSpPr>
          <p:cNvPr id="47" name="speed"/>
          <p:cNvSpPr txBox="1">
            <a:spLocks noChangeArrowheads="1"/>
          </p:cNvSpPr>
          <p:nvPr/>
        </p:nvSpPr>
        <p:spPr bwMode="auto">
          <a:xfrm>
            <a:off x="9827898" y="2399846"/>
            <a:ext cx="1293894" cy="443198"/>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latinLnBrk="0">
              <a:lnSpc>
                <a:spcPct val="90000"/>
              </a:lnSpc>
              <a:buClr>
                <a:prstClr val="white"/>
              </a:buClr>
              <a:defRPr/>
            </a:pPr>
            <a:r>
              <a:rPr lang="zh-CN" altLang="en-US" sz="3200" b="1" dirty="0">
                <a:solidFill>
                  <a:schemeClr val="tx1">
                    <a:lumMod val="65000"/>
                    <a:lumOff val="35000"/>
                  </a:schemeClr>
                </a:solidFill>
                <a:latin typeface="+mn-ea"/>
                <a:ea typeface="+mn-ea"/>
                <a:cs typeface="Arial" panose="020B0604020202020204" pitchFamily="34" charset="0"/>
              </a:rPr>
              <a:t>透明</a:t>
            </a:r>
            <a:endParaRPr lang="en-US" altLang="ko-KR" sz="3200" b="1" dirty="0">
              <a:solidFill>
                <a:schemeClr val="tx1">
                  <a:lumMod val="65000"/>
                  <a:lumOff val="35000"/>
                </a:schemeClr>
              </a:solidFill>
              <a:latin typeface="+mn-ea"/>
              <a:ea typeface="+mn-ea"/>
              <a:cs typeface="Arial" panose="020B0604020202020204" pitchFamily="34" charset="0"/>
            </a:endParaRPr>
          </a:p>
        </p:txBody>
      </p:sp>
      <p:grpSp>
        <p:nvGrpSpPr>
          <p:cNvPr id="48" name="Group 53"/>
          <p:cNvGrpSpPr/>
          <p:nvPr/>
        </p:nvGrpSpPr>
        <p:grpSpPr>
          <a:xfrm>
            <a:off x="1663908" y="4023918"/>
            <a:ext cx="3180109" cy="360753"/>
            <a:chOff x="1680862" y="3971555"/>
            <a:chExt cx="3179373" cy="758906"/>
          </a:xfrm>
        </p:grpSpPr>
        <p:sp>
          <p:nvSpPr>
            <p:cNvPr id="49" name="Rectangle 35"/>
            <p:cNvSpPr/>
            <p:nvPr/>
          </p:nvSpPr>
          <p:spPr>
            <a:xfrm>
              <a:off x="1680862" y="3971555"/>
              <a:ext cx="45719" cy="684000"/>
            </a:xfrm>
            <a:prstGeom prst="rect">
              <a:avLst/>
            </a:prstGeom>
            <a:solidFill>
              <a:srgbClr val="15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latin typeface="+mn-ea"/>
              </a:endParaRPr>
            </a:p>
          </p:txBody>
        </p:sp>
        <p:sp>
          <p:nvSpPr>
            <p:cNvPr id="50" name="speed"/>
            <p:cNvSpPr txBox="1">
              <a:spLocks noChangeArrowheads="1"/>
            </p:cNvSpPr>
            <p:nvPr/>
          </p:nvSpPr>
          <p:spPr bwMode="auto">
            <a:xfrm>
              <a:off x="1899723" y="3990389"/>
              <a:ext cx="2960512" cy="740072"/>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latinLnBrk="0">
                <a:buClr>
                  <a:prstClr val="white"/>
                </a:buClr>
                <a:defRPr/>
              </a:pPr>
              <a:r>
                <a:rPr lang="zh-CN" altLang="en-US" sz="1600" dirty="0" smtClean="0">
                  <a:solidFill>
                    <a:schemeClr val="tx1">
                      <a:lumMod val="75000"/>
                      <a:lumOff val="25000"/>
                    </a:schemeClr>
                  </a:solidFill>
                  <a:latin typeface="+mn-ea"/>
                  <a:ea typeface="+mn-ea"/>
                  <a:cs typeface="Arial" panose="020B0604020202020204" pitchFamily="34" charset="0"/>
                </a:rPr>
                <a:t>提高</a:t>
              </a:r>
              <a:r>
                <a:rPr lang="en-US" altLang="zh-CN" sz="1600" dirty="0" smtClean="0">
                  <a:solidFill>
                    <a:schemeClr val="tx1">
                      <a:lumMod val="75000"/>
                      <a:lumOff val="25000"/>
                    </a:schemeClr>
                  </a:solidFill>
                  <a:latin typeface="+mn-ea"/>
                  <a:ea typeface="+mn-ea"/>
                  <a:cs typeface="Arial" panose="020B0604020202020204" pitchFamily="34" charset="0"/>
                </a:rPr>
                <a:t>TLB</a:t>
              </a:r>
              <a:r>
                <a:rPr lang="zh-CN" altLang="en-US" sz="1600" dirty="0" smtClean="0">
                  <a:solidFill>
                    <a:schemeClr val="tx1">
                      <a:lumMod val="75000"/>
                      <a:lumOff val="25000"/>
                    </a:schemeClr>
                  </a:solidFill>
                  <a:latin typeface="+mn-ea"/>
                  <a:ea typeface="+mn-ea"/>
                  <a:cs typeface="Arial" panose="020B0604020202020204" pitchFamily="34" charset="0"/>
                </a:rPr>
                <a:t>命中率</a:t>
              </a:r>
              <a:endParaRPr lang="en-US" altLang="ko-KR" sz="1600" dirty="0">
                <a:solidFill>
                  <a:schemeClr val="tx1">
                    <a:lumMod val="75000"/>
                    <a:lumOff val="25000"/>
                  </a:schemeClr>
                </a:solidFill>
                <a:latin typeface="+mn-ea"/>
                <a:ea typeface="+mn-ea"/>
                <a:cs typeface="Arial" panose="020B0604020202020204" pitchFamily="34" charset="0"/>
              </a:endParaRPr>
            </a:p>
          </p:txBody>
        </p:sp>
      </p:grpSp>
      <p:grpSp>
        <p:nvGrpSpPr>
          <p:cNvPr id="51" name="Group 53"/>
          <p:cNvGrpSpPr/>
          <p:nvPr/>
        </p:nvGrpSpPr>
        <p:grpSpPr>
          <a:xfrm>
            <a:off x="1663908" y="4599065"/>
            <a:ext cx="3180109" cy="252487"/>
            <a:chOff x="1680862" y="3971555"/>
            <a:chExt cx="3179373" cy="758906"/>
          </a:xfrm>
        </p:grpSpPr>
        <p:sp>
          <p:nvSpPr>
            <p:cNvPr id="52" name="Rectangle 35"/>
            <p:cNvSpPr/>
            <p:nvPr/>
          </p:nvSpPr>
          <p:spPr>
            <a:xfrm>
              <a:off x="1680862" y="3971555"/>
              <a:ext cx="45719" cy="684000"/>
            </a:xfrm>
            <a:prstGeom prst="rect">
              <a:avLst/>
            </a:prstGeom>
            <a:solidFill>
              <a:srgbClr val="15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latin typeface="+mn-ea"/>
              </a:endParaRPr>
            </a:p>
          </p:txBody>
        </p:sp>
        <p:sp>
          <p:nvSpPr>
            <p:cNvPr id="53" name="speed"/>
            <p:cNvSpPr txBox="1">
              <a:spLocks noChangeArrowheads="1"/>
            </p:cNvSpPr>
            <p:nvPr/>
          </p:nvSpPr>
          <p:spPr bwMode="auto">
            <a:xfrm>
              <a:off x="1899723" y="3990389"/>
              <a:ext cx="2960512" cy="740072"/>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latinLnBrk="0">
                <a:buClr>
                  <a:prstClr val="white"/>
                </a:buClr>
                <a:defRPr/>
              </a:pPr>
              <a:r>
                <a:rPr lang="zh-CN" altLang="en-US" sz="1600" dirty="0" smtClean="0">
                  <a:solidFill>
                    <a:schemeClr val="tx1">
                      <a:lumMod val="75000"/>
                      <a:lumOff val="25000"/>
                    </a:schemeClr>
                  </a:solidFill>
                  <a:latin typeface="+mn-ea"/>
                  <a:ea typeface="+mn-ea"/>
                  <a:cs typeface="Arial" panose="020B0604020202020204" pitchFamily="34" charset="0"/>
                </a:rPr>
                <a:t>减少访存时间</a:t>
              </a:r>
              <a:endParaRPr lang="en-US" altLang="ko-KR" sz="1600" dirty="0">
                <a:solidFill>
                  <a:schemeClr val="tx1">
                    <a:lumMod val="75000"/>
                    <a:lumOff val="25000"/>
                  </a:schemeClr>
                </a:solidFill>
                <a:latin typeface="+mn-ea"/>
                <a:ea typeface="+mn-ea"/>
                <a:cs typeface="Arial" panose="020B0604020202020204" pitchFamily="34" charset="0"/>
              </a:endParaRPr>
            </a:p>
          </p:txBody>
        </p:sp>
      </p:grpSp>
      <p:grpSp>
        <p:nvGrpSpPr>
          <p:cNvPr id="54" name="Group 53"/>
          <p:cNvGrpSpPr/>
          <p:nvPr/>
        </p:nvGrpSpPr>
        <p:grpSpPr>
          <a:xfrm>
            <a:off x="1663908" y="5028958"/>
            <a:ext cx="3180109" cy="252487"/>
            <a:chOff x="1680862" y="3971555"/>
            <a:chExt cx="3179373" cy="758906"/>
          </a:xfrm>
        </p:grpSpPr>
        <p:sp>
          <p:nvSpPr>
            <p:cNvPr id="55" name="Rectangle 35"/>
            <p:cNvSpPr/>
            <p:nvPr/>
          </p:nvSpPr>
          <p:spPr>
            <a:xfrm>
              <a:off x="1680862" y="3971555"/>
              <a:ext cx="45719" cy="684000"/>
            </a:xfrm>
            <a:prstGeom prst="rect">
              <a:avLst/>
            </a:prstGeom>
            <a:solidFill>
              <a:srgbClr val="15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latin typeface="+mn-ea"/>
              </a:endParaRPr>
            </a:p>
          </p:txBody>
        </p:sp>
        <p:sp>
          <p:nvSpPr>
            <p:cNvPr id="56" name="speed"/>
            <p:cNvSpPr txBox="1">
              <a:spLocks noChangeArrowheads="1"/>
            </p:cNvSpPr>
            <p:nvPr/>
          </p:nvSpPr>
          <p:spPr bwMode="auto">
            <a:xfrm>
              <a:off x="1899723" y="3990389"/>
              <a:ext cx="2960512" cy="740072"/>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latinLnBrk="0">
                <a:buClr>
                  <a:prstClr val="white"/>
                </a:buClr>
                <a:defRPr/>
              </a:pPr>
              <a:r>
                <a:rPr lang="zh-CN" altLang="en-US" sz="1600" dirty="0" smtClean="0">
                  <a:solidFill>
                    <a:schemeClr val="tx1">
                      <a:lumMod val="75000"/>
                      <a:lumOff val="25000"/>
                    </a:schemeClr>
                  </a:solidFill>
                  <a:latin typeface="+mn-ea"/>
                  <a:ea typeface="+mn-ea"/>
                  <a:cs typeface="Arial" panose="020B0604020202020204" pitchFamily="34" charset="0"/>
                </a:rPr>
                <a:t>申请大内存区，效率更高</a:t>
              </a:r>
              <a:endParaRPr lang="en-US" altLang="ko-KR" sz="1600" dirty="0">
                <a:solidFill>
                  <a:schemeClr val="tx1">
                    <a:lumMod val="75000"/>
                    <a:lumOff val="25000"/>
                  </a:schemeClr>
                </a:solidFill>
                <a:latin typeface="+mn-ea"/>
                <a:ea typeface="+mn-ea"/>
                <a:cs typeface="Arial" panose="020B0604020202020204" pitchFamily="34" charset="0"/>
              </a:endParaRPr>
            </a:p>
          </p:txBody>
        </p:sp>
      </p:grpSp>
      <p:grpSp>
        <p:nvGrpSpPr>
          <p:cNvPr id="57" name="Group 53"/>
          <p:cNvGrpSpPr/>
          <p:nvPr/>
        </p:nvGrpSpPr>
        <p:grpSpPr>
          <a:xfrm>
            <a:off x="1663908" y="5517230"/>
            <a:ext cx="3099943" cy="442788"/>
            <a:chOff x="1680862" y="3971555"/>
            <a:chExt cx="3179373" cy="700548"/>
          </a:xfrm>
        </p:grpSpPr>
        <p:sp>
          <p:nvSpPr>
            <p:cNvPr id="58" name="Rectangle 35"/>
            <p:cNvSpPr/>
            <p:nvPr/>
          </p:nvSpPr>
          <p:spPr>
            <a:xfrm>
              <a:off x="1680862" y="3971555"/>
              <a:ext cx="45719" cy="684000"/>
            </a:xfrm>
            <a:prstGeom prst="rect">
              <a:avLst/>
            </a:prstGeom>
            <a:solidFill>
              <a:srgbClr val="15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latin typeface="+mn-ea"/>
              </a:endParaRPr>
            </a:p>
          </p:txBody>
        </p:sp>
        <p:sp>
          <p:nvSpPr>
            <p:cNvPr id="59" name="speed"/>
            <p:cNvSpPr txBox="1">
              <a:spLocks noChangeArrowheads="1"/>
            </p:cNvSpPr>
            <p:nvPr/>
          </p:nvSpPr>
          <p:spPr bwMode="auto">
            <a:xfrm>
              <a:off x="1899723" y="3990385"/>
              <a:ext cx="2960512" cy="681718"/>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latinLnBrk="0">
                <a:buClr>
                  <a:prstClr val="white"/>
                </a:buClr>
                <a:defRPr/>
              </a:pPr>
              <a:r>
                <a:rPr lang="zh-CN" altLang="en-US" sz="1600" dirty="0" smtClean="0">
                  <a:solidFill>
                    <a:schemeClr val="tx1">
                      <a:lumMod val="75000"/>
                      <a:lumOff val="25000"/>
                    </a:schemeClr>
                  </a:solidFill>
                  <a:latin typeface="+mn-ea"/>
                  <a:ea typeface="+mn-ea"/>
                  <a:cs typeface="Arial" panose="020B0604020202020204" pitchFamily="34" charset="0"/>
                </a:rPr>
                <a:t>访问大内存去，减少页表项大小</a:t>
              </a:r>
              <a:endParaRPr lang="en-US" altLang="zh-CN" sz="1600" dirty="0" smtClean="0">
                <a:solidFill>
                  <a:schemeClr val="tx1">
                    <a:lumMod val="75000"/>
                    <a:lumOff val="25000"/>
                  </a:schemeClr>
                </a:solidFill>
                <a:latin typeface="+mn-ea"/>
                <a:ea typeface="+mn-ea"/>
                <a:cs typeface="Arial" panose="020B0604020202020204" pitchFamily="34" charset="0"/>
              </a:endParaRPr>
            </a:p>
            <a:p>
              <a:pPr latinLnBrk="0">
                <a:buClr>
                  <a:prstClr val="white"/>
                </a:buClr>
                <a:defRPr/>
              </a:pPr>
              <a:r>
                <a:rPr lang="zh-CN" altLang="en-US" sz="1200" dirty="0" smtClean="0">
                  <a:solidFill>
                    <a:schemeClr val="tx1">
                      <a:lumMod val="75000"/>
                      <a:lumOff val="25000"/>
                    </a:schemeClr>
                  </a:solidFill>
                  <a:latin typeface="+mn-ea"/>
                  <a:ea typeface="+mn-ea"/>
                  <a:cs typeface="Arial" panose="020B0604020202020204" pitchFamily="34" charset="0"/>
                </a:rPr>
                <a:t>提高</a:t>
              </a:r>
              <a:r>
                <a:rPr lang="en-US" altLang="zh-CN" sz="1200" dirty="0" smtClean="0">
                  <a:solidFill>
                    <a:schemeClr val="tx1">
                      <a:lumMod val="75000"/>
                      <a:lumOff val="25000"/>
                    </a:schemeClr>
                  </a:solidFill>
                  <a:latin typeface="+mn-ea"/>
                  <a:ea typeface="+mn-ea"/>
                  <a:cs typeface="Arial" panose="020B0604020202020204" pitchFamily="34" charset="0"/>
                </a:rPr>
                <a:t>CPU Cache</a:t>
              </a:r>
              <a:r>
                <a:rPr lang="zh-CN" altLang="en-US" sz="1200" dirty="0" smtClean="0">
                  <a:solidFill>
                    <a:schemeClr val="tx1">
                      <a:lumMod val="75000"/>
                      <a:lumOff val="25000"/>
                    </a:schemeClr>
                  </a:solidFill>
                  <a:latin typeface="+mn-ea"/>
                  <a:ea typeface="+mn-ea"/>
                  <a:cs typeface="Arial" panose="020B0604020202020204" pitchFamily="34" charset="0"/>
                </a:rPr>
                <a:t>效率</a:t>
              </a:r>
              <a:endParaRPr lang="en-US" altLang="ko-KR" sz="1200" dirty="0">
                <a:solidFill>
                  <a:schemeClr val="tx1">
                    <a:lumMod val="75000"/>
                    <a:lumOff val="25000"/>
                  </a:schemeClr>
                </a:solidFill>
                <a:latin typeface="+mn-ea"/>
                <a:ea typeface="+mn-ea"/>
                <a:cs typeface="Arial" panose="020B0604020202020204" pitchFamily="34" charset="0"/>
              </a:endParaRPr>
            </a:p>
          </p:txBody>
        </p:sp>
      </p:grpSp>
      <p:grpSp>
        <p:nvGrpSpPr>
          <p:cNvPr id="60" name="Group 54"/>
          <p:cNvGrpSpPr/>
          <p:nvPr/>
        </p:nvGrpSpPr>
        <p:grpSpPr>
          <a:xfrm flipH="1">
            <a:off x="7346804" y="4283308"/>
            <a:ext cx="3180109" cy="553004"/>
            <a:chOff x="1680862" y="3971555"/>
            <a:chExt cx="3179373" cy="764127"/>
          </a:xfrm>
        </p:grpSpPr>
        <p:sp>
          <p:nvSpPr>
            <p:cNvPr id="61" name="Rectangle 55"/>
            <p:cNvSpPr/>
            <p:nvPr/>
          </p:nvSpPr>
          <p:spPr>
            <a:xfrm>
              <a:off x="1680862" y="3971555"/>
              <a:ext cx="45719" cy="684000"/>
            </a:xfrm>
            <a:prstGeom prst="rect">
              <a:avLst/>
            </a:prstGeom>
            <a:solidFill>
              <a:srgbClr val="F66F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latin typeface="+mn-ea"/>
              </a:endParaRPr>
            </a:p>
          </p:txBody>
        </p:sp>
        <p:sp>
          <p:nvSpPr>
            <p:cNvPr id="62" name="speed"/>
            <p:cNvSpPr txBox="1">
              <a:spLocks noChangeArrowheads="1"/>
            </p:cNvSpPr>
            <p:nvPr/>
          </p:nvSpPr>
          <p:spPr bwMode="auto">
            <a:xfrm>
              <a:off x="1899723" y="3990389"/>
              <a:ext cx="2960512" cy="745293"/>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r" latinLnBrk="0">
                <a:buClr>
                  <a:prstClr val="white"/>
                </a:buClr>
                <a:defRPr/>
              </a:pPr>
              <a:r>
                <a:rPr lang="zh-CN" altLang="en-US" sz="1600" dirty="0" smtClean="0">
                  <a:solidFill>
                    <a:schemeClr val="tx1">
                      <a:lumMod val="75000"/>
                      <a:lumOff val="25000"/>
                    </a:schemeClr>
                  </a:solidFill>
                  <a:latin typeface="+mn-ea"/>
                  <a:ea typeface="+mn-ea"/>
                  <a:cs typeface="Arial" panose="020B0604020202020204" pitchFamily="34" charset="0"/>
                </a:rPr>
                <a:t>兼容</a:t>
              </a:r>
              <a:r>
                <a:rPr lang="en-US" altLang="zh-CN" sz="1600" dirty="0" err="1" smtClean="0">
                  <a:solidFill>
                    <a:schemeClr val="tx1">
                      <a:lumMod val="75000"/>
                      <a:lumOff val="25000"/>
                    </a:schemeClr>
                  </a:solidFill>
                  <a:latin typeface="+mn-ea"/>
                  <a:ea typeface="+mn-ea"/>
                  <a:cs typeface="Arial" panose="020B0604020202020204" pitchFamily="34" charset="0"/>
                </a:rPr>
                <a:t>ksm</a:t>
              </a:r>
              <a:r>
                <a:rPr lang="zh-CN" altLang="en-US" sz="1600" dirty="0" smtClean="0">
                  <a:solidFill>
                    <a:schemeClr val="tx1">
                      <a:lumMod val="75000"/>
                      <a:lumOff val="25000"/>
                    </a:schemeClr>
                  </a:solidFill>
                  <a:latin typeface="+mn-ea"/>
                  <a:ea typeface="+mn-ea"/>
                  <a:cs typeface="Arial" panose="020B0604020202020204" pitchFamily="34" charset="0"/>
                </a:rPr>
                <a:t>，</a:t>
              </a:r>
              <a:r>
                <a:rPr lang="en-US" altLang="zh-CN" sz="1600" dirty="0" smtClean="0">
                  <a:solidFill>
                    <a:schemeClr val="tx1">
                      <a:lumMod val="75000"/>
                      <a:lumOff val="25000"/>
                    </a:schemeClr>
                  </a:solidFill>
                  <a:latin typeface="+mn-ea"/>
                  <a:ea typeface="+mn-ea"/>
                  <a:cs typeface="Arial" panose="020B0604020202020204" pitchFamily="34" charset="0"/>
                </a:rPr>
                <a:t>swap</a:t>
              </a:r>
            </a:p>
            <a:p>
              <a:pPr algn="r" latinLnBrk="0">
                <a:buClr>
                  <a:prstClr val="white"/>
                </a:buClr>
                <a:defRPr/>
              </a:pPr>
              <a:r>
                <a:rPr lang="zh-CN" altLang="en-US" sz="1200" dirty="0" smtClean="0">
                  <a:solidFill>
                    <a:schemeClr val="tx1">
                      <a:lumMod val="75000"/>
                      <a:lumOff val="25000"/>
                    </a:schemeClr>
                  </a:solidFill>
                  <a:latin typeface="+mn-ea"/>
                  <a:ea typeface="+mn-ea"/>
                  <a:cs typeface="Arial" panose="020B0604020202020204" pitchFamily="34" charset="0"/>
                </a:rPr>
                <a:t>需要共享或</a:t>
              </a:r>
              <a:r>
                <a:rPr lang="en-US" altLang="zh-CN" sz="1200" dirty="0" smtClean="0">
                  <a:solidFill>
                    <a:schemeClr val="tx1">
                      <a:lumMod val="75000"/>
                      <a:lumOff val="25000"/>
                    </a:schemeClr>
                  </a:solidFill>
                  <a:latin typeface="+mn-ea"/>
                  <a:ea typeface="+mn-ea"/>
                  <a:cs typeface="Arial" panose="020B0604020202020204" pitchFamily="34" charset="0"/>
                </a:rPr>
                <a:t>swap</a:t>
              </a:r>
              <a:r>
                <a:rPr lang="zh-CN" altLang="en-US" sz="1200" dirty="0" smtClean="0">
                  <a:solidFill>
                    <a:schemeClr val="tx1">
                      <a:lumMod val="75000"/>
                      <a:lumOff val="25000"/>
                    </a:schemeClr>
                  </a:solidFill>
                  <a:latin typeface="+mn-ea"/>
                  <a:ea typeface="+mn-ea"/>
                  <a:cs typeface="Arial" panose="020B0604020202020204" pitchFamily="34" charset="0"/>
                </a:rPr>
                <a:t>时拆分成</a:t>
              </a:r>
              <a:r>
                <a:rPr lang="en-US" altLang="zh-CN" sz="1200" dirty="0" smtClean="0">
                  <a:solidFill>
                    <a:schemeClr val="tx1">
                      <a:lumMod val="75000"/>
                      <a:lumOff val="25000"/>
                    </a:schemeClr>
                  </a:solidFill>
                  <a:latin typeface="+mn-ea"/>
                  <a:ea typeface="+mn-ea"/>
                  <a:cs typeface="Arial" panose="020B0604020202020204" pitchFamily="34" charset="0"/>
                </a:rPr>
                <a:t>4K</a:t>
              </a:r>
              <a:r>
                <a:rPr lang="zh-CN" altLang="en-US" sz="1200" dirty="0" smtClean="0">
                  <a:solidFill>
                    <a:schemeClr val="tx1">
                      <a:lumMod val="75000"/>
                      <a:lumOff val="25000"/>
                    </a:schemeClr>
                  </a:solidFill>
                  <a:latin typeface="+mn-ea"/>
                  <a:ea typeface="+mn-ea"/>
                  <a:cs typeface="Arial" panose="020B0604020202020204" pitchFamily="34" charset="0"/>
                </a:rPr>
                <a:t>大小页面</a:t>
              </a:r>
              <a:endParaRPr lang="en-US" altLang="zh-CN" sz="1200" dirty="0" smtClean="0">
                <a:solidFill>
                  <a:schemeClr val="tx1">
                    <a:lumMod val="75000"/>
                    <a:lumOff val="25000"/>
                  </a:schemeClr>
                </a:solidFill>
                <a:latin typeface="+mn-ea"/>
                <a:ea typeface="+mn-ea"/>
                <a:cs typeface="Arial" panose="020B0604020202020204" pitchFamily="34" charset="0"/>
              </a:endParaRPr>
            </a:p>
          </p:txBody>
        </p:sp>
      </p:grpSp>
      <p:grpSp>
        <p:nvGrpSpPr>
          <p:cNvPr id="63" name="Group 54"/>
          <p:cNvGrpSpPr/>
          <p:nvPr/>
        </p:nvGrpSpPr>
        <p:grpSpPr>
          <a:xfrm flipH="1">
            <a:off x="7340462" y="5003872"/>
            <a:ext cx="3180109" cy="313868"/>
            <a:chOff x="1680862" y="3971555"/>
            <a:chExt cx="3179373" cy="836599"/>
          </a:xfrm>
        </p:grpSpPr>
        <p:sp>
          <p:nvSpPr>
            <p:cNvPr id="64" name="Rectangle 55"/>
            <p:cNvSpPr/>
            <p:nvPr/>
          </p:nvSpPr>
          <p:spPr>
            <a:xfrm>
              <a:off x="1680862" y="3971555"/>
              <a:ext cx="45719" cy="684000"/>
            </a:xfrm>
            <a:prstGeom prst="rect">
              <a:avLst/>
            </a:prstGeom>
            <a:solidFill>
              <a:srgbClr val="F66F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latin typeface="+mn-ea"/>
              </a:endParaRPr>
            </a:p>
          </p:txBody>
        </p:sp>
        <p:sp>
          <p:nvSpPr>
            <p:cNvPr id="65" name="speed"/>
            <p:cNvSpPr txBox="1">
              <a:spLocks noChangeArrowheads="1"/>
            </p:cNvSpPr>
            <p:nvPr/>
          </p:nvSpPr>
          <p:spPr bwMode="auto">
            <a:xfrm>
              <a:off x="1899723" y="3990390"/>
              <a:ext cx="2960512" cy="817764"/>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r" latinLnBrk="0">
                <a:buClr>
                  <a:prstClr val="white"/>
                </a:buClr>
                <a:defRPr/>
              </a:pPr>
              <a:r>
                <a:rPr lang="zh-CN" altLang="en-US" sz="1600" dirty="0" smtClean="0">
                  <a:solidFill>
                    <a:schemeClr val="tx1">
                      <a:lumMod val="75000"/>
                      <a:lumOff val="25000"/>
                    </a:schemeClr>
                  </a:solidFill>
                  <a:latin typeface="+mn-ea"/>
                  <a:ea typeface="+mn-ea"/>
                  <a:cs typeface="Arial" panose="020B0604020202020204" pitchFamily="34" charset="0"/>
                </a:rPr>
                <a:t>兼容</a:t>
              </a:r>
              <a:r>
                <a:rPr lang="en-US" altLang="zh-CN" sz="1600" dirty="0" smtClean="0">
                  <a:solidFill>
                    <a:schemeClr val="tx1">
                      <a:lumMod val="75000"/>
                      <a:lumOff val="25000"/>
                    </a:schemeClr>
                  </a:solidFill>
                  <a:latin typeface="+mn-ea"/>
                  <a:ea typeface="+mn-ea"/>
                  <a:cs typeface="Arial" panose="020B0604020202020204" pitchFamily="34" charset="0"/>
                </a:rPr>
                <a:t>EPT/NPT</a:t>
              </a:r>
              <a:r>
                <a:rPr lang="zh-CN" altLang="en-US" sz="1600" dirty="0" smtClean="0">
                  <a:solidFill>
                    <a:schemeClr val="tx1">
                      <a:lumMod val="75000"/>
                      <a:lumOff val="25000"/>
                    </a:schemeClr>
                  </a:solidFill>
                  <a:latin typeface="+mn-ea"/>
                  <a:ea typeface="+mn-ea"/>
                  <a:cs typeface="Arial" panose="020B0604020202020204" pitchFamily="34" charset="0"/>
                </a:rPr>
                <a:t>，兼容影子页表</a:t>
              </a:r>
              <a:endParaRPr lang="en-US" altLang="zh-CN" sz="1600" dirty="0" smtClean="0">
                <a:solidFill>
                  <a:schemeClr val="tx1">
                    <a:lumMod val="75000"/>
                    <a:lumOff val="25000"/>
                  </a:schemeClr>
                </a:solidFill>
                <a:latin typeface="+mn-ea"/>
                <a:ea typeface="+mn-ea"/>
                <a:cs typeface="Arial" panose="020B0604020202020204" pitchFamily="34" charset="0"/>
              </a:endParaRPr>
            </a:p>
          </p:txBody>
        </p:sp>
      </p:grpSp>
    </p:spTree>
    <p:extLst>
      <p:ext uri="{BB962C8B-B14F-4D97-AF65-F5344CB8AC3E}">
        <p14:creationId xmlns:p14="http://schemas.microsoft.com/office/powerpoint/2010/main" val="22625178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1" dirty="0" smtClean="0"/>
              <a:t>计算虚拟化相关概念及技术</a:t>
            </a:r>
            <a:endParaRPr lang="en-US" altLang="zh-CN" b="1" dirty="0" smtClean="0"/>
          </a:p>
          <a:p>
            <a:pPr lvl="1"/>
            <a:r>
              <a:rPr lang="zh-CN" altLang="en-US" dirty="0">
                <a:solidFill>
                  <a:schemeClr val="bg1">
                    <a:lumMod val="50000"/>
                  </a:schemeClr>
                </a:solidFill>
                <a:latin typeface="+mn-ea"/>
              </a:rPr>
              <a:t>计算虚拟化概念</a:t>
            </a:r>
            <a:endParaRPr lang="en-US" altLang="zh-CN" dirty="0">
              <a:solidFill>
                <a:schemeClr val="bg1">
                  <a:lumMod val="50000"/>
                </a:schemeClr>
              </a:solidFill>
              <a:latin typeface="+mn-ea"/>
            </a:endParaRPr>
          </a:p>
          <a:p>
            <a:pPr lvl="1"/>
            <a:r>
              <a:rPr lang="en-US" altLang="zh-CN" dirty="0" smtClean="0">
                <a:solidFill>
                  <a:schemeClr val="bg1">
                    <a:lumMod val="50000"/>
                  </a:schemeClr>
                </a:solidFill>
                <a:latin typeface="+mn-ea"/>
              </a:rPr>
              <a:t>CPU</a:t>
            </a:r>
            <a:r>
              <a:rPr lang="zh-CN" altLang="en-US" dirty="0" smtClean="0">
                <a:solidFill>
                  <a:schemeClr val="bg1">
                    <a:lumMod val="50000"/>
                  </a:schemeClr>
                </a:solidFill>
                <a:latin typeface="+mn-ea"/>
              </a:rPr>
              <a:t>虚拟化</a:t>
            </a:r>
            <a:endParaRPr lang="en-US" altLang="zh-CN" dirty="0" smtClean="0">
              <a:solidFill>
                <a:schemeClr val="bg1">
                  <a:lumMod val="50000"/>
                </a:schemeClr>
              </a:solidFill>
              <a:latin typeface="+mn-ea"/>
            </a:endParaRPr>
          </a:p>
          <a:p>
            <a:pPr lvl="1"/>
            <a:r>
              <a:rPr lang="zh-CN" altLang="en-US" dirty="0" smtClean="0">
                <a:solidFill>
                  <a:schemeClr val="bg1">
                    <a:lumMod val="50000"/>
                  </a:schemeClr>
                </a:solidFill>
                <a:latin typeface="+mn-ea"/>
              </a:rPr>
              <a:t>内存虚拟化</a:t>
            </a:r>
            <a:endParaRPr lang="en-US" altLang="zh-CN" dirty="0" smtClean="0">
              <a:solidFill>
                <a:schemeClr val="bg1">
                  <a:lumMod val="50000"/>
                </a:schemeClr>
              </a:solidFill>
              <a:latin typeface="+mn-ea"/>
            </a:endParaRPr>
          </a:p>
          <a:p>
            <a:pPr lvl="1">
              <a:buSzPct val="60000"/>
              <a:buFont typeface="Wingdings" panose="05000000000000000000" pitchFamily="2" charset="2"/>
              <a:buChar char="n"/>
            </a:pPr>
            <a:r>
              <a:rPr lang="en-US" altLang="zh-CN" dirty="0">
                <a:latin typeface="+mn-ea"/>
              </a:rPr>
              <a:t>I/O</a:t>
            </a:r>
            <a:r>
              <a:rPr lang="zh-CN" altLang="en-US" dirty="0">
                <a:latin typeface="+mn-ea"/>
              </a:rPr>
              <a:t>虚拟</a:t>
            </a:r>
            <a:r>
              <a:rPr lang="zh-CN" altLang="en-US" dirty="0" smtClean="0">
                <a:latin typeface="+mn-ea"/>
              </a:rPr>
              <a:t>化</a:t>
            </a:r>
            <a:endParaRPr lang="en-US" altLang="zh-CN" dirty="0" smtClean="0">
              <a:latin typeface="+mn-ea"/>
            </a:endParaRPr>
          </a:p>
          <a:p>
            <a:pPr lvl="1">
              <a:buClr>
                <a:srgbClr val="000000"/>
              </a:buClr>
            </a:pPr>
            <a:r>
              <a:rPr lang="en-US" altLang="zh-CN" dirty="0" err="1">
                <a:solidFill>
                  <a:srgbClr val="FFFFFF">
                    <a:lumMod val="50000"/>
                  </a:srgbClr>
                </a:solidFill>
                <a:latin typeface="+mn-ea"/>
              </a:rPr>
              <a:t>FusionCompute</a:t>
            </a:r>
            <a:r>
              <a:rPr lang="zh-CN" altLang="en-US" dirty="0">
                <a:solidFill>
                  <a:srgbClr val="FFFFFF">
                    <a:lumMod val="50000"/>
                  </a:srgbClr>
                </a:solidFill>
                <a:latin typeface="+mn-ea"/>
              </a:rPr>
              <a:t>计算虚拟化</a:t>
            </a:r>
            <a:r>
              <a:rPr lang="zh-CN" altLang="en-US" dirty="0" smtClean="0">
                <a:solidFill>
                  <a:srgbClr val="FFFFFF">
                    <a:lumMod val="50000"/>
                  </a:srgbClr>
                </a:solidFill>
                <a:latin typeface="+mn-ea"/>
              </a:rPr>
              <a:t>介绍</a:t>
            </a:r>
            <a:endParaRPr lang="en-US" altLang="zh-CN" dirty="0" smtClean="0">
              <a:latin typeface="+mn-ea"/>
            </a:endParaRPr>
          </a:p>
          <a:p>
            <a:r>
              <a:rPr lang="zh-CN" altLang="en-US" dirty="0" smtClean="0">
                <a:solidFill>
                  <a:schemeClr val="bg1">
                    <a:lumMod val="50000"/>
                  </a:schemeClr>
                </a:solidFill>
              </a:rPr>
              <a:t>计算虚拟化功能特性</a:t>
            </a:r>
            <a:endParaRPr lang="en-US" altLang="zh-CN" dirty="0" smtClean="0">
              <a:solidFill>
                <a:schemeClr val="bg1">
                  <a:lumMod val="50000"/>
                </a:schemeClr>
              </a:solidFill>
            </a:endParaRPr>
          </a:p>
          <a:p>
            <a:endParaRPr lang="zh-CN" altLang="en-US" dirty="0"/>
          </a:p>
        </p:txBody>
      </p:sp>
    </p:spTree>
    <p:extLst>
      <p:ext uri="{BB962C8B-B14F-4D97-AF65-F5344CB8AC3E}">
        <p14:creationId xmlns:p14="http://schemas.microsoft.com/office/powerpoint/2010/main" val="37971706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虚拟化问题</a:t>
            </a:r>
            <a:endParaRPr lang="zh-CN" altLang="en-US" dirty="0"/>
          </a:p>
        </p:txBody>
      </p:sp>
      <p:sp>
        <p:nvSpPr>
          <p:cNvPr id="3" name="文本占位符 2"/>
          <p:cNvSpPr>
            <a:spLocks noGrp="1"/>
          </p:cNvSpPr>
          <p:nvPr>
            <p:ph type="body" sz="quarter" idx="10"/>
          </p:nvPr>
        </p:nvSpPr>
        <p:spPr/>
        <p:txBody>
          <a:bodyPr/>
          <a:lstStyle/>
          <a:p>
            <a:r>
              <a:rPr lang="en-US" altLang="zh-CN" dirty="0"/>
              <a:t>I/O</a:t>
            </a:r>
            <a:r>
              <a:rPr lang="zh-CN" altLang="en-US" dirty="0"/>
              <a:t>虚拟化需要解决两个问题</a:t>
            </a:r>
          </a:p>
          <a:p>
            <a:pPr lvl="1"/>
            <a:r>
              <a:rPr lang="zh-CN" altLang="en-US" dirty="0">
                <a:latin typeface="+mn-ea"/>
              </a:rPr>
              <a:t> 设备发现</a:t>
            </a:r>
            <a:r>
              <a:rPr lang="en-US" altLang="zh-CN" dirty="0">
                <a:latin typeface="+mn-ea"/>
              </a:rPr>
              <a:t>: </a:t>
            </a:r>
          </a:p>
          <a:p>
            <a:pPr lvl="2"/>
            <a:r>
              <a:rPr lang="zh-CN" altLang="en-US" dirty="0">
                <a:latin typeface="+mn-ea"/>
              </a:rPr>
              <a:t>需要控制各虚拟机能够访问的设备；</a:t>
            </a:r>
          </a:p>
          <a:p>
            <a:pPr lvl="1"/>
            <a:r>
              <a:rPr lang="zh-CN" altLang="en-US" dirty="0">
                <a:latin typeface="+mn-ea"/>
              </a:rPr>
              <a:t> 访问截获</a:t>
            </a:r>
            <a:r>
              <a:rPr lang="en-US" altLang="zh-CN" dirty="0">
                <a:latin typeface="+mn-ea"/>
              </a:rPr>
              <a:t>: </a:t>
            </a:r>
          </a:p>
          <a:p>
            <a:pPr lvl="2"/>
            <a:r>
              <a:rPr lang="zh-CN" altLang="en-US" dirty="0">
                <a:latin typeface="+mn-ea"/>
              </a:rPr>
              <a:t>通过</a:t>
            </a:r>
            <a:r>
              <a:rPr lang="en-US" altLang="zh-CN" dirty="0">
                <a:latin typeface="+mn-ea"/>
              </a:rPr>
              <a:t>I/O</a:t>
            </a:r>
            <a:r>
              <a:rPr lang="zh-CN" altLang="en-US" dirty="0">
                <a:latin typeface="+mn-ea"/>
              </a:rPr>
              <a:t>端口或者</a:t>
            </a:r>
            <a:r>
              <a:rPr lang="en-US" altLang="zh-CN" dirty="0">
                <a:latin typeface="+mn-ea"/>
              </a:rPr>
              <a:t>MMIO</a:t>
            </a:r>
            <a:r>
              <a:rPr lang="zh-CN" altLang="en-US" dirty="0">
                <a:latin typeface="+mn-ea"/>
              </a:rPr>
              <a:t>对设备的访问；</a:t>
            </a:r>
          </a:p>
          <a:p>
            <a:pPr lvl="2"/>
            <a:r>
              <a:rPr lang="zh-CN" altLang="en-US" dirty="0">
                <a:latin typeface="+mn-ea"/>
              </a:rPr>
              <a:t>设备通过</a:t>
            </a:r>
            <a:r>
              <a:rPr lang="en-US" altLang="zh-CN" dirty="0">
                <a:latin typeface="+mn-ea"/>
              </a:rPr>
              <a:t>DMA</a:t>
            </a:r>
            <a:r>
              <a:rPr lang="zh-CN" altLang="en-US" dirty="0">
                <a:latin typeface="+mn-ea"/>
              </a:rPr>
              <a:t>与内存进行数据交换；</a:t>
            </a:r>
          </a:p>
          <a:p>
            <a:endParaRPr lang="zh-CN" altLang="en-US" dirty="0"/>
          </a:p>
        </p:txBody>
      </p:sp>
    </p:spTree>
    <p:extLst>
      <p:ext uri="{BB962C8B-B14F-4D97-AF65-F5344CB8AC3E}">
        <p14:creationId xmlns:p14="http://schemas.microsoft.com/office/powerpoint/2010/main" val="32513427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虚拟化</a:t>
            </a:r>
            <a:endParaRPr lang="zh-CN" altLang="en-US" dirty="0"/>
          </a:p>
        </p:txBody>
      </p:sp>
      <p:sp>
        <p:nvSpPr>
          <p:cNvPr id="3" name="文本占位符 2"/>
          <p:cNvSpPr>
            <a:spLocks noGrp="1"/>
          </p:cNvSpPr>
          <p:nvPr>
            <p:ph type="body" sz="quarter" idx="10"/>
          </p:nvPr>
        </p:nvSpPr>
        <p:spPr/>
        <p:txBody>
          <a:bodyPr/>
          <a:lstStyle/>
          <a:p>
            <a:r>
              <a:rPr lang="en-US" altLang="zh-CN" dirty="0"/>
              <a:t>I/O</a:t>
            </a:r>
            <a:r>
              <a:rPr lang="zh-CN" altLang="en-US" dirty="0"/>
              <a:t>虚拟化可以被看作是位于服务器组件的系统和各种可用</a:t>
            </a:r>
            <a:r>
              <a:rPr lang="en-US" altLang="zh-CN" dirty="0"/>
              <a:t>I/O</a:t>
            </a:r>
            <a:r>
              <a:rPr lang="zh-CN" altLang="en-US" dirty="0"/>
              <a:t>处理单元之间的硬件中间件层，使得多个</a:t>
            </a:r>
            <a:r>
              <a:rPr lang="en-US" altLang="zh-CN" dirty="0"/>
              <a:t>guest</a:t>
            </a:r>
            <a:r>
              <a:rPr lang="zh-CN" altLang="en-US" dirty="0"/>
              <a:t>可以复用有限的外设资源。</a:t>
            </a:r>
            <a:endParaRPr lang="en-US" altLang="zh-CN" dirty="0"/>
          </a:p>
          <a:p>
            <a:r>
              <a:rPr lang="zh-CN" altLang="en-US" dirty="0"/>
              <a:t>设备虚拟</a:t>
            </a:r>
            <a:r>
              <a:rPr lang="zh-CN" altLang="en-US" dirty="0" smtClean="0"/>
              <a:t>化</a:t>
            </a:r>
            <a:r>
              <a:rPr lang="en-US" altLang="zh-CN" dirty="0" smtClean="0"/>
              <a:t>(I/O</a:t>
            </a:r>
            <a:r>
              <a:rPr lang="zh-CN" altLang="en-US" dirty="0"/>
              <a:t>虚拟</a:t>
            </a:r>
            <a:r>
              <a:rPr lang="zh-CN" altLang="en-US" dirty="0" smtClean="0"/>
              <a:t>化</a:t>
            </a:r>
            <a:r>
              <a:rPr lang="en-US" altLang="zh-CN" dirty="0" smtClean="0"/>
              <a:t>)</a:t>
            </a:r>
            <a:r>
              <a:rPr lang="zh-CN" altLang="en-US" dirty="0" smtClean="0"/>
              <a:t>的</a:t>
            </a:r>
            <a:r>
              <a:rPr lang="zh-CN" altLang="en-US" dirty="0"/>
              <a:t>过程，就是模拟设备的这些寄存器和内存，截获</a:t>
            </a:r>
            <a:r>
              <a:rPr lang="en-US" altLang="zh-CN" dirty="0"/>
              <a:t>Guest OS</a:t>
            </a:r>
            <a:r>
              <a:rPr lang="zh-CN" altLang="en-US" dirty="0"/>
              <a:t>对</a:t>
            </a:r>
            <a:r>
              <a:rPr lang="en-US" altLang="zh-CN" dirty="0"/>
              <a:t>IO</a:t>
            </a:r>
            <a:r>
              <a:rPr lang="zh-CN" altLang="en-US" dirty="0"/>
              <a:t>端口和寄存器的访问，通过软件的方式来模拟设备行为。</a:t>
            </a:r>
            <a:endParaRPr lang="en-US" altLang="zh-CN" dirty="0"/>
          </a:p>
          <a:p>
            <a:r>
              <a:rPr lang="zh-CN" altLang="en-US" dirty="0"/>
              <a:t>在</a:t>
            </a:r>
            <a:r>
              <a:rPr lang="en-US" altLang="zh-CN" dirty="0"/>
              <a:t>QEMU/KVM</a:t>
            </a:r>
            <a:r>
              <a:rPr lang="zh-CN" altLang="en-US" dirty="0"/>
              <a:t>中，客户机可以使用的设备大致可分为三类：</a:t>
            </a:r>
            <a:endParaRPr lang="en-US" altLang="zh-CN" dirty="0"/>
          </a:p>
          <a:p>
            <a:pPr lvl="1"/>
            <a:r>
              <a:rPr lang="zh-CN" altLang="en-US" dirty="0"/>
              <a:t> 模拟设备：完全由 </a:t>
            </a:r>
            <a:r>
              <a:rPr lang="en-US" altLang="zh-CN" dirty="0"/>
              <a:t>QEMU </a:t>
            </a:r>
            <a:r>
              <a:rPr lang="zh-CN" altLang="en-US" dirty="0"/>
              <a:t>纯软件模拟的</a:t>
            </a:r>
            <a:r>
              <a:rPr lang="zh-CN" altLang="en-US" dirty="0" smtClean="0"/>
              <a:t>设备</a:t>
            </a:r>
            <a:endParaRPr lang="zh-CN" altLang="en-US" dirty="0"/>
          </a:p>
          <a:p>
            <a:pPr lvl="1"/>
            <a:r>
              <a:rPr lang="en-US" altLang="zh-CN" dirty="0"/>
              <a:t> </a:t>
            </a:r>
            <a:r>
              <a:rPr lang="en-US" altLang="zh-CN" dirty="0" err="1"/>
              <a:t>Virtio</a:t>
            </a:r>
            <a:r>
              <a:rPr lang="en-US" altLang="zh-CN" dirty="0"/>
              <a:t> </a:t>
            </a:r>
            <a:r>
              <a:rPr lang="zh-CN" altLang="en-US" dirty="0"/>
              <a:t>设备：实现 </a:t>
            </a:r>
            <a:r>
              <a:rPr lang="en-US" altLang="zh-CN" dirty="0"/>
              <a:t>VIRTIO API </a:t>
            </a:r>
            <a:r>
              <a:rPr lang="zh-CN" altLang="en-US" dirty="0"/>
              <a:t>的半虚拟化</a:t>
            </a:r>
            <a:r>
              <a:rPr lang="zh-CN" altLang="en-US" dirty="0" smtClean="0"/>
              <a:t>设备</a:t>
            </a:r>
            <a:endParaRPr lang="zh-CN" altLang="en-US" dirty="0"/>
          </a:p>
          <a:p>
            <a:pPr lvl="1"/>
            <a:r>
              <a:rPr lang="en-US" altLang="zh-CN" dirty="0"/>
              <a:t>PCI </a:t>
            </a:r>
            <a:r>
              <a:rPr lang="zh-CN" altLang="en-US" dirty="0"/>
              <a:t>设备直接分配 </a:t>
            </a:r>
            <a:r>
              <a:rPr lang="en-US" altLang="zh-CN" dirty="0" smtClean="0"/>
              <a:t>(PCI </a:t>
            </a:r>
            <a:r>
              <a:rPr lang="en-US" altLang="zh-CN" dirty="0"/>
              <a:t>device </a:t>
            </a:r>
            <a:r>
              <a:rPr lang="en-US" altLang="zh-CN" dirty="0" smtClean="0"/>
              <a:t>assignment)</a:t>
            </a:r>
            <a:endParaRPr lang="en-US" altLang="zh-CN" dirty="0"/>
          </a:p>
          <a:p>
            <a:endParaRPr lang="zh-CN" altLang="en-US" dirty="0"/>
          </a:p>
        </p:txBody>
      </p:sp>
    </p:spTree>
    <p:extLst>
      <p:ext uri="{BB962C8B-B14F-4D97-AF65-F5344CB8AC3E}">
        <p14:creationId xmlns:p14="http://schemas.microsoft.com/office/powerpoint/2010/main" val="17394950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虚拟化 </a:t>
            </a:r>
            <a:r>
              <a:rPr lang="en-US" altLang="zh-CN" dirty="0"/>
              <a:t>-</a:t>
            </a:r>
            <a:r>
              <a:rPr lang="en-US" altLang="zh-CN" dirty="0" smtClean="0"/>
              <a:t> </a:t>
            </a:r>
            <a:r>
              <a:rPr lang="zh-CN" altLang="en-US" dirty="0" smtClean="0"/>
              <a:t>全模拟</a:t>
            </a:r>
            <a:endParaRPr lang="zh-CN" altLang="en-US" dirty="0"/>
          </a:p>
        </p:txBody>
      </p:sp>
      <p:sp>
        <p:nvSpPr>
          <p:cNvPr id="3" name="文本占位符 2"/>
          <p:cNvSpPr>
            <a:spLocks noGrp="1"/>
          </p:cNvSpPr>
          <p:nvPr>
            <p:ph type="body" sz="quarter" idx="10"/>
          </p:nvPr>
        </p:nvSpPr>
        <p:spPr>
          <a:xfrm>
            <a:off x="6260941" y="1584950"/>
            <a:ext cx="4895683" cy="4680000"/>
          </a:xfrm>
        </p:spPr>
        <p:txBody>
          <a:bodyPr/>
          <a:lstStyle/>
          <a:p>
            <a:r>
              <a:rPr lang="zh-CN" altLang="en-US" sz="1800" dirty="0"/>
              <a:t>用软件完全模拟一个特定的设备</a:t>
            </a:r>
          </a:p>
          <a:p>
            <a:pPr lvl="1"/>
            <a:r>
              <a:rPr lang="zh-CN" altLang="en-US" sz="1600" dirty="0">
                <a:latin typeface="+mn-ea"/>
              </a:rPr>
              <a:t>保持一样的软件接口，如：</a:t>
            </a:r>
            <a:r>
              <a:rPr lang="en-US" altLang="zh-CN" sz="1600" dirty="0">
                <a:latin typeface="+mn-ea"/>
              </a:rPr>
              <a:t>PIO</a:t>
            </a:r>
            <a:r>
              <a:rPr lang="zh-CN" altLang="en-US" sz="1600" dirty="0">
                <a:latin typeface="+mn-ea"/>
              </a:rPr>
              <a:t>、</a:t>
            </a:r>
            <a:r>
              <a:rPr lang="en-US" altLang="zh-CN" sz="1600" dirty="0">
                <a:latin typeface="+mn-ea"/>
              </a:rPr>
              <a:t>MMIO</a:t>
            </a:r>
            <a:r>
              <a:rPr lang="zh-CN" altLang="en-US" sz="1600" dirty="0">
                <a:latin typeface="+mn-ea"/>
              </a:rPr>
              <a:t>、</a:t>
            </a:r>
            <a:r>
              <a:rPr lang="en-US" altLang="zh-CN" sz="1600" dirty="0">
                <a:latin typeface="+mn-ea"/>
              </a:rPr>
              <a:t>DMA</a:t>
            </a:r>
            <a:r>
              <a:rPr lang="zh-CN" altLang="en-US" sz="1600" dirty="0">
                <a:latin typeface="+mn-ea"/>
              </a:rPr>
              <a:t>、中断等</a:t>
            </a:r>
          </a:p>
          <a:p>
            <a:pPr lvl="1"/>
            <a:r>
              <a:rPr lang="zh-CN" altLang="en-US" sz="1600" dirty="0">
                <a:latin typeface="+mn-ea"/>
              </a:rPr>
              <a:t>可以模拟出跟系统中的物理设备不一样的虚拟设备</a:t>
            </a:r>
          </a:p>
          <a:p>
            <a:r>
              <a:rPr lang="zh-CN" altLang="en-US" sz="1800" dirty="0"/>
              <a:t>每次</a:t>
            </a:r>
            <a:r>
              <a:rPr lang="en-US" altLang="zh-CN" sz="1800" dirty="0"/>
              <a:t>I/O</a:t>
            </a:r>
            <a:r>
              <a:rPr lang="zh-CN" altLang="en-US" sz="1800" dirty="0"/>
              <a:t>操作需要多次上下文切换</a:t>
            </a:r>
          </a:p>
          <a:p>
            <a:pPr lvl="1"/>
            <a:r>
              <a:rPr lang="en-US" altLang="zh-CN" sz="1600" dirty="0">
                <a:latin typeface="+mn-ea"/>
              </a:rPr>
              <a:t>VM &lt;-&gt; Hypervisor</a:t>
            </a:r>
          </a:p>
          <a:p>
            <a:pPr lvl="1"/>
            <a:r>
              <a:rPr lang="en-US" altLang="zh-CN" sz="1600" dirty="0" err="1">
                <a:latin typeface="+mn-ea"/>
              </a:rPr>
              <a:t>Qemu</a:t>
            </a:r>
            <a:r>
              <a:rPr lang="en-US" altLang="zh-CN" sz="1600" dirty="0">
                <a:latin typeface="+mn-ea"/>
              </a:rPr>
              <a:t> &lt;-&gt; Hypervisor</a:t>
            </a:r>
          </a:p>
          <a:p>
            <a:r>
              <a:rPr lang="zh-CN" altLang="en-US" sz="1800" dirty="0"/>
              <a:t>软件模拟的设备对不影响虚拟机中的软件栈</a:t>
            </a:r>
          </a:p>
          <a:p>
            <a:pPr lvl="1"/>
            <a:r>
              <a:rPr lang="zh-CN" altLang="en-US" sz="1600" dirty="0">
                <a:latin typeface="+mn-ea"/>
              </a:rPr>
              <a:t>原生</a:t>
            </a:r>
            <a:r>
              <a:rPr lang="zh-CN" altLang="en-US" sz="1600" dirty="0" smtClean="0">
                <a:latin typeface="+mn-ea"/>
              </a:rPr>
              <a:t>驱动</a:t>
            </a:r>
            <a:endParaRPr lang="zh-CN" altLang="en-US" sz="1600" dirty="0">
              <a:latin typeface="+mn-ea"/>
            </a:endParaRPr>
          </a:p>
        </p:txBody>
      </p:sp>
      <p:sp>
        <p:nvSpPr>
          <p:cNvPr id="4" name="矩形 3"/>
          <p:cNvSpPr/>
          <p:nvPr/>
        </p:nvSpPr>
        <p:spPr bwMode="auto">
          <a:xfrm>
            <a:off x="3719736" y="1772816"/>
            <a:ext cx="1548172" cy="1476164"/>
          </a:xfrm>
          <a:prstGeom prst="rect">
            <a:avLst/>
          </a:pr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 name="矩形 4"/>
          <p:cNvSpPr/>
          <p:nvPr/>
        </p:nvSpPr>
        <p:spPr bwMode="auto">
          <a:xfrm>
            <a:off x="1091444" y="4581128"/>
            <a:ext cx="4176464" cy="720080"/>
          </a:xfrm>
          <a:prstGeom prst="rect">
            <a:avLst/>
          </a:prstGeom>
          <a:solidFill>
            <a:schemeClr val="bg1">
              <a:lumMod val="75000"/>
            </a:scheme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9" name="任意多边形 8"/>
          <p:cNvSpPr/>
          <p:nvPr/>
        </p:nvSpPr>
        <p:spPr bwMode="auto">
          <a:xfrm>
            <a:off x="1091444" y="1772816"/>
            <a:ext cx="4176464" cy="2339560"/>
          </a:xfrm>
          <a:custGeom>
            <a:avLst/>
            <a:gdLst>
              <a:gd name="connsiteX0" fmla="*/ 1476 w 4176464"/>
              <a:gd name="connsiteY0" fmla="*/ 0 h 2339560"/>
              <a:gd name="connsiteX1" fmla="*/ 1549648 w 4176464"/>
              <a:gd name="connsiteY1" fmla="*/ 0 h 2339560"/>
              <a:gd name="connsiteX2" fmla="*/ 1549648 w 4176464"/>
              <a:gd name="connsiteY2" fmla="*/ 1836204 h 2339560"/>
              <a:gd name="connsiteX3" fmla="*/ 4176464 w 4176464"/>
              <a:gd name="connsiteY3" fmla="*/ 1836204 h 2339560"/>
              <a:gd name="connsiteX4" fmla="*/ 4176464 w 4176464"/>
              <a:gd name="connsiteY4" fmla="*/ 2339560 h 2339560"/>
              <a:gd name="connsiteX5" fmla="*/ 0 w 4176464"/>
              <a:gd name="connsiteY5" fmla="*/ 2339560 h 2339560"/>
              <a:gd name="connsiteX6" fmla="*/ 0 w 4176464"/>
              <a:gd name="connsiteY6" fmla="*/ 1836204 h 2339560"/>
              <a:gd name="connsiteX7" fmla="*/ 1476 w 4176464"/>
              <a:gd name="connsiteY7" fmla="*/ 1836204 h 233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464" h="2339560">
                <a:moveTo>
                  <a:pt x="1476" y="0"/>
                </a:moveTo>
                <a:lnTo>
                  <a:pt x="1549648" y="0"/>
                </a:lnTo>
                <a:lnTo>
                  <a:pt x="1549648" y="1836204"/>
                </a:lnTo>
                <a:lnTo>
                  <a:pt x="4176464" y="1836204"/>
                </a:lnTo>
                <a:lnTo>
                  <a:pt x="4176464" y="2339560"/>
                </a:lnTo>
                <a:lnTo>
                  <a:pt x="0" y="2339560"/>
                </a:lnTo>
                <a:lnTo>
                  <a:pt x="0" y="1836204"/>
                </a:lnTo>
                <a:lnTo>
                  <a:pt x="1476" y="1836204"/>
                </a:lnTo>
                <a:close/>
              </a:path>
            </a:pathLst>
          </a:cu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cxnSp>
        <p:nvCxnSpPr>
          <p:cNvPr id="11" name="直接连接符 10"/>
          <p:cNvCxnSpPr/>
          <p:nvPr/>
        </p:nvCxnSpPr>
        <p:spPr bwMode="auto">
          <a:xfrm>
            <a:off x="3719736" y="2168860"/>
            <a:ext cx="154817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2" name="矩形 11"/>
          <p:cNvSpPr/>
          <p:nvPr/>
        </p:nvSpPr>
        <p:spPr bwMode="auto">
          <a:xfrm>
            <a:off x="3971764" y="2348880"/>
            <a:ext cx="1080120" cy="792088"/>
          </a:xfrm>
          <a:prstGeom prst="rect">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mn-ea"/>
                <a:ea typeface="+mn-ea"/>
              </a:rPr>
              <a:t>Native</a:t>
            </a:r>
          </a:p>
          <a:p>
            <a:pPr marL="0" marR="0" indent="0" algn="l" defTabSz="914400" rtl="0" eaLnBrk="1" fontAlgn="t" latinLnBrk="0" hangingPunct="1">
              <a:lnSpc>
                <a:spcPct val="100000"/>
              </a:lnSpc>
              <a:spcBef>
                <a:spcPct val="0"/>
              </a:spcBef>
              <a:spcAft>
                <a:spcPct val="0"/>
              </a:spcAft>
              <a:buClrTx/>
              <a:buSzTx/>
              <a:buFontTx/>
              <a:buNone/>
              <a:tabLst/>
            </a:pPr>
            <a:r>
              <a:rPr lang="en-US" altLang="zh-CN" sz="1400" dirty="0">
                <a:latin typeface="+mn-ea"/>
                <a:ea typeface="+mn-ea"/>
              </a:rPr>
              <a:t>Driver</a:t>
            </a:r>
            <a:endParaRPr kumimoji="0" lang="zh-CN" altLang="en-US" sz="1400" b="0" i="0" u="none" strike="noStrike" cap="none" normalizeH="0" baseline="0" dirty="0" smtClean="0">
              <a:ln>
                <a:noFill/>
              </a:ln>
              <a:solidFill>
                <a:schemeClr val="tx1"/>
              </a:solidFill>
              <a:effectLst/>
              <a:latin typeface="+mn-ea"/>
              <a:ea typeface="+mn-ea"/>
            </a:endParaRPr>
          </a:p>
        </p:txBody>
      </p:sp>
      <p:sp>
        <p:nvSpPr>
          <p:cNvPr id="13" name="矩形 12"/>
          <p:cNvSpPr/>
          <p:nvPr/>
        </p:nvSpPr>
        <p:spPr bwMode="auto">
          <a:xfrm>
            <a:off x="1325470" y="2024076"/>
            <a:ext cx="1080120" cy="792088"/>
          </a:xfrm>
          <a:prstGeom prst="rect">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mn-ea"/>
                <a:ea typeface="+mn-ea"/>
              </a:rPr>
              <a:t>Device</a:t>
            </a:r>
          </a:p>
          <a:p>
            <a:pPr marL="0" marR="0" indent="0" algn="l" defTabSz="914400" rtl="0" eaLnBrk="1" fontAlgn="t" latinLnBrk="0" hangingPunct="1">
              <a:lnSpc>
                <a:spcPct val="100000"/>
              </a:lnSpc>
              <a:spcBef>
                <a:spcPct val="0"/>
              </a:spcBef>
              <a:spcAft>
                <a:spcPct val="0"/>
              </a:spcAft>
              <a:buClrTx/>
              <a:buSzTx/>
              <a:buFontTx/>
              <a:buNone/>
              <a:tabLst/>
            </a:pPr>
            <a:r>
              <a:rPr lang="en-US" altLang="zh-CN" sz="1400" dirty="0">
                <a:latin typeface="+mn-ea"/>
                <a:ea typeface="+mn-ea"/>
              </a:rPr>
              <a:t>Model</a:t>
            </a:r>
            <a:endParaRPr kumimoji="0" lang="zh-CN" altLang="en-US" sz="1400" b="0" i="0" u="none" strike="noStrike" cap="none" normalizeH="0" baseline="0" dirty="0" smtClean="0">
              <a:ln>
                <a:noFill/>
              </a:ln>
              <a:solidFill>
                <a:schemeClr val="tx1"/>
              </a:solidFill>
              <a:effectLst/>
              <a:latin typeface="+mn-ea"/>
              <a:ea typeface="+mn-ea"/>
            </a:endParaRPr>
          </a:p>
        </p:txBody>
      </p:sp>
      <p:sp>
        <p:nvSpPr>
          <p:cNvPr id="14" name="矩形 13"/>
          <p:cNvSpPr/>
          <p:nvPr/>
        </p:nvSpPr>
        <p:spPr bwMode="auto">
          <a:xfrm>
            <a:off x="1314575" y="3790644"/>
            <a:ext cx="738082" cy="321732"/>
          </a:xfrm>
          <a:prstGeom prst="rect">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mn-ea"/>
                <a:ea typeface="+mn-ea"/>
              </a:rPr>
              <a:t>Driver</a:t>
            </a:r>
            <a:endParaRPr kumimoji="0" lang="zh-CN" altLang="en-US" sz="1400" b="0" i="0" u="none" strike="noStrike" cap="none" normalizeH="0" baseline="0" dirty="0" smtClean="0">
              <a:ln>
                <a:noFill/>
              </a:ln>
              <a:solidFill>
                <a:schemeClr val="tx1"/>
              </a:solidFill>
              <a:effectLst/>
              <a:latin typeface="+mn-ea"/>
              <a:ea typeface="+mn-ea"/>
            </a:endParaRPr>
          </a:p>
        </p:txBody>
      </p:sp>
      <p:sp>
        <p:nvSpPr>
          <p:cNvPr id="15" name="矩形 14"/>
          <p:cNvSpPr/>
          <p:nvPr/>
        </p:nvSpPr>
        <p:spPr bwMode="auto">
          <a:xfrm>
            <a:off x="1325470" y="4778766"/>
            <a:ext cx="810090" cy="321732"/>
          </a:xfrm>
          <a:prstGeom prst="rect">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mn-ea"/>
                <a:ea typeface="+mn-ea"/>
              </a:rPr>
              <a:t>Device</a:t>
            </a:r>
            <a:endParaRPr kumimoji="0" lang="zh-CN" altLang="en-US" sz="1400" b="0" i="0" u="none" strike="noStrike" cap="none" normalizeH="0" baseline="0" dirty="0" smtClean="0">
              <a:ln>
                <a:noFill/>
              </a:ln>
              <a:solidFill>
                <a:schemeClr val="tx1"/>
              </a:solidFill>
              <a:effectLst/>
              <a:latin typeface="+mn-ea"/>
              <a:ea typeface="+mn-ea"/>
            </a:endParaRPr>
          </a:p>
        </p:txBody>
      </p:sp>
      <p:sp>
        <p:nvSpPr>
          <p:cNvPr id="16" name="文本框 15"/>
          <p:cNvSpPr txBox="1"/>
          <p:nvPr/>
        </p:nvSpPr>
        <p:spPr bwMode="auto">
          <a:xfrm>
            <a:off x="3971764" y="2867643"/>
            <a:ext cx="412961"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200" dirty="0" smtClean="0">
                <a:latin typeface="+mn-ea"/>
                <a:ea typeface="+mn-ea"/>
              </a:rPr>
              <a:t>I/O</a:t>
            </a:r>
            <a:endParaRPr lang="zh-CN" altLang="en-US" sz="1200" dirty="0" smtClean="0">
              <a:latin typeface="+mn-ea"/>
              <a:ea typeface="+mn-ea"/>
            </a:endParaRPr>
          </a:p>
        </p:txBody>
      </p:sp>
      <p:sp>
        <p:nvSpPr>
          <p:cNvPr id="17" name="文本框 16"/>
          <p:cNvSpPr txBox="1"/>
          <p:nvPr/>
        </p:nvSpPr>
        <p:spPr bwMode="auto">
          <a:xfrm>
            <a:off x="4636753" y="2867643"/>
            <a:ext cx="446560"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200" dirty="0" smtClean="0">
                <a:latin typeface="+mn-ea"/>
                <a:ea typeface="+mn-ea"/>
              </a:rPr>
              <a:t>IRQ</a:t>
            </a:r>
            <a:endParaRPr lang="zh-CN" altLang="en-US" sz="1200" dirty="0" smtClean="0">
              <a:latin typeface="+mn-ea"/>
              <a:ea typeface="+mn-ea"/>
            </a:endParaRPr>
          </a:p>
        </p:txBody>
      </p:sp>
      <p:sp>
        <p:nvSpPr>
          <p:cNvPr id="18" name="文本框 17"/>
          <p:cNvSpPr txBox="1"/>
          <p:nvPr/>
        </p:nvSpPr>
        <p:spPr bwMode="auto">
          <a:xfrm>
            <a:off x="1942988" y="2539136"/>
            <a:ext cx="542804"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200" dirty="0" err="1" smtClean="0">
                <a:latin typeface="+mn-ea"/>
                <a:ea typeface="+mn-ea"/>
              </a:rPr>
              <a:t>Emul</a:t>
            </a:r>
            <a:endParaRPr lang="zh-CN" altLang="en-US" sz="1200" dirty="0" smtClean="0">
              <a:latin typeface="+mn-ea"/>
              <a:ea typeface="+mn-ea"/>
            </a:endParaRPr>
          </a:p>
        </p:txBody>
      </p:sp>
      <p:sp>
        <p:nvSpPr>
          <p:cNvPr id="19" name="文本框 18"/>
          <p:cNvSpPr txBox="1"/>
          <p:nvPr/>
        </p:nvSpPr>
        <p:spPr bwMode="auto">
          <a:xfrm>
            <a:off x="1503684" y="2539136"/>
            <a:ext cx="446560"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200" dirty="0" smtClean="0">
                <a:latin typeface="+mn-ea"/>
                <a:ea typeface="+mn-ea"/>
              </a:rPr>
              <a:t>IRQ</a:t>
            </a:r>
            <a:endParaRPr lang="zh-CN" altLang="en-US" sz="1200" dirty="0" smtClean="0">
              <a:latin typeface="+mn-ea"/>
              <a:ea typeface="+mn-ea"/>
            </a:endParaRPr>
          </a:p>
        </p:txBody>
      </p:sp>
      <p:sp>
        <p:nvSpPr>
          <p:cNvPr id="20" name="文本框 19"/>
          <p:cNvSpPr txBox="1"/>
          <p:nvPr/>
        </p:nvSpPr>
        <p:spPr bwMode="auto">
          <a:xfrm>
            <a:off x="3179676" y="3279279"/>
            <a:ext cx="739973"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200" dirty="0" smtClean="0">
                <a:latin typeface="+mn-ea"/>
                <a:ea typeface="+mn-ea"/>
              </a:rPr>
              <a:t>VM Exit</a:t>
            </a:r>
            <a:endParaRPr lang="zh-CN" altLang="en-US" sz="1200" dirty="0" smtClean="0">
              <a:latin typeface="+mn-ea"/>
              <a:ea typeface="+mn-ea"/>
            </a:endParaRPr>
          </a:p>
        </p:txBody>
      </p:sp>
      <p:sp>
        <p:nvSpPr>
          <p:cNvPr id="21" name="文本框 20"/>
          <p:cNvSpPr txBox="1"/>
          <p:nvPr/>
        </p:nvSpPr>
        <p:spPr bwMode="auto">
          <a:xfrm>
            <a:off x="4893292" y="3187033"/>
            <a:ext cx="828459" cy="45799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200" dirty="0" smtClean="0">
                <a:latin typeface="+mn-ea"/>
                <a:ea typeface="+mn-ea"/>
              </a:rPr>
              <a:t>Virtual</a:t>
            </a:r>
          </a:p>
          <a:p>
            <a:r>
              <a:rPr lang="en-US" altLang="zh-CN" sz="1200" dirty="0">
                <a:latin typeface="+mn-ea"/>
                <a:ea typeface="+mn-ea"/>
              </a:rPr>
              <a:t>Interrupt</a:t>
            </a:r>
            <a:endParaRPr lang="zh-CN" altLang="en-US" sz="1200" dirty="0" smtClean="0">
              <a:latin typeface="+mn-ea"/>
              <a:ea typeface="+mn-ea"/>
            </a:endParaRPr>
          </a:p>
        </p:txBody>
      </p:sp>
      <p:cxnSp>
        <p:nvCxnSpPr>
          <p:cNvPr id="23" name="直接连接符 22"/>
          <p:cNvCxnSpPr>
            <a:stCxn id="18" idx="2"/>
          </p:cNvCxnSpPr>
          <p:nvPr/>
        </p:nvCxnSpPr>
        <p:spPr bwMode="auto">
          <a:xfrm>
            <a:off x="2214390" y="2812461"/>
            <a:ext cx="0" cy="832563"/>
          </a:xfrm>
          <a:prstGeom prst="line">
            <a:avLst/>
          </a:prstGeom>
          <a:solidFill>
            <a:schemeClr val="accent1"/>
          </a:solidFill>
          <a:ln w="19050" cap="flat" cmpd="sng" algn="ctr">
            <a:solidFill>
              <a:schemeClr val="tx1"/>
            </a:solidFill>
            <a:prstDash val="lgDash"/>
            <a:round/>
            <a:headEnd type="triangle" w="med" len="lg"/>
            <a:tailEnd type="none" w="med" len="med"/>
          </a:ln>
          <a:effectLst/>
        </p:spPr>
      </p:cxnSp>
      <p:cxnSp>
        <p:nvCxnSpPr>
          <p:cNvPr id="26" name="直接连接符 25"/>
          <p:cNvCxnSpPr/>
          <p:nvPr/>
        </p:nvCxnSpPr>
        <p:spPr bwMode="auto">
          <a:xfrm>
            <a:off x="2214390" y="3645024"/>
            <a:ext cx="1963854" cy="0"/>
          </a:xfrm>
          <a:prstGeom prst="line">
            <a:avLst/>
          </a:prstGeom>
          <a:solidFill>
            <a:schemeClr val="accent1"/>
          </a:solidFill>
          <a:ln w="19050" cap="flat" cmpd="sng" algn="ctr">
            <a:solidFill>
              <a:schemeClr val="tx1"/>
            </a:solidFill>
            <a:prstDash val="lgDash"/>
            <a:round/>
            <a:headEnd type="none" w="med" len="med"/>
            <a:tailEnd type="none" w="med" len="med"/>
          </a:ln>
          <a:effectLst/>
        </p:spPr>
      </p:cxnSp>
      <p:cxnSp>
        <p:nvCxnSpPr>
          <p:cNvPr id="28" name="直接连接符 27"/>
          <p:cNvCxnSpPr>
            <a:endCxn id="16" idx="2"/>
          </p:cNvCxnSpPr>
          <p:nvPr/>
        </p:nvCxnSpPr>
        <p:spPr bwMode="auto">
          <a:xfrm flipV="1">
            <a:off x="4178244" y="3140968"/>
            <a:ext cx="1" cy="504056"/>
          </a:xfrm>
          <a:prstGeom prst="line">
            <a:avLst/>
          </a:prstGeom>
          <a:solidFill>
            <a:schemeClr val="accent1"/>
          </a:solidFill>
          <a:ln w="19050" cap="flat" cmpd="sng" algn="ctr">
            <a:solidFill>
              <a:schemeClr val="tx1"/>
            </a:solidFill>
            <a:prstDash val="lgDash"/>
            <a:round/>
            <a:headEnd type="none" w="med" len="med"/>
            <a:tailEnd type="none" w="med" len="med"/>
          </a:ln>
          <a:effectLst/>
        </p:spPr>
      </p:cxnSp>
      <p:cxnSp>
        <p:nvCxnSpPr>
          <p:cNvPr id="30" name="直接连接符 29"/>
          <p:cNvCxnSpPr/>
          <p:nvPr/>
        </p:nvCxnSpPr>
        <p:spPr bwMode="auto">
          <a:xfrm>
            <a:off x="1847528" y="2812461"/>
            <a:ext cx="0" cy="904571"/>
          </a:xfrm>
          <a:prstGeom prst="line">
            <a:avLst/>
          </a:prstGeom>
          <a:solidFill>
            <a:schemeClr val="accent1"/>
          </a:solidFill>
          <a:ln w="19050" cap="flat" cmpd="sng" algn="ctr">
            <a:solidFill>
              <a:schemeClr val="tx1"/>
            </a:solidFill>
            <a:prstDash val="lgDash"/>
            <a:round/>
            <a:headEnd type="none" w="med" len="med"/>
            <a:tailEnd type="none" w="med" len="med"/>
          </a:ln>
          <a:effectLst/>
        </p:spPr>
      </p:cxnSp>
      <p:cxnSp>
        <p:nvCxnSpPr>
          <p:cNvPr id="32" name="直接连接符 31"/>
          <p:cNvCxnSpPr/>
          <p:nvPr/>
        </p:nvCxnSpPr>
        <p:spPr bwMode="auto">
          <a:xfrm>
            <a:off x="1847528" y="3717032"/>
            <a:ext cx="3012505" cy="0"/>
          </a:xfrm>
          <a:prstGeom prst="line">
            <a:avLst/>
          </a:prstGeom>
          <a:solidFill>
            <a:schemeClr val="accent1"/>
          </a:solidFill>
          <a:ln w="19050" cap="flat" cmpd="sng" algn="ctr">
            <a:solidFill>
              <a:schemeClr val="tx1"/>
            </a:solidFill>
            <a:prstDash val="lgDash"/>
            <a:round/>
            <a:headEnd type="none" w="med" len="med"/>
            <a:tailEnd type="none" w="med" len="med"/>
          </a:ln>
          <a:effectLst/>
        </p:spPr>
      </p:cxnSp>
      <p:cxnSp>
        <p:nvCxnSpPr>
          <p:cNvPr id="34" name="直接箭头连接符 33"/>
          <p:cNvCxnSpPr>
            <a:endCxn id="17" idx="2"/>
          </p:cNvCxnSpPr>
          <p:nvPr/>
        </p:nvCxnSpPr>
        <p:spPr bwMode="auto">
          <a:xfrm flipV="1">
            <a:off x="4860033" y="3140968"/>
            <a:ext cx="0" cy="576064"/>
          </a:xfrm>
          <a:prstGeom prst="straightConnector1">
            <a:avLst/>
          </a:prstGeom>
          <a:solidFill>
            <a:schemeClr val="accent1"/>
          </a:solidFill>
          <a:ln w="19050" cap="flat" cmpd="sng" algn="ctr">
            <a:solidFill>
              <a:schemeClr val="tx1"/>
            </a:solidFill>
            <a:prstDash val="lgDash"/>
            <a:round/>
            <a:headEnd type="none" w="med" len="med"/>
            <a:tailEnd type="triangle" w="med" len="lg"/>
          </a:ln>
          <a:effectLst/>
        </p:spPr>
      </p:cxnSp>
      <p:sp>
        <p:nvSpPr>
          <p:cNvPr id="35" name="文本框 34"/>
          <p:cNvSpPr txBox="1"/>
          <p:nvPr/>
        </p:nvSpPr>
        <p:spPr bwMode="auto">
          <a:xfrm>
            <a:off x="4217611" y="1800181"/>
            <a:ext cx="552422"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200" dirty="0" smtClean="0">
                <a:latin typeface="+mn-ea"/>
                <a:ea typeface="+mn-ea"/>
              </a:rPr>
              <a:t>Apps</a:t>
            </a:r>
          </a:p>
        </p:txBody>
      </p:sp>
      <p:sp>
        <p:nvSpPr>
          <p:cNvPr id="36" name="文本框 35"/>
          <p:cNvSpPr txBox="1"/>
          <p:nvPr/>
        </p:nvSpPr>
        <p:spPr bwMode="auto">
          <a:xfrm>
            <a:off x="4290434" y="3788288"/>
            <a:ext cx="977474"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200" dirty="0" smtClean="0">
                <a:latin typeface="+mn-ea"/>
                <a:ea typeface="+mn-ea"/>
              </a:rPr>
              <a:t>Hypervisor</a:t>
            </a:r>
          </a:p>
        </p:txBody>
      </p:sp>
      <p:cxnSp>
        <p:nvCxnSpPr>
          <p:cNvPr id="41" name="直接箭头连接符 40"/>
          <p:cNvCxnSpPr/>
          <p:nvPr/>
        </p:nvCxnSpPr>
        <p:spPr bwMode="auto">
          <a:xfrm>
            <a:off x="1594800" y="2812461"/>
            <a:ext cx="0" cy="975827"/>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42" name="直接箭头连接符 41"/>
          <p:cNvCxnSpPr/>
          <p:nvPr/>
        </p:nvCxnSpPr>
        <p:spPr bwMode="auto">
          <a:xfrm>
            <a:off x="1594800" y="4112376"/>
            <a:ext cx="0" cy="66639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spTree>
    <p:extLst>
      <p:ext uri="{BB962C8B-B14F-4D97-AF65-F5344CB8AC3E}">
        <p14:creationId xmlns:p14="http://schemas.microsoft.com/office/powerpoint/2010/main" val="19852401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虚拟化 </a:t>
            </a:r>
            <a:r>
              <a:rPr lang="en-US" altLang="zh-CN" dirty="0"/>
              <a:t>-</a:t>
            </a:r>
            <a:r>
              <a:rPr lang="en-US" altLang="zh-CN" dirty="0" smtClean="0"/>
              <a:t> </a:t>
            </a:r>
            <a:r>
              <a:rPr lang="en-US" altLang="zh-CN" dirty="0" err="1" smtClean="0"/>
              <a:t>virtio</a:t>
            </a:r>
            <a:endParaRPr lang="zh-CN" altLang="en-US" dirty="0"/>
          </a:p>
        </p:txBody>
      </p:sp>
      <p:sp>
        <p:nvSpPr>
          <p:cNvPr id="3" name="文本占位符 2"/>
          <p:cNvSpPr>
            <a:spLocks noGrp="1"/>
          </p:cNvSpPr>
          <p:nvPr>
            <p:ph type="body" sz="quarter" idx="10"/>
          </p:nvPr>
        </p:nvSpPr>
        <p:spPr>
          <a:xfrm>
            <a:off x="6260941" y="1584950"/>
            <a:ext cx="4895683" cy="4680000"/>
          </a:xfrm>
        </p:spPr>
        <p:txBody>
          <a:bodyPr/>
          <a:lstStyle/>
          <a:p>
            <a:r>
              <a:rPr lang="zh-CN" altLang="en-US" sz="1800" dirty="0"/>
              <a:t>虚拟出特殊的设备</a:t>
            </a:r>
          </a:p>
          <a:p>
            <a:pPr lvl="1"/>
            <a:r>
              <a:rPr lang="zh-CN" altLang="en-US" sz="1600" dirty="0">
                <a:latin typeface="+mn-ea"/>
              </a:rPr>
              <a:t>特殊的设备驱动，包括</a:t>
            </a:r>
            <a:r>
              <a:rPr lang="en-US" altLang="zh-CN" sz="1600" dirty="0">
                <a:latin typeface="+mn-ea"/>
              </a:rPr>
              <a:t>VM</a:t>
            </a:r>
            <a:r>
              <a:rPr lang="zh-CN" altLang="en-US" sz="1600" dirty="0">
                <a:latin typeface="+mn-ea"/>
              </a:rPr>
              <a:t>中的</a:t>
            </a:r>
            <a:r>
              <a:rPr lang="en-US" altLang="zh-CN" sz="1600" dirty="0">
                <a:latin typeface="+mn-ea"/>
              </a:rPr>
              <a:t>Front-end </a:t>
            </a:r>
            <a:r>
              <a:rPr lang="zh-CN" altLang="en-US" sz="1600" dirty="0">
                <a:latin typeface="+mn-ea"/>
              </a:rPr>
              <a:t>驱动和主机上的</a:t>
            </a:r>
            <a:r>
              <a:rPr lang="en-US" altLang="zh-CN" sz="1600" dirty="0">
                <a:latin typeface="+mn-ea"/>
              </a:rPr>
              <a:t>Back-end</a:t>
            </a:r>
            <a:r>
              <a:rPr lang="zh-CN" altLang="en-US" sz="1600" dirty="0">
                <a:latin typeface="+mn-ea"/>
              </a:rPr>
              <a:t>驱动</a:t>
            </a:r>
          </a:p>
          <a:p>
            <a:pPr lvl="1"/>
            <a:r>
              <a:rPr lang="en-US" altLang="zh-CN" sz="1600" dirty="0">
                <a:latin typeface="+mn-ea"/>
              </a:rPr>
              <a:t>Front-end</a:t>
            </a:r>
            <a:r>
              <a:rPr lang="zh-CN" altLang="en-US" sz="1600" dirty="0">
                <a:latin typeface="+mn-ea"/>
              </a:rPr>
              <a:t>和</a:t>
            </a:r>
            <a:r>
              <a:rPr lang="en-US" altLang="zh-CN" sz="1600" dirty="0">
                <a:latin typeface="+mn-ea"/>
              </a:rPr>
              <a:t>Back-end</a:t>
            </a:r>
            <a:r>
              <a:rPr lang="zh-CN" altLang="en-US" sz="1600" dirty="0">
                <a:latin typeface="+mn-ea"/>
              </a:rPr>
              <a:t>驱动之间的高效通信</a:t>
            </a:r>
          </a:p>
          <a:p>
            <a:r>
              <a:rPr lang="zh-CN" altLang="en-US" sz="1800" dirty="0"/>
              <a:t>减少</a:t>
            </a:r>
            <a:r>
              <a:rPr lang="en-US" altLang="zh-CN" sz="1800" dirty="0"/>
              <a:t>VM</a:t>
            </a:r>
            <a:r>
              <a:rPr lang="zh-CN" altLang="en-US" sz="1800" dirty="0"/>
              <a:t>和主机的数据传输开销</a:t>
            </a:r>
          </a:p>
          <a:p>
            <a:pPr lvl="1"/>
            <a:r>
              <a:rPr lang="zh-CN" altLang="en-US" sz="1600" dirty="0">
                <a:latin typeface="+mn-ea"/>
              </a:rPr>
              <a:t>共享</a:t>
            </a:r>
            <a:r>
              <a:rPr lang="zh-CN" altLang="en-US" sz="1600" dirty="0" smtClean="0">
                <a:latin typeface="+mn-ea"/>
              </a:rPr>
              <a:t>内存</a:t>
            </a:r>
            <a:r>
              <a:rPr lang="en-US" altLang="zh-CN" sz="1600" dirty="0" smtClean="0">
                <a:latin typeface="+mn-ea"/>
              </a:rPr>
              <a:t>(</a:t>
            </a:r>
            <a:r>
              <a:rPr lang="en-US" altLang="zh-CN" sz="1600" dirty="0" err="1" smtClean="0">
                <a:latin typeface="+mn-ea"/>
              </a:rPr>
              <a:t>Virt</a:t>
            </a:r>
            <a:r>
              <a:rPr lang="en-US" altLang="zh-CN" sz="1600" dirty="0" smtClean="0">
                <a:latin typeface="+mn-ea"/>
              </a:rPr>
              <a:t> RING)</a:t>
            </a:r>
            <a:endParaRPr lang="zh-CN" altLang="en-US" sz="1600" dirty="0">
              <a:latin typeface="+mn-ea"/>
            </a:endParaRPr>
          </a:p>
          <a:p>
            <a:pPr lvl="1"/>
            <a:r>
              <a:rPr lang="en-US" altLang="zh-CN" sz="1600" dirty="0">
                <a:latin typeface="+mn-ea"/>
              </a:rPr>
              <a:t>Batched I/O</a:t>
            </a:r>
          </a:p>
          <a:p>
            <a:pPr lvl="1"/>
            <a:r>
              <a:rPr lang="zh-CN" altLang="en-US" sz="1600" dirty="0">
                <a:latin typeface="+mn-ea"/>
              </a:rPr>
              <a:t>异步事件通知</a:t>
            </a:r>
            <a:r>
              <a:rPr lang="en-US" altLang="zh-CN" sz="1600" dirty="0" err="1">
                <a:latin typeface="+mn-ea"/>
              </a:rPr>
              <a:t>Eventfd</a:t>
            </a:r>
            <a:r>
              <a:rPr lang="zh-CN" altLang="en-US" sz="1600" dirty="0">
                <a:latin typeface="+mn-ea"/>
              </a:rPr>
              <a:t>轻量级进程间“等待</a:t>
            </a:r>
            <a:r>
              <a:rPr lang="en-US" altLang="zh-CN" sz="1600" dirty="0">
                <a:latin typeface="+mn-ea"/>
              </a:rPr>
              <a:t>/</a:t>
            </a:r>
            <a:r>
              <a:rPr lang="zh-CN" altLang="en-US" sz="1600" dirty="0">
                <a:latin typeface="+mn-ea"/>
              </a:rPr>
              <a:t>通知”机制</a:t>
            </a:r>
          </a:p>
        </p:txBody>
      </p:sp>
      <p:sp>
        <p:nvSpPr>
          <p:cNvPr id="4" name="矩形 3"/>
          <p:cNvSpPr/>
          <p:nvPr/>
        </p:nvSpPr>
        <p:spPr bwMode="auto">
          <a:xfrm>
            <a:off x="3719736" y="1772816"/>
            <a:ext cx="1548172" cy="1476164"/>
          </a:xfrm>
          <a:prstGeom prst="rect">
            <a:avLst/>
          </a:pr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 name="矩形 4"/>
          <p:cNvSpPr/>
          <p:nvPr/>
        </p:nvSpPr>
        <p:spPr bwMode="auto">
          <a:xfrm>
            <a:off x="1091444" y="4581128"/>
            <a:ext cx="4176464" cy="720080"/>
          </a:xfrm>
          <a:prstGeom prst="rect">
            <a:avLst/>
          </a:prstGeom>
          <a:solidFill>
            <a:schemeClr val="bg1">
              <a:lumMod val="75000"/>
            </a:scheme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9" name="任意多边形 8"/>
          <p:cNvSpPr/>
          <p:nvPr/>
        </p:nvSpPr>
        <p:spPr bwMode="auto">
          <a:xfrm>
            <a:off x="1091444" y="1772816"/>
            <a:ext cx="4176464" cy="2339560"/>
          </a:xfrm>
          <a:custGeom>
            <a:avLst/>
            <a:gdLst>
              <a:gd name="connsiteX0" fmla="*/ 1476 w 4176464"/>
              <a:gd name="connsiteY0" fmla="*/ 0 h 2339560"/>
              <a:gd name="connsiteX1" fmla="*/ 1549648 w 4176464"/>
              <a:gd name="connsiteY1" fmla="*/ 0 h 2339560"/>
              <a:gd name="connsiteX2" fmla="*/ 1549648 w 4176464"/>
              <a:gd name="connsiteY2" fmla="*/ 1836204 h 2339560"/>
              <a:gd name="connsiteX3" fmla="*/ 4176464 w 4176464"/>
              <a:gd name="connsiteY3" fmla="*/ 1836204 h 2339560"/>
              <a:gd name="connsiteX4" fmla="*/ 4176464 w 4176464"/>
              <a:gd name="connsiteY4" fmla="*/ 2339560 h 2339560"/>
              <a:gd name="connsiteX5" fmla="*/ 0 w 4176464"/>
              <a:gd name="connsiteY5" fmla="*/ 2339560 h 2339560"/>
              <a:gd name="connsiteX6" fmla="*/ 0 w 4176464"/>
              <a:gd name="connsiteY6" fmla="*/ 1836204 h 2339560"/>
              <a:gd name="connsiteX7" fmla="*/ 1476 w 4176464"/>
              <a:gd name="connsiteY7" fmla="*/ 1836204 h 233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464" h="2339560">
                <a:moveTo>
                  <a:pt x="1476" y="0"/>
                </a:moveTo>
                <a:lnTo>
                  <a:pt x="1549648" y="0"/>
                </a:lnTo>
                <a:lnTo>
                  <a:pt x="1549648" y="1836204"/>
                </a:lnTo>
                <a:lnTo>
                  <a:pt x="4176464" y="1836204"/>
                </a:lnTo>
                <a:lnTo>
                  <a:pt x="4176464" y="2339560"/>
                </a:lnTo>
                <a:lnTo>
                  <a:pt x="0" y="2339560"/>
                </a:lnTo>
                <a:lnTo>
                  <a:pt x="0" y="1836204"/>
                </a:lnTo>
                <a:lnTo>
                  <a:pt x="1476" y="1836204"/>
                </a:lnTo>
                <a:close/>
              </a:path>
            </a:pathLst>
          </a:custGeom>
          <a:solidFill>
            <a:schemeClr val="bg1">
              <a:lumMod val="7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cxnSp>
        <p:nvCxnSpPr>
          <p:cNvPr id="11" name="直接连接符 10"/>
          <p:cNvCxnSpPr/>
          <p:nvPr/>
        </p:nvCxnSpPr>
        <p:spPr bwMode="auto">
          <a:xfrm>
            <a:off x="3719736" y="2168860"/>
            <a:ext cx="154817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2" name="矩形 11"/>
          <p:cNvSpPr/>
          <p:nvPr/>
        </p:nvSpPr>
        <p:spPr bwMode="auto">
          <a:xfrm>
            <a:off x="3971764" y="2348880"/>
            <a:ext cx="1080120" cy="792088"/>
          </a:xfrm>
          <a:prstGeom prst="rect">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mn-ea"/>
                <a:ea typeface="+mn-ea"/>
              </a:rPr>
              <a:t>Front-end</a:t>
            </a:r>
          </a:p>
          <a:p>
            <a:pPr marL="0" marR="0" indent="0" algn="ctr" defTabSz="914400" rtl="0" eaLnBrk="1" fontAlgn="t" latinLnBrk="0" hangingPunct="1">
              <a:lnSpc>
                <a:spcPct val="100000"/>
              </a:lnSpc>
              <a:spcBef>
                <a:spcPct val="0"/>
              </a:spcBef>
              <a:spcAft>
                <a:spcPct val="0"/>
              </a:spcAft>
              <a:buClrTx/>
              <a:buSzTx/>
              <a:buFontTx/>
              <a:buNone/>
              <a:tabLst/>
            </a:pPr>
            <a:r>
              <a:rPr lang="en-US" altLang="zh-CN" sz="1400" dirty="0" smtClean="0">
                <a:latin typeface="+mn-ea"/>
                <a:ea typeface="+mn-ea"/>
              </a:rPr>
              <a:t>Driver</a:t>
            </a:r>
            <a:endParaRPr kumimoji="0" lang="zh-CN" altLang="en-US" sz="1400" b="0" i="0" u="none" strike="noStrike" cap="none" normalizeH="0" baseline="0" dirty="0" smtClean="0">
              <a:ln>
                <a:noFill/>
              </a:ln>
              <a:solidFill>
                <a:schemeClr val="tx1"/>
              </a:solidFill>
              <a:effectLst/>
              <a:latin typeface="+mn-ea"/>
              <a:ea typeface="+mn-ea"/>
            </a:endParaRPr>
          </a:p>
        </p:txBody>
      </p:sp>
      <p:sp>
        <p:nvSpPr>
          <p:cNvPr id="13" name="矩形 12"/>
          <p:cNvSpPr/>
          <p:nvPr/>
        </p:nvSpPr>
        <p:spPr bwMode="auto">
          <a:xfrm>
            <a:off x="1325470" y="2024076"/>
            <a:ext cx="1080120" cy="792088"/>
          </a:xfrm>
          <a:prstGeom prst="rect">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mn-ea"/>
                <a:ea typeface="+mn-ea"/>
              </a:rPr>
              <a:t>Back-end</a:t>
            </a:r>
          </a:p>
          <a:p>
            <a:pPr marL="0" marR="0" indent="0" algn="ctr" defTabSz="914400" rtl="0" eaLnBrk="1" fontAlgn="t" latinLnBrk="0" hangingPunct="1">
              <a:lnSpc>
                <a:spcPct val="100000"/>
              </a:lnSpc>
              <a:spcBef>
                <a:spcPct val="0"/>
              </a:spcBef>
              <a:spcAft>
                <a:spcPct val="0"/>
              </a:spcAft>
              <a:buClrTx/>
              <a:buSzTx/>
              <a:buFontTx/>
              <a:buNone/>
              <a:tabLst/>
            </a:pPr>
            <a:r>
              <a:rPr lang="en-US" altLang="zh-CN" sz="1400" dirty="0" smtClean="0">
                <a:latin typeface="+mn-ea"/>
                <a:ea typeface="+mn-ea"/>
              </a:rPr>
              <a:t>Driver</a:t>
            </a:r>
            <a:endParaRPr kumimoji="0" lang="zh-CN" altLang="en-US" sz="1400" b="0" i="0" u="none" strike="noStrike" cap="none" normalizeH="0" baseline="0" dirty="0" smtClean="0">
              <a:ln>
                <a:noFill/>
              </a:ln>
              <a:solidFill>
                <a:schemeClr val="tx1"/>
              </a:solidFill>
              <a:effectLst/>
              <a:latin typeface="+mn-ea"/>
              <a:ea typeface="+mn-ea"/>
            </a:endParaRPr>
          </a:p>
        </p:txBody>
      </p:sp>
      <p:sp>
        <p:nvSpPr>
          <p:cNvPr id="14" name="矩形 13"/>
          <p:cNvSpPr/>
          <p:nvPr/>
        </p:nvSpPr>
        <p:spPr bwMode="auto">
          <a:xfrm>
            <a:off x="1314575" y="3790644"/>
            <a:ext cx="738082" cy="321732"/>
          </a:xfrm>
          <a:prstGeom prst="rect">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mn-ea"/>
                <a:ea typeface="+mn-ea"/>
              </a:rPr>
              <a:t>Driver</a:t>
            </a:r>
            <a:endParaRPr kumimoji="0" lang="zh-CN" altLang="en-US" sz="1400" b="0" i="0" u="none" strike="noStrike" cap="none" normalizeH="0" baseline="0" dirty="0" smtClean="0">
              <a:ln>
                <a:noFill/>
              </a:ln>
              <a:solidFill>
                <a:schemeClr val="tx1"/>
              </a:solidFill>
              <a:effectLst/>
              <a:latin typeface="+mn-ea"/>
              <a:ea typeface="+mn-ea"/>
            </a:endParaRPr>
          </a:p>
        </p:txBody>
      </p:sp>
      <p:sp>
        <p:nvSpPr>
          <p:cNvPr id="15" name="矩形 14"/>
          <p:cNvSpPr/>
          <p:nvPr/>
        </p:nvSpPr>
        <p:spPr bwMode="auto">
          <a:xfrm>
            <a:off x="1325470" y="4778766"/>
            <a:ext cx="810090" cy="321732"/>
          </a:xfrm>
          <a:prstGeom prst="rect">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mn-ea"/>
                <a:ea typeface="+mn-ea"/>
              </a:rPr>
              <a:t>Device</a:t>
            </a:r>
            <a:endParaRPr kumimoji="0" lang="zh-CN" altLang="en-US" sz="1400" b="0" i="0" u="none" strike="noStrike" cap="none" normalizeH="0" baseline="0" dirty="0" smtClean="0">
              <a:ln>
                <a:noFill/>
              </a:ln>
              <a:solidFill>
                <a:schemeClr val="tx1"/>
              </a:solidFill>
              <a:effectLst/>
              <a:latin typeface="+mn-ea"/>
              <a:ea typeface="+mn-ea"/>
            </a:endParaRPr>
          </a:p>
        </p:txBody>
      </p:sp>
      <p:sp>
        <p:nvSpPr>
          <p:cNvPr id="20" name="文本框 19"/>
          <p:cNvSpPr txBox="1"/>
          <p:nvPr/>
        </p:nvSpPr>
        <p:spPr bwMode="auto">
          <a:xfrm>
            <a:off x="3179676" y="3279279"/>
            <a:ext cx="911494"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200" dirty="0" smtClean="0">
                <a:latin typeface="+mn-ea"/>
                <a:ea typeface="+mn-ea"/>
              </a:rPr>
              <a:t>Hyper call</a:t>
            </a:r>
            <a:endParaRPr lang="zh-CN" altLang="en-US" sz="1200" dirty="0" smtClean="0">
              <a:latin typeface="+mn-ea"/>
              <a:ea typeface="+mn-ea"/>
            </a:endParaRPr>
          </a:p>
        </p:txBody>
      </p:sp>
      <p:sp>
        <p:nvSpPr>
          <p:cNvPr id="21" name="文本框 20"/>
          <p:cNvSpPr txBox="1"/>
          <p:nvPr/>
        </p:nvSpPr>
        <p:spPr bwMode="auto">
          <a:xfrm>
            <a:off x="4893292" y="3279366"/>
            <a:ext cx="1047750"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200" dirty="0">
                <a:latin typeface="+mn-ea"/>
                <a:ea typeface="+mn-ea"/>
              </a:rPr>
              <a:t>N</a:t>
            </a:r>
            <a:r>
              <a:rPr lang="en-US" altLang="zh-CN" sz="1200" dirty="0" smtClean="0">
                <a:latin typeface="+mn-ea"/>
                <a:ea typeface="+mn-ea"/>
              </a:rPr>
              <a:t>otification</a:t>
            </a:r>
            <a:endParaRPr lang="zh-CN" altLang="en-US" sz="1200" dirty="0" smtClean="0">
              <a:latin typeface="+mn-ea"/>
              <a:ea typeface="+mn-ea"/>
            </a:endParaRPr>
          </a:p>
        </p:txBody>
      </p:sp>
      <p:cxnSp>
        <p:nvCxnSpPr>
          <p:cNvPr id="23" name="直接连接符 22"/>
          <p:cNvCxnSpPr/>
          <p:nvPr/>
        </p:nvCxnSpPr>
        <p:spPr bwMode="auto">
          <a:xfrm>
            <a:off x="2214390" y="2812461"/>
            <a:ext cx="0" cy="832563"/>
          </a:xfrm>
          <a:prstGeom prst="line">
            <a:avLst/>
          </a:prstGeom>
          <a:solidFill>
            <a:schemeClr val="accent1"/>
          </a:solidFill>
          <a:ln w="19050" cap="flat" cmpd="sng" algn="ctr">
            <a:solidFill>
              <a:schemeClr val="tx1"/>
            </a:solidFill>
            <a:prstDash val="lgDash"/>
            <a:round/>
            <a:headEnd type="triangle" w="med" len="lg"/>
            <a:tailEnd type="none" w="med" len="med"/>
          </a:ln>
          <a:effectLst/>
        </p:spPr>
      </p:cxnSp>
      <p:cxnSp>
        <p:nvCxnSpPr>
          <p:cNvPr id="26" name="直接连接符 25"/>
          <p:cNvCxnSpPr/>
          <p:nvPr/>
        </p:nvCxnSpPr>
        <p:spPr bwMode="auto">
          <a:xfrm>
            <a:off x="2214390" y="3645024"/>
            <a:ext cx="1963854" cy="0"/>
          </a:xfrm>
          <a:prstGeom prst="line">
            <a:avLst/>
          </a:prstGeom>
          <a:solidFill>
            <a:schemeClr val="accent1"/>
          </a:solidFill>
          <a:ln w="19050" cap="flat" cmpd="sng" algn="ctr">
            <a:solidFill>
              <a:schemeClr val="tx1"/>
            </a:solidFill>
            <a:prstDash val="lgDash"/>
            <a:round/>
            <a:headEnd type="none" w="med" len="med"/>
            <a:tailEnd type="none" w="med" len="med"/>
          </a:ln>
          <a:effectLst/>
        </p:spPr>
      </p:cxnSp>
      <p:cxnSp>
        <p:nvCxnSpPr>
          <p:cNvPr id="28" name="直接连接符 27"/>
          <p:cNvCxnSpPr/>
          <p:nvPr/>
        </p:nvCxnSpPr>
        <p:spPr bwMode="auto">
          <a:xfrm flipV="1">
            <a:off x="4178244" y="3140968"/>
            <a:ext cx="1" cy="504056"/>
          </a:xfrm>
          <a:prstGeom prst="line">
            <a:avLst/>
          </a:prstGeom>
          <a:solidFill>
            <a:schemeClr val="accent1"/>
          </a:solidFill>
          <a:ln w="19050" cap="flat" cmpd="sng" algn="ctr">
            <a:solidFill>
              <a:schemeClr val="tx1"/>
            </a:solidFill>
            <a:prstDash val="lgDash"/>
            <a:round/>
            <a:headEnd type="none" w="med" len="med"/>
            <a:tailEnd type="none" w="med" len="med"/>
          </a:ln>
          <a:effectLst/>
        </p:spPr>
      </p:cxnSp>
      <p:cxnSp>
        <p:nvCxnSpPr>
          <p:cNvPr id="30" name="直接连接符 29"/>
          <p:cNvCxnSpPr/>
          <p:nvPr/>
        </p:nvCxnSpPr>
        <p:spPr bwMode="auto">
          <a:xfrm>
            <a:off x="1847528" y="2812461"/>
            <a:ext cx="0" cy="904571"/>
          </a:xfrm>
          <a:prstGeom prst="line">
            <a:avLst/>
          </a:prstGeom>
          <a:solidFill>
            <a:schemeClr val="accent1"/>
          </a:solidFill>
          <a:ln w="19050" cap="flat" cmpd="sng" algn="ctr">
            <a:solidFill>
              <a:schemeClr val="tx1"/>
            </a:solidFill>
            <a:prstDash val="lgDash"/>
            <a:round/>
            <a:headEnd type="triangle" w="med" len="lg"/>
            <a:tailEnd type="none" w="med" len="med"/>
          </a:ln>
          <a:effectLst/>
        </p:spPr>
      </p:cxnSp>
      <p:cxnSp>
        <p:nvCxnSpPr>
          <p:cNvPr id="32" name="直接连接符 31"/>
          <p:cNvCxnSpPr/>
          <p:nvPr/>
        </p:nvCxnSpPr>
        <p:spPr bwMode="auto">
          <a:xfrm>
            <a:off x="1847528" y="3717032"/>
            <a:ext cx="3012505" cy="0"/>
          </a:xfrm>
          <a:prstGeom prst="line">
            <a:avLst/>
          </a:prstGeom>
          <a:solidFill>
            <a:schemeClr val="accent1"/>
          </a:solidFill>
          <a:ln w="19050" cap="flat" cmpd="sng" algn="ctr">
            <a:solidFill>
              <a:schemeClr val="tx1"/>
            </a:solidFill>
            <a:prstDash val="lgDash"/>
            <a:round/>
            <a:headEnd type="none" w="med" len="med"/>
            <a:tailEnd type="none" w="med" len="med"/>
          </a:ln>
          <a:effectLst/>
        </p:spPr>
      </p:cxnSp>
      <p:cxnSp>
        <p:nvCxnSpPr>
          <p:cNvPr id="34" name="直接箭头连接符 33"/>
          <p:cNvCxnSpPr/>
          <p:nvPr/>
        </p:nvCxnSpPr>
        <p:spPr bwMode="auto">
          <a:xfrm flipV="1">
            <a:off x="4860033" y="3140968"/>
            <a:ext cx="0" cy="576064"/>
          </a:xfrm>
          <a:prstGeom prst="straightConnector1">
            <a:avLst/>
          </a:prstGeom>
          <a:solidFill>
            <a:schemeClr val="accent1"/>
          </a:solidFill>
          <a:ln w="19050" cap="flat" cmpd="sng" algn="ctr">
            <a:solidFill>
              <a:schemeClr val="tx1"/>
            </a:solidFill>
            <a:prstDash val="lgDash"/>
            <a:round/>
            <a:headEnd type="none" w="med" len="med"/>
            <a:tailEnd type="triangle" w="med" len="lg"/>
          </a:ln>
          <a:effectLst/>
        </p:spPr>
      </p:cxnSp>
      <p:sp>
        <p:nvSpPr>
          <p:cNvPr id="35" name="文本框 34"/>
          <p:cNvSpPr txBox="1"/>
          <p:nvPr/>
        </p:nvSpPr>
        <p:spPr bwMode="auto">
          <a:xfrm>
            <a:off x="4217611" y="1800181"/>
            <a:ext cx="552422"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200" dirty="0" smtClean="0">
                <a:latin typeface="+mn-ea"/>
                <a:ea typeface="+mn-ea"/>
              </a:rPr>
              <a:t>Apps</a:t>
            </a:r>
          </a:p>
        </p:txBody>
      </p:sp>
      <p:sp>
        <p:nvSpPr>
          <p:cNvPr id="36" name="文本框 35"/>
          <p:cNvSpPr txBox="1"/>
          <p:nvPr/>
        </p:nvSpPr>
        <p:spPr bwMode="auto">
          <a:xfrm>
            <a:off x="4290434" y="3788288"/>
            <a:ext cx="977474"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200" dirty="0" smtClean="0">
                <a:latin typeface="+mn-ea"/>
                <a:ea typeface="+mn-ea"/>
              </a:rPr>
              <a:t>Hypervisor</a:t>
            </a:r>
          </a:p>
        </p:txBody>
      </p:sp>
      <p:sp>
        <p:nvSpPr>
          <p:cNvPr id="33" name="任意多边形 32"/>
          <p:cNvSpPr/>
          <p:nvPr/>
        </p:nvSpPr>
        <p:spPr bwMode="auto">
          <a:xfrm>
            <a:off x="2971415" y="2404244"/>
            <a:ext cx="427106" cy="427106"/>
          </a:xfrm>
          <a:custGeom>
            <a:avLst/>
            <a:gdLst>
              <a:gd name="connsiteX0" fmla="*/ 213552 w 427106"/>
              <a:gd name="connsiteY0" fmla="*/ 69852 h 427106"/>
              <a:gd name="connsiteX1" fmla="*/ 69536 w 427106"/>
              <a:gd name="connsiteY1" fmla="*/ 213868 h 427106"/>
              <a:gd name="connsiteX2" fmla="*/ 213552 w 427106"/>
              <a:gd name="connsiteY2" fmla="*/ 357884 h 427106"/>
              <a:gd name="connsiteX3" fmla="*/ 357568 w 427106"/>
              <a:gd name="connsiteY3" fmla="*/ 213868 h 427106"/>
              <a:gd name="connsiteX4" fmla="*/ 213552 w 427106"/>
              <a:gd name="connsiteY4" fmla="*/ 69852 h 427106"/>
              <a:gd name="connsiteX5" fmla="*/ 213553 w 427106"/>
              <a:gd name="connsiteY5" fmla="*/ 0 h 427106"/>
              <a:gd name="connsiteX6" fmla="*/ 427106 w 427106"/>
              <a:gd name="connsiteY6" fmla="*/ 213553 h 427106"/>
              <a:gd name="connsiteX7" fmla="*/ 213553 w 427106"/>
              <a:gd name="connsiteY7" fmla="*/ 427106 h 427106"/>
              <a:gd name="connsiteX8" fmla="*/ 0 w 427106"/>
              <a:gd name="connsiteY8" fmla="*/ 213553 h 427106"/>
              <a:gd name="connsiteX9" fmla="*/ 213553 w 427106"/>
              <a:gd name="connsiteY9" fmla="*/ 0 h 427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7106" h="427106">
                <a:moveTo>
                  <a:pt x="213552" y="69852"/>
                </a:moveTo>
                <a:cubicBezTo>
                  <a:pt x="134014" y="69852"/>
                  <a:pt x="69536" y="134330"/>
                  <a:pt x="69536" y="213868"/>
                </a:cubicBezTo>
                <a:cubicBezTo>
                  <a:pt x="69536" y="293406"/>
                  <a:pt x="134014" y="357884"/>
                  <a:pt x="213552" y="357884"/>
                </a:cubicBezTo>
                <a:cubicBezTo>
                  <a:pt x="293090" y="357884"/>
                  <a:pt x="357568" y="293406"/>
                  <a:pt x="357568" y="213868"/>
                </a:cubicBezTo>
                <a:cubicBezTo>
                  <a:pt x="357568" y="134330"/>
                  <a:pt x="293090" y="69852"/>
                  <a:pt x="213552" y="69852"/>
                </a:cubicBezTo>
                <a:close/>
                <a:moveTo>
                  <a:pt x="213553" y="0"/>
                </a:moveTo>
                <a:cubicBezTo>
                  <a:pt x="331495" y="0"/>
                  <a:pt x="427106" y="95611"/>
                  <a:pt x="427106" y="213553"/>
                </a:cubicBezTo>
                <a:cubicBezTo>
                  <a:pt x="427106" y="331495"/>
                  <a:pt x="331495" y="427106"/>
                  <a:pt x="213553" y="427106"/>
                </a:cubicBezTo>
                <a:cubicBezTo>
                  <a:pt x="95611" y="427106"/>
                  <a:pt x="0" y="331495"/>
                  <a:pt x="0" y="213553"/>
                </a:cubicBezTo>
                <a:cubicBezTo>
                  <a:pt x="0" y="95611"/>
                  <a:pt x="95611" y="0"/>
                  <a:pt x="213553" y="0"/>
                </a:cubicBezTo>
                <a:close/>
              </a:path>
            </a:pathLst>
          </a:cu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7" name="文本框 36"/>
          <p:cNvSpPr txBox="1"/>
          <p:nvPr/>
        </p:nvSpPr>
        <p:spPr bwMode="auto">
          <a:xfrm>
            <a:off x="2777501" y="1932622"/>
            <a:ext cx="804350" cy="45799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en-US" altLang="zh-CN" sz="1200" dirty="0" smtClean="0">
                <a:latin typeface="+mn-ea"/>
                <a:ea typeface="+mn-ea"/>
              </a:rPr>
              <a:t>Shared</a:t>
            </a:r>
          </a:p>
          <a:p>
            <a:pPr algn="ctr"/>
            <a:r>
              <a:rPr lang="en-US" altLang="zh-CN" sz="1200" dirty="0" smtClean="0">
                <a:latin typeface="+mn-ea"/>
                <a:ea typeface="+mn-ea"/>
              </a:rPr>
              <a:t>Memory</a:t>
            </a:r>
            <a:endParaRPr lang="zh-CN" altLang="en-US" sz="1200" dirty="0" smtClean="0">
              <a:latin typeface="+mn-ea"/>
              <a:ea typeface="+mn-ea"/>
            </a:endParaRPr>
          </a:p>
        </p:txBody>
      </p:sp>
      <p:sp>
        <p:nvSpPr>
          <p:cNvPr id="10" name="左右箭头 9"/>
          <p:cNvSpPr/>
          <p:nvPr/>
        </p:nvSpPr>
        <p:spPr bwMode="auto">
          <a:xfrm>
            <a:off x="2411218" y="2587538"/>
            <a:ext cx="558509" cy="85378"/>
          </a:xfrm>
          <a:prstGeom prst="leftRightArrow">
            <a:avLst/>
          </a:prstGeom>
          <a:solidFill>
            <a:schemeClr val="bg1"/>
          </a:solid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8" name="左右箭头 37"/>
          <p:cNvSpPr/>
          <p:nvPr/>
        </p:nvSpPr>
        <p:spPr bwMode="auto">
          <a:xfrm>
            <a:off x="3404251" y="2587538"/>
            <a:ext cx="558509" cy="85378"/>
          </a:xfrm>
          <a:prstGeom prst="leftRightArrow">
            <a:avLst/>
          </a:prstGeom>
          <a:solidFill>
            <a:schemeClr val="bg1"/>
          </a:solid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cxnSp>
        <p:nvCxnSpPr>
          <p:cNvPr id="40" name="直接箭头连接符 39"/>
          <p:cNvCxnSpPr/>
          <p:nvPr/>
        </p:nvCxnSpPr>
        <p:spPr bwMode="auto">
          <a:xfrm>
            <a:off x="1594800" y="2812461"/>
            <a:ext cx="0" cy="975827"/>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41" name="直接箭头连接符 40"/>
          <p:cNvCxnSpPr/>
          <p:nvPr/>
        </p:nvCxnSpPr>
        <p:spPr bwMode="auto">
          <a:xfrm>
            <a:off x="1594800" y="4112376"/>
            <a:ext cx="0" cy="66639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spTree>
    <p:extLst>
      <p:ext uri="{BB962C8B-B14F-4D97-AF65-F5344CB8AC3E}">
        <p14:creationId xmlns:p14="http://schemas.microsoft.com/office/powerpoint/2010/main" val="27906500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PCI</a:t>
            </a:r>
            <a:r>
              <a:rPr lang="zh-CN" altLang="en-US" dirty="0" smtClean="0"/>
              <a:t>设备</a:t>
            </a:r>
            <a:r>
              <a:rPr lang="zh-CN" altLang="en-US" dirty="0"/>
              <a:t>直接分配</a:t>
            </a:r>
          </a:p>
        </p:txBody>
      </p:sp>
      <p:sp>
        <p:nvSpPr>
          <p:cNvPr id="3" name="文本占位符 2"/>
          <p:cNvSpPr>
            <a:spLocks noGrp="1"/>
          </p:cNvSpPr>
          <p:nvPr>
            <p:ph type="body" sz="quarter" idx="10"/>
          </p:nvPr>
        </p:nvSpPr>
        <p:spPr>
          <a:xfrm>
            <a:off x="912285" y="1233488"/>
            <a:ext cx="10560048" cy="1871476"/>
          </a:xfrm>
        </p:spPr>
        <p:txBody>
          <a:bodyPr/>
          <a:lstStyle/>
          <a:p>
            <a:r>
              <a:rPr lang="en-US" altLang="zh-CN" sz="2000" dirty="0"/>
              <a:t>KVM</a:t>
            </a:r>
            <a:r>
              <a:rPr lang="zh-CN" altLang="en-US" sz="2000" dirty="0"/>
              <a:t>虚拟机支持将宿主机中的</a:t>
            </a:r>
            <a:r>
              <a:rPr lang="en-US" altLang="zh-CN" sz="2000" dirty="0"/>
              <a:t>PCI</a:t>
            </a:r>
            <a:r>
              <a:rPr lang="zh-CN" altLang="en-US" sz="2000" dirty="0"/>
              <a:t>、</a:t>
            </a:r>
            <a:r>
              <a:rPr lang="en-US" altLang="zh-CN" sz="2000" dirty="0"/>
              <a:t>PCI-E</a:t>
            </a:r>
            <a:r>
              <a:rPr lang="zh-CN" altLang="en-US" sz="2000" dirty="0"/>
              <a:t>设备附加到虚拟化的客户机中，从而让客户机以独占方式访问这个</a:t>
            </a:r>
            <a:r>
              <a:rPr lang="en-US" altLang="zh-CN" sz="2000" dirty="0" smtClean="0"/>
              <a:t>PCI(</a:t>
            </a:r>
            <a:r>
              <a:rPr lang="zh-CN" altLang="en-US" sz="2000" dirty="0" smtClean="0"/>
              <a:t>或</a:t>
            </a:r>
            <a:r>
              <a:rPr lang="en-US" altLang="zh-CN" sz="2000" dirty="0" smtClean="0"/>
              <a:t>PCI-E)</a:t>
            </a:r>
            <a:r>
              <a:rPr lang="zh-CN" altLang="en-US" sz="2000" dirty="0" smtClean="0"/>
              <a:t>设备</a:t>
            </a:r>
            <a:r>
              <a:rPr lang="zh-CN" altLang="en-US" sz="2000" dirty="0"/>
              <a:t>。通过硬件支持的</a:t>
            </a:r>
            <a:r>
              <a:rPr lang="en-US" altLang="zh-CN" sz="2000" dirty="0"/>
              <a:t>VT-d</a:t>
            </a:r>
            <a:r>
              <a:rPr lang="zh-CN" altLang="en-US" sz="2000" dirty="0"/>
              <a:t>技术将设备分配给客户机后，在客户机看来，设备是物理上连接在其</a:t>
            </a:r>
            <a:r>
              <a:rPr lang="en-US" altLang="zh-CN" sz="2000" dirty="0" smtClean="0"/>
              <a:t>PCI(</a:t>
            </a:r>
            <a:r>
              <a:rPr lang="zh-CN" altLang="en-US" sz="2000" dirty="0" smtClean="0"/>
              <a:t>或</a:t>
            </a:r>
            <a:r>
              <a:rPr lang="en-US" altLang="zh-CN" sz="2000" dirty="0" smtClean="0"/>
              <a:t>PCI-E)</a:t>
            </a:r>
            <a:r>
              <a:rPr lang="zh-CN" altLang="en-US" sz="2000" dirty="0" smtClean="0"/>
              <a:t>总线</a:t>
            </a:r>
            <a:r>
              <a:rPr lang="zh-CN" altLang="en-US" sz="2000" dirty="0"/>
              <a:t>上的，客户机对该设备的</a:t>
            </a:r>
            <a:r>
              <a:rPr lang="en-US" altLang="zh-CN" sz="2000" dirty="0"/>
              <a:t>I/O</a:t>
            </a:r>
            <a:r>
              <a:rPr lang="zh-CN" altLang="en-US" sz="2000" dirty="0"/>
              <a:t>交互操作和实际的物理设备操作完全一样，不</a:t>
            </a:r>
            <a:r>
              <a:rPr lang="zh-CN" altLang="en-US" sz="2000" dirty="0" smtClean="0"/>
              <a:t>需要</a:t>
            </a:r>
            <a:r>
              <a:rPr lang="en-US" altLang="zh-CN" sz="2000" dirty="0" smtClean="0"/>
              <a:t>(</a:t>
            </a:r>
            <a:r>
              <a:rPr lang="zh-CN" altLang="en-US" sz="2000" dirty="0" smtClean="0"/>
              <a:t>或者</a:t>
            </a:r>
            <a:r>
              <a:rPr lang="zh-CN" altLang="en-US" sz="2000" dirty="0"/>
              <a:t>很少</a:t>
            </a:r>
            <a:r>
              <a:rPr lang="zh-CN" altLang="en-US" sz="2000" dirty="0" smtClean="0"/>
              <a:t>需要</a:t>
            </a:r>
            <a:r>
              <a:rPr lang="en-US" altLang="zh-CN" sz="2000" dirty="0" smtClean="0"/>
              <a:t>)Hypervisor</a:t>
            </a:r>
            <a:r>
              <a:rPr lang="zh-CN" altLang="en-US" sz="2000" dirty="0" smtClean="0"/>
              <a:t>的</a:t>
            </a:r>
            <a:r>
              <a:rPr lang="zh-CN" altLang="en-US" sz="2000" dirty="0"/>
              <a:t>参与。</a:t>
            </a:r>
          </a:p>
        </p:txBody>
      </p:sp>
      <p:grpSp>
        <p:nvGrpSpPr>
          <p:cNvPr id="4" name="组合 18405"/>
          <p:cNvGrpSpPr/>
          <p:nvPr/>
        </p:nvGrpSpPr>
        <p:grpSpPr>
          <a:xfrm>
            <a:off x="7032104" y="5682001"/>
            <a:ext cx="900100" cy="506306"/>
            <a:chOff x="5260976" y="1906589"/>
            <a:chExt cx="492125" cy="365125"/>
          </a:xfrm>
          <a:solidFill>
            <a:srgbClr val="00B0F0"/>
          </a:solidFill>
        </p:grpSpPr>
        <p:sp>
          <p:nvSpPr>
            <p:cNvPr id="5" name="Freeform 75"/>
            <p:cNvSpPr>
              <a:spLocks/>
            </p:cNvSpPr>
            <p:nvPr/>
          </p:nvSpPr>
          <p:spPr bwMode="auto">
            <a:xfrm>
              <a:off x="5372101" y="2038351"/>
              <a:ext cx="325438" cy="225425"/>
            </a:xfrm>
            <a:custGeom>
              <a:avLst/>
              <a:gdLst>
                <a:gd name="T0" fmla="*/ 360 w 382"/>
                <a:gd name="T1" fmla="*/ 265 h 265"/>
                <a:gd name="T2" fmla="*/ 360 w 382"/>
                <a:gd name="T3" fmla="*/ 265 h 265"/>
                <a:gd name="T4" fmla="*/ 310 w 382"/>
                <a:gd name="T5" fmla="*/ 265 h 265"/>
                <a:gd name="T6" fmla="*/ 298 w 382"/>
                <a:gd name="T7" fmla="*/ 252 h 265"/>
                <a:gd name="T8" fmla="*/ 310 w 382"/>
                <a:gd name="T9" fmla="*/ 240 h 265"/>
                <a:gd name="T10" fmla="*/ 357 w 382"/>
                <a:gd name="T11" fmla="*/ 240 h 265"/>
                <a:gd name="T12" fmla="*/ 357 w 382"/>
                <a:gd name="T13" fmla="*/ 25 h 265"/>
                <a:gd name="T14" fmla="*/ 24 w 382"/>
                <a:gd name="T15" fmla="*/ 25 h 265"/>
                <a:gd name="T16" fmla="*/ 24 w 382"/>
                <a:gd name="T17" fmla="*/ 240 h 265"/>
                <a:gd name="T18" fmla="*/ 239 w 382"/>
                <a:gd name="T19" fmla="*/ 240 h 265"/>
                <a:gd name="T20" fmla="*/ 251 w 382"/>
                <a:gd name="T21" fmla="*/ 252 h 265"/>
                <a:gd name="T22" fmla="*/ 239 w 382"/>
                <a:gd name="T23" fmla="*/ 265 h 265"/>
                <a:gd name="T24" fmla="*/ 22 w 382"/>
                <a:gd name="T25" fmla="*/ 265 h 265"/>
                <a:gd name="T26" fmla="*/ 0 w 382"/>
                <a:gd name="T27" fmla="*/ 242 h 265"/>
                <a:gd name="T28" fmla="*/ 0 w 382"/>
                <a:gd name="T29" fmla="*/ 23 h 265"/>
                <a:gd name="T30" fmla="*/ 22 w 382"/>
                <a:gd name="T31" fmla="*/ 0 h 265"/>
                <a:gd name="T32" fmla="*/ 360 w 382"/>
                <a:gd name="T33" fmla="*/ 0 h 265"/>
                <a:gd name="T34" fmla="*/ 382 w 382"/>
                <a:gd name="T35" fmla="*/ 23 h 265"/>
                <a:gd name="T36" fmla="*/ 382 w 382"/>
                <a:gd name="T37" fmla="*/ 242 h 265"/>
                <a:gd name="T38" fmla="*/ 360 w 382"/>
                <a:gd name="T3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265">
                  <a:moveTo>
                    <a:pt x="360" y="265"/>
                  </a:moveTo>
                  <a:lnTo>
                    <a:pt x="360" y="265"/>
                  </a:lnTo>
                  <a:lnTo>
                    <a:pt x="310" y="265"/>
                  </a:lnTo>
                  <a:cubicBezTo>
                    <a:pt x="304" y="265"/>
                    <a:pt x="298" y="259"/>
                    <a:pt x="298" y="252"/>
                  </a:cubicBezTo>
                  <a:cubicBezTo>
                    <a:pt x="298" y="245"/>
                    <a:pt x="304" y="240"/>
                    <a:pt x="310" y="240"/>
                  </a:cubicBezTo>
                  <a:lnTo>
                    <a:pt x="357" y="240"/>
                  </a:lnTo>
                  <a:lnTo>
                    <a:pt x="357" y="25"/>
                  </a:lnTo>
                  <a:lnTo>
                    <a:pt x="24" y="25"/>
                  </a:lnTo>
                  <a:lnTo>
                    <a:pt x="24" y="240"/>
                  </a:lnTo>
                  <a:lnTo>
                    <a:pt x="239" y="240"/>
                  </a:lnTo>
                  <a:cubicBezTo>
                    <a:pt x="246" y="240"/>
                    <a:pt x="251" y="245"/>
                    <a:pt x="251" y="252"/>
                  </a:cubicBezTo>
                  <a:cubicBezTo>
                    <a:pt x="251" y="259"/>
                    <a:pt x="246" y="265"/>
                    <a:pt x="239" y="265"/>
                  </a:cubicBezTo>
                  <a:lnTo>
                    <a:pt x="22" y="265"/>
                  </a:lnTo>
                  <a:cubicBezTo>
                    <a:pt x="10" y="265"/>
                    <a:pt x="0" y="255"/>
                    <a:pt x="0" y="242"/>
                  </a:cubicBezTo>
                  <a:lnTo>
                    <a:pt x="0" y="23"/>
                  </a:lnTo>
                  <a:cubicBezTo>
                    <a:pt x="0" y="10"/>
                    <a:pt x="10" y="0"/>
                    <a:pt x="22" y="0"/>
                  </a:cubicBezTo>
                  <a:lnTo>
                    <a:pt x="360" y="0"/>
                  </a:lnTo>
                  <a:cubicBezTo>
                    <a:pt x="372" y="0"/>
                    <a:pt x="382" y="10"/>
                    <a:pt x="382" y="23"/>
                  </a:cubicBezTo>
                  <a:lnTo>
                    <a:pt x="382" y="242"/>
                  </a:lnTo>
                  <a:cubicBezTo>
                    <a:pt x="382" y="255"/>
                    <a:pt x="372" y="265"/>
                    <a:pt x="360" y="265"/>
                  </a:cubicBezTo>
                  <a:close/>
                </a:path>
              </a:pathLst>
            </a:custGeom>
            <a:grpFill/>
            <a:ln w="0">
              <a:noFill/>
              <a:prstDash val="solid"/>
              <a:round/>
              <a:headEnd/>
              <a:tailEnd/>
            </a:ln>
          </p:spPr>
          <p:txBody>
            <a:bodyPr/>
            <a:lstStyle/>
            <a:p>
              <a:pPr defTabSz="543689">
                <a:defRPr/>
              </a:pPr>
              <a:endParaRPr lang="zh-CN" altLang="en-US" sz="1400">
                <a:latin typeface="+mn-ea"/>
                <a:ea typeface="+mn-ea"/>
              </a:endParaRPr>
            </a:p>
          </p:txBody>
        </p:sp>
        <p:sp>
          <p:nvSpPr>
            <p:cNvPr id="6" name="Freeform 76"/>
            <p:cNvSpPr>
              <a:spLocks noEditPoints="1"/>
            </p:cNvSpPr>
            <p:nvPr/>
          </p:nvSpPr>
          <p:spPr bwMode="auto">
            <a:xfrm>
              <a:off x="5372101" y="1947864"/>
              <a:ext cx="381000" cy="285750"/>
            </a:xfrm>
            <a:custGeom>
              <a:avLst/>
              <a:gdLst>
                <a:gd name="T0" fmla="*/ 383 w 448"/>
                <a:gd name="T1" fmla="*/ 311 h 335"/>
                <a:gd name="T2" fmla="*/ 383 w 448"/>
                <a:gd name="T3" fmla="*/ 311 h 335"/>
                <a:gd name="T4" fmla="*/ 423 w 448"/>
                <a:gd name="T5" fmla="*/ 311 h 335"/>
                <a:gd name="T6" fmla="*/ 424 w 448"/>
                <a:gd name="T7" fmla="*/ 311 h 335"/>
                <a:gd name="T8" fmla="*/ 424 w 448"/>
                <a:gd name="T9" fmla="*/ 63 h 335"/>
                <a:gd name="T10" fmla="*/ 423 w 448"/>
                <a:gd name="T11" fmla="*/ 61 h 335"/>
                <a:gd name="T12" fmla="*/ 167 w 448"/>
                <a:gd name="T13" fmla="*/ 61 h 335"/>
                <a:gd name="T14" fmla="*/ 155 w 448"/>
                <a:gd name="T15" fmla="*/ 48 h 335"/>
                <a:gd name="T16" fmla="*/ 155 w 448"/>
                <a:gd name="T17" fmla="*/ 36 h 335"/>
                <a:gd name="T18" fmla="*/ 143 w 448"/>
                <a:gd name="T19" fmla="*/ 25 h 335"/>
                <a:gd name="T20" fmla="*/ 26 w 448"/>
                <a:gd name="T21" fmla="*/ 25 h 335"/>
                <a:gd name="T22" fmla="*/ 26 w 448"/>
                <a:gd name="T23" fmla="*/ 106 h 335"/>
                <a:gd name="T24" fmla="*/ 361 w 448"/>
                <a:gd name="T25" fmla="*/ 106 h 335"/>
                <a:gd name="T26" fmla="*/ 383 w 448"/>
                <a:gd name="T27" fmla="*/ 129 h 335"/>
                <a:gd name="T28" fmla="*/ 383 w 448"/>
                <a:gd name="T29" fmla="*/ 311 h 335"/>
                <a:gd name="T30" fmla="*/ 423 w 448"/>
                <a:gd name="T31" fmla="*/ 335 h 335"/>
                <a:gd name="T32" fmla="*/ 423 w 448"/>
                <a:gd name="T33" fmla="*/ 335 h 335"/>
                <a:gd name="T34" fmla="*/ 371 w 448"/>
                <a:gd name="T35" fmla="*/ 335 h 335"/>
                <a:gd name="T36" fmla="*/ 358 w 448"/>
                <a:gd name="T37" fmla="*/ 323 h 335"/>
                <a:gd name="T38" fmla="*/ 358 w 448"/>
                <a:gd name="T39" fmla="*/ 131 h 335"/>
                <a:gd name="T40" fmla="*/ 25 w 448"/>
                <a:gd name="T41" fmla="*/ 131 h 335"/>
                <a:gd name="T42" fmla="*/ 12 w 448"/>
                <a:gd name="T43" fmla="*/ 138 h 335"/>
                <a:gd name="T44" fmla="*/ 1 w 448"/>
                <a:gd name="T45" fmla="*/ 126 h 335"/>
                <a:gd name="T46" fmla="*/ 1 w 448"/>
                <a:gd name="T47" fmla="*/ 25 h 335"/>
                <a:gd name="T48" fmla="*/ 4 w 448"/>
                <a:gd name="T49" fmla="*/ 9 h 335"/>
                <a:gd name="T50" fmla="*/ 24 w 448"/>
                <a:gd name="T51" fmla="*/ 0 h 335"/>
                <a:gd name="T52" fmla="*/ 144 w 448"/>
                <a:gd name="T53" fmla="*/ 0 h 335"/>
                <a:gd name="T54" fmla="*/ 179 w 448"/>
                <a:gd name="T55" fmla="*/ 36 h 335"/>
                <a:gd name="T56" fmla="*/ 424 w 448"/>
                <a:gd name="T57" fmla="*/ 36 h 335"/>
                <a:gd name="T58" fmla="*/ 448 w 448"/>
                <a:gd name="T59" fmla="*/ 63 h 335"/>
                <a:gd name="T60" fmla="*/ 448 w 448"/>
                <a:gd name="T61" fmla="*/ 313 h 335"/>
                <a:gd name="T62" fmla="*/ 423 w 448"/>
                <a:gd name="T63"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335">
                  <a:moveTo>
                    <a:pt x="383" y="311"/>
                  </a:moveTo>
                  <a:lnTo>
                    <a:pt x="383" y="311"/>
                  </a:lnTo>
                  <a:lnTo>
                    <a:pt x="423" y="311"/>
                  </a:lnTo>
                  <a:cubicBezTo>
                    <a:pt x="423" y="311"/>
                    <a:pt x="424" y="311"/>
                    <a:pt x="424" y="311"/>
                  </a:cubicBezTo>
                  <a:lnTo>
                    <a:pt x="424" y="63"/>
                  </a:lnTo>
                  <a:cubicBezTo>
                    <a:pt x="424" y="61"/>
                    <a:pt x="424" y="61"/>
                    <a:pt x="423" y="61"/>
                  </a:cubicBezTo>
                  <a:lnTo>
                    <a:pt x="167" y="61"/>
                  </a:lnTo>
                  <a:cubicBezTo>
                    <a:pt x="160" y="61"/>
                    <a:pt x="155" y="55"/>
                    <a:pt x="155" y="48"/>
                  </a:cubicBezTo>
                  <a:lnTo>
                    <a:pt x="155" y="36"/>
                  </a:lnTo>
                  <a:cubicBezTo>
                    <a:pt x="155" y="27"/>
                    <a:pt x="146" y="25"/>
                    <a:pt x="143" y="25"/>
                  </a:cubicBezTo>
                  <a:lnTo>
                    <a:pt x="26" y="25"/>
                  </a:lnTo>
                  <a:lnTo>
                    <a:pt x="26" y="106"/>
                  </a:lnTo>
                  <a:lnTo>
                    <a:pt x="361" y="106"/>
                  </a:lnTo>
                  <a:cubicBezTo>
                    <a:pt x="373" y="106"/>
                    <a:pt x="383" y="116"/>
                    <a:pt x="383" y="129"/>
                  </a:cubicBezTo>
                  <a:lnTo>
                    <a:pt x="383" y="311"/>
                  </a:lnTo>
                  <a:close/>
                  <a:moveTo>
                    <a:pt x="423" y="335"/>
                  </a:moveTo>
                  <a:lnTo>
                    <a:pt x="423" y="335"/>
                  </a:lnTo>
                  <a:lnTo>
                    <a:pt x="371" y="335"/>
                  </a:lnTo>
                  <a:cubicBezTo>
                    <a:pt x="364" y="335"/>
                    <a:pt x="358" y="330"/>
                    <a:pt x="358" y="323"/>
                  </a:cubicBezTo>
                  <a:lnTo>
                    <a:pt x="358" y="131"/>
                  </a:lnTo>
                  <a:lnTo>
                    <a:pt x="25" y="131"/>
                  </a:lnTo>
                  <a:cubicBezTo>
                    <a:pt x="23" y="136"/>
                    <a:pt x="17" y="139"/>
                    <a:pt x="12" y="138"/>
                  </a:cubicBezTo>
                  <a:cubicBezTo>
                    <a:pt x="6" y="137"/>
                    <a:pt x="1" y="132"/>
                    <a:pt x="1" y="126"/>
                  </a:cubicBezTo>
                  <a:lnTo>
                    <a:pt x="1" y="25"/>
                  </a:lnTo>
                  <a:cubicBezTo>
                    <a:pt x="0" y="20"/>
                    <a:pt x="1" y="14"/>
                    <a:pt x="4" y="9"/>
                  </a:cubicBezTo>
                  <a:cubicBezTo>
                    <a:pt x="7" y="5"/>
                    <a:pt x="13" y="0"/>
                    <a:pt x="24" y="0"/>
                  </a:cubicBezTo>
                  <a:lnTo>
                    <a:pt x="144" y="0"/>
                  </a:lnTo>
                  <a:cubicBezTo>
                    <a:pt x="158" y="1"/>
                    <a:pt x="179" y="12"/>
                    <a:pt x="179" y="36"/>
                  </a:cubicBezTo>
                  <a:lnTo>
                    <a:pt x="424" y="36"/>
                  </a:lnTo>
                  <a:cubicBezTo>
                    <a:pt x="433" y="36"/>
                    <a:pt x="448" y="43"/>
                    <a:pt x="448" y="63"/>
                  </a:cubicBezTo>
                  <a:lnTo>
                    <a:pt x="448" y="313"/>
                  </a:lnTo>
                  <a:cubicBezTo>
                    <a:pt x="448" y="323"/>
                    <a:pt x="440" y="335"/>
                    <a:pt x="423" y="335"/>
                  </a:cubicBezTo>
                  <a:close/>
                </a:path>
              </a:pathLst>
            </a:custGeom>
            <a:grpFill/>
            <a:ln w="0">
              <a:noFill/>
              <a:prstDash val="solid"/>
              <a:round/>
              <a:headEnd/>
              <a:tailEnd/>
            </a:ln>
          </p:spPr>
          <p:txBody>
            <a:bodyPr/>
            <a:lstStyle/>
            <a:p>
              <a:pPr defTabSz="543689">
                <a:defRPr/>
              </a:pPr>
              <a:endParaRPr lang="zh-CN" altLang="en-US" sz="1400">
                <a:latin typeface="+mn-ea"/>
                <a:ea typeface="+mn-ea"/>
              </a:endParaRPr>
            </a:p>
          </p:txBody>
        </p:sp>
        <p:sp>
          <p:nvSpPr>
            <p:cNvPr id="7" name="Freeform 77"/>
            <p:cNvSpPr>
              <a:spLocks/>
            </p:cNvSpPr>
            <p:nvPr/>
          </p:nvSpPr>
          <p:spPr bwMode="auto">
            <a:xfrm>
              <a:off x="5308601" y="1974851"/>
              <a:ext cx="33338" cy="92075"/>
            </a:xfrm>
            <a:custGeom>
              <a:avLst/>
              <a:gdLst>
                <a:gd name="T0" fmla="*/ 0 w 39"/>
                <a:gd name="T1" fmla="*/ 99 h 109"/>
                <a:gd name="T2" fmla="*/ 0 w 39"/>
                <a:gd name="T3" fmla="*/ 99 h 109"/>
                <a:gd name="T4" fmla="*/ 10 w 39"/>
                <a:gd name="T5" fmla="*/ 109 h 109"/>
                <a:gd name="T6" fmla="*/ 29 w 39"/>
                <a:gd name="T7" fmla="*/ 109 h 109"/>
                <a:gd name="T8" fmla="*/ 39 w 39"/>
                <a:gd name="T9" fmla="*/ 99 h 109"/>
                <a:gd name="T10" fmla="*/ 39 w 39"/>
                <a:gd name="T11" fmla="*/ 10 h 109"/>
                <a:gd name="T12" fmla="*/ 29 w 39"/>
                <a:gd name="T13" fmla="*/ 0 h 109"/>
                <a:gd name="T14" fmla="*/ 10 w 39"/>
                <a:gd name="T15" fmla="*/ 0 h 109"/>
                <a:gd name="T16" fmla="*/ 0 w 39"/>
                <a:gd name="T17" fmla="*/ 10 h 109"/>
                <a:gd name="T18" fmla="*/ 0 w 39"/>
                <a:gd name="T19" fmla="*/ 9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109">
                  <a:moveTo>
                    <a:pt x="0" y="99"/>
                  </a:moveTo>
                  <a:lnTo>
                    <a:pt x="0" y="99"/>
                  </a:lnTo>
                  <a:cubicBezTo>
                    <a:pt x="0" y="104"/>
                    <a:pt x="5" y="109"/>
                    <a:pt x="10" y="109"/>
                  </a:cubicBezTo>
                  <a:lnTo>
                    <a:pt x="29" y="109"/>
                  </a:lnTo>
                  <a:cubicBezTo>
                    <a:pt x="34" y="109"/>
                    <a:pt x="39" y="104"/>
                    <a:pt x="39" y="99"/>
                  </a:cubicBezTo>
                  <a:lnTo>
                    <a:pt x="39" y="10"/>
                  </a:lnTo>
                  <a:cubicBezTo>
                    <a:pt x="39" y="5"/>
                    <a:pt x="34" y="0"/>
                    <a:pt x="29" y="0"/>
                  </a:cubicBezTo>
                  <a:lnTo>
                    <a:pt x="10" y="0"/>
                  </a:lnTo>
                  <a:cubicBezTo>
                    <a:pt x="5" y="0"/>
                    <a:pt x="0" y="5"/>
                    <a:pt x="0" y="10"/>
                  </a:cubicBezTo>
                  <a:lnTo>
                    <a:pt x="0" y="99"/>
                  </a:lnTo>
                  <a:close/>
                </a:path>
              </a:pathLst>
            </a:custGeom>
            <a:grpFill/>
            <a:ln w="0">
              <a:noFill/>
              <a:prstDash val="solid"/>
              <a:round/>
              <a:headEnd/>
              <a:tailEnd/>
            </a:ln>
          </p:spPr>
          <p:txBody>
            <a:bodyPr/>
            <a:lstStyle/>
            <a:p>
              <a:pPr defTabSz="543689">
                <a:defRPr/>
              </a:pPr>
              <a:endParaRPr lang="zh-CN" altLang="en-US" sz="1400">
                <a:latin typeface="+mn-ea"/>
                <a:ea typeface="+mn-ea"/>
              </a:endParaRPr>
            </a:p>
          </p:txBody>
        </p:sp>
        <p:sp>
          <p:nvSpPr>
            <p:cNvPr id="8" name="Freeform 78"/>
            <p:cNvSpPr>
              <a:spLocks/>
            </p:cNvSpPr>
            <p:nvPr/>
          </p:nvSpPr>
          <p:spPr bwMode="auto">
            <a:xfrm>
              <a:off x="5308601" y="2120901"/>
              <a:ext cx="33338" cy="82550"/>
            </a:xfrm>
            <a:custGeom>
              <a:avLst/>
              <a:gdLst>
                <a:gd name="T0" fmla="*/ 0 w 39"/>
                <a:gd name="T1" fmla="*/ 87 h 97"/>
                <a:gd name="T2" fmla="*/ 0 w 39"/>
                <a:gd name="T3" fmla="*/ 87 h 97"/>
                <a:gd name="T4" fmla="*/ 10 w 39"/>
                <a:gd name="T5" fmla="*/ 97 h 97"/>
                <a:gd name="T6" fmla="*/ 29 w 39"/>
                <a:gd name="T7" fmla="*/ 97 h 97"/>
                <a:gd name="T8" fmla="*/ 39 w 39"/>
                <a:gd name="T9" fmla="*/ 87 h 97"/>
                <a:gd name="T10" fmla="*/ 39 w 39"/>
                <a:gd name="T11" fmla="*/ 10 h 97"/>
                <a:gd name="T12" fmla="*/ 29 w 39"/>
                <a:gd name="T13" fmla="*/ 0 h 97"/>
                <a:gd name="T14" fmla="*/ 10 w 39"/>
                <a:gd name="T15" fmla="*/ 0 h 97"/>
                <a:gd name="T16" fmla="*/ 0 w 39"/>
                <a:gd name="T17" fmla="*/ 10 h 97"/>
                <a:gd name="T18" fmla="*/ 0 w 39"/>
                <a:gd name="T19" fmla="*/ 8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97">
                  <a:moveTo>
                    <a:pt x="0" y="87"/>
                  </a:moveTo>
                  <a:lnTo>
                    <a:pt x="0" y="87"/>
                  </a:lnTo>
                  <a:cubicBezTo>
                    <a:pt x="0" y="93"/>
                    <a:pt x="5" y="97"/>
                    <a:pt x="10" y="97"/>
                  </a:cubicBezTo>
                  <a:lnTo>
                    <a:pt x="29" y="97"/>
                  </a:lnTo>
                  <a:cubicBezTo>
                    <a:pt x="34" y="97"/>
                    <a:pt x="39" y="93"/>
                    <a:pt x="39" y="87"/>
                  </a:cubicBezTo>
                  <a:lnTo>
                    <a:pt x="39" y="10"/>
                  </a:lnTo>
                  <a:cubicBezTo>
                    <a:pt x="39" y="5"/>
                    <a:pt x="34" y="0"/>
                    <a:pt x="29" y="0"/>
                  </a:cubicBezTo>
                  <a:lnTo>
                    <a:pt x="10" y="0"/>
                  </a:lnTo>
                  <a:cubicBezTo>
                    <a:pt x="5" y="0"/>
                    <a:pt x="0" y="5"/>
                    <a:pt x="0" y="10"/>
                  </a:cubicBezTo>
                  <a:lnTo>
                    <a:pt x="0" y="87"/>
                  </a:lnTo>
                  <a:close/>
                </a:path>
              </a:pathLst>
            </a:custGeom>
            <a:grpFill/>
            <a:ln w="0">
              <a:noFill/>
              <a:prstDash val="solid"/>
              <a:round/>
              <a:headEnd/>
              <a:tailEnd/>
            </a:ln>
          </p:spPr>
          <p:txBody>
            <a:bodyPr/>
            <a:lstStyle/>
            <a:p>
              <a:pPr defTabSz="543689">
                <a:defRPr/>
              </a:pPr>
              <a:endParaRPr lang="zh-CN" altLang="en-US" sz="1400">
                <a:latin typeface="+mn-ea"/>
                <a:ea typeface="+mn-ea"/>
              </a:endParaRPr>
            </a:p>
          </p:txBody>
        </p:sp>
        <p:sp>
          <p:nvSpPr>
            <p:cNvPr id="9" name="Freeform 79"/>
            <p:cNvSpPr>
              <a:spLocks/>
            </p:cNvSpPr>
            <p:nvPr/>
          </p:nvSpPr>
          <p:spPr bwMode="auto">
            <a:xfrm>
              <a:off x="5260976" y="1906589"/>
              <a:ext cx="93663" cy="346075"/>
            </a:xfrm>
            <a:custGeom>
              <a:avLst/>
              <a:gdLst>
                <a:gd name="T0" fmla="*/ 15 w 111"/>
                <a:gd name="T1" fmla="*/ 30 h 406"/>
                <a:gd name="T2" fmla="*/ 15 w 111"/>
                <a:gd name="T3" fmla="*/ 30 h 406"/>
                <a:gd name="T4" fmla="*/ 81 w 111"/>
                <a:gd name="T5" fmla="*/ 30 h 406"/>
                <a:gd name="T6" fmla="*/ 81 w 111"/>
                <a:gd name="T7" fmla="*/ 406 h 406"/>
                <a:gd name="T8" fmla="*/ 111 w 111"/>
                <a:gd name="T9" fmla="*/ 406 h 406"/>
                <a:gd name="T10" fmla="*/ 111 w 111"/>
                <a:gd name="T11" fmla="*/ 15 h 406"/>
                <a:gd name="T12" fmla="*/ 96 w 111"/>
                <a:gd name="T13" fmla="*/ 0 h 406"/>
                <a:gd name="T14" fmla="*/ 15 w 111"/>
                <a:gd name="T15" fmla="*/ 0 h 406"/>
                <a:gd name="T16" fmla="*/ 0 w 111"/>
                <a:gd name="T17" fmla="*/ 15 h 406"/>
                <a:gd name="T18" fmla="*/ 15 w 111"/>
                <a:gd name="T19" fmla="*/ 3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406">
                  <a:moveTo>
                    <a:pt x="15" y="30"/>
                  </a:moveTo>
                  <a:lnTo>
                    <a:pt x="15" y="30"/>
                  </a:lnTo>
                  <a:lnTo>
                    <a:pt x="81" y="30"/>
                  </a:lnTo>
                  <a:lnTo>
                    <a:pt x="81" y="406"/>
                  </a:lnTo>
                  <a:lnTo>
                    <a:pt x="111" y="406"/>
                  </a:lnTo>
                  <a:lnTo>
                    <a:pt x="111" y="15"/>
                  </a:lnTo>
                  <a:cubicBezTo>
                    <a:pt x="111" y="7"/>
                    <a:pt x="104" y="0"/>
                    <a:pt x="96" y="0"/>
                  </a:cubicBezTo>
                  <a:lnTo>
                    <a:pt x="15" y="0"/>
                  </a:lnTo>
                  <a:cubicBezTo>
                    <a:pt x="7" y="0"/>
                    <a:pt x="0" y="7"/>
                    <a:pt x="0" y="15"/>
                  </a:cubicBezTo>
                  <a:cubicBezTo>
                    <a:pt x="0" y="24"/>
                    <a:pt x="7" y="30"/>
                    <a:pt x="15" y="30"/>
                  </a:cubicBezTo>
                  <a:close/>
                </a:path>
              </a:pathLst>
            </a:custGeom>
            <a:grpFill/>
            <a:ln w="0">
              <a:noFill/>
              <a:prstDash val="solid"/>
              <a:round/>
              <a:headEnd/>
              <a:tailEnd/>
            </a:ln>
          </p:spPr>
          <p:txBody>
            <a:bodyPr/>
            <a:lstStyle/>
            <a:p>
              <a:pPr defTabSz="543689">
                <a:defRPr/>
              </a:pPr>
              <a:endParaRPr lang="zh-CN" altLang="en-US" sz="1400">
                <a:latin typeface="+mn-ea"/>
                <a:ea typeface="+mn-ea"/>
              </a:endParaRPr>
            </a:p>
          </p:txBody>
        </p:sp>
        <p:sp>
          <p:nvSpPr>
            <p:cNvPr id="10" name="Freeform 83"/>
            <p:cNvSpPr>
              <a:spLocks/>
            </p:cNvSpPr>
            <p:nvPr/>
          </p:nvSpPr>
          <p:spPr bwMode="auto">
            <a:xfrm>
              <a:off x="5554663"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1" y="46"/>
                    <a:pt x="0" y="36"/>
                    <a:pt x="0" y="23"/>
                  </a:cubicBezTo>
                  <a:cubicBezTo>
                    <a:pt x="0" y="11"/>
                    <a:pt x="11" y="0"/>
                    <a:pt x="23" y="0"/>
                  </a:cubicBezTo>
                  <a:cubicBezTo>
                    <a:pt x="36" y="0"/>
                    <a:pt x="46" y="11"/>
                    <a:pt x="46" y="23"/>
                  </a:cubicBezTo>
                  <a:cubicBezTo>
                    <a:pt x="46" y="36"/>
                    <a:pt x="36" y="46"/>
                    <a:pt x="23" y="46"/>
                  </a:cubicBezTo>
                  <a:close/>
                </a:path>
              </a:pathLst>
            </a:custGeom>
            <a:grpFill/>
            <a:ln w="0">
              <a:noFill/>
              <a:prstDash val="solid"/>
              <a:round/>
              <a:headEnd/>
              <a:tailEnd/>
            </a:ln>
          </p:spPr>
          <p:txBody>
            <a:bodyPr/>
            <a:lstStyle/>
            <a:p>
              <a:pPr defTabSz="543689">
                <a:defRPr/>
              </a:pPr>
              <a:endParaRPr lang="zh-CN" altLang="en-US" sz="1400">
                <a:latin typeface="+mn-ea"/>
                <a:ea typeface="+mn-ea"/>
              </a:endParaRPr>
            </a:p>
          </p:txBody>
        </p:sp>
        <p:sp>
          <p:nvSpPr>
            <p:cNvPr id="11" name="Freeform 84"/>
            <p:cNvSpPr>
              <a:spLocks/>
            </p:cNvSpPr>
            <p:nvPr/>
          </p:nvSpPr>
          <p:spPr bwMode="auto">
            <a:xfrm>
              <a:off x="5614988"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0" y="46"/>
                    <a:pt x="0" y="36"/>
                    <a:pt x="0" y="23"/>
                  </a:cubicBezTo>
                  <a:cubicBezTo>
                    <a:pt x="0" y="10"/>
                    <a:pt x="10" y="0"/>
                    <a:pt x="23" y="0"/>
                  </a:cubicBezTo>
                  <a:cubicBezTo>
                    <a:pt x="35" y="0"/>
                    <a:pt x="46" y="10"/>
                    <a:pt x="46" y="23"/>
                  </a:cubicBezTo>
                  <a:cubicBezTo>
                    <a:pt x="46" y="36"/>
                    <a:pt x="35" y="46"/>
                    <a:pt x="23" y="46"/>
                  </a:cubicBezTo>
                  <a:close/>
                </a:path>
              </a:pathLst>
            </a:custGeom>
            <a:grpFill/>
            <a:ln w="0">
              <a:noFill/>
              <a:prstDash val="solid"/>
              <a:round/>
              <a:headEnd/>
              <a:tailEnd/>
            </a:ln>
          </p:spPr>
          <p:txBody>
            <a:bodyPr/>
            <a:lstStyle/>
            <a:p>
              <a:pPr defTabSz="543689">
                <a:defRPr/>
              </a:pPr>
              <a:endParaRPr lang="zh-CN" altLang="en-US" sz="1400">
                <a:latin typeface="+mn-ea"/>
                <a:ea typeface="+mn-ea"/>
              </a:endParaRPr>
            </a:p>
          </p:txBody>
        </p:sp>
      </p:grpSp>
      <p:sp>
        <p:nvSpPr>
          <p:cNvPr id="12" name="矩形 11"/>
          <p:cNvSpPr/>
          <p:nvPr/>
        </p:nvSpPr>
        <p:spPr bwMode="auto">
          <a:xfrm>
            <a:off x="3503712" y="4808580"/>
            <a:ext cx="4680520" cy="648072"/>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600" dirty="0" smtClean="0">
                <a:latin typeface="+mn-ea"/>
                <a:ea typeface="+mn-ea"/>
              </a:rPr>
              <a:t>Linux Kernel</a:t>
            </a:r>
            <a:endParaRPr kumimoji="0" lang="zh-CN" altLang="en-US" sz="1600" b="0" i="0" u="none" strike="noStrike" cap="none" normalizeH="0" baseline="0" dirty="0" smtClean="0">
              <a:ln>
                <a:noFill/>
              </a:ln>
              <a:effectLst/>
              <a:latin typeface="+mn-ea"/>
              <a:ea typeface="+mn-ea"/>
            </a:endParaRPr>
          </a:p>
        </p:txBody>
      </p:sp>
      <p:sp>
        <p:nvSpPr>
          <p:cNvPr id="13" name="矩形 12"/>
          <p:cNvSpPr/>
          <p:nvPr/>
        </p:nvSpPr>
        <p:spPr bwMode="auto">
          <a:xfrm>
            <a:off x="3503712" y="5553236"/>
            <a:ext cx="3060340" cy="648072"/>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bg1"/>
                </a:solidFill>
                <a:effectLst/>
                <a:latin typeface="+mn-ea"/>
                <a:ea typeface="+mn-ea"/>
              </a:rPr>
              <a:t>Physical</a:t>
            </a:r>
            <a:r>
              <a:rPr kumimoji="0" lang="en-US" altLang="zh-CN" sz="1400" b="0" i="0" u="none" strike="noStrike" cap="none" normalizeH="0" dirty="0" smtClean="0">
                <a:ln>
                  <a:noFill/>
                </a:ln>
                <a:solidFill>
                  <a:schemeClr val="bg1"/>
                </a:solidFill>
                <a:effectLst/>
                <a:latin typeface="+mn-ea"/>
                <a:ea typeface="+mn-ea"/>
              </a:rPr>
              <a:t> Hardware </a:t>
            </a:r>
            <a:r>
              <a:rPr kumimoji="0" lang="en-US" altLang="zh-CN" sz="1400" b="0" i="0" u="none" strike="noStrike" cap="none" normalizeH="0" dirty="0" err="1" smtClean="0">
                <a:ln>
                  <a:noFill/>
                </a:ln>
                <a:solidFill>
                  <a:schemeClr val="bg1"/>
                </a:solidFill>
                <a:effectLst/>
                <a:latin typeface="+mn-ea"/>
                <a:ea typeface="+mn-ea"/>
              </a:rPr>
              <a:t>Platfrorm</a:t>
            </a:r>
            <a:endParaRPr kumimoji="0" lang="en-US" altLang="zh-CN" sz="1400" b="0" i="0" u="none" strike="noStrike" cap="none" normalizeH="0" dirty="0" smtClean="0">
              <a:ln>
                <a:noFill/>
              </a:ln>
              <a:solidFill>
                <a:schemeClr val="bg1"/>
              </a:solidFill>
              <a:effectLst/>
              <a:latin typeface="+mn-ea"/>
              <a:ea typeface="+mn-ea"/>
            </a:endParaRPr>
          </a:p>
          <a:p>
            <a:pPr marL="0" marR="0" indent="0" algn="ctr" defTabSz="914400" rtl="0" eaLnBrk="1" fontAlgn="t" latinLnBrk="0" hangingPunct="1">
              <a:lnSpc>
                <a:spcPct val="100000"/>
              </a:lnSpc>
              <a:spcBef>
                <a:spcPct val="0"/>
              </a:spcBef>
              <a:spcAft>
                <a:spcPct val="0"/>
              </a:spcAft>
              <a:buClrTx/>
              <a:buSzTx/>
              <a:buFontTx/>
              <a:buNone/>
              <a:tabLst/>
            </a:pPr>
            <a:r>
              <a:rPr lang="en-US" altLang="zh-CN" sz="1400" baseline="0" dirty="0" smtClean="0">
                <a:solidFill>
                  <a:schemeClr val="bg1"/>
                </a:solidFill>
                <a:latin typeface="+mn-ea"/>
                <a:ea typeface="+mn-ea"/>
              </a:rPr>
              <a:t> (VT-d</a:t>
            </a:r>
            <a:r>
              <a:rPr lang="en-US" altLang="zh-CN" sz="1400" dirty="0" smtClean="0">
                <a:solidFill>
                  <a:schemeClr val="bg1"/>
                </a:solidFill>
                <a:latin typeface="+mn-ea"/>
                <a:ea typeface="+mn-ea"/>
              </a:rPr>
              <a:t> or IOMMU supported</a:t>
            </a:r>
            <a:r>
              <a:rPr lang="en-US" altLang="zh-CN" sz="1400" baseline="0" dirty="0" smtClean="0">
                <a:solidFill>
                  <a:schemeClr val="bg1"/>
                </a:solidFill>
                <a:latin typeface="+mn-ea"/>
                <a:ea typeface="+mn-ea"/>
              </a:rPr>
              <a:t>)</a:t>
            </a:r>
            <a:endParaRPr kumimoji="0" lang="zh-CN" altLang="en-US" sz="1400" b="0" i="0" u="none" strike="noStrike" cap="none" normalizeH="0" baseline="0" dirty="0" smtClean="0">
              <a:ln>
                <a:noFill/>
              </a:ln>
              <a:solidFill>
                <a:schemeClr val="bg1"/>
              </a:solidFill>
              <a:effectLst/>
              <a:latin typeface="+mn-ea"/>
              <a:ea typeface="+mn-ea"/>
            </a:endParaRPr>
          </a:p>
        </p:txBody>
      </p:sp>
      <p:sp>
        <p:nvSpPr>
          <p:cNvPr id="14" name="矩形 13"/>
          <p:cNvSpPr/>
          <p:nvPr/>
        </p:nvSpPr>
        <p:spPr bwMode="auto">
          <a:xfrm>
            <a:off x="5727742" y="4864544"/>
            <a:ext cx="1424265" cy="425190"/>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mn-ea"/>
                <a:ea typeface="+mn-ea"/>
              </a:rPr>
              <a:t>KVM Module</a:t>
            </a:r>
            <a:endParaRPr kumimoji="0" lang="zh-CN" altLang="en-US" sz="1400" b="0" i="0" u="none" strike="noStrike" cap="none" normalizeH="0" baseline="0" dirty="0" smtClean="0">
              <a:ln>
                <a:noFill/>
              </a:ln>
              <a:solidFill>
                <a:schemeClr val="tx1"/>
              </a:solidFill>
              <a:effectLst/>
              <a:latin typeface="+mn-ea"/>
              <a:ea typeface="+mn-ea"/>
            </a:endParaRPr>
          </a:p>
        </p:txBody>
      </p:sp>
      <p:sp>
        <p:nvSpPr>
          <p:cNvPr id="15" name="矩形 14"/>
          <p:cNvSpPr/>
          <p:nvPr/>
        </p:nvSpPr>
        <p:spPr bwMode="auto">
          <a:xfrm>
            <a:off x="3719736" y="3104964"/>
            <a:ext cx="1424265" cy="1607032"/>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err="1" smtClean="0">
                <a:ln>
                  <a:noFill/>
                </a:ln>
                <a:solidFill>
                  <a:schemeClr val="tx1"/>
                </a:solidFill>
                <a:effectLst/>
                <a:latin typeface="+mn-ea"/>
                <a:ea typeface="+mn-ea"/>
              </a:rPr>
              <a:t>Userspace</a:t>
            </a:r>
            <a:endParaRPr kumimoji="0" lang="en-US" altLang="zh-CN" sz="1400" b="0" i="0" u="none" strike="noStrike" cap="none" normalizeH="0" baseline="0" dirty="0" smtClean="0">
              <a:ln>
                <a:noFill/>
              </a:ln>
              <a:solidFill>
                <a:schemeClr val="tx1"/>
              </a:solidFill>
              <a:effectLst/>
              <a:latin typeface="+mn-ea"/>
              <a:ea typeface="+mn-ea"/>
            </a:endParaRPr>
          </a:p>
          <a:p>
            <a:pPr marL="0" marR="0" indent="0" algn="ctr" defTabSz="914400" rtl="0" eaLnBrk="1" fontAlgn="t" latinLnBrk="0" hangingPunct="1">
              <a:lnSpc>
                <a:spcPct val="100000"/>
              </a:lnSpc>
              <a:spcBef>
                <a:spcPct val="0"/>
              </a:spcBef>
              <a:spcAft>
                <a:spcPct val="0"/>
              </a:spcAft>
              <a:buClrTx/>
              <a:buSzTx/>
              <a:buFontTx/>
              <a:buNone/>
              <a:tabLst/>
            </a:pPr>
            <a:r>
              <a:rPr lang="en-US" altLang="zh-CN" sz="1400" dirty="0" smtClean="0">
                <a:latin typeface="+mn-ea"/>
                <a:ea typeface="+mn-ea"/>
              </a:rPr>
              <a:t>Process</a:t>
            </a:r>
            <a:endParaRPr kumimoji="0" lang="zh-CN" altLang="en-US" sz="1400" b="0" i="0" u="none" strike="noStrike" cap="none" normalizeH="0" baseline="0" dirty="0" smtClean="0">
              <a:ln>
                <a:noFill/>
              </a:ln>
              <a:solidFill>
                <a:schemeClr val="tx1"/>
              </a:solidFill>
              <a:effectLst/>
              <a:latin typeface="+mn-ea"/>
              <a:ea typeface="+mn-ea"/>
            </a:endParaRPr>
          </a:p>
        </p:txBody>
      </p:sp>
      <p:sp>
        <p:nvSpPr>
          <p:cNvPr id="17" name="圆角矩形 16"/>
          <p:cNvSpPr/>
          <p:nvPr/>
        </p:nvSpPr>
        <p:spPr bwMode="auto">
          <a:xfrm>
            <a:off x="6407260" y="3408167"/>
            <a:ext cx="1656184" cy="1080120"/>
          </a:xfrm>
          <a:prstGeom prst="roundRect">
            <a:avLst/>
          </a:pr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lang="en-US" altLang="zh-CN" sz="1600" dirty="0" smtClean="0">
                <a:latin typeface="+mn-ea"/>
                <a:ea typeface="+mn-ea"/>
              </a:rPr>
              <a:t>Guest OS</a:t>
            </a:r>
            <a:endParaRPr lang="zh-CN" altLang="en-US" sz="1600" dirty="0">
              <a:latin typeface="+mn-ea"/>
              <a:ea typeface="+mn-ea"/>
            </a:endParaRPr>
          </a:p>
        </p:txBody>
      </p:sp>
      <p:sp>
        <p:nvSpPr>
          <p:cNvPr id="18" name="矩形 17"/>
          <p:cNvSpPr/>
          <p:nvPr/>
        </p:nvSpPr>
        <p:spPr bwMode="auto">
          <a:xfrm>
            <a:off x="7975758" y="5710285"/>
            <a:ext cx="1424265" cy="42519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mn-ea"/>
                <a:ea typeface="+mn-ea"/>
              </a:rPr>
              <a:t>Physical NIC</a:t>
            </a:r>
            <a:endParaRPr kumimoji="0" lang="zh-CN" altLang="en-US" sz="1400" b="0" i="0" u="none" strike="noStrike" cap="none" normalizeH="0" baseline="0" dirty="0" smtClean="0">
              <a:ln>
                <a:noFill/>
              </a:ln>
              <a:solidFill>
                <a:schemeClr val="tx1"/>
              </a:solidFill>
              <a:effectLst/>
              <a:latin typeface="+mn-ea"/>
              <a:ea typeface="+mn-ea"/>
            </a:endParaRPr>
          </a:p>
        </p:txBody>
      </p:sp>
      <p:sp>
        <p:nvSpPr>
          <p:cNvPr id="19" name="矩形 18"/>
          <p:cNvSpPr/>
          <p:nvPr/>
        </p:nvSpPr>
        <p:spPr bwMode="auto">
          <a:xfrm>
            <a:off x="5529855" y="3543663"/>
            <a:ext cx="628234" cy="72963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4000" b="0" i="0" u="none" strike="noStrike" cap="none" normalizeH="0" baseline="0" dirty="0" smtClean="0">
                <a:ln>
                  <a:noFill/>
                </a:ln>
                <a:solidFill>
                  <a:schemeClr val="tx1"/>
                </a:solidFill>
                <a:effectLst/>
                <a:latin typeface="+mn-ea"/>
                <a:ea typeface="+mn-ea"/>
              </a:rPr>
              <a:t>…</a:t>
            </a:r>
            <a:endParaRPr kumimoji="0" lang="zh-CN" altLang="en-US" sz="4000" b="0" i="0" u="none" strike="noStrike" cap="none" normalizeH="0" baseline="0" dirty="0" smtClean="0">
              <a:ln>
                <a:noFill/>
              </a:ln>
              <a:solidFill>
                <a:schemeClr val="tx1"/>
              </a:solidFill>
              <a:effectLst/>
              <a:latin typeface="+mn-ea"/>
              <a:ea typeface="+mn-ea"/>
            </a:endParaRPr>
          </a:p>
        </p:txBody>
      </p:sp>
      <p:sp>
        <p:nvSpPr>
          <p:cNvPr id="20" name="右箭头 19"/>
          <p:cNvSpPr/>
          <p:nvPr/>
        </p:nvSpPr>
        <p:spPr bwMode="auto">
          <a:xfrm rot="5400000">
            <a:off x="6785794" y="5018604"/>
            <a:ext cx="1230766" cy="170137"/>
          </a:xfrm>
          <a:prstGeom prst="rightArrow">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1" name="右箭头 20"/>
          <p:cNvSpPr/>
          <p:nvPr/>
        </p:nvSpPr>
        <p:spPr bwMode="auto">
          <a:xfrm rot="16200000">
            <a:off x="7046635" y="5018602"/>
            <a:ext cx="1230766" cy="170137"/>
          </a:xfrm>
          <a:prstGeom prst="rightArrow">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2" name="矩形 21"/>
          <p:cNvSpPr/>
          <p:nvPr/>
        </p:nvSpPr>
        <p:spPr bwMode="auto">
          <a:xfrm>
            <a:off x="6964603" y="5338714"/>
            <a:ext cx="436574" cy="42519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mn-ea"/>
                <a:ea typeface="+mn-ea"/>
              </a:rPr>
              <a:t>TX</a:t>
            </a:r>
            <a:endParaRPr kumimoji="0" lang="zh-CN" altLang="en-US" sz="1400" b="0" i="0" u="none" strike="noStrike" cap="none" normalizeH="0" baseline="0" dirty="0" smtClean="0">
              <a:ln>
                <a:noFill/>
              </a:ln>
              <a:solidFill>
                <a:schemeClr val="tx1"/>
              </a:solidFill>
              <a:effectLst/>
              <a:latin typeface="+mn-ea"/>
              <a:ea typeface="+mn-ea"/>
            </a:endParaRPr>
          </a:p>
        </p:txBody>
      </p:sp>
      <p:sp>
        <p:nvSpPr>
          <p:cNvPr id="23" name="矩形 22"/>
          <p:cNvSpPr/>
          <p:nvPr/>
        </p:nvSpPr>
        <p:spPr bwMode="auto">
          <a:xfrm>
            <a:off x="7668014" y="5332678"/>
            <a:ext cx="436574" cy="42519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400" dirty="0">
                <a:latin typeface="+mn-ea"/>
                <a:ea typeface="+mn-ea"/>
              </a:rPr>
              <a:t>R</a:t>
            </a:r>
            <a:r>
              <a:rPr kumimoji="0" lang="en-US" altLang="zh-CN" sz="1400" b="0" i="0" u="none" strike="noStrike" cap="none" normalizeH="0" baseline="0" dirty="0" smtClean="0">
                <a:ln>
                  <a:noFill/>
                </a:ln>
                <a:solidFill>
                  <a:schemeClr val="tx1"/>
                </a:solidFill>
                <a:effectLst/>
                <a:latin typeface="+mn-ea"/>
                <a:ea typeface="+mn-ea"/>
              </a:rPr>
              <a:t>X</a:t>
            </a:r>
            <a:endParaRPr kumimoji="0" lang="zh-CN" altLang="en-US" sz="1400" b="0" i="0" u="none" strike="noStrike" cap="none" normalizeH="0" baseline="0" dirty="0" smtClean="0">
              <a:ln>
                <a:noFill/>
              </a:ln>
              <a:solidFill>
                <a:schemeClr val="tx1"/>
              </a:solidFill>
              <a:effectLst/>
              <a:latin typeface="+mn-ea"/>
              <a:ea typeface="+mn-ea"/>
            </a:endParaRPr>
          </a:p>
        </p:txBody>
      </p:sp>
    </p:spTree>
    <p:extLst>
      <p:ext uri="{BB962C8B-B14F-4D97-AF65-F5344CB8AC3E}">
        <p14:creationId xmlns:p14="http://schemas.microsoft.com/office/powerpoint/2010/main" val="35238619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1" dirty="0" smtClean="0"/>
              <a:t>计算虚拟化相关概念及技术</a:t>
            </a:r>
            <a:endParaRPr lang="en-US" altLang="zh-CN" b="1" dirty="0" smtClean="0"/>
          </a:p>
          <a:p>
            <a:pPr lvl="1"/>
            <a:r>
              <a:rPr lang="zh-CN" altLang="en-US" dirty="0">
                <a:solidFill>
                  <a:schemeClr val="bg1">
                    <a:lumMod val="50000"/>
                  </a:schemeClr>
                </a:solidFill>
                <a:latin typeface="+mn-ea"/>
              </a:rPr>
              <a:t>计算虚拟化概念</a:t>
            </a:r>
            <a:endParaRPr lang="en-US" altLang="zh-CN" dirty="0">
              <a:solidFill>
                <a:schemeClr val="bg1">
                  <a:lumMod val="50000"/>
                </a:schemeClr>
              </a:solidFill>
              <a:latin typeface="+mn-ea"/>
            </a:endParaRPr>
          </a:p>
          <a:p>
            <a:pPr lvl="1"/>
            <a:r>
              <a:rPr lang="en-US" altLang="zh-CN" dirty="0" smtClean="0">
                <a:solidFill>
                  <a:schemeClr val="bg1">
                    <a:lumMod val="50000"/>
                  </a:schemeClr>
                </a:solidFill>
                <a:latin typeface="+mn-ea"/>
              </a:rPr>
              <a:t>CPU</a:t>
            </a:r>
            <a:r>
              <a:rPr lang="zh-CN" altLang="en-US" dirty="0" smtClean="0">
                <a:solidFill>
                  <a:schemeClr val="bg1">
                    <a:lumMod val="50000"/>
                  </a:schemeClr>
                </a:solidFill>
                <a:latin typeface="+mn-ea"/>
              </a:rPr>
              <a:t>虚拟化</a:t>
            </a:r>
            <a:endParaRPr lang="en-US" altLang="zh-CN" dirty="0" smtClean="0">
              <a:solidFill>
                <a:schemeClr val="bg1">
                  <a:lumMod val="50000"/>
                </a:schemeClr>
              </a:solidFill>
              <a:latin typeface="+mn-ea"/>
            </a:endParaRPr>
          </a:p>
          <a:p>
            <a:pPr lvl="1"/>
            <a:r>
              <a:rPr lang="zh-CN" altLang="en-US" dirty="0" smtClean="0">
                <a:solidFill>
                  <a:schemeClr val="bg1">
                    <a:lumMod val="50000"/>
                  </a:schemeClr>
                </a:solidFill>
                <a:latin typeface="+mn-ea"/>
              </a:rPr>
              <a:t>内存虚拟化</a:t>
            </a:r>
            <a:endParaRPr lang="en-US" altLang="zh-CN" dirty="0" smtClean="0">
              <a:solidFill>
                <a:schemeClr val="bg1">
                  <a:lumMod val="50000"/>
                </a:schemeClr>
              </a:solidFill>
              <a:latin typeface="+mn-ea"/>
            </a:endParaRPr>
          </a:p>
          <a:p>
            <a:pPr lvl="1"/>
            <a:r>
              <a:rPr lang="en-US" altLang="zh-CN" dirty="0">
                <a:solidFill>
                  <a:schemeClr val="bg1">
                    <a:lumMod val="50000"/>
                  </a:schemeClr>
                </a:solidFill>
                <a:latin typeface="+mn-ea"/>
              </a:rPr>
              <a:t>I/O</a:t>
            </a:r>
            <a:r>
              <a:rPr lang="zh-CN" altLang="en-US" dirty="0">
                <a:solidFill>
                  <a:schemeClr val="bg1">
                    <a:lumMod val="50000"/>
                  </a:schemeClr>
                </a:solidFill>
                <a:latin typeface="+mn-ea"/>
              </a:rPr>
              <a:t>虚拟化</a:t>
            </a:r>
            <a:endParaRPr lang="en-US" altLang="zh-CN" dirty="0">
              <a:solidFill>
                <a:schemeClr val="bg1">
                  <a:lumMod val="50000"/>
                </a:schemeClr>
              </a:solidFill>
              <a:latin typeface="+mn-ea"/>
            </a:endParaRPr>
          </a:p>
          <a:p>
            <a:pPr lvl="1">
              <a:buSzPct val="60000"/>
              <a:buFont typeface="Wingdings" panose="05000000000000000000" pitchFamily="2" charset="2"/>
              <a:buChar char="n"/>
            </a:pPr>
            <a:r>
              <a:rPr lang="en-US" altLang="zh-CN" dirty="0" err="1">
                <a:latin typeface="+mn-ea"/>
              </a:rPr>
              <a:t>FusionCompute</a:t>
            </a:r>
            <a:r>
              <a:rPr lang="zh-CN" altLang="en-US" dirty="0">
                <a:latin typeface="+mn-ea"/>
              </a:rPr>
              <a:t>计算虚拟化介绍</a:t>
            </a:r>
            <a:endParaRPr lang="en-US" altLang="zh-CN" dirty="0">
              <a:latin typeface="+mn-ea"/>
            </a:endParaRPr>
          </a:p>
          <a:p>
            <a:r>
              <a:rPr lang="zh-CN" altLang="en-US" dirty="0" smtClean="0">
                <a:solidFill>
                  <a:schemeClr val="bg1">
                    <a:lumMod val="50000"/>
                  </a:schemeClr>
                </a:solidFill>
              </a:rPr>
              <a:t>计算虚拟化功能特性</a:t>
            </a:r>
            <a:endParaRPr lang="en-US" altLang="zh-CN" dirty="0" smtClean="0">
              <a:solidFill>
                <a:schemeClr val="bg1">
                  <a:lumMod val="50000"/>
                </a:schemeClr>
              </a:solidFill>
            </a:endParaRPr>
          </a:p>
          <a:p>
            <a:endParaRPr lang="zh-CN" altLang="en-US" dirty="0"/>
          </a:p>
        </p:txBody>
      </p:sp>
    </p:spTree>
    <p:extLst>
      <p:ext uri="{BB962C8B-B14F-4D97-AF65-F5344CB8AC3E}">
        <p14:creationId xmlns:p14="http://schemas.microsoft.com/office/powerpoint/2010/main" val="28029593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FusionCompute</a:t>
            </a:r>
            <a:r>
              <a:rPr lang="zh-CN" altLang="en-US" dirty="0" smtClean="0"/>
              <a:t>计算虚拟化管理</a:t>
            </a:r>
            <a:endParaRPr lang="zh-CN" altLang="en-US" dirty="0"/>
          </a:p>
        </p:txBody>
      </p:sp>
      <p:sp>
        <p:nvSpPr>
          <p:cNvPr id="13" name="矩形 106"/>
          <p:cNvSpPr>
            <a:spLocks noChangeArrowheads="1"/>
          </p:cNvSpPr>
          <p:nvPr/>
        </p:nvSpPr>
        <p:spPr bwMode="auto">
          <a:xfrm>
            <a:off x="4612170" y="3502679"/>
            <a:ext cx="3258651" cy="2815497"/>
          </a:xfrm>
          <a:prstGeom prst="rect">
            <a:avLst/>
          </a:prstGeom>
          <a:noFill/>
          <a:ln>
            <a:solidFill>
              <a:schemeClr val="bg1">
                <a:lumMod val="65000"/>
              </a:schemeClr>
            </a:solidFill>
            <a:headEnd/>
            <a:tailEnd/>
          </a:ln>
        </p:spPr>
        <p:style>
          <a:lnRef idx="2">
            <a:schemeClr val="accent5"/>
          </a:lnRef>
          <a:fillRef idx="1">
            <a:schemeClr val="lt1"/>
          </a:fillRef>
          <a:effectRef idx="0">
            <a:schemeClr val="accent5"/>
          </a:effectRef>
          <a:fontRef idx="minor">
            <a:schemeClr val="dk1"/>
          </a:fontRef>
        </p:style>
        <p:txBody>
          <a:bodyPr wrap="square" lIns="114283" tIns="190471" rIns="114283" bIns="114283" anchor="t">
            <a:noAutofit/>
          </a:bodyPr>
          <a:lstStyle/>
          <a:p>
            <a:pPr fontAlgn="base">
              <a:lnSpc>
                <a:spcPct val="90000"/>
              </a:lnSpc>
              <a:spcBef>
                <a:spcPct val="0"/>
              </a:spcBef>
              <a:spcAft>
                <a:spcPts val="1693"/>
              </a:spcAft>
              <a:buClr>
                <a:schemeClr val="tx2"/>
              </a:buClr>
              <a:buSzPct val="75000"/>
            </a:pPr>
            <a:r>
              <a:rPr lang="zh-CN" altLang="en-US" sz="1693" dirty="0" smtClean="0">
                <a:solidFill>
                  <a:schemeClr val="accent6">
                    <a:lumMod val="10000"/>
                  </a:schemeClr>
                </a:solidFill>
                <a:latin typeface="+mn-ea"/>
                <a:cs typeface="Arial" pitchFamily="34" charset="0"/>
              </a:rPr>
              <a:t>虚拟资源管理</a:t>
            </a:r>
            <a:endParaRPr lang="en-US" altLang="zh-CN" sz="1693" dirty="0">
              <a:solidFill>
                <a:schemeClr val="accent6">
                  <a:lumMod val="10000"/>
                </a:schemeClr>
              </a:solidFill>
              <a:latin typeface="+mn-ea"/>
              <a:cs typeface="Arial" pitchFamily="34" charset="0"/>
            </a:endParaRPr>
          </a:p>
        </p:txBody>
      </p:sp>
      <p:sp>
        <p:nvSpPr>
          <p:cNvPr id="14" name="Rechteck 76"/>
          <p:cNvSpPr/>
          <p:nvPr/>
        </p:nvSpPr>
        <p:spPr>
          <a:xfrm>
            <a:off x="4612169" y="3503753"/>
            <a:ext cx="3258651" cy="114283"/>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lIns="114283" tIns="114283" rIns="114283" bIns="114283" rtlCol="0" anchor="t"/>
          <a:lstStyle/>
          <a:p>
            <a:pPr algn="ctr"/>
            <a:endParaRPr lang="de-DE" sz="1600" dirty="0" err="1">
              <a:solidFill>
                <a:schemeClr val="tx1"/>
              </a:solidFill>
              <a:latin typeface="+mn-ea"/>
            </a:endParaRPr>
          </a:p>
        </p:txBody>
      </p:sp>
      <p:cxnSp>
        <p:nvCxnSpPr>
          <p:cNvPr id="15" name="Gerader Verbinder 88"/>
          <p:cNvCxnSpPr/>
          <p:nvPr/>
        </p:nvCxnSpPr>
        <p:spPr>
          <a:xfrm>
            <a:off x="4711925" y="4013734"/>
            <a:ext cx="3059141" cy="0"/>
          </a:xfrm>
          <a:prstGeom prst="line">
            <a:avLst/>
          </a:prstGeom>
          <a:ln w="12700">
            <a:solidFill>
              <a:srgbClr val="404040"/>
            </a:solidFill>
            <a:miter lim="800000"/>
            <a:tailEnd type="none" w="lg" len="lg"/>
          </a:ln>
          <a:effectLst/>
        </p:spPr>
        <p:style>
          <a:lnRef idx="2">
            <a:schemeClr val="accent1"/>
          </a:lnRef>
          <a:fillRef idx="0">
            <a:schemeClr val="accent1"/>
          </a:fillRef>
          <a:effectRef idx="1">
            <a:schemeClr val="accent1"/>
          </a:effectRef>
          <a:fontRef idx="minor">
            <a:schemeClr val="tx1"/>
          </a:fontRef>
        </p:style>
      </p:cxnSp>
      <p:sp>
        <p:nvSpPr>
          <p:cNvPr id="16" name="矩形 106"/>
          <p:cNvSpPr>
            <a:spLocks noChangeArrowheads="1"/>
          </p:cNvSpPr>
          <p:nvPr/>
        </p:nvSpPr>
        <p:spPr bwMode="auto">
          <a:xfrm>
            <a:off x="4612170" y="4085725"/>
            <a:ext cx="3258651" cy="2304442"/>
          </a:xfrm>
          <a:prstGeom prst="rect">
            <a:avLst/>
          </a:prstGeom>
          <a:noFill/>
          <a:ln w="9525">
            <a:noFill/>
            <a:miter lim="800000"/>
            <a:headEnd/>
            <a:tailEnd/>
          </a:ln>
        </p:spPr>
        <p:txBody>
          <a:bodyPr wrap="square" lIns="114283" tIns="38094" rIns="114283" bIns="114283" numCol="1" spcCol="180000" anchor="t">
            <a:noAutofit/>
          </a:bodyPr>
          <a:lstStyle/>
          <a:p>
            <a:pPr marL="149509" indent="-149509" fontAlgn="base">
              <a:lnSpc>
                <a:spcPct val="90000"/>
              </a:lnSpc>
              <a:spcAft>
                <a:spcPts val="423"/>
              </a:spcAft>
              <a:buClr>
                <a:schemeClr val="tx2"/>
              </a:buClr>
              <a:buSzPct val="75000"/>
              <a:buFont typeface="Wingdings" panose="05000000000000000000" pitchFamily="2" charset="2"/>
              <a:buChar char="§"/>
            </a:pPr>
            <a:r>
              <a:rPr lang="zh-CN" altLang="en-US" sz="1400" dirty="0">
                <a:latin typeface="+mn-ea"/>
                <a:ea typeface="+mn-ea"/>
              </a:rPr>
              <a:t>数据中心、集群、主机、虚拟机分层管理 </a:t>
            </a:r>
          </a:p>
          <a:p>
            <a:pPr marL="149509" indent="-149509" fontAlgn="base">
              <a:lnSpc>
                <a:spcPct val="90000"/>
              </a:lnSpc>
              <a:spcAft>
                <a:spcPts val="423"/>
              </a:spcAft>
              <a:buClr>
                <a:schemeClr val="tx2"/>
              </a:buClr>
              <a:buSzPct val="75000"/>
              <a:buFont typeface="Wingdings" panose="05000000000000000000" pitchFamily="2" charset="2"/>
              <a:buChar char="§"/>
            </a:pPr>
            <a:r>
              <a:rPr lang="zh-CN" altLang="en-US" sz="1400" dirty="0">
                <a:latin typeface="+mn-ea"/>
                <a:ea typeface="+mn-ea"/>
              </a:rPr>
              <a:t>虚拟机文件夹逻辑分组管理</a:t>
            </a:r>
            <a:r>
              <a:rPr lang="en-US" altLang="zh-CN" sz="1400" dirty="0">
                <a:latin typeface="+mn-ea"/>
                <a:ea typeface="+mn-ea"/>
              </a:rPr>
              <a:t>.</a:t>
            </a:r>
          </a:p>
          <a:p>
            <a:pPr marL="149509" indent="-149509" fontAlgn="base">
              <a:lnSpc>
                <a:spcPct val="90000"/>
              </a:lnSpc>
              <a:spcAft>
                <a:spcPts val="423"/>
              </a:spcAft>
              <a:buClr>
                <a:schemeClr val="tx2"/>
              </a:buClr>
              <a:buSzPct val="75000"/>
              <a:buFont typeface="Wingdings" panose="05000000000000000000" pitchFamily="2" charset="2"/>
              <a:buChar char="§"/>
            </a:pPr>
            <a:r>
              <a:rPr lang="zh-CN" altLang="en-US" sz="1400" dirty="0">
                <a:latin typeface="+mn-ea"/>
                <a:ea typeface="+mn-ea"/>
              </a:rPr>
              <a:t>虚拟机分权管理</a:t>
            </a:r>
          </a:p>
          <a:p>
            <a:pPr marL="149509" indent="-149509" fontAlgn="base">
              <a:lnSpc>
                <a:spcPct val="90000"/>
              </a:lnSpc>
              <a:spcAft>
                <a:spcPts val="423"/>
              </a:spcAft>
              <a:buClr>
                <a:schemeClr val="tx2"/>
              </a:buClr>
              <a:buSzPct val="75000"/>
              <a:buFont typeface="Wingdings" panose="05000000000000000000" pitchFamily="2" charset="2"/>
              <a:buChar char="§"/>
            </a:pPr>
            <a:r>
              <a:rPr lang="zh-CN" altLang="en-US" sz="1400" dirty="0">
                <a:latin typeface="+mn-ea"/>
                <a:ea typeface="+mn-ea"/>
              </a:rPr>
              <a:t>主机组</a:t>
            </a:r>
          </a:p>
          <a:p>
            <a:pPr marL="149509" indent="-149509" fontAlgn="base">
              <a:lnSpc>
                <a:spcPct val="90000"/>
              </a:lnSpc>
              <a:spcAft>
                <a:spcPts val="423"/>
              </a:spcAft>
              <a:buClr>
                <a:schemeClr val="tx2"/>
              </a:buClr>
              <a:buSzPct val="75000"/>
              <a:buFont typeface="Wingdings" panose="05000000000000000000" pitchFamily="2" charset="2"/>
              <a:buChar char="§"/>
            </a:pPr>
            <a:r>
              <a:rPr lang="zh-CN" altLang="en-US" sz="1400" dirty="0">
                <a:latin typeface="+mn-ea"/>
                <a:ea typeface="+mn-ea"/>
              </a:rPr>
              <a:t>模板管理</a:t>
            </a:r>
          </a:p>
        </p:txBody>
      </p:sp>
      <p:sp>
        <p:nvSpPr>
          <p:cNvPr id="9" name="矩形 106"/>
          <p:cNvSpPr>
            <a:spLocks noChangeArrowheads="1"/>
          </p:cNvSpPr>
          <p:nvPr/>
        </p:nvSpPr>
        <p:spPr bwMode="auto">
          <a:xfrm>
            <a:off x="8040156" y="3502678"/>
            <a:ext cx="2941026" cy="2815497"/>
          </a:xfrm>
          <a:prstGeom prst="rect">
            <a:avLst/>
          </a:prstGeom>
          <a:noFill/>
          <a:ln>
            <a:solidFill>
              <a:schemeClr val="bg1">
                <a:lumMod val="65000"/>
              </a:schemeClr>
            </a:solidFill>
            <a:headEnd/>
            <a:tailEnd/>
          </a:ln>
        </p:spPr>
        <p:style>
          <a:lnRef idx="2">
            <a:schemeClr val="accent5"/>
          </a:lnRef>
          <a:fillRef idx="1">
            <a:schemeClr val="lt1"/>
          </a:fillRef>
          <a:effectRef idx="0">
            <a:schemeClr val="accent5"/>
          </a:effectRef>
          <a:fontRef idx="minor">
            <a:schemeClr val="dk1"/>
          </a:fontRef>
        </p:style>
        <p:txBody>
          <a:bodyPr wrap="square" lIns="114283" tIns="190471" rIns="114283" bIns="114283" anchor="t">
            <a:noAutofit/>
          </a:bodyPr>
          <a:lstStyle/>
          <a:p>
            <a:pPr fontAlgn="base">
              <a:lnSpc>
                <a:spcPct val="90000"/>
              </a:lnSpc>
              <a:spcBef>
                <a:spcPct val="0"/>
              </a:spcBef>
              <a:spcAft>
                <a:spcPts val="1693"/>
              </a:spcAft>
              <a:buClr>
                <a:schemeClr val="tx2"/>
              </a:buClr>
              <a:buSzPct val="75000"/>
            </a:pPr>
            <a:r>
              <a:rPr lang="zh-CN" altLang="en-US" sz="1693" dirty="0">
                <a:solidFill>
                  <a:schemeClr val="accent6">
                    <a:lumMod val="10000"/>
                  </a:schemeClr>
                </a:solidFill>
                <a:latin typeface="+mn-ea"/>
                <a:cs typeface="Arial" pitchFamily="34" charset="0"/>
                <a:sym typeface="Calibri" pitchFamily="34" charset="0"/>
              </a:rPr>
              <a:t>虚拟</a:t>
            </a:r>
            <a:r>
              <a:rPr lang="zh-CN" altLang="en-US" sz="1693" dirty="0" smtClean="0">
                <a:solidFill>
                  <a:schemeClr val="accent6">
                    <a:lumMod val="10000"/>
                  </a:schemeClr>
                </a:solidFill>
                <a:latin typeface="+mn-ea"/>
                <a:cs typeface="Arial" pitchFamily="34" charset="0"/>
                <a:sym typeface="Calibri" pitchFamily="34" charset="0"/>
              </a:rPr>
              <a:t>资源配置管理</a:t>
            </a:r>
            <a:endParaRPr lang="en-US" altLang="zh-CN" sz="1693" dirty="0">
              <a:solidFill>
                <a:schemeClr val="accent6">
                  <a:lumMod val="10000"/>
                </a:schemeClr>
              </a:solidFill>
              <a:latin typeface="+mn-ea"/>
              <a:cs typeface="Arial" pitchFamily="34" charset="0"/>
            </a:endParaRPr>
          </a:p>
        </p:txBody>
      </p:sp>
      <p:sp>
        <p:nvSpPr>
          <p:cNvPr id="10" name="Rechteck 72"/>
          <p:cNvSpPr/>
          <p:nvPr/>
        </p:nvSpPr>
        <p:spPr>
          <a:xfrm>
            <a:off x="8040155" y="3502678"/>
            <a:ext cx="2941026" cy="114283"/>
          </a:xfrm>
          <a:prstGeom prst="rect">
            <a:avLst/>
          </a:prstGeom>
          <a:solidFill>
            <a:srgbClr val="FFC000"/>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lIns="114283" tIns="114283" rIns="114283" bIns="114283" rtlCol="0" anchor="t"/>
          <a:lstStyle/>
          <a:p>
            <a:pPr algn="ctr"/>
            <a:endParaRPr lang="de-DE" sz="1600" dirty="0" err="1">
              <a:solidFill>
                <a:schemeClr val="tx1"/>
              </a:solidFill>
              <a:latin typeface="+mn-ea"/>
            </a:endParaRPr>
          </a:p>
        </p:txBody>
      </p:sp>
      <p:cxnSp>
        <p:nvCxnSpPr>
          <p:cNvPr id="11" name="Gerader Verbinder 89"/>
          <p:cNvCxnSpPr/>
          <p:nvPr/>
        </p:nvCxnSpPr>
        <p:spPr>
          <a:xfrm>
            <a:off x="8130187" y="4013734"/>
            <a:ext cx="2760963" cy="0"/>
          </a:xfrm>
          <a:prstGeom prst="line">
            <a:avLst/>
          </a:prstGeom>
          <a:ln w="12700">
            <a:solidFill>
              <a:srgbClr val="404040"/>
            </a:solidFill>
            <a:miter lim="800000"/>
            <a:tailEnd type="none" w="lg" len="lg"/>
          </a:ln>
          <a:effectLst/>
        </p:spPr>
        <p:style>
          <a:lnRef idx="2">
            <a:schemeClr val="accent1"/>
          </a:lnRef>
          <a:fillRef idx="0">
            <a:schemeClr val="accent1"/>
          </a:fillRef>
          <a:effectRef idx="1">
            <a:schemeClr val="accent1"/>
          </a:effectRef>
          <a:fontRef idx="minor">
            <a:schemeClr val="tx1"/>
          </a:fontRef>
        </p:style>
      </p:cxnSp>
      <p:sp>
        <p:nvSpPr>
          <p:cNvPr id="12" name="矩形 106"/>
          <p:cNvSpPr>
            <a:spLocks noChangeArrowheads="1"/>
          </p:cNvSpPr>
          <p:nvPr/>
        </p:nvSpPr>
        <p:spPr bwMode="auto">
          <a:xfrm>
            <a:off x="8040156" y="4013734"/>
            <a:ext cx="2941026" cy="1581551"/>
          </a:xfrm>
          <a:prstGeom prst="rect">
            <a:avLst/>
          </a:prstGeom>
          <a:noFill/>
          <a:ln w="9525">
            <a:noFill/>
            <a:miter lim="800000"/>
            <a:headEnd/>
            <a:tailEnd/>
          </a:ln>
        </p:spPr>
        <p:txBody>
          <a:bodyPr wrap="square" lIns="114283" tIns="190471" rIns="114283" bIns="114283" numCol="2" spcCol="54000" anchor="t">
            <a:noAutofit/>
          </a:bodyPr>
          <a:lstStyle/>
          <a:p>
            <a:pPr lvl="0"/>
            <a:endParaRPr lang="de-DE" sz="1270" dirty="0">
              <a:solidFill>
                <a:schemeClr val="accent6">
                  <a:lumMod val="10000"/>
                </a:schemeClr>
              </a:solidFill>
              <a:latin typeface="+mn-ea"/>
              <a:ea typeface="+mn-ea"/>
            </a:endParaRPr>
          </a:p>
        </p:txBody>
      </p:sp>
      <p:sp>
        <p:nvSpPr>
          <p:cNvPr id="18" name="矩形 106"/>
          <p:cNvSpPr>
            <a:spLocks noChangeArrowheads="1"/>
          </p:cNvSpPr>
          <p:nvPr/>
        </p:nvSpPr>
        <p:spPr bwMode="auto">
          <a:xfrm>
            <a:off x="8028612" y="4085725"/>
            <a:ext cx="2941026" cy="2089486"/>
          </a:xfrm>
          <a:prstGeom prst="rect">
            <a:avLst/>
          </a:prstGeom>
          <a:noFill/>
          <a:ln w="9525">
            <a:noFill/>
            <a:miter lim="800000"/>
            <a:headEnd/>
            <a:tailEnd/>
          </a:ln>
        </p:spPr>
        <p:txBody>
          <a:bodyPr wrap="square" lIns="114283" tIns="38094" rIns="114283" bIns="114283" numCol="1" spcCol="180000" anchor="t">
            <a:noAutofit/>
          </a:bodyPr>
          <a:lstStyle/>
          <a:p>
            <a:pPr marL="149509" indent="-149509" fontAlgn="base">
              <a:lnSpc>
                <a:spcPct val="90000"/>
              </a:lnSpc>
              <a:spcAft>
                <a:spcPts val="423"/>
              </a:spcAft>
              <a:buClr>
                <a:schemeClr val="tx2"/>
              </a:buClr>
              <a:buSzPct val="75000"/>
              <a:buFont typeface="Wingdings" panose="05000000000000000000" pitchFamily="2" charset="2"/>
              <a:buChar char="§"/>
            </a:pPr>
            <a:r>
              <a:rPr lang="zh-CN" altLang="en-US" sz="1200" dirty="0">
                <a:latin typeface="+mn-ea"/>
                <a:ea typeface="+mn-ea"/>
              </a:rPr>
              <a:t>虚拟机</a:t>
            </a:r>
            <a:r>
              <a:rPr lang="zh-CN" altLang="en-US" sz="1200" dirty="0" smtClean="0">
                <a:latin typeface="+mn-ea"/>
                <a:ea typeface="+mn-ea"/>
              </a:rPr>
              <a:t>资源</a:t>
            </a:r>
            <a:r>
              <a:rPr lang="en-US" altLang="zh-CN" sz="1200" dirty="0" smtClean="0">
                <a:latin typeface="+mn-ea"/>
                <a:ea typeface="+mn-ea"/>
              </a:rPr>
              <a:t>(CPU </a:t>
            </a:r>
            <a:r>
              <a:rPr lang="zh-CN" altLang="en-US" sz="1200" dirty="0">
                <a:latin typeface="+mn-ea"/>
                <a:ea typeface="+mn-ea"/>
              </a:rPr>
              <a:t>、内存、磁盘、网卡、外设等在线离线</a:t>
            </a:r>
            <a:r>
              <a:rPr lang="zh-CN" altLang="en-US" sz="1200" dirty="0" smtClean="0">
                <a:latin typeface="+mn-ea"/>
                <a:ea typeface="+mn-ea"/>
              </a:rPr>
              <a:t>调整</a:t>
            </a:r>
            <a:r>
              <a:rPr lang="en-US" altLang="zh-CN" sz="1200" dirty="0" smtClean="0">
                <a:latin typeface="+mn-ea"/>
                <a:ea typeface="+mn-ea"/>
              </a:rPr>
              <a:t>)</a:t>
            </a:r>
            <a:endParaRPr lang="en-US" altLang="zh-CN" sz="1200" dirty="0">
              <a:latin typeface="+mn-ea"/>
              <a:ea typeface="+mn-ea"/>
            </a:endParaRPr>
          </a:p>
          <a:p>
            <a:pPr marL="149509" indent="-149509" fontAlgn="base">
              <a:lnSpc>
                <a:spcPct val="90000"/>
              </a:lnSpc>
              <a:spcAft>
                <a:spcPts val="423"/>
              </a:spcAft>
              <a:buClr>
                <a:schemeClr val="tx2"/>
              </a:buClr>
              <a:buSzPct val="75000"/>
              <a:buFont typeface="Wingdings" panose="05000000000000000000" pitchFamily="2" charset="2"/>
              <a:buChar char="§"/>
            </a:pPr>
            <a:r>
              <a:rPr lang="en-US" altLang="zh-CN" sz="1200" dirty="0">
                <a:latin typeface="+mn-ea"/>
                <a:ea typeface="+mn-ea"/>
              </a:rPr>
              <a:t>GPU </a:t>
            </a:r>
            <a:r>
              <a:rPr lang="zh-CN" altLang="en-US" sz="1200" dirty="0">
                <a:latin typeface="+mn-ea"/>
                <a:ea typeface="+mn-ea"/>
              </a:rPr>
              <a:t>直通</a:t>
            </a:r>
            <a:r>
              <a:rPr lang="en-US" altLang="zh-CN" sz="1200" dirty="0">
                <a:latin typeface="+mn-ea"/>
                <a:ea typeface="+mn-ea"/>
              </a:rPr>
              <a:t>SRIOV</a:t>
            </a:r>
          </a:p>
          <a:p>
            <a:pPr marL="149509" indent="-149509" fontAlgn="base">
              <a:lnSpc>
                <a:spcPct val="90000"/>
              </a:lnSpc>
              <a:spcAft>
                <a:spcPts val="423"/>
              </a:spcAft>
              <a:buClr>
                <a:schemeClr val="tx2"/>
              </a:buClr>
              <a:buSzPct val="75000"/>
              <a:buFont typeface="Wingdings" panose="05000000000000000000" pitchFamily="2" charset="2"/>
              <a:buChar char="§"/>
            </a:pPr>
            <a:r>
              <a:rPr lang="zh-CN" altLang="en-US" sz="1200" dirty="0">
                <a:latin typeface="+mn-ea"/>
                <a:ea typeface="+mn-ea"/>
              </a:rPr>
              <a:t>虚拟机启动策略</a:t>
            </a:r>
            <a:r>
              <a:rPr lang="en-US" altLang="zh-CN" sz="1200" dirty="0">
                <a:latin typeface="+mn-ea"/>
                <a:ea typeface="+mn-ea"/>
              </a:rPr>
              <a:t>\</a:t>
            </a:r>
            <a:r>
              <a:rPr lang="zh-CN" altLang="en-US" sz="1200" dirty="0">
                <a:latin typeface="+mn-ea"/>
                <a:ea typeface="+mn-ea"/>
              </a:rPr>
              <a:t>时钟策略、</a:t>
            </a:r>
            <a:r>
              <a:rPr lang="en-US" altLang="zh-CN" sz="1200" dirty="0">
                <a:latin typeface="+mn-ea"/>
                <a:ea typeface="+mn-ea"/>
              </a:rPr>
              <a:t>VNC</a:t>
            </a:r>
            <a:r>
              <a:rPr lang="zh-CN" altLang="en-US" sz="1200" dirty="0">
                <a:latin typeface="+mn-ea"/>
                <a:ea typeface="+mn-ea"/>
              </a:rPr>
              <a:t>键盘管理</a:t>
            </a:r>
          </a:p>
          <a:p>
            <a:pPr marL="149509" indent="-149509" fontAlgn="base">
              <a:lnSpc>
                <a:spcPct val="90000"/>
              </a:lnSpc>
              <a:spcAft>
                <a:spcPts val="423"/>
              </a:spcAft>
              <a:buClr>
                <a:schemeClr val="tx2"/>
              </a:buClr>
              <a:buSzPct val="75000"/>
              <a:buFont typeface="Wingdings" panose="05000000000000000000" pitchFamily="2" charset="2"/>
              <a:buChar char="§"/>
            </a:pPr>
            <a:r>
              <a:rPr lang="zh-CN" altLang="en-US" sz="1200" dirty="0">
                <a:latin typeface="+mn-ea"/>
                <a:ea typeface="+mn-ea"/>
              </a:rPr>
              <a:t>虚拟机光驱</a:t>
            </a:r>
          </a:p>
          <a:p>
            <a:pPr marL="149509" indent="-149509" fontAlgn="base">
              <a:lnSpc>
                <a:spcPct val="90000"/>
              </a:lnSpc>
              <a:spcAft>
                <a:spcPts val="423"/>
              </a:spcAft>
              <a:buClr>
                <a:schemeClr val="tx2"/>
              </a:buClr>
              <a:buSzPct val="75000"/>
              <a:buFont typeface="Wingdings" panose="05000000000000000000" pitchFamily="2" charset="2"/>
              <a:buChar char="§"/>
            </a:pPr>
            <a:r>
              <a:rPr lang="zh-CN" altLang="en-US" sz="1200" dirty="0">
                <a:latin typeface="+mn-ea"/>
                <a:ea typeface="+mn-ea"/>
              </a:rPr>
              <a:t>虚拟机</a:t>
            </a:r>
            <a:r>
              <a:rPr lang="en-US" altLang="zh-CN" sz="1200" dirty="0">
                <a:latin typeface="+mn-ea"/>
                <a:ea typeface="+mn-ea"/>
              </a:rPr>
              <a:t>USB</a:t>
            </a:r>
          </a:p>
          <a:p>
            <a:pPr marL="149509" indent="-149509" fontAlgn="base">
              <a:lnSpc>
                <a:spcPct val="90000"/>
              </a:lnSpc>
              <a:spcAft>
                <a:spcPts val="423"/>
              </a:spcAft>
              <a:buClr>
                <a:schemeClr val="tx2"/>
              </a:buClr>
              <a:buSzPct val="75000"/>
              <a:buFont typeface="Wingdings" panose="05000000000000000000" pitchFamily="2" charset="2"/>
              <a:buChar char="§"/>
            </a:pPr>
            <a:r>
              <a:rPr lang="zh-CN" altLang="en-US" sz="1200" dirty="0">
                <a:latin typeface="+mn-ea"/>
                <a:ea typeface="+mn-ea"/>
              </a:rPr>
              <a:t>内存复用</a:t>
            </a:r>
            <a:r>
              <a:rPr lang="en-US" altLang="zh-CN" sz="1200" dirty="0">
                <a:latin typeface="+mn-ea"/>
                <a:ea typeface="+mn-ea"/>
              </a:rPr>
              <a:t>\</a:t>
            </a:r>
            <a:r>
              <a:rPr lang="en-US" altLang="zh-CN" sz="1200" dirty="0" err="1">
                <a:latin typeface="+mn-ea"/>
                <a:ea typeface="+mn-ea"/>
              </a:rPr>
              <a:t>QoS</a:t>
            </a:r>
            <a:endParaRPr lang="en-US" altLang="zh-CN" sz="1200" dirty="0">
              <a:latin typeface="+mn-ea"/>
              <a:ea typeface="+mn-ea"/>
            </a:endParaRPr>
          </a:p>
          <a:p>
            <a:pPr marL="149509" indent="-149509" fontAlgn="base">
              <a:lnSpc>
                <a:spcPct val="90000"/>
              </a:lnSpc>
              <a:spcAft>
                <a:spcPts val="423"/>
              </a:spcAft>
              <a:buClr>
                <a:schemeClr val="tx2"/>
              </a:buClr>
              <a:buSzPct val="75000"/>
              <a:buFont typeface="Wingdings" panose="05000000000000000000" pitchFamily="2" charset="2"/>
              <a:buChar char="§"/>
            </a:pPr>
            <a:r>
              <a:rPr lang="en-US" altLang="zh-CN" sz="1200" dirty="0">
                <a:latin typeface="+mn-ea"/>
                <a:ea typeface="+mn-ea"/>
              </a:rPr>
              <a:t>CPU </a:t>
            </a:r>
            <a:r>
              <a:rPr lang="zh-CN" altLang="en-US" sz="1200" dirty="0">
                <a:latin typeface="+mn-ea"/>
                <a:ea typeface="+mn-ea"/>
              </a:rPr>
              <a:t>超分</a:t>
            </a:r>
            <a:r>
              <a:rPr lang="en-US" altLang="zh-CN" sz="1200" dirty="0">
                <a:latin typeface="+mn-ea"/>
                <a:ea typeface="+mn-ea"/>
              </a:rPr>
              <a:t>\</a:t>
            </a:r>
            <a:r>
              <a:rPr lang="en-US" altLang="zh-CN" sz="1200" dirty="0" err="1">
                <a:latin typeface="+mn-ea"/>
                <a:ea typeface="+mn-ea"/>
              </a:rPr>
              <a:t>QoS</a:t>
            </a:r>
            <a:endParaRPr lang="en-US" altLang="zh-CN" sz="1200" dirty="0">
              <a:latin typeface="+mn-ea"/>
              <a:ea typeface="+mn-ea"/>
            </a:endParaRPr>
          </a:p>
          <a:p>
            <a:pPr marL="149509" indent="-149509" fontAlgn="base">
              <a:lnSpc>
                <a:spcPct val="90000"/>
              </a:lnSpc>
              <a:spcAft>
                <a:spcPts val="423"/>
              </a:spcAft>
              <a:buClr>
                <a:schemeClr val="tx2"/>
              </a:buClr>
              <a:buSzPct val="75000"/>
              <a:buFont typeface="Wingdings" panose="05000000000000000000" pitchFamily="2" charset="2"/>
              <a:buChar char="§"/>
            </a:pPr>
            <a:r>
              <a:rPr lang="en-US" altLang="zh-CN" sz="1200" dirty="0">
                <a:latin typeface="+mn-ea"/>
                <a:ea typeface="+mn-ea"/>
              </a:rPr>
              <a:t>MUMA </a:t>
            </a:r>
            <a:r>
              <a:rPr lang="zh-CN" altLang="en-US" sz="1200" dirty="0">
                <a:latin typeface="+mn-ea"/>
                <a:ea typeface="+mn-ea"/>
              </a:rPr>
              <a:t>调度支持</a:t>
            </a:r>
          </a:p>
          <a:p>
            <a:pPr marL="149509" indent="-149509" fontAlgn="base">
              <a:lnSpc>
                <a:spcPct val="90000"/>
              </a:lnSpc>
              <a:spcBef>
                <a:spcPct val="0"/>
              </a:spcBef>
              <a:spcAft>
                <a:spcPts val="423"/>
              </a:spcAft>
              <a:buClr>
                <a:schemeClr val="tx2"/>
              </a:buClr>
              <a:buSzPct val="75000"/>
              <a:buFont typeface="Wingdings" panose="05000000000000000000" pitchFamily="2" charset="2"/>
              <a:buChar char="§"/>
            </a:pPr>
            <a:endParaRPr lang="en-US" altLang="zh-CN" sz="1200" dirty="0">
              <a:solidFill>
                <a:prstClr val="black"/>
              </a:solidFill>
              <a:latin typeface="+mn-ea"/>
              <a:ea typeface="+mn-ea"/>
              <a:cs typeface="Arial" pitchFamily="34" charset="0"/>
            </a:endParaRPr>
          </a:p>
          <a:p>
            <a:pPr marL="149509" indent="-149509" fontAlgn="base">
              <a:lnSpc>
                <a:spcPct val="90000"/>
              </a:lnSpc>
              <a:spcBef>
                <a:spcPct val="0"/>
              </a:spcBef>
              <a:spcAft>
                <a:spcPts val="423"/>
              </a:spcAft>
              <a:buClr>
                <a:schemeClr val="tx2"/>
              </a:buClr>
              <a:buSzPct val="75000"/>
              <a:buFont typeface="Wingdings" panose="05000000000000000000" pitchFamily="2" charset="2"/>
              <a:buChar char="§"/>
            </a:pPr>
            <a:endParaRPr lang="en-US" altLang="zh-CN" sz="1200" dirty="0">
              <a:solidFill>
                <a:prstClr val="black"/>
              </a:solidFill>
              <a:latin typeface="+mn-ea"/>
              <a:ea typeface="+mn-ea"/>
              <a:cs typeface="Arial" pitchFamily="34" charset="0"/>
            </a:endParaRPr>
          </a:p>
        </p:txBody>
      </p:sp>
      <p:sp>
        <p:nvSpPr>
          <p:cNvPr id="3" name="矩形 106"/>
          <p:cNvSpPr>
            <a:spLocks noChangeArrowheads="1"/>
          </p:cNvSpPr>
          <p:nvPr/>
        </p:nvSpPr>
        <p:spPr bwMode="auto">
          <a:xfrm>
            <a:off x="1231724" y="3502680"/>
            <a:ext cx="3204539" cy="2815497"/>
          </a:xfrm>
          <a:prstGeom prst="rect">
            <a:avLst/>
          </a:prstGeom>
          <a:noFill/>
          <a:ln>
            <a:solidFill>
              <a:schemeClr val="bg1">
                <a:lumMod val="65000"/>
              </a:schemeClr>
            </a:solidFill>
            <a:headEnd/>
            <a:tailEnd/>
          </a:ln>
        </p:spPr>
        <p:style>
          <a:lnRef idx="2">
            <a:schemeClr val="accent5"/>
          </a:lnRef>
          <a:fillRef idx="1">
            <a:schemeClr val="lt1"/>
          </a:fillRef>
          <a:effectRef idx="0">
            <a:schemeClr val="accent5"/>
          </a:effectRef>
          <a:fontRef idx="minor">
            <a:schemeClr val="dk1"/>
          </a:fontRef>
        </p:style>
        <p:txBody>
          <a:bodyPr wrap="square" lIns="114283" tIns="190471" rIns="114283" bIns="114283" anchor="t">
            <a:noAutofit/>
          </a:bodyPr>
          <a:lstStyle/>
          <a:p>
            <a:pPr fontAlgn="base">
              <a:lnSpc>
                <a:spcPct val="90000"/>
              </a:lnSpc>
              <a:spcBef>
                <a:spcPct val="0"/>
              </a:spcBef>
              <a:spcAft>
                <a:spcPts val="1693"/>
              </a:spcAft>
              <a:buClr>
                <a:schemeClr val="tx2"/>
              </a:buClr>
              <a:buSzPct val="75000"/>
            </a:pPr>
            <a:r>
              <a:rPr lang="zh-CN" altLang="en-US" sz="1693" dirty="0" smtClean="0">
                <a:solidFill>
                  <a:schemeClr val="accent6">
                    <a:lumMod val="10000"/>
                  </a:schemeClr>
                </a:solidFill>
                <a:latin typeface="+mn-ea"/>
                <a:cs typeface="Arial" pitchFamily="34" charset="0"/>
              </a:rPr>
              <a:t>虚拟机生命周期管理</a:t>
            </a:r>
            <a:endParaRPr lang="en-US" altLang="zh-CN" sz="1693" dirty="0">
              <a:solidFill>
                <a:schemeClr val="accent6">
                  <a:lumMod val="10000"/>
                </a:schemeClr>
              </a:solidFill>
              <a:latin typeface="+mn-ea"/>
              <a:cs typeface="Arial" pitchFamily="34" charset="0"/>
            </a:endParaRPr>
          </a:p>
        </p:txBody>
      </p:sp>
      <p:sp>
        <p:nvSpPr>
          <p:cNvPr id="4" name="Rechteck 66"/>
          <p:cNvSpPr/>
          <p:nvPr/>
        </p:nvSpPr>
        <p:spPr>
          <a:xfrm>
            <a:off x="1231724" y="3502679"/>
            <a:ext cx="3204539" cy="114283"/>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lIns="114283" tIns="114283" rIns="114283" bIns="114283" rtlCol="0" anchor="t"/>
          <a:lstStyle/>
          <a:p>
            <a:pPr algn="ctr"/>
            <a:endParaRPr lang="de-DE" sz="1600" dirty="0" err="1">
              <a:solidFill>
                <a:schemeClr val="tx1"/>
              </a:solidFill>
              <a:latin typeface="+mn-ea"/>
            </a:endParaRPr>
          </a:p>
        </p:txBody>
      </p:sp>
      <p:cxnSp>
        <p:nvCxnSpPr>
          <p:cNvPr id="8" name="Gerader Verbinder 87"/>
          <p:cNvCxnSpPr/>
          <p:nvPr/>
        </p:nvCxnSpPr>
        <p:spPr>
          <a:xfrm>
            <a:off x="1427921" y="4013735"/>
            <a:ext cx="3008342" cy="0"/>
          </a:xfrm>
          <a:prstGeom prst="line">
            <a:avLst/>
          </a:prstGeom>
          <a:ln w="12700">
            <a:solidFill>
              <a:srgbClr val="404040"/>
            </a:solidFill>
            <a:miter lim="800000"/>
            <a:tailEnd type="none" w="lg" len="lg"/>
          </a:ln>
          <a:effectLst/>
        </p:spPr>
        <p:style>
          <a:lnRef idx="2">
            <a:schemeClr val="accent1"/>
          </a:lnRef>
          <a:fillRef idx="0">
            <a:schemeClr val="accent1"/>
          </a:fillRef>
          <a:effectRef idx="1">
            <a:schemeClr val="accent1"/>
          </a:effectRef>
          <a:fontRef idx="minor">
            <a:schemeClr val="tx1"/>
          </a:fontRef>
        </p:style>
      </p:cxnSp>
      <p:sp>
        <p:nvSpPr>
          <p:cNvPr id="17" name="矩形 106"/>
          <p:cNvSpPr>
            <a:spLocks noChangeArrowheads="1"/>
          </p:cNvSpPr>
          <p:nvPr/>
        </p:nvSpPr>
        <p:spPr bwMode="auto">
          <a:xfrm>
            <a:off x="1231724" y="3931137"/>
            <a:ext cx="3204539" cy="2387039"/>
          </a:xfrm>
          <a:prstGeom prst="rect">
            <a:avLst/>
          </a:prstGeom>
          <a:noFill/>
          <a:ln w="9525">
            <a:noFill/>
            <a:miter lim="800000"/>
            <a:headEnd/>
            <a:tailEnd/>
          </a:ln>
        </p:spPr>
        <p:txBody>
          <a:bodyPr wrap="square" lIns="114283" tIns="190471" rIns="114283" bIns="114283" numCol="2" spcCol="54000" anchor="t">
            <a:noAutofit/>
          </a:bodyPr>
          <a:lstStyle/>
          <a:p>
            <a:pPr marL="149509" indent="-149509" fontAlgn="base">
              <a:lnSpc>
                <a:spcPct val="90000"/>
              </a:lnSpc>
              <a:spcBef>
                <a:spcPct val="0"/>
              </a:spcBef>
              <a:spcAft>
                <a:spcPts val="423"/>
              </a:spcAft>
              <a:buClr>
                <a:schemeClr val="tx2"/>
              </a:buClr>
              <a:buSzPct val="75000"/>
              <a:buFont typeface="Wingdings" panose="05000000000000000000" pitchFamily="2" charset="2"/>
              <a:buChar char="§"/>
            </a:pPr>
            <a:endParaRPr lang="en-US" altLang="zh-CN" sz="1270" dirty="0">
              <a:solidFill>
                <a:prstClr val="black"/>
              </a:solidFill>
              <a:latin typeface="+mn-ea"/>
              <a:ea typeface="+mn-ea"/>
              <a:cs typeface="Arial" pitchFamily="34" charset="0"/>
            </a:endParaRPr>
          </a:p>
        </p:txBody>
      </p:sp>
      <p:sp>
        <p:nvSpPr>
          <p:cNvPr id="19" name="矩形 106"/>
          <p:cNvSpPr>
            <a:spLocks noChangeArrowheads="1"/>
          </p:cNvSpPr>
          <p:nvPr/>
        </p:nvSpPr>
        <p:spPr bwMode="auto">
          <a:xfrm>
            <a:off x="1240709" y="4096332"/>
            <a:ext cx="3204539" cy="2304442"/>
          </a:xfrm>
          <a:prstGeom prst="rect">
            <a:avLst/>
          </a:prstGeom>
          <a:noFill/>
          <a:ln w="9525">
            <a:noFill/>
            <a:miter lim="800000"/>
            <a:headEnd/>
            <a:tailEnd/>
          </a:ln>
        </p:spPr>
        <p:txBody>
          <a:bodyPr wrap="square" lIns="114283" tIns="38094" rIns="114283" bIns="114283" numCol="1" spcCol="180000" anchor="t">
            <a:noAutofit/>
          </a:bodyPr>
          <a:lstStyle/>
          <a:p>
            <a:pPr marL="149509" indent="-149509" fontAlgn="base">
              <a:lnSpc>
                <a:spcPct val="90000"/>
              </a:lnSpc>
              <a:spcAft>
                <a:spcPts val="423"/>
              </a:spcAft>
              <a:buClr>
                <a:schemeClr val="tx2"/>
              </a:buClr>
              <a:buSzPct val="75000"/>
              <a:buFont typeface="Wingdings" panose="05000000000000000000" pitchFamily="2" charset="2"/>
              <a:buChar char="§"/>
            </a:pPr>
            <a:r>
              <a:rPr lang="zh-CN" altLang="en-US" sz="1200" dirty="0">
                <a:latin typeface="+mn-ea"/>
                <a:ea typeface="+mn-ea"/>
              </a:rPr>
              <a:t>创建</a:t>
            </a:r>
            <a:r>
              <a:rPr lang="en-US" altLang="zh-CN" sz="1200" dirty="0">
                <a:latin typeface="+mn-ea"/>
                <a:ea typeface="+mn-ea"/>
              </a:rPr>
              <a:t>/</a:t>
            </a:r>
            <a:r>
              <a:rPr lang="zh-CN" altLang="en-US" sz="1200" dirty="0">
                <a:latin typeface="+mn-ea"/>
                <a:ea typeface="+mn-ea"/>
              </a:rPr>
              <a:t>删除</a:t>
            </a:r>
            <a:r>
              <a:rPr lang="en-US" altLang="zh-CN" sz="1200" dirty="0">
                <a:latin typeface="+mn-ea"/>
                <a:ea typeface="+mn-ea"/>
              </a:rPr>
              <a:t>/</a:t>
            </a:r>
            <a:r>
              <a:rPr lang="zh-CN" altLang="en-US" sz="1200" dirty="0">
                <a:latin typeface="+mn-ea"/>
                <a:ea typeface="+mn-ea"/>
              </a:rPr>
              <a:t>回收</a:t>
            </a:r>
          </a:p>
          <a:p>
            <a:pPr marL="149509" indent="-149509" fontAlgn="base">
              <a:lnSpc>
                <a:spcPct val="90000"/>
              </a:lnSpc>
              <a:spcAft>
                <a:spcPts val="423"/>
              </a:spcAft>
              <a:buClr>
                <a:schemeClr val="tx2"/>
              </a:buClr>
              <a:buSzPct val="75000"/>
              <a:buFont typeface="Wingdings" panose="05000000000000000000" pitchFamily="2" charset="2"/>
              <a:buChar char="§"/>
            </a:pPr>
            <a:r>
              <a:rPr lang="zh-CN" altLang="en-US" sz="1200" dirty="0">
                <a:latin typeface="+mn-ea"/>
                <a:ea typeface="+mn-ea"/>
              </a:rPr>
              <a:t>关闭</a:t>
            </a:r>
            <a:r>
              <a:rPr lang="en-US" altLang="zh-CN" sz="1200" dirty="0">
                <a:latin typeface="+mn-ea"/>
                <a:ea typeface="+mn-ea"/>
              </a:rPr>
              <a:t>/</a:t>
            </a:r>
            <a:r>
              <a:rPr lang="zh-CN" altLang="en-US" sz="1200" dirty="0">
                <a:latin typeface="+mn-ea"/>
                <a:ea typeface="+mn-ea"/>
              </a:rPr>
              <a:t>启动</a:t>
            </a:r>
            <a:r>
              <a:rPr lang="en-US" altLang="zh-CN" sz="1200" dirty="0">
                <a:latin typeface="+mn-ea"/>
                <a:ea typeface="+mn-ea"/>
              </a:rPr>
              <a:t>/</a:t>
            </a:r>
            <a:r>
              <a:rPr lang="zh-CN" altLang="en-US" sz="1200" dirty="0">
                <a:latin typeface="+mn-ea"/>
                <a:ea typeface="+mn-ea"/>
              </a:rPr>
              <a:t>下电</a:t>
            </a:r>
          </a:p>
          <a:p>
            <a:pPr marL="149509" indent="-149509" fontAlgn="base">
              <a:lnSpc>
                <a:spcPct val="90000"/>
              </a:lnSpc>
              <a:spcAft>
                <a:spcPts val="423"/>
              </a:spcAft>
              <a:buClr>
                <a:schemeClr val="tx2"/>
              </a:buClr>
              <a:buSzPct val="75000"/>
              <a:buFont typeface="Wingdings" panose="05000000000000000000" pitchFamily="2" charset="2"/>
              <a:buChar char="§"/>
            </a:pPr>
            <a:r>
              <a:rPr lang="zh-CN" altLang="en-US" sz="1200" dirty="0">
                <a:latin typeface="+mn-ea"/>
                <a:ea typeface="+mn-ea"/>
              </a:rPr>
              <a:t>暂停</a:t>
            </a:r>
            <a:r>
              <a:rPr lang="en-US" altLang="zh-CN" sz="1200" dirty="0">
                <a:latin typeface="+mn-ea"/>
                <a:ea typeface="+mn-ea"/>
              </a:rPr>
              <a:t>/</a:t>
            </a:r>
            <a:r>
              <a:rPr lang="zh-CN" altLang="en-US" sz="1200" dirty="0">
                <a:latin typeface="+mn-ea"/>
                <a:ea typeface="+mn-ea"/>
              </a:rPr>
              <a:t>恢复</a:t>
            </a:r>
          </a:p>
          <a:p>
            <a:pPr marL="149509" indent="-149509" fontAlgn="base">
              <a:lnSpc>
                <a:spcPct val="90000"/>
              </a:lnSpc>
              <a:spcAft>
                <a:spcPts val="423"/>
              </a:spcAft>
              <a:buClr>
                <a:schemeClr val="tx2"/>
              </a:buClr>
              <a:buSzPct val="75000"/>
              <a:buFont typeface="Wingdings" panose="05000000000000000000" pitchFamily="2" charset="2"/>
              <a:buChar char="§"/>
            </a:pPr>
            <a:r>
              <a:rPr lang="zh-CN" altLang="en-US" sz="1200" dirty="0">
                <a:latin typeface="+mn-ea"/>
                <a:ea typeface="+mn-ea"/>
              </a:rPr>
              <a:t>休眠</a:t>
            </a:r>
            <a:r>
              <a:rPr lang="en-US" altLang="zh-CN" sz="1200" dirty="0">
                <a:latin typeface="+mn-ea"/>
                <a:ea typeface="+mn-ea"/>
              </a:rPr>
              <a:t>/</a:t>
            </a:r>
            <a:r>
              <a:rPr lang="zh-CN" altLang="en-US" sz="1200" dirty="0">
                <a:latin typeface="+mn-ea"/>
                <a:ea typeface="+mn-ea"/>
              </a:rPr>
              <a:t>唤醒</a:t>
            </a:r>
          </a:p>
          <a:p>
            <a:pPr marL="149509" indent="-149509" fontAlgn="base">
              <a:lnSpc>
                <a:spcPct val="90000"/>
              </a:lnSpc>
              <a:spcAft>
                <a:spcPts val="423"/>
              </a:spcAft>
              <a:buClr>
                <a:schemeClr val="tx2"/>
              </a:buClr>
              <a:buSzPct val="75000"/>
              <a:buFont typeface="Wingdings" panose="05000000000000000000" pitchFamily="2" charset="2"/>
              <a:buChar char="§"/>
            </a:pPr>
            <a:r>
              <a:rPr lang="zh-CN" altLang="en-US" sz="1200" dirty="0">
                <a:latin typeface="+mn-ea"/>
                <a:ea typeface="+mn-ea"/>
              </a:rPr>
              <a:t>重启</a:t>
            </a:r>
            <a:r>
              <a:rPr lang="en-US" altLang="zh-CN" sz="1200" dirty="0">
                <a:latin typeface="+mn-ea"/>
                <a:ea typeface="+mn-ea"/>
              </a:rPr>
              <a:t>/</a:t>
            </a:r>
            <a:r>
              <a:rPr lang="zh-CN" altLang="en-US" sz="1200" dirty="0">
                <a:latin typeface="+mn-ea"/>
                <a:ea typeface="+mn-ea"/>
              </a:rPr>
              <a:t>强制重启</a:t>
            </a:r>
          </a:p>
          <a:p>
            <a:pPr marL="149509" indent="-149509" fontAlgn="base">
              <a:lnSpc>
                <a:spcPct val="90000"/>
              </a:lnSpc>
              <a:spcAft>
                <a:spcPts val="423"/>
              </a:spcAft>
              <a:buClr>
                <a:schemeClr val="tx2"/>
              </a:buClr>
              <a:buSzPct val="75000"/>
              <a:buFont typeface="Wingdings" panose="05000000000000000000" pitchFamily="2" charset="2"/>
              <a:buChar char="§"/>
            </a:pPr>
            <a:r>
              <a:rPr lang="zh-CN" altLang="en-US" sz="1200" dirty="0">
                <a:latin typeface="+mn-ea"/>
                <a:ea typeface="+mn-ea"/>
              </a:rPr>
              <a:t>克隆</a:t>
            </a:r>
          </a:p>
          <a:p>
            <a:pPr marL="149509" indent="-149509" fontAlgn="base">
              <a:lnSpc>
                <a:spcPct val="90000"/>
              </a:lnSpc>
              <a:spcAft>
                <a:spcPts val="423"/>
              </a:spcAft>
              <a:buClr>
                <a:schemeClr val="tx2"/>
              </a:buClr>
              <a:buSzPct val="75000"/>
              <a:buFont typeface="Wingdings" panose="05000000000000000000" pitchFamily="2" charset="2"/>
              <a:buChar char="§"/>
            </a:pPr>
            <a:r>
              <a:rPr lang="zh-CN" altLang="en-US" sz="1200" dirty="0">
                <a:latin typeface="+mn-ea"/>
                <a:ea typeface="+mn-ea"/>
              </a:rPr>
              <a:t>迁移</a:t>
            </a:r>
            <a:r>
              <a:rPr lang="en-US" altLang="zh-CN" sz="1200" dirty="0">
                <a:latin typeface="+mn-ea"/>
                <a:ea typeface="+mn-ea"/>
              </a:rPr>
              <a:t>/</a:t>
            </a:r>
            <a:r>
              <a:rPr lang="zh-CN" altLang="en-US" sz="1200" dirty="0">
                <a:latin typeface="+mn-ea"/>
                <a:ea typeface="+mn-ea"/>
              </a:rPr>
              <a:t>异构</a:t>
            </a:r>
            <a:r>
              <a:rPr lang="en-US" altLang="zh-CN" sz="1200" dirty="0">
                <a:latin typeface="+mn-ea"/>
                <a:ea typeface="+mn-ea"/>
              </a:rPr>
              <a:t>CPU</a:t>
            </a:r>
            <a:r>
              <a:rPr lang="zh-CN" altLang="en-US" sz="1200" dirty="0">
                <a:latin typeface="+mn-ea"/>
                <a:ea typeface="+mn-ea"/>
              </a:rPr>
              <a:t>热</a:t>
            </a:r>
            <a:r>
              <a:rPr lang="zh-CN" altLang="en-US" sz="1200" dirty="0" smtClean="0">
                <a:latin typeface="+mn-ea"/>
                <a:ea typeface="+mn-ea"/>
              </a:rPr>
              <a:t>迁移</a:t>
            </a:r>
            <a:endParaRPr lang="en-US" altLang="zh-CN" sz="1200" dirty="0" smtClean="0">
              <a:latin typeface="+mn-ea"/>
              <a:ea typeface="+mn-ea"/>
            </a:endParaRPr>
          </a:p>
          <a:p>
            <a:pPr marL="149509" indent="-149509" fontAlgn="base">
              <a:lnSpc>
                <a:spcPct val="90000"/>
              </a:lnSpc>
              <a:spcAft>
                <a:spcPts val="423"/>
              </a:spcAft>
              <a:buClr>
                <a:schemeClr val="tx2"/>
              </a:buClr>
              <a:buSzPct val="75000"/>
              <a:buFont typeface="Wingdings" panose="05000000000000000000" pitchFamily="2" charset="2"/>
              <a:buChar char="§"/>
            </a:pPr>
            <a:r>
              <a:rPr lang="zh-CN" altLang="en-US" sz="1200" dirty="0">
                <a:latin typeface="+mn-ea"/>
                <a:ea typeface="+mn-ea"/>
              </a:rPr>
              <a:t>快照</a:t>
            </a:r>
          </a:p>
          <a:p>
            <a:pPr marL="149509" indent="-149509" fontAlgn="base">
              <a:lnSpc>
                <a:spcPct val="90000"/>
              </a:lnSpc>
              <a:spcAft>
                <a:spcPts val="423"/>
              </a:spcAft>
              <a:buClr>
                <a:schemeClr val="tx2"/>
              </a:buClr>
              <a:buSzPct val="75000"/>
              <a:buFont typeface="Wingdings" panose="05000000000000000000" pitchFamily="2" charset="2"/>
              <a:buChar char="§"/>
            </a:pPr>
            <a:r>
              <a:rPr lang="zh-CN" altLang="en-US" sz="1200" dirty="0">
                <a:latin typeface="+mn-ea"/>
                <a:ea typeface="+mn-ea"/>
              </a:rPr>
              <a:t>备份</a:t>
            </a:r>
            <a:r>
              <a:rPr lang="en-US" altLang="zh-CN" sz="1200" dirty="0">
                <a:latin typeface="+mn-ea"/>
                <a:ea typeface="+mn-ea"/>
              </a:rPr>
              <a:t>/</a:t>
            </a:r>
            <a:r>
              <a:rPr lang="zh-CN" altLang="en-US" sz="1200" dirty="0">
                <a:latin typeface="+mn-ea"/>
                <a:ea typeface="+mn-ea"/>
              </a:rPr>
              <a:t>恢复</a:t>
            </a:r>
          </a:p>
          <a:p>
            <a:pPr marL="149509" indent="-149509" fontAlgn="base">
              <a:lnSpc>
                <a:spcPct val="90000"/>
              </a:lnSpc>
              <a:spcAft>
                <a:spcPts val="423"/>
              </a:spcAft>
              <a:buClr>
                <a:schemeClr val="tx2"/>
              </a:buClr>
              <a:buSzPct val="75000"/>
              <a:buFont typeface="Wingdings" panose="05000000000000000000" pitchFamily="2" charset="2"/>
              <a:buChar char="§"/>
            </a:pPr>
            <a:r>
              <a:rPr lang="zh-CN" altLang="en-US" sz="1200" dirty="0">
                <a:latin typeface="+mn-ea"/>
                <a:ea typeface="+mn-ea"/>
              </a:rPr>
              <a:t>磁盘迁移 </a:t>
            </a:r>
          </a:p>
        </p:txBody>
      </p:sp>
      <p:sp>
        <p:nvSpPr>
          <p:cNvPr id="5" name="Freihandform 67"/>
          <p:cNvSpPr/>
          <p:nvPr/>
        </p:nvSpPr>
        <p:spPr>
          <a:xfrm>
            <a:off x="7334407" y="1858160"/>
            <a:ext cx="2217977" cy="1645652"/>
          </a:xfrm>
          <a:custGeom>
            <a:avLst/>
            <a:gdLst>
              <a:gd name="connsiteX0" fmla="*/ 0 w 2184400"/>
              <a:gd name="connsiteY0" fmla="*/ 0 h 1727200"/>
              <a:gd name="connsiteX1" fmla="*/ 2184400 w 2184400"/>
              <a:gd name="connsiteY1" fmla="*/ 0 h 1727200"/>
              <a:gd name="connsiteX2" fmla="*/ 2184400 w 2184400"/>
              <a:gd name="connsiteY2" fmla="*/ 1727200 h 1727200"/>
            </a:gdLst>
            <a:ahLst/>
            <a:cxnLst>
              <a:cxn ang="0">
                <a:pos x="connsiteX0" y="connsiteY0"/>
              </a:cxn>
              <a:cxn ang="0">
                <a:pos x="connsiteX1" y="connsiteY1"/>
              </a:cxn>
              <a:cxn ang="0">
                <a:pos x="connsiteX2" y="connsiteY2"/>
              </a:cxn>
            </a:cxnLst>
            <a:rect l="l" t="t" r="r" b="b"/>
            <a:pathLst>
              <a:path w="2184400" h="1727200">
                <a:moveTo>
                  <a:pt x="0" y="0"/>
                </a:moveTo>
                <a:lnTo>
                  <a:pt x="2184400" y="0"/>
                </a:lnTo>
                <a:lnTo>
                  <a:pt x="2184400" y="1727200"/>
                </a:lnTo>
              </a:path>
            </a:pathLst>
          </a:custGeom>
          <a:noFill/>
          <a:ln w="25400">
            <a:solidFill>
              <a:srgbClr val="FFC000"/>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2539"/>
          </a:p>
        </p:txBody>
      </p:sp>
      <p:sp>
        <p:nvSpPr>
          <p:cNvPr id="6" name="Freihandform 68"/>
          <p:cNvSpPr/>
          <p:nvPr/>
        </p:nvSpPr>
        <p:spPr>
          <a:xfrm flipH="1">
            <a:off x="3035660" y="1858160"/>
            <a:ext cx="2171939" cy="1696459"/>
          </a:xfrm>
          <a:custGeom>
            <a:avLst/>
            <a:gdLst>
              <a:gd name="connsiteX0" fmla="*/ 0 w 2184400"/>
              <a:gd name="connsiteY0" fmla="*/ 0 h 1727200"/>
              <a:gd name="connsiteX1" fmla="*/ 2184400 w 2184400"/>
              <a:gd name="connsiteY1" fmla="*/ 0 h 1727200"/>
              <a:gd name="connsiteX2" fmla="*/ 2184400 w 2184400"/>
              <a:gd name="connsiteY2" fmla="*/ 1727200 h 1727200"/>
            </a:gdLst>
            <a:ahLst/>
            <a:cxnLst>
              <a:cxn ang="0">
                <a:pos x="connsiteX0" y="connsiteY0"/>
              </a:cxn>
              <a:cxn ang="0">
                <a:pos x="connsiteX1" y="connsiteY1"/>
              </a:cxn>
              <a:cxn ang="0">
                <a:pos x="connsiteX2" y="connsiteY2"/>
              </a:cxn>
            </a:cxnLst>
            <a:rect l="l" t="t" r="r" b="b"/>
            <a:pathLst>
              <a:path w="2184400" h="1727200">
                <a:moveTo>
                  <a:pt x="0" y="0"/>
                </a:moveTo>
                <a:lnTo>
                  <a:pt x="2184400" y="0"/>
                </a:lnTo>
                <a:lnTo>
                  <a:pt x="2184400" y="1727200"/>
                </a:lnTo>
              </a:path>
            </a:pathLst>
          </a:custGeom>
          <a:noFill/>
          <a:ln w="25400">
            <a:solidFill>
              <a:srgbClr val="00B0F0"/>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2539"/>
          </a:p>
        </p:txBody>
      </p:sp>
      <p:cxnSp>
        <p:nvCxnSpPr>
          <p:cNvPr id="7" name="Gerader Verbinder 86"/>
          <p:cNvCxnSpPr/>
          <p:nvPr/>
        </p:nvCxnSpPr>
        <p:spPr>
          <a:xfrm>
            <a:off x="6213434" y="2991145"/>
            <a:ext cx="0" cy="569494"/>
          </a:xfrm>
          <a:prstGeom prst="line">
            <a:avLst/>
          </a:prstGeom>
          <a:ln w="25400">
            <a:solidFill>
              <a:srgbClr val="92D050"/>
            </a:solidFill>
            <a:miter lim="800000"/>
            <a:tailEnd type="none" w="lg" len="lg"/>
          </a:ln>
          <a:effectLst/>
        </p:spPr>
        <p:style>
          <a:lnRef idx="2">
            <a:schemeClr val="accent1"/>
          </a:lnRef>
          <a:fillRef idx="0">
            <a:schemeClr val="accent1"/>
          </a:fillRef>
          <a:effectRef idx="1">
            <a:schemeClr val="accent1"/>
          </a:effectRef>
          <a:fontRef idx="minor">
            <a:schemeClr val="tx1"/>
          </a:fontRef>
        </p:style>
      </p:cxnSp>
      <p:sp>
        <p:nvSpPr>
          <p:cNvPr id="21" name="Oval 274"/>
          <p:cNvSpPr>
            <a:spLocks noChangeAspect="1" noChangeArrowheads="1"/>
          </p:cNvSpPr>
          <p:nvPr/>
        </p:nvSpPr>
        <p:spPr bwMode="auto">
          <a:xfrm>
            <a:off x="4960992" y="1266551"/>
            <a:ext cx="1282003" cy="1282672"/>
          </a:xfrm>
          <a:prstGeom prst="ellipse">
            <a:avLst/>
          </a:prstGeom>
          <a:solidFill>
            <a:srgbClr val="00B0F0"/>
          </a:solidFill>
          <a:ln w="9525" cmpd="sng">
            <a:solidFill>
              <a:srgbClr val="00B0F0"/>
            </a:solidFill>
            <a:bevel/>
            <a:headEnd/>
            <a:tailEnd/>
          </a:ln>
        </p:spPr>
        <p:txBody>
          <a:bodyPr lIns="0" tIns="0" rIns="0" bIns="0" anchor="t"/>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ctr" fontAlgn="base">
              <a:lnSpc>
                <a:spcPct val="90000"/>
              </a:lnSpc>
              <a:spcBef>
                <a:spcPct val="0"/>
              </a:spcBef>
            </a:pPr>
            <a:endParaRPr lang="zh-CN" altLang="en-US" sz="1693" dirty="0">
              <a:solidFill>
                <a:prstClr val="white"/>
              </a:solidFill>
              <a:latin typeface="TeleGrotesk Headline Ultra" pitchFamily="2" charset="0"/>
              <a:ea typeface="微软雅黑" pitchFamily="34" charset="-122"/>
              <a:cs typeface="Arial" pitchFamily="34" charset="0"/>
              <a:sym typeface="宋体" pitchFamily="2" charset="-122"/>
            </a:endParaRPr>
          </a:p>
        </p:txBody>
      </p:sp>
      <p:grpSp>
        <p:nvGrpSpPr>
          <p:cNvPr id="22" name="Group 131"/>
          <p:cNvGrpSpPr>
            <a:grpSpLocks noChangeAspect="1"/>
          </p:cNvGrpSpPr>
          <p:nvPr/>
        </p:nvGrpSpPr>
        <p:grpSpPr bwMode="auto">
          <a:xfrm>
            <a:off x="5336708" y="1572317"/>
            <a:ext cx="530555" cy="546048"/>
            <a:chOff x="5014" y="3237"/>
            <a:chExt cx="548" cy="564"/>
          </a:xfrm>
          <a:solidFill>
            <a:schemeClr val="bg1"/>
          </a:solidFill>
        </p:grpSpPr>
        <p:sp>
          <p:nvSpPr>
            <p:cNvPr id="23" name="Freeform 133"/>
            <p:cNvSpPr>
              <a:spLocks/>
            </p:cNvSpPr>
            <p:nvPr/>
          </p:nvSpPr>
          <p:spPr bwMode="auto">
            <a:xfrm>
              <a:off x="5290" y="3237"/>
              <a:ext cx="272" cy="259"/>
            </a:xfrm>
            <a:custGeom>
              <a:avLst/>
              <a:gdLst>
                <a:gd name="T0" fmla="*/ 1292 w 1629"/>
                <a:gd name="T1" fmla="*/ 0 h 1555"/>
                <a:gd name="T2" fmla="*/ 1298 w 1629"/>
                <a:gd name="T3" fmla="*/ 6 h 1555"/>
                <a:gd name="T4" fmla="*/ 1305 w 1629"/>
                <a:gd name="T5" fmla="*/ 10 h 1555"/>
                <a:gd name="T6" fmla="*/ 1308 w 1629"/>
                <a:gd name="T7" fmla="*/ 14 h 1555"/>
                <a:gd name="T8" fmla="*/ 1481 w 1629"/>
                <a:gd name="T9" fmla="*/ 181 h 1555"/>
                <a:gd name="T10" fmla="*/ 1488 w 1629"/>
                <a:gd name="T11" fmla="*/ 196 h 1555"/>
                <a:gd name="T12" fmla="*/ 1488 w 1629"/>
                <a:gd name="T13" fmla="*/ 213 h 1555"/>
                <a:gd name="T14" fmla="*/ 1481 w 1629"/>
                <a:gd name="T15" fmla="*/ 228 h 1555"/>
                <a:gd name="T16" fmla="*/ 1477 w 1629"/>
                <a:gd name="T17" fmla="*/ 238 h 1555"/>
                <a:gd name="T18" fmla="*/ 1469 w 1629"/>
                <a:gd name="T19" fmla="*/ 243 h 1555"/>
                <a:gd name="T20" fmla="*/ 956 w 1629"/>
                <a:gd name="T21" fmla="*/ 385 h 1555"/>
                <a:gd name="T22" fmla="*/ 1073 w 1629"/>
                <a:gd name="T23" fmla="*/ 824 h 1555"/>
                <a:gd name="T24" fmla="*/ 1590 w 1629"/>
                <a:gd name="T25" fmla="*/ 684 h 1555"/>
                <a:gd name="T26" fmla="*/ 1606 w 1629"/>
                <a:gd name="T27" fmla="*/ 691 h 1555"/>
                <a:gd name="T28" fmla="*/ 1622 w 1629"/>
                <a:gd name="T29" fmla="*/ 700 h 1555"/>
                <a:gd name="T30" fmla="*/ 1629 w 1629"/>
                <a:gd name="T31" fmla="*/ 731 h 1555"/>
                <a:gd name="T32" fmla="*/ 1561 w 1629"/>
                <a:gd name="T33" fmla="*/ 974 h 1555"/>
                <a:gd name="T34" fmla="*/ 1559 w 1629"/>
                <a:gd name="T35" fmla="*/ 989 h 1555"/>
                <a:gd name="T36" fmla="*/ 1553 w 1629"/>
                <a:gd name="T37" fmla="*/ 989 h 1555"/>
                <a:gd name="T38" fmla="*/ 1546 w 1629"/>
                <a:gd name="T39" fmla="*/ 990 h 1555"/>
                <a:gd name="T40" fmla="*/ 1543 w 1629"/>
                <a:gd name="T41" fmla="*/ 995 h 1555"/>
                <a:gd name="T42" fmla="*/ 979 w 1629"/>
                <a:gd name="T43" fmla="*/ 1139 h 1555"/>
                <a:gd name="T44" fmla="*/ 974 w 1629"/>
                <a:gd name="T45" fmla="*/ 1144 h 1555"/>
                <a:gd name="T46" fmla="*/ 972 w 1629"/>
                <a:gd name="T47" fmla="*/ 1146 h 1555"/>
                <a:gd name="T48" fmla="*/ 971 w 1629"/>
                <a:gd name="T49" fmla="*/ 1146 h 1555"/>
                <a:gd name="T50" fmla="*/ 580 w 1629"/>
                <a:gd name="T51" fmla="*/ 1547 h 1555"/>
                <a:gd name="T52" fmla="*/ 564 w 1629"/>
                <a:gd name="T53" fmla="*/ 1552 h 1555"/>
                <a:gd name="T54" fmla="*/ 546 w 1629"/>
                <a:gd name="T55" fmla="*/ 1554 h 1555"/>
                <a:gd name="T56" fmla="*/ 534 w 1629"/>
                <a:gd name="T57" fmla="*/ 1548 h 1555"/>
                <a:gd name="T58" fmla="*/ 495 w 1629"/>
                <a:gd name="T59" fmla="*/ 1523 h 1555"/>
                <a:gd name="T60" fmla="*/ 417 w 1629"/>
                <a:gd name="T61" fmla="*/ 1493 h 1555"/>
                <a:gd name="T62" fmla="*/ 329 w 1629"/>
                <a:gd name="T63" fmla="*/ 1484 h 1555"/>
                <a:gd name="T64" fmla="*/ 283 w 1629"/>
                <a:gd name="T65" fmla="*/ 1485 h 1555"/>
                <a:gd name="T66" fmla="*/ 222 w 1629"/>
                <a:gd name="T67" fmla="*/ 1495 h 1555"/>
                <a:gd name="T68" fmla="*/ 188 w 1629"/>
                <a:gd name="T69" fmla="*/ 1505 h 1555"/>
                <a:gd name="T70" fmla="*/ 173 w 1629"/>
                <a:gd name="T71" fmla="*/ 1508 h 1555"/>
                <a:gd name="T72" fmla="*/ 166 w 1629"/>
                <a:gd name="T73" fmla="*/ 1503 h 1555"/>
                <a:gd name="T74" fmla="*/ 160 w 1629"/>
                <a:gd name="T75" fmla="*/ 1499 h 1555"/>
                <a:gd name="T76" fmla="*/ 157 w 1629"/>
                <a:gd name="T77" fmla="*/ 1495 h 1555"/>
                <a:gd name="T78" fmla="*/ 8 w 1629"/>
                <a:gd name="T79" fmla="*/ 1343 h 1555"/>
                <a:gd name="T80" fmla="*/ 1 w 1629"/>
                <a:gd name="T81" fmla="*/ 1328 h 1555"/>
                <a:gd name="T82" fmla="*/ 1 w 1629"/>
                <a:gd name="T83" fmla="*/ 1311 h 1555"/>
                <a:gd name="T84" fmla="*/ 8 w 1629"/>
                <a:gd name="T85" fmla="*/ 1296 h 1555"/>
                <a:gd name="T86" fmla="*/ 564 w 1629"/>
                <a:gd name="T87" fmla="*/ 735 h 1555"/>
                <a:gd name="T88" fmla="*/ 564 w 1629"/>
                <a:gd name="T89" fmla="*/ 732 h 1555"/>
                <a:gd name="T90" fmla="*/ 564 w 1629"/>
                <a:gd name="T91" fmla="*/ 731 h 1555"/>
                <a:gd name="T92" fmla="*/ 721 w 1629"/>
                <a:gd name="T93" fmla="*/ 171 h 1555"/>
                <a:gd name="T94" fmla="*/ 724 w 1629"/>
                <a:gd name="T95" fmla="*/ 164 h 1555"/>
                <a:gd name="T96" fmla="*/ 727 w 1629"/>
                <a:gd name="T97" fmla="*/ 159 h 1555"/>
                <a:gd name="T98" fmla="*/ 728 w 1629"/>
                <a:gd name="T99" fmla="*/ 158 h 1555"/>
                <a:gd name="T100" fmla="*/ 733 w 1629"/>
                <a:gd name="T101" fmla="*/ 153 h 1555"/>
                <a:gd name="T102" fmla="*/ 738 w 1629"/>
                <a:gd name="T103" fmla="*/ 151 h 1555"/>
                <a:gd name="T104" fmla="*/ 742 w 1629"/>
                <a:gd name="T105" fmla="*/ 150 h 1555"/>
                <a:gd name="T106" fmla="*/ 1277 w 1629"/>
                <a:gd name="T107" fmla="*/ 0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29" h="1555">
                  <a:moveTo>
                    <a:pt x="1277" y="0"/>
                  </a:moveTo>
                  <a:lnTo>
                    <a:pt x="1292" y="0"/>
                  </a:lnTo>
                  <a:lnTo>
                    <a:pt x="1295" y="4"/>
                  </a:lnTo>
                  <a:lnTo>
                    <a:pt x="1298" y="6"/>
                  </a:lnTo>
                  <a:lnTo>
                    <a:pt x="1302" y="8"/>
                  </a:lnTo>
                  <a:lnTo>
                    <a:pt x="1305" y="10"/>
                  </a:lnTo>
                  <a:lnTo>
                    <a:pt x="1306" y="11"/>
                  </a:lnTo>
                  <a:lnTo>
                    <a:pt x="1308" y="14"/>
                  </a:lnTo>
                  <a:lnTo>
                    <a:pt x="1308" y="17"/>
                  </a:lnTo>
                  <a:lnTo>
                    <a:pt x="1481" y="181"/>
                  </a:lnTo>
                  <a:lnTo>
                    <a:pt x="1486" y="189"/>
                  </a:lnTo>
                  <a:lnTo>
                    <a:pt x="1488" y="196"/>
                  </a:lnTo>
                  <a:lnTo>
                    <a:pt x="1488" y="205"/>
                  </a:lnTo>
                  <a:lnTo>
                    <a:pt x="1488" y="213"/>
                  </a:lnTo>
                  <a:lnTo>
                    <a:pt x="1486" y="220"/>
                  </a:lnTo>
                  <a:lnTo>
                    <a:pt x="1481" y="228"/>
                  </a:lnTo>
                  <a:lnTo>
                    <a:pt x="1480" y="233"/>
                  </a:lnTo>
                  <a:lnTo>
                    <a:pt x="1477" y="238"/>
                  </a:lnTo>
                  <a:lnTo>
                    <a:pt x="1473" y="241"/>
                  </a:lnTo>
                  <a:lnTo>
                    <a:pt x="1469" y="243"/>
                  </a:lnTo>
                  <a:lnTo>
                    <a:pt x="1465" y="244"/>
                  </a:lnTo>
                  <a:lnTo>
                    <a:pt x="956" y="385"/>
                  </a:lnTo>
                  <a:lnTo>
                    <a:pt x="885" y="637"/>
                  </a:lnTo>
                  <a:lnTo>
                    <a:pt x="1073" y="824"/>
                  </a:lnTo>
                  <a:lnTo>
                    <a:pt x="1582" y="683"/>
                  </a:lnTo>
                  <a:lnTo>
                    <a:pt x="1590" y="684"/>
                  </a:lnTo>
                  <a:lnTo>
                    <a:pt x="1598" y="686"/>
                  </a:lnTo>
                  <a:lnTo>
                    <a:pt x="1606" y="691"/>
                  </a:lnTo>
                  <a:lnTo>
                    <a:pt x="1613" y="693"/>
                  </a:lnTo>
                  <a:lnTo>
                    <a:pt x="1622" y="700"/>
                  </a:lnTo>
                  <a:lnTo>
                    <a:pt x="1629" y="707"/>
                  </a:lnTo>
                  <a:lnTo>
                    <a:pt x="1629" y="731"/>
                  </a:lnTo>
                  <a:lnTo>
                    <a:pt x="1566" y="966"/>
                  </a:lnTo>
                  <a:lnTo>
                    <a:pt x="1561" y="974"/>
                  </a:lnTo>
                  <a:lnTo>
                    <a:pt x="1559" y="982"/>
                  </a:lnTo>
                  <a:lnTo>
                    <a:pt x="1559" y="989"/>
                  </a:lnTo>
                  <a:lnTo>
                    <a:pt x="1556" y="989"/>
                  </a:lnTo>
                  <a:lnTo>
                    <a:pt x="1553" y="989"/>
                  </a:lnTo>
                  <a:lnTo>
                    <a:pt x="1550" y="990"/>
                  </a:lnTo>
                  <a:lnTo>
                    <a:pt x="1546" y="990"/>
                  </a:lnTo>
                  <a:lnTo>
                    <a:pt x="1544" y="993"/>
                  </a:lnTo>
                  <a:lnTo>
                    <a:pt x="1543" y="995"/>
                  </a:lnTo>
                  <a:lnTo>
                    <a:pt x="1543" y="998"/>
                  </a:lnTo>
                  <a:lnTo>
                    <a:pt x="979" y="1139"/>
                  </a:lnTo>
                  <a:lnTo>
                    <a:pt x="976" y="1142"/>
                  </a:lnTo>
                  <a:lnTo>
                    <a:pt x="974" y="1144"/>
                  </a:lnTo>
                  <a:lnTo>
                    <a:pt x="973" y="1145"/>
                  </a:lnTo>
                  <a:lnTo>
                    <a:pt x="972" y="1146"/>
                  </a:lnTo>
                  <a:lnTo>
                    <a:pt x="971" y="1146"/>
                  </a:lnTo>
                  <a:lnTo>
                    <a:pt x="971" y="1146"/>
                  </a:lnTo>
                  <a:lnTo>
                    <a:pt x="971" y="1146"/>
                  </a:lnTo>
                  <a:lnTo>
                    <a:pt x="580" y="1547"/>
                  </a:lnTo>
                  <a:lnTo>
                    <a:pt x="572" y="1549"/>
                  </a:lnTo>
                  <a:lnTo>
                    <a:pt x="564" y="1552"/>
                  </a:lnTo>
                  <a:lnTo>
                    <a:pt x="556" y="1555"/>
                  </a:lnTo>
                  <a:lnTo>
                    <a:pt x="546" y="1554"/>
                  </a:lnTo>
                  <a:lnTo>
                    <a:pt x="539" y="1551"/>
                  </a:lnTo>
                  <a:lnTo>
                    <a:pt x="534" y="1548"/>
                  </a:lnTo>
                  <a:lnTo>
                    <a:pt x="533" y="1547"/>
                  </a:lnTo>
                  <a:lnTo>
                    <a:pt x="495" y="1523"/>
                  </a:lnTo>
                  <a:lnTo>
                    <a:pt x="457" y="1505"/>
                  </a:lnTo>
                  <a:lnTo>
                    <a:pt x="417" y="1493"/>
                  </a:lnTo>
                  <a:lnTo>
                    <a:pt x="374" y="1486"/>
                  </a:lnTo>
                  <a:lnTo>
                    <a:pt x="329" y="1484"/>
                  </a:lnTo>
                  <a:lnTo>
                    <a:pt x="314" y="1484"/>
                  </a:lnTo>
                  <a:lnTo>
                    <a:pt x="283" y="1485"/>
                  </a:lnTo>
                  <a:lnTo>
                    <a:pt x="252" y="1490"/>
                  </a:lnTo>
                  <a:lnTo>
                    <a:pt x="222" y="1495"/>
                  </a:lnTo>
                  <a:lnTo>
                    <a:pt x="196" y="1500"/>
                  </a:lnTo>
                  <a:lnTo>
                    <a:pt x="188" y="1505"/>
                  </a:lnTo>
                  <a:lnTo>
                    <a:pt x="181" y="1507"/>
                  </a:lnTo>
                  <a:lnTo>
                    <a:pt x="173" y="1508"/>
                  </a:lnTo>
                  <a:lnTo>
                    <a:pt x="170" y="1505"/>
                  </a:lnTo>
                  <a:lnTo>
                    <a:pt x="166" y="1503"/>
                  </a:lnTo>
                  <a:lnTo>
                    <a:pt x="163" y="1501"/>
                  </a:lnTo>
                  <a:lnTo>
                    <a:pt x="160" y="1499"/>
                  </a:lnTo>
                  <a:lnTo>
                    <a:pt x="158" y="1498"/>
                  </a:lnTo>
                  <a:lnTo>
                    <a:pt x="157" y="1495"/>
                  </a:lnTo>
                  <a:lnTo>
                    <a:pt x="157" y="1493"/>
                  </a:lnTo>
                  <a:lnTo>
                    <a:pt x="8" y="1343"/>
                  </a:lnTo>
                  <a:lnTo>
                    <a:pt x="3" y="1335"/>
                  </a:lnTo>
                  <a:lnTo>
                    <a:pt x="1" y="1328"/>
                  </a:lnTo>
                  <a:lnTo>
                    <a:pt x="0" y="1319"/>
                  </a:lnTo>
                  <a:lnTo>
                    <a:pt x="1" y="1311"/>
                  </a:lnTo>
                  <a:lnTo>
                    <a:pt x="3" y="1304"/>
                  </a:lnTo>
                  <a:lnTo>
                    <a:pt x="8" y="1296"/>
                  </a:lnTo>
                  <a:lnTo>
                    <a:pt x="564" y="739"/>
                  </a:lnTo>
                  <a:lnTo>
                    <a:pt x="564" y="735"/>
                  </a:lnTo>
                  <a:lnTo>
                    <a:pt x="564" y="733"/>
                  </a:lnTo>
                  <a:lnTo>
                    <a:pt x="564" y="732"/>
                  </a:lnTo>
                  <a:lnTo>
                    <a:pt x="564" y="731"/>
                  </a:lnTo>
                  <a:lnTo>
                    <a:pt x="564" y="731"/>
                  </a:lnTo>
                  <a:lnTo>
                    <a:pt x="721" y="174"/>
                  </a:lnTo>
                  <a:lnTo>
                    <a:pt x="721" y="171"/>
                  </a:lnTo>
                  <a:lnTo>
                    <a:pt x="722" y="168"/>
                  </a:lnTo>
                  <a:lnTo>
                    <a:pt x="724" y="164"/>
                  </a:lnTo>
                  <a:lnTo>
                    <a:pt x="725" y="161"/>
                  </a:lnTo>
                  <a:lnTo>
                    <a:pt x="727" y="159"/>
                  </a:lnTo>
                  <a:lnTo>
                    <a:pt x="728" y="158"/>
                  </a:lnTo>
                  <a:lnTo>
                    <a:pt x="728" y="158"/>
                  </a:lnTo>
                  <a:lnTo>
                    <a:pt x="731" y="155"/>
                  </a:lnTo>
                  <a:lnTo>
                    <a:pt x="733" y="153"/>
                  </a:lnTo>
                  <a:lnTo>
                    <a:pt x="736" y="151"/>
                  </a:lnTo>
                  <a:lnTo>
                    <a:pt x="738" y="151"/>
                  </a:lnTo>
                  <a:lnTo>
                    <a:pt x="739" y="150"/>
                  </a:lnTo>
                  <a:lnTo>
                    <a:pt x="742" y="150"/>
                  </a:lnTo>
                  <a:lnTo>
                    <a:pt x="744" y="150"/>
                  </a:lnTo>
                  <a:lnTo>
                    <a:pt x="1277" y="0"/>
                  </a:lnTo>
                  <a:close/>
                </a:path>
              </a:pathLst>
            </a:custGeom>
            <a:grpFill/>
            <a:ln w="0">
              <a:solidFill>
                <a:srgbClr val="00B0F0"/>
              </a:solidFill>
              <a:prstDash val="solid"/>
              <a:round/>
              <a:headEnd/>
              <a:tailEnd/>
            </a:ln>
          </p:spPr>
          <p:txBody>
            <a:bodyPr vert="horz" wrap="square" lIns="96760" tIns="48380" rIns="96760" bIns="4838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de-DE" sz="2539">
                <a:solidFill>
                  <a:srgbClr val="646464"/>
                </a:solidFill>
              </a:endParaRPr>
            </a:p>
          </p:txBody>
        </p:sp>
        <p:sp>
          <p:nvSpPr>
            <p:cNvPr id="24" name="Freeform 134"/>
            <p:cNvSpPr>
              <a:spLocks/>
            </p:cNvSpPr>
            <p:nvPr/>
          </p:nvSpPr>
          <p:spPr bwMode="auto">
            <a:xfrm>
              <a:off x="5068" y="3301"/>
              <a:ext cx="479" cy="480"/>
            </a:xfrm>
            <a:custGeom>
              <a:avLst/>
              <a:gdLst>
                <a:gd name="T0" fmla="*/ 207 w 2877"/>
                <a:gd name="T1" fmla="*/ 9 h 2882"/>
                <a:gd name="T2" fmla="*/ 445 w 2877"/>
                <a:gd name="T3" fmla="*/ 164 h 2882"/>
                <a:gd name="T4" fmla="*/ 592 w 2877"/>
                <a:gd name="T5" fmla="*/ 306 h 2882"/>
                <a:gd name="T6" fmla="*/ 647 w 2877"/>
                <a:gd name="T7" fmla="*/ 431 h 2882"/>
                <a:gd name="T8" fmla="*/ 638 w 2877"/>
                <a:gd name="T9" fmla="*/ 488 h 2882"/>
                <a:gd name="T10" fmla="*/ 638 w 2877"/>
                <a:gd name="T11" fmla="*/ 495 h 2882"/>
                <a:gd name="T12" fmla="*/ 638 w 2877"/>
                <a:gd name="T13" fmla="*/ 503 h 2882"/>
                <a:gd name="T14" fmla="*/ 634 w 2877"/>
                <a:gd name="T15" fmla="*/ 507 h 2882"/>
                <a:gd name="T16" fmla="*/ 637 w 2877"/>
                <a:gd name="T17" fmla="*/ 511 h 2882"/>
                <a:gd name="T18" fmla="*/ 638 w 2877"/>
                <a:gd name="T19" fmla="*/ 512 h 2882"/>
                <a:gd name="T20" fmla="*/ 645 w 2877"/>
                <a:gd name="T21" fmla="*/ 519 h 2882"/>
                <a:gd name="T22" fmla="*/ 648 w 2877"/>
                <a:gd name="T23" fmla="*/ 520 h 2882"/>
                <a:gd name="T24" fmla="*/ 1484 w 2877"/>
                <a:gd name="T25" fmla="*/ 1358 h 2882"/>
                <a:gd name="T26" fmla="*/ 1492 w 2877"/>
                <a:gd name="T27" fmla="*/ 1359 h 2882"/>
                <a:gd name="T28" fmla="*/ 1507 w 2877"/>
                <a:gd name="T29" fmla="*/ 1367 h 2882"/>
                <a:gd name="T30" fmla="*/ 1599 w 2877"/>
                <a:gd name="T31" fmla="*/ 1331 h 2882"/>
                <a:gd name="T32" fmla="*/ 1653 w 2877"/>
                <a:gd name="T33" fmla="*/ 1327 h 2882"/>
                <a:gd name="T34" fmla="*/ 1661 w 2877"/>
                <a:gd name="T35" fmla="*/ 1332 h 2882"/>
                <a:gd name="T36" fmla="*/ 1768 w 2877"/>
                <a:gd name="T37" fmla="*/ 1353 h 2882"/>
                <a:gd name="T38" fmla="*/ 1867 w 2877"/>
                <a:gd name="T39" fmla="*/ 1421 h 2882"/>
                <a:gd name="T40" fmla="*/ 1881 w 2877"/>
                <a:gd name="T41" fmla="*/ 1428 h 2882"/>
                <a:gd name="T42" fmla="*/ 1883 w 2877"/>
                <a:gd name="T43" fmla="*/ 1430 h 2882"/>
                <a:gd name="T44" fmla="*/ 2858 w 2877"/>
                <a:gd name="T45" fmla="*/ 2442 h 2882"/>
                <a:gd name="T46" fmla="*/ 2875 w 2877"/>
                <a:gd name="T47" fmla="*/ 2609 h 2882"/>
                <a:gd name="T48" fmla="*/ 2817 w 2877"/>
                <a:gd name="T49" fmla="*/ 2756 h 2882"/>
                <a:gd name="T50" fmla="*/ 2784 w 2877"/>
                <a:gd name="T51" fmla="*/ 2794 h 2882"/>
                <a:gd name="T52" fmla="*/ 2751 w 2877"/>
                <a:gd name="T53" fmla="*/ 2821 h 2882"/>
                <a:gd name="T54" fmla="*/ 2604 w 2877"/>
                <a:gd name="T55" fmla="*/ 2878 h 2882"/>
                <a:gd name="T56" fmla="*/ 2446 w 2877"/>
                <a:gd name="T57" fmla="*/ 2862 h 2882"/>
                <a:gd name="T58" fmla="*/ 2345 w 2877"/>
                <a:gd name="T59" fmla="*/ 2795 h 2882"/>
                <a:gd name="T60" fmla="*/ 2342 w 2877"/>
                <a:gd name="T61" fmla="*/ 2792 h 2882"/>
                <a:gd name="T62" fmla="*/ 1421 w 2877"/>
                <a:gd name="T63" fmla="*/ 1869 h 2882"/>
                <a:gd name="T64" fmla="*/ 1360 w 2877"/>
                <a:gd name="T65" fmla="*/ 1779 h 2882"/>
                <a:gd name="T66" fmla="*/ 1335 w 2877"/>
                <a:gd name="T67" fmla="*/ 1649 h 2882"/>
                <a:gd name="T68" fmla="*/ 1343 w 2877"/>
                <a:gd name="T69" fmla="*/ 1553 h 2882"/>
                <a:gd name="T70" fmla="*/ 1365 w 2877"/>
                <a:gd name="T71" fmla="*/ 1507 h 2882"/>
                <a:gd name="T72" fmla="*/ 1366 w 2877"/>
                <a:gd name="T73" fmla="*/ 1500 h 2882"/>
                <a:gd name="T74" fmla="*/ 1364 w 2877"/>
                <a:gd name="T75" fmla="*/ 1494 h 2882"/>
                <a:gd name="T76" fmla="*/ 510 w 2877"/>
                <a:gd name="T77" fmla="*/ 642 h 2882"/>
                <a:gd name="T78" fmla="*/ 504 w 2877"/>
                <a:gd name="T79" fmla="*/ 637 h 2882"/>
                <a:gd name="T80" fmla="*/ 496 w 2877"/>
                <a:gd name="T81" fmla="*/ 637 h 2882"/>
                <a:gd name="T82" fmla="*/ 462 w 2877"/>
                <a:gd name="T83" fmla="*/ 644 h 2882"/>
                <a:gd name="T84" fmla="*/ 342 w 2877"/>
                <a:gd name="T85" fmla="*/ 615 h 2882"/>
                <a:gd name="T86" fmla="*/ 205 w 2877"/>
                <a:gd name="T87" fmla="*/ 492 h 2882"/>
                <a:gd name="T88" fmla="*/ 47 w 2877"/>
                <a:gd name="T89" fmla="*/ 275 h 2882"/>
                <a:gd name="T90" fmla="*/ 0 w 2877"/>
                <a:gd name="T91" fmla="*/ 187 h 2882"/>
                <a:gd name="T92" fmla="*/ 12 w 2877"/>
                <a:gd name="T93" fmla="*/ 158 h 2882"/>
                <a:gd name="T94" fmla="*/ 172 w 2877"/>
                <a:gd name="T95" fmla="*/ 5 h 2882"/>
                <a:gd name="T96" fmla="*/ 183 w 2877"/>
                <a:gd name="T97" fmla="*/ 0 h 2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77" h="2882">
                  <a:moveTo>
                    <a:pt x="183" y="0"/>
                  </a:moveTo>
                  <a:lnTo>
                    <a:pt x="192" y="1"/>
                  </a:lnTo>
                  <a:lnTo>
                    <a:pt x="200" y="3"/>
                  </a:lnTo>
                  <a:lnTo>
                    <a:pt x="207" y="9"/>
                  </a:lnTo>
                  <a:lnTo>
                    <a:pt x="275" y="49"/>
                  </a:lnTo>
                  <a:lnTo>
                    <a:pt x="337" y="88"/>
                  </a:lnTo>
                  <a:lnTo>
                    <a:pt x="393" y="126"/>
                  </a:lnTo>
                  <a:lnTo>
                    <a:pt x="445" y="164"/>
                  </a:lnTo>
                  <a:lnTo>
                    <a:pt x="490" y="200"/>
                  </a:lnTo>
                  <a:lnTo>
                    <a:pt x="529" y="236"/>
                  </a:lnTo>
                  <a:lnTo>
                    <a:pt x="563" y="272"/>
                  </a:lnTo>
                  <a:lnTo>
                    <a:pt x="592" y="306"/>
                  </a:lnTo>
                  <a:lnTo>
                    <a:pt x="614" y="339"/>
                  </a:lnTo>
                  <a:lnTo>
                    <a:pt x="630" y="371"/>
                  </a:lnTo>
                  <a:lnTo>
                    <a:pt x="641" y="401"/>
                  </a:lnTo>
                  <a:lnTo>
                    <a:pt x="647" y="431"/>
                  </a:lnTo>
                  <a:lnTo>
                    <a:pt x="644" y="460"/>
                  </a:lnTo>
                  <a:lnTo>
                    <a:pt x="638" y="487"/>
                  </a:lnTo>
                  <a:lnTo>
                    <a:pt x="638" y="487"/>
                  </a:lnTo>
                  <a:lnTo>
                    <a:pt x="638" y="488"/>
                  </a:lnTo>
                  <a:lnTo>
                    <a:pt x="638" y="489"/>
                  </a:lnTo>
                  <a:lnTo>
                    <a:pt x="638" y="491"/>
                  </a:lnTo>
                  <a:lnTo>
                    <a:pt x="638" y="495"/>
                  </a:lnTo>
                  <a:lnTo>
                    <a:pt x="638" y="495"/>
                  </a:lnTo>
                  <a:lnTo>
                    <a:pt x="638" y="495"/>
                  </a:lnTo>
                  <a:lnTo>
                    <a:pt x="638" y="496"/>
                  </a:lnTo>
                  <a:lnTo>
                    <a:pt x="638" y="499"/>
                  </a:lnTo>
                  <a:lnTo>
                    <a:pt x="638" y="503"/>
                  </a:lnTo>
                  <a:lnTo>
                    <a:pt x="636" y="504"/>
                  </a:lnTo>
                  <a:lnTo>
                    <a:pt x="634" y="504"/>
                  </a:lnTo>
                  <a:lnTo>
                    <a:pt x="634" y="505"/>
                  </a:lnTo>
                  <a:lnTo>
                    <a:pt x="634" y="507"/>
                  </a:lnTo>
                  <a:lnTo>
                    <a:pt x="635" y="508"/>
                  </a:lnTo>
                  <a:lnTo>
                    <a:pt x="636" y="509"/>
                  </a:lnTo>
                  <a:lnTo>
                    <a:pt x="637" y="510"/>
                  </a:lnTo>
                  <a:lnTo>
                    <a:pt x="637" y="511"/>
                  </a:lnTo>
                  <a:lnTo>
                    <a:pt x="638" y="511"/>
                  </a:lnTo>
                  <a:lnTo>
                    <a:pt x="638" y="511"/>
                  </a:lnTo>
                  <a:lnTo>
                    <a:pt x="638" y="511"/>
                  </a:lnTo>
                  <a:lnTo>
                    <a:pt x="638" y="512"/>
                  </a:lnTo>
                  <a:lnTo>
                    <a:pt x="639" y="513"/>
                  </a:lnTo>
                  <a:lnTo>
                    <a:pt x="640" y="514"/>
                  </a:lnTo>
                  <a:lnTo>
                    <a:pt x="642" y="516"/>
                  </a:lnTo>
                  <a:lnTo>
                    <a:pt x="645" y="519"/>
                  </a:lnTo>
                  <a:lnTo>
                    <a:pt x="645" y="519"/>
                  </a:lnTo>
                  <a:lnTo>
                    <a:pt x="645" y="519"/>
                  </a:lnTo>
                  <a:lnTo>
                    <a:pt x="647" y="520"/>
                  </a:lnTo>
                  <a:lnTo>
                    <a:pt x="648" y="520"/>
                  </a:lnTo>
                  <a:lnTo>
                    <a:pt x="649" y="522"/>
                  </a:lnTo>
                  <a:lnTo>
                    <a:pt x="651" y="524"/>
                  </a:lnTo>
                  <a:lnTo>
                    <a:pt x="654" y="526"/>
                  </a:lnTo>
                  <a:lnTo>
                    <a:pt x="1484" y="1358"/>
                  </a:lnTo>
                  <a:lnTo>
                    <a:pt x="1486" y="1358"/>
                  </a:lnTo>
                  <a:lnTo>
                    <a:pt x="1488" y="1358"/>
                  </a:lnTo>
                  <a:lnTo>
                    <a:pt x="1490" y="1359"/>
                  </a:lnTo>
                  <a:lnTo>
                    <a:pt x="1492" y="1359"/>
                  </a:lnTo>
                  <a:lnTo>
                    <a:pt x="1494" y="1362"/>
                  </a:lnTo>
                  <a:lnTo>
                    <a:pt x="1497" y="1364"/>
                  </a:lnTo>
                  <a:lnTo>
                    <a:pt x="1500" y="1367"/>
                  </a:lnTo>
                  <a:lnTo>
                    <a:pt x="1507" y="1367"/>
                  </a:lnTo>
                  <a:lnTo>
                    <a:pt x="1527" y="1352"/>
                  </a:lnTo>
                  <a:lnTo>
                    <a:pt x="1551" y="1342"/>
                  </a:lnTo>
                  <a:lnTo>
                    <a:pt x="1575" y="1335"/>
                  </a:lnTo>
                  <a:lnTo>
                    <a:pt x="1599" y="1331"/>
                  </a:lnTo>
                  <a:lnTo>
                    <a:pt x="1624" y="1327"/>
                  </a:lnTo>
                  <a:lnTo>
                    <a:pt x="1648" y="1327"/>
                  </a:lnTo>
                  <a:lnTo>
                    <a:pt x="1651" y="1327"/>
                  </a:lnTo>
                  <a:lnTo>
                    <a:pt x="1653" y="1327"/>
                  </a:lnTo>
                  <a:lnTo>
                    <a:pt x="1655" y="1327"/>
                  </a:lnTo>
                  <a:lnTo>
                    <a:pt x="1657" y="1329"/>
                  </a:lnTo>
                  <a:lnTo>
                    <a:pt x="1658" y="1330"/>
                  </a:lnTo>
                  <a:lnTo>
                    <a:pt x="1661" y="1332"/>
                  </a:lnTo>
                  <a:lnTo>
                    <a:pt x="1663" y="1335"/>
                  </a:lnTo>
                  <a:lnTo>
                    <a:pt x="1699" y="1337"/>
                  </a:lnTo>
                  <a:lnTo>
                    <a:pt x="1734" y="1343"/>
                  </a:lnTo>
                  <a:lnTo>
                    <a:pt x="1768" y="1353"/>
                  </a:lnTo>
                  <a:lnTo>
                    <a:pt x="1802" y="1369"/>
                  </a:lnTo>
                  <a:lnTo>
                    <a:pt x="1835" y="1388"/>
                  </a:lnTo>
                  <a:lnTo>
                    <a:pt x="1867" y="1413"/>
                  </a:lnTo>
                  <a:lnTo>
                    <a:pt x="1867" y="1421"/>
                  </a:lnTo>
                  <a:lnTo>
                    <a:pt x="1875" y="1421"/>
                  </a:lnTo>
                  <a:lnTo>
                    <a:pt x="1878" y="1424"/>
                  </a:lnTo>
                  <a:lnTo>
                    <a:pt x="1880" y="1426"/>
                  </a:lnTo>
                  <a:lnTo>
                    <a:pt x="1881" y="1428"/>
                  </a:lnTo>
                  <a:lnTo>
                    <a:pt x="1882" y="1429"/>
                  </a:lnTo>
                  <a:lnTo>
                    <a:pt x="1882" y="1430"/>
                  </a:lnTo>
                  <a:lnTo>
                    <a:pt x="1883" y="1430"/>
                  </a:lnTo>
                  <a:lnTo>
                    <a:pt x="1883" y="1430"/>
                  </a:lnTo>
                  <a:lnTo>
                    <a:pt x="2792" y="2340"/>
                  </a:lnTo>
                  <a:lnTo>
                    <a:pt x="2820" y="2372"/>
                  </a:lnTo>
                  <a:lnTo>
                    <a:pt x="2841" y="2406"/>
                  </a:lnTo>
                  <a:lnTo>
                    <a:pt x="2858" y="2442"/>
                  </a:lnTo>
                  <a:lnTo>
                    <a:pt x="2869" y="2480"/>
                  </a:lnTo>
                  <a:lnTo>
                    <a:pt x="2875" y="2523"/>
                  </a:lnTo>
                  <a:lnTo>
                    <a:pt x="2877" y="2567"/>
                  </a:lnTo>
                  <a:lnTo>
                    <a:pt x="2875" y="2609"/>
                  </a:lnTo>
                  <a:lnTo>
                    <a:pt x="2868" y="2648"/>
                  </a:lnTo>
                  <a:lnTo>
                    <a:pt x="2856" y="2687"/>
                  </a:lnTo>
                  <a:lnTo>
                    <a:pt x="2838" y="2722"/>
                  </a:lnTo>
                  <a:lnTo>
                    <a:pt x="2817" y="2756"/>
                  </a:lnTo>
                  <a:lnTo>
                    <a:pt x="2792" y="2788"/>
                  </a:lnTo>
                  <a:lnTo>
                    <a:pt x="2784" y="2788"/>
                  </a:lnTo>
                  <a:lnTo>
                    <a:pt x="2784" y="2791"/>
                  </a:lnTo>
                  <a:lnTo>
                    <a:pt x="2784" y="2794"/>
                  </a:lnTo>
                  <a:lnTo>
                    <a:pt x="2784" y="2795"/>
                  </a:lnTo>
                  <a:lnTo>
                    <a:pt x="2784" y="2795"/>
                  </a:lnTo>
                  <a:lnTo>
                    <a:pt x="2784" y="2795"/>
                  </a:lnTo>
                  <a:lnTo>
                    <a:pt x="2751" y="2821"/>
                  </a:lnTo>
                  <a:lnTo>
                    <a:pt x="2717" y="2841"/>
                  </a:lnTo>
                  <a:lnTo>
                    <a:pt x="2680" y="2859"/>
                  </a:lnTo>
                  <a:lnTo>
                    <a:pt x="2642" y="2871"/>
                  </a:lnTo>
                  <a:lnTo>
                    <a:pt x="2604" y="2878"/>
                  </a:lnTo>
                  <a:lnTo>
                    <a:pt x="2565" y="2882"/>
                  </a:lnTo>
                  <a:lnTo>
                    <a:pt x="2522" y="2879"/>
                  </a:lnTo>
                  <a:lnTo>
                    <a:pt x="2483" y="2873"/>
                  </a:lnTo>
                  <a:lnTo>
                    <a:pt x="2446" y="2862"/>
                  </a:lnTo>
                  <a:lnTo>
                    <a:pt x="2410" y="2845"/>
                  </a:lnTo>
                  <a:lnTo>
                    <a:pt x="2377" y="2824"/>
                  </a:lnTo>
                  <a:lnTo>
                    <a:pt x="2345" y="2795"/>
                  </a:lnTo>
                  <a:lnTo>
                    <a:pt x="2345" y="2795"/>
                  </a:lnTo>
                  <a:lnTo>
                    <a:pt x="2345" y="2795"/>
                  </a:lnTo>
                  <a:lnTo>
                    <a:pt x="2344" y="2795"/>
                  </a:lnTo>
                  <a:lnTo>
                    <a:pt x="2343" y="2794"/>
                  </a:lnTo>
                  <a:lnTo>
                    <a:pt x="2342" y="2792"/>
                  </a:lnTo>
                  <a:lnTo>
                    <a:pt x="2340" y="2790"/>
                  </a:lnTo>
                  <a:lnTo>
                    <a:pt x="2337" y="2788"/>
                  </a:lnTo>
                  <a:lnTo>
                    <a:pt x="1421" y="1877"/>
                  </a:lnTo>
                  <a:lnTo>
                    <a:pt x="1421" y="1869"/>
                  </a:lnTo>
                  <a:lnTo>
                    <a:pt x="1413" y="1861"/>
                  </a:lnTo>
                  <a:lnTo>
                    <a:pt x="1392" y="1836"/>
                  </a:lnTo>
                  <a:lnTo>
                    <a:pt x="1374" y="1808"/>
                  </a:lnTo>
                  <a:lnTo>
                    <a:pt x="1360" y="1779"/>
                  </a:lnTo>
                  <a:lnTo>
                    <a:pt x="1348" y="1748"/>
                  </a:lnTo>
                  <a:lnTo>
                    <a:pt x="1341" y="1715"/>
                  </a:lnTo>
                  <a:lnTo>
                    <a:pt x="1337" y="1682"/>
                  </a:lnTo>
                  <a:lnTo>
                    <a:pt x="1335" y="1649"/>
                  </a:lnTo>
                  <a:lnTo>
                    <a:pt x="1333" y="1622"/>
                  </a:lnTo>
                  <a:lnTo>
                    <a:pt x="1334" y="1599"/>
                  </a:lnTo>
                  <a:lnTo>
                    <a:pt x="1338" y="1575"/>
                  </a:lnTo>
                  <a:lnTo>
                    <a:pt x="1343" y="1553"/>
                  </a:lnTo>
                  <a:lnTo>
                    <a:pt x="1350" y="1531"/>
                  </a:lnTo>
                  <a:lnTo>
                    <a:pt x="1359" y="1508"/>
                  </a:lnTo>
                  <a:lnTo>
                    <a:pt x="1363" y="1508"/>
                  </a:lnTo>
                  <a:lnTo>
                    <a:pt x="1365" y="1507"/>
                  </a:lnTo>
                  <a:lnTo>
                    <a:pt x="1366" y="1506"/>
                  </a:lnTo>
                  <a:lnTo>
                    <a:pt x="1366" y="1504"/>
                  </a:lnTo>
                  <a:lnTo>
                    <a:pt x="1366" y="1500"/>
                  </a:lnTo>
                  <a:lnTo>
                    <a:pt x="1366" y="1500"/>
                  </a:lnTo>
                  <a:lnTo>
                    <a:pt x="1366" y="1499"/>
                  </a:lnTo>
                  <a:lnTo>
                    <a:pt x="1366" y="1497"/>
                  </a:lnTo>
                  <a:lnTo>
                    <a:pt x="1365" y="1495"/>
                  </a:lnTo>
                  <a:lnTo>
                    <a:pt x="1364" y="1494"/>
                  </a:lnTo>
                  <a:lnTo>
                    <a:pt x="1362" y="1492"/>
                  </a:lnTo>
                  <a:lnTo>
                    <a:pt x="1359" y="1491"/>
                  </a:lnTo>
                  <a:lnTo>
                    <a:pt x="513" y="645"/>
                  </a:lnTo>
                  <a:lnTo>
                    <a:pt x="510" y="642"/>
                  </a:lnTo>
                  <a:lnTo>
                    <a:pt x="508" y="640"/>
                  </a:lnTo>
                  <a:lnTo>
                    <a:pt x="507" y="638"/>
                  </a:lnTo>
                  <a:lnTo>
                    <a:pt x="506" y="637"/>
                  </a:lnTo>
                  <a:lnTo>
                    <a:pt x="504" y="637"/>
                  </a:lnTo>
                  <a:lnTo>
                    <a:pt x="504" y="637"/>
                  </a:lnTo>
                  <a:lnTo>
                    <a:pt x="504" y="637"/>
                  </a:lnTo>
                  <a:lnTo>
                    <a:pt x="500" y="637"/>
                  </a:lnTo>
                  <a:lnTo>
                    <a:pt x="496" y="637"/>
                  </a:lnTo>
                  <a:lnTo>
                    <a:pt x="492" y="637"/>
                  </a:lnTo>
                  <a:lnTo>
                    <a:pt x="490" y="637"/>
                  </a:lnTo>
                  <a:lnTo>
                    <a:pt x="489" y="637"/>
                  </a:lnTo>
                  <a:lnTo>
                    <a:pt x="462" y="644"/>
                  </a:lnTo>
                  <a:lnTo>
                    <a:pt x="433" y="645"/>
                  </a:lnTo>
                  <a:lnTo>
                    <a:pt x="404" y="641"/>
                  </a:lnTo>
                  <a:lnTo>
                    <a:pt x="374" y="630"/>
                  </a:lnTo>
                  <a:lnTo>
                    <a:pt x="342" y="615"/>
                  </a:lnTo>
                  <a:lnTo>
                    <a:pt x="310" y="592"/>
                  </a:lnTo>
                  <a:lnTo>
                    <a:pt x="276" y="564"/>
                  </a:lnTo>
                  <a:lnTo>
                    <a:pt x="241" y="531"/>
                  </a:lnTo>
                  <a:lnTo>
                    <a:pt x="205" y="492"/>
                  </a:lnTo>
                  <a:lnTo>
                    <a:pt x="167" y="446"/>
                  </a:lnTo>
                  <a:lnTo>
                    <a:pt x="128" y="395"/>
                  </a:lnTo>
                  <a:lnTo>
                    <a:pt x="88" y="338"/>
                  </a:lnTo>
                  <a:lnTo>
                    <a:pt x="47" y="275"/>
                  </a:lnTo>
                  <a:lnTo>
                    <a:pt x="3" y="204"/>
                  </a:lnTo>
                  <a:lnTo>
                    <a:pt x="2" y="199"/>
                  </a:lnTo>
                  <a:lnTo>
                    <a:pt x="0" y="193"/>
                  </a:lnTo>
                  <a:lnTo>
                    <a:pt x="0" y="187"/>
                  </a:lnTo>
                  <a:lnTo>
                    <a:pt x="3" y="182"/>
                  </a:lnTo>
                  <a:lnTo>
                    <a:pt x="4" y="174"/>
                  </a:lnTo>
                  <a:lnTo>
                    <a:pt x="6" y="165"/>
                  </a:lnTo>
                  <a:lnTo>
                    <a:pt x="12" y="158"/>
                  </a:lnTo>
                  <a:lnTo>
                    <a:pt x="168" y="9"/>
                  </a:lnTo>
                  <a:lnTo>
                    <a:pt x="169" y="9"/>
                  </a:lnTo>
                  <a:lnTo>
                    <a:pt x="170" y="8"/>
                  </a:lnTo>
                  <a:lnTo>
                    <a:pt x="172" y="5"/>
                  </a:lnTo>
                  <a:lnTo>
                    <a:pt x="174" y="3"/>
                  </a:lnTo>
                  <a:lnTo>
                    <a:pt x="177" y="2"/>
                  </a:lnTo>
                  <a:lnTo>
                    <a:pt x="180" y="1"/>
                  </a:lnTo>
                  <a:lnTo>
                    <a:pt x="183" y="0"/>
                  </a:lnTo>
                  <a:close/>
                </a:path>
              </a:pathLst>
            </a:custGeom>
            <a:grpFill/>
            <a:ln w="0">
              <a:solidFill>
                <a:srgbClr val="00B0F0"/>
              </a:solidFill>
              <a:prstDash val="solid"/>
              <a:round/>
              <a:headEnd/>
              <a:tailEnd/>
            </a:ln>
          </p:spPr>
          <p:txBody>
            <a:bodyPr vert="horz" wrap="square" lIns="96760" tIns="48380" rIns="96760" bIns="4838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de-DE" sz="2539">
                <a:solidFill>
                  <a:srgbClr val="646464"/>
                </a:solidFill>
              </a:endParaRPr>
            </a:p>
          </p:txBody>
        </p:sp>
        <p:sp>
          <p:nvSpPr>
            <p:cNvPr id="25" name="Freeform 135"/>
            <p:cNvSpPr>
              <a:spLocks noEditPoints="1"/>
            </p:cNvSpPr>
            <p:nvPr/>
          </p:nvSpPr>
          <p:spPr bwMode="auto">
            <a:xfrm>
              <a:off x="5014" y="3521"/>
              <a:ext cx="253" cy="280"/>
            </a:xfrm>
            <a:custGeom>
              <a:avLst/>
              <a:gdLst>
                <a:gd name="T0" fmla="*/ 377 w 1520"/>
                <a:gd name="T1" fmla="*/ 926 h 1677"/>
                <a:gd name="T2" fmla="*/ 494 w 1520"/>
                <a:gd name="T3" fmla="*/ 1367 h 1677"/>
                <a:gd name="T4" fmla="*/ 823 w 1520"/>
                <a:gd name="T5" fmla="*/ 1045 h 1677"/>
                <a:gd name="T6" fmla="*/ 1285 w 1520"/>
                <a:gd name="T7" fmla="*/ 0 h 1677"/>
                <a:gd name="T8" fmla="*/ 1301 w 1520"/>
                <a:gd name="T9" fmla="*/ 2 h 1677"/>
                <a:gd name="T10" fmla="*/ 1464 w 1520"/>
                <a:gd name="T11" fmla="*/ 165 h 1677"/>
                <a:gd name="T12" fmla="*/ 1465 w 1520"/>
                <a:gd name="T13" fmla="*/ 168 h 1677"/>
                <a:gd name="T14" fmla="*/ 1468 w 1520"/>
                <a:gd name="T15" fmla="*/ 177 h 1677"/>
                <a:gd name="T16" fmla="*/ 1473 w 1520"/>
                <a:gd name="T17" fmla="*/ 204 h 1677"/>
                <a:gd name="T18" fmla="*/ 1458 w 1520"/>
                <a:gd name="T19" fmla="*/ 248 h 1677"/>
                <a:gd name="T20" fmla="*/ 1450 w 1520"/>
                <a:gd name="T21" fmla="*/ 298 h 1677"/>
                <a:gd name="T22" fmla="*/ 1452 w 1520"/>
                <a:gd name="T23" fmla="*/ 368 h 1677"/>
                <a:gd name="T24" fmla="*/ 1473 w 1520"/>
                <a:gd name="T25" fmla="*/ 453 h 1677"/>
                <a:gd name="T26" fmla="*/ 1512 w 1520"/>
                <a:gd name="T27" fmla="*/ 526 h 1677"/>
                <a:gd name="T28" fmla="*/ 1520 w 1520"/>
                <a:gd name="T29" fmla="*/ 542 h 1677"/>
                <a:gd name="T30" fmla="*/ 1518 w 1520"/>
                <a:gd name="T31" fmla="*/ 557 h 1677"/>
                <a:gd name="T32" fmla="*/ 1512 w 1520"/>
                <a:gd name="T33" fmla="*/ 574 h 1677"/>
                <a:gd name="T34" fmla="*/ 1144 w 1520"/>
                <a:gd name="T35" fmla="*/ 943 h 1677"/>
                <a:gd name="T36" fmla="*/ 1143 w 1520"/>
                <a:gd name="T37" fmla="*/ 945 h 1677"/>
                <a:gd name="T38" fmla="*/ 1141 w 1520"/>
                <a:gd name="T39" fmla="*/ 948 h 1677"/>
                <a:gd name="T40" fmla="*/ 1136 w 1520"/>
                <a:gd name="T41" fmla="*/ 950 h 1677"/>
                <a:gd name="T42" fmla="*/ 987 w 1520"/>
                <a:gd name="T43" fmla="*/ 1515 h 1677"/>
                <a:gd name="T44" fmla="*/ 987 w 1520"/>
                <a:gd name="T45" fmla="*/ 1518 h 1677"/>
                <a:gd name="T46" fmla="*/ 984 w 1520"/>
                <a:gd name="T47" fmla="*/ 1521 h 1677"/>
                <a:gd name="T48" fmla="*/ 980 w 1520"/>
                <a:gd name="T49" fmla="*/ 1523 h 1677"/>
                <a:gd name="T50" fmla="*/ 978 w 1520"/>
                <a:gd name="T51" fmla="*/ 1527 h 1677"/>
                <a:gd name="T52" fmla="*/ 973 w 1520"/>
                <a:gd name="T53" fmla="*/ 1531 h 1677"/>
                <a:gd name="T54" fmla="*/ 967 w 1520"/>
                <a:gd name="T55" fmla="*/ 1531 h 1677"/>
                <a:gd name="T56" fmla="*/ 439 w 1520"/>
                <a:gd name="T57" fmla="*/ 1672 h 1677"/>
                <a:gd name="T58" fmla="*/ 423 w 1520"/>
                <a:gd name="T59" fmla="*/ 1677 h 1677"/>
                <a:gd name="T60" fmla="*/ 415 w 1520"/>
                <a:gd name="T61" fmla="*/ 1672 h 1677"/>
                <a:gd name="T62" fmla="*/ 409 w 1520"/>
                <a:gd name="T63" fmla="*/ 1672 h 1677"/>
                <a:gd name="T64" fmla="*/ 400 w 1520"/>
                <a:gd name="T65" fmla="*/ 1672 h 1677"/>
                <a:gd name="T66" fmla="*/ 8 w 1520"/>
                <a:gd name="T67" fmla="*/ 1276 h 1677"/>
                <a:gd name="T68" fmla="*/ 5 w 1520"/>
                <a:gd name="T69" fmla="*/ 1271 h 1677"/>
                <a:gd name="T70" fmla="*/ 2 w 1520"/>
                <a:gd name="T71" fmla="*/ 1266 h 1677"/>
                <a:gd name="T72" fmla="*/ 0 w 1520"/>
                <a:gd name="T73" fmla="*/ 1264 h 1677"/>
                <a:gd name="T74" fmla="*/ 141 w 1520"/>
                <a:gd name="T75" fmla="*/ 715 h 1677"/>
                <a:gd name="T76" fmla="*/ 143 w 1520"/>
                <a:gd name="T77" fmla="*/ 708 h 1677"/>
                <a:gd name="T78" fmla="*/ 146 w 1520"/>
                <a:gd name="T79" fmla="*/ 702 h 1677"/>
                <a:gd name="T80" fmla="*/ 149 w 1520"/>
                <a:gd name="T81" fmla="*/ 699 h 1677"/>
                <a:gd name="T82" fmla="*/ 153 w 1520"/>
                <a:gd name="T83" fmla="*/ 695 h 1677"/>
                <a:gd name="T84" fmla="*/ 159 w 1520"/>
                <a:gd name="T85" fmla="*/ 690 h 1677"/>
                <a:gd name="T86" fmla="*/ 173 w 1520"/>
                <a:gd name="T87" fmla="*/ 683 h 1677"/>
                <a:gd name="T88" fmla="*/ 729 w 1520"/>
                <a:gd name="T89" fmla="*/ 534 h 1677"/>
                <a:gd name="T90" fmla="*/ 1262 w 1520"/>
                <a:gd name="T91" fmla="*/ 8 h 1677"/>
                <a:gd name="T92" fmla="*/ 1277 w 1520"/>
                <a:gd name="T93" fmla="*/ 1 h 1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20" h="1677">
                  <a:moveTo>
                    <a:pt x="635" y="856"/>
                  </a:moveTo>
                  <a:lnTo>
                    <a:pt x="377" y="926"/>
                  </a:lnTo>
                  <a:lnTo>
                    <a:pt x="314" y="1178"/>
                  </a:lnTo>
                  <a:lnTo>
                    <a:pt x="494" y="1367"/>
                  </a:lnTo>
                  <a:lnTo>
                    <a:pt x="752" y="1304"/>
                  </a:lnTo>
                  <a:lnTo>
                    <a:pt x="823" y="1045"/>
                  </a:lnTo>
                  <a:lnTo>
                    <a:pt x="635" y="856"/>
                  </a:lnTo>
                  <a:close/>
                  <a:moveTo>
                    <a:pt x="1285" y="0"/>
                  </a:moveTo>
                  <a:lnTo>
                    <a:pt x="1292" y="1"/>
                  </a:lnTo>
                  <a:lnTo>
                    <a:pt x="1301" y="2"/>
                  </a:lnTo>
                  <a:lnTo>
                    <a:pt x="1308" y="8"/>
                  </a:lnTo>
                  <a:lnTo>
                    <a:pt x="1464" y="165"/>
                  </a:lnTo>
                  <a:lnTo>
                    <a:pt x="1465" y="166"/>
                  </a:lnTo>
                  <a:lnTo>
                    <a:pt x="1465" y="168"/>
                  </a:lnTo>
                  <a:lnTo>
                    <a:pt x="1466" y="172"/>
                  </a:lnTo>
                  <a:lnTo>
                    <a:pt x="1468" y="177"/>
                  </a:lnTo>
                  <a:lnTo>
                    <a:pt x="1473" y="181"/>
                  </a:lnTo>
                  <a:lnTo>
                    <a:pt x="1473" y="204"/>
                  </a:lnTo>
                  <a:lnTo>
                    <a:pt x="1464" y="225"/>
                  </a:lnTo>
                  <a:lnTo>
                    <a:pt x="1458" y="248"/>
                  </a:lnTo>
                  <a:lnTo>
                    <a:pt x="1453" y="272"/>
                  </a:lnTo>
                  <a:lnTo>
                    <a:pt x="1450" y="298"/>
                  </a:lnTo>
                  <a:lnTo>
                    <a:pt x="1449" y="322"/>
                  </a:lnTo>
                  <a:lnTo>
                    <a:pt x="1452" y="368"/>
                  </a:lnTo>
                  <a:lnTo>
                    <a:pt x="1460" y="412"/>
                  </a:lnTo>
                  <a:lnTo>
                    <a:pt x="1473" y="453"/>
                  </a:lnTo>
                  <a:lnTo>
                    <a:pt x="1490" y="491"/>
                  </a:lnTo>
                  <a:lnTo>
                    <a:pt x="1512" y="526"/>
                  </a:lnTo>
                  <a:lnTo>
                    <a:pt x="1518" y="534"/>
                  </a:lnTo>
                  <a:lnTo>
                    <a:pt x="1520" y="542"/>
                  </a:lnTo>
                  <a:lnTo>
                    <a:pt x="1520" y="550"/>
                  </a:lnTo>
                  <a:lnTo>
                    <a:pt x="1518" y="557"/>
                  </a:lnTo>
                  <a:lnTo>
                    <a:pt x="1514" y="565"/>
                  </a:lnTo>
                  <a:lnTo>
                    <a:pt x="1512" y="574"/>
                  </a:lnTo>
                  <a:lnTo>
                    <a:pt x="1144" y="942"/>
                  </a:lnTo>
                  <a:lnTo>
                    <a:pt x="1144" y="943"/>
                  </a:lnTo>
                  <a:lnTo>
                    <a:pt x="1143" y="944"/>
                  </a:lnTo>
                  <a:lnTo>
                    <a:pt x="1143" y="945"/>
                  </a:lnTo>
                  <a:lnTo>
                    <a:pt x="1142" y="947"/>
                  </a:lnTo>
                  <a:lnTo>
                    <a:pt x="1141" y="948"/>
                  </a:lnTo>
                  <a:lnTo>
                    <a:pt x="1139" y="950"/>
                  </a:lnTo>
                  <a:lnTo>
                    <a:pt x="1136" y="950"/>
                  </a:lnTo>
                  <a:lnTo>
                    <a:pt x="987" y="1515"/>
                  </a:lnTo>
                  <a:lnTo>
                    <a:pt x="987" y="1515"/>
                  </a:lnTo>
                  <a:lnTo>
                    <a:pt x="987" y="1516"/>
                  </a:lnTo>
                  <a:lnTo>
                    <a:pt x="987" y="1518"/>
                  </a:lnTo>
                  <a:lnTo>
                    <a:pt x="986" y="1520"/>
                  </a:lnTo>
                  <a:lnTo>
                    <a:pt x="984" y="1521"/>
                  </a:lnTo>
                  <a:lnTo>
                    <a:pt x="982" y="1522"/>
                  </a:lnTo>
                  <a:lnTo>
                    <a:pt x="980" y="1523"/>
                  </a:lnTo>
                  <a:lnTo>
                    <a:pt x="979" y="1525"/>
                  </a:lnTo>
                  <a:lnTo>
                    <a:pt x="978" y="1527"/>
                  </a:lnTo>
                  <a:lnTo>
                    <a:pt x="976" y="1530"/>
                  </a:lnTo>
                  <a:lnTo>
                    <a:pt x="973" y="1531"/>
                  </a:lnTo>
                  <a:lnTo>
                    <a:pt x="970" y="1531"/>
                  </a:lnTo>
                  <a:lnTo>
                    <a:pt x="967" y="1531"/>
                  </a:lnTo>
                  <a:lnTo>
                    <a:pt x="963" y="1531"/>
                  </a:lnTo>
                  <a:lnTo>
                    <a:pt x="439" y="1672"/>
                  </a:lnTo>
                  <a:lnTo>
                    <a:pt x="431" y="1677"/>
                  </a:lnTo>
                  <a:lnTo>
                    <a:pt x="423" y="1677"/>
                  </a:lnTo>
                  <a:lnTo>
                    <a:pt x="416" y="1672"/>
                  </a:lnTo>
                  <a:lnTo>
                    <a:pt x="415" y="1672"/>
                  </a:lnTo>
                  <a:lnTo>
                    <a:pt x="413" y="1672"/>
                  </a:lnTo>
                  <a:lnTo>
                    <a:pt x="409" y="1672"/>
                  </a:lnTo>
                  <a:lnTo>
                    <a:pt x="404" y="1672"/>
                  </a:lnTo>
                  <a:lnTo>
                    <a:pt x="400" y="1672"/>
                  </a:lnTo>
                  <a:lnTo>
                    <a:pt x="8" y="1280"/>
                  </a:lnTo>
                  <a:lnTo>
                    <a:pt x="8" y="1276"/>
                  </a:lnTo>
                  <a:lnTo>
                    <a:pt x="7" y="1273"/>
                  </a:lnTo>
                  <a:lnTo>
                    <a:pt x="5" y="1271"/>
                  </a:lnTo>
                  <a:lnTo>
                    <a:pt x="3" y="1268"/>
                  </a:lnTo>
                  <a:lnTo>
                    <a:pt x="2" y="1266"/>
                  </a:lnTo>
                  <a:lnTo>
                    <a:pt x="1" y="1264"/>
                  </a:lnTo>
                  <a:lnTo>
                    <a:pt x="0" y="1264"/>
                  </a:lnTo>
                  <a:lnTo>
                    <a:pt x="0" y="1241"/>
                  </a:lnTo>
                  <a:lnTo>
                    <a:pt x="141" y="715"/>
                  </a:lnTo>
                  <a:lnTo>
                    <a:pt x="142" y="712"/>
                  </a:lnTo>
                  <a:lnTo>
                    <a:pt x="143" y="708"/>
                  </a:lnTo>
                  <a:lnTo>
                    <a:pt x="144" y="706"/>
                  </a:lnTo>
                  <a:lnTo>
                    <a:pt x="146" y="702"/>
                  </a:lnTo>
                  <a:lnTo>
                    <a:pt x="147" y="700"/>
                  </a:lnTo>
                  <a:lnTo>
                    <a:pt x="149" y="699"/>
                  </a:lnTo>
                  <a:lnTo>
                    <a:pt x="149" y="699"/>
                  </a:lnTo>
                  <a:lnTo>
                    <a:pt x="153" y="695"/>
                  </a:lnTo>
                  <a:lnTo>
                    <a:pt x="156" y="692"/>
                  </a:lnTo>
                  <a:lnTo>
                    <a:pt x="159" y="690"/>
                  </a:lnTo>
                  <a:lnTo>
                    <a:pt x="165" y="687"/>
                  </a:lnTo>
                  <a:lnTo>
                    <a:pt x="173" y="683"/>
                  </a:lnTo>
                  <a:lnTo>
                    <a:pt x="729" y="542"/>
                  </a:lnTo>
                  <a:lnTo>
                    <a:pt x="729" y="534"/>
                  </a:lnTo>
                  <a:lnTo>
                    <a:pt x="737" y="534"/>
                  </a:lnTo>
                  <a:lnTo>
                    <a:pt x="1262" y="8"/>
                  </a:lnTo>
                  <a:lnTo>
                    <a:pt x="1269" y="2"/>
                  </a:lnTo>
                  <a:lnTo>
                    <a:pt x="1277" y="1"/>
                  </a:lnTo>
                  <a:lnTo>
                    <a:pt x="1285" y="0"/>
                  </a:lnTo>
                  <a:close/>
                </a:path>
              </a:pathLst>
            </a:custGeom>
            <a:grpFill/>
            <a:ln w="0">
              <a:solidFill>
                <a:srgbClr val="00B0F0"/>
              </a:solidFill>
              <a:prstDash val="solid"/>
              <a:round/>
              <a:headEnd/>
              <a:tailEnd/>
            </a:ln>
          </p:spPr>
          <p:txBody>
            <a:bodyPr vert="horz" wrap="square" lIns="96760" tIns="48380" rIns="96760" bIns="4838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de-DE" sz="2539">
                <a:solidFill>
                  <a:srgbClr val="646464"/>
                </a:solidFill>
              </a:endParaRPr>
            </a:p>
          </p:txBody>
        </p:sp>
      </p:grpSp>
      <p:sp>
        <p:nvSpPr>
          <p:cNvPr id="27" name="Oval 277"/>
          <p:cNvSpPr>
            <a:spLocks noChangeAspect="1" noChangeArrowheads="1"/>
          </p:cNvSpPr>
          <p:nvPr/>
        </p:nvSpPr>
        <p:spPr bwMode="auto">
          <a:xfrm>
            <a:off x="5557589" y="2068505"/>
            <a:ext cx="1283883" cy="1283633"/>
          </a:xfrm>
          <a:prstGeom prst="ellipse">
            <a:avLst/>
          </a:prstGeom>
          <a:solidFill>
            <a:srgbClr val="92D050"/>
          </a:solidFill>
          <a:ln w="9525" cmpd="sng">
            <a:noFill/>
            <a:bevel/>
            <a:headEnd/>
            <a:tailEnd/>
          </a:ln>
        </p:spPr>
        <p:txBody>
          <a:bodyPr lIns="0" tIns="0" rIns="0" bIns="0" anchor="t"/>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ctr" fontAlgn="base">
              <a:lnSpc>
                <a:spcPct val="90000"/>
              </a:lnSpc>
              <a:spcBef>
                <a:spcPct val="0"/>
              </a:spcBef>
            </a:pPr>
            <a:endParaRPr lang="zh-CN" altLang="en-US" sz="1693" dirty="0">
              <a:solidFill>
                <a:prstClr val="white"/>
              </a:solidFill>
              <a:latin typeface="TeleGrotesk Headline Ultra" pitchFamily="2" charset="0"/>
              <a:ea typeface="微软雅黑" pitchFamily="34" charset="-122"/>
              <a:cs typeface="Arial" pitchFamily="34" charset="0"/>
              <a:sym typeface="宋体" pitchFamily="2" charset="-122"/>
            </a:endParaRPr>
          </a:p>
        </p:txBody>
      </p:sp>
      <p:sp>
        <p:nvSpPr>
          <p:cNvPr id="28" name="Freeform 6"/>
          <p:cNvSpPr>
            <a:spLocks noChangeAspect="1" noEditPoints="1"/>
          </p:cNvSpPr>
          <p:nvPr/>
        </p:nvSpPr>
        <p:spPr bwMode="auto">
          <a:xfrm>
            <a:off x="5906106" y="2402619"/>
            <a:ext cx="618831" cy="618832"/>
          </a:xfrm>
          <a:custGeom>
            <a:avLst/>
            <a:gdLst>
              <a:gd name="T0" fmla="*/ 2353 w 5873"/>
              <a:gd name="T1" fmla="*/ 2353 h 5873"/>
              <a:gd name="T2" fmla="*/ 2353 w 5873"/>
              <a:gd name="T3" fmla="*/ 5435 h 5873"/>
              <a:gd name="T4" fmla="*/ 5435 w 5873"/>
              <a:gd name="T5" fmla="*/ 5435 h 5873"/>
              <a:gd name="T6" fmla="*/ 5435 w 5873"/>
              <a:gd name="T7" fmla="*/ 2353 h 5873"/>
              <a:gd name="T8" fmla="*/ 2353 w 5873"/>
              <a:gd name="T9" fmla="*/ 2353 h 5873"/>
              <a:gd name="T10" fmla="*/ 1396 w 5873"/>
              <a:gd name="T11" fmla="*/ 1396 h 5873"/>
              <a:gd name="T12" fmla="*/ 1396 w 5873"/>
              <a:gd name="T13" fmla="*/ 4477 h 5873"/>
              <a:gd name="T14" fmla="*/ 1916 w 5873"/>
              <a:gd name="T15" fmla="*/ 4477 h 5873"/>
              <a:gd name="T16" fmla="*/ 1916 w 5873"/>
              <a:gd name="T17" fmla="*/ 1916 h 5873"/>
              <a:gd name="T18" fmla="*/ 4477 w 5873"/>
              <a:gd name="T19" fmla="*/ 1916 h 5873"/>
              <a:gd name="T20" fmla="*/ 4477 w 5873"/>
              <a:gd name="T21" fmla="*/ 1396 h 5873"/>
              <a:gd name="T22" fmla="*/ 1396 w 5873"/>
              <a:gd name="T23" fmla="*/ 1396 h 5873"/>
              <a:gd name="T24" fmla="*/ 438 w 5873"/>
              <a:gd name="T25" fmla="*/ 438 h 5873"/>
              <a:gd name="T26" fmla="*/ 438 w 5873"/>
              <a:gd name="T27" fmla="*/ 3518 h 5873"/>
              <a:gd name="T28" fmla="*/ 957 w 5873"/>
              <a:gd name="T29" fmla="*/ 3518 h 5873"/>
              <a:gd name="T30" fmla="*/ 957 w 5873"/>
              <a:gd name="T31" fmla="*/ 957 h 5873"/>
              <a:gd name="T32" fmla="*/ 3520 w 5873"/>
              <a:gd name="T33" fmla="*/ 957 h 5873"/>
              <a:gd name="T34" fmla="*/ 3520 w 5873"/>
              <a:gd name="T35" fmla="*/ 438 h 5873"/>
              <a:gd name="T36" fmla="*/ 438 w 5873"/>
              <a:gd name="T37" fmla="*/ 438 h 5873"/>
              <a:gd name="T38" fmla="*/ 0 w 5873"/>
              <a:gd name="T39" fmla="*/ 0 h 5873"/>
              <a:gd name="T40" fmla="*/ 3957 w 5873"/>
              <a:gd name="T41" fmla="*/ 0 h 5873"/>
              <a:gd name="T42" fmla="*/ 3957 w 5873"/>
              <a:gd name="T43" fmla="*/ 957 h 5873"/>
              <a:gd name="T44" fmla="*/ 4916 w 5873"/>
              <a:gd name="T45" fmla="*/ 957 h 5873"/>
              <a:gd name="T46" fmla="*/ 4916 w 5873"/>
              <a:gd name="T47" fmla="*/ 1916 h 5873"/>
              <a:gd name="T48" fmla="*/ 5873 w 5873"/>
              <a:gd name="T49" fmla="*/ 1916 h 5873"/>
              <a:gd name="T50" fmla="*/ 5873 w 5873"/>
              <a:gd name="T51" fmla="*/ 5873 h 5873"/>
              <a:gd name="T52" fmla="*/ 1916 w 5873"/>
              <a:gd name="T53" fmla="*/ 5873 h 5873"/>
              <a:gd name="T54" fmla="*/ 1916 w 5873"/>
              <a:gd name="T55" fmla="*/ 4916 h 5873"/>
              <a:gd name="T56" fmla="*/ 957 w 5873"/>
              <a:gd name="T57" fmla="*/ 4916 h 5873"/>
              <a:gd name="T58" fmla="*/ 957 w 5873"/>
              <a:gd name="T59" fmla="*/ 3957 h 5873"/>
              <a:gd name="T60" fmla="*/ 0 w 5873"/>
              <a:gd name="T61" fmla="*/ 3957 h 5873"/>
              <a:gd name="T62" fmla="*/ 0 w 5873"/>
              <a:gd name="T63" fmla="*/ 0 h 5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3" h="5873">
                <a:moveTo>
                  <a:pt x="2353" y="2353"/>
                </a:moveTo>
                <a:lnTo>
                  <a:pt x="2353" y="5435"/>
                </a:lnTo>
                <a:lnTo>
                  <a:pt x="5435" y="5435"/>
                </a:lnTo>
                <a:lnTo>
                  <a:pt x="5435" y="2353"/>
                </a:lnTo>
                <a:lnTo>
                  <a:pt x="2353" y="2353"/>
                </a:lnTo>
                <a:close/>
                <a:moveTo>
                  <a:pt x="1396" y="1396"/>
                </a:moveTo>
                <a:lnTo>
                  <a:pt x="1396" y="4477"/>
                </a:lnTo>
                <a:lnTo>
                  <a:pt x="1916" y="4477"/>
                </a:lnTo>
                <a:lnTo>
                  <a:pt x="1916" y="1916"/>
                </a:lnTo>
                <a:lnTo>
                  <a:pt x="4477" y="1916"/>
                </a:lnTo>
                <a:lnTo>
                  <a:pt x="4477" y="1396"/>
                </a:lnTo>
                <a:lnTo>
                  <a:pt x="1396" y="1396"/>
                </a:lnTo>
                <a:close/>
                <a:moveTo>
                  <a:pt x="438" y="438"/>
                </a:moveTo>
                <a:lnTo>
                  <a:pt x="438" y="3518"/>
                </a:lnTo>
                <a:lnTo>
                  <a:pt x="957" y="3518"/>
                </a:lnTo>
                <a:lnTo>
                  <a:pt x="957" y="957"/>
                </a:lnTo>
                <a:lnTo>
                  <a:pt x="3520" y="957"/>
                </a:lnTo>
                <a:lnTo>
                  <a:pt x="3520" y="438"/>
                </a:lnTo>
                <a:lnTo>
                  <a:pt x="438" y="438"/>
                </a:lnTo>
                <a:close/>
                <a:moveTo>
                  <a:pt x="0" y="0"/>
                </a:moveTo>
                <a:lnTo>
                  <a:pt x="3957" y="0"/>
                </a:lnTo>
                <a:lnTo>
                  <a:pt x="3957" y="957"/>
                </a:lnTo>
                <a:lnTo>
                  <a:pt x="4916" y="957"/>
                </a:lnTo>
                <a:lnTo>
                  <a:pt x="4916" y="1916"/>
                </a:lnTo>
                <a:lnTo>
                  <a:pt x="5873" y="1916"/>
                </a:lnTo>
                <a:lnTo>
                  <a:pt x="5873" y="5873"/>
                </a:lnTo>
                <a:lnTo>
                  <a:pt x="1916" y="5873"/>
                </a:lnTo>
                <a:lnTo>
                  <a:pt x="1916" y="4916"/>
                </a:lnTo>
                <a:lnTo>
                  <a:pt x="957" y="4916"/>
                </a:lnTo>
                <a:lnTo>
                  <a:pt x="957" y="3957"/>
                </a:lnTo>
                <a:lnTo>
                  <a:pt x="0" y="3957"/>
                </a:lnTo>
                <a:lnTo>
                  <a:pt x="0" y="0"/>
                </a:lnTo>
                <a:close/>
              </a:path>
            </a:pathLst>
          </a:custGeom>
          <a:solidFill>
            <a:schemeClr val="bg1"/>
          </a:solidFill>
          <a:ln w="0">
            <a:noFill/>
            <a:prstDash val="solid"/>
            <a:round/>
            <a:headEnd/>
            <a:tailEnd/>
          </a:ln>
        </p:spPr>
        <p:txBody>
          <a:bodyPr vert="horz" wrap="square" lIns="96760" tIns="48380" rIns="96760" bIns="4838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de-DE" sz="2539"/>
          </a:p>
        </p:txBody>
      </p:sp>
      <p:sp>
        <p:nvSpPr>
          <p:cNvPr id="30" name="Oval 276"/>
          <p:cNvSpPr>
            <a:spLocks noChangeAspect="1" noChangeArrowheads="1"/>
          </p:cNvSpPr>
          <p:nvPr/>
        </p:nvSpPr>
        <p:spPr bwMode="auto">
          <a:xfrm>
            <a:off x="6222868" y="1282631"/>
            <a:ext cx="1282659" cy="1282672"/>
          </a:xfrm>
          <a:prstGeom prst="ellipse">
            <a:avLst/>
          </a:prstGeom>
          <a:solidFill>
            <a:srgbClr val="FFC000"/>
          </a:solidFill>
          <a:ln w="9525" cmpd="sng">
            <a:solidFill>
              <a:srgbClr val="FFC000"/>
            </a:solidFill>
            <a:bevel/>
            <a:headEnd/>
            <a:tailEnd/>
          </a:ln>
        </p:spPr>
        <p:txBody>
          <a:bodyPr lIns="0" tIns="0" rIns="0" bIns="0" anchor="t"/>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ctr" fontAlgn="base">
              <a:lnSpc>
                <a:spcPct val="90000"/>
              </a:lnSpc>
              <a:spcBef>
                <a:spcPct val="0"/>
              </a:spcBef>
            </a:pPr>
            <a:endParaRPr lang="zh-CN" altLang="en-US" sz="1693" dirty="0">
              <a:solidFill>
                <a:prstClr val="white"/>
              </a:solidFill>
              <a:latin typeface="TeleGrotesk Headline Ultra" pitchFamily="2" charset="0"/>
              <a:ea typeface="微软雅黑" pitchFamily="34" charset="-122"/>
              <a:cs typeface="Arial" pitchFamily="34" charset="0"/>
              <a:sym typeface="宋体" pitchFamily="2" charset="-122"/>
            </a:endParaRPr>
          </a:p>
        </p:txBody>
      </p:sp>
      <p:sp>
        <p:nvSpPr>
          <p:cNvPr id="31" name="Freeform 134"/>
          <p:cNvSpPr>
            <a:spLocks/>
          </p:cNvSpPr>
          <p:nvPr/>
        </p:nvSpPr>
        <p:spPr bwMode="auto">
          <a:xfrm>
            <a:off x="6633480" y="1639720"/>
            <a:ext cx="463753" cy="464721"/>
          </a:xfrm>
          <a:custGeom>
            <a:avLst/>
            <a:gdLst>
              <a:gd name="T0" fmla="*/ 207 w 2877"/>
              <a:gd name="T1" fmla="*/ 9 h 2882"/>
              <a:gd name="T2" fmla="*/ 445 w 2877"/>
              <a:gd name="T3" fmla="*/ 164 h 2882"/>
              <a:gd name="T4" fmla="*/ 592 w 2877"/>
              <a:gd name="T5" fmla="*/ 306 h 2882"/>
              <a:gd name="T6" fmla="*/ 647 w 2877"/>
              <a:gd name="T7" fmla="*/ 431 h 2882"/>
              <a:gd name="T8" fmla="*/ 638 w 2877"/>
              <a:gd name="T9" fmla="*/ 488 h 2882"/>
              <a:gd name="T10" fmla="*/ 638 w 2877"/>
              <a:gd name="T11" fmla="*/ 495 h 2882"/>
              <a:gd name="T12" fmla="*/ 638 w 2877"/>
              <a:gd name="T13" fmla="*/ 503 h 2882"/>
              <a:gd name="T14" fmla="*/ 634 w 2877"/>
              <a:gd name="T15" fmla="*/ 507 h 2882"/>
              <a:gd name="T16" fmla="*/ 637 w 2877"/>
              <a:gd name="T17" fmla="*/ 511 h 2882"/>
              <a:gd name="T18" fmla="*/ 638 w 2877"/>
              <a:gd name="T19" fmla="*/ 512 h 2882"/>
              <a:gd name="T20" fmla="*/ 645 w 2877"/>
              <a:gd name="T21" fmla="*/ 519 h 2882"/>
              <a:gd name="T22" fmla="*/ 648 w 2877"/>
              <a:gd name="T23" fmla="*/ 520 h 2882"/>
              <a:gd name="T24" fmla="*/ 1484 w 2877"/>
              <a:gd name="T25" fmla="*/ 1358 h 2882"/>
              <a:gd name="T26" fmla="*/ 1492 w 2877"/>
              <a:gd name="T27" fmla="*/ 1359 h 2882"/>
              <a:gd name="T28" fmla="*/ 1507 w 2877"/>
              <a:gd name="T29" fmla="*/ 1367 h 2882"/>
              <a:gd name="T30" fmla="*/ 1599 w 2877"/>
              <a:gd name="T31" fmla="*/ 1331 h 2882"/>
              <a:gd name="T32" fmla="*/ 1653 w 2877"/>
              <a:gd name="T33" fmla="*/ 1327 h 2882"/>
              <a:gd name="T34" fmla="*/ 1661 w 2877"/>
              <a:gd name="T35" fmla="*/ 1332 h 2882"/>
              <a:gd name="T36" fmla="*/ 1768 w 2877"/>
              <a:gd name="T37" fmla="*/ 1353 h 2882"/>
              <a:gd name="T38" fmla="*/ 1867 w 2877"/>
              <a:gd name="T39" fmla="*/ 1421 h 2882"/>
              <a:gd name="T40" fmla="*/ 1881 w 2877"/>
              <a:gd name="T41" fmla="*/ 1428 h 2882"/>
              <a:gd name="T42" fmla="*/ 1883 w 2877"/>
              <a:gd name="T43" fmla="*/ 1430 h 2882"/>
              <a:gd name="T44" fmla="*/ 2858 w 2877"/>
              <a:gd name="T45" fmla="*/ 2442 h 2882"/>
              <a:gd name="T46" fmla="*/ 2875 w 2877"/>
              <a:gd name="T47" fmla="*/ 2609 h 2882"/>
              <a:gd name="T48" fmla="*/ 2817 w 2877"/>
              <a:gd name="T49" fmla="*/ 2756 h 2882"/>
              <a:gd name="T50" fmla="*/ 2784 w 2877"/>
              <a:gd name="T51" fmla="*/ 2794 h 2882"/>
              <a:gd name="T52" fmla="*/ 2751 w 2877"/>
              <a:gd name="T53" fmla="*/ 2821 h 2882"/>
              <a:gd name="T54" fmla="*/ 2604 w 2877"/>
              <a:gd name="T55" fmla="*/ 2878 h 2882"/>
              <a:gd name="T56" fmla="*/ 2446 w 2877"/>
              <a:gd name="T57" fmla="*/ 2862 h 2882"/>
              <a:gd name="T58" fmla="*/ 2345 w 2877"/>
              <a:gd name="T59" fmla="*/ 2795 h 2882"/>
              <a:gd name="T60" fmla="*/ 2342 w 2877"/>
              <a:gd name="T61" fmla="*/ 2792 h 2882"/>
              <a:gd name="T62" fmla="*/ 1421 w 2877"/>
              <a:gd name="T63" fmla="*/ 1869 h 2882"/>
              <a:gd name="T64" fmla="*/ 1360 w 2877"/>
              <a:gd name="T65" fmla="*/ 1779 h 2882"/>
              <a:gd name="T66" fmla="*/ 1335 w 2877"/>
              <a:gd name="T67" fmla="*/ 1649 h 2882"/>
              <a:gd name="T68" fmla="*/ 1343 w 2877"/>
              <a:gd name="T69" fmla="*/ 1553 h 2882"/>
              <a:gd name="T70" fmla="*/ 1365 w 2877"/>
              <a:gd name="T71" fmla="*/ 1507 h 2882"/>
              <a:gd name="T72" fmla="*/ 1366 w 2877"/>
              <a:gd name="T73" fmla="*/ 1500 h 2882"/>
              <a:gd name="T74" fmla="*/ 1364 w 2877"/>
              <a:gd name="T75" fmla="*/ 1494 h 2882"/>
              <a:gd name="T76" fmla="*/ 510 w 2877"/>
              <a:gd name="T77" fmla="*/ 642 h 2882"/>
              <a:gd name="T78" fmla="*/ 504 w 2877"/>
              <a:gd name="T79" fmla="*/ 637 h 2882"/>
              <a:gd name="T80" fmla="*/ 496 w 2877"/>
              <a:gd name="T81" fmla="*/ 637 h 2882"/>
              <a:gd name="T82" fmla="*/ 462 w 2877"/>
              <a:gd name="T83" fmla="*/ 644 h 2882"/>
              <a:gd name="T84" fmla="*/ 342 w 2877"/>
              <a:gd name="T85" fmla="*/ 615 h 2882"/>
              <a:gd name="T86" fmla="*/ 205 w 2877"/>
              <a:gd name="T87" fmla="*/ 492 h 2882"/>
              <a:gd name="T88" fmla="*/ 47 w 2877"/>
              <a:gd name="T89" fmla="*/ 275 h 2882"/>
              <a:gd name="T90" fmla="*/ 0 w 2877"/>
              <a:gd name="T91" fmla="*/ 187 h 2882"/>
              <a:gd name="T92" fmla="*/ 12 w 2877"/>
              <a:gd name="T93" fmla="*/ 158 h 2882"/>
              <a:gd name="T94" fmla="*/ 172 w 2877"/>
              <a:gd name="T95" fmla="*/ 5 h 2882"/>
              <a:gd name="T96" fmla="*/ 183 w 2877"/>
              <a:gd name="T97" fmla="*/ 0 h 2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77" h="2882">
                <a:moveTo>
                  <a:pt x="183" y="0"/>
                </a:moveTo>
                <a:lnTo>
                  <a:pt x="192" y="1"/>
                </a:lnTo>
                <a:lnTo>
                  <a:pt x="200" y="3"/>
                </a:lnTo>
                <a:lnTo>
                  <a:pt x="207" y="9"/>
                </a:lnTo>
                <a:lnTo>
                  <a:pt x="275" y="49"/>
                </a:lnTo>
                <a:lnTo>
                  <a:pt x="337" y="88"/>
                </a:lnTo>
                <a:lnTo>
                  <a:pt x="393" y="126"/>
                </a:lnTo>
                <a:lnTo>
                  <a:pt x="445" y="164"/>
                </a:lnTo>
                <a:lnTo>
                  <a:pt x="490" y="200"/>
                </a:lnTo>
                <a:lnTo>
                  <a:pt x="529" y="236"/>
                </a:lnTo>
                <a:lnTo>
                  <a:pt x="563" y="272"/>
                </a:lnTo>
                <a:lnTo>
                  <a:pt x="592" y="306"/>
                </a:lnTo>
                <a:lnTo>
                  <a:pt x="614" y="339"/>
                </a:lnTo>
                <a:lnTo>
                  <a:pt x="630" y="371"/>
                </a:lnTo>
                <a:lnTo>
                  <a:pt x="641" y="401"/>
                </a:lnTo>
                <a:lnTo>
                  <a:pt x="647" y="431"/>
                </a:lnTo>
                <a:lnTo>
                  <a:pt x="644" y="460"/>
                </a:lnTo>
                <a:lnTo>
                  <a:pt x="638" y="487"/>
                </a:lnTo>
                <a:lnTo>
                  <a:pt x="638" y="487"/>
                </a:lnTo>
                <a:lnTo>
                  <a:pt x="638" y="488"/>
                </a:lnTo>
                <a:lnTo>
                  <a:pt x="638" y="489"/>
                </a:lnTo>
                <a:lnTo>
                  <a:pt x="638" y="491"/>
                </a:lnTo>
                <a:lnTo>
                  <a:pt x="638" y="495"/>
                </a:lnTo>
                <a:lnTo>
                  <a:pt x="638" y="495"/>
                </a:lnTo>
                <a:lnTo>
                  <a:pt x="638" y="495"/>
                </a:lnTo>
                <a:lnTo>
                  <a:pt x="638" y="496"/>
                </a:lnTo>
                <a:lnTo>
                  <a:pt x="638" y="499"/>
                </a:lnTo>
                <a:lnTo>
                  <a:pt x="638" y="503"/>
                </a:lnTo>
                <a:lnTo>
                  <a:pt x="636" y="504"/>
                </a:lnTo>
                <a:lnTo>
                  <a:pt x="634" y="504"/>
                </a:lnTo>
                <a:lnTo>
                  <a:pt x="634" y="505"/>
                </a:lnTo>
                <a:lnTo>
                  <a:pt x="634" y="507"/>
                </a:lnTo>
                <a:lnTo>
                  <a:pt x="635" y="508"/>
                </a:lnTo>
                <a:lnTo>
                  <a:pt x="636" y="509"/>
                </a:lnTo>
                <a:lnTo>
                  <a:pt x="637" y="510"/>
                </a:lnTo>
                <a:lnTo>
                  <a:pt x="637" y="511"/>
                </a:lnTo>
                <a:lnTo>
                  <a:pt x="638" y="511"/>
                </a:lnTo>
                <a:lnTo>
                  <a:pt x="638" y="511"/>
                </a:lnTo>
                <a:lnTo>
                  <a:pt x="638" y="511"/>
                </a:lnTo>
                <a:lnTo>
                  <a:pt x="638" y="512"/>
                </a:lnTo>
                <a:lnTo>
                  <a:pt x="639" y="513"/>
                </a:lnTo>
                <a:lnTo>
                  <a:pt x="640" y="514"/>
                </a:lnTo>
                <a:lnTo>
                  <a:pt x="642" y="516"/>
                </a:lnTo>
                <a:lnTo>
                  <a:pt x="645" y="519"/>
                </a:lnTo>
                <a:lnTo>
                  <a:pt x="645" y="519"/>
                </a:lnTo>
                <a:lnTo>
                  <a:pt x="645" y="519"/>
                </a:lnTo>
                <a:lnTo>
                  <a:pt x="647" y="520"/>
                </a:lnTo>
                <a:lnTo>
                  <a:pt x="648" y="520"/>
                </a:lnTo>
                <a:lnTo>
                  <a:pt x="649" y="522"/>
                </a:lnTo>
                <a:lnTo>
                  <a:pt x="651" y="524"/>
                </a:lnTo>
                <a:lnTo>
                  <a:pt x="654" y="526"/>
                </a:lnTo>
                <a:lnTo>
                  <a:pt x="1484" y="1358"/>
                </a:lnTo>
                <a:lnTo>
                  <a:pt x="1486" y="1358"/>
                </a:lnTo>
                <a:lnTo>
                  <a:pt x="1488" y="1358"/>
                </a:lnTo>
                <a:lnTo>
                  <a:pt x="1490" y="1359"/>
                </a:lnTo>
                <a:lnTo>
                  <a:pt x="1492" y="1359"/>
                </a:lnTo>
                <a:lnTo>
                  <a:pt x="1494" y="1362"/>
                </a:lnTo>
                <a:lnTo>
                  <a:pt x="1497" y="1364"/>
                </a:lnTo>
                <a:lnTo>
                  <a:pt x="1500" y="1367"/>
                </a:lnTo>
                <a:lnTo>
                  <a:pt x="1507" y="1367"/>
                </a:lnTo>
                <a:lnTo>
                  <a:pt x="1527" y="1352"/>
                </a:lnTo>
                <a:lnTo>
                  <a:pt x="1551" y="1342"/>
                </a:lnTo>
                <a:lnTo>
                  <a:pt x="1575" y="1335"/>
                </a:lnTo>
                <a:lnTo>
                  <a:pt x="1599" y="1331"/>
                </a:lnTo>
                <a:lnTo>
                  <a:pt x="1624" y="1327"/>
                </a:lnTo>
                <a:lnTo>
                  <a:pt x="1648" y="1327"/>
                </a:lnTo>
                <a:lnTo>
                  <a:pt x="1651" y="1327"/>
                </a:lnTo>
                <a:lnTo>
                  <a:pt x="1653" y="1327"/>
                </a:lnTo>
                <a:lnTo>
                  <a:pt x="1655" y="1327"/>
                </a:lnTo>
                <a:lnTo>
                  <a:pt x="1657" y="1329"/>
                </a:lnTo>
                <a:lnTo>
                  <a:pt x="1658" y="1330"/>
                </a:lnTo>
                <a:lnTo>
                  <a:pt x="1661" y="1332"/>
                </a:lnTo>
                <a:lnTo>
                  <a:pt x="1663" y="1335"/>
                </a:lnTo>
                <a:lnTo>
                  <a:pt x="1699" y="1337"/>
                </a:lnTo>
                <a:lnTo>
                  <a:pt x="1734" y="1343"/>
                </a:lnTo>
                <a:lnTo>
                  <a:pt x="1768" y="1353"/>
                </a:lnTo>
                <a:lnTo>
                  <a:pt x="1802" y="1369"/>
                </a:lnTo>
                <a:lnTo>
                  <a:pt x="1835" y="1388"/>
                </a:lnTo>
                <a:lnTo>
                  <a:pt x="1867" y="1413"/>
                </a:lnTo>
                <a:lnTo>
                  <a:pt x="1867" y="1421"/>
                </a:lnTo>
                <a:lnTo>
                  <a:pt x="1875" y="1421"/>
                </a:lnTo>
                <a:lnTo>
                  <a:pt x="1878" y="1424"/>
                </a:lnTo>
                <a:lnTo>
                  <a:pt x="1880" y="1426"/>
                </a:lnTo>
                <a:lnTo>
                  <a:pt x="1881" y="1428"/>
                </a:lnTo>
                <a:lnTo>
                  <a:pt x="1882" y="1429"/>
                </a:lnTo>
                <a:lnTo>
                  <a:pt x="1882" y="1430"/>
                </a:lnTo>
                <a:lnTo>
                  <a:pt x="1883" y="1430"/>
                </a:lnTo>
                <a:lnTo>
                  <a:pt x="1883" y="1430"/>
                </a:lnTo>
                <a:lnTo>
                  <a:pt x="2792" y="2340"/>
                </a:lnTo>
                <a:lnTo>
                  <a:pt x="2820" y="2372"/>
                </a:lnTo>
                <a:lnTo>
                  <a:pt x="2841" y="2406"/>
                </a:lnTo>
                <a:lnTo>
                  <a:pt x="2858" y="2442"/>
                </a:lnTo>
                <a:lnTo>
                  <a:pt x="2869" y="2480"/>
                </a:lnTo>
                <a:lnTo>
                  <a:pt x="2875" y="2523"/>
                </a:lnTo>
                <a:lnTo>
                  <a:pt x="2877" y="2567"/>
                </a:lnTo>
                <a:lnTo>
                  <a:pt x="2875" y="2609"/>
                </a:lnTo>
                <a:lnTo>
                  <a:pt x="2868" y="2648"/>
                </a:lnTo>
                <a:lnTo>
                  <a:pt x="2856" y="2687"/>
                </a:lnTo>
                <a:lnTo>
                  <a:pt x="2838" y="2722"/>
                </a:lnTo>
                <a:lnTo>
                  <a:pt x="2817" y="2756"/>
                </a:lnTo>
                <a:lnTo>
                  <a:pt x="2792" y="2788"/>
                </a:lnTo>
                <a:lnTo>
                  <a:pt x="2784" y="2788"/>
                </a:lnTo>
                <a:lnTo>
                  <a:pt x="2784" y="2791"/>
                </a:lnTo>
                <a:lnTo>
                  <a:pt x="2784" y="2794"/>
                </a:lnTo>
                <a:lnTo>
                  <a:pt x="2784" y="2795"/>
                </a:lnTo>
                <a:lnTo>
                  <a:pt x="2784" y="2795"/>
                </a:lnTo>
                <a:lnTo>
                  <a:pt x="2784" y="2795"/>
                </a:lnTo>
                <a:lnTo>
                  <a:pt x="2751" y="2821"/>
                </a:lnTo>
                <a:lnTo>
                  <a:pt x="2717" y="2841"/>
                </a:lnTo>
                <a:lnTo>
                  <a:pt x="2680" y="2859"/>
                </a:lnTo>
                <a:lnTo>
                  <a:pt x="2642" y="2871"/>
                </a:lnTo>
                <a:lnTo>
                  <a:pt x="2604" y="2878"/>
                </a:lnTo>
                <a:lnTo>
                  <a:pt x="2565" y="2882"/>
                </a:lnTo>
                <a:lnTo>
                  <a:pt x="2522" y="2879"/>
                </a:lnTo>
                <a:lnTo>
                  <a:pt x="2483" y="2873"/>
                </a:lnTo>
                <a:lnTo>
                  <a:pt x="2446" y="2862"/>
                </a:lnTo>
                <a:lnTo>
                  <a:pt x="2410" y="2845"/>
                </a:lnTo>
                <a:lnTo>
                  <a:pt x="2377" y="2824"/>
                </a:lnTo>
                <a:lnTo>
                  <a:pt x="2345" y="2795"/>
                </a:lnTo>
                <a:lnTo>
                  <a:pt x="2345" y="2795"/>
                </a:lnTo>
                <a:lnTo>
                  <a:pt x="2345" y="2795"/>
                </a:lnTo>
                <a:lnTo>
                  <a:pt x="2344" y="2795"/>
                </a:lnTo>
                <a:lnTo>
                  <a:pt x="2343" y="2794"/>
                </a:lnTo>
                <a:lnTo>
                  <a:pt x="2342" y="2792"/>
                </a:lnTo>
                <a:lnTo>
                  <a:pt x="2340" y="2790"/>
                </a:lnTo>
                <a:lnTo>
                  <a:pt x="2337" y="2788"/>
                </a:lnTo>
                <a:lnTo>
                  <a:pt x="1421" y="1877"/>
                </a:lnTo>
                <a:lnTo>
                  <a:pt x="1421" y="1869"/>
                </a:lnTo>
                <a:lnTo>
                  <a:pt x="1413" y="1861"/>
                </a:lnTo>
                <a:lnTo>
                  <a:pt x="1392" y="1836"/>
                </a:lnTo>
                <a:lnTo>
                  <a:pt x="1374" y="1808"/>
                </a:lnTo>
                <a:lnTo>
                  <a:pt x="1360" y="1779"/>
                </a:lnTo>
                <a:lnTo>
                  <a:pt x="1348" y="1748"/>
                </a:lnTo>
                <a:lnTo>
                  <a:pt x="1341" y="1715"/>
                </a:lnTo>
                <a:lnTo>
                  <a:pt x="1337" y="1682"/>
                </a:lnTo>
                <a:lnTo>
                  <a:pt x="1335" y="1649"/>
                </a:lnTo>
                <a:lnTo>
                  <a:pt x="1333" y="1622"/>
                </a:lnTo>
                <a:lnTo>
                  <a:pt x="1334" y="1599"/>
                </a:lnTo>
                <a:lnTo>
                  <a:pt x="1338" y="1575"/>
                </a:lnTo>
                <a:lnTo>
                  <a:pt x="1343" y="1553"/>
                </a:lnTo>
                <a:lnTo>
                  <a:pt x="1350" y="1531"/>
                </a:lnTo>
                <a:lnTo>
                  <a:pt x="1359" y="1508"/>
                </a:lnTo>
                <a:lnTo>
                  <a:pt x="1363" y="1508"/>
                </a:lnTo>
                <a:lnTo>
                  <a:pt x="1365" y="1507"/>
                </a:lnTo>
                <a:lnTo>
                  <a:pt x="1366" y="1506"/>
                </a:lnTo>
                <a:lnTo>
                  <a:pt x="1366" y="1504"/>
                </a:lnTo>
                <a:lnTo>
                  <a:pt x="1366" y="1500"/>
                </a:lnTo>
                <a:lnTo>
                  <a:pt x="1366" y="1500"/>
                </a:lnTo>
                <a:lnTo>
                  <a:pt x="1366" y="1499"/>
                </a:lnTo>
                <a:lnTo>
                  <a:pt x="1366" y="1497"/>
                </a:lnTo>
                <a:lnTo>
                  <a:pt x="1365" y="1495"/>
                </a:lnTo>
                <a:lnTo>
                  <a:pt x="1364" y="1494"/>
                </a:lnTo>
                <a:lnTo>
                  <a:pt x="1362" y="1492"/>
                </a:lnTo>
                <a:lnTo>
                  <a:pt x="1359" y="1491"/>
                </a:lnTo>
                <a:lnTo>
                  <a:pt x="513" y="645"/>
                </a:lnTo>
                <a:lnTo>
                  <a:pt x="510" y="642"/>
                </a:lnTo>
                <a:lnTo>
                  <a:pt x="508" y="640"/>
                </a:lnTo>
                <a:lnTo>
                  <a:pt x="507" y="638"/>
                </a:lnTo>
                <a:lnTo>
                  <a:pt x="506" y="637"/>
                </a:lnTo>
                <a:lnTo>
                  <a:pt x="504" y="637"/>
                </a:lnTo>
                <a:lnTo>
                  <a:pt x="504" y="637"/>
                </a:lnTo>
                <a:lnTo>
                  <a:pt x="504" y="637"/>
                </a:lnTo>
                <a:lnTo>
                  <a:pt x="500" y="637"/>
                </a:lnTo>
                <a:lnTo>
                  <a:pt x="496" y="637"/>
                </a:lnTo>
                <a:lnTo>
                  <a:pt x="492" y="637"/>
                </a:lnTo>
                <a:lnTo>
                  <a:pt x="490" y="637"/>
                </a:lnTo>
                <a:lnTo>
                  <a:pt x="489" y="637"/>
                </a:lnTo>
                <a:lnTo>
                  <a:pt x="462" y="644"/>
                </a:lnTo>
                <a:lnTo>
                  <a:pt x="433" y="645"/>
                </a:lnTo>
                <a:lnTo>
                  <a:pt x="404" y="641"/>
                </a:lnTo>
                <a:lnTo>
                  <a:pt x="374" y="630"/>
                </a:lnTo>
                <a:lnTo>
                  <a:pt x="342" y="615"/>
                </a:lnTo>
                <a:lnTo>
                  <a:pt x="310" y="592"/>
                </a:lnTo>
                <a:lnTo>
                  <a:pt x="276" y="564"/>
                </a:lnTo>
                <a:lnTo>
                  <a:pt x="241" y="531"/>
                </a:lnTo>
                <a:lnTo>
                  <a:pt x="205" y="492"/>
                </a:lnTo>
                <a:lnTo>
                  <a:pt x="167" y="446"/>
                </a:lnTo>
                <a:lnTo>
                  <a:pt x="128" y="395"/>
                </a:lnTo>
                <a:lnTo>
                  <a:pt x="88" y="338"/>
                </a:lnTo>
                <a:lnTo>
                  <a:pt x="47" y="275"/>
                </a:lnTo>
                <a:lnTo>
                  <a:pt x="3" y="204"/>
                </a:lnTo>
                <a:lnTo>
                  <a:pt x="2" y="199"/>
                </a:lnTo>
                <a:lnTo>
                  <a:pt x="0" y="193"/>
                </a:lnTo>
                <a:lnTo>
                  <a:pt x="0" y="187"/>
                </a:lnTo>
                <a:lnTo>
                  <a:pt x="3" y="182"/>
                </a:lnTo>
                <a:lnTo>
                  <a:pt x="4" y="174"/>
                </a:lnTo>
                <a:lnTo>
                  <a:pt x="6" y="165"/>
                </a:lnTo>
                <a:lnTo>
                  <a:pt x="12" y="158"/>
                </a:lnTo>
                <a:lnTo>
                  <a:pt x="168" y="9"/>
                </a:lnTo>
                <a:lnTo>
                  <a:pt x="169" y="9"/>
                </a:lnTo>
                <a:lnTo>
                  <a:pt x="170" y="8"/>
                </a:lnTo>
                <a:lnTo>
                  <a:pt x="172" y="5"/>
                </a:lnTo>
                <a:lnTo>
                  <a:pt x="174" y="3"/>
                </a:lnTo>
                <a:lnTo>
                  <a:pt x="177" y="2"/>
                </a:lnTo>
                <a:lnTo>
                  <a:pt x="180" y="1"/>
                </a:lnTo>
                <a:lnTo>
                  <a:pt x="183" y="0"/>
                </a:lnTo>
                <a:close/>
              </a:path>
            </a:pathLst>
          </a:custGeom>
          <a:solidFill>
            <a:schemeClr val="bg1"/>
          </a:solidFill>
          <a:ln w="0">
            <a:noFill/>
            <a:prstDash val="solid"/>
            <a:round/>
            <a:headEnd/>
            <a:tailEnd/>
          </a:ln>
        </p:spPr>
        <p:txBody>
          <a:bodyPr vert="horz" wrap="square" lIns="96760" tIns="48380" rIns="96760" bIns="4838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de-DE" sz="2539">
              <a:solidFill>
                <a:srgbClr val="646464"/>
              </a:solidFill>
            </a:endParaRPr>
          </a:p>
        </p:txBody>
      </p:sp>
    </p:spTree>
    <p:extLst>
      <p:ext uri="{BB962C8B-B14F-4D97-AF65-F5344CB8AC3E}">
        <p14:creationId xmlns:p14="http://schemas.microsoft.com/office/powerpoint/2010/main" val="8436224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a:t>FusionCompute</a:t>
            </a:r>
            <a:r>
              <a:rPr lang="zh-CN" altLang="en-US" dirty="0"/>
              <a:t>是云操作系统软件，主要负责硬件资源的虚拟化，以及对虚拟资源、业务资源、用户资源的集中管理。它采用虚拟计算、虚拟存储、虚拟网络等技术，完成计算资源、存储资源、网络资源的虚拟化。同时通过统一的接口，对这些虚拟资源进行集中调度和管理，从而降低业务的运行成本，保证系统的安全性和可靠性，协助运营商和企业构筑安全、绿色、节能的云数据中心能力。</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知识小考</a:t>
            </a:r>
            <a:endParaRPr lang="zh-CN" altLang="en-US" dirty="0"/>
          </a:p>
        </p:txBody>
      </p:sp>
      <p:sp>
        <p:nvSpPr>
          <p:cNvPr id="3" name="文本占位符 2"/>
          <p:cNvSpPr txBox="1">
            <a:spLocks/>
          </p:cNvSpPr>
          <p:nvPr/>
        </p:nvSpPr>
        <p:spPr>
          <a:xfrm>
            <a:off x="912285" y="1233488"/>
            <a:ext cx="10560048" cy="4680000"/>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r>
              <a:rPr lang="en-US" altLang="zh-CN" sz="2400" kern="0" dirty="0" err="1" smtClean="0">
                <a:latin typeface="+mj-lt"/>
              </a:rPr>
              <a:t>FusionCompute</a:t>
            </a:r>
            <a:r>
              <a:rPr lang="zh-CN" altLang="en-US" sz="2400" kern="0" dirty="0" smtClean="0">
                <a:latin typeface="+mj-lt"/>
              </a:rPr>
              <a:t>的</a:t>
            </a:r>
            <a:r>
              <a:rPr lang="en-US" altLang="zh-CN" sz="2400" kern="0" dirty="0" smtClean="0">
                <a:latin typeface="+mj-lt"/>
              </a:rPr>
              <a:t>CPU</a:t>
            </a:r>
            <a:r>
              <a:rPr lang="zh-CN" altLang="en-US" sz="2400" kern="0" dirty="0" smtClean="0">
                <a:latin typeface="+mj-lt"/>
              </a:rPr>
              <a:t>虚拟化采用的是哪种虚拟化技术？</a:t>
            </a:r>
            <a:endParaRPr lang="en-US" altLang="zh-CN" sz="2400" kern="0" dirty="0" smtClean="0">
              <a:latin typeface="+mj-lt"/>
            </a:endParaRPr>
          </a:p>
        </p:txBody>
      </p:sp>
    </p:spTree>
    <p:extLst>
      <p:ext uri="{BB962C8B-B14F-4D97-AF65-F5344CB8AC3E}">
        <p14:creationId xmlns:p14="http://schemas.microsoft.com/office/powerpoint/2010/main" val="4387993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本节介绍了计算虚拟化相关技术，包括</a:t>
            </a:r>
            <a:r>
              <a:rPr lang="en-US" altLang="zh-CN" dirty="0" smtClean="0"/>
              <a:t>CPU</a:t>
            </a:r>
            <a:r>
              <a:rPr lang="zh-CN" altLang="en-US" dirty="0" smtClean="0"/>
              <a:t>虚拟化、内存虚拟化、</a:t>
            </a:r>
            <a:r>
              <a:rPr lang="en-US" altLang="zh-CN" dirty="0" smtClean="0"/>
              <a:t>I/O</a:t>
            </a:r>
            <a:r>
              <a:rPr lang="zh-CN" altLang="en-US" dirty="0" smtClean="0"/>
              <a:t>虚拟化等技术原理，同时介绍了</a:t>
            </a:r>
            <a:r>
              <a:rPr lang="en-US" altLang="zh-CN" dirty="0" err="1" smtClean="0"/>
              <a:t>FusionCompute</a:t>
            </a:r>
            <a:r>
              <a:rPr lang="zh-CN" altLang="en-US" dirty="0" smtClean="0"/>
              <a:t>系统计算虚拟化管理。</a:t>
            </a:r>
            <a:endParaRPr lang="zh-CN" altLang="en-US" dirty="0"/>
          </a:p>
        </p:txBody>
      </p:sp>
    </p:spTree>
    <p:extLst>
      <p:ext uri="{BB962C8B-B14F-4D97-AF65-F5344CB8AC3E}">
        <p14:creationId xmlns:p14="http://schemas.microsoft.com/office/powerpoint/2010/main" val="41256643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solidFill>
                  <a:schemeClr val="bg1">
                    <a:lumMod val="50000"/>
                  </a:schemeClr>
                </a:solidFill>
              </a:rPr>
              <a:t>计算虚拟化相关概念及技术</a:t>
            </a:r>
            <a:endParaRPr lang="en-US" altLang="zh-CN" dirty="0">
              <a:solidFill>
                <a:schemeClr val="bg1">
                  <a:lumMod val="50000"/>
                </a:schemeClr>
              </a:solidFill>
            </a:endParaRPr>
          </a:p>
          <a:p>
            <a:r>
              <a:rPr lang="zh-CN" altLang="en-US" b="1" dirty="0" smtClean="0"/>
              <a:t>计算虚拟化功能特性</a:t>
            </a:r>
            <a:endParaRPr lang="en-US" altLang="zh-CN" b="1" dirty="0" smtClean="0"/>
          </a:p>
          <a:p>
            <a:endParaRPr lang="zh-CN" altLang="en-US" dirty="0"/>
          </a:p>
        </p:txBody>
      </p:sp>
    </p:spTree>
    <p:extLst>
      <p:ext uri="{BB962C8B-B14F-4D97-AF65-F5344CB8AC3E}">
        <p14:creationId xmlns:p14="http://schemas.microsoft.com/office/powerpoint/2010/main" val="21088401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兼容行业特殊操作系统</a:t>
            </a:r>
            <a:endParaRPr lang="zh-CN" altLang="en-US" dirty="0"/>
          </a:p>
        </p:txBody>
      </p:sp>
      <p:sp>
        <p:nvSpPr>
          <p:cNvPr id="3" name="文本占位符 2"/>
          <p:cNvSpPr>
            <a:spLocks noGrp="1"/>
          </p:cNvSpPr>
          <p:nvPr>
            <p:ph type="body" sz="quarter" idx="10"/>
          </p:nvPr>
        </p:nvSpPr>
        <p:spPr>
          <a:xfrm>
            <a:off x="912285" y="4810556"/>
            <a:ext cx="10560048" cy="1476376"/>
          </a:xfrm>
        </p:spPr>
        <p:txBody>
          <a:bodyPr/>
          <a:lstStyle/>
          <a:p>
            <a:r>
              <a:rPr lang="zh-CN" altLang="en-US" sz="2000" dirty="0"/>
              <a:t>兼容一个新的操作系统，需要厂商提供配套的</a:t>
            </a:r>
            <a:r>
              <a:rPr lang="en-US" altLang="zh-CN" sz="2000" dirty="0"/>
              <a:t>PV</a:t>
            </a:r>
            <a:r>
              <a:rPr lang="zh-CN" altLang="en-US" sz="2000" dirty="0"/>
              <a:t>驱动程序，华为具备</a:t>
            </a:r>
            <a:r>
              <a:rPr lang="en-US" altLang="zh-CN" sz="2000" dirty="0"/>
              <a:t>PV</a:t>
            </a:r>
            <a:r>
              <a:rPr lang="zh-CN" altLang="en-US" sz="2000" dirty="0"/>
              <a:t>驱动开发能力。</a:t>
            </a:r>
            <a:r>
              <a:rPr lang="en-US" altLang="zh-CN" sz="2000" dirty="0" err="1"/>
              <a:t>FusionCompute</a:t>
            </a:r>
            <a:r>
              <a:rPr lang="zh-CN" altLang="en-US" sz="2000" dirty="0"/>
              <a:t>除了兼容主流的</a:t>
            </a:r>
            <a:r>
              <a:rPr lang="en-US" altLang="zh-CN" sz="2000" dirty="0"/>
              <a:t>Windows</a:t>
            </a:r>
            <a:r>
              <a:rPr lang="zh-CN" altLang="en-US" sz="2000" dirty="0"/>
              <a:t>、</a:t>
            </a:r>
            <a:r>
              <a:rPr lang="en-US" altLang="zh-CN" sz="2000" dirty="0"/>
              <a:t>Linux</a:t>
            </a:r>
            <a:r>
              <a:rPr lang="zh-CN" altLang="en-US" sz="2000" dirty="0"/>
              <a:t>操作系统之外，还兼容国产中标</a:t>
            </a:r>
            <a:r>
              <a:rPr lang="zh-CN" altLang="en-US" sz="2000" dirty="0" smtClean="0"/>
              <a:t>操作系统 </a:t>
            </a:r>
            <a:r>
              <a:rPr lang="en-US" altLang="zh-CN" sz="2000" dirty="0" smtClean="0"/>
              <a:t>(</a:t>
            </a:r>
            <a:r>
              <a:rPr lang="zh-CN" altLang="en-US" sz="2000" dirty="0" smtClean="0"/>
              <a:t>特定</a:t>
            </a:r>
            <a:r>
              <a:rPr lang="zh-CN" altLang="en-US" sz="2000" dirty="0"/>
              <a:t>的版本可能需要定制</a:t>
            </a:r>
            <a:r>
              <a:rPr lang="zh-CN" altLang="en-US" sz="2000" dirty="0" smtClean="0"/>
              <a:t>驱动</a:t>
            </a:r>
            <a:r>
              <a:rPr lang="en-US" altLang="zh-CN" sz="2000" dirty="0" smtClean="0"/>
              <a:t>)</a:t>
            </a:r>
            <a:r>
              <a:rPr lang="zh-CN" altLang="en-US" sz="2000" dirty="0" smtClean="0"/>
              <a:t>。</a:t>
            </a:r>
            <a:endParaRPr lang="zh-CN" altLang="en-US" sz="2000" dirty="0"/>
          </a:p>
          <a:p>
            <a:endParaRPr lang="zh-CN" altLang="en-US" sz="2000" dirty="0"/>
          </a:p>
        </p:txBody>
      </p:sp>
      <p:sp>
        <p:nvSpPr>
          <p:cNvPr id="37" name="任意多边形 36"/>
          <p:cNvSpPr>
            <a:spLocks noChangeArrowheads="1"/>
          </p:cNvSpPr>
          <p:nvPr/>
        </p:nvSpPr>
        <p:spPr bwMode="auto">
          <a:xfrm>
            <a:off x="1258892" y="1238404"/>
            <a:ext cx="9592017" cy="2783141"/>
          </a:xfrm>
          <a:custGeom>
            <a:avLst/>
            <a:gdLst>
              <a:gd name="connsiteX0" fmla="*/ 1013233 w 9592017"/>
              <a:gd name="connsiteY0" fmla="*/ 2162847 h 2783141"/>
              <a:gd name="connsiteX1" fmla="*/ 9592017 w 9592017"/>
              <a:gd name="connsiteY1" fmla="*/ 2162847 h 2783141"/>
              <a:gd name="connsiteX2" fmla="*/ 9592017 w 9592017"/>
              <a:gd name="connsiteY2" fmla="*/ 2783141 h 2783141"/>
              <a:gd name="connsiteX3" fmla="*/ 551 w 9592017"/>
              <a:gd name="connsiteY3" fmla="*/ 2783141 h 2783141"/>
              <a:gd name="connsiteX4" fmla="*/ 551 w 9592017"/>
              <a:gd name="connsiteY4" fmla="*/ 2165200 h 2783141"/>
              <a:gd name="connsiteX5" fmla="*/ 1013233 w 9592017"/>
              <a:gd name="connsiteY5" fmla="*/ 2165200 h 2783141"/>
              <a:gd name="connsiteX6" fmla="*/ 0 w 9592017"/>
              <a:gd name="connsiteY6" fmla="*/ 0 h 2783141"/>
              <a:gd name="connsiteX7" fmla="*/ 1013233 w 9592017"/>
              <a:gd name="connsiteY7" fmla="*/ 0 h 2783141"/>
              <a:gd name="connsiteX8" fmla="*/ 1013233 w 9592017"/>
              <a:gd name="connsiteY8" fmla="*/ 2162847 h 2783141"/>
              <a:gd name="connsiteX9" fmla="*/ 551 w 9592017"/>
              <a:gd name="connsiteY9" fmla="*/ 2162847 h 2783141"/>
              <a:gd name="connsiteX10" fmla="*/ 551 w 9592017"/>
              <a:gd name="connsiteY10" fmla="*/ 2165200 h 2783141"/>
              <a:gd name="connsiteX11" fmla="*/ 0 w 9592017"/>
              <a:gd name="connsiteY11" fmla="*/ 2165200 h 278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92017" h="2783141">
                <a:moveTo>
                  <a:pt x="1013233" y="2162847"/>
                </a:moveTo>
                <a:lnTo>
                  <a:pt x="9592017" y="2162847"/>
                </a:lnTo>
                <a:lnTo>
                  <a:pt x="9592017" y="2783141"/>
                </a:lnTo>
                <a:lnTo>
                  <a:pt x="551" y="2783141"/>
                </a:lnTo>
                <a:lnTo>
                  <a:pt x="551" y="2165200"/>
                </a:lnTo>
                <a:lnTo>
                  <a:pt x="1013233" y="2165200"/>
                </a:lnTo>
                <a:close/>
                <a:moveTo>
                  <a:pt x="0" y="0"/>
                </a:moveTo>
                <a:lnTo>
                  <a:pt x="1013233" y="0"/>
                </a:lnTo>
                <a:lnTo>
                  <a:pt x="1013233" y="2162847"/>
                </a:lnTo>
                <a:lnTo>
                  <a:pt x="551" y="2162847"/>
                </a:lnTo>
                <a:lnTo>
                  <a:pt x="551" y="2165200"/>
                </a:lnTo>
                <a:lnTo>
                  <a:pt x="0" y="2165200"/>
                </a:lnTo>
                <a:close/>
              </a:path>
            </a:pathLst>
          </a:cu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25400" cap="flat" cmpd="sng" algn="ctr">
            <a:noFill/>
            <a:prstDash val="solid"/>
          </a:ln>
          <a:effectLst/>
        </p:spPr>
        <p:txBody>
          <a:bodyPr wrap="square" rtlCol="0" anchor="ctr">
            <a:noAutofit/>
          </a:bodyPr>
          <a:lstStyle/>
          <a:p>
            <a:pPr algn="ctr" defTabSz="1218794"/>
            <a:endParaRPr lang="zh-CN" altLang="en-US" sz="1600" kern="0">
              <a:solidFill>
                <a:prstClr val="white"/>
              </a:solidFill>
              <a:latin typeface="微软雅黑"/>
              <a:ea typeface="微软雅黑"/>
            </a:endParaRPr>
          </a:p>
        </p:txBody>
      </p:sp>
      <p:sp>
        <p:nvSpPr>
          <p:cNvPr id="7" name="TextBox 170"/>
          <p:cNvSpPr txBox="1">
            <a:spLocks noChangeArrowheads="1"/>
          </p:cNvSpPr>
          <p:nvPr/>
        </p:nvSpPr>
        <p:spPr bwMode="auto">
          <a:xfrm>
            <a:off x="1258892" y="1629928"/>
            <a:ext cx="1013233" cy="692354"/>
          </a:xfrm>
          <a:prstGeom prst="rect">
            <a:avLst/>
          </a:prstGeom>
          <a:noFill/>
          <a:ln w="25400" cap="flat" cmpd="sng" algn="ctr">
            <a:noFill/>
            <a:prstDash val="solid"/>
          </a:ln>
          <a:effectLst/>
        </p:spPr>
        <p:txBody>
          <a:bodyPr rtlCol="0" anchor="ctr"/>
          <a:lstStyle>
            <a:defPPr>
              <a:defRPr lang="en-US"/>
            </a:defPPr>
            <a:lvl1pPr algn="ctr" defTabSz="1218794">
              <a:defRPr sz="1600" kern="0">
                <a:solidFill>
                  <a:prstClr val="white"/>
                </a:solidFill>
                <a:latin typeface="微软雅黑"/>
                <a:ea typeface="微软雅黑"/>
              </a:defRPr>
            </a:lvl1pPr>
          </a:lstStyle>
          <a:p>
            <a:r>
              <a:rPr lang="en-US" altLang="zh-CN" sz="1400" dirty="0" smtClean="0">
                <a:solidFill>
                  <a:schemeClr val="tx1"/>
                </a:solidFill>
              </a:rPr>
              <a:t>Fusion</a:t>
            </a:r>
          </a:p>
          <a:p>
            <a:r>
              <a:rPr lang="en-US" altLang="zh-CN" sz="1400" dirty="0" smtClean="0">
                <a:solidFill>
                  <a:schemeClr val="tx1"/>
                </a:solidFill>
              </a:rPr>
              <a:t>Compute</a:t>
            </a:r>
            <a:endParaRPr lang="en-US" altLang="zh-CN" sz="1050" dirty="0">
              <a:solidFill>
                <a:schemeClr val="tx1"/>
              </a:solidFill>
            </a:endParaRPr>
          </a:p>
          <a:p>
            <a:r>
              <a:rPr lang="zh-CN" altLang="en-US" sz="1050" dirty="0">
                <a:solidFill>
                  <a:schemeClr val="tx1"/>
                </a:solidFill>
              </a:rPr>
              <a:t>控制域</a:t>
            </a:r>
          </a:p>
        </p:txBody>
      </p:sp>
      <p:sp>
        <p:nvSpPr>
          <p:cNvPr id="8" name="Rectangle 8"/>
          <p:cNvSpPr>
            <a:spLocks noChangeArrowheads="1"/>
          </p:cNvSpPr>
          <p:nvPr/>
        </p:nvSpPr>
        <p:spPr bwMode="auto">
          <a:xfrm>
            <a:off x="3928319" y="1238402"/>
            <a:ext cx="1182268" cy="202871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25400" cap="flat" cmpd="sng" algn="ctr">
            <a:noFill/>
            <a:prstDash val="solid"/>
          </a:ln>
          <a:effectLst/>
        </p:spPr>
        <p:txBody>
          <a:bodyPr rtlCol="0" anchor="ctr"/>
          <a:lstStyle/>
          <a:p>
            <a:pPr algn="ctr" defTabSz="1218794"/>
            <a:endParaRPr lang="zh-CN" altLang="en-US" sz="1600" kern="0">
              <a:solidFill>
                <a:prstClr val="white"/>
              </a:solidFill>
              <a:latin typeface="微软雅黑"/>
              <a:ea typeface="微软雅黑"/>
            </a:endParaRPr>
          </a:p>
        </p:txBody>
      </p:sp>
      <p:sp>
        <p:nvSpPr>
          <p:cNvPr id="9" name="TextBox 170"/>
          <p:cNvSpPr txBox="1">
            <a:spLocks noChangeArrowheads="1"/>
          </p:cNvSpPr>
          <p:nvPr/>
        </p:nvSpPr>
        <p:spPr bwMode="auto">
          <a:xfrm>
            <a:off x="3928319" y="1428043"/>
            <a:ext cx="1182268" cy="304646"/>
          </a:xfrm>
          <a:prstGeom prst="rect">
            <a:avLst/>
          </a:prstGeom>
          <a:solidFill>
            <a:srgbClr val="FFC000"/>
          </a:solidFill>
          <a:ln w="9525">
            <a:noFill/>
            <a:miter lim="800000"/>
            <a:headEnd/>
            <a:tailEnd/>
          </a:ln>
        </p:spPr>
        <p:txBody>
          <a:bodyPr lIns="109720" tIns="54860" rIns="109720" bIns="54860">
            <a:spAutoFit/>
          </a:bodyPr>
          <a:lstStyle/>
          <a:p>
            <a:pPr algn="ctr"/>
            <a:r>
              <a:rPr lang="zh-CN" altLang="en-US" sz="1260" dirty="0">
                <a:latin typeface="微软雅黑" pitchFamily="34" charset="-122"/>
                <a:ea typeface="微软雅黑" pitchFamily="34" charset="-122"/>
                <a:cs typeface="Arial" pitchFamily="34" charset="0"/>
              </a:rPr>
              <a:t>客户</a:t>
            </a:r>
            <a:r>
              <a:rPr lang="en-US" altLang="zh-CN" sz="1260" dirty="0">
                <a:latin typeface="微软雅黑" pitchFamily="34" charset="-122"/>
                <a:ea typeface="微软雅黑" pitchFamily="34" charset="-122"/>
                <a:cs typeface="Arial" pitchFamily="34" charset="0"/>
              </a:rPr>
              <a:t>VM</a:t>
            </a:r>
            <a:endParaRPr lang="zh-CN" altLang="en-US" sz="1260" dirty="0">
              <a:latin typeface="微软雅黑" pitchFamily="34" charset="-122"/>
              <a:ea typeface="微软雅黑" pitchFamily="34" charset="-122"/>
              <a:cs typeface="Arial" pitchFamily="34" charset="0"/>
            </a:endParaRPr>
          </a:p>
        </p:txBody>
      </p:sp>
      <p:sp>
        <p:nvSpPr>
          <p:cNvPr id="11" name="Rectangle 8"/>
          <p:cNvSpPr>
            <a:spLocks noChangeArrowheads="1"/>
          </p:cNvSpPr>
          <p:nvPr/>
        </p:nvSpPr>
        <p:spPr bwMode="auto">
          <a:xfrm>
            <a:off x="2515194" y="1238402"/>
            <a:ext cx="1182268" cy="202871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25400" cap="flat" cmpd="sng" algn="ctr">
            <a:noFill/>
            <a:prstDash val="solid"/>
          </a:ln>
          <a:effectLst/>
        </p:spPr>
        <p:txBody>
          <a:bodyPr rtlCol="0" anchor="ctr"/>
          <a:lstStyle/>
          <a:p>
            <a:pPr algn="ctr" defTabSz="1218794"/>
            <a:endParaRPr lang="zh-CN" altLang="en-US" sz="1600" kern="0">
              <a:solidFill>
                <a:prstClr val="white"/>
              </a:solidFill>
              <a:latin typeface="微软雅黑"/>
              <a:ea typeface="微软雅黑"/>
            </a:endParaRPr>
          </a:p>
        </p:txBody>
      </p:sp>
      <p:sp>
        <p:nvSpPr>
          <p:cNvPr id="12" name="TextBox 170"/>
          <p:cNvSpPr txBox="1">
            <a:spLocks noChangeArrowheads="1"/>
          </p:cNvSpPr>
          <p:nvPr/>
        </p:nvSpPr>
        <p:spPr bwMode="auto">
          <a:xfrm>
            <a:off x="2515194" y="1428043"/>
            <a:ext cx="1182268" cy="304647"/>
          </a:xfrm>
          <a:prstGeom prst="rect">
            <a:avLst/>
          </a:prstGeom>
          <a:solidFill>
            <a:srgbClr val="FFC000"/>
          </a:solidFill>
          <a:ln w="9525">
            <a:noFill/>
            <a:miter lim="800000"/>
            <a:headEnd/>
            <a:tailEnd/>
          </a:ln>
        </p:spPr>
        <p:txBody>
          <a:bodyPr lIns="109720" tIns="54860" rIns="109720" bIns="54860">
            <a:spAutoFit/>
          </a:bodyPr>
          <a:lstStyle/>
          <a:p>
            <a:pPr algn="ctr"/>
            <a:r>
              <a:rPr lang="zh-CN" altLang="en-US" sz="1260" dirty="0">
                <a:latin typeface="微软雅黑" pitchFamily="34" charset="-122"/>
                <a:ea typeface="微软雅黑" pitchFamily="34" charset="-122"/>
                <a:cs typeface="Arial" pitchFamily="34" charset="0"/>
              </a:rPr>
              <a:t>客户</a:t>
            </a:r>
            <a:r>
              <a:rPr lang="en-US" altLang="zh-CN" sz="1260" dirty="0">
                <a:latin typeface="微软雅黑" pitchFamily="34" charset="-122"/>
                <a:ea typeface="微软雅黑" pitchFamily="34" charset="-122"/>
                <a:cs typeface="Arial" pitchFamily="34" charset="0"/>
              </a:rPr>
              <a:t>VM</a:t>
            </a:r>
            <a:endParaRPr lang="zh-CN" altLang="en-US" sz="1260" dirty="0">
              <a:latin typeface="微软雅黑" pitchFamily="34" charset="-122"/>
              <a:ea typeface="微软雅黑" pitchFamily="34" charset="-122"/>
              <a:cs typeface="Arial" pitchFamily="34" charset="0"/>
            </a:endParaRPr>
          </a:p>
        </p:txBody>
      </p:sp>
      <p:sp>
        <p:nvSpPr>
          <p:cNvPr id="13" name="Rectangle 8"/>
          <p:cNvSpPr>
            <a:spLocks noChangeArrowheads="1"/>
          </p:cNvSpPr>
          <p:nvPr/>
        </p:nvSpPr>
        <p:spPr bwMode="auto">
          <a:xfrm>
            <a:off x="5385431" y="1238402"/>
            <a:ext cx="1182268" cy="202871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25400" cap="flat" cmpd="sng" algn="ctr">
            <a:noFill/>
            <a:prstDash val="solid"/>
          </a:ln>
          <a:effectLst/>
        </p:spPr>
        <p:txBody>
          <a:bodyPr rtlCol="0" anchor="ctr"/>
          <a:lstStyle/>
          <a:p>
            <a:pPr algn="ctr" defTabSz="1218794"/>
            <a:endParaRPr lang="zh-CN" altLang="en-US" sz="1600" kern="0">
              <a:solidFill>
                <a:prstClr val="white"/>
              </a:solidFill>
              <a:latin typeface="微软雅黑"/>
              <a:ea typeface="微软雅黑"/>
            </a:endParaRPr>
          </a:p>
        </p:txBody>
      </p:sp>
      <p:sp>
        <p:nvSpPr>
          <p:cNvPr id="14" name="TextBox 170"/>
          <p:cNvSpPr txBox="1">
            <a:spLocks noChangeArrowheads="1"/>
          </p:cNvSpPr>
          <p:nvPr/>
        </p:nvSpPr>
        <p:spPr bwMode="auto">
          <a:xfrm>
            <a:off x="5385431" y="1428043"/>
            <a:ext cx="1182268" cy="304646"/>
          </a:xfrm>
          <a:prstGeom prst="rect">
            <a:avLst/>
          </a:prstGeom>
          <a:solidFill>
            <a:srgbClr val="FFC000"/>
          </a:solidFill>
          <a:ln w="9525">
            <a:noFill/>
            <a:miter lim="800000"/>
            <a:headEnd/>
            <a:tailEnd/>
          </a:ln>
        </p:spPr>
        <p:txBody>
          <a:bodyPr lIns="109720" tIns="54860" rIns="109720" bIns="54860">
            <a:spAutoFit/>
          </a:bodyPr>
          <a:lstStyle/>
          <a:p>
            <a:pPr algn="ctr"/>
            <a:r>
              <a:rPr lang="zh-CN" altLang="en-US" sz="1260" dirty="0">
                <a:latin typeface="微软雅黑" pitchFamily="34" charset="-122"/>
                <a:ea typeface="微软雅黑" pitchFamily="34" charset="-122"/>
                <a:cs typeface="Arial" pitchFamily="34" charset="0"/>
              </a:rPr>
              <a:t>客户</a:t>
            </a:r>
            <a:r>
              <a:rPr lang="en-US" altLang="zh-CN" sz="1260" dirty="0">
                <a:latin typeface="微软雅黑" pitchFamily="34" charset="-122"/>
                <a:ea typeface="微软雅黑" pitchFamily="34" charset="-122"/>
                <a:cs typeface="Arial" pitchFamily="34" charset="0"/>
              </a:rPr>
              <a:t>VM</a:t>
            </a:r>
            <a:endParaRPr lang="zh-CN" altLang="en-US" sz="1260" dirty="0">
              <a:latin typeface="微软雅黑" pitchFamily="34" charset="-122"/>
              <a:ea typeface="微软雅黑" pitchFamily="34" charset="-122"/>
              <a:cs typeface="Arial" pitchFamily="34" charset="0"/>
            </a:endParaRPr>
          </a:p>
        </p:txBody>
      </p:sp>
      <p:sp>
        <p:nvSpPr>
          <p:cNvPr id="16" name="Rectangle 8"/>
          <p:cNvSpPr>
            <a:spLocks noChangeArrowheads="1"/>
          </p:cNvSpPr>
          <p:nvPr/>
        </p:nvSpPr>
        <p:spPr bwMode="auto">
          <a:xfrm>
            <a:off x="6816034" y="1238402"/>
            <a:ext cx="1182268" cy="202871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25400" cap="flat" cmpd="sng" algn="ctr">
            <a:noFill/>
            <a:prstDash val="solid"/>
          </a:ln>
          <a:effectLst/>
        </p:spPr>
        <p:txBody>
          <a:bodyPr rtlCol="0" anchor="ctr"/>
          <a:lstStyle/>
          <a:p>
            <a:pPr algn="ctr" defTabSz="1218794"/>
            <a:endParaRPr lang="zh-CN" altLang="en-US" sz="1600" kern="0">
              <a:solidFill>
                <a:prstClr val="white"/>
              </a:solidFill>
              <a:latin typeface="微软雅黑"/>
              <a:ea typeface="微软雅黑"/>
            </a:endParaRPr>
          </a:p>
        </p:txBody>
      </p:sp>
      <p:sp>
        <p:nvSpPr>
          <p:cNvPr id="17" name="TextBox 170"/>
          <p:cNvSpPr txBox="1">
            <a:spLocks noChangeArrowheads="1"/>
          </p:cNvSpPr>
          <p:nvPr/>
        </p:nvSpPr>
        <p:spPr bwMode="auto">
          <a:xfrm>
            <a:off x="6816034" y="1428043"/>
            <a:ext cx="1182268" cy="304646"/>
          </a:xfrm>
          <a:prstGeom prst="rect">
            <a:avLst/>
          </a:prstGeom>
          <a:solidFill>
            <a:srgbClr val="FFC000"/>
          </a:solidFill>
          <a:ln w="9525">
            <a:noFill/>
            <a:miter lim="800000"/>
            <a:headEnd/>
            <a:tailEnd/>
          </a:ln>
        </p:spPr>
        <p:txBody>
          <a:bodyPr lIns="109720" tIns="54860" rIns="109720" bIns="54860">
            <a:spAutoFit/>
          </a:bodyPr>
          <a:lstStyle/>
          <a:p>
            <a:pPr algn="ctr"/>
            <a:r>
              <a:rPr lang="zh-CN" altLang="en-US" sz="1260" dirty="0">
                <a:latin typeface="微软雅黑" pitchFamily="34" charset="-122"/>
                <a:ea typeface="微软雅黑" pitchFamily="34" charset="-122"/>
                <a:cs typeface="Arial" pitchFamily="34" charset="0"/>
              </a:rPr>
              <a:t>客户</a:t>
            </a:r>
            <a:r>
              <a:rPr lang="en-US" altLang="zh-CN" sz="1260" dirty="0">
                <a:latin typeface="微软雅黑" pitchFamily="34" charset="-122"/>
                <a:ea typeface="微软雅黑" pitchFamily="34" charset="-122"/>
                <a:cs typeface="Arial" pitchFamily="34" charset="0"/>
              </a:rPr>
              <a:t>VM</a:t>
            </a:r>
            <a:endParaRPr lang="zh-CN" altLang="en-US" sz="1260" dirty="0">
              <a:latin typeface="微软雅黑" pitchFamily="34" charset="-122"/>
              <a:ea typeface="微软雅黑" pitchFamily="34" charset="-122"/>
              <a:cs typeface="Arial" pitchFamily="34" charset="0"/>
            </a:endParaRPr>
          </a:p>
        </p:txBody>
      </p:sp>
      <p:sp>
        <p:nvSpPr>
          <p:cNvPr id="19" name="Rectangle 8"/>
          <p:cNvSpPr>
            <a:spLocks noChangeArrowheads="1"/>
          </p:cNvSpPr>
          <p:nvPr/>
        </p:nvSpPr>
        <p:spPr bwMode="auto">
          <a:xfrm>
            <a:off x="8252902" y="1238402"/>
            <a:ext cx="1182268" cy="202871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9525" algn="ctr">
            <a:solidFill>
              <a:srgbClr val="B4B4B4"/>
            </a:solidFill>
            <a:round/>
            <a:headEnd/>
            <a:tailEnd/>
          </a:ln>
        </p:spPr>
        <p:txBody>
          <a:bodyPr wrap="none" lIns="109670" tIns="54837" rIns="109670" bIns="54837"/>
          <a:lstStyle/>
          <a:p>
            <a:endParaRPr lang="zh-CN" altLang="en-US" sz="2880">
              <a:latin typeface="微软雅黑" pitchFamily="34" charset="-122"/>
              <a:ea typeface="微软雅黑" pitchFamily="34" charset="-122"/>
              <a:cs typeface="Arial" pitchFamily="34" charset="0"/>
            </a:endParaRPr>
          </a:p>
        </p:txBody>
      </p:sp>
      <p:sp>
        <p:nvSpPr>
          <p:cNvPr id="20" name="TextBox 170"/>
          <p:cNvSpPr txBox="1">
            <a:spLocks noChangeArrowheads="1"/>
          </p:cNvSpPr>
          <p:nvPr/>
        </p:nvSpPr>
        <p:spPr bwMode="auto">
          <a:xfrm>
            <a:off x="8252902" y="1428043"/>
            <a:ext cx="1182268" cy="304646"/>
          </a:xfrm>
          <a:prstGeom prst="rect">
            <a:avLst/>
          </a:prstGeom>
          <a:solidFill>
            <a:srgbClr val="FFC000"/>
          </a:solidFill>
          <a:ln w="9525">
            <a:noFill/>
            <a:miter lim="800000"/>
            <a:headEnd/>
            <a:tailEnd/>
          </a:ln>
        </p:spPr>
        <p:txBody>
          <a:bodyPr lIns="109720" tIns="54860" rIns="109720" bIns="54860">
            <a:spAutoFit/>
          </a:bodyPr>
          <a:lstStyle>
            <a:defPPr>
              <a:defRPr lang="zh-CN"/>
            </a:defPPr>
            <a:lvl1pPr algn="ctr">
              <a:defRPr sz="1260">
                <a:latin typeface="微软雅黑" pitchFamily="34" charset="-122"/>
                <a:ea typeface="微软雅黑" pitchFamily="34" charset="-122"/>
                <a:cs typeface="Arial" pitchFamily="34" charset="0"/>
              </a:defRPr>
            </a:lvl1pPr>
          </a:lstStyle>
          <a:p>
            <a:r>
              <a:rPr lang="zh-CN" altLang="en-US" dirty="0"/>
              <a:t>客户</a:t>
            </a:r>
            <a:r>
              <a:rPr lang="en-US" altLang="zh-CN" dirty="0"/>
              <a:t>VM</a:t>
            </a:r>
            <a:endParaRPr lang="zh-CN" altLang="en-US" dirty="0"/>
          </a:p>
        </p:txBody>
      </p:sp>
      <p:sp>
        <p:nvSpPr>
          <p:cNvPr id="22" name="Rectangle 8"/>
          <p:cNvSpPr>
            <a:spLocks noChangeArrowheads="1"/>
          </p:cNvSpPr>
          <p:nvPr/>
        </p:nvSpPr>
        <p:spPr bwMode="auto">
          <a:xfrm>
            <a:off x="9664467" y="1238402"/>
            <a:ext cx="1182270" cy="202871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9525" algn="ctr">
            <a:solidFill>
              <a:srgbClr val="B4B4B4"/>
            </a:solidFill>
            <a:round/>
            <a:headEnd/>
            <a:tailEnd/>
          </a:ln>
        </p:spPr>
        <p:txBody>
          <a:bodyPr wrap="none" lIns="109670" tIns="54837" rIns="109670" bIns="54837"/>
          <a:lstStyle/>
          <a:p>
            <a:endParaRPr lang="zh-CN" altLang="en-US" sz="2880">
              <a:latin typeface="微软雅黑" pitchFamily="34" charset="-122"/>
              <a:ea typeface="微软雅黑" pitchFamily="34" charset="-122"/>
              <a:cs typeface="Arial" pitchFamily="34" charset="0"/>
            </a:endParaRPr>
          </a:p>
        </p:txBody>
      </p:sp>
      <p:sp>
        <p:nvSpPr>
          <p:cNvPr id="23" name="TextBox 170"/>
          <p:cNvSpPr txBox="1">
            <a:spLocks noChangeArrowheads="1"/>
          </p:cNvSpPr>
          <p:nvPr/>
        </p:nvSpPr>
        <p:spPr bwMode="auto">
          <a:xfrm>
            <a:off x="9664467" y="1428043"/>
            <a:ext cx="1182270" cy="304646"/>
          </a:xfrm>
          <a:prstGeom prst="rect">
            <a:avLst/>
          </a:prstGeom>
          <a:solidFill>
            <a:srgbClr val="FFC000"/>
          </a:solidFill>
          <a:ln w="9525">
            <a:noFill/>
            <a:miter lim="800000"/>
            <a:headEnd/>
            <a:tailEnd/>
          </a:ln>
        </p:spPr>
        <p:txBody>
          <a:bodyPr lIns="109720" tIns="54860" rIns="109720" bIns="54860">
            <a:spAutoFit/>
          </a:bodyPr>
          <a:lstStyle/>
          <a:p>
            <a:pPr algn="ctr"/>
            <a:r>
              <a:rPr lang="zh-CN" altLang="en-US" sz="1260" dirty="0">
                <a:latin typeface="微软雅黑" pitchFamily="34" charset="-122"/>
                <a:ea typeface="微软雅黑" pitchFamily="34" charset="-122"/>
                <a:cs typeface="Arial" pitchFamily="34" charset="0"/>
              </a:rPr>
              <a:t>客户</a:t>
            </a:r>
            <a:r>
              <a:rPr lang="en-US" altLang="zh-CN" sz="1260" dirty="0">
                <a:latin typeface="微软雅黑" pitchFamily="34" charset="-122"/>
                <a:ea typeface="微软雅黑" pitchFamily="34" charset="-122"/>
                <a:cs typeface="Arial" pitchFamily="34" charset="0"/>
              </a:rPr>
              <a:t>VM</a:t>
            </a:r>
            <a:endParaRPr lang="zh-CN" altLang="en-US" sz="1260" dirty="0">
              <a:latin typeface="微软雅黑" pitchFamily="34" charset="-122"/>
              <a:ea typeface="微软雅黑" pitchFamily="34" charset="-122"/>
              <a:cs typeface="Arial" pitchFamily="34" charset="0"/>
            </a:endParaRPr>
          </a:p>
        </p:txBody>
      </p:sp>
      <p:sp>
        <p:nvSpPr>
          <p:cNvPr id="24" name="TextBox 63"/>
          <p:cNvSpPr txBox="1"/>
          <p:nvPr/>
        </p:nvSpPr>
        <p:spPr>
          <a:xfrm>
            <a:off x="9710181" y="2050916"/>
            <a:ext cx="1310726" cy="461686"/>
          </a:xfrm>
          <a:prstGeom prst="rect">
            <a:avLst/>
          </a:prstGeom>
          <a:noFill/>
        </p:spPr>
        <p:txBody>
          <a:bodyPr wrap="square" rtlCol="0">
            <a:spAutoFit/>
          </a:bodyPr>
          <a:lstStyle/>
          <a:p>
            <a:r>
              <a:rPr lang="zh-CN" altLang="en-US" sz="1440" dirty="0">
                <a:latin typeface="微软雅黑" pitchFamily="34" charset="-122"/>
                <a:ea typeface="微软雅黑" pitchFamily="34" charset="-122"/>
              </a:rPr>
              <a:t>定制化</a:t>
            </a:r>
            <a:r>
              <a:rPr lang="en-US" altLang="zh-CN" sz="2401" dirty="0">
                <a:latin typeface="微软雅黑" pitchFamily="34" charset="-122"/>
                <a:ea typeface="微软雅黑" pitchFamily="34" charset="-122"/>
              </a:rPr>
              <a:t>…</a:t>
            </a:r>
            <a:endParaRPr lang="zh-CN" altLang="en-US" sz="2401" dirty="0">
              <a:latin typeface="微软雅黑" pitchFamily="34" charset="-122"/>
              <a:ea typeface="微软雅黑" pitchFamily="34" charset="-122"/>
            </a:endParaRPr>
          </a:p>
        </p:txBody>
      </p:sp>
      <p:sp>
        <p:nvSpPr>
          <p:cNvPr id="25" name="圆角矩形 24"/>
          <p:cNvSpPr/>
          <p:nvPr/>
        </p:nvSpPr>
        <p:spPr bwMode="auto">
          <a:xfrm>
            <a:off x="2623295" y="2817275"/>
            <a:ext cx="907427" cy="376523"/>
          </a:xfrm>
          <a:prstGeom prst="roundRect">
            <a:avLst/>
          </a:prstGeom>
          <a:solidFill>
            <a:srgbClr val="92D050"/>
          </a:solidFill>
          <a:ln w="25400" cap="flat" cmpd="sng" algn="ctr">
            <a:noFill/>
            <a:prstDash val="solid"/>
          </a:ln>
          <a:effectLst/>
        </p:spPr>
        <p:txBody>
          <a:bodyPr rtlCol="0" anchor="ctr"/>
          <a:lstStyle/>
          <a:p>
            <a:pPr algn="ctr" defTabSz="1218794"/>
            <a:r>
              <a:rPr lang="en-US" altLang="zh-CN" sz="1200" kern="0" dirty="0">
                <a:solidFill>
                  <a:prstClr val="white"/>
                </a:solidFill>
                <a:latin typeface="微软雅黑"/>
                <a:ea typeface="微软雅黑"/>
              </a:rPr>
              <a:t>PV</a:t>
            </a:r>
            <a:r>
              <a:rPr lang="zh-CN" altLang="en-US" sz="1200" kern="0" dirty="0">
                <a:solidFill>
                  <a:prstClr val="white"/>
                </a:solidFill>
                <a:latin typeface="微软雅黑"/>
                <a:ea typeface="微软雅黑"/>
              </a:rPr>
              <a:t>驱动</a:t>
            </a:r>
          </a:p>
        </p:txBody>
      </p:sp>
      <p:sp>
        <p:nvSpPr>
          <p:cNvPr id="26" name="圆角矩形 25"/>
          <p:cNvSpPr/>
          <p:nvPr/>
        </p:nvSpPr>
        <p:spPr bwMode="auto">
          <a:xfrm>
            <a:off x="4065326" y="2817275"/>
            <a:ext cx="907427" cy="376523"/>
          </a:xfrm>
          <a:prstGeom prst="roundRect">
            <a:avLst/>
          </a:prstGeom>
          <a:solidFill>
            <a:srgbClr val="92D050"/>
          </a:solidFill>
          <a:ln w="25400" cap="flat" cmpd="sng" algn="ctr">
            <a:noFill/>
            <a:prstDash val="solid"/>
          </a:ln>
          <a:effectLst/>
        </p:spPr>
        <p:txBody>
          <a:bodyPr rtlCol="0" anchor="ctr"/>
          <a:lstStyle/>
          <a:p>
            <a:pPr algn="ctr" defTabSz="1218794"/>
            <a:r>
              <a:rPr lang="en-US" altLang="zh-CN" sz="1200" kern="0" dirty="0">
                <a:solidFill>
                  <a:prstClr val="white"/>
                </a:solidFill>
                <a:latin typeface="微软雅黑"/>
                <a:ea typeface="微软雅黑"/>
              </a:rPr>
              <a:t>PV</a:t>
            </a:r>
            <a:r>
              <a:rPr lang="zh-CN" altLang="en-US" sz="1200" kern="0" dirty="0">
                <a:solidFill>
                  <a:prstClr val="white"/>
                </a:solidFill>
                <a:latin typeface="微软雅黑"/>
                <a:ea typeface="微软雅黑"/>
              </a:rPr>
              <a:t>驱动</a:t>
            </a:r>
          </a:p>
        </p:txBody>
      </p:sp>
      <p:sp>
        <p:nvSpPr>
          <p:cNvPr id="27" name="圆角矩形 26"/>
          <p:cNvSpPr/>
          <p:nvPr/>
        </p:nvSpPr>
        <p:spPr bwMode="auto">
          <a:xfrm>
            <a:off x="5534832" y="2817275"/>
            <a:ext cx="907427" cy="376523"/>
          </a:xfrm>
          <a:prstGeom prst="roundRect">
            <a:avLst/>
          </a:prstGeom>
          <a:solidFill>
            <a:srgbClr val="92D050"/>
          </a:solidFill>
          <a:ln w="25400" cap="flat" cmpd="sng" algn="ctr">
            <a:noFill/>
            <a:prstDash val="solid"/>
          </a:ln>
          <a:effectLst/>
        </p:spPr>
        <p:txBody>
          <a:bodyPr rtlCol="0" anchor="ctr"/>
          <a:lstStyle/>
          <a:p>
            <a:pPr algn="ctr" defTabSz="1218794"/>
            <a:r>
              <a:rPr lang="en-US" altLang="zh-CN" sz="1200" kern="0" dirty="0">
                <a:solidFill>
                  <a:prstClr val="white"/>
                </a:solidFill>
                <a:latin typeface="微软雅黑"/>
                <a:ea typeface="微软雅黑"/>
              </a:rPr>
              <a:t>PV</a:t>
            </a:r>
            <a:r>
              <a:rPr lang="zh-CN" altLang="en-US" sz="1200" kern="0" dirty="0">
                <a:solidFill>
                  <a:prstClr val="white"/>
                </a:solidFill>
                <a:latin typeface="微软雅黑"/>
                <a:ea typeface="微软雅黑"/>
              </a:rPr>
              <a:t>驱动</a:t>
            </a:r>
          </a:p>
        </p:txBody>
      </p:sp>
      <p:sp>
        <p:nvSpPr>
          <p:cNvPr id="28" name="圆角矩形 27"/>
          <p:cNvSpPr/>
          <p:nvPr/>
        </p:nvSpPr>
        <p:spPr bwMode="auto">
          <a:xfrm>
            <a:off x="6987903" y="2817275"/>
            <a:ext cx="907427" cy="376523"/>
          </a:xfrm>
          <a:prstGeom prst="roundRect">
            <a:avLst/>
          </a:prstGeom>
          <a:solidFill>
            <a:srgbClr val="92D050"/>
          </a:solidFill>
          <a:ln w="25400" cap="flat" cmpd="sng" algn="ctr">
            <a:noFill/>
            <a:prstDash val="solid"/>
          </a:ln>
          <a:effectLst/>
        </p:spPr>
        <p:txBody>
          <a:bodyPr rtlCol="0" anchor="ctr"/>
          <a:lstStyle/>
          <a:p>
            <a:pPr algn="ctr" defTabSz="1218794"/>
            <a:r>
              <a:rPr lang="en-US" altLang="zh-CN" sz="1200" kern="0" dirty="0">
                <a:solidFill>
                  <a:prstClr val="white"/>
                </a:solidFill>
                <a:latin typeface="微软雅黑"/>
                <a:ea typeface="微软雅黑"/>
              </a:rPr>
              <a:t>PV</a:t>
            </a:r>
            <a:r>
              <a:rPr lang="zh-CN" altLang="en-US" sz="1200" kern="0" dirty="0">
                <a:solidFill>
                  <a:prstClr val="white"/>
                </a:solidFill>
                <a:latin typeface="微软雅黑"/>
                <a:ea typeface="微软雅黑"/>
              </a:rPr>
              <a:t>驱动</a:t>
            </a:r>
          </a:p>
        </p:txBody>
      </p:sp>
      <p:sp>
        <p:nvSpPr>
          <p:cNvPr id="29" name="圆角矩形 28"/>
          <p:cNvSpPr/>
          <p:nvPr/>
        </p:nvSpPr>
        <p:spPr bwMode="auto">
          <a:xfrm>
            <a:off x="8384215" y="2817275"/>
            <a:ext cx="907427" cy="376523"/>
          </a:xfrm>
          <a:prstGeom prst="roundRect">
            <a:avLst/>
          </a:prstGeom>
          <a:solidFill>
            <a:srgbClr val="92D050"/>
          </a:solidFill>
          <a:ln w="25400" cap="flat" cmpd="sng" algn="ctr">
            <a:noFill/>
            <a:prstDash val="solid"/>
          </a:ln>
          <a:effectLst/>
        </p:spPr>
        <p:txBody>
          <a:bodyPr rtlCol="0" anchor="ctr"/>
          <a:lstStyle/>
          <a:p>
            <a:pPr algn="ctr" defTabSz="1218794"/>
            <a:r>
              <a:rPr lang="en-US" altLang="zh-CN" sz="1200" kern="0" dirty="0">
                <a:solidFill>
                  <a:prstClr val="white"/>
                </a:solidFill>
                <a:latin typeface="微软雅黑"/>
                <a:ea typeface="微软雅黑"/>
              </a:rPr>
              <a:t>PV</a:t>
            </a:r>
            <a:r>
              <a:rPr lang="zh-CN" altLang="en-US" sz="1200" kern="0" dirty="0">
                <a:solidFill>
                  <a:prstClr val="white"/>
                </a:solidFill>
                <a:latin typeface="微软雅黑"/>
                <a:ea typeface="微软雅黑"/>
              </a:rPr>
              <a:t>驱动</a:t>
            </a:r>
          </a:p>
        </p:txBody>
      </p:sp>
      <p:sp>
        <p:nvSpPr>
          <p:cNvPr id="30" name="圆角矩形 29"/>
          <p:cNvSpPr/>
          <p:nvPr/>
        </p:nvSpPr>
        <p:spPr bwMode="auto">
          <a:xfrm>
            <a:off x="9765287" y="2817275"/>
            <a:ext cx="907427" cy="376523"/>
          </a:xfrm>
          <a:prstGeom prst="roundRect">
            <a:avLst/>
          </a:prstGeom>
          <a:solidFill>
            <a:srgbClr val="92D050"/>
          </a:solidFill>
          <a:ln w="25400" cap="flat" cmpd="sng" algn="ctr">
            <a:noFill/>
            <a:prstDash val="solid"/>
          </a:ln>
          <a:effectLst/>
        </p:spPr>
        <p:txBody>
          <a:bodyPr rtlCol="0" anchor="ctr"/>
          <a:lstStyle/>
          <a:p>
            <a:pPr algn="ctr" defTabSz="1218794"/>
            <a:r>
              <a:rPr lang="en-US" altLang="zh-CN" sz="1200" kern="0" dirty="0">
                <a:solidFill>
                  <a:prstClr val="white"/>
                </a:solidFill>
                <a:latin typeface="微软雅黑"/>
                <a:ea typeface="微软雅黑"/>
              </a:rPr>
              <a:t>PV</a:t>
            </a:r>
            <a:r>
              <a:rPr lang="zh-CN" altLang="en-US" sz="1200" kern="0" dirty="0">
                <a:solidFill>
                  <a:prstClr val="white"/>
                </a:solidFill>
                <a:latin typeface="微软雅黑"/>
                <a:ea typeface="微软雅黑"/>
              </a:rPr>
              <a:t>驱动</a:t>
            </a:r>
          </a:p>
        </p:txBody>
      </p:sp>
      <p:sp>
        <p:nvSpPr>
          <p:cNvPr id="31" name="圆角矩形 30"/>
          <p:cNvSpPr/>
          <p:nvPr/>
        </p:nvSpPr>
        <p:spPr bwMode="auto">
          <a:xfrm>
            <a:off x="1346954" y="2783310"/>
            <a:ext cx="854155" cy="402630"/>
          </a:xfrm>
          <a:prstGeom prst="roundRect">
            <a:avLst/>
          </a:prstGeom>
          <a:solidFill>
            <a:srgbClr val="92D050"/>
          </a:solidFill>
          <a:ln w="25400" cap="flat" cmpd="sng" algn="ctr">
            <a:noFill/>
            <a:prstDash val="solid"/>
          </a:ln>
          <a:effectLst/>
        </p:spPr>
        <p:txBody>
          <a:bodyPr rtlCol="0" anchor="ctr"/>
          <a:lstStyle/>
          <a:p>
            <a:pPr algn="ctr" defTabSz="1218794"/>
            <a:r>
              <a:rPr lang="en-US" altLang="zh-CN" sz="1200" kern="0" dirty="0">
                <a:solidFill>
                  <a:prstClr val="white"/>
                </a:solidFill>
                <a:latin typeface="微软雅黑"/>
                <a:ea typeface="微软雅黑"/>
              </a:rPr>
              <a:t>PV</a:t>
            </a:r>
            <a:r>
              <a:rPr lang="zh-CN" altLang="en-US" sz="1200" kern="0" dirty="0">
                <a:solidFill>
                  <a:prstClr val="white"/>
                </a:solidFill>
                <a:latin typeface="微软雅黑"/>
                <a:ea typeface="微软雅黑"/>
              </a:rPr>
              <a:t>后端驱动</a:t>
            </a:r>
          </a:p>
        </p:txBody>
      </p:sp>
      <p:pic>
        <p:nvPicPr>
          <p:cNvPr id="32" name="Picture 5" descr="http://www.cs2c.com.cn/data/templets/images/ql3.gif"/>
          <p:cNvPicPr>
            <a:picLocks noChangeAspect="1" noChangeArrowheads="1"/>
          </p:cNvPicPr>
          <p:nvPr/>
        </p:nvPicPr>
        <p:blipFill>
          <a:blip r:embed="rId3" cstate="print"/>
          <a:srcRect/>
          <a:stretch>
            <a:fillRect/>
          </a:stretch>
        </p:blipFill>
        <p:spPr bwMode="auto">
          <a:xfrm>
            <a:off x="8522096" y="1823981"/>
            <a:ext cx="694056" cy="816768"/>
          </a:xfrm>
          <a:prstGeom prst="rect">
            <a:avLst/>
          </a:prstGeom>
          <a:noFill/>
        </p:spPr>
      </p:pic>
      <p:pic>
        <p:nvPicPr>
          <p:cNvPr id="33" name="Picture 2" descr="âLinux logoâçå¾çæç´¢ç»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23295" y="2012065"/>
            <a:ext cx="958588" cy="474801"/>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âWindows logoâçå¾çæç´¢ç»æ"/>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20572" y="1968772"/>
            <a:ext cx="614685" cy="61468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âubuntu logoâçå¾çæç´¢ç»æ"/>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37110" y="2131232"/>
            <a:ext cx="1062372" cy="28302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âfedora logoâçå¾çæç´¢ç»æ"/>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16051" y="2068705"/>
            <a:ext cx="1051129" cy="318843"/>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组合 18397"/>
          <p:cNvGrpSpPr/>
          <p:nvPr/>
        </p:nvGrpSpPr>
        <p:grpSpPr>
          <a:xfrm>
            <a:off x="1258056" y="4122702"/>
            <a:ext cx="2180738" cy="436148"/>
            <a:chOff x="2449513" y="1096964"/>
            <a:chExt cx="650875" cy="130175"/>
          </a:xfrm>
          <a:solidFill>
            <a:schemeClr val="tx1">
              <a:lumMod val="95000"/>
              <a:lumOff val="5000"/>
            </a:schemeClr>
          </a:solidFill>
        </p:grpSpPr>
        <p:sp>
          <p:nvSpPr>
            <p:cNvPr id="39"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40"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41"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42"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43"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44"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45"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46"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47"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48"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49"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50"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51"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52"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53"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54"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55"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56"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57"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58"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59"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60"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61"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62"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63"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64"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65"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66"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67"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68" name="组合 18397"/>
          <p:cNvGrpSpPr/>
          <p:nvPr/>
        </p:nvGrpSpPr>
        <p:grpSpPr>
          <a:xfrm>
            <a:off x="3738216" y="4122702"/>
            <a:ext cx="2180738" cy="436148"/>
            <a:chOff x="2449513" y="1096964"/>
            <a:chExt cx="650875" cy="130175"/>
          </a:xfrm>
          <a:solidFill>
            <a:schemeClr val="tx1">
              <a:lumMod val="95000"/>
              <a:lumOff val="5000"/>
            </a:schemeClr>
          </a:solidFill>
        </p:grpSpPr>
        <p:sp>
          <p:nvSpPr>
            <p:cNvPr id="69"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70"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71"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72"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73"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74"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75"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76"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77"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78"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79"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80"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81"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82"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83"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84"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85"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86"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87"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88"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89"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90"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91"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92"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93"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94"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95"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96"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97"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98" name="组合 18397"/>
          <p:cNvGrpSpPr/>
          <p:nvPr/>
        </p:nvGrpSpPr>
        <p:grpSpPr>
          <a:xfrm>
            <a:off x="6185840" y="4124854"/>
            <a:ext cx="2180738" cy="436148"/>
            <a:chOff x="2449513" y="1096964"/>
            <a:chExt cx="650875" cy="130175"/>
          </a:xfrm>
          <a:solidFill>
            <a:schemeClr val="tx1">
              <a:lumMod val="95000"/>
              <a:lumOff val="5000"/>
            </a:schemeClr>
          </a:solidFill>
        </p:grpSpPr>
        <p:sp>
          <p:nvSpPr>
            <p:cNvPr id="99"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100"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101"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102"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103"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104"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105"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106"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107"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108"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109"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10"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111"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12"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13"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14"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15"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16"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117"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18"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119"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20"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21"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22"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23"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24"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25"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26"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27"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128" name="组合 18397"/>
          <p:cNvGrpSpPr/>
          <p:nvPr/>
        </p:nvGrpSpPr>
        <p:grpSpPr>
          <a:xfrm>
            <a:off x="8666000" y="4124854"/>
            <a:ext cx="2180738" cy="436148"/>
            <a:chOff x="2449513" y="1096964"/>
            <a:chExt cx="650875" cy="130175"/>
          </a:xfrm>
          <a:solidFill>
            <a:schemeClr val="tx1">
              <a:lumMod val="95000"/>
              <a:lumOff val="5000"/>
            </a:schemeClr>
          </a:solidFill>
        </p:grpSpPr>
        <p:sp>
          <p:nvSpPr>
            <p:cNvPr id="129"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130"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131"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132"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133"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134"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135"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136"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137"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138"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139"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40"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141"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42"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43"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44"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45"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46"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147"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48"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149"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50"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51"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52"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53"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54"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55"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56"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57"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spTree>
    <p:extLst>
      <p:ext uri="{BB962C8B-B14F-4D97-AF65-F5344CB8AC3E}">
        <p14:creationId xmlns:p14="http://schemas.microsoft.com/office/powerpoint/2010/main" val="41130260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灵活管理架构</a:t>
            </a:r>
            <a:endParaRPr lang="zh-CN" altLang="en-US" dirty="0"/>
          </a:p>
        </p:txBody>
      </p:sp>
      <p:sp>
        <p:nvSpPr>
          <p:cNvPr id="165" name="TextBox 561"/>
          <p:cNvSpPr txBox="1"/>
          <p:nvPr/>
        </p:nvSpPr>
        <p:spPr>
          <a:xfrm>
            <a:off x="6787290" y="4291601"/>
            <a:ext cx="1419328" cy="307777"/>
          </a:xfrm>
          <a:prstGeom prst="rect">
            <a:avLst/>
          </a:prstGeom>
          <a:noFill/>
        </p:spPr>
        <p:txBody>
          <a:bodyPr wrap="square" rtlCol="0">
            <a:spAutoFit/>
          </a:bodyPr>
          <a:lstStyle/>
          <a:p>
            <a:pPr algn="ctr"/>
            <a:r>
              <a:rPr lang="zh-CN" altLang="en-US" sz="1400" dirty="0" smtClean="0">
                <a:latin typeface="+mn-ea"/>
                <a:ea typeface="+mn-ea"/>
              </a:rPr>
              <a:t>逻辑集群</a:t>
            </a:r>
            <a:r>
              <a:rPr lang="en-US" altLang="zh-CN" sz="1400" dirty="0" smtClean="0">
                <a:latin typeface="+mn-ea"/>
                <a:ea typeface="+mn-ea"/>
              </a:rPr>
              <a:t>2</a:t>
            </a:r>
            <a:endParaRPr lang="zh-CN" altLang="en-US" sz="1400" dirty="0">
              <a:latin typeface="+mn-ea"/>
              <a:ea typeface="+mn-ea"/>
            </a:endParaRPr>
          </a:p>
        </p:txBody>
      </p:sp>
      <p:sp>
        <p:nvSpPr>
          <p:cNvPr id="166" name="TextBox 562"/>
          <p:cNvSpPr txBox="1"/>
          <p:nvPr/>
        </p:nvSpPr>
        <p:spPr>
          <a:xfrm>
            <a:off x="3992947" y="4292246"/>
            <a:ext cx="1419328" cy="307777"/>
          </a:xfrm>
          <a:prstGeom prst="rect">
            <a:avLst/>
          </a:prstGeom>
          <a:noFill/>
        </p:spPr>
        <p:txBody>
          <a:bodyPr wrap="square" rtlCol="0">
            <a:spAutoFit/>
          </a:bodyPr>
          <a:lstStyle/>
          <a:p>
            <a:pPr algn="ctr"/>
            <a:r>
              <a:rPr lang="zh-CN" altLang="en-US" sz="1400" dirty="0" smtClean="0">
                <a:latin typeface="+mn-ea"/>
                <a:ea typeface="+mn-ea"/>
              </a:rPr>
              <a:t>逻辑集群</a:t>
            </a:r>
            <a:r>
              <a:rPr lang="en-US" altLang="zh-CN" sz="1400" dirty="0" smtClean="0">
                <a:latin typeface="+mn-ea"/>
                <a:ea typeface="+mn-ea"/>
              </a:rPr>
              <a:t>1</a:t>
            </a:r>
            <a:endParaRPr lang="zh-CN" altLang="en-US" sz="1400" dirty="0">
              <a:latin typeface="+mn-ea"/>
              <a:ea typeface="+mn-ea"/>
            </a:endParaRPr>
          </a:p>
        </p:txBody>
      </p:sp>
      <p:sp>
        <p:nvSpPr>
          <p:cNvPr id="169" name="Rectangle 254"/>
          <p:cNvSpPr>
            <a:spLocks noChangeArrowheads="1"/>
          </p:cNvSpPr>
          <p:nvPr/>
        </p:nvSpPr>
        <p:spPr bwMode="auto">
          <a:xfrm>
            <a:off x="3107668" y="1502622"/>
            <a:ext cx="2304608" cy="324232"/>
          </a:xfrm>
          <a:prstGeom prst="rect">
            <a:avLst/>
          </a:prstGeom>
          <a:noFill/>
          <a:ln w="9525" algn="ctr">
            <a:noFill/>
            <a:miter lim="800000"/>
            <a:headEnd/>
            <a:tailEnd/>
          </a:ln>
        </p:spPr>
        <p:txBody>
          <a:bodyPr wrap="none" anchor="ctr"/>
          <a:lstStyle/>
          <a:p>
            <a:pPr algn="ctr" fontAlgn="t"/>
            <a:r>
              <a:rPr lang="en-US" altLang="zh-CN" sz="1200" dirty="0" err="1" smtClean="0">
                <a:latin typeface="+mn-ea"/>
                <a:ea typeface="+mn-ea"/>
              </a:rPr>
              <a:t>FusionCompute</a:t>
            </a:r>
            <a:r>
              <a:rPr lang="en-US" altLang="zh-CN" sz="1200" dirty="0" smtClean="0">
                <a:latin typeface="+mn-ea"/>
                <a:ea typeface="+mn-ea"/>
              </a:rPr>
              <a:t> Web Client</a:t>
            </a:r>
            <a:endParaRPr lang="en-US" altLang="zh-CN" sz="1200" dirty="0">
              <a:latin typeface="+mn-ea"/>
              <a:ea typeface="+mn-ea"/>
            </a:endParaRPr>
          </a:p>
        </p:txBody>
      </p:sp>
      <p:sp>
        <p:nvSpPr>
          <p:cNvPr id="175" name="Rectangle 254"/>
          <p:cNvSpPr>
            <a:spLocks noChangeArrowheads="1"/>
          </p:cNvSpPr>
          <p:nvPr/>
        </p:nvSpPr>
        <p:spPr bwMode="auto">
          <a:xfrm>
            <a:off x="7000099" y="1517455"/>
            <a:ext cx="1808787" cy="296593"/>
          </a:xfrm>
          <a:prstGeom prst="rect">
            <a:avLst/>
          </a:prstGeom>
          <a:noFill/>
          <a:ln w="9525" algn="ctr">
            <a:noFill/>
            <a:miter lim="800000"/>
            <a:headEnd/>
            <a:tailEnd/>
          </a:ln>
        </p:spPr>
        <p:txBody>
          <a:bodyPr wrap="none" anchor="ctr"/>
          <a:lstStyle/>
          <a:p>
            <a:pPr algn="ctr" fontAlgn="t"/>
            <a:r>
              <a:rPr lang="en-US" altLang="zh-CN" sz="1200" dirty="0" err="1" smtClean="0">
                <a:latin typeface="+mn-ea"/>
                <a:ea typeface="+mn-ea"/>
              </a:rPr>
              <a:t>FusionCompute</a:t>
            </a:r>
            <a:r>
              <a:rPr lang="en-US" altLang="zh-CN" sz="1200" dirty="0" smtClean="0">
                <a:latin typeface="+mn-ea"/>
                <a:ea typeface="+mn-ea"/>
              </a:rPr>
              <a:t> Web Client</a:t>
            </a:r>
            <a:endParaRPr lang="en-US" altLang="zh-CN" sz="1200" dirty="0">
              <a:latin typeface="+mn-ea"/>
              <a:ea typeface="+mn-ea"/>
            </a:endParaRPr>
          </a:p>
        </p:txBody>
      </p:sp>
      <p:sp>
        <p:nvSpPr>
          <p:cNvPr id="178" name="Rectangle 6"/>
          <p:cNvSpPr txBox="1">
            <a:spLocks noChangeArrowheads="1"/>
          </p:cNvSpPr>
          <p:nvPr/>
        </p:nvSpPr>
        <p:spPr bwMode="auto">
          <a:xfrm>
            <a:off x="1126676" y="5149608"/>
            <a:ext cx="10158796" cy="1080266"/>
          </a:xfrm>
          <a:prstGeom prst="rect">
            <a:avLst/>
          </a:prstGeom>
          <a:noFill/>
          <a:ln w="3175">
            <a:solidFill>
              <a:srgbClr val="000000">
                <a:lumMod val="50000"/>
                <a:lumOff val="50000"/>
              </a:srgb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697" tIns="54848" rIns="109697" bIns="54848" numCol="1" rtlCol="0" anchor="ctr" anchorCtr="0" compatLnSpc="1">
            <a:prstTxWarp prst="textNoShape">
              <a:avLst/>
            </a:prstTxWarp>
          </a:bodyPr>
          <a:lstStyle>
            <a:defPPr>
              <a:defRPr lang="zh-CN"/>
            </a:defPPr>
            <a:lvl2pPr marL="423466" marR="0" lvl="1" indent="-213413" defTabSz="1097554" fontAlgn="base">
              <a:lnSpc>
                <a:spcPct val="150000"/>
              </a:lnSpc>
              <a:spcBef>
                <a:spcPts val="0"/>
              </a:spcBef>
              <a:spcAft>
                <a:spcPts val="0"/>
              </a:spcAft>
              <a:buClrTx/>
              <a:buSzPct val="80000"/>
              <a:buFont typeface="Wingdings" pitchFamily="2" charset="2"/>
              <a:buChar char="ü"/>
              <a:tabLst/>
              <a:defRPr kumimoji="0" sz="1260" b="1" i="0" u="none" strike="noStrike" kern="0" cap="none" spc="0" normalizeH="0" baseline="0">
                <a:ln>
                  <a:noFill/>
                </a:ln>
                <a:solidFill>
                  <a:srgbClr val="000000">
                    <a:lumMod val="75000"/>
                    <a:lumOff val="25000"/>
                  </a:srgbClr>
                </a:solidFill>
                <a:effectLst/>
                <a:uLnTx/>
                <a:uFillTx/>
                <a:latin typeface="微软雅黑" pitchFamily="34" charset="-122"/>
              </a:defRPr>
            </a:lvl2pPr>
          </a:lstStyle>
          <a:p>
            <a:pPr lvl="1">
              <a:buFont typeface="Wingdings" panose="05000000000000000000" pitchFamily="2" charset="2"/>
              <a:buChar char="l"/>
            </a:pPr>
            <a:r>
              <a:rPr lang="zh-CN" altLang="en-US" sz="1200" b="0" dirty="0">
                <a:latin typeface="+mn-ea"/>
                <a:ea typeface="+mn-ea"/>
              </a:rPr>
              <a:t>每个逻辑集群支持</a:t>
            </a:r>
            <a:r>
              <a:rPr lang="en-US" altLang="zh-CN" sz="1200" b="0" dirty="0">
                <a:latin typeface="+mn-ea"/>
                <a:ea typeface="+mn-ea"/>
              </a:rPr>
              <a:t>128</a:t>
            </a:r>
            <a:r>
              <a:rPr lang="zh-CN" altLang="en-US" sz="1200" b="0" dirty="0">
                <a:latin typeface="+mn-ea"/>
                <a:ea typeface="+mn-ea"/>
              </a:rPr>
              <a:t>物理机，适用于高性能、大规模业务群部署，降低冗余物理机比例</a:t>
            </a:r>
            <a:endParaRPr lang="en-US" altLang="zh-CN" sz="1200" b="0" dirty="0">
              <a:latin typeface="+mn-ea"/>
              <a:ea typeface="+mn-ea"/>
            </a:endParaRPr>
          </a:p>
          <a:p>
            <a:pPr lvl="1">
              <a:buFont typeface="Wingdings" panose="05000000000000000000" pitchFamily="2" charset="2"/>
              <a:buChar char="l"/>
            </a:pPr>
            <a:r>
              <a:rPr lang="zh-CN" altLang="en-US" sz="1200" b="0" dirty="0">
                <a:latin typeface="+mn-ea"/>
                <a:ea typeface="+mn-ea"/>
              </a:rPr>
              <a:t>每逻辑集群支持</a:t>
            </a:r>
            <a:r>
              <a:rPr lang="en-US" altLang="zh-CN" sz="1200" b="0" dirty="0">
                <a:latin typeface="+mn-ea"/>
                <a:ea typeface="+mn-ea"/>
              </a:rPr>
              <a:t>8,000</a:t>
            </a:r>
            <a:r>
              <a:rPr lang="zh-CN" altLang="en-US" sz="1200" b="0" dirty="0">
                <a:latin typeface="+mn-ea"/>
                <a:ea typeface="+mn-ea"/>
              </a:rPr>
              <a:t>台虚拟机</a:t>
            </a:r>
            <a:r>
              <a:rPr lang="en-US" altLang="zh-CN" sz="1200" b="0" dirty="0">
                <a:latin typeface="+mn-ea"/>
                <a:ea typeface="+mn-ea"/>
              </a:rPr>
              <a:t> </a:t>
            </a:r>
            <a:r>
              <a:rPr lang="zh-CN" altLang="en-US" sz="1200" b="0" dirty="0">
                <a:latin typeface="+mn-ea"/>
                <a:ea typeface="+mn-ea"/>
              </a:rPr>
              <a:t>，适合桌面云等规模大、性能要求不高业务部署</a:t>
            </a:r>
            <a:endParaRPr lang="en-US" altLang="zh-CN" sz="1200" b="0" dirty="0">
              <a:latin typeface="+mn-ea"/>
              <a:ea typeface="+mn-ea"/>
            </a:endParaRPr>
          </a:p>
          <a:p>
            <a:pPr lvl="1">
              <a:buFont typeface="Wingdings" panose="05000000000000000000" pitchFamily="2" charset="2"/>
              <a:buChar char="l"/>
            </a:pPr>
            <a:r>
              <a:rPr lang="zh-CN" altLang="en-US" sz="1200" b="0" dirty="0">
                <a:latin typeface="+mn-ea"/>
                <a:ea typeface="+mn-ea"/>
              </a:rPr>
              <a:t>高可用性设计，</a:t>
            </a:r>
            <a:r>
              <a:rPr lang="en-US" altLang="zh-CN" sz="1200" b="0" dirty="0" smtClean="0">
                <a:latin typeface="+mn-ea"/>
                <a:ea typeface="+mn-ea"/>
              </a:rPr>
              <a:t>VRM</a:t>
            </a:r>
            <a:r>
              <a:rPr lang="zh-CN" altLang="en-US" sz="1200" b="0" dirty="0" smtClean="0">
                <a:latin typeface="+mn-ea"/>
                <a:ea typeface="+mn-ea"/>
              </a:rPr>
              <a:t> </a:t>
            </a:r>
            <a:r>
              <a:rPr lang="en-US" altLang="zh-CN" sz="1200" b="0" dirty="0" smtClean="0">
                <a:latin typeface="+mn-ea"/>
                <a:ea typeface="+mn-ea"/>
              </a:rPr>
              <a:t>(</a:t>
            </a:r>
            <a:r>
              <a:rPr lang="zh-CN" altLang="en-US" sz="1200" b="0" dirty="0" smtClean="0">
                <a:latin typeface="+mn-ea"/>
                <a:ea typeface="+mn-ea"/>
              </a:rPr>
              <a:t>虚拟</a:t>
            </a:r>
            <a:r>
              <a:rPr lang="zh-CN" altLang="en-US" sz="1200" b="0" dirty="0">
                <a:latin typeface="+mn-ea"/>
                <a:ea typeface="+mn-ea"/>
              </a:rPr>
              <a:t>化部署或者物理</a:t>
            </a:r>
            <a:r>
              <a:rPr lang="zh-CN" altLang="en-US" sz="1200" b="0" dirty="0" smtClean="0">
                <a:latin typeface="+mn-ea"/>
                <a:ea typeface="+mn-ea"/>
              </a:rPr>
              <a:t>部署</a:t>
            </a:r>
            <a:r>
              <a:rPr lang="en-US" altLang="zh-CN" sz="1200" b="0" dirty="0" smtClean="0">
                <a:latin typeface="+mn-ea"/>
                <a:ea typeface="+mn-ea"/>
              </a:rPr>
              <a:t>)</a:t>
            </a:r>
            <a:r>
              <a:rPr lang="zh-CN" altLang="en-US" sz="1200" b="0" dirty="0" smtClean="0">
                <a:latin typeface="+mn-ea"/>
                <a:ea typeface="+mn-ea"/>
              </a:rPr>
              <a:t>主</a:t>
            </a:r>
            <a:r>
              <a:rPr lang="zh-CN" altLang="en-US" sz="1200" b="0" dirty="0">
                <a:latin typeface="+mn-ea"/>
                <a:ea typeface="+mn-ea"/>
              </a:rPr>
              <a:t>备部署，保证系统可用性</a:t>
            </a:r>
            <a:endParaRPr lang="en-US" altLang="zh-CN" sz="1200" b="0" dirty="0">
              <a:latin typeface="+mn-ea"/>
              <a:ea typeface="+mn-ea"/>
            </a:endParaRPr>
          </a:p>
        </p:txBody>
      </p:sp>
      <p:sp>
        <p:nvSpPr>
          <p:cNvPr id="179" name="矩形 178"/>
          <p:cNvSpPr/>
          <p:nvPr/>
        </p:nvSpPr>
        <p:spPr>
          <a:xfrm>
            <a:off x="1126676" y="4742921"/>
            <a:ext cx="10158796" cy="368832"/>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a:noFill/>
          </a:ln>
          <a:effectLst/>
        </p:spPr>
        <p:txBody>
          <a:bodyPr vert="horz" wrap="square" lIns="114070" tIns="57036" rIns="114070" bIns="57036" numCol="1" rtlCol="0" anchor="ctr" anchorCtr="0" compatLnSpc="1">
            <a:prstTxWarp prst="textNoShape">
              <a:avLst/>
            </a:prstTxWarp>
          </a:bodyPr>
          <a:lstStyle/>
          <a:p>
            <a:pPr algn="ctr" defTabSz="1140754" eaLnBrk="0" hangingPunct="0">
              <a:buClr>
                <a:srgbClr val="CC9900"/>
              </a:buClr>
              <a:buSzPct val="60000"/>
            </a:pPr>
            <a:r>
              <a:rPr lang="zh-CN" altLang="en-US" sz="1600" dirty="0">
                <a:latin typeface="+mn-ea"/>
                <a:ea typeface="+mn-ea"/>
              </a:rPr>
              <a:t>技术特点与价值</a:t>
            </a:r>
            <a:endParaRPr lang="en-US" altLang="zh-CN" sz="1600" dirty="0">
              <a:latin typeface="+mn-ea"/>
              <a:ea typeface="+mn-ea"/>
            </a:endParaRPr>
          </a:p>
        </p:txBody>
      </p:sp>
      <p:pic>
        <p:nvPicPr>
          <p:cNvPr id="100" name="Picture 267" descr="guang2"/>
          <p:cNvPicPr>
            <a:picLocks noChangeAspect="1" noChangeArrowheads="1"/>
          </p:cNvPicPr>
          <p:nvPr/>
        </p:nvPicPr>
        <p:blipFill>
          <a:blip r:embed="rId2" cstate="print"/>
          <a:srcRect/>
          <a:stretch>
            <a:fillRect/>
          </a:stretch>
        </p:blipFill>
        <p:spPr bwMode="auto">
          <a:xfrm>
            <a:off x="4176021" y="2473069"/>
            <a:ext cx="875966" cy="138560"/>
          </a:xfrm>
          <a:prstGeom prst="rect">
            <a:avLst/>
          </a:prstGeom>
          <a:noFill/>
          <a:ln w="9525">
            <a:noFill/>
            <a:miter lim="800000"/>
            <a:headEnd/>
            <a:tailEnd/>
          </a:ln>
        </p:spPr>
      </p:pic>
      <p:grpSp>
        <p:nvGrpSpPr>
          <p:cNvPr id="151" name="Group 102"/>
          <p:cNvGrpSpPr>
            <a:grpSpLocks/>
          </p:cNvGrpSpPr>
          <p:nvPr/>
        </p:nvGrpSpPr>
        <p:grpSpPr bwMode="auto">
          <a:xfrm>
            <a:off x="2161670" y="3795484"/>
            <a:ext cx="3851803" cy="501387"/>
            <a:chOff x="1343" y="912"/>
            <a:chExt cx="878" cy="583"/>
          </a:xfrm>
          <a:solidFill>
            <a:schemeClr val="bg1">
              <a:lumMod val="95000"/>
            </a:schemeClr>
          </a:solidFill>
        </p:grpSpPr>
        <p:sp>
          <p:nvSpPr>
            <p:cNvPr id="152" name="Rectangle 103"/>
            <p:cNvSpPr>
              <a:spLocks noChangeArrowheads="1"/>
            </p:cNvSpPr>
            <p:nvPr/>
          </p:nvSpPr>
          <p:spPr bwMode="auto">
            <a:xfrm>
              <a:off x="1344" y="912"/>
              <a:ext cx="864" cy="573"/>
            </a:xfrm>
            <a:prstGeom prst="rect">
              <a:avLst/>
            </a:prstGeom>
            <a:grpFill/>
            <a:ln w="28575">
              <a:noFill/>
              <a:miter lim="800000"/>
              <a:headEnd/>
              <a:tailEnd/>
            </a:ln>
            <a:effectLst/>
          </p:spPr>
          <p:txBody>
            <a:bodyPr anchor="ctr" anchorCtr="1"/>
            <a:lstStyle/>
            <a:p>
              <a:r>
                <a:rPr lang="en-US" altLang="zh-CN" sz="1600" dirty="0" smtClean="0">
                  <a:latin typeface="+mn-ea"/>
                  <a:ea typeface="+mn-ea"/>
                </a:rPr>
                <a:t>SAN</a:t>
              </a:r>
              <a:endParaRPr lang="zh-CN" altLang="en-US" sz="1600" dirty="0">
                <a:latin typeface="+mn-ea"/>
                <a:ea typeface="+mn-ea"/>
              </a:endParaRPr>
            </a:p>
          </p:txBody>
        </p:sp>
        <p:sp>
          <p:nvSpPr>
            <p:cNvPr id="153" name="Rectangle 104"/>
            <p:cNvSpPr>
              <a:spLocks noChangeArrowheads="1"/>
            </p:cNvSpPr>
            <p:nvPr/>
          </p:nvSpPr>
          <p:spPr bwMode="auto">
            <a:xfrm>
              <a:off x="1343" y="912"/>
              <a:ext cx="47" cy="581"/>
            </a:xfrm>
            <a:prstGeom prst="rect">
              <a:avLst/>
            </a:prstGeom>
            <a:grpFill/>
            <a:ln w="9525">
              <a:noFill/>
              <a:miter lim="800000"/>
              <a:headEnd/>
              <a:tailEnd/>
            </a:ln>
            <a:effectLst/>
          </p:spPr>
          <p:txBody>
            <a:bodyPr anchor="ctr" anchorCtr="1"/>
            <a:lstStyle/>
            <a:p>
              <a:endParaRPr lang="zh-CN" altLang="en-US" sz="1600">
                <a:latin typeface="+mn-ea"/>
                <a:ea typeface="+mn-ea"/>
              </a:endParaRPr>
            </a:p>
          </p:txBody>
        </p:sp>
        <p:sp>
          <p:nvSpPr>
            <p:cNvPr id="154" name="Rectangle 105"/>
            <p:cNvSpPr>
              <a:spLocks noChangeArrowheads="1"/>
            </p:cNvSpPr>
            <p:nvPr/>
          </p:nvSpPr>
          <p:spPr bwMode="auto">
            <a:xfrm>
              <a:off x="2173" y="912"/>
              <a:ext cx="47" cy="581"/>
            </a:xfrm>
            <a:prstGeom prst="rect">
              <a:avLst/>
            </a:prstGeom>
            <a:grpFill/>
            <a:ln w="9525">
              <a:noFill/>
              <a:miter lim="800000"/>
              <a:headEnd/>
              <a:tailEnd/>
            </a:ln>
            <a:effectLst/>
          </p:spPr>
          <p:txBody>
            <a:bodyPr anchor="ctr" anchorCtr="1"/>
            <a:lstStyle/>
            <a:p>
              <a:endParaRPr lang="zh-CN" altLang="en-US" sz="1600">
                <a:latin typeface="+mn-ea"/>
                <a:ea typeface="+mn-ea"/>
              </a:endParaRPr>
            </a:p>
          </p:txBody>
        </p:sp>
        <p:sp>
          <p:nvSpPr>
            <p:cNvPr id="155" name="AutoShape 106"/>
            <p:cNvSpPr>
              <a:spLocks noChangeArrowheads="1"/>
            </p:cNvSpPr>
            <p:nvPr/>
          </p:nvSpPr>
          <p:spPr bwMode="auto">
            <a:xfrm>
              <a:off x="1348" y="912"/>
              <a:ext cx="869" cy="48"/>
            </a:xfrm>
            <a:custGeom>
              <a:avLst/>
              <a:gdLst>
                <a:gd name="G0" fmla="+- 696 0 0"/>
                <a:gd name="G1" fmla="+- 21600 0 696"/>
                <a:gd name="G2" fmla="*/ 696 1 2"/>
                <a:gd name="G3" fmla="+- 21600 0 G2"/>
                <a:gd name="G4" fmla="+/ 696 21600 2"/>
                <a:gd name="G5" fmla="+/ G1 0 2"/>
                <a:gd name="G6" fmla="*/ 21600 21600 696"/>
                <a:gd name="G7" fmla="*/ G6 1 2"/>
                <a:gd name="G8" fmla="+- 21600 0 G7"/>
                <a:gd name="G9" fmla="*/ 21600 1 2"/>
                <a:gd name="G10" fmla="+- 696 0 G9"/>
                <a:gd name="G11" fmla="?: G10 G8 0"/>
                <a:gd name="G12" fmla="?: G10 G7 21600"/>
                <a:gd name="T0" fmla="*/ 21252 w 21600"/>
                <a:gd name="T1" fmla="*/ 10800 h 21600"/>
                <a:gd name="T2" fmla="*/ 10800 w 21600"/>
                <a:gd name="T3" fmla="*/ 21600 h 21600"/>
                <a:gd name="T4" fmla="*/ 348 w 21600"/>
                <a:gd name="T5" fmla="*/ 10800 h 21600"/>
                <a:gd name="T6" fmla="*/ 10800 w 21600"/>
                <a:gd name="T7" fmla="*/ 0 h 21600"/>
                <a:gd name="T8" fmla="*/ 2148 w 21600"/>
                <a:gd name="T9" fmla="*/ 2148 h 21600"/>
                <a:gd name="T10" fmla="*/ 19452 w 21600"/>
                <a:gd name="T11" fmla="*/ 19452 h 21600"/>
              </a:gdLst>
              <a:ahLst/>
              <a:cxnLst>
                <a:cxn ang="0">
                  <a:pos x="T0" y="T1"/>
                </a:cxn>
                <a:cxn ang="0">
                  <a:pos x="T2" y="T3"/>
                </a:cxn>
                <a:cxn ang="0">
                  <a:pos x="T4" y="T5"/>
                </a:cxn>
                <a:cxn ang="0">
                  <a:pos x="T6" y="T7"/>
                </a:cxn>
              </a:cxnLst>
              <a:rect l="T8" t="T9" r="T10" b="T11"/>
              <a:pathLst>
                <a:path w="21600" h="21600">
                  <a:moveTo>
                    <a:pt x="0" y="0"/>
                  </a:moveTo>
                  <a:lnTo>
                    <a:pt x="696" y="21600"/>
                  </a:lnTo>
                  <a:lnTo>
                    <a:pt x="20904" y="21600"/>
                  </a:lnTo>
                  <a:lnTo>
                    <a:pt x="21600" y="0"/>
                  </a:lnTo>
                  <a:close/>
                </a:path>
              </a:pathLst>
            </a:custGeom>
            <a:grpFill/>
            <a:ln w="9525">
              <a:noFill/>
              <a:miter lim="800000"/>
              <a:headEnd/>
              <a:tailEnd/>
            </a:ln>
            <a:effectLst/>
          </p:spPr>
          <p:txBody>
            <a:bodyPr anchor="ctr" anchorCtr="1"/>
            <a:lstStyle/>
            <a:p>
              <a:endParaRPr lang="zh-CN" altLang="en-US" sz="1600">
                <a:latin typeface="+mn-ea"/>
                <a:ea typeface="+mn-ea"/>
              </a:endParaRPr>
            </a:p>
          </p:txBody>
        </p:sp>
        <p:sp>
          <p:nvSpPr>
            <p:cNvPr id="156" name="AutoShape 107"/>
            <p:cNvSpPr>
              <a:spLocks noChangeArrowheads="1"/>
            </p:cNvSpPr>
            <p:nvPr/>
          </p:nvSpPr>
          <p:spPr bwMode="auto">
            <a:xfrm flipV="1">
              <a:off x="1344" y="1448"/>
              <a:ext cx="877" cy="47"/>
            </a:xfrm>
            <a:custGeom>
              <a:avLst/>
              <a:gdLst>
                <a:gd name="G0" fmla="+- 1489 0 0"/>
                <a:gd name="G1" fmla="+- 21600 0 1489"/>
                <a:gd name="G2" fmla="*/ 1489 1 2"/>
                <a:gd name="G3" fmla="+- 21600 0 G2"/>
                <a:gd name="G4" fmla="+/ 1489 21600 2"/>
                <a:gd name="G5" fmla="+/ G1 0 2"/>
                <a:gd name="G6" fmla="*/ 21600 21600 1489"/>
                <a:gd name="G7" fmla="*/ G6 1 2"/>
                <a:gd name="G8" fmla="+- 21600 0 G7"/>
                <a:gd name="G9" fmla="*/ 21600 1 2"/>
                <a:gd name="G10" fmla="+- 1489 0 G9"/>
                <a:gd name="G11" fmla="?: G10 G8 0"/>
                <a:gd name="G12" fmla="?: G10 G7 21600"/>
                <a:gd name="T0" fmla="*/ 20855 w 21600"/>
                <a:gd name="T1" fmla="*/ 10800 h 21600"/>
                <a:gd name="T2" fmla="*/ 10800 w 21600"/>
                <a:gd name="T3" fmla="*/ 21600 h 21600"/>
                <a:gd name="T4" fmla="*/ 745 w 21600"/>
                <a:gd name="T5" fmla="*/ 10800 h 21600"/>
                <a:gd name="T6" fmla="*/ 10800 w 21600"/>
                <a:gd name="T7" fmla="*/ 0 h 21600"/>
                <a:gd name="T8" fmla="*/ 2545 w 21600"/>
                <a:gd name="T9" fmla="*/ 2545 h 21600"/>
                <a:gd name="T10" fmla="*/ 19055 w 21600"/>
                <a:gd name="T11" fmla="*/ 19055 h 21600"/>
              </a:gdLst>
              <a:ahLst/>
              <a:cxnLst>
                <a:cxn ang="0">
                  <a:pos x="T0" y="T1"/>
                </a:cxn>
                <a:cxn ang="0">
                  <a:pos x="T2" y="T3"/>
                </a:cxn>
                <a:cxn ang="0">
                  <a:pos x="T4" y="T5"/>
                </a:cxn>
                <a:cxn ang="0">
                  <a:pos x="T6" y="T7"/>
                </a:cxn>
              </a:cxnLst>
              <a:rect l="T8" t="T9" r="T10" b="T11"/>
              <a:pathLst>
                <a:path w="21600" h="21600">
                  <a:moveTo>
                    <a:pt x="0" y="0"/>
                  </a:moveTo>
                  <a:lnTo>
                    <a:pt x="1489" y="21600"/>
                  </a:lnTo>
                  <a:lnTo>
                    <a:pt x="20111" y="21600"/>
                  </a:lnTo>
                  <a:lnTo>
                    <a:pt x="21600" y="0"/>
                  </a:lnTo>
                  <a:close/>
                </a:path>
              </a:pathLst>
            </a:custGeom>
            <a:grpFill/>
            <a:ln w="9525">
              <a:noFill/>
              <a:miter lim="800000"/>
              <a:headEnd/>
              <a:tailEnd/>
            </a:ln>
            <a:effectLst/>
          </p:spPr>
          <p:txBody>
            <a:bodyPr anchor="ctr" anchorCtr="1"/>
            <a:lstStyle/>
            <a:p>
              <a:endParaRPr lang="zh-CN" altLang="en-US" sz="1600">
                <a:latin typeface="+mn-ea"/>
                <a:ea typeface="+mn-ea"/>
              </a:endParaRPr>
            </a:p>
          </p:txBody>
        </p:sp>
      </p:grpSp>
      <p:grpSp>
        <p:nvGrpSpPr>
          <p:cNvPr id="158" name="Group 102"/>
          <p:cNvGrpSpPr>
            <a:grpSpLocks/>
          </p:cNvGrpSpPr>
          <p:nvPr/>
        </p:nvGrpSpPr>
        <p:grpSpPr bwMode="auto">
          <a:xfrm>
            <a:off x="6217453" y="3796110"/>
            <a:ext cx="3812876" cy="501387"/>
            <a:chOff x="1333" y="912"/>
            <a:chExt cx="888" cy="583"/>
          </a:xfrm>
          <a:solidFill>
            <a:schemeClr val="bg1">
              <a:lumMod val="95000"/>
            </a:schemeClr>
          </a:solidFill>
        </p:grpSpPr>
        <p:sp>
          <p:nvSpPr>
            <p:cNvPr id="159" name="Rectangle 103"/>
            <p:cNvSpPr>
              <a:spLocks noChangeArrowheads="1"/>
            </p:cNvSpPr>
            <p:nvPr/>
          </p:nvSpPr>
          <p:spPr bwMode="auto">
            <a:xfrm>
              <a:off x="1333" y="912"/>
              <a:ext cx="864" cy="573"/>
            </a:xfrm>
            <a:prstGeom prst="rect">
              <a:avLst/>
            </a:prstGeom>
            <a:grpFill/>
            <a:ln w="28575">
              <a:noFill/>
              <a:miter lim="800000"/>
              <a:headEnd/>
              <a:tailEnd/>
            </a:ln>
            <a:effectLst/>
          </p:spPr>
          <p:txBody>
            <a:bodyPr anchor="ctr" anchorCtr="1"/>
            <a:lstStyle/>
            <a:p>
              <a:r>
                <a:rPr lang="zh-CN" altLang="en-US" sz="1600" dirty="0" smtClean="0">
                  <a:latin typeface="+mn-ea"/>
                  <a:ea typeface="+mn-ea"/>
                </a:rPr>
                <a:t>本地存储</a:t>
              </a:r>
              <a:endParaRPr lang="zh-CN" altLang="en-US" sz="1600" dirty="0">
                <a:latin typeface="+mn-ea"/>
                <a:ea typeface="+mn-ea"/>
              </a:endParaRPr>
            </a:p>
          </p:txBody>
        </p:sp>
        <p:sp>
          <p:nvSpPr>
            <p:cNvPr id="160" name="Rectangle 104"/>
            <p:cNvSpPr>
              <a:spLocks noChangeArrowheads="1"/>
            </p:cNvSpPr>
            <p:nvPr/>
          </p:nvSpPr>
          <p:spPr bwMode="auto">
            <a:xfrm>
              <a:off x="1343" y="912"/>
              <a:ext cx="47" cy="581"/>
            </a:xfrm>
            <a:prstGeom prst="rect">
              <a:avLst/>
            </a:prstGeom>
            <a:grpFill/>
            <a:ln w="9525">
              <a:noFill/>
              <a:miter lim="800000"/>
              <a:headEnd/>
              <a:tailEnd/>
            </a:ln>
            <a:effectLst/>
          </p:spPr>
          <p:txBody>
            <a:bodyPr anchor="ctr" anchorCtr="1"/>
            <a:lstStyle/>
            <a:p>
              <a:endParaRPr lang="zh-CN" altLang="en-US" sz="1600">
                <a:latin typeface="+mn-ea"/>
                <a:ea typeface="+mn-ea"/>
              </a:endParaRPr>
            </a:p>
          </p:txBody>
        </p:sp>
        <p:sp>
          <p:nvSpPr>
            <p:cNvPr id="161" name="Rectangle 105"/>
            <p:cNvSpPr>
              <a:spLocks noChangeArrowheads="1"/>
            </p:cNvSpPr>
            <p:nvPr/>
          </p:nvSpPr>
          <p:spPr bwMode="auto">
            <a:xfrm>
              <a:off x="2173" y="912"/>
              <a:ext cx="47" cy="581"/>
            </a:xfrm>
            <a:prstGeom prst="rect">
              <a:avLst/>
            </a:prstGeom>
            <a:grpFill/>
            <a:ln w="9525">
              <a:noFill/>
              <a:miter lim="800000"/>
              <a:headEnd/>
              <a:tailEnd/>
            </a:ln>
            <a:effectLst/>
          </p:spPr>
          <p:txBody>
            <a:bodyPr anchor="ctr" anchorCtr="1"/>
            <a:lstStyle/>
            <a:p>
              <a:endParaRPr lang="zh-CN" altLang="en-US" sz="1600">
                <a:latin typeface="+mn-ea"/>
                <a:ea typeface="+mn-ea"/>
              </a:endParaRPr>
            </a:p>
          </p:txBody>
        </p:sp>
        <p:sp>
          <p:nvSpPr>
            <p:cNvPr id="162" name="AutoShape 106"/>
            <p:cNvSpPr>
              <a:spLocks noChangeArrowheads="1"/>
            </p:cNvSpPr>
            <p:nvPr/>
          </p:nvSpPr>
          <p:spPr bwMode="auto">
            <a:xfrm>
              <a:off x="1348" y="912"/>
              <a:ext cx="869" cy="48"/>
            </a:xfrm>
            <a:custGeom>
              <a:avLst/>
              <a:gdLst>
                <a:gd name="G0" fmla="+- 696 0 0"/>
                <a:gd name="G1" fmla="+- 21600 0 696"/>
                <a:gd name="G2" fmla="*/ 696 1 2"/>
                <a:gd name="G3" fmla="+- 21600 0 G2"/>
                <a:gd name="G4" fmla="+/ 696 21600 2"/>
                <a:gd name="G5" fmla="+/ G1 0 2"/>
                <a:gd name="G6" fmla="*/ 21600 21600 696"/>
                <a:gd name="G7" fmla="*/ G6 1 2"/>
                <a:gd name="G8" fmla="+- 21600 0 G7"/>
                <a:gd name="G9" fmla="*/ 21600 1 2"/>
                <a:gd name="G10" fmla="+- 696 0 G9"/>
                <a:gd name="G11" fmla="?: G10 G8 0"/>
                <a:gd name="G12" fmla="?: G10 G7 21600"/>
                <a:gd name="T0" fmla="*/ 21252 w 21600"/>
                <a:gd name="T1" fmla="*/ 10800 h 21600"/>
                <a:gd name="T2" fmla="*/ 10800 w 21600"/>
                <a:gd name="T3" fmla="*/ 21600 h 21600"/>
                <a:gd name="T4" fmla="*/ 348 w 21600"/>
                <a:gd name="T5" fmla="*/ 10800 h 21600"/>
                <a:gd name="T6" fmla="*/ 10800 w 21600"/>
                <a:gd name="T7" fmla="*/ 0 h 21600"/>
                <a:gd name="T8" fmla="*/ 2148 w 21600"/>
                <a:gd name="T9" fmla="*/ 2148 h 21600"/>
                <a:gd name="T10" fmla="*/ 19452 w 21600"/>
                <a:gd name="T11" fmla="*/ 19452 h 21600"/>
              </a:gdLst>
              <a:ahLst/>
              <a:cxnLst>
                <a:cxn ang="0">
                  <a:pos x="T0" y="T1"/>
                </a:cxn>
                <a:cxn ang="0">
                  <a:pos x="T2" y="T3"/>
                </a:cxn>
                <a:cxn ang="0">
                  <a:pos x="T4" y="T5"/>
                </a:cxn>
                <a:cxn ang="0">
                  <a:pos x="T6" y="T7"/>
                </a:cxn>
              </a:cxnLst>
              <a:rect l="T8" t="T9" r="T10" b="T11"/>
              <a:pathLst>
                <a:path w="21600" h="21600">
                  <a:moveTo>
                    <a:pt x="0" y="0"/>
                  </a:moveTo>
                  <a:lnTo>
                    <a:pt x="696" y="21600"/>
                  </a:lnTo>
                  <a:lnTo>
                    <a:pt x="20904" y="21600"/>
                  </a:lnTo>
                  <a:lnTo>
                    <a:pt x="21600" y="0"/>
                  </a:lnTo>
                  <a:close/>
                </a:path>
              </a:pathLst>
            </a:custGeom>
            <a:grpFill/>
            <a:ln w="9525">
              <a:noFill/>
              <a:miter lim="800000"/>
              <a:headEnd/>
              <a:tailEnd/>
            </a:ln>
            <a:effectLst/>
          </p:spPr>
          <p:txBody>
            <a:bodyPr anchor="ctr" anchorCtr="1"/>
            <a:lstStyle/>
            <a:p>
              <a:endParaRPr lang="zh-CN" altLang="en-US" sz="1600">
                <a:latin typeface="+mn-ea"/>
                <a:ea typeface="+mn-ea"/>
              </a:endParaRPr>
            </a:p>
          </p:txBody>
        </p:sp>
        <p:sp>
          <p:nvSpPr>
            <p:cNvPr id="163" name="AutoShape 107"/>
            <p:cNvSpPr>
              <a:spLocks noChangeArrowheads="1"/>
            </p:cNvSpPr>
            <p:nvPr/>
          </p:nvSpPr>
          <p:spPr bwMode="auto">
            <a:xfrm flipV="1">
              <a:off x="1344" y="1448"/>
              <a:ext cx="877" cy="47"/>
            </a:xfrm>
            <a:custGeom>
              <a:avLst/>
              <a:gdLst>
                <a:gd name="G0" fmla="+- 1489 0 0"/>
                <a:gd name="G1" fmla="+- 21600 0 1489"/>
                <a:gd name="G2" fmla="*/ 1489 1 2"/>
                <a:gd name="G3" fmla="+- 21600 0 G2"/>
                <a:gd name="G4" fmla="+/ 1489 21600 2"/>
                <a:gd name="G5" fmla="+/ G1 0 2"/>
                <a:gd name="G6" fmla="*/ 21600 21600 1489"/>
                <a:gd name="G7" fmla="*/ G6 1 2"/>
                <a:gd name="G8" fmla="+- 21600 0 G7"/>
                <a:gd name="G9" fmla="*/ 21600 1 2"/>
                <a:gd name="G10" fmla="+- 1489 0 G9"/>
                <a:gd name="G11" fmla="?: G10 G8 0"/>
                <a:gd name="G12" fmla="?: G10 G7 21600"/>
                <a:gd name="T0" fmla="*/ 20855 w 21600"/>
                <a:gd name="T1" fmla="*/ 10800 h 21600"/>
                <a:gd name="T2" fmla="*/ 10800 w 21600"/>
                <a:gd name="T3" fmla="*/ 21600 h 21600"/>
                <a:gd name="T4" fmla="*/ 745 w 21600"/>
                <a:gd name="T5" fmla="*/ 10800 h 21600"/>
                <a:gd name="T6" fmla="*/ 10800 w 21600"/>
                <a:gd name="T7" fmla="*/ 0 h 21600"/>
                <a:gd name="T8" fmla="*/ 2545 w 21600"/>
                <a:gd name="T9" fmla="*/ 2545 h 21600"/>
                <a:gd name="T10" fmla="*/ 19055 w 21600"/>
                <a:gd name="T11" fmla="*/ 19055 h 21600"/>
              </a:gdLst>
              <a:ahLst/>
              <a:cxnLst>
                <a:cxn ang="0">
                  <a:pos x="T0" y="T1"/>
                </a:cxn>
                <a:cxn ang="0">
                  <a:pos x="T2" y="T3"/>
                </a:cxn>
                <a:cxn ang="0">
                  <a:pos x="T4" y="T5"/>
                </a:cxn>
                <a:cxn ang="0">
                  <a:pos x="T6" y="T7"/>
                </a:cxn>
              </a:cxnLst>
              <a:rect l="T8" t="T9" r="T10" b="T11"/>
              <a:pathLst>
                <a:path w="21600" h="21600">
                  <a:moveTo>
                    <a:pt x="0" y="0"/>
                  </a:moveTo>
                  <a:lnTo>
                    <a:pt x="1489" y="21600"/>
                  </a:lnTo>
                  <a:lnTo>
                    <a:pt x="20111" y="21600"/>
                  </a:lnTo>
                  <a:lnTo>
                    <a:pt x="21600" y="0"/>
                  </a:lnTo>
                  <a:close/>
                </a:path>
              </a:pathLst>
            </a:custGeom>
            <a:grpFill/>
            <a:ln w="9525">
              <a:noFill/>
              <a:miter lim="800000"/>
              <a:headEnd/>
              <a:tailEnd/>
            </a:ln>
            <a:effectLst/>
          </p:spPr>
          <p:txBody>
            <a:bodyPr anchor="ctr" anchorCtr="1"/>
            <a:lstStyle/>
            <a:p>
              <a:endParaRPr lang="zh-CN" altLang="en-US" sz="1600">
                <a:latin typeface="+mn-ea"/>
                <a:ea typeface="+mn-ea"/>
              </a:endParaRPr>
            </a:p>
          </p:txBody>
        </p:sp>
      </p:grpSp>
      <p:grpSp>
        <p:nvGrpSpPr>
          <p:cNvPr id="181" name="组合 18397"/>
          <p:cNvGrpSpPr/>
          <p:nvPr/>
        </p:nvGrpSpPr>
        <p:grpSpPr>
          <a:xfrm>
            <a:off x="2164888" y="3382059"/>
            <a:ext cx="1892551" cy="319479"/>
            <a:chOff x="2449513" y="1096964"/>
            <a:chExt cx="650875" cy="130175"/>
          </a:xfrm>
          <a:solidFill>
            <a:schemeClr val="tx1">
              <a:lumMod val="95000"/>
              <a:lumOff val="5000"/>
            </a:schemeClr>
          </a:solidFill>
        </p:grpSpPr>
        <p:sp>
          <p:nvSpPr>
            <p:cNvPr id="182"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183"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184"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185"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186"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187"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188"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189"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190"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191"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192"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93"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194"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95"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96"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97"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98"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99"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200"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01"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202"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03"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04"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05"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06"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07"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08"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09"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10"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301" name="组合 300"/>
          <p:cNvGrpSpPr/>
          <p:nvPr/>
        </p:nvGrpSpPr>
        <p:grpSpPr>
          <a:xfrm>
            <a:off x="2272228" y="2736139"/>
            <a:ext cx="695006" cy="620293"/>
            <a:chOff x="3349536" y="4421919"/>
            <a:chExt cx="747197" cy="923565"/>
          </a:xfrm>
        </p:grpSpPr>
        <p:sp>
          <p:nvSpPr>
            <p:cNvPr id="302" name="圆角矩形 301"/>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303" name="任意多边形 302"/>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04" name="任意多边形 303"/>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305" name="组合 16582"/>
            <p:cNvGrpSpPr/>
            <p:nvPr/>
          </p:nvGrpSpPr>
          <p:grpSpPr>
            <a:xfrm>
              <a:off x="3779269" y="5028384"/>
              <a:ext cx="221377" cy="250199"/>
              <a:chOff x="8407400" y="2055813"/>
              <a:chExt cx="360363" cy="458788"/>
            </a:xfrm>
            <a:solidFill>
              <a:srgbClr val="00B0F0"/>
            </a:solidFill>
          </p:grpSpPr>
          <p:sp>
            <p:nvSpPr>
              <p:cNvPr id="306"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07"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08"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09"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310" name="组合 309"/>
          <p:cNvGrpSpPr/>
          <p:nvPr/>
        </p:nvGrpSpPr>
        <p:grpSpPr>
          <a:xfrm>
            <a:off x="3246496" y="2732162"/>
            <a:ext cx="695006" cy="620293"/>
            <a:chOff x="3349536" y="4421919"/>
            <a:chExt cx="747197" cy="923565"/>
          </a:xfrm>
        </p:grpSpPr>
        <p:sp>
          <p:nvSpPr>
            <p:cNvPr id="311" name="圆角矩形 310"/>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312" name="任意多边形 311"/>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13" name="任意多边形 312"/>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314" name="组合 16582"/>
            <p:cNvGrpSpPr/>
            <p:nvPr/>
          </p:nvGrpSpPr>
          <p:grpSpPr>
            <a:xfrm>
              <a:off x="3779269" y="5028384"/>
              <a:ext cx="221377" cy="250199"/>
              <a:chOff x="8407400" y="2055813"/>
              <a:chExt cx="360363" cy="458788"/>
            </a:xfrm>
            <a:solidFill>
              <a:srgbClr val="00B0F0"/>
            </a:solidFill>
          </p:grpSpPr>
          <p:sp>
            <p:nvSpPr>
              <p:cNvPr id="315"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16"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17"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18"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321" name="组合 18397"/>
          <p:cNvGrpSpPr/>
          <p:nvPr/>
        </p:nvGrpSpPr>
        <p:grpSpPr>
          <a:xfrm>
            <a:off x="4095076" y="3377847"/>
            <a:ext cx="1892551" cy="319479"/>
            <a:chOff x="2449513" y="1096964"/>
            <a:chExt cx="650875" cy="130175"/>
          </a:xfrm>
          <a:solidFill>
            <a:schemeClr val="tx1">
              <a:lumMod val="95000"/>
              <a:lumOff val="5000"/>
            </a:schemeClr>
          </a:solidFill>
        </p:grpSpPr>
        <p:sp>
          <p:nvSpPr>
            <p:cNvPr id="340"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341"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342"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343"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344"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345"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346"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347"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348"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349"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350"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351"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352"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353"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54"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55"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56"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57"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358"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59"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360"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61"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62"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63"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64"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65"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66"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67"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68"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322" name="组合 321"/>
          <p:cNvGrpSpPr/>
          <p:nvPr/>
        </p:nvGrpSpPr>
        <p:grpSpPr>
          <a:xfrm>
            <a:off x="4202416" y="2731927"/>
            <a:ext cx="695006" cy="620293"/>
            <a:chOff x="3349536" y="4421919"/>
            <a:chExt cx="747197" cy="923565"/>
          </a:xfrm>
        </p:grpSpPr>
        <p:sp>
          <p:nvSpPr>
            <p:cNvPr id="332" name="圆角矩形 331"/>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333" name="任意多边形 332"/>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34" name="任意多边形 333"/>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335" name="组合 16582"/>
            <p:cNvGrpSpPr/>
            <p:nvPr/>
          </p:nvGrpSpPr>
          <p:grpSpPr>
            <a:xfrm>
              <a:off x="3779269" y="5028384"/>
              <a:ext cx="221377" cy="250199"/>
              <a:chOff x="8407400" y="2055813"/>
              <a:chExt cx="360363" cy="458788"/>
            </a:xfrm>
            <a:solidFill>
              <a:srgbClr val="00B0F0"/>
            </a:solidFill>
          </p:grpSpPr>
          <p:sp>
            <p:nvSpPr>
              <p:cNvPr id="336"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37"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38"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39"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323" name="组合 322"/>
          <p:cNvGrpSpPr/>
          <p:nvPr/>
        </p:nvGrpSpPr>
        <p:grpSpPr>
          <a:xfrm>
            <a:off x="5176684" y="2727950"/>
            <a:ext cx="695006" cy="620293"/>
            <a:chOff x="3349536" y="4421919"/>
            <a:chExt cx="747197" cy="923565"/>
          </a:xfrm>
        </p:grpSpPr>
        <p:sp>
          <p:nvSpPr>
            <p:cNvPr id="324" name="圆角矩形 323"/>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325" name="任意多边形 324"/>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26" name="任意多边形 325"/>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327" name="组合 16582"/>
            <p:cNvGrpSpPr/>
            <p:nvPr/>
          </p:nvGrpSpPr>
          <p:grpSpPr>
            <a:xfrm>
              <a:off x="3779269" y="5028384"/>
              <a:ext cx="221377" cy="250199"/>
              <a:chOff x="8407400" y="2055813"/>
              <a:chExt cx="360363" cy="458788"/>
            </a:xfrm>
            <a:solidFill>
              <a:srgbClr val="00B0F0"/>
            </a:solidFill>
          </p:grpSpPr>
          <p:sp>
            <p:nvSpPr>
              <p:cNvPr id="328"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29"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30"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31"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370" name="组合 18397"/>
          <p:cNvGrpSpPr/>
          <p:nvPr/>
        </p:nvGrpSpPr>
        <p:grpSpPr>
          <a:xfrm>
            <a:off x="6207590" y="3389893"/>
            <a:ext cx="1892551" cy="319479"/>
            <a:chOff x="2449513" y="1096964"/>
            <a:chExt cx="650875" cy="130175"/>
          </a:xfrm>
          <a:solidFill>
            <a:schemeClr val="tx1">
              <a:lumMod val="95000"/>
              <a:lumOff val="5000"/>
            </a:schemeClr>
          </a:solidFill>
        </p:grpSpPr>
        <p:sp>
          <p:nvSpPr>
            <p:cNvPr id="389"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390"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391"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392"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393"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394"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395"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396"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397"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398"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399"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400"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401"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402"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403"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404"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405"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406"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407"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408"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409"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410"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411"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412"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413"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414"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415"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416"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417"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371" name="组合 370"/>
          <p:cNvGrpSpPr/>
          <p:nvPr/>
        </p:nvGrpSpPr>
        <p:grpSpPr>
          <a:xfrm>
            <a:off x="6314930" y="2743973"/>
            <a:ext cx="695006" cy="620293"/>
            <a:chOff x="3349536" y="4421919"/>
            <a:chExt cx="747197" cy="923565"/>
          </a:xfrm>
        </p:grpSpPr>
        <p:sp>
          <p:nvSpPr>
            <p:cNvPr id="381" name="圆角矩形 380"/>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382" name="任意多边形 381"/>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83" name="任意多边形 382"/>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384" name="组合 16582"/>
            <p:cNvGrpSpPr/>
            <p:nvPr/>
          </p:nvGrpSpPr>
          <p:grpSpPr>
            <a:xfrm>
              <a:off x="3779269" y="5028384"/>
              <a:ext cx="221377" cy="250199"/>
              <a:chOff x="8407400" y="2055813"/>
              <a:chExt cx="360363" cy="458788"/>
            </a:xfrm>
            <a:solidFill>
              <a:srgbClr val="00B0F0"/>
            </a:solidFill>
          </p:grpSpPr>
          <p:sp>
            <p:nvSpPr>
              <p:cNvPr id="385"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86"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87"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88"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372" name="组合 371"/>
          <p:cNvGrpSpPr/>
          <p:nvPr/>
        </p:nvGrpSpPr>
        <p:grpSpPr>
          <a:xfrm>
            <a:off x="7289198" y="2739996"/>
            <a:ext cx="695006" cy="620293"/>
            <a:chOff x="3349536" y="4421919"/>
            <a:chExt cx="747197" cy="923565"/>
          </a:xfrm>
        </p:grpSpPr>
        <p:sp>
          <p:nvSpPr>
            <p:cNvPr id="373" name="圆角矩形 372"/>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374" name="任意多边形 373"/>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75" name="任意多边形 374"/>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376" name="组合 16582"/>
            <p:cNvGrpSpPr/>
            <p:nvPr/>
          </p:nvGrpSpPr>
          <p:grpSpPr>
            <a:xfrm>
              <a:off x="3779269" y="5028384"/>
              <a:ext cx="221377" cy="250199"/>
              <a:chOff x="8407400" y="2055813"/>
              <a:chExt cx="360363" cy="458788"/>
            </a:xfrm>
            <a:solidFill>
              <a:srgbClr val="00B0F0"/>
            </a:solidFill>
          </p:grpSpPr>
          <p:sp>
            <p:nvSpPr>
              <p:cNvPr id="377"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78"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79"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80"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419" name="组合 18397"/>
          <p:cNvGrpSpPr/>
          <p:nvPr/>
        </p:nvGrpSpPr>
        <p:grpSpPr>
          <a:xfrm>
            <a:off x="8137778" y="3385682"/>
            <a:ext cx="1892551" cy="319479"/>
            <a:chOff x="2449513" y="1096964"/>
            <a:chExt cx="650875" cy="130175"/>
          </a:xfrm>
          <a:solidFill>
            <a:schemeClr val="tx1">
              <a:lumMod val="95000"/>
              <a:lumOff val="5000"/>
            </a:schemeClr>
          </a:solidFill>
        </p:grpSpPr>
        <p:sp>
          <p:nvSpPr>
            <p:cNvPr id="438"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439"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440"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441"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442"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443"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444"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445"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446"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447"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448"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449"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450"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451"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452"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453"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454"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455"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456"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457"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458"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459"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460"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461"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462"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463"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464"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465"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466"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420" name="组合 419"/>
          <p:cNvGrpSpPr/>
          <p:nvPr/>
        </p:nvGrpSpPr>
        <p:grpSpPr>
          <a:xfrm>
            <a:off x="8245118" y="2739762"/>
            <a:ext cx="695006" cy="620293"/>
            <a:chOff x="3349536" y="4421919"/>
            <a:chExt cx="747197" cy="923565"/>
          </a:xfrm>
        </p:grpSpPr>
        <p:sp>
          <p:nvSpPr>
            <p:cNvPr id="430" name="圆角矩形 429"/>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431" name="任意多边形 430"/>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432" name="任意多边形 431"/>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433" name="组合 16582"/>
            <p:cNvGrpSpPr/>
            <p:nvPr/>
          </p:nvGrpSpPr>
          <p:grpSpPr>
            <a:xfrm>
              <a:off x="3779269" y="5028384"/>
              <a:ext cx="221377" cy="250199"/>
              <a:chOff x="8407400" y="2055813"/>
              <a:chExt cx="360363" cy="458788"/>
            </a:xfrm>
            <a:solidFill>
              <a:srgbClr val="00B0F0"/>
            </a:solidFill>
          </p:grpSpPr>
          <p:sp>
            <p:nvSpPr>
              <p:cNvPr id="434"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435"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436"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437"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421" name="组合 420"/>
          <p:cNvGrpSpPr/>
          <p:nvPr/>
        </p:nvGrpSpPr>
        <p:grpSpPr>
          <a:xfrm>
            <a:off x="9219386" y="2735785"/>
            <a:ext cx="695006" cy="620293"/>
            <a:chOff x="3349536" y="4421919"/>
            <a:chExt cx="747197" cy="923565"/>
          </a:xfrm>
        </p:grpSpPr>
        <p:sp>
          <p:nvSpPr>
            <p:cNvPr id="422" name="圆角矩形 421"/>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423" name="任意多边形 422"/>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424" name="任意多边形 423"/>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425" name="组合 16582"/>
            <p:cNvGrpSpPr/>
            <p:nvPr/>
          </p:nvGrpSpPr>
          <p:grpSpPr>
            <a:xfrm>
              <a:off x="3779269" y="5028384"/>
              <a:ext cx="221377" cy="250199"/>
              <a:chOff x="8407400" y="2055813"/>
              <a:chExt cx="360363" cy="458788"/>
            </a:xfrm>
            <a:solidFill>
              <a:srgbClr val="00B0F0"/>
            </a:solidFill>
          </p:grpSpPr>
          <p:sp>
            <p:nvSpPr>
              <p:cNvPr id="426"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427"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428"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429"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sp>
        <p:nvSpPr>
          <p:cNvPr id="4" name="矩形 3"/>
          <p:cNvSpPr/>
          <p:nvPr/>
        </p:nvSpPr>
        <p:spPr bwMode="auto">
          <a:xfrm>
            <a:off x="2414119" y="2233058"/>
            <a:ext cx="7147016" cy="383978"/>
          </a:xfrm>
          <a:prstGeom prst="rect">
            <a:avLst/>
          </a:prstGeom>
          <a:solidFill>
            <a:schemeClr val="accent3"/>
          </a:solid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47" name="矩形 246"/>
          <p:cNvSpPr/>
          <p:nvPr/>
        </p:nvSpPr>
        <p:spPr bwMode="auto">
          <a:xfrm>
            <a:off x="2488415" y="2160246"/>
            <a:ext cx="7147016" cy="383978"/>
          </a:xfrm>
          <a:prstGeom prst="rect">
            <a:avLst/>
          </a:prstGeom>
          <a:solidFill>
            <a:schemeClr val="accent3"/>
          </a:solid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zh-CN" altLang="en-US" sz="2000" dirty="0">
                <a:latin typeface="微软雅黑" panose="020B0503020204020204" pitchFamily="34" charset="-122"/>
                <a:ea typeface="微软雅黑" panose="020B0503020204020204" pitchFamily="34" charset="-122"/>
              </a:rPr>
              <a:t>虚拟</a:t>
            </a:r>
            <a:r>
              <a:rPr lang="zh-CN" altLang="en-US" sz="2000" dirty="0" smtClean="0">
                <a:latin typeface="微软雅黑" panose="020B0503020204020204" pitchFamily="34" charset="-122"/>
                <a:ea typeface="微软雅黑" panose="020B0503020204020204" pitchFamily="34" charset="-122"/>
              </a:rPr>
              <a:t>化集群管理</a:t>
            </a:r>
            <a:r>
              <a:rPr lang="en-US" altLang="zh-CN" sz="2000" dirty="0" smtClean="0">
                <a:latin typeface="微软雅黑" panose="020B0503020204020204" pitchFamily="34" charset="-122"/>
                <a:ea typeface="微软雅黑" panose="020B0503020204020204" pitchFamily="34" charset="-122"/>
              </a:rPr>
              <a:t>VRM</a:t>
            </a:r>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主备</a:t>
            </a:r>
            <a:r>
              <a:rPr lang="en-US" altLang="zh-CN" sz="2000" dirty="0" smtClean="0">
                <a:latin typeface="微软雅黑" panose="020B0503020204020204" pitchFamily="34" charset="-122"/>
                <a:ea typeface="微软雅黑" panose="020B0503020204020204" pitchFamily="34" charset="-122"/>
              </a:rPr>
              <a:t>)</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5" name="矩形 4"/>
          <p:cNvSpPr/>
          <p:nvPr/>
        </p:nvSpPr>
        <p:spPr bwMode="auto">
          <a:xfrm>
            <a:off x="3182380" y="1527844"/>
            <a:ext cx="2130047" cy="296593"/>
          </a:xfrm>
          <a:prstGeom prst="rect">
            <a:avLst/>
          </a:prstGeom>
          <a:noFill/>
          <a:ln w="1905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49" name="矩形 248"/>
          <p:cNvSpPr/>
          <p:nvPr/>
        </p:nvSpPr>
        <p:spPr bwMode="auto">
          <a:xfrm>
            <a:off x="6811584" y="1527844"/>
            <a:ext cx="2130047" cy="296593"/>
          </a:xfrm>
          <a:prstGeom prst="rect">
            <a:avLst/>
          </a:prstGeom>
          <a:noFill/>
          <a:ln w="1905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6" name="上下箭头 5"/>
          <p:cNvSpPr/>
          <p:nvPr/>
        </p:nvSpPr>
        <p:spPr bwMode="auto">
          <a:xfrm>
            <a:off x="4092608" y="1824437"/>
            <a:ext cx="236110" cy="335809"/>
          </a:xfrm>
          <a:prstGeom prst="up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51" name="上下箭头 250"/>
          <p:cNvSpPr/>
          <p:nvPr/>
        </p:nvSpPr>
        <p:spPr bwMode="auto">
          <a:xfrm>
            <a:off x="7849150" y="1824437"/>
            <a:ext cx="236110" cy="335809"/>
          </a:xfrm>
          <a:prstGeom prst="up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Tree>
    <p:extLst>
      <p:ext uri="{BB962C8B-B14F-4D97-AF65-F5344CB8AC3E}">
        <p14:creationId xmlns:p14="http://schemas.microsoft.com/office/powerpoint/2010/main" val="20825198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支持</a:t>
            </a:r>
            <a:r>
              <a:rPr lang="en-US" altLang="zh-CN" dirty="0" smtClean="0"/>
              <a:t>GPU</a:t>
            </a:r>
            <a:r>
              <a:rPr lang="zh-CN" altLang="en-US" dirty="0" smtClean="0"/>
              <a:t>虚拟化，</a:t>
            </a:r>
            <a:r>
              <a:rPr lang="en-US" altLang="zh-CN" dirty="0" smtClean="0"/>
              <a:t>GPU</a:t>
            </a:r>
            <a:r>
              <a:rPr lang="zh-CN" altLang="en-US" dirty="0" smtClean="0"/>
              <a:t>直通</a:t>
            </a:r>
            <a:endParaRPr lang="zh-CN" altLang="en-US" dirty="0"/>
          </a:p>
        </p:txBody>
      </p:sp>
      <p:sp>
        <p:nvSpPr>
          <p:cNvPr id="4" name="AutoShape 6"/>
          <p:cNvSpPr>
            <a:spLocks noChangeArrowheads="1"/>
          </p:cNvSpPr>
          <p:nvPr/>
        </p:nvSpPr>
        <p:spPr bwMode="auto">
          <a:xfrm>
            <a:off x="3973095" y="4295415"/>
            <a:ext cx="1500475" cy="490147"/>
          </a:xfrm>
          <a:prstGeom prst="roundRect">
            <a:avLst>
              <a:gd name="adj" fmla="val 16667"/>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2700000" scaled="1"/>
            <a:tileRect/>
          </a:gradFill>
          <a:ln w="9525">
            <a:solidFill>
              <a:srgbClr val="636C89"/>
            </a:solidFill>
            <a:round/>
            <a:headEnd/>
            <a:tailEnd/>
          </a:ln>
        </p:spPr>
        <p:txBody>
          <a:bodyPr wrap="none" anchor="ctr"/>
          <a:lstStyle/>
          <a:p>
            <a:pPr marL="411458" indent="-411458" algn="ctr" defTabSz="1097218">
              <a:defRPr/>
            </a:pPr>
            <a:endParaRPr lang="zh-CN" altLang="en-US" sz="1440" b="1" kern="0" dirty="0">
              <a:solidFill>
                <a:srgbClr val="FFFFFF"/>
              </a:solidFill>
              <a:latin typeface="+mn-ea"/>
              <a:ea typeface="+mn-ea"/>
            </a:endParaRPr>
          </a:p>
        </p:txBody>
      </p:sp>
      <p:sp>
        <p:nvSpPr>
          <p:cNvPr id="5" name="AutoShape 28"/>
          <p:cNvSpPr>
            <a:spLocks noChangeArrowheads="1"/>
          </p:cNvSpPr>
          <p:nvPr/>
        </p:nvSpPr>
        <p:spPr bwMode="auto">
          <a:xfrm>
            <a:off x="1103819" y="3397352"/>
            <a:ext cx="4416178" cy="772047"/>
          </a:xfrm>
          <a:prstGeom prst="roundRect">
            <a:avLst>
              <a:gd name="adj" fmla="val 16667"/>
            </a:avLst>
          </a:prstGeom>
          <a:solidFill>
            <a:srgbClr val="00B0F0"/>
          </a:solidFill>
          <a:ln w="9525">
            <a:solidFill>
              <a:srgbClr val="2EB3F6"/>
            </a:solidFill>
            <a:round/>
            <a:headEnd/>
            <a:tailEnd/>
          </a:ln>
          <a:effectLst/>
        </p:spPr>
        <p:txBody>
          <a:bodyPr wrap="none" anchor="ctr"/>
          <a:lstStyle/>
          <a:p>
            <a:pPr marL="411458" indent="-411458" algn="ctr" defTabSz="1097218">
              <a:defRPr/>
            </a:pPr>
            <a:endParaRPr lang="en-US" altLang="zh-CN" sz="1260" b="1" kern="0" dirty="0">
              <a:solidFill>
                <a:srgbClr val="FFFFFF"/>
              </a:solidFill>
              <a:latin typeface="+mn-ea"/>
              <a:ea typeface="+mn-ea"/>
            </a:endParaRPr>
          </a:p>
        </p:txBody>
      </p:sp>
      <p:sp>
        <p:nvSpPr>
          <p:cNvPr id="6" name="AutoShape 6"/>
          <p:cNvSpPr>
            <a:spLocks noChangeArrowheads="1"/>
          </p:cNvSpPr>
          <p:nvPr/>
        </p:nvSpPr>
        <p:spPr bwMode="auto">
          <a:xfrm>
            <a:off x="1107742" y="4295415"/>
            <a:ext cx="2776555" cy="490147"/>
          </a:xfrm>
          <a:prstGeom prst="roundRect">
            <a:avLst>
              <a:gd name="adj" fmla="val 16667"/>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2700000" scaled="1"/>
            <a:tileRect/>
          </a:gradFill>
          <a:ln w="9525">
            <a:solidFill>
              <a:srgbClr val="636C89"/>
            </a:solidFill>
            <a:round/>
            <a:headEnd/>
            <a:tailEnd/>
          </a:ln>
        </p:spPr>
        <p:txBody>
          <a:bodyPr wrap="none" anchor="ctr"/>
          <a:lstStyle/>
          <a:p>
            <a:pPr marL="411458" indent="-411458" algn="ctr" defTabSz="1097218">
              <a:defRPr/>
            </a:pPr>
            <a:endParaRPr lang="zh-CN" altLang="en-US" sz="1440" b="1" kern="0" dirty="0">
              <a:solidFill>
                <a:srgbClr val="FFFFFF"/>
              </a:solidFill>
              <a:latin typeface="+mn-ea"/>
              <a:ea typeface="+mn-ea"/>
            </a:endParaRPr>
          </a:p>
        </p:txBody>
      </p:sp>
      <p:sp>
        <p:nvSpPr>
          <p:cNvPr id="7" name="矩形 33"/>
          <p:cNvSpPr/>
          <p:nvPr/>
        </p:nvSpPr>
        <p:spPr bwMode="auto">
          <a:xfrm>
            <a:off x="2899447" y="3906964"/>
            <a:ext cx="1933344" cy="236064"/>
          </a:xfrm>
          <a:prstGeom prst="rect">
            <a:avLst/>
          </a:prstGeom>
          <a:noFill/>
          <a:ln w="9525" cap="flat" cmpd="sng" algn="ctr">
            <a:noFill/>
            <a:prstDash val="solid"/>
            <a:round/>
            <a:headEnd type="none" w="med" len="med"/>
            <a:tailEnd type="none" w="med" len="med"/>
          </a:ln>
          <a:effectLst/>
        </p:spPr>
        <p:txBody>
          <a:bodyPr vert="horz" wrap="square" lIns="95040" tIns="47520" rIns="95040" bIns="47520" numCol="1" rtlCol="0" anchor="t" anchorCtr="0" compatLnSpc="1">
            <a:prstTxWarp prst="textNoShape">
              <a:avLst/>
            </a:prstTxWarp>
            <a:noAutofit/>
          </a:bodyPr>
          <a:lstStyle/>
          <a:p>
            <a:pPr defTabSz="961971">
              <a:defRPr/>
            </a:pPr>
            <a:r>
              <a:rPr lang="en-US" altLang="zh-CN" sz="1200" b="1" kern="0" dirty="0" err="1" smtClean="0">
                <a:solidFill>
                  <a:sysClr val="windowText" lastClr="000000"/>
                </a:solidFill>
                <a:latin typeface="+mn-ea"/>
                <a:ea typeface="+mn-ea"/>
              </a:rPr>
              <a:t>FusionCompute</a:t>
            </a:r>
            <a:endParaRPr lang="zh-CN" altLang="en-US" sz="1200" b="1" kern="0" dirty="0">
              <a:solidFill>
                <a:sysClr val="windowText" lastClr="000000"/>
              </a:solidFill>
              <a:latin typeface="+mn-ea"/>
              <a:ea typeface="+mn-ea"/>
            </a:endParaRPr>
          </a:p>
        </p:txBody>
      </p:sp>
      <p:sp>
        <p:nvSpPr>
          <p:cNvPr id="8" name="矩形 35"/>
          <p:cNvSpPr/>
          <p:nvPr/>
        </p:nvSpPr>
        <p:spPr bwMode="auto">
          <a:xfrm>
            <a:off x="4001618" y="4433333"/>
            <a:ext cx="1269883" cy="257737"/>
          </a:xfrm>
          <a:prstGeom prst="rect">
            <a:avLst/>
          </a:prstGeom>
          <a:noFill/>
          <a:ln w="9525" cap="flat" cmpd="sng" algn="ctr">
            <a:noFill/>
            <a:prstDash val="solid"/>
            <a:round/>
            <a:headEnd type="none" w="med" len="med"/>
            <a:tailEnd type="none" w="med" len="med"/>
          </a:ln>
          <a:effectLst/>
        </p:spPr>
        <p:txBody>
          <a:bodyPr vert="horz" wrap="square" lIns="95040" tIns="47520" rIns="95040" bIns="47520" numCol="1" rtlCol="0" anchor="t" anchorCtr="0" compatLnSpc="1">
            <a:prstTxWarp prst="textNoShape">
              <a:avLst/>
            </a:prstTxWarp>
            <a:noAutofit/>
          </a:bodyPr>
          <a:lstStyle/>
          <a:p>
            <a:pPr defTabSz="961971">
              <a:defRPr/>
            </a:pPr>
            <a:r>
              <a:rPr lang="en-US" altLang="zh-CN" sz="1200" b="1" kern="0" dirty="0">
                <a:solidFill>
                  <a:srgbClr val="FFFFFF"/>
                </a:solidFill>
                <a:latin typeface="+mn-ea"/>
                <a:ea typeface="+mn-ea"/>
              </a:rPr>
              <a:t>GPU</a:t>
            </a:r>
            <a:endParaRPr lang="zh-CN" altLang="en-US" sz="1200" b="1" kern="0" dirty="0">
              <a:solidFill>
                <a:srgbClr val="FFFFFF"/>
              </a:solidFill>
              <a:latin typeface="+mn-ea"/>
              <a:ea typeface="+mn-ea"/>
            </a:endParaRPr>
          </a:p>
        </p:txBody>
      </p:sp>
      <p:grpSp>
        <p:nvGrpSpPr>
          <p:cNvPr id="9" name="组合 83"/>
          <p:cNvGrpSpPr/>
          <p:nvPr/>
        </p:nvGrpSpPr>
        <p:grpSpPr>
          <a:xfrm>
            <a:off x="2611705" y="1850554"/>
            <a:ext cx="1353977" cy="1403491"/>
            <a:chOff x="1625956" y="1471710"/>
            <a:chExt cx="1128314" cy="1169576"/>
          </a:xfrm>
          <a:solidFill>
            <a:srgbClr val="92D050"/>
          </a:solidFill>
        </p:grpSpPr>
        <p:sp>
          <p:nvSpPr>
            <p:cNvPr id="10" name="Rectangle 8"/>
            <p:cNvSpPr>
              <a:spLocks noChangeArrowheads="1"/>
            </p:cNvSpPr>
            <p:nvPr/>
          </p:nvSpPr>
          <p:spPr bwMode="auto">
            <a:xfrm>
              <a:off x="1625956" y="1471710"/>
              <a:ext cx="1128314" cy="1169576"/>
            </a:xfrm>
            <a:prstGeom prst="flowChartAlternateProcess">
              <a:avLst/>
            </a:prstGeom>
            <a:grpFill/>
            <a:ln w="9525" algn="ctr">
              <a:solidFill>
                <a:srgbClr val="B4B4B4"/>
              </a:solidFill>
              <a:round/>
              <a:headEnd/>
              <a:tailEnd/>
            </a:ln>
            <a:effectLst>
              <a:outerShdw blurRad="50800" dist="38100" dir="2700000" algn="tl" rotWithShape="0">
                <a:prstClr val="black">
                  <a:alpha val="40000"/>
                </a:prstClr>
              </a:outerShdw>
            </a:effectLst>
          </p:spPr>
          <p:txBody>
            <a:bodyPr wrap="none" lIns="109678" tIns="54841" rIns="109678" bIns="54841"/>
            <a:lstStyle/>
            <a:p>
              <a:pPr defTabSz="1097218">
                <a:defRPr/>
              </a:pPr>
              <a:endParaRPr lang="zh-CN" altLang="en-US" sz="1200" kern="0" dirty="0">
                <a:solidFill>
                  <a:srgbClr val="000000"/>
                </a:solidFill>
                <a:latin typeface="+mn-ea"/>
                <a:ea typeface="+mn-ea"/>
                <a:cs typeface="Arial" pitchFamily="34" charset="0"/>
              </a:endParaRPr>
            </a:p>
          </p:txBody>
        </p:sp>
        <p:sp>
          <p:nvSpPr>
            <p:cNvPr id="11" name="TextBox 57"/>
            <p:cNvSpPr txBox="1"/>
            <p:nvPr/>
          </p:nvSpPr>
          <p:spPr>
            <a:xfrm>
              <a:off x="1895552" y="1471711"/>
              <a:ext cx="564805" cy="230833"/>
            </a:xfrm>
            <a:prstGeom prst="rect">
              <a:avLst/>
            </a:prstGeom>
            <a:grpFill/>
          </p:spPr>
          <p:txBody>
            <a:bodyPr wrap="square" rtlCol="0">
              <a:spAutoFit/>
            </a:bodyPr>
            <a:lstStyle/>
            <a:p>
              <a:pPr algn="ctr" defTabSz="1097334">
                <a:defRPr/>
              </a:pPr>
              <a:r>
                <a:rPr lang="en-US" altLang="zh-CN" sz="1200" b="1" kern="0" dirty="0">
                  <a:solidFill>
                    <a:srgbClr val="000000"/>
                  </a:solidFill>
                  <a:latin typeface="+mn-ea"/>
                  <a:ea typeface="+mn-ea"/>
                </a:rPr>
                <a:t>VM2</a:t>
              </a:r>
              <a:endParaRPr lang="en-US" sz="1200" b="1" kern="0" dirty="0">
                <a:solidFill>
                  <a:srgbClr val="000000"/>
                </a:solidFill>
                <a:latin typeface="+mn-ea"/>
                <a:ea typeface="+mn-ea"/>
              </a:endParaRPr>
            </a:p>
          </p:txBody>
        </p:sp>
        <p:sp>
          <p:nvSpPr>
            <p:cNvPr id="12" name="Rounded Rectangle 169"/>
            <p:cNvSpPr/>
            <p:nvPr/>
          </p:nvSpPr>
          <p:spPr bwMode="auto">
            <a:xfrm>
              <a:off x="1667729" y="2317619"/>
              <a:ext cx="1044735" cy="153511"/>
            </a:xfrm>
            <a:prstGeom prst="roundRect">
              <a:avLst/>
            </a:prstGeom>
            <a:grpFill/>
            <a:ln w="25400" cap="flat" cmpd="sng" algn="ctr">
              <a:noFill/>
              <a:prstDash val="solid"/>
              <a:headEnd type="none" w="med" len="med"/>
              <a:tailEnd type="none" w="med" len="med"/>
            </a:ln>
            <a:effectLst/>
          </p:spPr>
          <p:txBody>
            <a:bodyPr vert="horz" wrap="square" lIns="95040" tIns="47520" rIns="95040" bIns="47520" numCol="1" rtlCol="0" anchor="ctr" anchorCtr="0" compatLnSpc="1">
              <a:prstTxWarp prst="textNoShape">
                <a:avLst/>
              </a:prstTxWarp>
              <a:noAutofit/>
            </a:bodyPr>
            <a:lstStyle/>
            <a:p>
              <a:pPr algn="ctr" defTabSz="962074" fontAlgn="base">
                <a:spcBef>
                  <a:spcPct val="0"/>
                </a:spcBef>
                <a:spcAft>
                  <a:spcPct val="0"/>
                </a:spcAft>
                <a:defRPr/>
              </a:pPr>
              <a:r>
                <a:rPr lang="en-US" altLang="zh-CN" sz="1200" b="1" kern="0" dirty="0">
                  <a:solidFill>
                    <a:srgbClr val="FFFFFF"/>
                  </a:solidFill>
                  <a:latin typeface="+mn-ea"/>
                  <a:ea typeface="+mn-ea"/>
                </a:rPr>
                <a:t>GPU</a:t>
              </a:r>
              <a:r>
                <a:rPr lang="zh-CN" altLang="en-US" sz="1200" b="1" kern="0" dirty="0">
                  <a:solidFill>
                    <a:srgbClr val="FFFFFF"/>
                  </a:solidFill>
                  <a:latin typeface="+mn-ea"/>
                  <a:ea typeface="+mn-ea"/>
                </a:rPr>
                <a:t>驱动</a:t>
              </a:r>
              <a:endParaRPr lang="en-US" sz="1200" b="1" kern="0" dirty="0">
                <a:solidFill>
                  <a:srgbClr val="FFFFFF"/>
                </a:solidFill>
                <a:latin typeface="+mn-ea"/>
                <a:ea typeface="+mn-ea"/>
              </a:endParaRPr>
            </a:p>
          </p:txBody>
        </p:sp>
        <p:cxnSp>
          <p:nvCxnSpPr>
            <p:cNvPr id="13" name="Straight Connector 192"/>
            <p:cNvCxnSpPr>
              <a:endCxn id="12" idx="0"/>
            </p:cNvCxnSpPr>
            <p:nvPr/>
          </p:nvCxnSpPr>
          <p:spPr bwMode="auto">
            <a:xfrm flipH="1">
              <a:off x="2190097" y="2015680"/>
              <a:ext cx="6" cy="301939"/>
            </a:xfrm>
            <a:prstGeom prst="line">
              <a:avLst/>
            </a:prstGeom>
            <a:grpFill/>
            <a:ln w="19050" cap="flat" cmpd="sng" algn="ctr">
              <a:solidFill>
                <a:srgbClr val="000000"/>
              </a:solidFill>
              <a:prstDash val="solid"/>
              <a:round/>
              <a:headEnd type="triangle" w="med" len="med"/>
              <a:tailEnd type="triangle" w="med" len="med"/>
            </a:ln>
            <a:effectLst/>
          </p:spPr>
        </p:cxnSp>
        <p:pic>
          <p:nvPicPr>
            <p:cNvPr id="14" name="Picture 10"/>
            <p:cNvPicPr>
              <a:picLocks noChangeAspect="1" noChangeArrowheads="1"/>
            </p:cNvPicPr>
            <p:nvPr/>
          </p:nvPicPr>
          <p:blipFill>
            <a:blip r:embed="rId3" cstate="print"/>
            <a:srcRect/>
            <a:stretch>
              <a:fillRect/>
            </a:stretch>
          </p:blipFill>
          <p:spPr bwMode="auto">
            <a:xfrm>
              <a:off x="1797563" y="1759352"/>
              <a:ext cx="787318" cy="435600"/>
            </a:xfrm>
            <a:prstGeom prst="rect">
              <a:avLst/>
            </a:prstGeom>
            <a:grpFill/>
            <a:ln w="9525">
              <a:noFill/>
              <a:miter lim="800000"/>
              <a:headEnd/>
              <a:tailEnd/>
            </a:ln>
          </p:spPr>
        </p:pic>
      </p:grpSp>
      <p:grpSp>
        <p:nvGrpSpPr>
          <p:cNvPr id="15" name="组合 84"/>
          <p:cNvGrpSpPr/>
          <p:nvPr/>
        </p:nvGrpSpPr>
        <p:grpSpPr>
          <a:xfrm>
            <a:off x="4121411" y="1850554"/>
            <a:ext cx="1352160" cy="1403491"/>
            <a:chOff x="2884043" y="1471710"/>
            <a:chExt cx="1126800" cy="1169576"/>
          </a:xfrm>
          <a:solidFill>
            <a:srgbClr val="92D050"/>
          </a:solidFill>
        </p:grpSpPr>
        <p:sp>
          <p:nvSpPr>
            <p:cNvPr id="16" name="Rectangle 8"/>
            <p:cNvSpPr>
              <a:spLocks noChangeArrowheads="1"/>
            </p:cNvSpPr>
            <p:nvPr/>
          </p:nvSpPr>
          <p:spPr bwMode="auto">
            <a:xfrm>
              <a:off x="2884043" y="1471710"/>
              <a:ext cx="1126800" cy="1169576"/>
            </a:xfrm>
            <a:prstGeom prst="flowChartAlternateProcess">
              <a:avLst/>
            </a:prstGeom>
            <a:grpFill/>
            <a:ln w="9525" algn="ctr">
              <a:solidFill>
                <a:srgbClr val="B4B4B4"/>
              </a:solidFill>
              <a:round/>
              <a:headEnd/>
              <a:tailEnd/>
            </a:ln>
            <a:effectLst>
              <a:outerShdw blurRad="50800" dist="38100" dir="2700000" algn="tl" rotWithShape="0">
                <a:prstClr val="black">
                  <a:alpha val="40000"/>
                </a:prstClr>
              </a:outerShdw>
            </a:effectLst>
          </p:spPr>
          <p:txBody>
            <a:bodyPr wrap="none" lIns="109678" tIns="54841" rIns="109678" bIns="54841"/>
            <a:lstStyle/>
            <a:p>
              <a:pPr defTabSz="1097218">
                <a:defRPr/>
              </a:pPr>
              <a:endParaRPr lang="zh-CN" altLang="en-US" sz="1200" kern="0" dirty="0">
                <a:solidFill>
                  <a:srgbClr val="000000"/>
                </a:solidFill>
                <a:latin typeface="+mn-ea"/>
                <a:ea typeface="+mn-ea"/>
                <a:cs typeface="Arial" pitchFamily="34" charset="0"/>
              </a:endParaRPr>
            </a:p>
          </p:txBody>
        </p:sp>
        <p:sp>
          <p:nvSpPr>
            <p:cNvPr id="17" name="TextBox 61"/>
            <p:cNvSpPr txBox="1"/>
            <p:nvPr/>
          </p:nvSpPr>
          <p:spPr>
            <a:xfrm>
              <a:off x="3183269" y="1482631"/>
              <a:ext cx="564805" cy="230833"/>
            </a:xfrm>
            <a:prstGeom prst="rect">
              <a:avLst/>
            </a:prstGeom>
            <a:grpFill/>
          </p:spPr>
          <p:txBody>
            <a:bodyPr wrap="square" rtlCol="0">
              <a:spAutoFit/>
            </a:bodyPr>
            <a:lstStyle/>
            <a:p>
              <a:pPr algn="ctr" defTabSz="1097334">
                <a:defRPr/>
              </a:pPr>
              <a:r>
                <a:rPr lang="en-US" altLang="zh-CN" sz="1200" b="1" kern="0" dirty="0">
                  <a:solidFill>
                    <a:srgbClr val="000000"/>
                  </a:solidFill>
                  <a:latin typeface="+mn-ea"/>
                  <a:ea typeface="+mn-ea"/>
                </a:rPr>
                <a:t>VM3</a:t>
              </a:r>
              <a:endParaRPr lang="en-US" sz="1200" b="1" kern="0" dirty="0">
                <a:solidFill>
                  <a:srgbClr val="000000"/>
                </a:solidFill>
                <a:latin typeface="+mn-ea"/>
                <a:ea typeface="+mn-ea"/>
              </a:endParaRPr>
            </a:p>
          </p:txBody>
        </p:sp>
        <p:sp>
          <p:nvSpPr>
            <p:cNvPr id="18" name="Rounded Rectangle 227"/>
            <p:cNvSpPr/>
            <p:nvPr/>
          </p:nvSpPr>
          <p:spPr bwMode="auto">
            <a:xfrm>
              <a:off x="2931767" y="2317619"/>
              <a:ext cx="1044735" cy="153511"/>
            </a:xfrm>
            <a:prstGeom prst="roundRect">
              <a:avLst/>
            </a:prstGeom>
            <a:grpFill/>
            <a:ln w="25400" cap="flat" cmpd="sng" algn="ctr">
              <a:noFill/>
              <a:prstDash val="solid"/>
              <a:headEnd type="none" w="med" len="med"/>
              <a:tailEnd type="none" w="med" len="med"/>
            </a:ln>
            <a:effectLst/>
          </p:spPr>
          <p:txBody>
            <a:bodyPr vert="horz" wrap="square" lIns="95040" tIns="47520" rIns="95040" bIns="47520" numCol="1" rtlCol="0" anchor="ctr" anchorCtr="0" compatLnSpc="1">
              <a:prstTxWarp prst="textNoShape">
                <a:avLst/>
              </a:prstTxWarp>
              <a:noAutofit/>
            </a:bodyPr>
            <a:lstStyle/>
            <a:p>
              <a:pPr algn="ctr" defTabSz="962074" fontAlgn="base">
                <a:spcBef>
                  <a:spcPct val="0"/>
                </a:spcBef>
                <a:spcAft>
                  <a:spcPct val="0"/>
                </a:spcAft>
                <a:defRPr/>
              </a:pPr>
              <a:r>
                <a:rPr lang="en-US" altLang="zh-CN" sz="1200" b="1" kern="0" dirty="0">
                  <a:solidFill>
                    <a:srgbClr val="FFFFFF"/>
                  </a:solidFill>
                  <a:latin typeface="+mn-ea"/>
                  <a:ea typeface="+mn-ea"/>
                </a:rPr>
                <a:t>GPU</a:t>
              </a:r>
              <a:r>
                <a:rPr lang="zh-CN" altLang="en-US" sz="1200" b="1" kern="0" dirty="0">
                  <a:solidFill>
                    <a:srgbClr val="FFFFFF"/>
                  </a:solidFill>
                  <a:latin typeface="+mn-ea"/>
                  <a:ea typeface="+mn-ea"/>
                </a:rPr>
                <a:t>驱动</a:t>
              </a:r>
              <a:endParaRPr lang="en-US" sz="1200" b="1" kern="0" dirty="0">
                <a:solidFill>
                  <a:srgbClr val="FFFFFF"/>
                </a:solidFill>
                <a:latin typeface="+mn-ea"/>
                <a:ea typeface="+mn-ea"/>
              </a:endParaRPr>
            </a:p>
          </p:txBody>
        </p:sp>
        <p:cxnSp>
          <p:nvCxnSpPr>
            <p:cNvPr id="19" name="Straight Connector 228"/>
            <p:cNvCxnSpPr>
              <a:endCxn id="18" idx="0"/>
            </p:cNvCxnSpPr>
            <p:nvPr/>
          </p:nvCxnSpPr>
          <p:spPr bwMode="auto">
            <a:xfrm flipH="1">
              <a:off x="3454135" y="2015680"/>
              <a:ext cx="8" cy="301939"/>
            </a:xfrm>
            <a:prstGeom prst="line">
              <a:avLst/>
            </a:prstGeom>
            <a:grpFill/>
            <a:ln w="19050" cap="flat" cmpd="sng" algn="ctr">
              <a:solidFill>
                <a:srgbClr val="000000"/>
              </a:solidFill>
              <a:prstDash val="solid"/>
              <a:round/>
              <a:headEnd type="triangle" w="med" len="med"/>
              <a:tailEnd type="triangle" w="med" len="med"/>
            </a:ln>
            <a:effectLst/>
          </p:spPr>
        </p:cxnSp>
        <p:pic>
          <p:nvPicPr>
            <p:cNvPr id="20" name="Picture 11"/>
            <p:cNvPicPr>
              <a:picLocks noChangeAspect="1" noChangeArrowheads="1"/>
            </p:cNvPicPr>
            <p:nvPr/>
          </p:nvPicPr>
          <p:blipFill>
            <a:blip r:embed="rId4" cstate="print"/>
            <a:srcRect/>
            <a:stretch>
              <a:fillRect/>
            </a:stretch>
          </p:blipFill>
          <p:spPr bwMode="auto">
            <a:xfrm>
              <a:off x="3075120" y="1759352"/>
              <a:ext cx="760957" cy="435600"/>
            </a:xfrm>
            <a:prstGeom prst="rect">
              <a:avLst/>
            </a:prstGeom>
            <a:grpFill/>
            <a:ln w="9525">
              <a:noFill/>
              <a:miter lim="800000"/>
              <a:headEnd/>
              <a:tailEnd/>
            </a:ln>
          </p:spPr>
        </p:pic>
      </p:grpSp>
      <p:grpSp>
        <p:nvGrpSpPr>
          <p:cNvPr id="21" name="组合 82"/>
          <p:cNvGrpSpPr/>
          <p:nvPr/>
        </p:nvGrpSpPr>
        <p:grpSpPr>
          <a:xfrm>
            <a:off x="1103819" y="1850554"/>
            <a:ext cx="1352160" cy="1403491"/>
            <a:chOff x="369383" y="1471710"/>
            <a:chExt cx="1126800" cy="1169576"/>
          </a:xfrm>
          <a:solidFill>
            <a:srgbClr val="92D050"/>
          </a:solidFill>
        </p:grpSpPr>
        <p:sp>
          <p:nvSpPr>
            <p:cNvPr id="22" name="Rectangle 8"/>
            <p:cNvSpPr>
              <a:spLocks noChangeArrowheads="1"/>
            </p:cNvSpPr>
            <p:nvPr/>
          </p:nvSpPr>
          <p:spPr bwMode="auto">
            <a:xfrm>
              <a:off x="369383" y="1471710"/>
              <a:ext cx="1126800" cy="1169576"/>
            </a:xfrm>
            <a:prstGeom prst="flowChartAlternateProcess">
              <a:avLst/>
            </a:prstGeom>
            <a:grpFill/>
            <a:ln w="9525" algn="ctr">
              <a:solidFill>
                <a:srgbClr val="B4B4B4"/>
              </a:solidFill>
              <a:round/>
              <a:headEnd/>
              <a:tailEnd/>
            </a:ln>
            <a:effectLst>
              <a:outerShdw blurRad="50800" dist="38100" dir="2700000" algn="tl" rotWithShape="0">
                <a:prstClr val="black">
                  <a:alpha val="40000"/>
                </a:prstClr>
              </a:outerShdw>
            </a:effectLst>
          </p:spPr>
          <p:txBody>
            <a:bodyPr wrap="none" lIns="109678" tIns="54841" rIns="109678" bIns="54841"/>
            <a:lstStyle/>
            <a:p>
              <a:pPr defTabSz="1097218">
                <a:defRPr/>
              </a:pPr>
              <a:endParaRPr lang="zh-CN" altLang="en-US" sz="1200" kern="0" dirty="0">
                <a:solidFill>
                  <a:srgbClr val="000000"/>
                </a:solidFill>
                <a:latin typeface="+mn-ea"/>
                <a:ea typeface="+mn-ea"/>
                <a:cs typeface="Arial" pitchFamily="34" charset="0"/>
              </a:endParaRPr>
            </a:p>
          </p:txBody>
        </p:sp>
        <p:sp>
          <p:nvSpPr>
            <p:cNvPr id="23" name="TextBox 55"/>
            <p:cNvSpPr txBox="1"/>
            <p:nvPr/>
          </p:nvSpPr>
          <p:spPr>
            <a:xfrm>
              <a:off x="470453" y="1482631"/>
              <a:ext cx="940232" cy="230833"/>
            </a:xfrm>
            <a:prstGeom prst="rect">
              <a:avLst/>
            </a:prstGeom>
            <a:grpFill/>
          </p:spPr>
          <p:txBody>
            <a:bodyPr wrap="square" rtlCol="0">
              <a:spAutoFit/>
            </a:bodyPr>
            <a:lstStyle/>
            <a:p>
              <a:pPr algn="ctr" defTabSz="1097334">
                <a:defRPr/>
              </a:pPr>
              <a:r>
                <a:rPr lang="en-US" altLang="zh-CN" sz="1200" b="1" kern="0" dirty="0">
                  <a:solidFill>
                    <a:srgbClr val="000000"/>
                  </a:solidFill>
                  <a:latin typeface="+mn-ea"/>
                  <a:ea typeface="+mn-ea"/>
                </a:rPr>
                <a:t>VM1</a:t>
              </a:r>
              <a:endParaRPr lang="en-US" sz="1200" b="1" kern="0" dirty="0">
                <a:solidFill>
                  <a:srgbClr val="000000"/>
                </a:solidFill>
                <a:latin typeface="+mn-ea"/>
                <a:ea typeface="+mn-ea"/>
              </a:endParaRPr>
            </a:p>
          </p:txBody>
        </p:sp>
        <p:sp>
          <p:nvSpPr>
            <p:cNvPr id="24" name="Rounded Rectangle 169"/>
            <p:cNvSpPr/>
            <p:nvPr/>
          </p:nvSpPr>
          <p:spPr bwMode="auto">
            <a:xfrm>
              <a:off x="409367" y="2317619"/>
              <a:ext cx="1044735" cy="154800"/>
            </a:xfrm>
            <a:prstGeom prst="roundRect">
              <a:avLst/>
            </a:prstGeom>
            <a:grpFill/>
            <a:ln w="25400" cap="flat" cmpd="sng" algn="ctr">
              <a:noFill/>
              <a:prstDash val="solid"/>
              <a:headEnd type="none" w="med" len="med"/>
              <a:tailEnd type="none" w="med" len="med"/>
            </a:ln>
            <a:effectLst/>
          </p:spPr>
          <p:txBody>
            <a:bodyPr vert="horz" wrap="square" lIns="95040" tIns="47520" rIns="95040" bIns="47520" numCol="1" rtlCol="0" anchor="ctr" anchorCtr="0" compatLnSpc="1">
              <a:prstTxWarp prst="textNoShape">
                <a:avLst/>
              </a:prstTxWarp>
              <a:noAutofit/>
            </a:bodyPr>
            <a:lstStyle/>
            <a:p>
              <a:pPr algn="ctr" defTabSz="962074" fontAlgn="base">
                <a:spcBef>
                  <a:spcPct val="0"/>
                </a:spcBef>
                <a:spcAft>
                  <a:spcPct val="0"/>
                </a:spcAft>
                <a:defRPr/>
              </a:pPr>
              <a:r>
                <a:rPr lang="en-US" altLang="zh-CN" sz="1200" b="1" kern="0" dirty="0">
                  <a:solidFill>
                    <a:srgbClr val="FFFFFF"/>
                  </a:solidFill>
                  <a:latin typeface="+mn-ea"/>
                  <a:ea typeface="+mn-ea"/>
                </a:rPr>
                <a:t>GPU</a:t>
              </a:r>
              <a:r>
                <a:rPr lang="zh-CN" altLang="en-US" sz="1200" b="1" kern="0" dirty="0">
                  <a:solidFill>
                    <a:srgbClr val="FFFFFF"/>
                  </a:solidFill>
                  <a:latin typeface="+mn-ea"/>
                  <a:ea typeface="+mn-ea"/>
                </a:rPr>
                <a:t>驱动</a:t>
              </a:r>
              <a:endParaRPr lang="en-US" sz="1200" b="1" kern="0" dirty="0">
                <a:solidFill>
                  <a:srgbClr val="FFFFFF"/>
                </a:solidFill>
                <a:latin typeface="+mn-ea"/>
                <a:ea typeface="+mn-ea"/>
              </a:endParaRPr>
            </a:p>
          </p:txBody>
        </p:sp>
        <p:cxnSp>
          <p:nvCxnSpPr>
            <p:cNvPr id="25" name="Straight Connector 192"/>
            <p:cNvCxnSpPr/>
            <p:nvPr/>
          </p:nvCxnSpPr>
          <p:spPr bwMode="auto">
            <a:xfrm flipH="1">
              <a:off x="911415" y="2033506"/>
              <a:ext cx="6" cy="301940"/>
            </a:xfrm>
            <a:prstGeom prst="line">
              <a:avLst/>
            </a:prstGeom>
            <a:grpFill/>
            <a:ln w="19050" cap="flat" cmpd="sng" algn="ctr">
              <a:solidFill>
                <a:srgbClr val="000000"/>
              </a:solidFill>
              <a:prstDash val="solid"/>
              <a:round/>
              <a:headEnd type="triangle" w="med" len="med"/>
              <a:tailEnd type="triangle" w="med" len="med"/>
            </a:ln>
            <a:effectLst/>
          </p:spPr>
        </p:cxnSp>
        <p:pic>
          <p:nvPicPr>
            <p:cNvPr id="26" name="Picture 2"/>
            <p:cNvPicPr>
              <a:picLocks noChangeAspect="1" noChangeArrowheads="1"/>
            </p:cNvPicPr>
            <p:nvPr/>
          </p:nvPicPr>
          <p:blipFill>
            <a:blip r:embed="rId5" cstate="print"/>
            <a:srcRect/>
            <a:stretch>
              <a:fillRect/>
            </a:stretch>
          </p:blipFill>
          <p:spPr bwMode="auto">
            <a:xfrm>
              <a:off x="544798" y="1759352"/>
              <a:ext cx="777228" cy="433659"/>
            </a:xfrm>
            <a:prstGeom prst="rect">
              <a:avLst/>
            </a:prstGeom>
            <a:grpFill/>
            <a:ln w="9525">
              <a:noFill/>
              <a:miter lim="800000"/>
              <a:headEnd/>
              <a:tailEnd/>
            </a:ln>
          </p:spPr>
        </p:pic>
      </p:grpSp>
      <p:cxnSp>
        <p:nvCxnSpPr>
          <p:cNvPr id="27" name="直接箭头连接符 26"/>
          <p:cNvCxnSpPr>
            <a:stCxn id="24" idx="2"/>
          </p:cNvCxnSpPr>
          <p:nvPr/>
        </p:nvCxnSpPr>
        <p:spPr bwMode="auto">
          <a:xfrm>
            <a:off x="1778641" y="3051405"/>
            <a:ext cx="1259" cy="1331774"/>
          </a:xfrm>
          <a:prstGeom prst="straightConnector1">
            <a:avLst/>
          </a:prstGeom>
          <a:noFill/>
          <a:ln w="19050" cap="flat" cmpd="sng" algn="ctr">
            <a:solidFill>
              <a:srgbClr val="FFCC66">
                <a:shade val="95000"/>
                <a:satMod val="105000"/>
              </a:srgbClr>
            </a:solidFill>
            <a:prstDash val="sysDash"/>
            <a:headEnd type="stealth"/>
            <a:tailEnd type="stealt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箭头连接符 27"/>
          <p:cNvCxnSpPr>
            <a:stCxn id="12" idx="2"/>
          </p:cNvCxnSpPr>
          <p:nvPr/>
        </p:nvCxnSpPr>
        <p:spPr bwMode="auto">
          <a:xfrm>
            <a:off x="3288675" y="3049859"/>
            <a:ext cx="20" cy="1333320"/>
          </a:xfrm>
          <a:prstGeom prst="straightConnector1">
            <a:avLst/>
          </a:prstGeom>
          <a:noFill/>
          <a:ln w="19050" cap="flat" cmpd="sng" algn="ctr">
            <a:solidFill>
              <a:srgbClr val="FFCC66">
                <a:shade val="95000"/>
                <a:satMod val="105000"/>
              </a:srgbClr>
            </a:solidFill>
            <a:prstDash val="sysDash"/>
            <a:headEnd type="stealth"/>
            <a:tailEnd type="stealt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p:cNvCxnSpPr>
            <a:stCxn id="18" idx="2"/>
          </p:cNvCxnSpPr>
          <p:nvPr/>
        </p:nvCxnSpPr>
        <p:spPr bwMode="auto">
          <a:xfrm flipH="1">
            <a:off x="4797492" y="3049859"/>
            <a:ext cx="8029" cy="1333320"/>
          </a:xfrm>
          <a:prstGeom prst="straightConnector1">
            <a:avLst/>
          </a:prstGeom>
          <a:noFill/>
          <a:ln w="19050" cap="flat" cmpd="sng" algn="ctr">
            <a:solidFill>
              <a:srgbClr val="FFCC66">
                <a:shade val="95000"/>
                <a:satMod val="105000"/>
              </a:srgbClr>
            </a:solidFill>
            <a:prstDash val="sysDash"/>
            <a:headEnd type="stealth"/>
            <a:tailEnd type="stealt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圆角矩形 29"/>
          <p:cNvSpPr/>
          <p:nvPr/>
        </p:nvSpPr>
        <p:spPr bwMode="auto">
          <a:xfrm>
            <a:off x="1547757" y="3601408"/>
            <a:ext cx="2932724" cy="271978"/>
          </a:xfrm>
          <a:prstGeom prst="roundRect">
            <a:avLst/>
          </a:prstGeom>
          <a:solidFill>
            <a:srgbClr val="B2B2B2">
              <a:lumMod val="20000"/>
              <a:lumOff val="80000"/>
            </a:srgbClr>
          </a:solidFill>
          <a:ln w="6350" cap="flat" cmpd="sng" algn="ctr">
            <a:solidFill>
              <a:srgbClr val="FFCC66"/>
            </a:solidFill>
            <a:prstDash val="soli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728" tIns="54864" rIns="109728" bIns="54864" numCol="1" rtlCol="0" anchor="ctr" anchorCtr="0" compatLnSpc="1">
            <a:prstTxWarp prst="textNoShape">
              <a:avLst/>
            </a:prstTxWarp>
          </a:bodyPr>
          <a:lstStyle/>
          <a:p>
            <a:pPr algn="ctr" defTabSz="1097334" fontAlgn="base">
              <a:spcBef>
                <a:spcPct val="0"/>
              </a:spcBef>
              <a:spcAft>
                <a:spcPct val="0"/>
              </a:spcAft>
              <a:buClr>
                <a:srgbClr val="CC9900"/>
              </a:buClr>
              <a:defRPr/>
            </a:pPr>
            <a:r>
              <a:rPr lang="en-US" altLang="zh-CN" sz="1080" b="1" kern="0" dirty="0">
                <a:solidFill>
                  <a:srgbClr val="000000"/>
                </a:solidFill>
                <a:latin typeface="+mn-ea"/>
                <a:ea typeface="+mn-ea"/>
              </a:rPr>
              <a:t>GPU SUPPORT</a:t>
            </a:r>
            <a:endParaRPr lang="zh-CN" altLang="en-US" sz="1080" b="1" kern="0" dirty="0">
              <a:solidFill>
                <a:srgbClr val="000000"/>
              </a:solidFill>
              <a:latin typeface="+mn-ea"/>
              <a:ea typeface="+mn-ea"/>
            </a:endParaRPr>
          </a:p>
        </p:txBody>
      </p:sp>
      <p:sp>
        <p:nvSpPr>
          <p:cNvPr id="31" name="矩形 30"/>
          <p:cNvSpPr/>
          <p:nvPr/>
        </p:nvSpPr>
        <p:spPr bwMode="auto">
          <a:xfrm>
            <a:off x="1574959" y="4400470"/>
            <a:ext cx="388800" cy="292608"/>
          </a:xfrm>
          <a:prstGeom prst="rect">
            <a:avLst/>
          </a:prstGeom>
          <a:solidFill>
            <a:srgbClr val="FFC000"/>
          </a:solidFill>
          <a:ln w="25400" cap="flat" cmpd="sng" algn="ctr">
            <a:noFill/>
            <a:prstDash val="solid"/>
          </a:ln>
          <a:effectLst/>
          <a:extLst/>
        </p:spPr>
        <p:txBody>
          <a:bodyPr vert="horz" wrap="square" lIns="0" tIns="43200" rIns="0" bIns="0" numCol="1" rtlCol="0" anchor="t" anchorCtr="0" compatLnSpc="1">
            <a:prstTxWarp prst="textNoShape">
              <a:avLst/>
            </a:prstTxWarp>
          </a:bodyPr>
          <a:lstStyle/>
          <a:p>
            <a:pPr algn="ctr" defTabSz="1097334" fontAlgn="base">
              <a:spcBef>
                <a:spcPct val="0"/>
              </a:spcBef>
              <a:spcAft>
                <a:spcPct val="0"/>
              </a:spcAft>
              <a:buClr>
                <a:srgbClr val="CC9900"/>
              </a:buClr>
              <a:defRPr/>
            </a:pPr>
            <a:r>
              <a:rPr lang="en-US" altLang="zh-CN" sz="1080" kern="0" dirty="0" err="1">
                <a:solidFill>
                  <a:srgbClr val="000000"/>
                </a:solidFill>
                <a:latin typeface="+mn-ea"/>
                <a:ea typeface="+mn-ea"/>
              </a:rPr>
              <a:t>vGPU</a:t>
            </a:r>
            <a:endParaRPr lang="zh-CN" altLang="en-US" sz="1080" kern="0" dirty="0">
              <a:solidFill>
                <a:srgbClr val="000000"/>
              </a:solidFill>
              <a:latin typeface="+mn-ea"/>
              <a:ea typeface="+mn-ea"/>
            </a:endParaRPr>
          </a:p>
        </p:txBody>
      </p:sp>
      <p:sp>
        <p:nvSpPr>
          <p:cNvPr id="32" name="矩形 31"/>
          <p:cNvSpPr/>
          <p:nvPr/>
        </p:nvSpPr>
        <p:spPr bwMode="auto">
          <a:xfrm>
            <a:off x="3098959" y="4400470"/>
            <a:ext cx="388800" cy="292608"/>
          </a:xfrm>
          <a:prstGeom prst="rect">
            <a:avLst/>
          </a:prstGeom>
          <a:solidFill>
            <a:srgbClr val="FFC000"/>
          </a:solidFill>
          <a:ln w="25400" cap="flat" cmpd="sng" algn="ctr">
            <a:noFill/>
            <a:prstDash val="solid"/>
          </a:ln>
          <a:effectLst/>
          <a:extLst/>
        </p:spPr>
        <p:txBody>
          <a:bodyPr vert="horz" wrap="square" lIns="0" tIns="43200" rIns="0" bIns="0" numCol="1" rtlCol="0" anchor="t" anchorCtr="0" compatLnSpc="1">
            <a:prstTxWarp prst="textNoShape">
              <a:avLst/>
            </a:prstTxWarp>
          </a:bodyPr>
          <a:lstStyle/>
          <a:p>
            <a:pPr algn="ctr" defTabSz="1097334" fontAlgn="base">
              <a:spcBef>
                <a:spcPct val="0"/>
              </a:spcBef>
              <a:spcAft>
                <a:spcPct val="0"/>
              </a:spcAft>
              <a:buClr>
                <a:srgbClr val="CC9900"/>
              </a:buClr>
            </a:pPr>
            <a:r>
              <a:rPr lang="en-US" altLang="zh-CN" sz="1080" kern="0" dirty="0" err="1">
                <a:solidFill>
                  <a:srgbClr val="000000"/>
                </a:solidFill>
                <a:latin typeface="+mn-ea"/>
                <a:ea typeface="+mn-ea"/>
              </a:rPr>
              <a:t>vGPU</a:t>
            </a:r>
            <a:endParaRPr lang="zh-CN" altLang="en-US" sz="1080" kern="0" dirty="0">
              <a:solidFill>
                <a:srgbClr val="000000"/>
              </a:solidFill>
              <a:latin typeface="+mn-ea"/>
              <a:ea typeface="+mn-ea"/>
            </a:endParaRPr>
          </a:p>
        </p:txBody>
      </p:sp>
      <p:sp>
        <p:nvSpPr>
          <p:cNvPr id="33" name="矩形 32"/>
          <p:cNvSpPr/>
          <p:nvPr/>
        </p:nvSpPr>
        <p:spPr bwMode="auto">
          <a:xfrm>
            <a:off x="4598575" y="4400470"/>
            <a:ext cx="388800" cy="292608"/>
          </a:xfrm>
          <a:prstGeom prst="rect">
            <a:avLst/>
          </a:prstGeom>
          <a:solidFill>
            <a:srgbClr val="FFC000"/>
          </a:solidFill>
          <a:ln w="25400" cap="flat" cmpd="sng" algn="ctr">
            <a:noFill/>
            <a:prstDash val="solid"/>
          </a:ln>
          <a:effectLst/>
          <a:extLst/>
        </p:spPr>
        <p:txBody>
          <a:bodyPr vert="horz" wrap="square" lIns="0" tIns="43200" rIns="0" bIns="0" numCol="1" rtlCol="0" anchor="t" anchorCtr="0" compatLnSpc="1">
            <a:prstTxWarp prst="textNoShape">
              <a:avLst/>
            </a:prstTxWarp>
          </a:bodyPr>
          <a:lstStyle/>
          <a:p>
            <a:pPr algn="ctr" defTabSz="1097334" fontAlgn="base">
              <a:spcBef>
                <a:spcPct val="0"/>
              </a:spcBef>
              <a:spcAft>
                <a:spcPct val="0"/>
              </a:spcAft>
              <a:buClr>
                <a:srgbClr val="CC9900"/>
              </a:buClr>
            </a:pPr>
            <a:r>
              <a:rPr lang="en-US" altLang="zh-CN" sz="1080" kern="0" dirty="0">
                <a:solidFill>
                  <a:srgbClr val="000000"/>
                </a:solidFill>
                <a:latin typeface="+mn-ea"/>
                <a:ea typeface="+mn-ea"/>
              </a:rPr>
              <a:t>GPU</a:t>
            </a:r>
            <a:endParaRPr lang="zh-CN" altLang="en-US" sz="1080" kern="0" dirty="0">
              <a:solidFill>
                <a:srgbClr val="000000"/>
              </a:solidFill>
              <a:latin typeface="+mn-ea"/>
              <a:ea typeface="+mn-ea"/>
            </a:endParaRPr>
          </a:p>
        </p:txBody>
      </p:sp>
      <p:sp>
        <p:nvSpPr>
          <p:cNvPr id="34" name="同侧圆角矩形 33"/>
          <p:cNvSpPr/>
          <p:nvPr/>
        </p:nvSpPr>
        <p:spPr bwMode="auto">
          <a:xfrm>
            <a:off x="6240016" y="1376772"/>
            <a:ext cx="4915674" cy="349313"/>
          </a:xfrm>
          <a:prstGeom prst="round2SameRect">
            <a:avLst>
              <a:gd name="adj1" fmla="val 0"/>
              <a:gd name="adj2" fmla="val 0"/>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a:noFill/>
          </a:ln>
          <a:effectLst/>
        </p:spPr>
        <p:txBody>
          <a:bodyPr vert="horz" wrap="square" lIns="114070" tIns="57036" rIns="114070" bIns="57036" numCol="1" rtlCol="0" anchor="ctr" anchorCtr="0" compatLnSpc="1">
            <a:prstTxWarp prst="textNoShape">
              <a:avLst/>
            </a:prstTxWarp>
          </a:bodyPr>
          <a:lstStyle/>
          <a:p>
            <a:pPr algn="ctr" defTabSz="1140754" eaLnBrk="0" hangingPunct="0">
              <a:buClr>
                <a:srgbClr val="CC9900"/>
              </a:buClr>
              <a:buSzPct val="60000"/>
            </a:pPr>
            <a:r>
              <a:rPr lang="zh-CN" altLang="en-US" sz="1400" dirty="0">
                <a:latin typeface="+mn-ea"/>
                <a:ea typeface="+mn-ea"/>
                <a:sym typeface="Wingdings" pitchFamily="2" charset="2"/>
              </a:rPr>
              <a:t>应用场景</a:t>
            </a:r>
          </a:p>
        </p:txBody>
      </p:sp>
      <p:sp>
        <p:nvSpPr>
          <p:cNvPr id="35" name="圆角矩形 34"/>
          <p:cNvSpPr/>
          <p:nvPr/>
        </p:nvSpPr>
        <p:spPr bwMode="auto">
          <a:xfrm>
            <a:off x="6274021" y="1765231"/>
            <a:ext cx="4915674" cy="1965314"/>
          </a:xfrm>
          <a:prstGeom prst="roundRect">
            <a:avLst>
              <a:gd name="adj" fmla="val 5563"/>
            </a:avLst>
          </a:prstGeom>
          <a:noFill/>
          <a:ln w="3175">
            <a:solidFill>
              <a:srgbClr val="000000">
                <a:lumMod val="50000"/>
                <a:lumOff val="50000"/>
              </a:srgb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697" tIns="54848" rIns="109697" bIns="54848" numCol="1" rtlCol="0" anchor="ctr" anchorCtr="0" compatLnSpc="1">
            <a:prstTxWarp prst="textNoShape">
              <a:avLst/>
            </a:prstTxWarp>
          </a:bodyPr>
          <a:lstStyle/>
          <a:p>
            <a:pPr marL="423381" lvl="1" indent="-213370" defTabSz="1097334" fontAlgn="base">
              <a:lnSpc>
                <a:spcPct val="150000"/>
              </a:lnSpc>
              <a:buSzPct val="80000"/>
              <a:buFont typeface="Wingdings" panose="05000000000000000000" pitchFamily="2" charset="2"/>
              <a:buChar char="l"/>
            </a:pPr>
            <a:r>
              <a:rPr lang="zh-CN" altLang="en-US" sz="1200" kern="0" dirty="0">
                <a:solidFill>
                  <a:srgbClr val="000000">
                    <a:lumMod val="75000"/>
                    <a:lumOff val="25000"/>
                  </a:srgbClr>
                </a:solidFill>
                <a:latin typeface="+mn-ea"/>
                <a:ea typeface="+mn-ea"/>
              </a:rPr>
              <a:t>适用于虚拟化环境下运行的工程</a:t>
            </a:r>
            <a:r>
              <a:rPr lang="zh-CN" altLang="en-US" sz="1200" kern="0" dirty="0" smtClean="0">
                <a:solidFill>
                  <a:srgbClr val="000000">
                    <a:lumMod val="75000"/>
                    <a:lumOff val="25000"/>
                  </a:srgbClr>
                </a:solidFill>
                <a:latin typeface="+mn-ea"/>
                <a:ea typeface="+mn-ea"/>
              </a:rPr>
              <a:t>制图 </a:t>
            </a:r>
            <a:r>
              <a:rPr lang="en-US" altLang="zh-CN" sz="1200" kern="0" dirty="0" smtClean="0">
                <a:solidFill>
                  <a:srgbClr val="000000">
                    <a:lumMod val="75000"/>
                    <a:lumOff val="25000"/>
                  </a:srgbClr>
                </a:solidFill>
                <a:latin typeface="+mn-ea"/>
                <a:ea typeface="+mn-ea"/>
              </a:rPr>
              <a:t>(</a:t>
            </a:r>
            <a:r>
              <a:rPr lang="en-US" altLang="zh-CN" sz="1200" kern="0" dirty="0" err="1" smtClean="0">
                <a:solidFill>
                  <a:srgbClr val="000000">
                    <a:lumMod val="75000"/>
                    <a:lumOff val="25000"/>
                  </a:srgbClr>
                </a:solidFill>
                <a:latin typeface="+mn-ea"/>
                <a:ea typeface="+mn-ea"/>
              </a:rPr>
              <a:t>ProE</a:t>
            </a:r>
            <a:r>
              <a:rPr lang="zh-CN" altLang="en-US" sz="1200" kern="0" dirty="0">
                <a:solidFill>
                  <a:srgbClr val="000000">
                    <a:lumMod val="75000"/>
                    <a:lumOff val="25000"/>
                  </a:srgbClr>
                </a:solidFill>
                <a:latin typeface="+mn-ea"/>
                <a:ea typeface="+mn-ea"/>
              </a:rPr>
              <a:t>、</a:t>
            </a:r>
            <a:r>
              <a:rPr lang="en-US" altLang="zh-CN" sz="1200" kern="0" dirty="0" err="1">
                <a:solidFill>
                  <a:srgbClr val="000000">
                    <a:lumMod val="75000"/>
                    <a:lumOff val="25000"/>
                  </a:srgbClr>
                </a:solidFill>
                <a:latin typeface="+mn-ea"/>
                <a:ea typeface="+mn-ea"/>
              </a:rPr>
              <a:t>Catia</a:t>
            </a:r>
            <a:r>
              <a:rPr lang="zh-CN" altLang="en-US" sz="1200" kern="0" dirty="0">
                <a:solidFill>
                  <a:srgbClr val="000000">
                    <a:lumMod val="75000"/>
                    <a:lumOff val="25000"/>
                  </a:srgbClr>
                </a:solidFill>
                <a:latin typeface="+mn-ea"/>
                <a:ea typeface="+mn-ea"/>
              </a:rPr>
              <a:t>、</a:t>
            </a:r>
            <a:r>
              <a:rPr lang="en-US" altLang="zh-CN" sz="1200" kern="0" dirty="0" smtClean="0">
                <a:solidFill>
                  <a:srgbClr val="000000">
                    <a:lumMod val="75000"/>
                    <a:lumOff val="25000"/>
                  </a:srgbClr>
                </a:solidFill>
                <a:latin typeface="+mn-ea"/>
                <a:ea typeface="+mn-ea"/>
              </a:rPr>
              <a:t>AutoCAD)</a:t>
            </a:r>
            <a:r>
              <a:rPr lang="zh-CN" altLang="en-US" sz="1200" kern="0" dirty="0" smtClean="0">
                <a:solidFill>
                  <a:srgbClr val="000000">
                    <a:lumMod val="75000"/>
                    <a:lumOff val="25000"/>
                  </a:srgbClr>
                </a:solidFill>
                <a:latin typeface="+mn-ea"/>
                <a:ea typeface="+mn-ea"/>
              </a:rPr>
              <a:t>、</a:t>
            </a:r>
            <a:r>
              <a:rPr lang="zh-CN" altLang="en-US" sz="1200" kern="0" dirty="0">
                <a:solidFill>
                  <a:srgbClr val="000000">
                    <a:lumMod val="75000"/>
                    <a:lumOff val="25000"/>
                  </a:srgbClr>
                </a:solidFill>
                <a:latin typeface="+mn-ea"/>
                <a:ea typeface="+mn-ea"/>
              </a:rPr>
              <a:t>媒体制作、</a:t>
            </a:r>
            <a:r>
              <a:rPr lang="en-US" altLang="zh-CN" sz="1200" kern="0" dirty="0">
                <a:solidFill>
                  <a:srgbClr val="000000">
                    <a:lumMod val="75000"/>
                    <a:lumOff val="25000"/>
                  </a:srgbClr>
                </a:solidFill>
                <a:latin typeface="+mn-ea"/>
                <a:ea typeface="+mn-ea"/>
              </a:rPr>
              <a:t>3D</a:t>
            </a:r>
            <a:r>
              <a:rPr lang="zh-CN" altLang="en-US" sz="1200" kern="0" dirty="0">
                <a:solidFill>
                  <a:srgbClr val="000000">
                    <a:lumMod val="75000"/>
                    <a:lumOff val="25000"/>
                  </a:srgbClr>
                </a:solidFill>
                <a:latin typeface="+mn-ea"/>
                <a:ea typeface="+mn-ea"/>
              </a:rPr>
              <a:t>游戏、</a:t>
            </a:r>
            <a:r>
              <a:rPr lang="en-US" altLang="zh-CN" sz="1200" kern="0" dirty="0">
                <a:solidFill>
                  <a:srgbClr val="000000">
                    <a:lumMod val="75000"/>
                    <a:lumOff val="25000"/>
                  </a:srgbClr>
                </a:solidFill>
                <a:latin typeface="+mn-ea"/>
                <a:ea typeface="+mn-ea"/>
              </a:rPr>
              <a:t>GIS</a:t>
            </a:r>
            <a:r>
              <a:rPr lang="zh-CN" altLang="en-US" sz="1200" kern="0" dirty="0">
                <a:solidFill>
                  <a:srgbClr val="000000">
                    <a:lumMod val="75000"/>
                    <a:lumOff val="25000"/>
                  </a:srgbClr>
                </a:solidFill>
                <a:latin typeface="+mn-ea"/>
                <a:ea typeface="+mn-ea"/>
              </a:rPr>
              <a:t>等应用</a:t>
            </a:r>
            <a:endParaRPr lang="en-US" altLang="zh-CN" sz="1200" kern="0" dirty="0">
              <a:solidFill>
                <a:srgbClr val="000000">
                  <a:lumMod val="75000"/>
                  <a:lumOff val="25000"/>
                </a:srgbClr>
              </a:solidFill>
              <a:latin typeface="+mn-ea"/>
              <a:ea typeface="+mn-ea"/>
            </a:endParaRPr>
          </a:p>
          <a:p>
            <a:pPr marL="423381" lvl="1" indent="-213370" defTabSz="1097334" fontAlgn="base">
              <a:lnSpc>
                <a:spcPct val="150000"/>
              </a:lnSpc>
              <a:buSzPct val="80000"/>
              <a:buFont typeface="Wingdings" panose="05000000000000000000" pitchFamily="2" charset="2"/>
              <a:buChar char="l"/>
            </a:pPr>
            <a:r>
              <a:rPr lang="zh-CN" altLang="en-US" sz="1200" kern="0" dirty="0">
                <a:solidFill>
                  <a:srgbClr val="000000">
                    <a:lumMod val="75000"/>
                    <a:lumOff val="25000"/>
                  </a:srgbClr>
                </a:solidFill>
                <a:latin typeface="+mn-ea"/>
                <a:ea typeface="+mn-ea"/>
              </a:rPr>
              <a:t>工业设计，多媒体编辑，能源行业，金融服务与贸易，医疗成像系统，教育行业的最佳实践</a:t>
            </a:r>
            <a:endParaRPr lang="en-US" altLang="zh-CN" sz="1200" kern="0" dirty="0">
              <a:solidFill>
                <a:srgbClr val="000000">
                  <a:lumMod val="75000"/>
                  <a:lumOff val="25000"/>
                </a:srgbClr>
              </a:solidFill>
              <a:latin typeface="+mn-ea"/>
              <a:ea typeface="+mn-ea"/>
            </a:endParaRPr>
          </a:p>
          <a:p>
            <a:pPr marL="423381" lvl="1" indent="-213370" defTabSz="1097334" fontAlgn="base">
              <a:lnSpc>
                <a:spcPct val="150000"/>
              </a:lnSpc>
              <a:buSzPct val="80000"/>
              <a:buFont typeface="Wingdings" panose="05000000000000000000" pitchFamily="2" charset="2"/>
              <a:buChar char="l"/>
            </a:pPr>
            <a:r>
              <a:rPr lang="zh-CN" altLang="en-US" sz="1200" kern="0" dirty="0">
                <a:solidFill>
                  <a:srgbClr val="000000">
                    <a:lumMod val="75000"/>
                    <a:lumOff val="25000"/>
                  </a:srgbClr>
                </a:solidFill>
                <a:latin typeface="+mn-ea"/>
                <a:ea typeface="+mn-ea"/>
              </a:rPr>
              <a:t>提高虚拟化环境下高性能图形图像应用体验</a:t>
            </a:r>
            <a:endParaRPr lang="en-US" altLang="zh-CN" sz="1200" kern="0" dirty="0">
              <a:solidFill>
                <a:srgbClr val="000000">
                  <a:lumMod val="75000"/>
                  <a:lumOff val="25000"/>
                </a:srgbClr>
              </a:solidFill>
              <a:latin typeface="+mn-ea"/>
              <a:ea typeface="+mn-ea"/>
            </a:endParaRPr>
          </a:p>
          <a:p>
            <a:pPr marL="423381" lvl="1" indent="-213370" defTabSz="1097334" fontAlgn="base">
              <a:lnSpc>
                <a:spcPct val="150000"/>
              </a:lnSpc>
              <a:buSzPct val="80000"/>
              <a:buFont typeface="Wingdings" panose="05000000000000000000" pitchFamily="2" charset="2"/>
              <a:buChar char="l"/>
            </a:pPr>
            <a:endParaRPr lang="en-US" altLang="zh-CN" sz="1200" kern="0" dirty="0">
              <a:solidFill>
                <a:srgbClr val="000000">
                  <a:lumMod val="75000"/>
                  <a:lumOff val="25000"/>
                </a:srgbClr>
              </a:solidFill>
              <a:latin typeface="+mn-ea"/>
              <a:ea typeface="+mn-ea"/>
            </a:endParaRPr>
          </a:p>
        </p:txBody>
      </p:sp>
      <p:sp>
        <p:nvSpPr>
          <p:cNvPr id="36" name="同侧圆角矩形 35"/>
          <p:cNvSpPr/>
          <p:nvPr/>
        </p:nvSpPr>
        <p:spPr bwMode="auto">
          <a:xfrm>
            <a:off x="6274022" y="4055067"/>
            <a:ext cx="4905721" cy="349313"/>
          </a:xfrm>
          <a:prstGeom prst="round2SameRect">
            <a:avLst>
              <a:gd name="adj1" fmla="val 0"/>
              <a:gd name="adj2" fmla="val 0"/>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a:noFill/>
          </a:ln>
          <a:effectLst/>
        </p:spPr>
        <p:txBody>
          <a:bodyPr vert="horz" wrap="square" lIns="114070" tIns="57036" rIns="114070" bIns="57036" numCol="1" rtlCol="0" anchor="ctr" anchorCtr="0" compatLnSpc="1">
            <a:prstTxWarp prst="textNoShape">
              <a:avLst/>
            </a:prstTxWarp>
          </a:bodyPr>
          <a:lstStyle/>
          <a:p>
            <a:pPr algn="ctr" defTabSz="1140754" eaLnBrk="0" hangingPunct="0">
              <a:buClr>
                <a:srgbClr val="CC9900"/>
              </a:buClr>
              <a:buSzPct val="60000"/>
            </a:pPr>
            <a:r>
              <a:rPr lang="zh-CN" altLang="en-US" sz="1400" dirty="0">
                <a:latin typeface="+mn-ea"/>
                <a:ea typeface="+mn-ea"/>
                <a:sym typeface="Wingdings" pitchFamily="2" charset="2"/>
              </a:rPr>
              <a:t>关键技术</a:t>
            </a:r>
            <a:r>
              <a:rPr lang="en-US" altLang="zh-CN" sz="1400" dirty="0">
                <a:latin typeface="+mn-ea"/>
                <a:ea typeface="+mn-ea"/>
                <a:sym typeface="Wingdings" pitchFamily="2" charset="2"/>
              </a:rPr>
              <a:t>&amp;</a:t>
            </a:r>
            <a:r>
              <a:rPr lang="zh-CN" altLang="en-US" sz="1400" dirty="0">
                <a:latin typeface="+mn-ea"/>
                <a:ea typeface="+mn-ea"/>
                <a:sym typeface="Wingdings" pitchFamily="2" charset="2"/>
              </a:rPr>
              <a:t>价值特性</a:t>
            </a:r>
          </a:p>
        </p:txBody>
      </p:sp>
      <p:sp>
        <p:nvSpPr>
          <p:cNvPr id="37" name="圆角矩形 36"/>
          <p:cNvSpPr/>
          <p:nvPr/>
        </p:nvSpPr>
        <p:spPr bwMode="auto">
          <a:xfrm>
            <a:off x="6264068" y="4443526"/>
            <a:ext cx="4915674" cy="1888022"/>
          </a:xfrm>
          <a:prstGeom prst="roundRect">
            <a:avLst>
              <a:gd name="adj" fmla="val 5563"/>
            </a:avLst>
          </a:prstGeom>
          <a:noFill/>
          <a:ln w="3175">
            <a:solidFill>
              <a:srgbClr val="000000">
                <a:lumMod val="50000"/>
                <a:lumOff val="50000"/>
              </a:srgb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697" tIns="54848" rIns="109697" bIns="54848" numCol="1" rtlCol="0" anchor="ctr" anchorCtr="0" compatLnSpc="1">
            <a:prstTxWarp prst="textNoShape">
              <a:avLst/>
            </a:prstTxWarp>
          </a:bodyPr>
          <a:lstStyle/>
          <a:p>
            <a:pPr marL="423381" lvl="1" indent="-213370" defTabSz="1097334" fontAlgn="base">
              <a:lnSpc>
                <a:spcPct val="150000"/>
              </a:lnSpc>
              <a:buSzPct val="80000"/>
              <a:buFont typeface="Wingdings" panose="05000000000000000000" pitchFamily="2" charset="2"/>
              <a:buChar char="l"/>
              <a:defRPr/>
            </a:pPr>
            <a:r>
              <a:rPr lang="zh-CN" altLang="zh-CN" sz="1200" kern="0" dirty="0">
                <a:solidFill>
                  <a:srgbClr val="000000">
                    <a:lumMod val="75000"/>
                    <a:lumOff val="25000"/>
                  </a:srgbClr>
                </a:solidFill>
                <a:latin typeface="+mn-ea"/>
                <a:ea typeface="+mn-ea"/>
              </a:rPr>
              <a:t>物理</a:t>
            </a:r>
            <a:r>
              <a:rPr lang="en-US" altLang="zh-CN" sz="1200" kern="0" dirty="0">
                <a:solidFill>
                  <a:srgbClr val="000000">
                    <a:lumMod val="75000"/>
                    <a:lumOff val="25000"/>
                  </a:srgbClr>
                </a:solidFill>
                <a:latin typeface="+mn-ea"/>
                <a:ea typeface="+mn-ea"/>
              </a:rPr>
              <a:t>GPU</a:t>
            </a:r>
            <a:r>
              <a:rPr lang="zh-CN" altLang="zh-CN" sz="1200" kern="0" dirty="0">
                <a:solidFill>
                  <a:srgbClr val="000000">
                    <a:lumMod val="75000"/>
                    <a:lumOff val="25000"/>
                  </a:srgbClr>
                </a:solidFill>
                <a:latin typeface="+mn-ea"/>
                <a:ea typeface="+mn-ea"/>
              </a:rPr>
              <a:t>在硬件支持虚拟机通过绑定</a:t>
            </a:r>
            <a:r>
              <a:rPr lang="en-US" altLang="zh-CN" sz="1200" kern="0" dirty="0">
                <a:solidFill>
                  <a:srgbClr val="000000">
                    <a:lumMod val="75000"/>
                    <a:lumOff val="25000"/>
                  </a:srgbClr>
                </a:solidFill>
                <a:latin typeface="+mn-ea"/>
                <a:ea typeface="+mn-ea"/>
              </a:rPr>
              <a:t>GPU</a:t>
            </a:r>
            <a:r>
              <a:rPr lang="zh-CN" altLang="zh-CN" sz="1200" kern="0" dirty="0">
                <a:solidFill>
                  <a:srgbClr val="000000">
                    <a:lumMod val="75000"/>
                    <a:lumOff val="25000"/>
                  </a:srgbClr>
                </a:solidFill>
                <a:latin typeface="+mn-ea"/>
                <a:ea typeface="+mn-ea"/>
              </a:rPr>
              <a:t>直接访问物理</a:t>
            </a:r>
            <a:r>
              <a:rPr lang="en-US" altLang="zh-CN" sz="1200" kern="0" dirty="0">
                <a:solidFill>
                  <a:srgbClr val="000000">
                    <a:lumMod val="75000"/>
                    <a:lumOff val="25000"/>
                  </a:srgbClr>
                </a:solidFill>
                <a:latin typeface="+mn-ea"/>
                <a:ea typeface="+mn-ea"/>
              </a:rPr>
              <a:t>GPU</a:t>
            </a:r>
            <a:r>
              <a:rPr lang="zh-CN" altLang="zh-CN" sz="1200" kern="0" dirty="0">
                <a:solidFill>
                  <a:srgbClr val="000000">
                    <a:lumMod val="75000"/>
                    <a:lumOff val="25000"/>
                  </a:srgbClr>
                </a:solidFill>
                <a:latin typeface="+mn-ea"/>
                <a:ea typeface="+mn-ea"/>
              </a:rPr>
              <a:t>的部分硬件资源</a:t>
            </a:r>
            <a:endParaRPr lang="en-US" altLang="zh-CN" sz="1200" kern="0" dirty="0">
              <a:solidFill>
                <a:srgbClr val="000000">
                  <a:lumMod val="75000"/>
                  <a:lumOff val="25000"/>
                </a:srgbClr>
              </a:solidFill>
              <a:latin typeface="+mn-ea"/>
              <a:ea typeface="+mn-ea"/>
            </a:endParaRPr>
          </a:p>
          <a:p>
            <a:pPr marL="423381" lvl="1" indent="-213370" defTabSz="1097334" fontAlgn="base">
              <a:lnSpc>
                <a:spcPct val="150000"/>
              </a:lnSpc>
              <a:buSzPct val="80000"/>
              <a:buFont typeface="Wingdings" panose="05000000000000000000" pitchFamily="2" charset="2"/>
              <a:buChar char="l"/>
              <a:defRPr/>
            </a:pPr>
            <a:r>
              <a:rPr lang="zh-CN" altLang="en-US" sz="1200" kern="0" dirty="0">
                <a:solidFill>
                  <a:srgbClr val="000000">
                    <a:lumMod val="75000"/>
                    <a:lumOff val="25000"/>
                  </a:srgbClr>
                </a:solidFill>
                <a:latin typeface="+mn-ea"/>
                <a:ea typeface="+mn-ea"/>
              </a:rPr>
              <a:t>基于</a:t>
            </a:r>
            <a:r>
              <a:rPr lang="en-US" altLang="zh-CN" sz="1200" kern="0" dirty="0">
                <a:solidFill>
                  <a:srgbClr val="000000">
                    <a:lumMod val="75000"/>
                    <a:lumOff val="25000"/>
                  </a:srgbClr>
                </a:solidFill>
                <a:latin typeface="+mn-ea"/>
                <a:ea typeface="+mn-ea"/>
              </a:rPr>
              <a:t>NVIDIA GRID </a:t>
            </a:r>
            <a:r>
              <a:rPr lang="zh-CN" altLang="en-US" sz="1200" kern="0" dirty="0">
                <a:solidFill>
                  <a:srgbClr val="000000">
                    <a:lumMod val="75000"/>
                    <a:lumOff val="25000"/>
                  </a:srgbClr>
                </a:solidFill>
                <a:latin typeface="+mn-ea"/>
                <a:ea typeface="+mn-ea"/>
              </a:rPr>
              <a:t>卡提供</a:t>
            </a:r>
            <a:r>
              <a:rPr lang="en-US" altLang="zh-CN" sz="1200" kern="0" dirty="0">
                <a:solidFill>
                  <a:srgbClr val="000000">
                    <a:lumMod val="75000"/>
                    <a:lumOff val="25000"/>
                  </a:srgbClr>
                </a:solidFill>
                <a:latin typeface="+mn-ea"/>
                <a:ea typeface="+mn-ea"/>
              </a:rPr>
              <a:t>GPU</a:t>
            </a:r>
            <a:r>
              <a:rPr lang="zh-CN" altLang="en-US" sz="1200" kern="0" dirty="0">
                <a:solidFill>
                  <a:srgbClr val="000000">
                    <a:lumMod val="75000"/>
                    <a:lumOff val="25000"/>
                  </a:srgbClr>
                </a:solidFill>
                <a:latin typeface="+mn-ea"/>
                <a:ea typeface="+mn-ea"/>
              </a:rPr>
              <a:t>虚拟化，提升图形应用体验</a:t>
            </a:r>
            <a:endParaRPr lang="en-US" altLang="zh-CN" sz="1200" kern="0" dirty="0">
              <a:solidFill>
                <a:srgbClr val="000000">
                  <a:lumMod val="75000"/>
                  <a:lumOff val="25000"/>
                </a:srgbClr>
              </a:solidFill>
              <a:latin typeface="+mn-ea"/>
              <a:ea typeface="+mn-ea"/>
            </a:endParaRPr>
          </a:p>
          <a:p>
            <a:pPr marL="423381" lvl="1" indent="-213370" defTabSz="1097334" fontAlgn="base">
              <a:lnSpc>
                <a:spcPct val="150000"/>
              </a:lnSpc>
              <a:buSzPct val="80000"/>
              <a:buFont typeface="Wingdings" panose="05000000000000000000" pitchFamily="2" charset="2"/>
              <a:buChar char="l"/>
              <a:defRPr/>
            </a:pPr>
            <a:r>
              <a:rPr lang="zh-CN" altLang="en-US" sz="1200" kern="0" dirty="0">
                <a:solidFill>
                  <a:srgbClr val="000000">
                    <a:lumMod val="75000"/>
                    <a:lumOff val="25000"/>
                  </a:srgbClr>
                </a:solidFill>
                <a:latin typeface="+mn-ea"/>
                <a:ea typeface="+mn-ea"/>
              </a:rPr>
              <a:t>支持</a:t>
            </a:r>
            <a:r>
              <a:rPr lang="en-US" altLang="zh-CN" sz="1200" kern="0" dirty="0" err="1">
                <a:solidFill>
                  <a:srgbClr val="000000">
                    <a:lumMod val="75000"/>
                    <a:lumOff val="25000"/>
                  </a:srgbClr>
                </a:solidFill>
                <a:latin typeface="+mn-ea"/>
                <a:ea typeface="+mn-ea"/>
              </a:rPr>
              <a:t>vGPU</a:t>
            </a:r>
            <a:r>
              <a:rPr lang="zh-CN" altLang="zh-CN" sz="1200" kern="0" dirty="0">
                <a:solidFill>
                  <a:srgbClr val="000000">
                    <a:lumMod val="75000"/>
                    <a:lumOff val="25000"/>
                  </a:srgbClr>
                </a:solidFill>
                <a:latin typeface="+mn-ea"/>
                <a:ea typeface="+mn-ea"/>
              </a:rPr>
              <a:t>资源管理和调度</a:t>
            </a:r>
            <a:r>
              <a:rPr lang="zh-CN" altLang="en-US" sz="1200" kern="0" dirty="0">
                <a:solidFill>
                  <a:srgbClr val="000000">
                    <a:lumMod val="75000"/>
                    <a:lumOff val="25000"/>
                  </a:srgbClr>
                </a:solidFill>
                <a:latin typeface="+mn-ea"/>
                <a:ea typeface="+mn-ea"/>
              </a:rPr>
              <a:t>，实现</a:t>
            </a:r>
            <a:r>
              <a:rPr lang="en-US" altLang="zh-CN" sz="1200" kern="0" dirty="0">
                <a:solidFill>
                  <a:srgbClr val="000000">
                    <a:lumMod val="75000"/>
                    <a:lumOff val="25000"/>
                  </a:srgbClr>
                </a:solidFill>
                <a:latin typeface="+mn-ea"/>
                <a:ea typeface="+mn-ea"/>
              </a:rPr>
              <a:t>GPU</a:t>
            </a:r>
            <a:r>
              <a:rPr lang="zh-CN" altLang="en-US" sz="1200" kern="0" dirty="0">
                <a:solidFill>
                  <a:srgbClr val="000000">
                    <a:lumMod val="75000"/>
                    <a:lumOff val="25000"/>
                  </a:srgbClr>
                </a:solidFill>
                <a:latin typeface="+mn-ea"/>
                <a:ea typeface="+mn-ea"/>
              </a:rPr>
              <a:t>负载均衡调度</a:t>
            </a:r>
          </a:p>
          <a:p>
            <a:pPr marL="423381" lvl="1" indent="-213370" defTabSz="1097334" fontAlgn="base">
              <a:lnSpc>
                <a:spcPct val="150000"/>
              </a:lnSpc>
              <a:buSzPct val="80000"/>
              <a:buFont typeface="Wingdings" panose="05000000000000000000" pitchFamily="2" charset="2"/>
              <a:buChar char="l"/>
              <a:defRPr/>
            </a:pPr>
            <a:r>
              <a:rPr lang="zh-CN" altLang="en-US" sz="1200" kern="0" dirty="0">
                <a:solidFill>
                  <a:srgbClr val="000000">
                    <a:lumMod val="75000"/>
                    <a:lumOff val="25000"/>
                  </a:srgbClr>
                </a:solidFill>
                <a:latin typeface="+mn-ea"/>
                <a:ea typeface="+mn-ea"/>
              </a:rPr>
              <a:t>支持的多媒体编程接口：</a:t>
            </a:r>
            <a:r>
              <a:rPr lang="en-US" altLang="zh-CN" sz="1200" kern="0" dirty="0">
                <a:solidFill>
                  <a:srgbClr val="000000">
                    <a:lumMod val="75000"/>
                    <a:lumOff val="25000"/>
                  </a:srgbClr>
                </a:solidFill>
                <a:latin typeface="+mn-ea"/>
                <a:ea typeface="+mn-ea"/>
              </a:rPr>
              <a:t>OpenGL</a:t>
            </a:r>
            <a:r>
              <a:rPr lang="zh-CN" altLang="en-US" sz="1200" kern="0" dirty="0">
                <a:solidFill>
                  <a:srgbClr val="000000">
                    <a:lumMod val="75000"/>
                    <a:lumOff val="25000"/>
                  </a:srgbClr>
                </a:solidFill>
                <a:latin typeface="+mn-ea"/>
                <a:ea typeface="+mn-ea"/>
              </a:rPr>
              <a:t>、</a:t>
            </a:r>
            <a:r>
              <a:rPr lang="en-US" altLang="zh-CN" sz="1200" kern="0" dirty="0">
                <a:solidFill>
                  <a:srgbClr val="000000">
                    <a:lumMod val="75000"/>
                    <a:lumOff val="25000"/>
                  </a:srgbClr>
                </a:solidFill>
                <a:latin typeface="+mn-ea"/>
                <a:ea typeface="+mn-ea"/>
              </a:rPr>
              <a:t> </a:t>
            </a:r>
            <a:r>
              <a:rPr lang="en-US" altLang="zh-CN" sz="1200" kern="0" dirty="0" err="1">
                <a:solidFill>
                  <a:srgbClr val="000000">
                    <a:lumMod val="75000"/>
                    <a:lumOff val="25000"/>
                  </a:srgbClr>
                </a:solidFill>
                <a:latin typeface="+mn-ea"/>
                <a:ea typeface="+mn-ea"/>
              </a:rPr>
              <a:t>DiretX</a:t>
            </a:r>
            <a:endParaRPr lang="en-US" altLang="zh-CN" sz="1200" kern="0" dirty="0">
              <a:solidFill>
                <a:srgbClr val="000000">
                  <a:lumMod val="75000"/>
                  <a:lumOff val="25000"/>
                </a:srgbClr>
              </a:solidFill>
              <a:latin typeface="+mn-ea"/>
              <a:ea typeface="+mn-ea"/>
            </a:endParaRPr>
          </a:p>
          <a:p>
            <a:pPr marL="423381" lvl="1" indent="-213370" defTabSz="1097334" fontAlgn="base">
              <a:lnSpc>
                <a:spcPct val="150000"/>
              </a:lnSpc>
              <a:buSzPct val="80000"/>
              <a:buFont typeface="Wingdings" panose="05000000000000000000" pitchFamily="2" charset="2"/>
              <a:buChar char="l"/>
              <a:defRPr/>
            </a:pPr>
            <a:r>
              <a:rPr lang="zh-CN" altLang="en-US" sz="1200" kern="0" dirty="0">
                <a:solidFill>
                  <a:srgbClr val="000000">
                    <a:lumMod val="75000"/>
                    <a:lumOff val="25000"/>
                  </a:srgbClr>
                </a:solidFill>
                <a:latin typeface="+mn-ea"/>
                <a:ea typeface="+mn-ea"/>
              </a:rPr>
              <a:t>支持</a:t>
            </a:r>
            <a:r>
              <a:rPr lang="en-US" altLang="zh-CN" sz="1200" kern="0" dirty="0">
                <a:solidFill>
                  <a:srgbClr val="000000">
                    <a:lumMod val="75000"/>
                    <a:lumOff val="25000"/>
                  </a:srgbClr>
                </a:solidFill>
                <a:latin typeface="+mn-ea"/>
                <a:ea typeface="+mn-ea"/>
              </a:rPr>
              <a:t>AERO</a:t>
            </a:r>
            <a:r>
              <a:rPr lang="zh-CN" altLang="zh-CN" sz="1200" kern="0" dirty="0">
                <a:solidFill>
                  <a:srgbClr val="000000">
                    <a:lumMod val="75000"/>
                    <a:lumOff val="25000"/>
                  </a:srgbClr>
                </a:solidFill>
                <a:latin typeface="+mn-ea"/>
                <a:ea typeface="+mn-ea"/>
              </a:rPr>
              <a:t>特效</a:t>
            </a:r>
            <a:r>
              <a:rPr lang="zh-CN" altLang="en-US" sz="1200" kern="0" dirty="0">
                <a:solidFill>
                  <a:srgbClr val="000000">
                    <a:lumMod val="75000"/>
                    <a:lumOff val="25000"/>
                  </a:srgbClr>
                </a:solidFill>
                <a:latin typeface="+mn-ea"/>
                <a:ea typeface="+mn-ea"/>
              </a:rPr>
              <a:t>、多显示器、</a:t>
            </a:r>
            <a:r>
              <a:rPr lang="en-US" altLang="zh-CN" sz="1200" kern="0" dirty="0">
                <a:solidFill>
                  <a:srgbClr val="000000">
                    <a:lumMod val="75000"/>
                    <a:lumOff val="25000"/>
                  </a:srgbClr>
                </a:solidFill>
                <a:latin typeface="+mn-ea"/>
                <a:ea typeface="+mn-ea"/>
              </a:rPr>
              <a:t> DXVA</a:t>
            </a:r>
            <a:r>
              <a:rPr lang="zh-CN" altLang="zh-CN" sz="1200" kern="0" dirty="0">
                <a:solidFill>
                  <a:srgbClr val="000000">
                    <a:lumMod val="75000"/>
                    <a:lumOff val="25000"/>
                  </a:srgbClr>
                </a:solidFill>
                <a:latin typeface="+mn-ea"/>
                <a:ea typeface="+mn-ea"/>
              </a:rPr>
              <a:t>视频硬件加速</a:t>
            </a:r>
            <a:endParaRPr lang="en-US" altLang="zh-CN" sz="1200" kern="0" dirty="0">
              <a:solidFill>
                <a:srgbClr val="000000">
                  <a:lumMod val="75000"/>
                  <a:lumOff val="25000"/>
                </a:srgbClr>
              </a:solidFill>
              <a:latin typeface="+mn-ea"/>
              <a:ea typeface="+mn-ea"/>
            </a:endParaRPr>
          </a:p>
          <a:p>
            <a:pPr marL="423381" lvl="1" indent="-213370" defTabSz="1097334" fontAlgn="base">
              <a:lnSpc>
                <a:spcPct val="150000"/>
              </a:lnSpc>
              <a:buSzPct val="80000"/>
              <a:buFont typeface="Wingdings" panose="05000000000000000000" pitchFamily="2" charset="2"/>
              <a:buChar char="l"/>
              <a:defRPr/>
            </a:pPr>
            <a:endParaRPr lang="en-US" altLang="zh-CN" sz="1200" kern="0" dirty="0">
              <a:solidFill>
                <a:srgbClr val="000000">
                  <a:lumMod val="75000"/>
                  <a:lumOff val="25000"/>
                </a:srgbClr>
              </a:solidFill>
              <a:latin typeface="+mn-ea"/>
              <a:ea typeface="+mn-ea"/>
            </a:endParaRPr>
          </a:p>
        </p:txBody>
      </p:sp>
      <p:sp>
        <p:nvSpPr>
          <p:cNvPr id="38" name="矩形 35"/>
          <p:cNvSpPr/>
          <p:nvPr/>
        </p:nvSpPr>
        <p:spPr bwMode="auto">
          <a:xfrm>
            <a:off x="2300062" y="4416757"/>
            <a:ext cx="1269883" cy="257737"/>
          </a:xfrm>
          <a:prstGeom prst="rect">
            <a:avLst/>
          </a:prstGeom>
          <a:noFill/>
          <a:ln w="9525" cap="flat" cmpd="sng" algn="ctr">
            <a:noFill/>
            <a:prstDash val="solid"/>
            <a:round/>
            <a:headEnd type="none" w="med" len="med"/>
            <a:tailEnd type="none" w="med" len="med"/>
          </a:ln>
          <a:effectLst/>
        </p:spPr>
        <p:txBody>
          <a:bodyPr vert="horz" wrap="square" lIns="95040" tIns="47520" rIns="95040" bIns="47520" numCol="1" rtlCol="0" anchor="t" anchorCtr="0" compatLnSpc="1">
            <a:prstTxWarp prst="textNoShape">
              <a:avLst/>
            </a:prstTxWarp>
            <a:noAutofit/>
          </a:bodyPr>
          <a:lstStyle/>
          <a:p>
            <a:pPr defTabSz="961971">
              <a:defRPr/>
            </a:pPr>
            <a:r>
              <a:rPr lang="en-US" altLang="zh-CN" sz="1200" b="1" kern="0" dirty="0">
                <a:solidFill>
                  <a:srgbClr val="FFFFFF"/>
                </a:solidFill>
                <a:latin typeface="+mn-ea"/>
                <a:ea typeface="+mn-ea"/>
              </a:rPr>
              <a:t>GPU</a:t>
            </a:r>
            <a:endParaRPr lang="zh-CN" altLang="en-US" sz="1200" b="1" kern="0" dirty="0">
              <a:solidFill>
                <a:srgbClr val="FFFFFF"/>
              </a:solidFill>
              <a:latin typeface="+mn-ea"/>
              <a:ea typeface="+mn-ea"/>
            </a:endParaRPr>
          </a:p>
        </p:txBody>
      </p:sp>
    </p:spTree>
    <p:extLst>
      <p:ext uri="{BB962C8B-B14F-4D97-AF65-F5344CB8AC3E}">
        <p14:creationId xmlns:p14="http://schemas.microsoft.com/office/powerpoint/2010/main" val="4149828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在线调整</a:t>
            </a:r>
            <a:r>
              <a:rPr lang="en-US" altLang="zh-CN" dirty="0" smtClean="0"/>
              <a:t>CPU</a:t>
            </a:r>
            <a:r>
              <a:rPr lang="zh-CN" altLang="en-US" dirty="0" smtClean="0"/>
              <a:t>和内存</a:t>
            </a:r>
            <a:endParaRPr lang="zh-CN" altLang="en-US" dirty="0"/>
          </a:p>
        </p:txBody>
      </p:sp>
      <p:sp>
        <p:nvSpPr>
          <p:cNvPr id="95" name="同侧圆角矩形 94"/>
          <p:cNvSpPr/>
          <p:nvPr/>
        </p:nvSpPr>
        <p:spPr bwMode="auto">
          <a:xfrm>
            <a:off x="6240016" y="1232756"/>
            <a:ext cx="4791761" cy="288067"/>
          </a:xfrm>
          <a:prstGeom prst="round2SameRect">
            <a:avLst>
              <a:gd name="adj1" fmla="val 0"/>
              <a:gd name="adj2" fmla="val 0"/>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a:noFill/>
          </a:ln>
          <a:effectLst/>
        </p:spPr>
        <p:txBody>
          <a:bodyPr vert="horz" wrap="square" lIns="114070" tIns="57036" rIns="114070" bIns="57036" numCol="1" rtlCol="0" anchor="ctr" anchorCtr="0" compatLnSpc="1">
            <a:prstTxWarp prst="textNoShape">
              <a:avLst/>
            </a:prstTxWarp>
          </a:bodyPr>
          <a:lstStyle/>
          <a:p>
            <a:pPr algn="ctr" defTabSz="1140754" eaLnBrk="0" hangingPunct="0">
              <a:buClr>
                <a:srgbClr val="CC9900"/>
              </a:buClr>
              <a:buSzPct val="60000"/>
            </a:pPr>
            <a:r>
              <a:rPr lang="zh-CN" altLang="en-US" sz="1400" dirty="0">
                <a:latin typeface="微软雅黑" panose="020B0503020204020204" pitchFamily="34" charset="-122"/>
                <a:ea typeface="微软雅黑" panose="020B0503020204020204" pitchFamily="34" charset="-122"/>
                <a:sym typeface="Wingdings" pitchFamily="2" charset="2"/>
              </a:rPr>
              <a:t>技术原理</a:t>
            </a:r>
          </a:p>
        </p:txBody>
      </p:sp>
      <p:sp>
        <p:nvSpPr>
          <p:cNvPr id="96" name="圆角矩形 95"/>
          <p:cNvSpPr/>
          <p:nvPr/>
        </p:nvSpPr>
        <p:spPr bwMode="auto">
          <a:xfrm>
            <a:off x="6243248" y="1534404"/>
            <a:ext cx="4800710" cy="602034"/>
          </a:xfrm>
          <a:prstGeom prst="roundRect">
            <a:avLst>
              <a:gd name="adj" fmla="val 5563"/>
            </a:avLst>
          </a:prstGeom>
          <a:noFill/>
          <a:ln w="3175">
            <a:solidFill>
              <a:srgbClr val="000000">
                <a:lumMod val="50000"/>
                <a:lumOff val="50000"/>
              </a:srgb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697" tIns="54848" rIns="109697" bIns="54848" numCol="1" rtlCol="0" anchor="ctr" anchorCtr="0" compatLnSpc="1">
            <a:prstTxWarp prst="textNoShape">
              <a:avLst/>
            </a:prstTxWarp>
          </a:bodyPr>
          <a:lstStyle/>
          <a:p>
            <a:pPr marL="285750" indent="-285750">
              <a:buFont typeface="Wingdings" panose="05000000000000000000" pitchFamily="2" charset="2"/>
              <a:buChar char="l"/>
            </a:pPr>
            <a:r>
              <a:rPr lang="en-US" altLang="zh-CN" sz="1200" dirty="0" err="1">
                <a:latin typeface="微软雅黑" panose="020B0503020204020204" pitchFamily="34" charset="-122"/>
                <a:ea typeface="微软雅黑" panose="020B0503020204020204" pitchFamily="34" charset="-122"/>
              </a:rPr>
              <a:t>vRAM</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a:t>
            </a:r>
            <a:r>
              <a:rPr lang="en-US" altLang="zh-CN" sz="1200" dirty="0" err="1">
                <a:latin typeface="微软雅黑" panose="020B0503020204020204" pitchFamily="34" charset="-122"/>
                <a:ea typeface="微软雅黑" panose="020B0503020204020204" pitchFamily="34" charset="-122"/>
              </a:rPr>
              <a:t>vCPU</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不仅支持离线添加</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删除，支持在线添加</a:t>
            </a:r>
          </a:p>
        </p:txBody>
      </p:sp>
      <p:sp>
        <p:nvSpPr>
          <p:cNvPr id="97" name="同侧圆角矩形 96"/>
          <p:cNvSpPr/>
          <p:nvPr/>
        </p:nvSpPr>
        <p:spPr bwMode="auto">
          <a:xfrm>
            <a:off x="6236922" y="2217326"/>
            <a:ext cx="4797949" cy="333531"/>
          </a:xfrm>
          <a:prstGeom prst="round2SameRect">
            <a:avLst>
              <a:gd name="adj1" fmla="val 0"/>
              <a:gd name="adj2" fmla="val 0"/>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a:noFill/>
          </a:ln>
          <a:effectLst/>
        </p:spPr>
        <p:txBody>
          <a:bodyPr vert="horz" wrap="square" lIns="114070" tIns="57036" rIns="114070" bIns="57036" numCol="1" rtlCol="0" anchor="ctr" anchorCtr="0" compatLnSpc="1">
            <a:prstTxWarp prst="textNoShape">
              <a:avLst/>
            </a:prstTxWarp>
          </a:bodyPr>
          <a:lstStyle/>
          <a:p>
            <a:pPr algn="ctr" defTabSz="1140754" eaLnBrk="0" hangingPunct="0">
              <a:buClr>
                <a:srgbClr val="CC9900"/>
              </a:buClr>
              <a:buSzPct val="60000"/>
            </a:pPr>
            <a:r>
              <a:rPr lang="zh-CN" altLang="en-US" sz="1400" dirty="0">
                <a:latin typeface="微软雅黑" panose="020B0503020204020204" pitchFamily="34" charset="-122"/>
                <a:ea typeface="微软雅黑" panose="020B0503020204020204" pitchFamily="34" charset="-122"/>
                <a:sym typeface="Wingdings" pitchFamily="2" charset="2"/>
              </a:rPr>
              <a:t>技术特点</a:t>
            </a:r>
          </a:p>
        </p:txBody>
      </p:sp>
      <p:sp>
        <p:nvSpPr>
          <p:cNvPr id="98" name="圆角矩形 97"/>
          <p:cNvSpPr/>
          <p:nvPr/>
        </p:nvSpPr>
        <p:spPr bwMode="auto">
          <a:xfrm>
            <a:off x="6233372" y="2622384"/>
            <a:ext cx="4805049" cy="692710"/>
          </a:xfrm>
          <a:prstGeom prst="roundRect">
            <a:avLst>
              <a:gd name="adj" fmla="val 5563"/>
            </a:avLst>
          </a:prstGeom>
          <a:noFill/>
          <a:ln w="3175">
            <a:solidFill>
              <a:srgbClr val="000000">
                <a:lumMod val="50000"/>
                <a:lumOff val="50000"/>
              </a:srgb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697" tIns="54848" rIns="109697" bIns="54848" numCol="1" rtlCol="0" anchor="ctr" anchorCtr="0" compatLnSpc="1">
            <a:prstTxWarp prst="textNoShape">
              <a:avLst/>
            </a:prstTxWarp>
          </a:bodyPr>
          <a:lstStyle/>
          <a:p>
            <a:pPr marL="285750" indent="-285750">
              <a:lnSpc>
                <a:spcPct val="150000"/>
              </a:lnSpc>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平台支持在虚拟机运行情况下调整</a:t>
            </a:r>
            <a:r>
              <a:rPr lang="en-US" altLang="zh-CN" sz="1200" dirty="0">
                <a:latin typeface="微软雅黑" panose="020B0503020204020204" pitchFamily="34" charset="-122"/>
                <a:ea typeface="微软雅黑" panose="020B0503020204020204" pitchFamily="34" charset="-122"/>
              </a:rPr>
              <a:t>CPU</a:t>
            </a:r>
            <a:r>
              <a:rPr lang="zh-CN" altLang="en-US" sz="1200" dirty="0">
                <a:latin typeface="微软雅黑" panose="020B0503020204020204" pitchFamily="34" charset="-122"/>
                <a:ea typeface="微软雅黑" panose="020B0503020204020204" pitchFamily="34" charset="-122"/>
              </a:rPr>
              <a:t>和内存规格，虚拟机不需要重启即可生效。</a:t>
            </a:r>
          </a:p>
        </p:txBody>
      </p:sp>
      <p:sp>
        <p:nvSpPr>
          <p:cNvPr id="99" name="同侧圆角矩形 98"/>
          <p:cNvSpPr/>
          <p:nvPr/>
        </p:nvSpPr>
        <p:spPr bwMode="auto">
          <a:xfrm>
            <a:off x="6227834" y="3365371"/>
            <a:ext cx="4816124" cy="333531"/>
          </a:xfrm>
          <a:prstGeom prst="round2SameRect">
            <a:avLst>
              <a:gd name="adj1" fmla="val 0"/>
              <a:gd name="adj2" fmla="val 0"/>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a:noFill/>
          </a:ln>
          <a:effectLst/>
        </p:spPr>
        <p:txBody>
          <a:bodyPr vert="horz" wrap="square" lIns="114070" tIns="57036" rIns="114070" bIns="57036" numCol="1" rtlCol="0" anchor="ctr" anchorCtr="0" compatLnSpc="1">
            <a:prstTxWarp prst="textNoShape">
              <a:avLst/>
            </a:prstTxWarp>
          </a:bodyPr>
          <a:lstStyle/>
          <a:p>
            <a:pPr algn="ctr" defTabSz="1140754" eaLnBrk="0" hangingPunct="0">
              <a:buClr>
                <a:srgbClr val="CC9900"/>
              </a:buClr>
              <a:buSzPct val="60000"/>
            </a:pPr>
            <a:r>
              <a:rPr lang="zh-CN" altLang="en-US" sz="1400" dirty="0">
                <a:latin typeface="微软雅黑" panose="020B0503020204020204" pitchFamily="34" charset="-122"/>
                <a:ea typeface="微软雅黑" panose="020B0503020204020204" pitchFamily="34" charset="-122"/>
                <a:sym typeface="Wingdings" pitchFamily="2" charset="2"/>
              </a:rPr>
              <a:t>适用场景</a:t>
            </a:r>
          </a:p>
        </p:txBody>
      </p:sp>
      <p:sp>
        <p:nvSpPr>
          <p:cNvPr id="100" name="圆角矩形 99"/>
          <p:cNvSpPr/>
          <p:nvPr/>
        </p:nvSpPr>
        <p:spPr bwMode="auto">
          <a:xfrm>
            <a:off x="6233372" y="3769202"/>
            <a:ext cx="4805049" cy="616155"/>
          </a:xfrm>
          <a:prstGeom prst="roundRect">
            <a:avLst>
              <a:gd name="adj" fmla="val 5563"/>
            </a:avLst>
          </a:prstGeom>
          <a:noFill/>
          <a:ln w="3175">
            <a:solidFill>
              <a:srgbClr val="000000">
                <a:lumMod val="50000"/>
                <a:lumOff val="50000"/>
              </a:srgb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697" tIns="54848" rIns="109697" bIns="54848" numCol="1" rtlCol="0" anchor="ctr" anchorCtr="0" compatLnSpc="1">
            <a:prstTxWarp prst="textNoShape">
              <a:avLst/>
            </a:prstTxWarp>
          </a:bodyPr>
          <a:lstStyle/>
          <a:p>
            <a:pPr marL="285750" indent="-285750">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根据业务需要，灵活调整虚拟机的</a:t>
            </a:r>
            <a:r>
              <a:rPr lang="en-US" altLang="zh-CN" sz="1200" dirty="0">
                <a:latin typeface="微软雅黑" panose="020B0503020204020204" pitchFamily="34" charset="-122"/>
                <a:ea typeface="微软雅黑" panose="020B0503020204020204" pitchFamily="34" charset="-122"/>
              </a:rPr>
              <a:t>CPU</a:t>
            </a:r>
            <a:r>
              <a:rPr lang="zh-CN" altLang="en-US" sz="1200" dirty="0">
                <a:latin typeface="微软雅黑" panose="020B0503020204020204" pitchFamily="34" charset="-122"/>
                <a:ea typeface="微软雅黑" panose="020B0503020204020204" pitchFamily="34" charset="-122"/>
              </a:rPr>
              <a:t>、内存数量配置</a:t>
            </a:r>
          </a:p>
        </p:txBody>
      </p:sp>
      <p:sp>
        <p:nvSpPr>
          <p:cNvPr id="101" name="圆角矩形 100"/>
          <p:cNvSpPr/>
          <p:nvPr/>
        </p:nvSpPr>
        <p:spPr bwMode="auto">
          <a:xfrm>
            <a:off x="6233372" y="4875226"/>
            <a:ext cx="4805049" cy="1263307"/>
          </a:xfrm>
          <a:prstGeom prst="roundRect">
            <a:avLst>
              <a:gd name="adj" fmla="val 5563"/>
            </a:avLst>
          </a:prstGeom>
          <a:noFill/>
          <a:ln w="3175">
            <a:solidFill>
              <a:srgbClr val="000000">
                <a:lumMod val="50000"/>
                <a:lumOff val="50000"/>
              </a:srgb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697" tIns="54848" rIns="109697" bIns="54848" numCol="1" rtlCol="0" anchor="ctr" anchorCtr="0" compatLnSpc="1">
            <a:prstTxWarp prst="textNoShape">
              <a:avLst/>
            </a:prstTxWarp>
          </a:bodyPr>
          <a:lstStyle/>
          <a:p>
            <a:pPr marL="285750" indent="-285750">
              <a:lnSpc>
                <a:spcPct val="150000"/>
              </a:lnSpc>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 根据虚拟机的需求，灵活调整其配置</a:t>
            </a:r>
          </a:p>
          <a:p>
            <a:pPr marL="285750" indent="-285750">
              <a:lnSpc>
                <a:spcPct val="150000"/>
              </a:lnSpc>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 纵向扩展有效保证单个虚拟机</a:t>
            </a:r>
            <a:r>
              <a:rPr lang="en-US" altLang="zh-CN" sz="1200" dirty="0" err="1">
                <a:latin typeface="微软雅黑" panose="020B0503020204020204" pitchFamily="34" charset="-122"/>
                <a:ea typeface="微软雅黑" panose="020B0503020204020204" pitchFamily="34" charset="-122"/>
              </a:rPr>
              <a:t>QoS</a:t>
            </a:r>
            <a:endParaRPr lang="en-US" altLang="zh-CN" sz="12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与横向扩展有机结合，保证集群</a:t>
            </a:r>
            <a:r>
              <a:rPr lang="en-US" altLang="zh-CN" sz="1200" dirty="0" err="1">
                <a:latin typeface="微软雅黑" panose="020B0503020204020204" pitchFamily="34" charset="-122"/>
                <a:ea typeface="微软雅黑" panose="020B0503020204020204" pitchFamily="34" charset="-122"/>
              </a:rPr>
              <a:t>QoS</a:t>
            </a:r>
            <a:endParaRPr lang="en-US" altLang="zh-CN" sz="1200" dirty="0">
              <a:latin typeface="微软雅黑" panose="020B0503020204020204" pitchFamily="34" charset="-122"/>
              <a:ea typeface="微软雅黑" panose="020B0503020204020204" pitchFamily="34" charset="-122"/>
            </a:endParaRPr>
          </a:p>
        </p:txBody>
      </p:sp>
      <p:sp>
        <p:nvSpPr>
          <p:cNvPr id="102" name="同侧圆角矩形 101"/>
          <p:cNvSpPr/>
          <p:nvPr/>
        </p:nvSpPr>
        <p:spPr bwMode="auto">
          <a:xfrm>
            <a:off x="6227834" y="4460878"/>
            <a:ext cx="4816124" cy="333531"/>
          </a:xfrm>
          <a:prstGeom prst="round2SameRect">
            <a:avLst>
              <a:gd name="adj1" fmla="val 0"/>
              <a:gd name="adj2" fmla="val 0"/>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a:noFill/>
          </a:ln>
          <a:effectLst/>
        </p:spPr>
        <p:txBody>
          <a:bodyPr vert="horz" wrap="square" lIns="114070" tIns="57036" rIns="114070" bIns="57036" numCol="1" rtlCol="0" anchor="ctr" anchorCtr="0" compatLnSpc="1">
            <a:prstTxWarp prst="textNoShape">
              <a:avLst/>
            </a:prstTxWarp>
          </a:bodyPr>
          <a:lstStyle/>
          <a:p>
            <a:pPr algn="ctr" defTabSz="1140754" eaLnBrk="0" hangingPunct="0">
              <a:buClr>
                <a:srgbClr val="CC9900"/>
              </a:buClr>
              <a:buSzPct val="60000"/>
            </a:pPr>
            <a:r>
              <a:rPr lang="zh-CN" altLang="en-US" sz="1400" dirty="0">
                <a:latin typeface="微软雅黑" panose="020B0503020204020204" pitchFamily="34" charset="-122"/>
                <a:ea typeface="微软雅黑" panose="020B0503020204020204" pitchFamily="34" charset="-122"/>
                <a:sym typeface="Wingdings" pitchFamily="2" charset="2"/>
              </a:rPr>
              <a:t>应用价值</a:t>
            </a:r>
          </a:p>
        </p:txBody>
      </p:sp>
      <p:grpSp>
        <p:nvGrpSpPr>
          <p:cNvPr id="104" name="组合 18397"/>
          <p:cNvGrpSpPr/>
          <p:nvPr/>
        </p:nvGrpSpPr>
        <p:grpSpPr>
          <a:xfrm>
            <a:off x="1379476" y="5265205"/>
            <a:ext cx="3852681" cy="641206"/>
            <a:chOff x="2449513" y="1096964"/>
            <a:chExt cx="650875" cy="130175"/>
          </a:xfrm>
          <a:solidFill>
            <a:schemeClr val="tx1">
              <a:lumMod val="95000"/>
              <a:lumOff val="5000"/>
            </a:schemeClr>
          </a:solidFill>
        </p:grpSpPr>
        <p:sp>
          <p:nvSpPr>
            <p:cNvPr id="105"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106"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107"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108"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109"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110"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111"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112"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113"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114"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115"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16"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117"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18"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19"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20"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21"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22"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123"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24"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125"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26"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27"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28"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29"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30"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31"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32"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33"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sp>
        <p:nvSpPr>
          <p:cNvPr id="134" name="矩形 133"/>
          <p:cNvSpPr/>
          <p:nvPr/>
        </p:nvSpPr>
        <p:spPr bwMode="auto">
          <a:xfrm>
            <a:off x="1381327" y="4385357"/>
            <a:ext cx="3850829" cy="735831"/>
          </a:xfrm>
          <a:prstGeom prst="rect">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r>
              <a:rPr lang="en-US" altLang="zh-CN" sz="2000" dirty="0" err="1" smtClean="0">
                <a:solidFill>
                  <a:schemeClr val="bg1"/>
                </a:solidFill>
                <a:latin typeface="+mn-ea"/>
                <a:ea typeface="+mn-ea"/>
              </a:rPr>
              <a:t>FusionCompute</a:t>
            </a:r>
            <a:endParaRPr lang="zh-CN" altLang="en-US" sz="2000" dirty="0">
              <a:solidFill>
                <a:schemeClr val="bg1"/>
              </a:solidFill>
              <a:latin typeface="+mn-ea"/>
              <a:ea typeface="+mn-ea"/>
            </a:endParaRPr>
          </a:p>
        </p:txBody>
      </p:sp>
      <p:pic>
        <p:nvPicPr>
          <p:cNvPr id="135" name="图片 134"/>
          <p:cNvPicPr>
            <a:picLocks noChangeAspect="1"/>
          </p:cNvPicPr>
          <p:nvPr/>
        </p:nvPicPr>
        <p:blipFill>
          <a:blip r:embed="rId3"/>
          <a:stretch>
            <a:fillRect/>
          </a:stretch>
        </p:blipFill>
        <p:spPr>
          <a:xfrm>
            <a:off x="1529937" y="2498327"/>
            <a:ext cx="773806" cy="646874"/>
          </a:xfrm>
          <a:prstGeom prst="rect">
            <a:avLst/>
          </a:prstGeom>
        </p:spPr>
      </p:pic>
      <p:sp>
        <p:nvSpPr>
          <p:cNvPr id="136" name="圆角矩形 135"/>
          <p:cNvSpPr/>
          <p:nvPr/>
        </p:nvSpPr>
        <p:spPr bwMode="auto">
          <a:xfrm>
            <a:off x="1379476" y="1452821"/>
            <a:ext cx="1033652" cy="2669432"/>
          </a:xfrm>
          <a:prstGeom prst="roundRect">
            <a:avLst/>
          </a:prstGeom>
          <a:solidFill>
            <a:schemeClr val="bg1">
              <a:lumMod val="95000"/>
            </a:scheme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37" name="任意多边形 136"/>
          <p:cNvSpPr/>
          <p:nvPr/>
        </p:nvSpPr>
        <p:spPr bwMode="auto">
          <a:xfrm rot="5400000">
            <a:off x="1523428" y="3347493"/>
            <a:ext cx="274338" cy="283747"/>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38" name="任意多边形 137"/>
          <p:cNvSpPr/>
          <p:nvPr/>
        </p:nvSpPr>
        <p:spPr bwMode="auto">
          <a:xfrm>
            <a:off x="1903972" y="3412398"/>
            <a:ext cx="445890" cy="112322"/>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139" name="组合 16582"/>
          <p:cNvGrpSpPr/>
          <p:nvPr/>
        </p:nvGrpSpPr>
        <p:grpSpPr>
          <a:xfrm>
            <a:off x="2028041" y="3751353"/>
            <a:ext cx="243212" cy="298244"/>
            <a:chOff x="8407400" y="2055813"/>
            <a:chExt cx="360363" cy="458788"/>
          </a:xfrm>
          <a:solidFill>
            <a:srgbClr val="FFC000"/>
          </a:solidFill>
        </p:grpSpPr>
        <p:sp>
          <p:nvSpPr>
            <p:cNvPr id="140"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141"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142"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143"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FFC000"/>
              </a:solidFill>
              <a:prstDash val="solid"/>
              <a:round/>
              <a:headEnd/>
              <a:tailEnd/>
            </a:ln>
          </p:spPr>
          <p:txBody>
            <a:bodyPr/>
            <a:lstStyle/>
            <a:p>
              <a:pPr defTabSz="543689">
                <a:defRPr/>
              </a:pPr>
              <a:endParaRPr lang="zh-CN" altLang="en-US" sz="3201"/>
            </a:p>
          </p:txBody>
        </p:sp>
      </p:grpSp>
      <p:grpSp>
        <p:nvGrpSpPr>
          <p:cNvPr id="144" name="组合 18405"/>
          <p:cNvGrpSpPr/>
          <p:nvPr/>
        </p:nvGrpSpPr>
        <p:grpSpPr>
          <a:xfrm>
            <a:off x="1439031" y="3766558"/>
            <a:ext cx="447137" cy="261880"/>
            <a:chOff x="5260976" y="1906589"/>
            <a:chExt cx="492125" cy="365125"/>
          </a:xfrm>
          <a:solidFill>
            <a:srgbClr val="FFC000"/>
          </a:solidFill>
        </p:grpSpPr>
        <p:sp>
          <p:nvSpPr>
            <p:cNvPr id="145" name="Freeform 75"/>
            <p:cNvSpPr>
              <a:spLocks/>
            </p:cNvSpPr>
            <p:nvPr/>
          </p:nvSpPr>
          <p:spPr bwMode="auto">
            <a:xfrm>
              <a:off x="5372101" y="2038351"/>
              <a:ext cx="325438" cy="225425"/>
            </a:xfrm>
            <a:custGeom>
              <a:avLst/>
              <a:gdLst>
                <a:gd name="T0" fmla="*/ 360 w 382"/>
                <a:gd name="T1" fmla="*/ 265 h 265"/>
                <a:gd name="T2" fmla="*/ 360 w 382"/>
                <a:gd name="T3" fmla="*/ 265 h 265"/>
                <a:gd name="T4" fmla="*/ 310 w 382"/>
                <a:gd name="T5" fmla="*/ 265 h 265"/>
                <a:gd name="T6" fmla="*/ 298 w 382"/>
                <a:gd name="T7" fmla="*/ 252 h 265"/>
                <a:gd name="T8" fmla="*/ 310 w 382"/>
                <a:gd name="T9" fmla="*/ 240 h 265"/>
                <a:gd name="T10" fmla="*/ 357 w 382"/>
                <a:gd name="T11" fmla="*/ 240 h 265"/>
                <a:gd name="T12" fmla="*/ 357 w 382"/>
                <a:gd name="T13" fmla="*/ 25 h 265"/>
                <a:gd name="T14" fmla="*/ 24 w 382"/>
                <a:gd name="T15" fmla="*/ 25 h 265"/>
                <a:gd name="T16" fmla="*/ 24 w 382"/>
                <a:gd name="T17" fmla="*/ 240 h 265"/>
                <a:gd name="T18" fmla="*/ 239 w 382"/>
                <a:gd name="T19" fmla="*/ 240 h 265"/>
                <a:gd name="T20" fmla="*/ 251 w 382"/>
                <a:gd name="T21" fmla="*/ 252 h 265"/>
                <a:gd name="T22" fmla="*/ 239 w 382"/>
                <a:gd name="T23" fmla="*/ 265 h 265"/>
                <a:gd name="T24" fmla="*/ 22 w 382"/>
                <a:gd name="T25" fmla="*/ 265 h 265"/>
                <a:gd name="T26" fmla="*/ 0 w 382"/>
                <a:gd name="T27" fmla="*/ 242 h 265"/>
                <a:gd name="T28" fmla="*/ 0 w 382"/>
                <a:gd name="T29" fmla="*/ 23 h 265"/>
                <a:gd name="T30" fmla="*/ 22 w 382"/>
                <a:gd name="T31" fmla="*/ 0 h 265"/>
                <a:gd name="T32" fmla="*/ 360 w 382"/>
                <a:gd name="T33" fmla="*/ 0 h 265"/>
                <a:gd name="T34" fmla="*/ 382 w 382"/>
                <a:gd name="T35" fmla="*/ 23 h 265"/>
                <a:gd name="T36" fmla="*/ 382 w 382"/>
                <a:gd name="T37" fmla="*/ 242 h 265"/>
                <a:gd name="T38" fmla="*/ 360 w 382"/>
                <a:gd name="T3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265">
                  <a:moveTo>
                    <a:pt x="360" y="265"/>
                  </a:moveTo>
                  <a:lnTo>
                    <a:pt x="360" y="265"/>
                  </a:lnTo>
                  <a:lnTo>
                    <a:pt x="310" y="265"/>
                  </a:lnTo>
                  <a:cubicBezTo>
                    <a:pt x="304" y="265"/>
                    <a:pt x="298" y="259"/>
                    <a:pt x="298" y="252"/>
                  </a:cubicBezTo>
                  <a:cubicBezTo>
                    <a:pt x="298" y="245"/>
                    <a:pt x="304" y="240"/>
                    <a:pt x="310" y="240"/>
                  </a:cubicBezTo>
                  <a:lnTo>
                    <a:pt x="357" y="240"/>
                  </a:lnTo>
                  <a:lnTo>
                    <a:pt x="357" y="25"/>
                  </a:lnTo>
                  <a:lnTo>
                    <a:pt x="24" y="25"/>
                  </a:lnTo>
                  <a:lnTo>
                    <a:pt x="24" y="240"/>
                  </a:lnTo>
                  <a:lnTo>
                    <a:pt x="239" y="240"/>
                  </a:lnTo>
                  <a:cubicBezTo>
                    <a:pt x="246" y="240"/>
                    <a:pt x="251" y="245"/>
                    <a:pt x="251" y="252"/>
                  </a:cubicBezTo>
                  <a:cubicBezTo>
                    <a:pt x="251" y="259"/>
                    <a:pt x="246" y="265"/>
                    <a:pt x="239" y="265"/>
                  </a:cubicBezTo>
                  <a:lnTo>
                    <a:pt x="22" y="265"/>
                  </a:lnTo>
                  <a:cubicBezTo>
                    <a:pt x="10" y="265"/>
                    <a:pt x="0" y="255"/>
                    <a:pt x="0" y="242"/>
                  </a:cubicBezTo>
                  <a:lnTo>
                    <a:pt x="0" y="23"/>
                  </a:lnTo>
                  <a:cubicBezTo>
                    <a:pt x="0" y="10"/>
                    <a:pt x="10" y="0"/>
                    <a:pt x="22" y="0"/>
                  </a:cubicBezTo>
                  <a:lnTo>
                    <a:pt x="360" y="0"/>
                  </a:lnTo>
                  <a:cubicBezTo>
                    <a:pt x="372" y="0"/>
                    <a:pt x="382" y="10"/>
                    <a:pt x="382" y="23"/>
                  </a:cubicBezTo>
                  <a:lnTo>
                    <a:pt x="382" y="242"/>
                  </a:lnTo>
                  <a:cubicBezTo>
                    <a:pt x="382" y="255"/>
                    <a:pt x="372" y="265"/>
                    <a:pt x="360" y="265"/>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146" name="Freeform 76"/>
            <p:cNvSpPr>
              <a:spLocks noEditPoints="1"/>
            </p:cNvSpPr>
            <p:nvPr/>
          </p:nvSpPr>
          <p:spPr bwMode="auto">
            <a:xfrm>
              <a:off x="5372101" y="1947864"/>
              <a:ext cx="381000" cy="285750"/>
            </a:xfrm>
            <a:custGeom>
              <a:avLst/>
              <a:gdLst>
                <a:gd name="T0" fmla="*/ 383 w 448"/>
                <a:gd name="T1" fmla="*/ 311 h 335"/>
                <a:gd name="T2" fmla="*/ 383 w 448"/>
                <a:gd name="T3" fmla="*/ 311 h 335"/>
                <a:gd name="T4" fmla="*/ 423 w 448"/>
                <a:gd name="T5" fmla="*/ 311 h 335"/>
                <a:gd name="T6" fmla="*/ 424 w 448"/>
                <a:gd name="T7" fmla="*/ 311 h 335"/>
                <a:gd name="T8" fmla="*/ 424 w 448"/>
                <a:gd name="T9" fmla="*/ 63 h 335"/>
                <a:gd name="T10" fmla="*/ 423 w 448"/>
                <a:gd name="T11" fmla="*/ 61 h 335"/>
                <a:gd name="T12" fmla="*/ 167 w 448"/>
                <a:gd name="T13" fmla="*/ 61 h 335"/>
                <a:gd name="T14" fmla="*/ 155 w 448"/>
                <a:gd name="T15" fmla="*/ 48 h 335"/>
                <a:gd name="T16" fmla="*/ 155 w 448"/>
                <a:gd name="T17" fmla="*/ 36 h 335"/>
                <a:gd name="T18" fmla="*/ 143 w 448"/>
                <a:gd name="T19" fmla="*/ 25 h 335"/>
                <a:gd name="T20" fmla="*/ 26 w 448"/>
                <a:gd name="T21" fmla="*/ 25 h 335"/>
                <a:gd name="T22" fmla="*/ 26 w 448"/>
                <a:gd name="T23" fmla="*/ 106 h 335"/>
                <a:gd name="T24" fmla="*/ 361 w 448"/>
                <a:gd name="T25" fmla="*/ 106 h 335"/>
                <a:gd name="T26" fmla="*/ 383 w 448"/>
                <a:gd name="T27" fmla="*/ 129 h 335"/>
                <a:gd name="T28" fmla="*/ 383 w 448"/>
                <a:gd name="T29" fmla="*/ 311 h 335"/>
                <a:gd name="T30" fmla="*/ 423 w 448"/>
                <a:gd name="T31" fmla="*/ 335 h 335"/>
                <a:gd name="T32" fmla="*/ 423 w 448"/>
                <a:gd name="T33" fmla="*/ 335 h 335"/>
                <a:gd name="T34" fmla="*/ 371 w 448"/>
                <a:gd name="T35" fmla="*/ 335 h 335"/>
                <a:gd name="T36" fmla="*/ 358 w 448"/>
                <a:gd name="T37" fmla="*/ 323 h 335"/>
                <a:gd name="T38" fmla="*/ 358 w 448"/>
                <a:gd name="T39" fmla="*/ 131 h 335"/>
                <a:gd name="T40" fmla="*/ 25 w 448"/>
                <a:gd name="T41" fmla="*/ 131 h 335"/>
                <a:gd name="T42" fmla="*/ 12 w 448"/>
                <a:gd name="T43" fmla="*/ 138 h 335"/>
                <a:gd name="T44" fmla="*/ 1 w 448"/>
                <a:gd name="T45" fmla="*/ 126 h 335"/>
                <a:gd name="T46" fmla="*/ 1 w 448"/>
                <a:gd name="T47" fmla="*/ 25 h 335"/>
                <a:gd name="T48" fmla="*/ 4 w 448"/>
                <a:gd name="T49" fmla="*/ 9 h 335"/>
                <a:gd name="T50" fmla="*/ 24 w 448"/>
                <a:gd name="T51" fmla="*/ 0 h 335"/>
                <a:gd name="T52" fmla="*/ 144 w 448"/>
                <a:gd name="T53" fmla="*/ 0 h 335"/>
                <a:gd name="T54" fmla="*/ 179 w 448"/>
                <a:gd name="T55" fmla="*/ 36 h 335"/>
                <a:gd name="T56" fmla="*/ 424 w 448"/>
                <a:gd name="T57" fmla="*/ 36 h 335"/>
                <a:gd name="T58" fmla="*/ 448 w 448"/>
                <a:gd name="T59" fmla="*/ 63 h 335"/>
                <a:gd name="T60" fmla="*/ 448 w 448"/>
                <a:gd name="T61" fmla="*/ 313 h 335"/>
                <a:gd name="T62" fmla="*/ 423 w 448"/>
                <a:gd name="T63"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335">
                  <a:moveTo>
                    <a:pt x="383" y="311"/>
                  </a:moveTo>
                  <a:lnTo>
                    <a:pt x="383" y="311"/>
                  </a:lnTo>
                  <a:lnTo>
                    <a:pt x="423" y="311"/>
                  </a:lnTo>
                  <a:cubicBezTo>
                    <a:pt x="423" y="311"/>
                    <a:pt x="424" y="311"/>
                    <a:pt x="424" y="311"/>
                  </a:cubicBezTo>
                  <a:lnTo>
                    <a:pt x="424" y="63"/>
                  </a:lnTo>
                  <a:cubicBezTo>
                    <a:pt x="424" y="61"/>
                    <a:pt x="424" y="61"/>
                    <a:pt x="423" y="61"/>
                  </a:cubicBezTo>
                  <a:lnTo>
                    <a:pt x="167" y="61"/>
                  </a:lnTo>
                  <a:cubicBezTo>
                    <a:pt x="160" y="61"/>
                    <a:pt x="155" y="55"/>
                    <a:pt x="155" y="48"/>
                  </a:cubicBezTo>
                  <a:lnTo>
                    <a:pt x="155" y="36"/>
                  </a:lnTo>
                  <a:cubicBezTo>
                    <a:pt x="155" y="27"/>
                    <a:pt x="146" y="25"/>
                    <a:pt x="143" y="25"/>
                  </a:cubicBezTo>
                  <a:lnTo>
                    <a:pt x="26" y="25"/>
                  </a:lnTo>
                  <a:lnTo>
                    <a:pt x="26" y="106"/>
                  </a:lnTo>
                  <a:lnTo>
                    <a:pt x="361" y="106"/>
                  </a:lnTo>
                  <a:cubicBezTo>
                    <a:pt x="373" y="106"/>
                    <a:pt x="383" y="116"/>
                    <a:pt x="383" y="129"/>
                  </a:cubicBezTo>
                  <a:lnTo>
                    <a:pt x="383" y="311"/>
                  </a:lnTo>
                  <a:close/>
                  <a:moveTo>
                    <a:pt x="423" y="335"/>
                  </a:moveTo>
                  <a:lnTo>
                    <a:pt x="423" y="335"/>
                  </a:lnTo>
                  <a:lnTo>
                    <a:pt x="371" y="335"/>
                  </a:lnTo>
                  <a:cubicBezTo>
                    <a:pt x="364" y="335"/>
                    <a:pt x="358" y="330"/>
                    <a:pt x="358" y="323"/>
                  </a:cubicBezTo>
                  <a:lnTo>
                    <a:pt x="358" y="131"/>
                  </a:lnTo>
                  <a:lnTo>
                    <a:pt x="25" y="131"/>
                  </a:lnTo>
                  <a:cubicBezTo>
                    <a:pt x="23" y="136"/>
                    <a:pt x="17" y="139"/>
                    <a:pt x="12" y="138"/>
                  </a:cubicBezTo>
                  <a:cubicBezTo>
                    <a:pt x="6" y="137"/>
                    <a:pt x="1" y="132"/>
                    <a:pt x="1" y="126"/>
                  </a:cubicBezTo>
                  <a:lnTo>
                    <a:pt x="1" y="25"/>
                  </a:lnTo>
                  <a:cubicBezTo>
                    <a:pt x="0" y="20"/>
                    <a:pt x="1" y="14"/>
                    <a:pt x="4" y="9"/>
                  </a:cubicBezTo>
                  <a:cubicBezTo>
                    <a:pt x="7" y="5"/>
                    <a:pt x="13" y="0"/>
                    <a:pt x="24" y="0"/>
                  </a:cubicBezTo>
                  <a:lnTo>
                    <a:pt x="144" y="0"/>
                  </a:lnTo>
                  <a:cubicBezTo>
                    <a:pt x="158" y="1"/>
                    <a:pt x="179" y="12"/>
                    <a:pt x="179" y="36"/>
                  </a:cubicBezTo>
                  <a:lnTo>
                    <a:pt x="424" y="36"/>
                  </a:lnTo>
                  <a:cubicBezTo>
                    <a:pt x="433" y="36"/>
                    <a:pt x="448" y="43"/>
                    <a:pt x="448" y="63"/>
                  </a:cubicBezTo>
                  <a:lnTo>
                    <a:pt x="448" y="313"/>
                  </a:lnTo>
                  <a:cubicBezTo>
                    <a:pt x="448" y="323"/>
                    <a:pt x="440" y="335"/>
                    <a:pt x="423" y="335"/>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147" name="Freeform 77"/>
            <p:cNvSpPr>
              <a:spLocks/>
            </p:cNvSpPr>
            <p:nvPr/>
          </p:nvSpPr>
          <p:spPr bwMode="auto">
            <a:xfrm>
              <a:off x="5308601" y="1974851"/>
              <a:ext cx="33338" cy="92075"/>
            </a:xfrm>
            <a:custGeom>
              <a:avLst/>
              <a:gdLst>
                <a:gd name="T0" fmla="*/ 0 w 39"/>
                <a:gd name="T1" fmla="*/ 99 h 109"/>
                <a:gd name="T2" fmla="*/ 0 w 39"/>
                <a:gd name="T3" fmla="*/ 99 h 109"/>
                <a:gd name="T4" fmla="*/ 10 w 39"/>
                <a:gd name="T5" fmla="*/ 109 h 109"/>
                <a:gd name="T6" fmla="*/ 29 w 39"/>
                <a:gd name="T7" fmla="*/ 109 h 109"/>
                <a:gd name="T8" fmla="*/ 39 w 39"/>
                <a:gd name="T9" fmla="*/ 99 h 109"/>
                <a:gd name="T10" fmla="*/ 39 w 39"/>
                <a:gd name="T11" fmla="*/ 10 h 109"/>
                <a:gd name="T12" fmla="*/ 29 w 39"/>
                <a:gd name="T13" fmla="*/ 0 h 109"/>
                <a:gd name="T14" fmla="*/ 10 w 39"/>
                <a:gd name="T15" fmla="*/ 0 h 109"/>
                <a:gd name="T16" fmla="*/ 0 w 39"/>
                <a:gd name="T17" fmla="*/ 10 h 109"/>
                <a:gd name="T18" fmla="*/ 0 w 39"/>
                <a:gd name="T19" fmla="*/ 9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109">
                  <a:moveTo>
                    <a:pt x="0" y="99"/>
                  </a:moveTo>
                  <a:lnTo>
                    <a:pt x="0" y="99"/>
                  </a:lnTo>
                  <a:cubicBezTo>
                    <a:pt x="0" y="104"/>
                    <a:pt x="5" y="109"/>
                    <a:pt x="10" y="109"/>
                  </a:cubicBezTo>
                  <a:lnTo>
                    <a:pt x="29" y="109"/>
                  </a:lnTo>
                  <a:cubicBezTo>
                    <a:pt x="34" y="109"/>
                    <a:pt x="39" y="104"/>
                    <a:pt x="39" y="99"/>
                  </a:cubicBezTo>
                  <a:lnTo>
                    <a:pt x="39" y="10"/>
                  </a:lnTo>
                  <a:cubicBezTo>
                    <a:pt x="39" y="5"/>
                    <a:pt x="34" y="0"/>
                    <a:pt x="29" y="0"/>
                  </a:cubicBezTo>
                  <a:lnTo>
                    <a:pt x="10" y="0"/>
                  </a:lnTo>
                  <a:cubicBezTo>
                    <a:pt x="5" y="0"/>
                    <a:pt x="0" y="5"/>
                    <a:pt x="0" y="10"/>
                  </a:cubicBezTo>
                  <a:lnTo>
                    <a:pt x="0" y="99"/>
                  </a:ln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148" name="Freeform 78"/>
            <p:cNvSpPr>
              <a:spLocks/>
            </p:cNvSpPr>
            <p:nvPr/>
          </p:nvSpPr>
          <p:spPr bwMode="auto">
            <a:xfrm>
              <a:off x="5308601" y="2120901"/>
              <a:ext cx="33338" cy="82550"/>
            </a:xfrm>
            <a:custGeom>
              <a:avLst/>
              <a:gdLst>
                <a:gd name="T0" fmla="*/ 0 w 39"/>
                <a:gd name="T1" fmla="*/ 87 h 97"/>
                <a:gd name="T2" fmla="*/ 0 w 39"/>
                <a:gd name="T3" fmla="*/ 87 h 97"/>
                <a:gd name="T4" fmla="*/ 10 w 39"/>
                <a:gd name="T5" fmla="*/ 97 h 97"/>
                <a:gd name="T6" fmla="*/ 29 w 39"/>
                <a:gd name="T7" fmla="*/ 97 h 97"/>
                <a:gd name="T8" fmla="*/ 39 w 39"/>
                <a:gd name="T9" fmla="*/ 87 h 97"/>
                <a:gd name="T10" fmla="*/ 39 w 39"/>
                <a:gd name="T11" fmla="*/ 10 h 97"/>
                <a:gd name="T12" fmla="*/ 29 w 39"/>
                <a:gd name="T13" fmla="*/ 0 h 97"/>
                <a:gd name="T14" fmla="*/ 10 w 39"/>
                <a:gd name="T15" fmla="*/ 0 h 97"/>
                <a:gd name="T16" fmla="*/ 0 w 39"/>
                <a:gd name="T17" fmla="*/ 10 h 97"/>
                <a:gd name="T18" fmla="*/ 0 w 39"/>
                <a:gd name="T19" fmla="*/ 8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97">
                  <a:moveTo>
                    <a:pt x="0" y="87"/>
                  </a:moveTo>
                  <a:lnTo>
                    <a:pt x="0" y="87"/>
                  </a:lnTo>
                  <a:cubicBezTo>
                    <a:pt x="0" y="93"/>
                    <a:pt x="5" y="97"/>
                    <a:pt x="10" y="97"/>
                  </a:cubicBezTo>
                  <a:lnTo>
                    <a:pt x="29" y="97"/>
                  </a:lnTo>
                  <a:cubicBezTo>
                    <a:pt x="34" y="97"/>
                    <a:pt x="39" y="93"/>
                    <a:pt x="39" y="87"/>
                  </a:cubicBezTo>
                  <a:lnTo>
                    <a:pt x="39" y="10"/>
                  </a:lnTo>
                  <a:cubicBezTo>
                    <a:pt x="39" y="5"/>
                    <a:pt x="34" y="0"/>
                    <a:pt x="29" y="0"/>
                  </a:cubicBezTo>
                  <a:lnTo>
                    <a:pt x="10" y="0"/>
                  </a:lnTo>
                  <a:cubicBezTo>
                    <a:pt x="5" y="0"/>
                    <a:pt x="0" y="5"/>
                    <a:pt x="0" y="10"/>
                  </a:cubicBezTo>
                  <a:lnTo>
                    <a:pt x="0" y="87"/>
                  </a:ln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149" name="Freeform 79"/>
            <p:cNvSpPr>
              <a:spLocks/>
            </p:cNvSpPr>
            <p:nvPr/>
          </p:nvSpPr>
          <p:spPr bwMode="auto">
            <a:xfrm>
              <a:off x="5260976" y="1906589"/>
              <a:ext cx="93663" cy="346075"/>
            </a:xfrm>
            <a:custGeom>
              <a:avLst/>
              <a:gdLst>
                <a:gd name="T0" fmla="*/ 15 w 111"/>
                <a:gd name="T1" fmla="*/ 30 h 406"/>
                <a:gd name="T2" fmla="*/ 15 w 111"/>
                <a:gd name="T3" fmla="*/ 30 h 406"/>
                <a:gd name="T4" fmla="*/ 81 w 111"/>
                <a:gd name="T5" fmla="*/ 30 h 406"/>
                <a:gd name="T6" fmla="*/ 81 w 111"/>
                <a:gd name="T7" fmla="*/ 406 h 406"/>
                <a:gd name="T8" fmla="*/ 111 w 111"/>
                <a:gd name="T9" fmla="*/ 406 h 406"/>
                <a:gd name="T10" fmla="*/ 111 w 111"/>
                <a:gd name="T11" fmla="*/ 15 h 406"/>
                <a:gd name="T12" fmla="*/ 96 w 111"/>
                <a:gd name="T13" fmla="*/ 0 h 406"/>
                <a:gd name="T14" fmla="*/ 15 w 111"/>
                <a:gd name="T15" fmla="*/ 0 h 406"/>
                <a:gd name="T16" fmla="*/ 0 w 111"/>
                <a:gd name="T17" fmla="*/ 15 h 406"/>
                <a:gd name="T18" fmla="*/ 15 w 111"/>
                <a:gd name="T19" fmla="*/ 3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406">
                  <a:moveTo>
                    <a:pt x="15" y="30"/>
                  </a:moveTo>
                  <a:lnTo>
                    <a:pt x="15" y="30"/>
                  </a:lnTo>
                  <a:lnTo>
                    <a:pt x="81" y="30"/>
                  </a:lnTo>
                  <a:lnTo>
                    <a:pt x="81" y="406"/>
                  </a:lnTo>
                  <a:lnTo>
                    <a:pt x="111" y="406"/>
                  </a:lnTo>
                  <a:lnTo>
                    <a:pt x="111" y="15"/>
                  </a:lnTo>
                  <a:cubicBezTo>
                    <a:pt x="111" y="7"/>
                    <a:pt x="104" y="0"/>
                    <a:pt x="96" y="0"/>
                  </a:cubicBezTo>
                  <a:lnTo>
                    <a:pt x="15" y="0"/>
                  </a:lnTo>
                  <a:cubicBezTo>
                    <a:pt x="7" y="0"/>
                    <a:pt x="0" y="7"/>
                    <a:pt x="0" y="15"/>
                  </a:cubicBezTo>
                  <a:cubicBezTo>
                    <a:pt x="0" y="24"/>
                    <a:pt x="7" y="30"/>
                    <a:pt x="15" y="30"/>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150" name="Freeform 83"/>
            <p:cNvSpPr>
              <a:spLocks/>
            </p:cNvSpPr>
            <p:nvPr/>
          </p:nvSpPr>
          <p:spPr bwMode="auto">
            <a:xfrm>
              <a:off x="5554663"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1" y="46"/>
                    <a:pt x="0" y="36"/>
                    <a:pt x="0" y="23"/>
                  </a:cubicBezTo>
                  <a:cubicBezTo>
                    <a:pt x="0" y="11"/>
                    <a:pt x="11" y="0"/>
                    <a:pt x="23" y="0"/>
                  </a:cubicBezTo>
                  <a:cubicBezTo>
                    <a:pt x="36" y="0"/>
                    <a:pt x="46" y="11"/>
                    <a:pt x="46" y="23"/>
                  </a:cubicBezTo>
                  <a:cubicBezTo>
                    <a:pt x="46" y="36"/>
                    <a:pt x="36" y="46"/>
                    <a:pt x="23" y="46"/>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151" name="Freeform 84"/>
            <p:cNvSpPr>
              <a:spLocks/>
            </p:cNvSpPr>
            <p:nvPr/>
          </p:nvSpPr>
          <p:spPr bwMode="auto">
            <a:xfrm>
              <a:off x="5614988"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0" y="46"/>
                    <a:pt x="0" y="36"/>
                    <a:pt x="0" y="23"/>
                  </a:cubicBezTo>
                  <a:cubicBezTo>
                    <a:pt x="0" y="10"/>
                    <a:pt x="10" y="0"/>
                    <a:pt x="23" y="0"/>
                  </a:cubicBezTo>
                  <a:cubicBezTo>
                    <a:pt x="35" y="0"/>
                    <a:pt x="46" y="10"/>
                    <a:pt x="46" y="23"/>
                  </a:cubicBezTo>
                  <a:cubicBezTo>
                    <a:pt x="46" y="36"/>
                    <a:pt x="35" y="46"/>
                    <a:pt x="23" y="46"/>
                  </a:cubicBezTo>
                  <a:close/>
                </a:path>
              </a:pathLst>
            </a:custGeom>
            <a:grpFill/>
            <a:ln w="0">
              <a:solidFill>
                <a:srgbClr val="FFC000"/>
              </a:solidFill>
              <a:prstDash val="solid"/>
              <a:round/>
              <a:headEnd/>
              <a:tailEnd/>
            </a:ln>
          </p:spPr>
          <p:txBody>
            <a:bodyPr/>
            <a:lstStyle/>
            <a:p>
              <a:pPr defTabSz="543689">
                <a:defRPr/>
              </a:pPr>
              <a:endParaRPr lang="zh-CN" altLang="en-US" sz="3201"/>
            </a:p>
          </p:txBody>
        </p:sp>
      </p:grpSp>
      <p:cxnSp>
        <p:nvCxnSpPr>
          <p:cNvPr id="152" name="直接连接符 151"/>
          <p:cNvCxnSpPr/>
          <p:nvPr/>
        </p:nvCxnSpPr>
        <p:spPr bwMode="auto">
          <a:xfrm>
            <a:off x="1389199" y="3272713"/>
            <a:ext cx="1019315" cy="0"/>
          </a:xfrm>
          <a:prstGeom prst="line">
            <a:avLst/>
          </a:prstGeom>
          <a:solidFill>
            <a:schemeClr val="accent1"/>
          </a:solidFill>
          <a:ln w="9525" cap="flat" cmpd="sng" algn="ctr">
            <a:solidFill>
              <a:srgbClr val="FFC000"/>
            </a:solidFill>
            <a:prstDash val="solid"/>
            <a:round/>
            <a:headEnd type="none" w="med" len="med"/>
            <a:tailEnd type="none" w="med" len="med"/>
          </a:ln>
          <a:effectLst/>
        </p:spPr>
      </p:cxnSp>
      <p:cxnSp>
        <p:nvCxnSpPr>
          <p:cNvPr id="153" name="直接连接符 152"/>
          <p:cNvCxnSpPr/>
          <p:nvPr/>
        </p:nvCxnSpPr>
        <p:spPr bwMode="auto">
          <a:xfrm>
            <a:off x="1379476" y="2378217"/>
            <a:ext cx="102903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54" name="文本框 153"/>
          <p:cNvSpPr txBox="1"/>
          <p:nvPr/>
        </p:nvSpPr>
        <p:spPr bwMode="auto">
          <a:xfrm>
            <a:off x="1379476" y="1695134"/>
            <a:ext cx="1032559" cy="456449"/>
          </a:xfrm>
          <a:prstGeom prst="rect">
            <a:avLst/>
          </a:prstGeom>
          <a:solidFill>
            <a:srgbClr val="92D050"/>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400" dirty="0" smtClean="0">
                <a:latin typeface="+mn-ea"/>
                <a:ea typeface="+mn-ea"/>
              </a:rPr>
              <a:t>APP</a:t>
            </a:r>
            <a:endParaRPr lang="zh-CN" altLang="en-US" sz="1400" dirty="0" smtClean="0">
              <a:latin typeface="+mn-ea"/>
              <a:ea typeface="+mn-ea"/>
            </a:endParaRPr>
          </a:p>
        </p:txBody>
      </p:sp>
      <p:pic>
        <p:nvPicPr>
          <p:cNvPr id="155" name="图片 154"/>
          <p:cNvPicPr>
            <a:picLocks noChangeAspect="1"/>
          </p:cNvPicPr>
          <p:nvPr/>
        </p:nvPicPr>
        <p:blipFill>
          <a:blip r:embed="rId4"/>
          <a:srcRect/>
          <a:stretch>
            <a:fillRect/>
          </a:stretch>
        </p:blipFill>
        <p:spPr>
          <a:xfrm>
            <a:off x="1504786" y="2467089"/>
            <a:ext cx="798372" cy="741868"/>
          </a:xfrm>
          <a:custGeom>
            <a:avLst/>
            <a:gdLst>
              <a:gd name="connsiteX0" fmla="*/ 1905000 w 3810000"/>
              <a:gd name="connsiteY0" fmla="*/ 0 h 3810000"/>
              <a:gd name="connsiteX1" fmla="*/ 3810000 w 3810000"/>
              <a:gd name="connsiteY1" fmla="*/ 1905000 h 3810000"/>
              <a:gd name="connsiteX2" fmla="*/ 1905000 w 3810000"/>
              <a:gd name="connsiteY2" fmla="*/ 3810000 h 3810000"/>
              <a:gd name="connsiteX3" fmla="*/ 0 w 3810000"/>
              <a:gd name="connsiteY3" fmla="*/ 1905000 h 3810000"/>
              <a:gd name="connsiteX4" fmla="*/ 1905000 w 3810000"/>
              <a:gd name="connsiteY4" fmla="*/ 0 h 38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0" h="3810000">
                <a:moveTo>
                  <a:pt x="1905000" y="0"/>
                </a:moveTo>
                <a:cubicBezTo>
                  <a:pt x="2957102" y="0"/>
                  <a:pt x="3810000" y="852898"/>
                  <a:pt x="3810000" y="1905000"/>
                </a:cubicBezTo>
                <a:cubicBezTo>
                  <a:pt x="3810000" y="2957102"/>
                  <a:pt x="2957102" y="3810000"/>
                  <a:pt x="1905000" y="3810000"/>
                </a:cubicBezTo>
                <a:cubicBezTo>
                  <a:pt x="852898" y="3810000"/>
                  <a:pt x="0" y="2957102"/>
                  <a:pt x="0" y="1905000"/>
                </a:cubicBezTo>
                <a:cubicBezTo>
                  <a:pt x="0" y="852898"/>
                  <a:pt x="852898" y="0"/>
                  <a:pt x="1905000" y="0"/>
                </a:cubicBezTo>
                <a:close/>
              </a:path>
            </a:pathLst>
          </a:custGeom>
        </p:spPr>
      </p:pic>
      <p:sp>
        <p:nvSpPr>
          <p:cNvPr id="159" name="圆角矩形 158"/>
          <p:cNvSpPr/>
          <p:nvPr/>
        </p:nvSpPr>
        <p:spPr bwMode="auto">
          <a:xfrm>
            <a:off x="2639814" y="1452821"/>
            <a:ext cx="2592342" cy="2669432"/>
          </a:xfrm>
          <a:prstGeom prst="roundRect">
            <a:avLst/>
          </a:prstGeom>
          <a:solidFill>
            <a:schemeClr val="bg1">
              <a:lumMod val="95000"/>
            </a:scheme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zh-CN" altLang="en-US" sz="2000" dirty="0" smtClean="0">
                <a:latin typeface="+mn-ea"/>
                <a:ea typeface="+mn-ea"/>
              </a:rPr>
              <a:t>虚拟资源池</a:t>
            </a:r>
            <a:endParaRPr kumimoji="0" lang="zh-CN" altLang="en-US" sz="2000" b="0" i="0" u="none" strike="noStrike" cap="none" normalizeH="0" baseline="0" dirty="0" smtClean="0">
              <a:ln>
                <a:noFill/>
              </a:ln>
              <a:solidFill>
                <a:schemeClr val="tx1"/>
              </a:solidFill>
              <a:effectLst/>
              <a:latin typeface="+mn-ea"/>
              <a:ea typeface="+mn-ea"/>
            </a:endParaRPr>
          </a:p>
        </p:txBody>
      </p:sp>
      <p:sp>
        <p:nvSpPr>
          <p:cNvPr id="160" name="任意多边形 159"/>
          <p:cNvSpPr/>
          <p:nvPr/>
        </p:nvSpPr>
        <p:spPr bwMode="auto">
          <a:xfrm rot="5400000">
            <a:off x="2961726" y="3530154"/>
            <a:ext cx="436984" cy="451971"/>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127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61" name="任意多边形 160"/>
          <p:cNvSpPr/>
          <p:nvPr/>
        </p:nvSpPr>
        <p:spPr bwMode="auto">
          <a:xfrm rot="5400000">
            <a:off x="3467271" y="3546215"/>
            <a:ext cx="436984" cy="451971"/>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127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62" name="任意多边形 161"/>
          <p:cNvSpPr/>
          <p:nvPr/>
        </p:nvSpPr>
        <p:spPr bwMode="auto">
          <a:xfrm rot="5400000">
            <a:off x="3969320" y="3534723"/>
            <a:ext cx="436984" cy="451971"/>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127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63" name="任意多边形 162"/>
          <p:cNvSpPr/>
          <p:nvPr/>
        </p:nvSpPr>
        <p:spPr bwMode="auto">
          <a:xfrm rot="5400000">
            <a:off x="4474865" y="3550784"/>
            <a:ext cx="436984" cy="451971"/>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127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64" name="任意多边形 163"/>
          <p:cNvSpPr/>
          <p:nvPr/>
        </p:nvSpPr>
        <p:spPr bwMode="auto">
          <a:xfrm>
            <a:off x="2960314" y="3239708"/>
            <a:ext cx="445890" cy="112322"/>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65" name="任意多边形 164"/>
          <p:cNvSpPr/>
          <p:nvPr/>
        </p:nvSpPr>
        <p:spPr bwMode="auto">
          <a:xfrm>
            <a:off x="3458153" y="3241742"/>
            <a:ext cx="445890" cy="112322"/>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66" name="任意多边形 165"/>
          <p:cNvSpPr/>
          <p:nvPr/>
        </p:nvSpPr>
        <p:spPr bwMode="auto">
          <a:xfrm>
            <a:off x="3958397" y="3236978"/>
            <a:ext cx="445890" cy="112322"/>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67" name="任意多边形 166"/>
          <p:cNvSpPr/>
          <p:nvPr/>
        </p:nvSpPr>
        <p:spPr bwMode="auto">
          <a:xfrm>
            <a:off x="4456236" y="3239012"/>
            <a:ext cx="445890" cy="112322"/>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78" name="任意多边形 177"/>
          <p:cNvSpPr/>
          <p:nvPr/>
        </p:nvSpPr>
        <p:spPr bwMode="auto">
          <a:xfrm rot="5400000">
            <a:off x="2944509" y="2558980"/>
            <a:ext cx="436984" cy="451971"/>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127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79" name="任意多边形 178"/>
          <p:cNvSpPr/>
          <p:nvPr/>
        </p:nvSpPr>
        <p:spPr bwMode="auto">
          <a:xfrm rot="5400000">
            <a:off x="3450054" y="2575041"/>
            <a:ext cx="436984" cy="451971"/>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127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80" name="任意多边形 179"/>
          <p:cNvSpPr/>
          <p:nvPr/>
        </p:nvSpPr>
        <p:spPr bwMode="auto">
          <a:xfrm rot="5400000">
            <a:off x="3952103" y="2563549"/>
            <a:ext cx="436984" cy="451971"/>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127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81" name="任意多边形 180"/>
          <p:cNvSpPr/>
          <p:nvPr/>
        </p:nvSpPr>
        <p:spPr bwMode="auto">
          <a:xfrm rot="5400000">
            <a:off x="4457648" y="2579610"/>
            <a:ext cx="436984" cy="451971"/>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127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82" name="任意多边形 181"/>
          <p:cNvSpPr/>
          <p:nvPr/>
        </p:nvSpPr>
        <p:spPr bwMode="auto">
          <a:xfrm>
            <a:off x="2943097" y="2268534"/>
            <a:ext cx="445890" cy="112322"/>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83" name="任意多边形 182"/>
          <p:cNvSpPr/>
          <p:nvPr/>
        </p:nvSpPr>
        <p:spPr bwMode="auto">
          <a:xfrm>
            <a:off x="3440936" y="2270568"/>
            <a:ext cx="445890" cy="112322"/>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84" name="任意多边形 183"/>
          <p:cNvSpPr/>
          <p:nvPr/>
        </p:nvSpPr>
        <p:spPr bwMode="auto">
          <a:xfrm>
            <a:off x="3941180" y="2265804"/>
            <a:ext cx="445890" cy="112322"/>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85" name="任意多边形 184"/>
          <p:cNvSpPr/>
          <p:nvPr/>
        </p:nvSpPr>
        <p:spPr bwMode="auto">
          <a:xfrm>
            <a:off x="4439019" y="2267838"/>
            <a:ext cx="445890" cy="112322"/>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Tree>
    <p:extLst>
      <p:ext uri="{BB962C8B-B14F-4D97-AF65-F5344CB8AC3E}">
        <p14:creationId xmlns:p14="http://schemas.microsoft.com/office/powerpoint/2010/main" val="6542987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主机内存超分配</a:t>
            </a:r>
            <a:endParaRPr lang="zh-CN" altLang="en-US" dirty="0"/>
          </a:p>
        </p:txBody>
      </p:sp>
      <p:sp>
        <p:nvSpPr>
          <p:cNvPr id="3" name="文本占位符 2"/>
          <p:cNvSpPr>
            <a:spLocks noGrp="1"/>
          </p:cNvSpPr>
          <p:nvPr>
            <p:ph type="body" sz="quarter" idx="10"/>
          </p:nvPr>
        </p:nvSpPr>
        <p:spPr>
          <a:xfrm>
            <a:off x="912285" y="1233488"/>
            <a:ext cx="10560048" cy="2375532"/>
          </a:xfrm>
        </p:spPr>
        <p:txBody>
          <a:bodyPr/>
          <a:lstStyle/>
          <a:p>
            <a:r>
              <a:rPr lang="en-US" altLang="zh-CN" sz="2400" dirty="0"/>
              <a:t>Host Memory</a:t>
            </a:r>
            <a:r>
              <a:rPr lang="zh-CN" altLang="en-US" sz="2400" dirty="0"/>
              <a:t>和</a:t>
            </a:r>
            <a:r>
              <a:rPr lang="en-US" altLang="zh-CN" sz="2400" dirty="0"/>
              <a:t>Guest Memory</a:t>
            </a:r>
            <a:r>
              <a:rPr lang="zh-CN" altLang="en-US" sz="2400" dirty="0"/>
              <a:t>之间并不是一一对应。</a:t>
            </a:r>
            <a:endParaRPr lang="en-US" altLang="zh-CN" sz="2400" dirty="0"/>
          </a:p>
          <a:p>
            <a:r>
              <a:rPr lang="zh-CN" altLang="en-US" sz="2400" dirty="0"/>
              <a:t>可以超额分配内存给</a:t>
            </a:r>
            <a:r>
              <a:rPr lang="en-US" altLang="zh-CN" sz="2400" dirty="0"/>
              <a:t>VM</a:t>
            </a:r>
            <a:r>
              <a:rPr lang="zh-CN" altLang="en-US" sz="2400" dirty="0"/>
              <a:t>。</a:t>
            </a:r>
            <a:endParaRPr lang="en-US" altLang="zh-CN" sz="2400" dirty="0"/>
          </a:p>
          <a:p>
            <a:r>
              <a:rPr lang="zh-CN" altLang="en-US" sz="2400" dirty="0"/>
              <a:t>通过内存复用技术实现超分配功能。</a:t>
            </a:r>
            <a:endParaRPr lang="en-US" altLang="zh-CN" sz="2400" dirty="0"/>
          </a:p>
          <a:p>
            <a:pPr lvl="1"/>
            <a:r>
              <a:rPr lang="zh-CN" altLang="en-US" dirty="0"/>
              <a:t>例如，物理内存共</a:t>
            </a:r>
            <a:r>
              <a:rPr lang="en-US" altLang="zh-CN" dirty="0"/>
              <a:t>4G</a:t>
            </a:r>
            <a:r>
              <a:rPr lang="zh-CN" altLang="en-US" dirty="0"/>
              <a:t>，但上层三个</a:t>
            </a:r>
            <a:r>
              <a:rPr lang="en-US" altLang="zh-CN" dirty="0" err="1"/>
              <a:t>GuestOS</a:t>
            </a:r>
            <a:r>
              <a:rPr lang="zh-CN" altLang="en-US" dirty="0"/>
              <a:t>的分配的总内存达到了</a:t>
            </a:r>
            <a:r>
              <a:rPr lang="en-US" altLang="zh-CN" dirty="0" smtClean="0"/>
              <a:t>6G</a:t>
            </a:r>
            <a:endParaRPr lang="zh-CN" altLang="en-US" dirty="0"/>
          </a:p>
        </p:txBody>
      </p:sp>
      <p:sp>
        <p:nvSpPr>
          <p:cNvPr id="4" name="圆角矩形 3"/>
          <p:cNvSpPr/>
          <p:nvPr/>
        </p:nvSpPr>
        <p:spPr bwMode="auto">
          <a:xfrm>
            <a:off x="2897079" y="5445224"/>
            <a:ext cx="6588732" cy="792088"/>
          </a:xfrm>
          <a:prstGeom prst="roundRect">
            <a:avLst>
              <a:gd name="adj" fmla="val 38312"/>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 name="圆角矩形 4"/>
          <p:cNvSpPr/>
          <p:nvPr/>
        </p:nvSpPr>
        <p:spPr bwMode="auto">
          <a:xfrm>
            <a:off x="1459730" y="4005064"/>
            <a:ext cx="3128225" cy="792088"/>
          </a:xfrm>
          <a:prstGeom prst="roundRect">
            <a:avLst>
              <a:gd name="adj" fmla="val 38312"/>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6" name="圆角矩形 5"/>
          <p:cNvSpPr/>
          <p:nvPr/>
        </p:nvSpPr>
        <p:spPr bwMode="auto">
          <a:xfrm>
            <a:off x="4695967" y="4005064"/>
            <a:ext cx="3128225" cy="792088"/>
          </a:xfrm>
          <a:prstGeom prst="roundRect">
            <a:avLst>
              <a:gd name="adj" fmla="val 38312"/>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7" name="圆角矩形 6"/>
          <p:cNvSpPr/>
          <p:nvPr/>
        </p:nvSpPr>
        <p:spPr bwMode="auto">
          <a:xfrm>
            <a:off x="7932204" y="4005064"/>
            <a:ext cx="3128225" cy="792088"/>
          </a:xfrm>
          <a:prstGeom prst="roundRect">
            <a:avLst>
              <a:gd name="adj" fmla="val 38312"/>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8" name="矩形 7"/>
          <p:cNvSpPr/>
          <p:nvPr/>
        </p:nvSpPr>
        <p:spPr bwMode="auto">
          <a:xfrm>
            <a:off x="1815647" y="4005064"/>
            <a:ext cx="215324" cy="792088"/>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54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9" name="矩形 8"/>
          <p:cNvSpPr/>
          <p:nvPr/>
        </p:nvSpPr>
        <p:spPr bwMode="auto">
          <a:xfrm>
            <a:off x="2279226" y="4005064"/>
            <a:ext cx="215324" cy="792088"/>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54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0" name="矩形 9"/>
          <p:cNvSpPr/>
          <p:nvPr/>
        </p:nvSpPr>
        <p:spPr bwMode="auto">
          <a:xfrm>
            <a:off x="3939883" y="4005064"/>
            <a:ext cx="215324" cy="792088"/>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1" name="矩形 10"/>
          <p:cNvSpPr/>
          <p:nvPr/>
        </p:nvSpPr>
        <p:spPr bwMode="auto">
          <a:xfrm>
            <a:off x="5492878" y="4005064"/>
            <a:ext cx="215324" cy="792088"/>
          </a:xfrm>
          <a:prstGeom prst="rect">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2" name="矩形 11"/>
          <p:cNvSpPr/>
          <p:nvPr/>
        </p:nvSpPr>
        <p:spPr bwMode="auto">
          <a:xfrm>
            <a:off x="6947121" y="4005064"/>
            <a:ext cx="215324" cy="792088"/>
          </a:xfrm>
          <a:prstGeom prst="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54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3" name="矩形 12"/>
          <p:cNvSpPr/>
          <p:nvPr/>
        </p:nvSpPr>
        <p:spPr bwMode="auto">
          <a:xfrm>
            <a:off x="10204579" y="4005064"/>
            <a:ext cx="215324" cy="792088"/>
          </a:xfrm>
          <a:prstGeom prst="rect">
            <a:avLst/>
          </a:prstGeom>
          <a:gradFill flip="none" rotWithShape="1">
            <a:gsLst>
              <a:gs pos="0">
                <a:srgbClr val="EF0F94"/>
              </a:gs>
              <a:gs pos="50000">
                <a:srgbClr val="EF0F94"/>
              </a:gs>
              <a:gs pos="100000">
                <a:schemeClr val="tx2">
                  <a:lumMod val="20000"/>
                  <a:lumOff val="80000"/>
                  <a:shade val="100000"/>
                  <a:satMod val="115000"/>
                </a:schemeClr>
              </a:gs>
            </a:gsLst>
            <a:lin ang="54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4" name="矩形 13"/>
          <p:cNvSpPr/>
          <p:nvPr/>
        </p:nvSpPr>
        <p:spPr bwMode="auto">
          <a:xfrm>
            <a:off x="3363819" y="5445224"/>
            <a:ext cx="215324" cy="792088"/>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54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5" name="矩形 14"/>
          <p:cNvSpPr/>
          <p:nvPr/>
        </p:nvSpPr>
        <p:spPr bwMode="auto">
          <a:xfrm>
            <a:off x="4028210" y="5445224"/>
            <a:ext cx="215324" cy="792088"/>
          </a:xfrm>
          <a:prstGeom prst="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54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6" name="矩形 15"/>
          <p:cNvSpPr/>
          <p:nvPr/>
        </p:nvSpPr>
        <p:spPr bwMode="auto">
          <a:xfrm>
            <a:off x="5600540" y="5445224"/>
            <a:ext cx="215324" cy="792088"/>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7" name="矩形 16"/>
          <p:cNvSpPr/>
          <p:nvPr/>
        </p:nvSpPr>
        <p:spPr bwMode="auto">
          <a:xfrm>
            <a:off x="6152417" y="5445224"/>
            <a:ext cx="215324" cy="792088"/>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54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8" name="矩形 17"/>
          <p:cNvSpPr/>
          <p:nvPr/>
        </p:nvSpPr>
        <p:spPr bwMode="auto">
          <a:xfrm>
            <a:off x="7360263" y="5445224"/>
            <a:ext cx="215324" cy="792088"/>
          </a:xfrm>
          <a:prstGeom prst="rect">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9" name="矩形 18"/>
          <p:cNvSpPr/>
          <p:nvPr/>
        </p:nvSpPr>
        <p:spPr bwMode="auto">
          <a:xfrm>
            <a:off x="8568109" y="5445224"/>
            <a:ext cx="215324" cy="792088"/>
          </a:xfrm>
          <a:prstGeom prst="rect">
            <a:avLst/>
          </a:prstGeom>
          <a:gradFill flip="none" rotWithShape="1">
            <a:gsLst>
              <a:gs pos="0">
                <a:srgbClr val="EF0F94"/>
              </a:gs>
              <a:gs pos="50000">
                <a:srgbClr val="EF0F94"/>
              </a:gs>
              <a:gs pos="100000">
                <a:schemeClr val="tx2">
                  <a:lumMod val="20000"/>
                  <a:lumOff val="80000"/>
                  <a:shade val="100000"/>
                  <a:satMod val="115000"/>
                </a:schemeClr>
              </a:gs>
            </a:gsLst>
            <a:lin ang="54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cxnSp>
        <p:nvCxnSpPr>
          <p:cNvPr id="21" name="直接箭头连接符 20"/>
          <p:cNvCxnSpPr>
            <a:stCxn id="8" idx="2"/>
            <a:endCxn id="14" idx="0"/>
          </p:cNvCxnSpPr>
          <p:nvPr/>
        </p:nvCxnSpPr>
        <p:spPr bwMode="auto">
          <a:xfrm>
            <a:off x="1923309" y="4797152"/>
            <a:ext cx="1548172" cy="648072"/>
          </a:xfrm>
          <a:prstGeom prst="straightConnector1">
            <a:avLst/>
          </a:prstGeom>
          <a:solidFill>
            <a:schemeClr val="accent1"/>
          </a:solidFill>
          <a:ln w="19050" cap="flat" cmpd="sng" algn="ctr">
            <a:solidFill>
              <a:schemeClr val="bg1">
                <a:lumMod val="65000"/>
              </a:schemeClr>
            </a:solidFill>
            <a:prstDash val="solid"/>
            <a:round/>
            <a:headEnd type="none" w="med" len="med"/>
            <a:tailEnd type="triangle"/>
          </a:ln>
          <a:effectLst/>
        </p:spPr>
      </p:cxnSp>
      <p:cxnSp>
        <p:nvCxnSpPr>
          <p:cNvPr id="23" name="直接箭头连接符 22"/>
          <p:cNvCxnSpPr>
            <a:stCxn id="9" idx="2"/>
            <a:endCxn id="17" idx="0"/>
          </p:cNvCxnSpPr>
          <p:nvPr/>
        </p:nvCxnSpPr>
        <p:spPr bwMode="auto">
          <a:xfrm>
            <a:off x="2386888" y="4797152"/>
            <a:ext cx="3873191" cy="648072"/>
          </a:xfrm>
          <a:prstGeom prst="straightConnector1">
            <a:avLst/>
          </a:prstGeom>
          <a:solidFill>
            <a:schemeClr val="accent1"/>
          </a:solidFill>
          <a:ln w="19050" cap="flat" cmpd="sng" algn="ctr">
            <a:solidFill>
              <a:schemeClr val="bg1">
                <a:lumMod val="65000"/>
              </a:schemeClr>
            </a:solidFill>
            <a:prstDash val="solid"/>
            <a:round/>
            <a:headEnd type="none" w="med" len="med"/>
            <a:tailEnd type="triangle"/>
          </a:ln>
          <a:effectLst/>
        </p:spPr>
      </p:cxnSp>
      <p:cxnSp>
        <p:nvCxnSpPr>
          <p:cNvPr id="26" name="直接箭头连接符 25"/>
          <p:cNvCxnSpPr>
            <a:stCxn id="10" idx="2"/>
            <a:endCxn id="16" idx="0"/>
          </p:cNvCxnSpPr>
          <p:nvPr/>
        </p:nvCxnSpPr>
        <p:spPr bwMode="auto">
          <a:xfrm>
            <a:off x="4047545" y="4797152"/>
            <a:ext cx="1660657" cy="648072"/>
          </a:xfrm>
          <a:prstGeom prst="straightConnector1">
            <a:avLst/>
          </a:prstGeom>
          <a:solidFill>
            <a:schemeClr val="accent1"/>
          </a:solidFill>
          <a:ln w="19050" cap="flat" cmpd="sng" algn="ctr">
            <a:solidFill>
              <a:schemeClr val="bg1">
                <a:lumMod val="65000"/>
              </a:schemeClr>
            </a:solidFill>
            <a:prstDash val="solid"/>
            <a:round/>
            <a:headEnd type="none" w="med" len="med"/>
            <a:tailEnd type="triangle"/>
          </a:ln>
          <a:effectLst/>
        </p:spPr>
      </p:cxnSp>
      <p:cxnSp>
        <p:nvCxnSpPr>
          <p:cNvPr id="32" name="直接箭头连接符 31"/>
          <p:cNvCxnSpPr>
            <a:stCxn id="11" idx="2"/>
            <a:endCxn id="18" idx="0"/>
          </p:cNvCxnSpPr>
          <p:nvPr/>
        </p:nvCxnSpPr>
        <p:spPr bwMode="auto">
          <a:xfrm>
            <a:off x="5600540" y="4797152"/>
            <a:ext cx="1867385" cy="648072"/>
          </a:xfrm>
          <a:prstGeom prst="straightConnector1">
            <a:avLst/>
          </a:prstGeom>
          <a:solidFill>
            <a:schemeClr val="accent1"/>
          </a:solidFill>
          <a:ln w="19050" cap="flat" cmpd="sng" algn="ctr">
            <a:solidFill>
              <a:schemeClr val="bg1">
                <a:lumMod val="65000"/>
              </a:schemeClr>
            </a:solidFill>
            <a:prstDash val="solid"/>
            <a:round/>
            <a:headEnd type="none" w="med" len="med"/>
            <a:tailEnd type="triangle"/>
          </a:ln>
          <a:effectLst/>
        </p:spPr>
      </p:cxnSp>
      <p:cxnSp>
        <p:nvCxnSpPr>
          <p:cNvPr id="36" name="直接箭头连接符 35"/>
          <p:cNvCxnSpPr>
            <a:stCxn id="12" idx="2"/>
            <a:endCxn id="15" idx="0"/>
          </p:cNvCxnSpPr>
          <p:nvPr/>
        </p:nvCxnSpPr>
        <p:spPr bwMode="auto">
          <a:xfrm flipH="1">
            <a:off x="4135872" y="4797152"/>
            <a:ext cx="2918911" cy="648072"/>
          </a:xfrm>
          <a:prstGeom prst="straightConnector1">
            <a:avLst/>
          </a:prstGeom>
          <a:solidFill>
            <a:schemeClr val="accent1"/>
          </a:solidFill>
          <a:ln w="19050" cap="flat" cmpd="sng" algn="ctr">
            <a:solidFill>
              <a:schemeClr val="bg1">
                <a:lumMod val="65000"/>
              </a:schemeClr>
            </a:solidFill>
            <a:prstDash val="solid"/>
            <a:round/>
            <a:headEnd type="none" w="med" len="med"/>
            <a:tailEnd type="triangle"/>
          </a:ln>
          <a:effectLst/>
        </p:spPr>
      </p:cxnSp>
      <p:cxnSp>
        <p:nvCxnSpPr>
          <p:cNvPr id="39" name="直接箭头连接符 38"/>
          <p:cNvCxnSpPr>
            <a:stCxn id="13" idx="2"/>
            <a:endCxn id="19" idx="0"/>
          </p:cNvCxnSpPr>
          <p:nvPr/>
        </p:nvCxnSpPr>
        <p:spPr bwMode="auto">
          <a:xfrm flipH="1">
            <a:off x="8675771" y="4797152"/>
            <a:ext cx="1636470" cy="648072"/>
          </a:xfrm>
          <a:prstGeom prst="straightConnector1">
            <a:avLst/>
          </a:prstGeom>
          <a:solidFill>
            <a:schemeClr val="accent1"/>
          </a:solidFill>
          <a:ln w="19050" cap="flat" cmpd="sng" algn="ctr">
            <a:solidFill>
              <a:schemeClr val="bg1">
                <a:lumMod val="65000"/>
              </a:schemeClr>
            </a:solidFill>
            <a:prstDash val="solid"/>
            <a:round/>
            <a:headEnd type="none" w="med" len="med"/>
            <a:tailEnd type="triangle"/>
          </a:ln>
          <a:effectLst/>
        </p:spPr>
      </p:cxnSp>
      <p:sp>
        <p:nvSpPr>
          <p:cNvPr id="42" name="文本框 41"/>
          <p:cNvSpPr txBox="1"/>
          <p:nvPr/>
        </p:nvSpPr>
        <p:spPr bwMode="auto">
          <a:xfrm>
            <a:off x="1582512" y="5581494"/>
            <a:ext cx="1114883" cy="51954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en-US" altLang="zh-CN" sz="1400" dirty="0" smtClean="0">
                <a:latin typeface="+mn-ea"/>
                <a:ea typeface="+mn-ea"/>
              </a:rPr>
              <a:t>Hypervisor</a:t>
            </a:r>
          </a:p>
          <a:p>
            <a:pPr algn="ctr"/>
            <a:r>
              <a:rPr lang="en-US" altLang="zh-CN" sz="1400" dirty="0" smtClean="0">
                <a:latin typeface="+mn-ea"/>
                <a:ea typeface="+mn-ea"/>
              </a:rPr>
              <a:t> (4G)</a:t>
            </a:r>
            <a:endParaRPr lang="zh-CN" altLang="en-US" sz="1400" dirty="0" smtClean="0">
              <a:latin typeface="+mn-ea"/>
              <a:ea typeface="+mn-ea"/>
            </a:endParaRPr>
          </a:p>
        </p:txBody>
      </p:sp>
      <p:sp>
        <p:nvSpPr>
          <p:cNvPr id="43" name="文本框 42"/>
          <p:cNvSpPr txBox="1"/>
          <p:nvPr/>
        </p:nvSpPr>
        <p:spPr bwMode="auto">
          <a:xfrm>
            <a:off x="9004953" y="3639256"/>
            <a:ext cx="990042"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en-US" altLang="zh-CN" sz="1400" dirty="0" smtClean="0">
                <a:latin typeface="+mn-ea"/>
                <a:ea typeface="+mn-ea"/>
              </a:rPr>
              <a:t>VM2 (2G)</a:t>
            </a:r>
            <a:endParaRPr lang="zh-CN" altLang="en-US" sz="1400" dirty="0" smtClean="0">
              <a:latin typeface="+mn-ea"/>
              <a:ea typeface="+mn-ea"/>
            </a:endParaRPr>
          </a:p>
        </p:txBody>
      </p:sp>
      <p:sp>
        <p:nvSpPr>
          <p:cNvPr id="44" name="文本框 43"/>
          <p:cNvSpPr txBox="1"/>
          <p:nvPr/>
        </p:nvSpPr>
        <p:spPr bwMode="auto">
          <a:xfrm>
            <a:off x="5765057" y="3639256"/>
            <a:ext cx="990042"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en-US" altLang="zh-CN" sz="1400" dirty="0" smtClean="0">
                <a:latin typeface="+mn-ea"/>
                <a:ea typeface="+mn-ea"/>
              </a:rPr>
              <a:t>VM1 (2G)</a:t>
            </a:r>
            <a:endParaRPr lang="zh-CN" altLang="en-US" sz="1400" dirty="0" smtClean="0">
              <a:latin typeface="+mn-ea"/>
              <a:ea typeface="+mn-ea"/>
            </a:endParaRPr>
          </a:p>
        </p:txBody>
      </p:sp>
      <p:sp>
        <p:nvSpPr>
          <p:cNvPr id="45" name="文本框 44"/>
          <p:cNvSpPr txBox="1"/>
          <p:nvPr/>
        </p:nvSpPr>
        <p:spPr bwMode="auto">
          <a:xfrm>
            <a:off x="2670946" y="3639256"/>
            <a:ext cx="990042"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en-US" altLang="zh-CN" sz="1400" dirty="0" smtClean="0">
                <a:latin typeface="+mn-ea"/>
                <a:ea typeface="+mn-ea"/>
              </a:rPr>
              <a:t>VM0 (2G)</a:t>
            </a:r>
            <a:endParaRPr lang="zh-CN" altLang="en-US" sz="1400" dirty="0" smtClean="0">
              <a:latin typeface="+mn-ea"/>
              <a:ea typeface="+mn-ea"/>
            </a:endParaRPr>
          </a:p>
        </p:txBody>
      </p:sp>
      <p:sp>
        <p:nvSpPr>
          <p:cNvPr id="46" name="文本框 45"/>
          <p:cNvSpPr txBox="1"/>
          <p:nvPr/>
        </p:nvSpPr>
        <p:spPr bwMode="auto">
          <a:xfrm>
            <a:off x="2710964" y="4141335"/>
            <a:ext cx="908096" cy="51954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en-US" altLang="zh-CN" sz="1400" dirty="0" smtClean="0">
                <a:latin typeface="+mn-ea"/>
                <a:ea typeface="+mn-ea"/>
              </a:rPr>
              <a:t>Guest</a:t>
            </a:r>
          </a:p>
          <a:p>
            <a:pPr algn="ctr"/>
            <a:r>
              <a:rPr lang="en-US" altLang="zh-CN" sz="1400" dirty="0">
                <a:latin typeface="+mn-ea"/>
                <a:ea typeface="+mn-ea"/>
              </a:rPr>
              <a:t>Memory</a:t>
            </a:r>
            <a:endParaRPr lang="zh-CN" altLang="en-US" sz="1400" dirty="0" smtClean="0">
              <a:latin typeface="+mn-ea"/>
              <a:ea typeface="+mn-ea"/>
            </a:endParaRPr>
          </a:p>
        </p:txBody>
      </p:sp>
      <p:sp>
        <p:nvSpPr>
          <p:cNvPr id="47" name="文本框 46"/>
          <p:cNvSpPr txBox="1"/>
          <p:nvPr/>
        </p:nvSpPr>
        <p:spPr bwMode="auto">
          <a:xfrm>
            <a:off x="5873613" y="4141335"/>
            <a:ext cx="908096" cy="51954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en-US" altLang="zh-CN" sz="1400" dirty="0" smtClean="0">
                <a:latin typeface="+mn-ea"/>
                <a:ea typeface="+mn-ea"/>
              </a:rPr>
              <a:t>Guest</a:t>
            </a:r>
          </a:p>
          <a:p>
            <a:pPr algn="ctr"/>
            <a:r>
              <a:rPr lang="en-US" altLang="zh-CN" sz="1400" dirty="0">
                <a:latin typeface="+mn-ea"/>
                <a:ea typeface="+mn-ea"/>
              </a:rPr>
              <a:t>Memory</a:t>
            </a:r>
            <a:endParaRPr lang="zh-CN" altLang="en-US" sz="1400" dirty="0" smtClean="0">
              <a:latin typeface="+mn-ea"/>
              <a:ea typeface="+mn-ea"/>
            </a:endParaRPr>
          </a:p>
        </p:txBody>
      </p:sp>
      <p:sp>
        <p:nvSpPr>
          <p:cNvPr id="48" name="文本框 47"/>
          <p:cNvSpPr txBox="1"/>
          <p:nvPr/>
        </p:nvSpPr>
        <p:spPr bwMode="auto">
          <a:xfrm>
            <a:off x="9025279" y="4141335"/>
            <a:ext cx="908096" cy="51954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en-US" altLang="zh-CN" sz="1400" dirty="0" smtClean="0">
                <a:latin typeface="+mn-ea"/>
                <a:ea typeface="+mn-ea"/>
              </a:rPr>
              <a:t>Guest</a:t>
            </a:r>
          </a:p>
          <a:p>
            <a:pPr algn="ctr"/>
            <a:r>
              <a:rPr lang="en-US" altLang="zh-CN" sz="1400" dirty="0">
                <a:latin typeface="+mn-ea"/>
                <a:ea typeface="+mn-ea"/>
              </a:rPr>
              <a:t>Memory</a:t>
            </a:r>
            <a:endParaRPr lang="zh-CN" altLang="en-US" sz="1400" dirty="0" smtClean="0">
              <a:latin typeface="+mn-ea"/>
              <a:ea typeface="+mn-ea"/>
            </a:endParaRPr>
          </a:p>
        </p:txBody>
      </p:sp>
      <p:sp>
        <p:nvSpPr>
          <p:cNvPr id="49" name="文本框 48"/>
          <p:cNvSpPr txBox="1"/>
          <p:nvPr/>
        </p:nvSpPr>
        <p:spPr bwMode="auto">
          <a:xfrm>
            <a:off x="4524169" y="5579454"/>
            <a:ext cx="908095" cy="51954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en-US" altLang="zh-CN" sz="1400" dirty="0" smtClean="0">
                <a:latin typeface="+mn-ea"/>
                <a:ea typeface="+mn-ea"/>
              </a:rPr>
              <a:t>Host</a:t>
            </a:r>
          </a:p>
          <a:p>
            <a:pPr algn="ctr"/>
            <a:r>
              <a:rPr lang="en-US" altLang="zh-CN" sz="1400" dirty="0" smtClean="0">
                <a:latin typeface="+mn-ea"/>
                <a:ea typeface="+mn-ea"/>
              </a:rPr>
              <a:t>Memory</a:t>
            </a:r>
            <a:endParaRPr lang="zh-CN" altLang="en-US" sz="1400" dirty="0" smtClean="0">
              <a:latin typeface="+mn-ea"/>
              <a:ea typeface="+mn-ea"/>
            </a:endParaRPr>
          </a:p>
        </p:txBody>
      </p:sp>
    </p:spTree>
    <p:extLst>
      <p:ext uri="{BB962C8B-B14F-4D97-AF65-F5344CB8AC3E}">
        <p14:creationId xmlns:p14="http://schemas.microsoft.com/office/powerpoint/2010/main" val="11632323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内存复用</a:t>
            </a:r>
            <a:endParaRPr lang="zh-CN" altLang="en-US" dirty="0"/>
          </a:p>
        </p:txBody>
      </p:sp>
      <p:sp>
        <p:nvSpPr>
          <p:cNvPr id="4" name="Rectangle 13"/>
          <p:cNvSpPr>
            <a:spLocks noChangeArrowheads="1"/>
          </p:cNvSpPr>
          <p:nvPr/>
        </p:nvSpPr>
        <p:spPr bwMode="black">
          <a:xfrm>
            <a:off x="1117294" y="3458522"/>
            <a:ext cx="3188970" cy="1013938"/>
          </a:xfrm>
          <a:prstGeom prst="rect">
            <a:avLst/>
          </a:prstGeom>
          <a:noFill/>
          <a:ln w="9525" algn="ctr">
            <a:noFill/>
            <a:miter lim="800000"/>
            <a:headEnd/>
            <a:tailEnd/>
          </a:ln>
        </p:spPr>
        <p:txBody>
          <a:bodyPr lIns="99897" tIns="49946" rIns="99897" bIns="49946">
            <a:spAutoFit/>
          </a:bodyPr>
          <a:lstStyle/>
          <a:p>
            <a:pPr>
              <a:lnSpc>
                <a:spcPts val="1590"/>
              </a:lnSpc>
              <a:spcBef>
                <a:spcPct val="50000"/>
              </a:spcBef>
            </a:pPr>
            <a:r>
              <a:rPr lang="zh-CN" altLang="en-US" sz="1200" dirty="0">
                <a:latin typeface="微软雅黑" pitchFamily="34" charset="-122"/>
                <a:ea typeface="微软雅黑" pitchFamily="34" charset="-122"/>
              </a:rPr>
              <a:t>内存共享：虚拟机之间共享同一物理内存</a:t>
            </a:r>
            <a:r>
              <a:rPr lang="zh-CN" altLang="en-US" sz="1200" dirty="0" smtClean="0">
                <a:latin typeface="微软雅黑" pitchFamily="34" charset="-122"/>
                <a:ea typeface="微软雅黑" pitchFamily="34" charset="-122"/>
              </a:rPr>
              <a:t>空间 </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蓝色</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a:t>
            </a:r>
            <a:r>
              <a:rPr lang="zh-CN" altLang="en-US" sz="1200" dirty="0">
                <a:latin typeface="微软雅黑" pitchFamily="34" charset="-122"/>
                <a:ea typeface="微软雅黑" pitchFamily="34" charset="-122"/>
              </a:rPr>
              <a:t>此时虚拟机仅对内存做只读操作</a:t>
            </a:r>
            <a:endParaRPr lang="en-US" altLang="zh-CN" sz="1200" dirty="0">
              <a:latin typeface="微软雅黑" pitchFamily="34" charset="-122"/>
              <a:ea typeface="微软雅黑" pitchFamily="34" charset="-122"/>
            </a:endParaRPr>
          </a:p>
          <a:p>
            <a:pPr>
              <a:lnSpc>
                <a:spcPts val="1590"/>
              </a:lnSpc>
              <a:spcBef>
                <a:spcPct val="50000"/>
              </a:spcBef>
            </a:pPr>
            <a:r>
              <a:rPr lang="zh-CN" altLang="en-US" sz="1200" dirty="0">
                <a:latin typeface="微软雅黑" pitchFamily="34" charset="-122"/>
                <a:ea typeface="微软雅黑" pitchFamily="34" charset="-122"/>
              </a:rPr>
              <a:t>写时复制：当虚拟机需要对内存进行写操作</a:t>
            </a:r>
            <a:r>
              <a:rPr lang="zh-CN" altLang="en-US" sz="1200" dirty="0" smtClean="0">
                <a:latin typeface="微软雅黑" pitchFamily="34" charset="-122"/>
                <a:ea typeface="微软雅黑" pitchFamily="34" charset="-122"/>
              </a:rPr>
              <a:t>时 </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橙色</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a:t>
            </a:r>
            <a:r>
              <a:rPr lang="zh-CN" altLang="en-US" sz="1200" dirty="0">
                <a:latin typeface="微软雅黑" pitchFamily="34" charset="-122"/>
                <a:ea typeface="微软雅黑" pitchFamily="34" charset="-122"/>
              </a:rPr>
              <a:t>开辟另一内存空间，并修改映射</a:t>
            </a:r>
            <a:endParaRPr lang="en-US" altLang="zh-CN" sz="1200" dirty="0">
              <a:latin typeface="微软雅黑" pitchFamily="34" charset="-122"/>
              <a:ea typeface="微软雅黑" pitchFamily="34" charset="-122"/>
            </a:endParaRPr>
          </a:p>
        </p:txBody>
      </p:sp>
      <p:sp>
        <p:nvSpPr>
          <p:cNvPr id="5" name="Rectangle 13"/>
          <p:cNvSpPr>
            <a:spLocks noChangeArrowheads="1"/>
          </p:cNvSpPr>
          <p:nvPr/>
        </p:nvSpPr>
        <p:spPr bwMode="black">
          <a:xfrm>
            <a:off x="4484384" y="3371234"/>
            <a:ext cx="3211830" cy="985521"/>
          </a:xfrm>
          <a:prstGeom prst="rect">
            <a:avLst/>
          </a:prstGeom>
          <a:noFill/>
          <a:ln w="9525" algn="ctr">
            <a:noFill/>
            <a:miter lim="800000"/>
            <a:headEnd/>
            <a:tailEnd/>
          </a:ln>
        </p:spPr>
        <p:txBody>
          <a:bodyPr lIns="99897" tIns="49946" rIns="99897" bIns="49946">
            <a:spAutoFit/>
          </a:bodyPr>
          <a:lstStyle/>
          <a:p>
            <a:pPr>
              <a:lnSpc>
                <a:spcPts val="2281"/>
              </a:lnSpc>
              <a:spcBef>
                <a:spcPct val="50000"/>
              </a:spcBef>
            </a:pPr>
            <a:r>
              <a:rPr lang="zh-CN" altLang="en-US" sz="1200" dirty="0">
                <a:latin typeface="微软雅黑" pitchFamily="34" charset="-122"/>
                <a:ea typeface="微软雅黑" pitchFamily="34" charset="-122"/>
              </a:rPr>
              <a:t>内存置换：虚拟机长时间未访问的内存内容被置换到存储中，并建立映射，当虚拟机再次访问该内存内容时再置换回来</a:t>
            </a:r>
            <a:endParaRPr lang="en-US" altLang="zh-CN" sz="1200" dirty="0">
              <a:latin typeface="微软雅黑" pitchFamily="34" charset="-122"/>
              <a:ea typeface="微软雅黑" pitchFamily="34" charset="-122"/>
            </a:endParaRPr>
          </a:p>
        </p:txBody>
      </p:sp>
      <p:sp>
        <p:nvSpPr>
          <p:cNvPr id="6" name="Rectangle 13"/>
          <p:cNvSpPr>
            <a:spLocks noChangeArrowheads="1"/>
          </p:cNvSpPr>
          <p:nvPr/>
        </p:nvSpPr>
        <p:spPr bwMode="black">
          <a:xfrm>
            <a:off x="7875279" y="3359429"/>
            <a:ext cx="3223260" cy="1023984"/>
          </a:xfrm>
          <a:prstGeom prst="rect">
            <a:avLst/>
          </a:prstGeom>
          <a:noFill/>
          <a:ln w="9525" algn="ctr">
            <a:noFill/>
            <a:miter lim="800000"/>
            <a:headEnd/>
            <a:tailEnd/>
          </a:ln>
        </p:spPr>
        <p:txBody>
          <a:bodyPr lIns="99897" tIns="49946" rIns="99897" bIns="49946">
            <a:spAutoFit/>
          </a:bodyPr>
          <a:lstStyle/>
          <a:p>
            <a:pPr>
              <a:lnSpc>
                <a:spcPts val="2401"/>
              </a:lnSpc>
              <a:spcBef>
                <a:spcPct val="50000"/>
              </a:spcBef>
            </a:pPr>
            <a:r>
              <a:rPr lang="zh-CN" altLang="en-US" sz="1200" dirty="0">
                <a:latin typeface="微软雅黑" pitchFamily="34" charset="-122"/>
                <a:ea typeface="微软雅黑" pitchFamily="34" charset="-122"/>
              </a:rPr>
              <a:t>内存气泡：</a:t>
            </a:r>
            <a:r>
              <a:rPr lang="en-US" altLang="zh-CN" sz="1200" dirty="0">
                <a:latin typeface="微软雅黑" pitchFamily="34" charset="-122"/>
                <a:ea typeface="微软雅黑" pitchFamily="34" charset="-122"/>
              </a:rPr>
              <a:t>Hypervisor</a:t>
            </a:r>
            <a:r>
              <a:rPr lang="zh-CN" altLang="en-US" sz="1200" dirty="0">
                <a:latin typeface="微软雅黑" pitchFamily="34" charset="-122"/>
                <a:ea typeface="微软雅黑" pitchFamily="34" charset="-122"/>
              </a:rPr>
              <a:t>通过内存气泡将较为空闲的虚拟机内存释放给内存使用率较高的虚拟机，从而提升内存利用率</a:t>
            </a:r>
            <a:endParaRPr lang="en-US" altLang="zh-CN" sz="1200" dirty="0">
              <a:latin typeface="微软雅黑" pitchFamily="34" charset="-122"/>
              <a:ea typeface="微软雅黑" pitchFamily="34" charset="-122"/>
            </a:endParaRPr>
          </a:p>
        </p:txBody>
      </p:sp>
      <p:sp>
        <p:nvSpPr>
          <p:cNvPr id="7" name="TextBox 88"/>
          <p:cNvSpPr txBox="1"/>
          <p:nvPr/>
        </p:nvSpPr>
        <p:spPr>
          <a:xfrm>
            <a:off x="1196533" y="5159076"/>
            <a:ext cx="7634595" cy="383093"/>
          </a:xfrm>
          <a:prstGeom prst="rect">
            <a:avLst/>
          </a:prstGeom>
          <a:noFill/>
        </p:spPr>
        <p:txBody>
          <a:bodyPr wrap="square" rtlCol="0">
            <a:spAutoFit/>
          </a:bodyPr>
          <a:lstStyle/>
          <a:p>
            <a:pPr marL="495761" lvl="1" indent="-285750">
              <a:lnSpc>
                <a:spcPct val="150000"/>
              </a:lnSpc>
              <a:buSzPct val="80000"/>
              <a:buFont typeface="Wingdings" panose="05000000000000000000" pitchFamily="2" charset="2"/>
              <a:buChar char="l"/>
              <a:defRPr/>
            </a:pPr>
            <a:r>
              <a:rPr lang="zh-CN" altLang="en-US" sz="1260" dirty="0">
                <a:solidFill>
                  <a:srgbClr val="000000">
                    <a:lumMod val="75000"/>
                    <a:lumOff val="25000"/>
                  </a:srgbClr>
                </a:solidFill>
                <a:latin typeface="微软雅黑" pitchFamily="34" charset="-122"/>
                <a:ea typeface="微软雅黑" pitchFamily="34" charset="-122"/>
              </a:rPr>
              <a:t>华为虚拟化平台，通过智能复用以上三种技术将内存复用比提升至</a:t>
            </a:r>
            <a:r>
              <a:rPr lang="en-US" altLang="zh-CN" sz="1260" dirty="0">
                <a:solidFill>
                  <a:srgbClr val="000000">
                    <a:lumMod val="75000"/>
                    <a:lumOff val="25000"/>
                  </a:srgbClr>
                </a:solidFill>
                <a:latin typeface="微软雅黑" pitchFamily="34" charset="-122"/>
                <a:ea typeface="微软雅黑" pitchFamily="34" charset="-122"/>
              </a:rPr>
              <a:t>150%</a:t>
            </a:r>
            <a:r>
              <a:rPr lang="zh-CN" altLang="en-US" sz="1260" dirty="0">
                <a:solidFill>
                  <a:srgbClr val="000000">
                    <a:lumMod val="75000"/>
                    <a:lumOff val="25000"/>
                  </a:srgbClr>
                </a:solidFill>
                <a:latin typeface="微软雅黑" pitchFamily="34" charset="-122"/>
                <a:ea typeface="微软雅黑" pitchFamily="34" charset="-122"/>
              </a:rPr>
              <a:t>，领先</a:t>
            </a:r>
            <a:r>
              <a:rPr lang="en-US" altLang="zh-CN" sz="1260" dirty="0">
                <a:solidFill>
                  <a:srgbClr val="000000">
                    <a:lumMod val="75000"/>
                    <a:lumOff val="25000"/>
                  </a:srgbClr>
                </a:solidFill>
                <a:latin typeface="微软雅黑" pitchFamily="34" charset="-122"/>
                <a:ea typeface="微软雅黑" pitchFamily="34" charset="-122"/>
              </a:rPr>
              <a:t>C</a:t>
            </a:r>
            <a:r>
              <a:rPr lang="zh-CN" altLang="en-US" sz="1260" dirty="0">
                <a:solidFill>
                  <a:srgbClr val="000000">
                    <a:lumMod val="75000"/>
                    <a:lumOff val="25000"/>
                  </a:srgbClr>
                </a:solidFill>
                <a:latin typeface="微软雅黑" pitchFamily="34" charset="-122"/>
                <a:ea typeface="微软雅黑" pitchFamily="34" charset="-122"/>
              </a:rPr>
              <a:t>等友商</a:t>
            </a:r>
          </a:p>
        </p:txBody>
      </p:sp>
      <p:sp>
        <p:nvSpPr>
          <p:cNvPr id="8" name="同侧圆角矩形 7"/>
          <p:cNvSpPr/>
          <p:nvPr/>
        </p:nvSpPr>
        <p:spPr bwMode="auto">
          <a:xfrm>
            <a:off x="1331545" y="4908788"/>
            <a:ext cx="9749967" cy="333454"/>
          </a:xfrm>
          <a:prstGeom prst="round2SameRect">
            <a:avLst>
              <a:gd name="adj1" fmla="val 0"/>
              <a:gd name="adj2" fmla="val 0"/>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a:noFill/>
          </a:ln>
          <a:effectLst/>
        </p:spPr>
        <p:txBody>
          <a:bodyPr vert="horz" wrap="square" lIns="114070" tIns="57036" rIns="114070" bIns="57036" numCol="1" rtlCol="0" anchor="ctr" anchorCtr="0" compatLnSpc="1">
            <a:prstTxWarp prst="textNoShape">
              <a:avLst/>
            </a:prstTxWarp>
          </a:bodyPr>
          <a:lstStyle/>
          <a:p>
            <a:pPr algn="ctr" defTabSz="1140754" eaLnBrk="0" hangingPunct="0">
              <a:buClr>
                <a:srgbClr val="CC9900"/>
              </a:buClr>
              <a:buSzPct val="60000"/>
            </a:pPr>
            <a:r>
              <a:rPr lang="zh-CN" altLang="en-US" sz="1400" dirty="0">
                <a:latin typeface="微软雅黑" panose="020B0503020204020204" pitchFamily="34" charset="-122"/>
                <a:ea typeface="微软雅黑" panose="020B0503020204020204" pitchFamily="34" charset="-122"/>
                <a:sym typeface="Wingdings" pitchFamily="2" charset="2"/>
              </a:rPr>
              <a:t>技术特点</a:t>
            </a:r>
          </a:p>
        </p:txBody>
      </p:sp>
      <p:sp>
        <p:nvSpPr>
          <p:cNvPr id="9" name="同侧圆角矩形 8"/>
          <p:cNvSpPr/>
          <p:nvPr/>
        </p:nvSpPr>
        <p:spPr bwMode="auto">
          <a:xfrm>
            <a:off x="1340099" y="5654327"/>
            <a:ext cx="9749967" cy="333454"/>
          </a:xfrm>
          <a:prstGeom prst="round2SameRect">
            <a:avLst>
              <a:gd name="adj1" fmla="val 0"/>
              <a:gd name="adj2" fmla="val 0"/>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a:noFill/>
          </a:ln>
          <a:effectLst/>
        </p:spPr>
        <p:txBody>
          <a:bodyPr vert="horz" wrap="square" lIns="114070" tIns="57036" rIns="114070" bIns="57036" numCol="1" rtlCol="0" anchor="ctr" anchorCtr="0" compatLnSpc="1">
            <a:prstTxWarp prst="textNoShape">
              <a:avLst/>
            </a:prstTxWarp>
          </a:bodyPr>
          <a:lstStyle/>
          <a:p>
            <a:pPr algn="ctr" defTabSz="1140754" eaLnBrk="0" hangingPunct="0">
              <a:buClr>
                <a:srgbClr val="CC9900"/>
              </a:buClr>
              <a:buSzPct val="60000"/>
            </a:pPr>
            <a:r>
              <a:rPr lang="zh-CN" altLang="en-US" sz="1400" dirty="0">
                <a:latin typeface="微软雅黑" panose="020B0503020204020204" pitchFamily="34" charset="-122"/>
                <a:ea typeface="微软雅黑" panose="020B0503020204020204" pitchFamily="34" charset="-122"/>
                <a:sym typeface="Wingdings" pitchFamily="2" charset="2"/>
              </a:rPr>
              <a:t>应用价值</a:t>
            </a:r>
          </a:p>
        </p:txBody>
      </p:sp>
      <p:sp>
        <p:nvSpPr>
          <p:cNvPr id="10" name="矩形 9"/>
          <p:cNvSpPr/>
          <p:nvPr/>
        </p:nvSpPr>
        <p:spPr>
          <a:xfrm>
            <a:off x="1196533" y="5977327"/>
            <a:ext cx="9040522" cy="383093"/>
          </a:xfrm>
          <a:prstGeom prst="rect">
            <a:avLst/>
          </a:prstGeom>
        </p:spPr>
        <p:txBody>
          <a:bodyPr wrap="square">
            <a:spAutoFit/>
          </a:bodyPr>
          <a:lstStyle/>
          <a:p>
            <a:pPr marL="495761" lvl="1" indent="-285750" defTabSz="1097334">
              <a:lnSpc>
                <a:spcPct val="150000"/>
              </a:lnSpc>
              <a:buSzPct val="80000"/>
              <a:buFont typeface="Wingdings" panose="05000000000000000000" pitchFamily="2" charset="2"/>
              <a:buChar char="l"/>
              <a:defRPr/>
            </a:pPr>
            <a:r>
              <a:rPr lang="zh-CN" altLang="en-US" sz="1260" dirty="0">
                <a:solidFill>
                  <a:srgbClr val="000000">
                    <a:lumMod val="75000"/>
                    <a:lumOff val="25000"/>
                  </a:srgbClr>
                </a:solidFill>
                <a:latin typeface="微软雅黑" pitchFamily="34" charset="-122"/>
                <a:ea typeface="微软雅黑" pitchFamily="34" charset="-122"/>
              </a:rPr>
              <a:t>同等内存资源条件下，虚拟机密度提升</a:t>
            </a:r>
            <a:r>
              <a:rPr lang="en-US" altLang="zh-CN" sz="1260" dirty="0">
                <a:solidFill>
                  <a:srgbClr val="000000">
                    <a:lumMod val="75000"/>
                    <a:lumOff val="25000"/>
                  </a:srgbClr>
                </a:solidFill>
                <a:latin typeface="微软雅黑" pitchFamily="34" charset="-122"/>
                <a:ea typeface="微软雅黑" pitchFamily="34" charset="-122"/>
              </a:rPr>
              <a:t>150%</a:t>
            </a:r>
            <a:r>
              <a:rPr lang="zh-CN" altLang="en-US" sz="1260" dirty="0">
                <a:solidFill>
                  <a:srgbClr val="000000">
                    <a:lumMod val="75000"/>
                    <a:lumOff val="25000"/>
                  </a:srgbClr>
                </a:solidFill>
                <a:latin typeface="微软雅黑" pitchFamily="34" charset="-122"/>
                <a:ea typeface="微软雅黑" pitchFamily="34" charset="-122"/>
              </a:rPr>
              <a:t>，降低</a:t>
            </a:r>
            <a:r>
              <a:rPr lang="en-US" altLang="zh-CN" sz="1260" dirty="0">
                <a:solidFill>
                  <a:srgbClr val="000000">
                    <a:lumMod val="75000"/>
                    <a:lumOff val="25000"/>
                  </a:srgbClr>
                </a:solidFill>
                <a:latin typeface="微软雅黑" pitchFamily="34" charset="-122"/>
                <a:ea typeface="微软雅黑" pitchFamily="34" charset="-122"/>
              </a:rPr>
              <a:t>50%</a:t>
            </a:r>
            <a:r>
              <a:rPr lang="zh-CN" altLang="en-US" sz="1260" dirty="0">
                <a:solidFill>
                  <a:srgbClr val="000000">
                    <a:lumMod val="75000"/>
                    <a:lumOff val="25000"/>
                  </a:srgbClr>
                </a:solidFill>
                <a:latin typeface="微软雅黑" pitchFamily="34" charset="-122"/>
                <a:ea typeface="微软雅黑" pitchFamily="34" charset="-122"/>
              </a:rPr>
              <a:t>的</a:t>
            </a:r>
            <a:r>
              <a:rPr lang="zh-CN" altLang="en-US" sz="1260" dirty="0" smtClean="0">
                <a:solidFill>
                  <a:srgbClr val="000000">
                    <a:lumMod val="75000"/>
                    <a:lumOff val="25000"/>
                  </a:srgbClr>
                </a:solidFill>
                <a:latin typeface="微软雅黑" pitchFamily="34" charset="-122"/>
                <a:ea typeface="微软雅黑" pitchFamily="34" charset="-122"/>
              </a:rPr>
              <a:t>硬件</a:t>
            </a:r>
            <a:r>
              <a:rPr lang="en-US" altLang="zh-CN" sz="1260" dirty="0" smtClean="0">
                <a:solidFill>
                  <a:srgbClr val="000000">
                    <a:lumMod val="75000"/>
                    <a:lumOff val="25000"/>
                  </a:srgbClr>
                </a:solidFill>
                <a:latin typeface="微软雅黑" pitchFamily="34" charset="-122"/>
                <a:ea typeface="微软雅黑" pitchFamily="34" charset="-122"/>
              </a:rPr>
              <a:t> (</a:t>
            </a:r>
            <a:r>
              <a:rPr lang="zh-CN" altLang="en-US" sz="1260" dirty="0" smtClean="0">
                <a:solidFill>
                  <a:srgbClr val="000000">
                    <a:lumMod val="75000"/>
                    <a:lumOff val="25000"/>
                  </a:srgbClr>
                </a:solidFill>
                <a:latin typeface="微软雅黑" pitchFamily="34" charset="-122"/>
                <a:ea typeface="微软雅黑" pitchFamily="34" charset="-122"/>
              </a:rPr>
              <a:t>内存</a:t>
            </a:r>
            <a:r>
              <a:rPr lang="en-US" altLang="zh-CN" sz="1260" dirty="0" smtClean="0">
                <a:solidFill>
                  <a:srgbClr val="000000">
                    <a:lumMod val="75000"/>
                    <a:lumOff val="25000"/>
                  </a:srgbClr>
                </a:solidFill>
                <a:latin typeface="微软雅黑" pitchFamily="34" charset="-122"/>
                <a:ea typeface="微软雅黑" pitchFamily="34" charset="-122"/>
              </a:rPr>
              <a:t>)</a:t>
            </a:r>
            <a:r>
              <a:rPr lang="zh-CN" altLang="en-US" sz="1260" dirty="0" smtClean="0">
                <a:solidFill>
                  <a:srgbClr val="000000">
                    <a:lumMod val="75000"/>
                    <a:lumOff val="25000"/>
                  </a:srgbClr>
                </a:solidFill>
                <a:latin typeface="微软雅黑" pitchFamily="34" charset="-122"/>
                <a:ea typeface="微软雅黑" pitchFamily="34" charset="-122"/>
              </a:rPr>
              <a:t>采购</a:t>
            </a:r>
            <a:r>
              <a:rPr lang="zh-CN" altLang="en-US" sz="1260" dirty="0">
                <a:solidFill>
                  <a:srgbClr val="000000">
                    <a:lumMod val="75000"/>
                    <a:lumOff val="25000"/>
                  </a:srgbClr>
                </a:solidFill>
                <a:latin typeface="微软雅黑" pitchFamily="34" charset="-122"/>
                <a:ea typeface="微软雅黑" pitchFamily="34" charset="-122"/>
              </a:rPr>
              <a:t>成本</a:t>
            </a:r>
          </a:p>
        </p:txBody>
      </p:sp>
      <p:sp>
        <p:nvSpPr>
          <p:cNvPr id="11" name="Rectangle 4"/>
          <p:cNvSpPr>
            <a:spLocks noChangeArrowheads="1"/>
          </p:cNvSpPr>
          <p:nvPr/>
        </p:nvSpPr>
        <p:spPr bwMode="gray">
          <a:xfrm>
            <a:off x="1157849" y="1346626"/>
            <a:ext cx="3126828" cy="279464"/>
          </a:xfrm>
          <a:prstGeom prst="rect">
            <a:avLst/>
          </a:prstGeom>
          <a:solidFill>
            <a:srgbClr val="00B0F0"/>
          </a:solidFill>
          <a:ln w="9525" algn="ctr">
            <a:solidFill>
              <a:sysClr val="window" lastClr="FFFFFF"/>
            </a:solidFill>
            <a:miter lim="800000"/>
            <a:headEnd/>
            <a:tailEnd/>
          </a:ln>
        </p:spPr>
        <p:txBody>
          <a:bodyPr wrap="none" lIns="99940" tIns="49970" rIns="99940" bIns="49970" anchor="ctr"/>
          <a:lstStyle/>
          <a:p>
            <a:pPr marL="0" marR="0" lvl="0" indent="0" algn="ctr" defTabSz="874889" eaLnBrk="1" fontAlgn="auto" latinLnBrk="0" hangingPunct="1">
              <a:lnSpc>
                <a:spcPct val="100000"/>
              </a:lnSpc>
              <a:spcBef>
                <a:spcPct val="50000"/>
              </a:spcBef>
              <a:spcAft>
                <a:spcPts val="0"/>
              </a:spcAft>
              <a:buClrTx/>
              <a:buSzTx/>
              <a:buFontTx/>
              <a:buNone/>
              <a:tabLst/>
              <a:defRPr/>
            </a:pPr>
            <a:r>
              <a:rPr kumimoji="0" lang="zh-CN" altLang="en-US" sz="1320" b="1" i="0" u="none" strike="noStrike" kern="0" cap="none" spc="0" normalizeH="0" baseline="0" noProof="0" dirty="0">
                <a:ln>
                  <a:noFill/>
                </a:ln>
                <a:solidFill>
                  <a:srgbClr val="002060"/>
                </a:solidFill>
                <a:effectLst/>
                <a:uLnTx/>
                <a:uFillTx/>
                <a:latin typeface="微软雅黑" pitchFamily="34" charset="-122"/>
                <a:ea typeface="微软雅黑" pitchFamily="34" charset="-122"/>
              </a:rPr>
              <a:t>内存共享，写时复制</a:t>
            </a:r>
          </a:p>
        </p:txBody>
      </p:sp>
      <p:sp>
        <p:nvSpPr>
          <p:cNvPr id="12" name="Rectangle 12"/>
          <p:cNvSpPr>
            <a:spLocks noChangeArrowheads="1"/>
          </p:cNvSpPr>
          <p:nvPr/>
        </p:nvSpPr>
        <p:spPr bwMode="auto">
          <a:xfrm>
            <a:off x="1165471" y="1345036"/>
            <a:ext cx="3134450" cy="2088046"/>
          </a:xfrm>
          <a:prstGeom prst="rect">
            <a:avLst/>
          </a:prstGeom>
          <a:noFill/>
          <a:ln w="9525" algn="ctr">
            <a:solidFill>
              <a:srgbClr val="33CCCC"/>
            </a:solidFill>
            <a:prstDash val="dash"/>
            <a:miter lim="800000"/>
            <a:headEnd/>
            <a:tailEnd/>
          </a:ln>
        </p:spPr>
        <p:txBody>
          <a:bodyPr wrap="none" lIns="96017" tIns="48009" rIns="96017" bIns="48009" anchor="ctr"/>
          <a:lstStyle/>
          <a:p>
            <a:pPr defTabSz="1219272"/>
            <a:endParaRPr lang="zh-CN" altLang="en-US" sz="2881">
              <a:solidFill>
                <a:prstClr val="black"/>
              </a:solidFill>
              <a:latin typeface="微软雅黑" pitchFamily="34" charset="-122"/>
              <a:ea typeface="微软雅黑" pitchFamily="34" charset="-122"/>
            </a:endParaRPr>
          </a:p>
        </p:txBody>
      </p:sp>
      <p:sp>
        <p:nvSpPr>
          <p:cNvPr id="13" name="Rectangle 4"/>
          <p:cNvSpPr>
            <a:spLocks noChangeArrowheads="1"/>
          </p:cNvSpPr>
          <p:nvPr/>
        </p:nvSpPr>
        <p:spPr bwMode="gray">
          <a:xfrm>
            <a:off x="4576211" y="1345037"/>
            <a:ext cx="3126828" cy="281052"/>
          </a:xfrm>
          <a:prstGeom prst="rect">
            <a:avLst/>
          </a:prstGeom>
          <a:solidFill>
            <a:srgbClr val="00B0F0"/>
          </a:solidFill>
          <a:ln w="9525" algn="ctr">
            <a:solidFill>
              <a:sysClr val="window" lastClr="FFFFFF"/>
            </a:solidFill>
            <a:miter lim="800000"/>
            <a:headEnd/>
            <a:tailEnd/>
          </a:ln>
        </p:spPr>
        <p:txBody>
          <a:bodyPr wrap="none" lIns="99940" tIns="49970" rIns="99940" bIns="49970" anchor="ctr"/>
          <a:lstStyle/>
          <a:p>
            <a:pPr marL="0" marR="0" lvl="0" indent="0" algn="ctr" defTabSz="874889" eaLnBrk="1" fontAlgn="auto" latinLnBrk="0" hangingPunct="1">
              <a:lnSpc>
                <a:spcPct val="100000"/>
              </a:lnSpc>
              <a:spcBef>
                <a:spcPct val="50000"/>
              </a:spcBef>
              <a:spcAft>
                <a:spcPts val="0"/>
              </a:spcAft>
              <a:buClrTx/>
              <a:buSzTx/>
              <a:buFontTx/>
              <a:buNone/>
              <a:tabLst/>
              <a:defRPr/>
            </a:pPr>
            <a:r>
              <a:rPr kumimoji="0" lang="zh-CN" altLang="en-US" sz="1320" b="1" i="0" u="none" strike="noStrike" kern="0" cap="none" spc="0" normalizeH="0" baseline="0" noProof="0" dirty="0">
                <a:ln>
                  <a:noFill/>
                </a:ln>
                <a:solidFill>
                  <a:srgbClr val="002060"/>
                </a:solidFill>
                <a:effectLst/>
                <a:uLnTx/>
                <a:uFillTx/>
                <a:latin typeface="微软雅黑" pitchFamily="34" charset="-122"/>
                <a:ea typeface="微软雅黑" pitchFamily="34" charset="-122"/>
              </a:rPr>
              <a:t>内存置换</a:t>
            </a:r>
          </a:p>
        </p:txBody>
      </p:sp>
      <p:sp>
        <p:nvSpPr>
          <p:cNvPr id="14" name="Rectangle 12"/>
          <p:cNvSpPr>
            <a:spLocks noChangeArrowheads="1"/>
          </p:cNvSpPr>
          <p:nvPr/>
        </p:nvSpPr>
        <p:spPr bwMode="auto">
          <a:xfrm>
            <a:off x="4583832" y="1343450"/>
            <a:ext cx="3134450" cy="2089634"/>
          </a:xfrm>
          <a:prstGeom prst="rect">
            <a:avLst/>
          </a:prstGeom>
          <a:noFill/>
          <a:ln w="9525" algn="ctr">
            <a:solidFill>
              <a:srgbClr val="33CCCC"/>
            </a:solidFill>
            <a:prstDash val="dash"/>
            <a:miter lim="800000"/>
            <a:headEnd/>
            <a:tailEnd/>
          </a:ln>
        </p:spPr>
        <p:txBody>
          <a:bodyPr wrap="none" lIns="96017" tIns="48009" rIns="96017" bIns="48009" anchor="ctr"/>
          <a:lstStyle/>
          <a:p>
            <a:pPr defTabSz="1219272"/>
            <a:endParaRPr lang="zh-CN" altLang="en-US" sz="2881">
              <a:solidFill>
                <a:prstClr val="black"/>
              </a:solidFill>
              <a:latin typeface="微软雅黑" pitchFamily="34" charset="-122"/>
              <a:ea typeface="微软雅黑" pitchFamily="34" charset="-122"/>
            </a:endParaRPr>
          </a:p>
        </p:txBody>
      </p:sp>
      <p:sp>
        <p:nvSpPr>
          <p:cNvPr id="15" name="Rectangle 4"/>
          <p:cNvSpPr>
            <a:spLocks noChangeArrowheads="1"/>
          </p:cNvSpPr>
          <p:nvPr/>
        </p:nvSpPr>
        <p:spPr bwMode="gray">
          <a:xfrm>
            <a:off x="7971711" y="1345037"/>
            <a:ext cx="3126828" cy="281052"/>
          </a:xfrm>
          <a:prstGeom prst="rect">
            <a:avLst/>
          </a:prstGeom>
          <a:solidFill>
            <a:srgbClr val="00B0F0"/>
          </a:solidFill>
          <a:ln w="9525" algn="ctr">
            <a:solidFill>
              <a:sysClr val="window" lastClr="FFFFFF"/>
            </a:solidFill>
            <a:miter lim="800000"/>
            <a:headEnd/>
            <a:tailEnd/>
          </a:ln>
        </p:spPr>
        <p:txBody>
          <a:bodyPr wrap="none" lIns="99940" tIns="49970" rIns="99940" bIns="49970" anchor="ctr"/>
          <a:lstStyle/>
          <a:p>
            <a:pPr marL="0" marR="0" lvl="0" indent="0" algn="ctr" defTabSz="874889" eaLnBrk="1" fontAlgn="auto" latinLnBrk="0" hangingPunct="1">
              <a:lnSpc>
                <a:spcPct val="100000"/>
              </a:lnSpc>
              <a:spcBef>
                <a:spcPct val="50000"/>
              </a:spcBef>
              <a:spcAft>
                <a:spcPts val="0"/>
              </a:spcAft>
              <a:buClrTx/>
              <a:buSzTx/>
              <a:buFontTx/>
              <a:buNone/>
              <a:tabLst/>
              <a:defRPr/>
            </a:pPr>
            <a:r>
              <a:rPr kumimoji="0" lang="zh-CN" altLang="en-US" sz="1320" b="1" i="0" u="none" strike="noStrike" kern="0" cap="none" spc="0" normalizeH="0" baseline="0" noProof="0" dirty="0">
                <a:ln>
                  <a:noFill/>
                </a:ln>
                <a:solidFill>
                  <a:srgbClr val="002060"/>
                </a:solidFill>
                <a:effectLst/>
                <a:uLnTx/>
                <a:uFillTx/>
                <a:latin typeface="微软雅黑" pitchFamily="34" charset="-122"/>
                <a:ea typeface="微软雅黑" pitchFamily="34" charset="-122"/>
              </a:rPr>
              <a:t>内存气泡</a:t>
            </a:r>
          </a:p>
        </p:txBody>
      </p:sp>
      <p:sp>
        <p:nvSpPr>
          <p:cNvPr id="16" name="Rectangle 12"/>
          <p:cNvSpPr>
            <a:spLocks noChangeArrowheads="1"/>
          </p:cNvSpPr>
          <p:nvPr/>
        </p:nvSpPr>
        <p:spPr bwMode="auto">
          <a:xfrm>
            <a:off x="7979333" y="1343450"/>
            <a:ext cx="3134450" cy="2089634"/>
          </a:xfrm>
          <a:prstGeom prst="rect">
            <a:avLst/>
          </a:prstGeom>
          <a:noFill/>
          <a:ln w="9525" algn="ctr">
            <a:solidFill>
              <a:srgbClr val="33CCCC"/>
            </a:solidFill>
            <a:prstDash val="dash"/>
            <a:miter lim="800000"/>
            <a:headEnd/>
            <a:tailEnd/>
          </a:ln>
        </p:spPr>
        <p:txBody>
          <a:bodyPr wrap="none" lIns="96017" tIns="48009" rIns="96017" bIns="48009" anchor="ctr"/>
          <a:lstStyle/>
          <a:p>
            <a:pPr defTabSz="1219272"/>
            <a:endParaRPr lang="zh-CN" altLang="en-US" sz="2881">
              <a:solidFill>
                <a:prstClr val="black"/>
              </a:solidFill>
              <a:latin typeface="微软雅黑" pitchFamily="34" charset="-122"/>
              <a:ea typeface="微软雅黑" pitchFamily="34" charset="-122"/>
            </a:endParaRPr>
          </a:p>
        </p:txBody>
      </p:sp>
      <p:sp>
        <p:nvSpPr>
          <p:cNvPr id="17" name="矩形 16"/>
          <p:cNvSpPr/>
          <p:nvPr/>
        </p:nvSpPr>
        <p:spPr bwMode="auto">
          <a:xfrm>
            <a:off x="1255026" y="1918255"/>
            <a:ext cx="811718" cy="447778"/>
          </a:xfrm>
          <a:prstGeom prst="rect">
            <a:avLst/>
          </a:prstGeom>
          <a:solidFill>
            <a:sysClr val="window" lastClr="FFFFFF">
              <a:lumMod val="75000"/>
            </a:sysClr>
          </a:solidFill>
          <a:ln w="9525" cap="flat" cmpd="sng" algn="ctr">
            <a:solidFill>
              <a:srgbClr val="EEECE1"/>
            </a:solidFill>
            <a:prstDash val="solid"/>
            <a:round/>
            <a:headEnd type="none" w="med" len="med"/>
            <a:tailEnd type="none" w="med" len="med"/>
          </a:ln>
          <a:effectLst/>
          <a:extLst/>
        </p:spPr>
        <p:txBody>
          <a:bodyPr lIns="109555" tIns="54781" rIns="109555" bIns="54781"/>
          <a:lstStyle/>
          <a:p>
            <a:pPr marL="0" marR="0" lvl="0" indent="0" defTabSz="1219272"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18" name="矩形 17"/>
          <p:cNvSpPr/>
          <p:nvPr/>
        </p:nvSpPr>
        <p:spPr bwMode="auto">
          <a:xfrm>
            <a:off x="1266457" y="2823340"/>
            <a:ext cx="2926757" cy="504942"/>
          </a:xfrm>
          <a:prstGeom prst="rect">
            <a:avLst/>
          </a:prstGeom>
          <a:solidFill>
            <a:sysClr val="window" lastClr="FFFFFF">
              <a:lumMod val="65000"/>
            </a:sysClr>
          </a:solidFill>
          <a:ln w="9525" cap="flat" cmpd="sng" algn="ctr">
            <a:solidFill>
              <a:srgbClr val="EEECE1"/>
            </a:solidFill>
            <a:prstDash val="solid"/>
            <a:round/>
            <a:headEnd type="none" w="med" len="med"/>
            <a:tailEnd type="none" w="med" len="med"/>
          </a:ln>
          <a:effectLst/>
          <a:extLst/>
        </p:spPr>
        <p:txBody>
          <a:bodyPr lIns="109555" tIns="54781" rIns="109555" bIns="54781"/>
          <a:lstStyle/>
          <a:p>
            <a:pPr marL="0" marR="0" lvl="0" indent="0" defTabSz="1219272"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19" name="矩形 18"/>
          <p:cNvSpPr/>
          <p:nvPr/>
        </p:nvSpPr>
        <p:spPr bwMode="auto">
          <a:xfrm>
            <a:off x="2318268" y="1918255"/>
            <a:ext cx="811718" cy="447778"/>
          </a:xfrm>
          <a:prstGeom prst="rect">
            <a:avLst/>
          </a:prstGeom>
          <a:solidFill>
            <a:sysClr val="window" lastClr="FFFFFF">
              <a:lumMod val="75000"/>
            </a:sysClr>
          </a:solidFill>
          <a:ln w="9525" cap="flat" cmpd="sng" algn="ctr">
            <a:solidFill>
              <a:srgbClr val="EEECE1"/>
            </a:solidFill>
            <a:prstDash val="solid"/>
            <a:round/>
            <a:headEnd type="none" w="med" len="med"/>
            <a:tailEnd type="none" w="med" len="med"/>
          </a:ln>
          <a:effectLst/>
          <a:extLst/>
        </p:spPr>
        <p:txBody>
          <a:bodyPr lIns="109555" tIns="54781" rIns="109555" bIns="54781"/>
          <a:lstStyle/>
          <a:p>
            <a:pPr marL="0" marR="0" lvl="0" indent="0" defTabSz="1219272"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20" name="矩形 19"/>
          <p:cNvSpPr/>
          <p:nvPr/>
        </p:nvSpPr>
        <p:spPr bwMode="auto">
          <a:xfrm>
            <a:off x="3370071" y="1918255"/>
            <a:ext cx="811718" cy="447778"/>
          </a:xfrm>
          <a:prstGeom prst="rect">
            <a:avLst/>
          </a:prstGeom>
          <a:solidFill>
            <a:sysClr val="window" lastClr="FFFFFF">
              <a:lumMod val="75000"/>
            </a:sysClr>
          </a:solidFill>
          <a:ln w="9525" cap="flat" cmpd="sng" algn="ctr">
            <a:solidFill>
              <a:srgbClr val="EEECE1"/>
            </a:solidFill>
            <a:prstDash val="solid"/>
            <a:round/>
            <a:headEnd type="none" w="med" len="med"/>
            <a:tailEnd type="none" w="med" len="med"/>
          </a:ln>
          <a:effectLst/>
          <a:extLst/>
        </p:spPr>
        <p:txBody>
          <a:bodyPr lIns="109555" tIns="54781" rIns="109555" bIns="54781"/>
          <a:lstStyle/>
          <a:p>
            <a:pPr marL="0" marR="0" lvl="0" indent="0" defTabSz="1219272"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21" name="TextBox 71"/>
          <p:cNvSpPr txBox="1">
            <a:spLocks noChangeArrowheads="1"/>
          </p:cNvSpPr>
          <p:nvPr/>
        </p:nvSpPr>
        <p:spPr bwMode="auto">
          <a:xfrm>
            <a:off x="1392222" y="1632441"/>
            <a:ext cx="661193" cy="295298"/>
          </a:xfrm>
          <a:prstGeom prst="rect">
            <a:avLst/>
          </a:prstGeom>
          <a:noFill/>
          <a:ln w="9525">
            <a:noFill/>
            <a:miter lim="800000"/>
            <a:headEnd/>
            <a:tailEnd/>
          </a:ln>
        </p:spPr>
        <p:txBody>
          <a:bodyPr wrap="square" lIns="109555" tIns="54781" rIns="109555" bIns="54781">
            <a:spAutoFit/>
          </a:bodyPr>
          <a:lstStyle/>
          <a:p>
            <a:pPr defTabSz="1219272"/>
            <a:r>
              <a:rPr lang="en-US" altLang="zh-CN" sz="1200" dirty="0">
                <a:solidFill>
                  <a:prstClr val="black"/>
                </a:solidFill>
                <a:latin typeface="微软雅黑" pitchFamily="34" charset="-122"/>
                <a:ea typeface="微软雅黑" pitchFamily="34" charset="-122"/>
              </a:rPr>
              <a:t>VM1</a:t>
            </a:r>
            <a:endParaRPr lang="zh-CN" altLang="en-US" sz="1200" dirty="0">
              <a:solidFill>
                <a:prstClr val="black"/>
              </a:solidFill>
              <a:latin typeface="微软雅黑" pitchFamily="34" charset="-122"/>
              <a:ea typeface="微软雅黑" pitchFamily="34" charset="-122"/>
            </a:endParaRPr>
          </a:p>
        </p:txBody>
      </p:sp>
      <p:sp>
        <p:nvSpPr>
          <p:cNvPr id="22" name="TextBox 72"/>
          <p:cNvSpPr txBox="1">
            <a:spLocks noChangeArrowheads="1"/>
          </p:cNvSpPr>
          <p:nvPr/>
        </p:nvSpPr>
        <p:spPr bwMode="auto">
          <a:xfrm>
            <a:off x="2444026" y="1632441"/>
            <a:ext cx="682153" cy="295298"/>
          </a:xfrm>
          <a:prstGeom prst="rect">
            <a:avLst/>
          </a:prstGeom>
          <a:noFill/>
          <a:ln w="9525">
            <a:noFill/>
            <a:miter lim="800000"/>
            <a:headEnd/>
            <a:tailEnd/>
          </a:ln>
        </p:spPr>
        <p:txBody>
          <a:bodyPr wrap="square" lIns="109555" tIns="54781" rIns="109555" bIns="54781">
            <a:spAutoFit/>
          </a:bodyPr>
          <a:lstStyle/>
          <a:p>
            <a:pPr defTabSz="1219272"/>
            <a:r>
              <a:rPr lang="en-US" altLang="zh-CN" sz="1200" dirty="0">
                <a:solidFill>
                  <a:prstClr val="black"/>
                </a:solidFill>
                <a:latin typeface="微软雅黑" pitchFamily="34" charset="-122"/>
                <a:ea typeface="微软雅黑" pitchFamily="34" charset="-122"/>
              </a:rPr>
              <a:t>VM2</a:t>
            </a:r>
            <a:endParaRPr lang="zh-CN" altLang="en-US" sz="1200" dirty="0">
              <a:solidFill>
                <a:prstClr val="black"/>
              </a:solidFill>
              <a:latin typeface="微软雅黑" pitchFamily="34" charset="-122"/>
              <a:ea typeface="微软雅黑" pitchFamily="34" charset="-122"/>
            </a:endParaRPr>
          </a:p>
        </p:txBody>
      </p:sp>
      <p:sp>
        <p:nvSpPr>
          <p:cNvPr id="23" name="TextBox 73"/>
          <p:cNvSpPr txBox="1">
            <a:spLocks noChangeArrowheads="1"/>
          </p:cNvSpPr>
          <p:nvPr/>
        </p:nvSpPr>
        <p:spPr bwMode="auto">
          <a:xfrm>
            <a:off x="3495830" y="1632441"/>
            <a:ext cx="624992" cy="295298"/>
          </a:xfrm>
          <a:prstGeom prst="rect">
            <a:avLst/>
          </a:prstGeom>
          <a:noFill/>
          <a:ln w="9525">
            <a:noFill/>
            <a:miter lim="800000"/>
            <a:headEnd/>
            <a:tailEnd/>
          </a:ln>
        </p:spPr>
        <p:txBody>
          <a:bodyPr wrap="square" lIns="109555" tIns="54781" rIns="109555" bIns="54781">
            <a:spAutoFit/>
          </a:bodyPr>
          <a:lstStyle/>
          <a:p>
            <a:pPr defTabSz="1219272"/>
            <a:r>
              <a:rPr lang="en-US" altLang="zh-CN" sz="1200" dirty="0">
                <a:solidFill>
                  <a:prstClr val="black"/>
                </a:solidFill>
                <a:latin typeface="微软雅黑" pitchFamily="34" charset="-122"/>
                <a:ea typeface="微软雅黑" pitchFamily="34" charset="-122"/>
              </a:rPr>
              <a:t>VM3</a:t>
            </a:r>
            <a:endParaRPr lang="zh-CN" altLang="en-US" sz="1200" dirty="0">
              <a:solidFill>
                <a:prstClr val="black"/>
              </a:solidFill>
              <a:latin typeface="微软雅黑" pitchFamily="34" charset="-122"/>
              <a:ea typeface="微软雅黑" pitchFamily="34" charset="-122"/>
            </a:endParaRPr>
          </a:p>
        </p:txBody>
      </p:sp>
      <p:sp>
        <p:nvSpPr>
          <p:cNvPr id="24" name="矩形 74"/>
          <p:cNvSpPr>
            <a:spLocks noChangeArrowheads="1"/>
          </p:cNvSpPr>
          <p:nvPr/>
        </p:nvSpPr>
        <p:spPr bwMode="auto">
          <a:xfrm>
            <a:off x="1380791" y="1927785"/>
            <a:ext cx="148624" cy="439841"/>
          </a:xfrm>
          <a:prstGeom prst="rect">
            <a:avLst/>
          </a:prstGeom>
          <a:solidFill>
            <a:srgbClr val="00B0F0"/>
          </a:solidFill>
          <a:ln w="9525" algn="ctr">
            <a:noFill/>
            <a:round/>
            <a:headEnd/>
            <a:tailEnd/>
          </a:ln>
        </p:spPr>
        <p:txBody>
          <a:bodyPr lIns="109555" tIns="54781" rIns="109555" bIns="54781"/>
          <a:lstStyle/>
          <a:p>
            <a:pPr defTabSz="1219272"/>
            <a:endParaRPr lang="zh-CN" altLang="en-US" sz="1200">
              <a:solidFill>
                <a:prstClr val="black"/>
              </a:solidFill>
              <a:latin typeface="微软雅黑" pitchFamily="34" charset="-122"/>
              <a:ea typeface="微软雅黑" pitchFamily="34" charset="-122"/>
            </a:endParaRPr>
          </a:p>
        </p:txBody>
      </p:sp>
      <p:sp>
        <p:nvSpPr>
          <p:cNvPr id="25" name="矩形 78"/>
          <p:cNvSpPr>
            <a:spLocks noChangeArrowheads="1"/>
          </p:cNvSpPr>
          <p:nvPr/>
        </p:nvSpPr>
        <p:spPr bwMode="auto">
          <a:xfrm>
            <a:off x="2752701" y="2832870"/>
            <a:ext cx="160057" cy="497003"/>
          </a:xfrm>
          <a:prstGeom prst="rect">
            <a:avLst/>
          </a:prstGeom>
          <a:solidFill>
            <a:srgbClr val="00B0F0"/>
          </a:solidFill>
          <a:ln w="9525" algn="ctr">
            <a:noFill/>
            <a:round/>
            <a:headEnd/>
            <a:tailEnd/>
          </a:ln>
        </p:spPr>
        <p:txBody>
          <a:bodyPr lIns="109555" tIns="54781" rIns="109555" bIns="54781"/>
          <a:lstStyle/>
          <a:p>
            <a:pPr defTabSz="1219272"/>
            <a:endParaRPr lang="zh-CN" altLang="en-US" sz="1200">
              <a:solidFill>
                <a:prstClr val="black"/>
              </a:solidFill>
              <a:latin typeface="微软雅黑" pitchFamily="34" charset="-122"/>
              <a:ea typeface="微软雅黑" pitchFamily="34" charset="-122"/>
            </a:endParaRPr>
          </a:p>
        </p:txBody>
      </p:sp>
      <p:sp>
        <p:nvSpPr>
          <p:cNvPr id="26" name="矩形 79"/>
          <p:cNvSpPr>
            <a:spLocks noChangeArrowheads="1"/>
          </p:cNvSpPr>
          <p:nvPr/>
        </p:nvSpPr>
        <p:spPr bwMode="auto">
          <a:xfrm>
            <a:off x="3278602" y="2823340"/>
            <a:ext cx="160057" cy="504942"/>
          </a:xfrm>
          <a:prstGeom prst="rect">
            <a:avLst/>
          </a:prstGeom>
          <a:solidFill>
            <a:srgbClr val="FFC000"/>
          </a:solidFill>
          <a:ln w="9525" algn="ctr">
            <a:noFill/>
            <a:round/>
            <a:headEnd/>
            <a:tailEnd/>
          </a:ln>
        </p:spPr>
        <p:txBody>
          <a:bodyPr lIns="109555" tIns="54781" rIns="109555" bIns="54781"/>
          <a:lstStyle/>
          <a:p>
            <a:pPr defTabSz="1219272"/>
            <a:endParaRPr lang="zh-CN" altLang="en-US" sz="1200">
              <a:solidFill>
                <a:prstClr val="black"/>
              </a:solidFill>
              <a:latin typeface="微软雅黑" pitchFamily="34" charset="-122"/>
              <a:ea typeface="微软雅黑" pitchFamily="34" charset="-122"/>
            </a:endParaRPr>
          </a:p>
        </p:txBody>
      </p:sp>
      <p:sp>
        <p:nvSpPr>
          <p:cNvPr id="27" name="矩形 81"/>
          <p:cNvSpPr>
            <a:spLocks noChangeArrowheads="1"/>
          </p:cNvSpPr>
          <p:nvPr/>
        </p:nvSpPr>
        <p:spPr bwMode="auto">
          <a:xfrm>
            <a:off x="2444027" y="1927785"/>
            <a:ext cx="148624" cy="439841"/>
          </a:xfrm>
          <a:prstGeom prst="rect">
            <a:avLst/>
          </a:prstGeom>
          <a:solidFill>
            <a:srgbClr val="00B0F0"/>
          </a:solidFill>
          <a:ln w="9525" algn="ctr">
            <a:noFill/>
            <a:round/>
            <a:headEnd/>
            <a:tailEnd/>
          </a:ln>
        </p:spPr>
        <p:txBody>
          <a:bodyPr lIns="109555" tIns="54781" rIns="109555" bIns="54781"/>
          <a:lstStyle/>
          <a:p>
            <a:pPr defTabSz="1219272"/>
            <a:endParaRPr lang="zh-CN" altLang="en-US" sz="1200">
              <a:solidFill>
                <a:prstClr val="black"/>
              </a:solidFill>
              <a:latin typeface="微软雅黑" pitchFamily="34" charset="-122"/>
              <a:ea typeface="微软雅黑" pitchFamily="34" charset="-122"/>
            </a:endParaRPr>
          </a:p>
        </p:txBody>
      </p:sp>
      <p:sp>
        <p:nvSpPr>
          <p:cNvPr id="28" name="矩形 82"/>
          <p:cNvSpPr>
            <a:spLocks noChangeArrowheads="1"/>
          </p:cNvSpPr>
          <p:nvPr/>
        </p:nvSpPr>
        <p:spPr bwMode="auto">
          <a:xfrm>
            <a:off x="3495831" y="1927785"/>
            <a:ext cx="148624" cy="439841"/>
          </a:xfrm>
          <a:prstGeom prst="rect">
            <a:avLst/>
          </a:prstGeom>
          <a:solidFill>
            <a:srgbClr val="00B0F0"/>
          </a:solidFill>
          <a:ln w="9525" algn="ctr">
            <a:noFill/>
            <a:round/>
            <a:headEnd/>
            <a:tailEnd/>
          </a:ln>
        </p:spPr>
        <p:txBody>
          <a:bodyPr lIns="109555" tIns="54781" rIns="109555" bIns="54781"/>
          <a:lstStyle/>
          <a:p>
            <a:pPr defTabSz="1219272"/>
            <a:endParaRPr lang="zh-CN" altLang="en-US" sz="1200">
              <a:solidFill>
                <a:prstClr val="black"/>
              </a:solidFill>
              <a:latin typeface="微软雅黑" pitchFamily="34" charset="-122"/>
              <a:ea typeface="微软雅黑" pitchFamily="34" charset="-122"/>
            </a:endParaRPr>
          </a:p>
        </p:txBody>
      </p:sp>
      <p:cxnSp>
        <p:nvCxnSpPr>
          <p:cNvPr id="29" name="直接连接符 84"/>
          <p:cNvCxnSpPr>
            <a:cxnSpLocks noChangeShapeType="1"/>
            <a:stCxn id="24" idx="2"/>
            <a:endCxn id="25" idx="0"/>
          </p:cNvCxnSpPr>
          <p:nvPr/>
        </p:nvCxnSpPr>
        <p:spPr bwMode="auto">
          <a:xfrm>
            <a:off x="1455096" y="2367623"/>
            <a:ext cx="1377633" cy="465244"/>
          </a:xfrm>
          <a:prstGeom prst="line">
            <a:avLst/>
          </a:prstGeom>
          <a:noFill/>
          <a:ln w="15875" algn="ctr">
            <a:solidFill>
              <a:srgbClr val="00B0F0"/>
            </a:solidFill>
            <a:round/>
            <a:headEnd/>
            <a:tailEnd/>
          </a:ln>
        </p:spPr>
      </p:cxnSp>
      <p:cxnSp>
        <p:nvCxnSpPr>
          <p:cNvPr id="30" name="直接连接符 86"/>
          <p:cNvCxnSpPr>
            <a:cxnSpLocks noChangeShapeType="1"/>
            <a:stCxn id="27" idx="2"/>
            <a:endCxn id="25" idx="0"/>
          </p:cNvCxnSpPr>
          <p:nvPr/>
        </p:nvCxnSpPr>
        <p:spPr bwMode="auto">
          <a:xfrm>
            <a:off x="2518340" y="2367623"/>
            <a:ext cx="314397" cy="465244"/>
          </a:xfrm>
          <a:prstGeom prst="line">
            <a:avLst/>
          </a:prstGeom>
          <a:noFill/>
          <a:ln w="15875" algn="ctr">
            <a:solidFill>
              <a:srgbClr val="00B0F0"/>
            </a:solidFill>
            <a:round/>
            <a:headEnd/>
            <a:tailEnd/>
          </a:ln>
        </p:spPr>
      </p:cxnSp>
      <p:cxnSp>
        <p:nvCxnSpPr>
          <p:cNvPr id="31" name="直接连接符 88"/>
          <p:cNvCxnSpPr>
            <a:cxnSpLocks noChangeShapeType="1"/>
            <a:stCxn id="28" idx="2"/>
            <a:endCxn id="25" idx="0"/>
          </p:cNvCxnSpPr>
          <p:nvPr/>
        </p:nvCxnSpPr>
        <p:spPr bwMode="auto">
          <a:xfrm flipH="1">
            <a:off x="2832730" y="2367623"/>
            <a:ext cx="737406" cy="465244"/>
          </a:xfrm>
          <a:prstGeom prst="line">
            <a:avLst/>
          </a:prstGeom>
          <a:noFill/>
          <a:ln w="15875" algn="ctr">
            <a:solidFill>
              <a:srgbClr val="00B0F0"/>
            </a:solidFill>
            <a:round/>
            <a:headEnd/>
            <a:tailEnd/>
          </a:ln>
        </p:spPr>
      </p:cxnSp>
      <p:sp>
        <p:nvSpPr>
          <p:cNvPr id="32" name="TextBox 89"/>
          <p:cNvSpPr txBox="1">
            <a:spLocks noChangeArrowheads="1"/>
          </p:cNvSpPr>
          <p:nvPr/>
        </p:nvSpPr>
        <p:spPr bwMode="auto">
          <a:xfrm>
            <a:off x="1266457" y="2939378"/>
            <a:ext cx="1045712" cy="295298"/>
          </a:xfrm>
          <a:prstGeom prst="rect">
            <a:avLst/>
          </a:prstGeom>
          <a:noFill/>
          <a:ln w="9525">
            <a:noFill/>
            <a:miter lim="800000"/>
            <a:headEnd/>
            <a:tailEnd/>
          </a:ln>
        </p:spPr>
        <p:txBody>
          <a:bodyPr wrap="square" lIns="109555" tIns="54781" rIns="109555" bIns="54781">
            <a:spAutoFit/>
          </a:bodyPr>
          <a:lstStyle/>
          <a:p>
            <a:pPr defTabSz="1219272"/>
            <a:r>
              <a:rPr lang="zh-CN" altLang="en-US" sz="1200" b="1" dirty="0">
                <a:solidFill>
                  <a:prstClr val="black"/>
                </a:solidFill>
                <a:latin typeface="微软雅黑" pitchFamily="34" charset="-122"/>
                <a:ea typeface="微软雅黑" pitchFamily="34" charset="-122"/>
              </a:rPr>
              <a:t>物理内存</a:t>
            </a:r>
          </a:p>
        </p:txBody>
      </p:sp>
      <p:cxnSp>
        <p:nvCxnSpPr>
          <p:cNvPr id="33" name="直接连接符 91"/>
          <p:cNvCxnSpPr>
            <a:cxnSpLocks noChangeShapeType="1"/>
            <a:stCxn id="27" idx="2"/>
            <a:endCxn id="26" idx="0"/>
          </p:cNvCxnSpPr>
          <p:nvPr/>
        </p:nvCxnSpPr>
        <p:spPr bwMode="auto">
          <a:xfrm>
            <a:off x="2518340" y="2367623"/>
            <a:ext cx="840299" cy="455718"/>
          </a:xfrm>
          <a:prstGeom prst="line">
            <a:avLst/>
          </a:prstGeom>
          <a:noFill/>
          <a:ln w="15875" algn="ctr">
            <a:solidFill>
              <a:srgbClr val="FFC000"/>
            </a:solidFill>
            <a:round/>
            <a:headEnd/>
            <a:tailEnd/>
          </a:ln>
        </p:spPr>
      </p:cxnSp>
      <p:sp>
        <p:nvSpPr>
          <p:cNvPr id="34" name="圆柱形 92"/>
          <p:cNvSpPr>
            <a:spLocks noChangeArrowheads="1"/>
          </p:cNvSpPr>
          <p:nvPr/>
        </p:nvSpPr>
        <p:spPr bwMode="auto">
          <a:xfrm>
            <a:off x="4947776" y="2670906"/>
            <a:ext cx="880314" cy="666906"/>
          </a:xfrm>
          <a:prstGeom prst="can">
            <a:avLst>
              <a:gd name="adj" fmla="val 25000"/>
            </a:avLst>
          </a:prstGeom>
          <a:gradFill rotWithShape="0">
            <a:gsLst>
              <a:gs pos="0">
                <a:srgbClr val="5E9EFF"/>
              </a:gs>
              <a:gs pos="39999">
                <a:srgbClr val="85C2FF"/>
              </a:gs>
              <a:gs pos="70000">
                <a:srgbClr val="C4D6EB"/>
              </a:gs>
              <a:gs pos="100000">
                <a:srgbClr val="FFEBFA"/>
              </a:gs>
            </a:gsLst>
            <a:lin ang="5400000"/>
          </a:gradFill>
          <a:ln w="9525" algn="ctr">
            <a:solidFill>
              <a:srgbClr val="0070C0"/>
            </a:solidFill>
            <a:round/>
            <a:headEnd/>
            <a:tailEnd/>
          </a:ln>
        </p:spPr>
        <p:txBody>
          <a:bodyPr lIns="109555" tIns="54781" rIns="109555" bIns="54781"/>
          <a:lstStyle/>
          <a:p>
            <a:pPr defTabSz="1219272"/>
            <a:endParaRPr lang="zh-CN" altLang="en-US" sz="1200">
              <a:solidFill>
                <a:prstClr val="black"/>
              </a:solidFill>
              <a:latin typeface="微软雅黑" pitchFamily="34" charset="-122"/>
              <a:ea typeface="微软雅黑" pitchFamily="34" charset="-122"/>
            </a:endParaRPr>
          </a:p>
        </p:txBody>
      </p:sp>
      <p:sp>
        <p:nvSpPr>
          <p:cNvPr id="35" name="圆柱形 93"/>
          <p:cNvSpPr>
            <a:spLocks noChangeArrowheads="1"/>
          </p:cNvSpPr>
          <p:nvPr/>
        </p:nvSpPr>
        <p:spPr bwMode="auto">
          <a:xfrm>
            <a:off x="6445453" y="2670906"/>
            <a:ext cx="880314" cy="666906"/>
          </a:xfrm>
          <a:prstGeom prst="can">
            <a:avLst>
              <a:gd name="adj" fmla="val 25000"/>
            </a:avLst>
          </a:prstGeom>
          <a:gradFill rotWithShape="0">
            <a:gsLst>
              <a:gs pos="0">
                <a:srgbClr val="5E9EFF"/>
              </a:gs>
              <a:gs pos="39999">
                <a:srgbClr val="85C2FF"/>
              </a:gs>
              <a:gs pos="70000">
                <a:srgbClr val="C4D6EB"/>
              </a:gs>
              <a:gs pos="100000">
                <a:srgbClr val="FFEBFA"/>
              </a:gs>
            </a:gsLst>
            <a:lin ang="5400000"/>
          </a:gradFill>
          <a:ln w="9525" algn="ctr">
            <a:solidFill>
              <a:srgbClr val="0070C0"/>
            </a:solidFill>
            <a:round/>
            <a:headEnd/>
            <a:tailEnd/>
          </a:ln>
        </p:spPr>
        <p:txBody>
          <a:bodyPr lIns="109555" tIns="54781" rIns="109555" bIns="54781"/>
          <a:lstStyle/>
          <a:p>
            <a:pPr defTabSz="1219272"/>
            <a:endParaRPr lang="zh-CN" altLang="en-US" sz="1200">
              <a:solidFill>
                <a:prstClr val="black"/>
              </a:solidFill>
              <a:latin typeface="微软雅黑" pitchFamily="34" charset="-122"/>
              <a:ea typeface="微软雅黑" pitchFamily="34" charset="-122"/>
            </a:endParaRPr>
          </a:p>
        </p:txBody>
      </p:sp>
      <p:sp>
        <p:nvSpPr>
          <p:cNvPr id="36" name="TextBox 94"/>
          <p:cNvSpPr txBox="1">
            <a:spLocks noChangeArrowheads="1"/>
          </p:cNvSpPr>
          <p:nvPr/>
        </p:nvSpPr>
        <p:spPr bwMode="auto">
          <a:xfrm>
            <a:off x="5862385" y="2956725"/>
            <a:ext cx="560200" cy="295298"/>
          </a:xfrm>
          <a:prstGeom prst="rect">
            <a:avLst/>
          </a:prstGeom>
          <a:noFill/>
          <a:ln w="9525">
            <a:noFill/>
            <a:miter lim="800000"/>
            <a:headEnd/>
            <a:tailEnd/>
          </a:ln>
        </p:spPr>
        <p:txBody>
          <a:bodyPr lIns="109555" tIns="54781" rIns="109555" bIns="54781">
            <a:spAutoFit/>
          </a:bodyPr>
          <a:lstStyle/>
          <a:p>
            <a:pPr defTabSz="1219272"/>
            <a:r>
              <a:rPr lang="en-US" altLang="zh-CN" sz="1200" b="1">
                <a:solidFill>
                  <a:prstClr val="black"/>
                </a:solidFill>
                <a:latin typeface="微软雅黑" pitchFamily="34" charset="-122"/>
                <a:ea typeface="微软雅黑" pitchFamily="34" charset="-122"/>
              </a:rPr>
              <a:t>Disk</a:t>
            </a:r>
            <a:endParaRPr lang="zh-CN" altLang="en-US" sz="1200" b="1">
              <a:solidFill>
                <a:prstClr val="black"/>
              </a:solidFill>
              <a:latin typeface="微软雅黑" pitchFamily="34" charset="-122"/>
              <a:ea typeface="微软雅黑" pitchFamily="34" charset="-122"/>
            </a:endParaRPr>
          </a:p>
        </p:txBody>
      </p:sp>
      <p:sp>
        <p:nvSpPr>
          <p:cNvPr id="37" name="矩形 36"/>
          <p:cNvSpPr/>
          <p:nvPr/>
        </p:nvSpPr>
        <p:spPr bwMode="auto">
          <a:xfrm>
            <a:off x="4970639" y="1908730"/>
            <a:ext cx="811718" cy="447778"/>
          </a:xfrm>
          <a:prstGeom prst="rect">
            <a:avLst/>
          </a:prstGeom>
          <a:solidFill>
            <a:sysClr val="window" lastClr="FFFFFF">
              <a:lumMod val="75000"/>
            </a:sysClr>
          </a:solidFill>
          <a:ln w="9525" cap="flat" cmpd="sng" algn="ctr">
            <a:solidFill>
              <a:srgbClr val="EEECE1"/>
            </a:solidFill>
            <a:prstDash val="solid"/>
            <a:round/>
            <a:headEnd type="none" w="med" len="med"/>
            <a:tailEnd type="none" w="med" len="med"/>
          </a:ln>
          <a:effectLst/>
          <a:extLst/>
        </p:spPr>
        <p:txBody>
          <a:bodyPr lIns="109555" tIns="54781" rIns="109555" bIns="54781"/>
          <a:lstStyle/>
          <a:p>
            <a:pPr marL="0" marR="0" lvl="0" indent="0" defTabSz="1219272"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38" name="TextBox 97"/>
          <p:cNvSpPr txBox="1">
            <a:spLocks noChangeArrowheads="1"/>
          </p:cNvSpPr>
          <p:nvPr/>
        </p:nvSpPr>
        <p:spPr bwMode="auto">
          <a:xfrm>
            <a:off x="5107833" y="1622917"/>
            <a:ext cx="560200" cy="295298"/>
          </a:xfrm>
          <a:prstGeom prst="rect">
            <a:avLst/>
          </a:prstGeom>
          <a:noFill/>
          <a:ln w="9525">
            <a:noFill/>
            <a:miter lim="800000"/>
            <a:headEnd/>
            <a:tailEnd/>
          </a:ln>
        </p:spPr>
        <p:txBody>
          <a:bodyPr lIns="109555" tIns="54781" rIns="109555" bIns="54781">
            <a:spAutoFit/>
          </a:bodyPr>
          <a:lstStyle/>
          <a:p>
            <a:pPr defTabSz="1219272"/>
            <a:r>
              <a:rPr lang="en-US" altLang="zh-CN" sz="1200" dirty="0">
                <a:solidFill>
                  <a:prstClr val="black"/>
                </a:solidFill>
                <a:latin typeface="微软雅黑" pitchFamily="34" charset="-122"/>
                <a:ea typeface="微软雅黑" pitchFamily="34" charset="-122"/>
              </a:rPr>
              <a:t>VM</a:t>
            </a:r>
            <a:endParaRPr lang="zh-CN" altLang="en-US" sz="1200" dirty="0">
              <a:solidFill>
                <a:prstClr val="black"/>
              </a:solidFill>
              <a:latin typeface="微软雅黑" pitchFamily="34" charset="-122"/>
              <a:ea typeface="微软雅黑" pitchFamily="34" charset="-122"/>
            </a:endParaRPr>
          </a:p>
        </p:txBody>
      </p:sp>
      <p:sp>
        <p:nvSpPr>
          <p:cNvPr id="39" name="矩形 38"/>
          <p:cNvSpPr/>
          <p:nvPr/>
        </p:nvSpPr>
        <p:spPr bwMode="auto">
          <a:xfrm>
            <a:off x="6479751" y="1908730"/>
            <a:ext cx="811718" cy="447778"/>
          </a:xfrm>
          <a:prstGeom prst="rect">
            <a:avLst/>
          </a:prstGeom>
          <a:solidFill>
            <a:sysClr val="window" lastClr="FFFFFF">
              <a:lumMod val="75000"/>
            </a:sysClr>
          </a:solidFill>
          <a:ln w="9525" cap="flat" cmpd="sng" algn="ctr">
            <a:solidFill>
              <a:srgbClr val="EEECE1"/>
            </a:solidFill>
            <a:prstDash val="solid"/>
            <a:round/>
            <a:headEnd type="none" w="med" len="med"/>
            <a:tailEnd type="none" w="med" len="med"/>
          </a:ln>
          <a:effectLst/>
          <a:extLst/>
        </p:spPr>
        <p:txBody>
          <a:bodyPr lIns="109555" tIns="54781" rIns="109555" bIns="54781"/>
          <a:lstStyle/>
          <a:p>
            <a:pPr marL="0" marR="0" lvl="0" indent="0" defTabSz="1219272"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40" name="TextBox 99"/>
          <p:cNvSpPr txBox="1">
            <a:spLocks noChangeArrowheads="1"/>
          </p:cNvSpPr>
          <p:nvPr/>
        </p:nvSpPr>
        <p:spPr bwMode="auto">
          <a:xfrm>
            <a:off x="6616942" y="1632442"/>
            <a:ext cx="560200" cy="295298"/>
          </a:xfrm>
          <a:prstGeom prst="rect">
            <a:avLst/>
          </a:prstGeom>
          <a:noFill/>
          <a:ln w="9525">
            <a:noFill/>
            <a:miter lim="800000"/>
            <a:headEnd/>
            <a:tailEnd/>
          </a:ln>
        </p:spPr>
        <p:txBody>
          <a:bodyPr lIns="109555" tIns="54781" rIns="109555" bIns="54781">
            <a:spAutoFit/>
          </a:bodyPr>
          <a:lstStyle/>
          <a:p>
            <a:pPr defTabSz="1219272"/>
            <a:r>
              <a:rPr lang="en-US" altLang="zh-CN" sz="1200">
                <a:solidFill>
                  <a:prstClr val="black"/>
                </a:solidFill>
                <a:latin typeface="微软雅黑" pitchFamily="34" charset="-122"/>
                <a:ea typeface="微软雅黑" pitchFamily="34" charset="-122"/>
              </a:rPr>
              <a:t>VM</a:t>
            </a:r>
            <a:endParaRPr lang="zh-CN" altLang="en-US" sz="1200">
              <a:solidFill>
                <a:prstClr val="black"/>
              </a:solidFill>
              <a:latin typeface="微软雅黑" pitchFamily="34" charset="-122"/>
              <a:ea typeface="微软雅黑" pitchFamily="34" charset="-122"/>
            </a:endParaRPr>
          </a:p>
        </p:txBody>
      </p:sp>
      <p:sp>
        <p:nvSpPr>
          <p:cNvPr id="41" name="矩形 100"/>
          <p:cNvSpPr>
            <a:spLocks noChangeArrowheads="1"/>
          </p:cNvSpPr>
          <p:nvPr/>
        </p:nvSpPr>
        <p:spPr bwMode="auto">
          <a:xfrm>
            <a:off x="5119266" y="1918258"/>
            <a:ext cx="148624" cy="439841"/>
          </a:xfrm>
          <a:prstGeom prst="rect">
            <a:avLst/>
          </a:prstGeom>
          <a:solidFill>
            <a:srgbClr val="00B0F0"/>
          </a:solidFill>
          <a:ln w="9525" algn="ctr">
            <a:noFill/>
            <a:round/>
            <a:headEnd/>
            <a:tailEnd/>
          </a:ln>
        </p:spPr>
        <p:txBody>
          <a:bodyPr lIns="109555" tIns="54781" rIns="109555" bIns="54781"/>
          <a:lstStyle/>
          <a:p>
            <a:pPr defTabSz="1219272"/>
            <a:endParaRPr lang="zh-CN" altLang="en-US" sz="1200">
              <a:solidFill>
                <a:prstClr val="black"/>
              </a:solidFill>
              <a:latin typeface="微软雅黑" pitchFamily="34" charset="-122"/>
              <a:ea typeface="微软雅黑" pitchFamily="34" charset="-122"/>
            </a:endParaRPr>
          </a:p>
        </p:txBody>
      </p:sp>
      <p:sp>
        <p:nvSpPr>
          <p:cNvPr id="42" name="矩形 101"/>
          <p:cNvSpPr>
            <a:spLocks noChangeArrowheads="1"/>
          </p:cNvSpPr>
          <p:nvPr/>
        </p:nvSpPr>
        <p:spPr bwMode="auto">
          <a:xfrm>
            <a:off x="5473676" y="1918258"/>
            <a:ext cx="148624" cy="439841"/>
          </a:xfrm>
          <a:prstGeom prst="rect">
            <a:avLst/>
          </a:prstGeom>
          <a:solidFill>
            <a:srgbClr val="00B0F0"/>
          </a:solidFill>
          <a:ln w="9525" algn="ctr">
            <a:noFill/>
            <a:round/>
            <a:headEnd/>
            <a:tailEnd/>
          </a:ln>
        </p:spPr>
        <p:txBody>
          <a:bodyPr lIns="109555" tIns="54781" rIns="109555" bIns="54781"/>
          <a:lstStyle/>
          <a:p>
            <a:pPr defTabSz="1219272"/>
            <a:endParaRPr lang="zh-CN" altLang="en-US" sz="1200">
              <a:solidFill>
                <a:prstClr val="black"/>
              </a:solidFill>
              <a:latin typeface="微软雅黑" pitchFamily="34" charset="-122"/>
              <a:ea typeface="微软雅黑" pitchFamily="34" charset="-122"/>
            </a:endParaRPr>
          </a:p>
        </p:txBody>
      </p:sp>
      <p:sp>
        <p:nvSpPr>
          <p:cNvPr id="43" name="矩形 42"/>
          <p:cNvSpPr/>
          <p:nvPr/>
        </p:nvSpPr>
        <p:spPr bwMode="auto">
          <a:xfrm>
            <a:off x="6616943" y="1918258"/>
            <a:ext cx="148624" cy="439841"/>
          </a:xfrm>
          <a:prstGeom prst="rect">
            <a:avLst/>
          </a:prstGeom>
          <a:solidFill>
            <a:sysClr val="window" lastClr="FFFFFF">
              <a:lumMod val="85000"/>
            </a:sysClr>
          </a:solidFill>
          <a:ln w="9525" cap="flat" cmpd="sng" algn="ctr">
            <a:noFill/>
            <a:prstDash val="solid"/>
            <a:round/>
            <a:headEnd type="none" w="med" len="med"/>
            <a:tailEnd type="none" w="med" len="med"/>
          </a:ln>
          <a:effectLst/>
          <a:extLst/>
        </p:spPr>
        <p:txBody>
          <a:bodyPr lIns="109555" tIns="54781" rIns="109555" bIns="54781"/>
          <a:lstStyle/>
          <a:p>
            <a:pPr marL="0" marR="0" lvl="0" indent="0" defTabSz="1219272"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44" name="矩形 43"/>
          <p:cNvSpPr/>
          <p:nvPr/>
        </p:nvSpPr>
        <p:spPr bwMode="auto">
          <a:xfrm>
            <a:off x="6971350" y="1918258"/>
            <a:ext cx="148624" cy="439841"/>
          </a:xfrm>
          <a:prstGeom prst="rect">
            <a:avLst/>
          </a:prstGeom>
          <a:solidFill>
            <a:sysClr val="window" lastClr="FFFFFF">
              <a:lumMod val="85000"/>
            </a:sysClr>
          </a:solidFill>
          <a:ln w="9525" cap="flat" cmpd="sng" algn="ctr">
            <a:noFill/>
            <a:prstDash val="solid"/>
            <a:round/>
            <a:headEnd type="none" w="med" len="med"/>
            <a:tailEnd type="none" w="med" len="med"/>
          </a:ln>
          <a:effectLst/>
          <a:extLst/>
        </p:spPr>
        <p:txBody>
          <a:bodyPr lIns="109555" tIns="54781" rIns="109555" bIns="54781"/>
          <a:lstStyle/>
          <a:p>
            <a:pPr marL="0" marR="0" lvl="0" indent="0" defTabSz="1219272"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45" name="矩形 104"/>
          <p:cNvSpPr>
            <a:spLocks noChangeArrowheads="1"/>
          </p:cNvSpPr>
          <p:nvPr/>
        </p:nvSpPr>
        <p:spPr bwMode="auto">
          <a:xfrm>
            <a:off x="6616938" y="2872435"/>
            <a:ext cx="148624" cy="439841"/>
          </a:xfrm>
          <a:prstGeom prst="rect">
            <a:avLst/>
          </a:prstGeom>
          <a:solidFill>
            <a:srgbClr val="00B0F0"/>
          </a:solidFill>
          <a:ln w="9525" algn="ctr">
            <a:noFill/>
            <a:round/>
            <a:headEnd/>
            <a:tailEnd/>
          </a:ln>
        </p:spPr>
        <p:txBody>
          <a:bodyPr lIns="109555" tIns="54781" rIns="109555" bIns="54781"/>
          <a:lstStyle/>
          <a:p>
            <a:pPr defTabSz="1219272"/>
            <a:endParaRPr lang="zh-CN" altLang="en-US" sz="1200">
              <a:solidFill>
                <a:prstClr val="black"/>
              </a:solidFill>
              <a:latin typeface="微软雅黑" pitchFamily="34" charset="-122"/>
              <a:ea typeface="微软雅黑" pitchFamily="34" charset="-122"/>
            </a:endParaRPr>
          </a:p>
        </p:txBody>
      </p:sp>
      <p:sp>
        <p:nvSpPr>
          <p:cNvPr id="46" name="矩形 105"/>
          <p:cNvSpPr>
            <a:spLocks noChangeArrowheads="1"/>
          </p:cNvSpPr>
          <p:nvPr/>
        </p:nvSpPr>
        <p:spPr bwMode="auto">
          <a:xfrm>
            <a:off x="6971350" y="2872435"/>
            <a:ext cx="148624" cy="439841"/>
          </a:xfrm>
          <a:prstGeom prst="rect">
            <a:avLst/>
          </a:prstGeom>
          <a:solidFill>
            <a:srgbClr val="00B0F0"/>
          </a:solidFill>
          <a:ln w="9525" algn="ctr">
            <a:noFill/>
            <a:round/>
            <a:headEnd/>
            <a:tailEnd/>
          </a:ln>
        </p:spPr>
        <p:txBody>
          <a:bodyPr lIns="109555" tIns="54781" rIns="109555" bIns="54781"/>
          <a:lstStyle/>
          <a:p>
            <a:pPr defTabSz="1219272"/>
            <a:endParaRPr lang="zh-CN" altLang="en-US" sz="1200">
              <a:solidFill>
                <a:prstClr val="black"/>
              </a:solidFill>
              <a:latin typeface="微软雅黑" pitchFamily="34" charset="-122"/>
              <a:ea typeface="微软雅黑" pitchFamily="34" charset="-122"/>
            </a:endParaRPr>
          </a:p>
        </p:txBody>
      </p:sp>
      <p:cxnSp>
        <p:nvCxnSpPr>
          <p:cNvPr id="47" name="直接箭头连接符 107"/>
          <p:cNvCxnSpPr>
            <a:cxnSpLocks noChangeShapeType="1"/>
            <a:stCxn id="43" idx="2"/>
            <a:endCxn id="45" idx="0"/>
          </p:cNvCxnSpPr>
          <p:nvPr/>
        </p:nvCxnSpPr>
        <p:spPr bwMode="auto">
          <a:xfrm flipH="1">
            <a:off x="6691250" y="2358099"/>
            <a:ext cx="5" cy="514336"/>
          </a:xfrm>
          <a:prstGeom prst="straightConnector1">
            <a:avLst/>
          </a:prstGeom>
          <a:noFill/>
          <a:ln w="19050" algn="ctr">
            <a:solidFill>
              <a:srgbClr val="FFC000"/>
            </a:solidFill>
            <a:prstDash val="dash"/>
            <a:round/>
            <a:headEnd/>
            <a:tailEnd type="triangle" w="med" len="med"/>
          </a:ln>
        </p:spPr>
      </p:cxnSp>
      <p:cxnSp>
        <p:nvCxnSpPr>
          <p:cNvPr id="48" name="直接箭头连接符 110"/>
          <p:cNvCxnSpPr>
            <a:cxnSpLocks noChangeShapeType="1"/>
            <a:stCxn id="44" idx="2"/>
            <a:endCxn id="46" idx="0"/>
          </p:cNvCxnSpPr>
          <p:nvPr/>
        </p:nvCxnSpPr>
        <p:spPr bwMode="auto">
          <a:xfrm>
            <a:off x="7045662" y="2358099"/>
            <a:ext cx="0" cy="514336"/>
          </a:xfrm>
          <a:prstGeom prst="straightConnector1">
            <a:avLst/>
          </a:prstGeom>
          <a:noFill/>
          <a:ln w="19050" algn="ctr">
            <a:solidFill>
              <a:srgbClr val="FFC000"/>
            </a:solidFill>
            <a:prstDash val="dash"/>
            <a:round/>
            <a:headEnd/>
            <a:tailEnd type="triangle" w="med" len="med"/>
          </a:ln>
        </p:spPr>
      </p:cxnSp>
      <p:sp>
        <p:nvSpPr>
          <p:cNvPr id="49" name="右箭头 48"/>
          <p:cNvSpPr/>
          <p:nvPr/>
        </p:nvSpPr>
        <p:spPr bwMode="auto">
          <a:xfrm>
            <a:off x="5953849" y="2375561"/>
            <a:ext cx="354412" cy="295343"/>
          </a:xfrm>
          <a:prstGeom prst="rightArrow">
            <a:avLst>
              <a:gd name="adj1" fmla="val 50000"/>
              <a:gd name="adj2" fmla="val 50000"/>
            </a:avLst>
          </a:prstGeom>
          <a:solidFill>
            <a:sysClr val="window" lastClr="FFFFFF">
              <a:lumMod val="85000"/>
            </a:sysClr>
          </a:solidFill>
          <a:ln w="9525" cap="flat" cmpd="sng" algn="ctr">
            <a:solidFill>
              <a:srgbClr val="EEECE1"/>
            </a:solidFill>
            <a:prstDash val="solid"/>
            <a:round/>
            <a:headEnd type="none" w="med" len="med"/>
            <a:tailEnd type="none" w="med" len="med"/>
          </a:ln>
          <a:effectLst/>
          <a:extLst/>
        </p:spPr>
        <p:txBody>
          <a:bodyPr lIns="109555" tIns="54781" rIns="109555" bIns="54781"/>
          <a:lstStyle/>
          <a:p>
            <a:pPr marL="0" marR="0" lvl="0" indent="0" defTabSz="1219272"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50" name="矩形 113"/>
          <p:cNvSpPr>
            <a:spLocks noChangeArrowheads="1"/>
          </p:cNvSpPr>
          <p:nvPr/>
        </p:nvSpPr>
        <p:spPr bwMode="auto">
          <a:xfrm>
            <a:off x="8126052" y="1937311"/>
            <a:ext cx="811718" cy="1362390"/>
          </a:xfrm>
          <a:prstGeom prst="rect">
            <a:avLst/>
          </a:prstGeom>
          <a:solidFill>
            <a:sysClr val="window" lastClr="FFFFFF"/>
          </a:solidFill>
          <a:ln w="9525" algn="ctr">
            <a:solidFill>
              <a:srgbClr val="00B0F0"/>
            </a:solidFill>
            <a:round/>
            <a:headEnd/>
            <a:tailEnd/>
          </a:ln>
        </p:spPr>
        <p:txBody>
          <a:bodyPr lIns="109555" tIns="54781" rIns="109555" bIns="54781"/>
          <a:lstStyle/>
          <a:p>
            <a:pPr marL="0" marR="0" lvl="0" indent="0" defTabSz="1219272"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51" name="矩形 114"/>
          <p:cNvSpPr>
            <a:spLocks noChangeArrowheads="1"/>
          </p:cNvSpPr>
          <p:nvPr/>
        </p:nvSpPr>
        <p:spPr bwMode="auto">
          <a:xfrm>
            <a:off x="10172495" y="1938899"/>
            <a:ext cx="811718" cy="1389384"/>
          </a:xfrm>
          <a:prstGeom prst="rect">
            <a:avLst/>
          </a:prstGeom>
          <a:solidFill>
            <a:sysClr val="window" lastClr="FFFFFF"/>
          </a:solidFill>
          <a:ln w="9525" algn="ctr">
            <a:solidFill>
              <a:srgbClr val="00B0F0"/>
            </a:solidFill>
            <a:round/>
            <a:headEnd/>
            <a:tailEnd/>
          </a:ln>
        </p:spPr>
        <p:txBody>
          <a:bodyPr lIns="109555" tIns="54781" rIns="109555" bIns="54781"/>
          <a:lstStyle/>
          <a:p>
            <a:pPr marL="0" marR="0" lvl="0" indent="0" defTabSz="1219272"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52" name="TextBox 115"/>
          <p:cNvSpPr txBox="1">
            <a:spLocks noChangeArrowheads="1"/>
          </p:cNvSpPr>
          <p:nvPr/>
        </p:nvSpPr>
        <p:spPr bwMode="auto">
          <a:xfrm>
            <a:off x="8240378" y="1641969"/>
            <a:ext cx="668810" cy="295298"/>
          </a:xfrm>
          <a:prstGeom prst="rect">
            <a:avLst/>
          </a:prstGeom>
          <a:noFill/>
          <a:ln w="9525">
            <a:noFill/>
            <a:miter lim="800000"/>
            <a:headEnd/>
            <a:tailEnd/>
          </a:ln>
        </p:spPr>
        <p:txBody>
          <a:bodyPr wrap="square" lIns="109555" tIns="54781" rIns="109555" bIns="54781">
            <a:spAutoFit/>
          </a:bodyPr>
          <a:lstStyle/>
          <a:p>
            <a:pPr defTabSz="1219272"/>
            <a:r>
              <a:rPr lang="en-US" altLang="zh-CN" sz="1200" dirty="0">
                <a:solidFill>
                  <a:prstClr val="black"/>
                </a:solidFill>
                <a:latin typeface="微软雅黑" pitchFamily="34" charset="-122"/>
                <a:ea typeface="微软雅黑" pitchFamily="34" charset="-122"/>
              </a:rPr>
              <a:t>VM1</a:t>
            </a:r>
            <a:endParaRPr lang="zh-CN" altLang="en-US" sz="1200" dirty="0">
              <a:solidFill>
                <a:prstClr val="black"/>
              </a:solidFill>
              <a:latin typeface="微软雅黑" pitchFamily="34" charset="-122"/>
              <a:ea typeface="微软雅黑" pitchFamily="34" charset="-122"/>
            </a:endParaRPr>
          </a:p>
        </p:txBody>
      </p:sp>
      <p:sp>
        <p:nvSpPr>
          <p:cNvPr id="53" name="TextBox 116"/>
          <p:cNvSpPr txBox="1">
            <a:spLocks noChangeArrowheads="1"/>
          </p:cNvSpPr>
          <p:nvPr/>
        </p:nvSpPr>
        <p:spPr bwMode="auto">
          <a:xfrm>
            <a:off x="10309687" y="1651497"/>
            <a:ext cx="617362" cy="295298"/>
          </a:xfrm>
          <a:prstGeom prst="rect">
            <a:avLst/>
          </a:prstGeom>
          <a:noFill/>
          <a:ln w="9525">
            <a:noFill/>
            <a:miter lim="800000"/>
            <a:headEnd/>
            <a:tailEnd/>
          </a:ln>
        </p:spPr>
        <p:txBody>
          <a:bodyPr wrap="square" lIns="109555" tIns="54781" rIns="109555" bIns="54781">
            <a:spAutoFit/>
          </a:bodyPr>
          <a:lstStyle/>
          <a:p>
            <a:pPr defTabSz="1219272"/>
            <a:r>
              <a:rPr lang="en-US" altLang="zh-CN" sz="1200" dirty="0">
                <a:solidFill>
                  <a:prstClr val="black"/>
                </a:solidFill>
                <a:latin typeface="微软雅黑" pitchFamily="34" charset="-122"/>
                <a:ea typeface="微软雅黑" pitchFamily="34" charset="-122"/>
              </a:rPr>
              <a:t>VM2</a:t>
            </a:r>
            <a:endParaRPr lang="zh-CN" altLang="en-US" sz="1200" dirty="0">
              <a:solidFill>
                <a:prstClr val="black"/>
              </a:solidFill>
              <a:latin typeface="微软雅黑" pitchFamily="34" charset="-122"/>
              <a:ea typeface="微软雅黑" pitchFamily="34" charset="-122"/>
            </a:endParaRPr>
          </a:p>
        </p:txBody>
      </p:sp>
      <p:sp>
        <p:nvSpPr>
          <p:cNvPr id="54" name="椭圆 117"/>
          <p:cNvSpPr>
            <a:spLocks noChangeArrowheads="1"/>
          </p:cNvSpPr>
          <p:nvPr/>
        </p:nvSpPr>
        <p:spPr bwMode="auto">
          <a:xfrm>
            <a:off x="9143550" y="2213599"/>
            <a:ext cx="800285" cy="647850"/>
          </a:xfrm>
          <a:prstGeom prst="ellipse">
            <a:avLst/>
          </a:prstGeom>
          <a:noFill/>
          <a:ln w="9525" algn="ctr">
            <a:solidFill>
              <a:srgbClr val="00B0F0"/>
            </a:solidFill>
            <a:round/>
            <a:headEnd/>
            <a:tailEnd/>
          </a:ln>
        </p:spPr>
        <p:txBody>
          <a:bodyPr lIns="109555" tIns="54781" rIns="109555" bIns="54781"/>
          <a:lstStyle/>
          <a:p>
            <a:pPr marL="0" marR="0" lvl="0" indent="0" defTabSz="1219272"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55" name="TextBox 118"/>
          <p:cNvSpPr txBox="1">
            <a:spLocks noChangeArrowheads="1"/>
          </p:cNvSpPr>
          <p:nvPr/>
        </p:nvSpPr>
        <p:spPr bwMode="auto">
          <a:xfrm>
            <a:off x="9143549" y="2423201"/>
            <a:ext cx="876511" cy="295298"/>
          </a:xfrm>
          <a:prstGeom prst="rect">
            <a:avLst/>
          </a:prstGeom>
          <a:noFill/>
          <a:ln w="9525">
            <a:noFill/>
            <a:miter lim="800000"/>
            <a:headEnd/>
            <a:tailEnd/>
          </a:ln>
        </p:spPr>
        <p:txBody>
          <a:bodyPr wrap="square" lIns="109555" tIns="54781" rIns="109555" bIns="54781">
            <a:spAutoFit/>
          </a:bodyPr>
          <a:lstStyle/>
          <a:p>
            <a:pPr defTabSz="1219272"/>
            <a:r>
              <a:rPr lang="zh-CN" altLang="en-US" sz="1200" b="1">
                <a:solidFill>
                  <a:prstClr val="black"/>
                </a:solidFill>
                <a:latin typeface="微软雅黑" pitchFamily="34" charset="-122"/>
                <a:ea typeface="微软雅黑" pitchFamily="34" charset="-122"/>
              </a:rPr>
              <a:t>内存气泡</a:t>
            </a:r>
          </a:p>
        </p:txBody>
      </p:sp>
      <p:sp>
        <p:nvSpPr>
          <p:cNvPr id="56" name="右箭头 119"/>
          <p:cNvSpPr>
            <a:spLocks noChangeArrowheads="1"/>
          </p:cNvSpPr>
          <p:nvPr/>
        </p:nvSpPr>
        <p:spPr bwMode="auto">
          <a:xfrm>
            <a:off x="9143550" y="1908728"/>
            <a:ext cx="863165" cy="179430"/>
          </a:xfrm>
          <a:prstGeom prst="rightArrow">
            <a:avLst>
              <a:gd name="adj1" fmla="val 50000"/>
              <a:gd name="adj2" fmla="val 50111"/>
            </a:avLst>
          </a:prstGeom>
          <a:noFill/>
          <a:ln w="9525" algn="ctr">
            <a:solidFill>
              <a:srgbClr val="00B0F0"/>
            </a:solidFill>
            <a:round/>
            <a:headEnd/>
            <a:tailEnd/>
          </a:ln>
        </p:spPr>
        <p:txBody>
          <a:bodyPr lIns="109555" tIns="54781" rIns="109555" bIns="54781"/>
          <a:lstStyle/>
          <a:p>
            <a:pPr marL="0" marR="0" lvl="0" indent="0" defTabSz="1219272"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57" name="左箭头 120"/>
          <p:cNvSpPr>
            <a:spLocks noChangeArrowheads="1"/>
          </p:cNvSpPr>
          <p:nvPr/>
        </p:nvSpPr>
        <p:spPr bwMode="auto">
          <a:xfrm>
            <a:off x="9154990" y="3042465"/>
            <a:ext cx="865070" cy="179430"/>
          </a:xfrm>
          <a:prstGeom prst="leftArrow">
            <a:avLst>
              <a:gd name="adj1" fmla="val 50000"/>
              <a:gd name="adj2" fmla="val 50221"/>
            </a:avLst>
          </a:prstGeom>
          <a:noFill/>
          <a:ln w="9525" algn="ctr">
            <a:solidFill>
              <a:srgbClr val="00B0F0"/>
            </a:solidFill>
            <a:round/>
            <a:headEnd/>
            <a:tailEnd/>
          </a:ln>
        </p:spPr>
        <p:txBody>
          <a:bodyPr lIns="109555" tIns="54781" rIns="109555" bIns="54781"/>
          <a:lstStyle/>
          <a:p>
            <a:pPr marL="0" marR="0" lvl="0" indent="0" defTabSz="1219272"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58" name="矩形 57"/>
          <p:cNvSpPr/>
          <p:nvPr/>
        </p:nvSpPr>
        <p:spPr bwMode="auto">
          <a:xfrm>
            <a:off x="8126052" y="3051994"/>
            <a:ext cx="811718" cy="257234"/>
          </a:xfrm>
          <a:prstGeom prst="rect">
            <a:avLst/>
          </a:prstGeom>
          <a:solidFill>
            <a:srgbClr val="C9C9C3"/>
          </a:solidFill>
          <a:ln w="9525" cap="flat" cmpd="sng" algn="ctr">
            <a:solidFill>
              <a:srgbClr val="00B0F0"/>
            </a:solidFill>
            <a:prstDash val="solid"/>
            <a:round/>
            <a:headEnd type="none" w="med" len="med"/>
            <a:tailEnd type="none" w="med" len="med"/>
          </a:ln>
          <a:effectLst/>
          <a:extLst/>
        </p:spPr>
        <p:txBody>
          <a:bodyPr lIns="109555" tIns="54781" rIns="109555" bIns="54781"/>
          <a:lstStyle/>
          <a:p>
            <a:pPr marL="0" marR="0" lvl="0" indent="0" defTabSz="1219272"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59" name="矩形 58"/>
          <p:cNvSpPr/>
          <p:nvPr/>
        </p:nvSpPr>
        <p:spPr bwMode="auto">
          <a:xfrm>
            <a:off x="10172495" y="2185017"/>
            <a:ext cx="811718" cy="1143265"/>
          </a:xfrm>
          <a:prstGeom prst="rect">
            <a:avLst/>
          </a:prstGeom>
          <a:solidFill>
            <a:schemeClr val="tx1">
              <a:lumMod val="25000"/>
              <a:lumOff val="75000"/>
            </a:schemeClr>
          </a:solidFill>
          <a:ln w="9525" cap="flat" cmpd="sng" algn="ctr">
            <a:solidFill>
              <a:srgbClr val="00B0F0"/>
            </a:solidFill>
            <a:prstDash val="solid"/>
            <a:round/>
            <a:headEnd type="none" w="med" len="med"/>
            <a:tailEnd type="none" w="med" len="med"/>
          </a:ln>
          <a:effectLst/>
          <a:extLst/>
        </p:spPr>
        <p:txBody>
          <a:bodyPr lIns="109555" tIns="54781" rIns="109555" bIns="54781"/>
          <a:lstStyle/>
          <a:p>
            <a:pPr marL="0" marR="0" lvl="0" indent="0" defTabSz="1219272"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60" name="TextBox 123"/>
          <p:cNvSpPr txBox="1">
            <a:spLocks noChangeArrowheads="1"/>
          </p:cNvSpPr>
          <p:nvPr/>
        </p:nvSpPr>
        <p:spPr bwMode="auto">
          <a:xfrm>
            <a:off x="8251811" y="2146912"/>
            <a:ext cx="560200" cy="295298"/>
          </a:xfrm>
          <a:prstGeom prst="rect">
            <a:avLst/>
          </a:prstGeom>
          <a:noFill/>
          <a:ln w="9525">
            <a:solidFill>
              <a:srgbClr val="00B0F0"/>
            </a:solidFill>
            <a:miter lim="800000"/>
            <a:headEnd/>
            <a:tailEnd/>
          </a:ln>
        </p:spPr>
        <p:txBody>
          <a:bodyPr lIns="109555" tIns="54781" rIns="109555" bIns="54781">
            <a:spAutoFit/>
          </a:bodyPr>
          <a:lstStyle/>
          <a:p>
            <a:pPr defTabSz="1219272"/>
            <a:r>
              <a:rPr lang="zh-CN" altLang="en-US" sz="1200">
                <a:solidFill>
                  <a:prstClr val="black"/>
                </a:solidFill>
                <a:latin typeface="微软雅黑" pitchFamily="34" charset="-122"/>
                <a:ea typeface="微软雅黑" pitchFamily="34" charset="-122"/>
              </a:rPr>
              <a:t>空闲</a:t>
            </a:r>
          </a:p>
        </p:txBody>
      </p:sp>
      <p:sp>
        <p:nvSpPr>
          <p:cNvPr id="61" name="TextBox 124"/>
          <p:cNvSpPr txBox="1">
            <a:spLocks noChangeArrowheads="1"/>
          </p:cNvSpPr>
          <p:nvPr/>
        </p:nvSpPr>
        <p:spPr bwMode="auto">
          <a:xfrm>
            <a:off x="8166068" y="3013930"/>
            <a:ext cx="743120" cy="295298"/>
          </a:xfrm>
          <a:prstGeom prst="rect">
            <a:avLst/>
          </a:prstGeom>
          <a:noFill/>
          <a:ln w="9525">
            <a:noFill/>
            <a:miter lim="800000"/>
            <a:headEnd/>
            <a:tailEnd/>
          </a:ln>
        </p:spPr>
        <p:txBody>
          <a:bodyPr wrap="square" lIns="109555" tIns="54781" rIns="109555" bIns="54781">
            <a:spAutoFit/>
          </a:bodyPr>
          <a:lstStyle/>
          <a:p>
            <a:pPr defTabSz="1219272"/>
            <a:r>
              <a:rPr lang="zh-CN" altLang="en-US" sz="1200" dirty="0">
                <a:solidFill>
                  <a:prstClr val="black"/>
                </a:solidFill>
                <a:latin typeface="微软雅黑" pitchFamily="34" charset="-122"/>
                <a:ea typeface="微软雅黑" pitchFamily="34" charset="-122"/>
              </a:rPr>
              <a:t>已使用</a:t>
            </a:r>
          </a:p>
        </p:txBody>
      </p:sp>
      <p:sp>
        <p:nvSpPr>
          <p:cNvPr id="62" name="TextBox 125"/>
          <p:cNvSpPr txBox="1">
            <a:spLocks noChangeArrowheads="1"/>
          </p:cNvSpPr>
          <p:nvPr/>
        </p:nvSpPr>
        <p:spPr bwMode="auto">
          <a:xfrm>
            <a:off x="10243227" y="2642326"/>
            <a:ext cx="728150" cy="295298"/>
          </a:xfrm>
          <a:prstGeom prst="rect">
            <a:avLst/>
          </a:prstGeom>
          <a:noFill/>
          <a:ln w="9525">
            <a:noFill/>
            <a:miter lim="800000"/>
            <a:headEnd/>
            <a:tailEnd/>
          </a:ln>
        </p:spPr>
        <p:txBody>
          <a:bodyPr wrap="square" lIns="109555" tIns="54781" rIns="109555" bIns="54781">
            <a:spAutoFit/>
          </a:bodyPr>
          <a:lstStyle/>
          <a:p>
            <a:pPr defTabSz="1219272"/>
            <a:r>
              <a:rPr lang="zh-CN" altLang="en-US" sz="1200" dirty="0">
                <a:solidFill>
                  <a:prstClr val="black"/>
                </a:solidFill>
                <a:latin typeface="微软雅黑" pitchFamily="34" charset="-122"/>
                <a:ea typeface="微软雅黑" pitchFamily="34" charset="-122"/>
              </a:rPr>
              <a:t>已使用</a:t>
            </a:r>
          </a:p>
        </p:txBody>
      </p:sp>
      <p:sp>
        <p:nvSpPr>
          <p:cNvPr id="63" name="TextBox 126"/>
          <p:cNvSpPr txBox="1">
            <a:spLocks noChangeArrowheads="1"/>
          </p:cNvSpPr>
          <p:nvPr/>
        </p:nvSpPr>
        <p:spPr bwMode="auto">
          <a:xfrm>
            <a:off x="10332552" y="1946840"/>
            <a:ext cx="596514" cy="295298"/>
          </a:xfrm>
          <a:prstGeom prst="rect">
            <a:avLst/>
          </a:prstGeom>
          <a:noFill/>
          <a:ln w="9525">
            <a:noFill/>
            <a:miter lim="800000"/>
            <a:headEnd/>
            <a:tailEnd/>
          </a:ln>
        </p:spPr>
        <p:txBody>
          <a:bodyPr wrap="square" lIns="109555" tIns="54781" rIns="109555" bIns="54781">
            <a:spAutoFit/>
          </a:bodyPr>
          <a:lstStyle/>
          <a:p>
            <a:pPr defTabSz="1219272"/>
            <a:r>
              <a:rPr lang="zh-CN" altLang="en-US" sz="1200">
                <a:solidFill>
                  <a:prstClr val="black"/>
                </a:solidFill>
                <a:latin typeface="微软雅黑" pitchFamily="34" charset="-122"/>
                <a:ea typeface="微软雅黑" pitchFamily="34" charset="-122"/>
              </a:rPr>
              <a:t>空闲</a:t>
            </a:r>
          </a:p>
        </p:txBody>
      </p:sp>
    </p:spTree>
    <p:extLst>
      <p:ext uri="{BB962C8B-B14F-4D97-AF65-F5344CB8AC3E}">
        <p14:creationId xmlns:p14="http://schemas.microsoft.com/office/powerpoint/2010/main" val="11459943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NUMA</a:t>
            </a:r>
            <a:r>
              <a:rPr lang="zh-CN" altLang="en-US" dirty="0" smtClean="0"/>
              <a:t>亲和性调度</a:t>
            </a:r>
            <a:endParaRPr lang="zh-CN" altLang="en-US" dirty="0"/>
          </a:p>
        </p:txBody>
      </p:sp>
      <p:sp>
        <p:nvSpPr>
          <p:cNvPr id="4" name="圆角矩形 3"/>
          <p:cNvSpPr/>
          <p:nvPr/>
        </p:nvSpPr>
        <p:spPr bwMode="auto">
          <a:xfrm>
            <a:off x="1955540" y="1340768"/>
            <a:ext cx="3903010" cy="1260140"/>
          </a:xfrm>
          <a:prstGeom prst="round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mn-ea"/>
              <a:ea typeface="+mn-ea"/>
            </a:endParaRPr>
          </a:p>
        </p:txBody>
      </p:sp>
      <p:sp>
        <p:nvSpPr>
          <p:cNvPr id="5" name="圆角矩形 4"/>
          <p:cNvSpPr/>
          <p:nvPr/>
        </p:nvSpPr>
        <p:spPr bwMode="auto">
          <a:xfrm>
            <a:off x="3035660" y="3248980"/>
            <a:ext cx="6228692" cy="2664296"/>
          </a:xfrm>
          <a:prstGeom prst="round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6" name="圆角矩形 5"/>
          <p:cNvSpPr/>
          <p:nvPr/>
        </p:nvSpPr>
        <p:spPr bwMode="auto">
          <a:xfrm>
            <a:off x="2207568" y="1484784"/>
            <a:ext cx="1539788" cy="747700"/>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mn-ea"/>
              <a:ea typeface="+mn-ea"/>
            </a:endParaRPr>
          </a:p>
        </p:txBody>
      </p:sp>
      <p:sp>
        <p:nvSpPr>
          <p:cNvPr id="7" name="圆角矩形 6"/>
          <p:cNvSpPr/>
          <p:nvPr/>
        </p:nvSpPr>
        <p:spPr bwMode="auto">
          <a:xfrm>
            <a:off x="4033059" y="1484784"/>
            <a:ext cx="1539788" cy="747700"/>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mn-ea"/>
              <a:ea typeface="+mn-ea"/>
            </a:endParaRPr>
          </a:p>
        </p:txBody>
      </p:sp>
      <p:sp>
        <p:nvSpPr>
          <p:cNvPr id="8" name="圆角矩形 7"/>
          <p:cNvSpPr/>
          <p:nvPr/>
        </p:nvSpPr>
        <p:spPr bwMode="auto">
          <a:xfrm>
            <a:off x="6240016" y="1340768"/>
            <a:ext cx="3903010" cy="1260140"/>
          </a:xfrm>
          <a:prstGeom prst="round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mn-ea"/>
              <a:ea typeface="+mn-ea"/>
            </a:endParaRPr>
          </a:p>
        </p:txBody>
      </p:sp>
      <p:sp>
        <p:nvSpPr>
          <p:cNvPr id="9" name="圆角矩形 8"/>
          <p:cNvSpPr/>
          <p:nvPr/>
        </p:nvSpPr>
        <p:spPr bwMode="auto">
          <a:xfrm>
            <a:off x="6492044" y="1484784"/>
            <a:ext cx="1539788" cy="747700"/>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mn-ea"/>
              <a:ea typeface="+mn-ea"/>
            </a:endParaRPr>
          </a:p>
        </p:txBody>
      </p:sp>
      <p:sp>
        <p:nvSpPr>
          <p:cNvPr id="10" name="圆角矩形 9"/>
          <p:cNvSpPr/>
          <p:nvPr/>
        </p:nvSpPr>
        <p:spPr bwMode="auto">
          <a:xfrm>
            <a:off x="8317535" y="1484784"/>
            <a:ext cx="1539788" cy="747700"/>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mn-ea"/>
              <a:ea typeface="+mn-ea"/>
            </a:endParaRPr>
          </a:p>
        </p:txBody>
      </p:sp>
      <p:sp>
        <p:nvSpPr>
          <p:cNvPr id="11" name="矩形 10"/>
          <p:cNvSpPr/>
          <p:nvPr/>
        </p:nvSpPr>
        <p:spPr bwMode="auto">
          <a:xfrm>
            <a:off x="2567608" y="1555256"/>
            <a:ext cx="720080" cy="288032"/>
          </a:xfrm>
          <a:prstGeom prst="rect">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bg1"/>
                </a:solidFill>
                <a:effectLst/>
                <a:latin typeface="+mn-ea"/>
                <a:ea typeface="+mn-ea"/>
              </a:rPr>
              <a:t>vCPU</a:t>
            </a:r>
            <a:endParaRPr kumimoji="0" lang="zh-CN" altLang="en-US" sz="1400" b="0" i="0" u="none" strike="noStrike" cap="none" normalizeH="0" baseline="0" dirty="0" smtClean="0">
              <a:ln>
                <a:noFill/>
              </a:ln>
              <a:solidFill>
                <a:schemeClr val="bg1"/>
              </a:solidFill>
              <a:effectLst/>
              <a:latin typeface="+mn-ea"/>
              <a:ea typeface="+mn-ea"/>
            </a:endParaRPr>
          </a:p>
        </p:txBody>
      </p:sp>
      <p:sp>
        <p:nvSpPr>
          <p:cNvPr id="12" name="矩形 11"/>
          <p:cNvSpPr/>
          <p:nvPr/>
        </p:nvSpPr>
        <p:spPr bwMode="auto">
          <a:xfrm>
            <a:off x="2567608" y="1879292"/>
            <a:ext cx="720080" cy="288032"/>
          </a:xfrm>
          <a:prstGeom prst="rect">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400" dirty="0">
                <a:solidFill>
                  <a:schemeClr val="bg1"/>
                </a:solidFill>
                <a:latin typeface="+mn-ea"/>
                <a:ea typeface="+mn-ea"/>
              </a:rPr>
              <a:t>内存</a:t>
            </a:r>
            <a:endParaRPr kumimoji="0" lang="zh-CN" altLang="en-US" sz="1400" b="0" i="0" u="none" strike="noStrike" cap="none" normalizeH="0" baseline="0" dirty="0" smtClean="0">
              <a:ln>
                <a:noFill/>
              </a:ln>
              <a:solidFill>
                <a:schemeClr val="bg1"/>
              </a:solidFill>
              <a:effectLst/>
              <a:latin typeface="+mn-ea"/>
              <a:ea typeface="+mn-ea"/>
            </a:endParaRPr>
          </a:p>
        </p:txBody>
      </p:sp>
      <p:sp>
        <p:nvSpPr>
          <p:cNvPr id="13" name="矩形 12"/>
          <p:cNvSpPr/>
          <p:nvPr/>
        </p:nvSpPr>
        <p:spPr bwMode="auto">
          <a:xfrm>
            <a:off x="4403812" y="1555256"/>
            <a:ext cx="720080" cy="288032"/>
          </a:xfrm>
          <a:prstGeom prst="rect">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bg1"/>
                </a:solidFill>
                <a:effectLst/>
                <a:latin typeface="+mn-ea"/>
                <a:ea typeface="+mn-ea"/>
              </a:rPr>
              <a:t>vCPU	</a:t>
            </a:r>
            <a:endParaRPr kumimoji="0" lang="zh-CN" altLang="en-US" sz="1400" b="0" i="0" u="none" strike="noStrike" cap="none" normalizeH="0" baseline="0" dirty="0" smtClean="0">
              <a:ln>
                <a:noFill/>
              </a:ln>
              <a:solidFill>
                <a:schemeClr val="bg1"/>
              </a:solidFill>
              <a:effectLst/>
              <a:latin typeface="+mn-ea"/>
              <a:ea typeface="+mn-ea"/>
            </a:endParaRPr>
          </a:p>
        </p:txBody>
      </p:sp>
      <p:sp>
        <p:nvSpPr>
          <p:cNvPr id="14" name="矩形 13"/>
          <p:cNvSpPr/>
          <p:nvPr/>
        </p:nvSpPr>
        <p:spPr bwMode="auto">
          <a:xfrm>
            <a:off x="4403812" y="1879292"/>
            <a:ext cx="720080" cy="288032"/>
          </a:xfrm>
          <a:prstGeom prst="rect">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400" dirty="0">
                <a:solidFill>
                  <a:schemeClr val="bg1"/>
                </a:solidFill>
                <a:latin typeface="+mn-ea"/>
                <a:ea typeface="+mn-ea"/>
              </a:rPr>
              <a:t>内存</a:t>
            </a:r>
            <a:endParaRPr kumimoji="0" lang="zh-CN" altLang="en-US" sz="1400" b="0" i="0" u="none" strike="noStrike" cap="none" normalizeH="0" baseline="0" dirty="0" smtClean="0">
              <a:ln>
                <a:noFill/>
              </a:ln>
              <a:solidFill>
                <a:schemeClr val="bg1"/>
              </a:solidFill>
              <a:effectLst/>
              <a:latin typeface="+mn-ea"/>
              <a:ea typeface="+mn-ea"/>
            </a:endParaRPr>
          </a:p>
        </p:txBody>
      </p:sp>
      <p:sp>
        <p:nvSpPr>
          <p:cNvPr id="15" name="矩形 14"/>
          <p:cNvSpPr/>
          <p:nvPr/>
        </p:nvSpPr>
        <p:spPr bwMode="auto">
          <a:xfrm>
            <a:off x="6888088" y="1555256"/>
            <a:ext cx="720080" cy="288032"/>
          </a:xfrm>
          <a:prstGeom prst="rect">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400" dirty="0" smtClean="0">
                <a:solidFill>
                  <a:schemeClr val="bg1"/>
                </a:solidFill>
                <a:latin typeface="+mn-ea"/>
                <a:ea typeface="+mn-ea"/>
              </a:rPr>
              <a:t>vCPU</a:t>
            </a:r>
            <a:endParaRPr kumimoji="0" lang="zh-CN" altLang="en-US" sz="1400" b="0" i="0" u="none" strike="noStrike" cap="none" normalizeH="0" baseline="0" dirty="0" smtClean="0">
              <a:ln>
                <a:noFill/>
              </a:ln>
              <a:solidFill>
                <a:schemeClr val="bg1"/>
              </a:solidFill>
              <a:effectLst/>
              <a:latin typeface="+mn-ea"/>
              <a:ea typeface="+mn-ea"/>
            </a:endParaRPr>
          </a:p>
        </p:txBody>
      </p:sp>
      <p:sp>
        <p:nvSpPr>
          <p:cNvPr id="16" name="矩形 15"/>
          <p:cNvSpPr/>
          <p:nvPr/>
        </p:nvSpPr>
        <p:spPr bwMode="auto">
          <a:xfrm>
            <a:off x="6888088" y="1879292"/>
            <a:ext cx="720080" cy="288032"/>
          </a:xfrm>
          <a:prstGeom prst="rect">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400" dirty="0">
                <a:solidFill>
                  <a:schemeClr val="bg1"/>
                </a:solidFill>
                <a:latin typeface="+mn-ea"/>
                <a:ea typeface="+mn-ea"/>
              </a:rPr>
              <a:t>内存</a:t>
            </a:r>
            <a:endParaRPr kumimoji="0" lang="zh-CN" altLang="en-US" sz="1400" b="0" i="0" u="none" strike="noStrike" cap="none" normalizeH="0" baseline="0" dirty="0" smtClean="0">
              <a:ln>
                <a:noFill/>
              </a:ln>
              <a:solidFill>
                <a:schemeClr val="bg1"/>
              </a:solidFill>
              <a:effectLst/>
              <a:latin typeface="+mn-ea"/>
              <a:ea typeface="+mn-ea"/>
            </a:endParaRPr>
          </a:p>
        </p:txBody>
      </p:sp>
      <p:sp>
        <p:nvSpPr>
          <p:cNvPr id="17" name="矩形 16"/>
          <p:cNvSpPr/>
          <p:nvPr/>
        </p:nvSpPr>
        <p:spPr bwMode="auto">
          <a:xfrm>
            <a:off x="8688288" y="1555256"/>
            <a:ext cx="720080" cy="288032"/>
          </a:xfrm>
          <a:prstGeom prst="rect">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bg1"/>
                </a:solidFill>
                <a:effectLst/>
                <a:latin typeface="+mn-ea"/>
                <a:ea typeface="+mn-ea"/>
              </a:rPr>
              <a:t>vCPU</a:t>
            </a:r>
            <a:endParaRPr kumimoji="0" lang="zh-CN" altLang="en-US" sz="1400" b="0" i="0" u="none" strike="noStrike" cap="none" normalizeH="0" baseline="0" dirty="0" smtClean="0">
              <a:ln>
                <a:noFill/>
              </a:ln>
              <a:solidFill>
                <a:schemeClr val="bg1"/>
              </a:solidFill>
              <a:effectLst/>
              <a:latin typeface="+mn-ea"/>
              <a:ea typeface="+mn-ea"/>
            </a:endParaRPr>
          </a:p>
        </p:txBody>
      </p:sp>
      <p:sp>
        <p:nvSpPr>
          <p:cNvPr id="18" name="矩形 17"/>
          <p:cNvSpPr/>
          <p:nvPr/>
        </p:nvSpPr>
        <p:spPr bwMode="auto">
          <a:xfrm>
            <a:off x="8688288" y="1879292"/>
            <a:ext cx="720080" cy="288032"/>
          </a:xfrm>
          <a:prstGeom prst="rect">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bg1"/>
                </a:solidFill>
                <a:effectLst/>
                <a:latin typeface="+mn-ea"/>
                <a:ea typeface="+mn-ea"/>
              </a:rPr>
              <a:t>内存</a:t>
            </a:r>
          </a:p>
        </p:txBody>
      </p:sp>
      <p:sp>
        <p:nvSpPr>
          <p:cNvPr id="19" name="圆角矩形 18"/>
          <p:cNvSpPr/>
          <p:nvPr/>
        </p:nvSpPr>
        <p:spPr bwMode="auto">
          <a:xfrm>
            <a:off x="3789487" y="3429000"/>
            <a:ext cx="1539788" cy="747700"/>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0" name="矩形 19"/>
          <p:cNvSpPr/>
          <p:nvPr/>
        </p:nvSpPr>
        <p:spPr bwMode="auto">
          <a:xfrm>
            <a:off x="4149527" y="3499472"/>
            <a:ext cx="720080" cy="288032"/>
          </a:xfrm>
          <a:prstGeom prst="rect">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bg1"/>
                </a:solidFill>
                <a:effectLst/>
                <a:latin typeface="+mn-ea"/>
                <a:ea typeface="+mn-ea"/>
              </a:rPr>
              <a:t>CPU</a:t>
            </a:r>
            <a:endParaRPr kumimoji="0" lang="zh-CN" altLang="en-US" sz="1200" b="0" i="0" u="none" strike="noStrike" cap="none" normalizeH="0" baseline="0" dirty="0" smtClean="0">
              <a:ln>
                <a:noFill/>
              </a:ln>
              <a:solidFill>
                <a:schemeClr val="bg1"/>
              </a:solidFill>
              <a:effectLst/>
              <a:latin typeface="+mn-ea"/>
              <a:ea typeface="+mn-ea"/>
            </a:endParaRPr>
          </a:p>
        </p:txBody>
      </p:sp>
      <p:sp>
        <p:nvSpPr>
          <p:cNvPr id="21" name="矩形 20"/>
          <p:cNvSpPr/>
          <p:nvPr/>
        </p:nvSpPr>
        <p:spPr bwMode="auto">
          <a:xfrm>
            <a:off x="4149527" y="3823508"/>
            <a:ext cx="720080" cy="288032"/>
          </a:xfrm>
          <a:prstGeom prst="rect">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bg1"/>
                </a:solidFill>
                <a:effectLst/>
                <a:latin typeface="+mn-ea"/>
                <a:ea typeface="+mn-ea"/>
              </a:rPr>
              <a:t>内存</a:t>
            </a:r>
          </a:p>
        </p:txBody>
      </p:sp>
      <p:sp>
        <p:nvSpPr>
          <p:cNvPr id="22" name="圆角矩形 21"/>
          <p:cNvSpPr/>
          <p:nvPr/>
        </p:nvSpPr>
        <p:spPr bwMode="auto">
          <a:xfrm>
            <a:off x="3789487" y="4671138"/>
            <a:ext cx="1539788" cy="747700"/>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3" name="矩形 22"/>
          <p:cNvSpPr/>
          <p:nvPr/>
        </p:nvSpPr>
        <p:spPr bwMode="auto">
          <a:xfrm>
            <a:off x="4149527" y="4741610"/>
            <a:ext cx="720080" cy="288032"/>
          </a:xfrm>
          <a:prstGeom prst="rect">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bg1"/>
                </a:solidFill>
                <a:effectLst/>
                <a:latin typeface="+mn-ea"/>
                <a:ea typeface="+mn-ea"/>
              </a:rPr>
              <a:t>CPU</a:t>
            </a:r>
            <a:endParaRPr kumimoji="0" lang="zh-CN" altLang="en-US" sz="1200" b="0" i="0" u="none" strike="noStrike" cap="none" normalizeH="0" baseline="0" dirty="0" smtClean="0">
              <a:ln>
                <a:noFill/>
              </a:ln>
              <a:solidFill>
                <a:schemeClr val="bg1"/>
              </a:solidFill>
              <a:effectLst/>
              <a:latin typeface="+mn-ea"/>
              <a:ea typeface="+mn-ea"/>
            </a:endParaRPr>
          </a:p>
        </p:txBody>
      </p:sp>
      <p:sp>
        <p:nvSpPr>
          <p:cNvPr id="24" name="矩形 23"/>
          <p:cNvSpPr/>
          <p:nvPr/>
        </p:nvSpPr>
        <p:spPr bwMode="auto">
          <a:xfrm>
            <a:off x="4149527" y="5065646"/>
            <a:ext cx="720080" cy="288032"/>
          </a:xfrm>
          <a:prstGeom prst="rect">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bg1"/>
                </a:solidFill>
                <a:effectLst/>
                <a:latin typeface="+mn-ea"/>
                <a:ea typeface="+mn-ea"/>
              </a:rPr>
              <a:t>内存</a:t>
            </a:r>
          </a:p>
        </p:txBody>
      </p:sp>
      <p:sp>
        <p:nvSpPr>
          <p:cNvPr id="25" name="圆角矩形 24"/>
          <p:cNvSpPr/>
          <p:nvPr/>
        </p:nvSpPr>
        <p:spPr bwMode="auto">
          <a:xfrm>
            <a:off x="6880287" y="3429000"/>
            <a:ext cx="1539788" cy="747700"/>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6" name="矩形 25"/>
          <p:cNvSpPr/>
          <p:nvPr/>
        </p:nvSpPr>
        <p:spPr bwMode="auto">
          <a:xfrm>
            <a:off x="7240327" y="3499472"/>
            <a:ext cx="720080" cy="288032"/>
          </a:xfrm>
          <a:prstGeom prst="rect">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bg1"/>
                </a:solidFill>
                <a:effectLst/>
                <a:latin typeface="+mn-ea"/>
                <a:ea typeface="+mn-ea"/>
              </a:rPr>
              <a:t>CPU</a:t>
            </a:r>
            <a:endParaRPr kumimoji="0" lang="zh-CN" altLang="en-US" sz="1200" b="0" i="0" u="none" strike="noStrike" cap="none" normalizeH="0" baseline="0" dirty="0" smtClean="0">
              <a:ln>
                <a:noFill/>
              </a:ln>
              <a:solidFill>
                <a:schemeClr val="bg1"/>
              </a:solidFill>
              <a:effectLst/>
              <a:latin typeface="+mn-ea"/>
              <a:ea typeface="+mn-ea"/>
            </a:endParaRPr>
          </a:p>
        </p:txBody>
      </p:sp>
      <p:sp>
        <p:nvSpPr>
          <p:cNvPr id="27" name="矩形 26"/>
          <p:cNvSpPr/>
          <p:nvPr/>
        </p:nvSpPr>
        <p:spPr bwMode="auto">
          <a:xfrm>
            <a:off x="7240327" y="3823508"/>
            <a:ext cx="720080" cy="288032"/>
          </a:xfrm>
          <a:prstGeom prst="rect">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bg1"/>
                </a:solidFill>
                <a:effectLst/>
                <a:latin typeface="+mn-ea"/>
                <a:ea typeface="+mn-ea"/>
              </a:rPr>
              <a:t>内存</a:t>
            </a:r>
          </a:p>
        </p:txBody>
      </p:sp>
      <p:sp>
        <p:nvSpPr>
          <p:cNvPr id="28" name="圆角矩形 27"/>
          <p:cNvSpPr/>
          <p:nvPr/>
        </p:nvSpPr>
        <p:spPr bwMode="auto">
          <a:xfrm>
            <a:off x="6880287" y="4671138"/>
            <a:ext cx="1539788" cy="747700"/>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9" name="矩形 28"/>
          <p:cNvSpPr/>
          <p:nvPr/>
        </p:nvSpPr>
        <p:spPr bwMode="auto">
          <a:xfrm>
            <a:off x="7240327" y="4741610"/>
            <a:ext cx="720080" cy="288032"/>
          </a:xfrm>
          <a:prstGeom prst="rect">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bg1"/>
                </a:solidFill>
                <a:effectLst/>
                <a:latin typeface="+mn-ea"/>
                <a:ea typeface="+mn-ea"/>
              </a:rPr>
              <a:t>CPU</a:t>
            </a:r>
            <a:endParaRPr kumimoji="0" lang="zh-CN" altLang="en-US" sz="1200" b="0" i="0" u="none" strike="noStrike" cap="none" normalizeH="0" baseline="0" dirty="0" smtClean="0">
              <a:ln>
                <a:noFill/>
              </a:ln>
              <a:solidFill>
                <a:schemeClr val="bg1"/>
              </a:solidFill>
              <a:effectLst/>
              <a:latin typeface="+mn-ea"/>
              <a:ea typeface="+mn-ea"/>
            </a:endParaRPr>
          </a:p>
        </p:txBody>
      </p:sp>
      <p:sp>
        <p:nvSpPr>
          <p:cNvPr id="30" name="矩形 29"/>
          <p:cNvSpPr/>
          <p:nvPr/>
        </p:nvSpPr>
        <p:spPr bwMode="auto">
          <a:xfrm>
            <a:off x="7240327" y="5065646"/>
            <a:ext cx="720080" cy="288032"/>
          </a:xfrm>
          <a:prstGeom prst="rect">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bg1"/>
                </a:solidFill>
                <a:effectLst/>
                <a:latin typeface="+mn-ea"/>
                <a:ea typeface="+mn-ea"/>
              </a:rPr>
              <a:t>内存</a:t>
            </a:r>
          </a:p>
        </p:txBody>
      </p:sp>
      <p:sp>
        <p:nvSpPr>
          <p:cNvPr id="31" name="Rectangle 70"/>
          <p:cNvSpPr>
            <a:spLocks noChangeArrowheads="1"/>
          </p:cNvSpPr>
          <p:nvPr/>
        </p:nvSpPr>
        <p:spPr bwMode="auto">
          <a:xfrm>
            <a:off x="3596602" y="4179354"/>
            <a:ext cx="872913" cy="286830"/>
          </a:xfrm>
          <a:prstGeom prst="rect">
            <a:avLst/>
          </a:prstGeom>
          <a:noFill/>
          <a:ln w="9525" algn="ctr">
            <a:noFill/>
            <a:miter lim="800000"/>
            <a:headEnd/>
            <a:tailEnd/>
          </a:ln>
        </p:spPr>
        <p:txBody>
          <a:bodyPr wrap="square" lIns="0" tIns="35348" rIns="0" bIns="35348" anchor="ctr">
            <a:spAutoFit/>
          </a:bodyPr>
          <a:lstStyle/>
          <a:p>
            <a:pPr algn="ctr" defTabSz="656085"/>
            <a:r>
              <a:rPr lang="en-US" altLang="zh-CN" sz="1400" dirty="0" smtClean="0">
                <a:solidFill>
                  <a:schemeClr val="tx1">
                    <a:lumMod val="75000"/>
                    <a:lumOff val="25000"/>
                  </a:schemeClr>
                </a:solidFill>
                <a:latin typeface="+mn-ea"/>
                <a:ea typeface="+mn-ea"/>
              </a:rPr>
              <a:t>Node0</a:t>
            </a:r>
            <a:endParaRPr lang="zh-CN" altLang="en-US" sz="1400" dirty="0">
              <a:solidFill>
                <a:schemeClr val="tx1">
                  <a:lumMod val="75000"/>
                  <a:lumOff val="25000"/>
                </a:schemeClr>
              </a:solidFill>
              <a:latin typeface="+mn-ea"/>
              <a:ea typeface="+mn-ea"/>
            </a:endParaRPr>
          </a:p>
        </p:txBody>
      </p:sp>
      <p:sp>
        <p:nvSpPr>
          <p:cNvPr id="32" name="Rectangle 70"/>
          <p:cNvSpPr>
            <a:spLocks noChangeArrowheads="1"/>
          </p:cNvSpPr>
          <p:nvPr/>
        </p:nvSpPr>
        <p:spPr bwMode="auto">
          <a:xfrm>
            <a:off x="3591311" y="5379227"/>
            <a:ext cx="872913" cy="286830"/>
          </a:xfrm>
          <a:prstGeom prst="rect">
            <a:avLst/>
          </a:prstGeom>
          <a:noFill/>
          <a:ln w="9525" algn="ctr">
            <a:noFill/>
            <a:miter lim="800000"/>
            <a:headEnd/>
            <a:tailEnd/>
          </a:ln>
        </p:spPr>
        <p:txBody>
          <a:bodyPr wrap="square" lIns="0" tIns="35348" rIns="0" bIns="35348" anchor="ctr">
            <a:spAutoFit/>
          </a:bodyPr>
          <a:lstStyle/>
          <a:p>
            <a:pPr algn="ctr" defTabSz="656085"/>
            <a:r>
              <a:rPr lang="en-US" altLang="zh-CN" sz="1400" dirty="0" smtClean="0">
                <a:solidFill>
                  <a:schemeClr val="tx1">
                    <a:lumMod val="75000"/>
                    <a:lumOff val="25000"/>
                  </a:schemeClr>
                </a:solidFill>
                <a:latin typeface="+mn-ea"/>
                <a:ea typeface="+mn-ea"/>
              </a:rPr>
              <a:t>Node1</a:t>
            </a:r>
            <a:endParaRPr lang="zh-CN" altLang="en-US" sz="1400" dirty="0">
              <a:solidFill>
                <a:schemeClr val="tx1">
                  <a:lumMod val="75000"/>
                  <a:lumOff val="25000"/>
                </a:schemeClr>
              </a:solidFill>
              <a:latin typeface="+mn-ea"/>
              <a:ea typeface="+mn-ea"/>
            </a:endParaRPr>
          </a:p>
        </p:txBody>
      </p:sp>
      <p:sp>
        <p:nvSpPr>
          <p:cNvPr id="33" name="Rectangle 70"/>
          <p:cNvSpPr>
            <a:spLocks noChangeArrowheads="1"/>
          </p:cNvSpPr>
          <p:nvPr/>
        </p:nvSpPr>
        <p:spPr bwMode="auto">
          <a:xfrm>
            <a:off x="6727454" y="4181023"/>
            <a:ext cx="872913" cy="286830"/>
          </a:xfrm>
          <a:prstGeom prst="rect">
            <a:avLst/>
          </a:prstGeom>
          <a:noFill/>
          <a:ln w="9525" algn="ctr">
            <a:noFill/>
            <a:miter lim="800000"/>
            <a:headEnd/>
            <a:tailEnd/>
          </a:ln>
        </p:spPr>
        <p:txBody>
          <a:bodyPr wrap="square" lIns="0" tIns="35348" rIns="0" bIns="35348" anchor="ctr">
            <a:spAutoFit/>
          </a:bodyPr>
          <a:lstStyle/>
          <a:p>
            <a:pPr algn="ctr" defTabSz="656085"/>
            <a:r>
              <a:rPr lang="en-US" altLang="zh-CN" sz="1400" dirty="0" smtClean="0">
                <a:solidFill>
                  <a:schemeClr val="tx1">
                    <a:lumMod val="75000"/>
                    <a:lumOff val="25000"/>
                  </a:schemeClr>
                </a:solidFill>
                <a:latin typeface="+mn-ea"/>
                <a:ea typeface="+mn-ea"/>
              </a:rPr>
              <a:t>Node2</a:t>
            </a:r>
            <a:endParaRPr lang="zh-CN" altLang="en-US" sz="1400" dirty="0">
              <a:solidFill>
                <a:schemeClr val="tx1">
                  <a:lumMod val="75000"/>
                  <a:lumOff val="25000"/>
                </a:schemeClr>
              </a:solidFill>
              <a:latin typeface="+mn-ea"/>
              <a:ea typeface="+mn-ea"/>
            </a:endParaRPr>
          </a:p>
        </p:txBody>
      </p:sp>
      <p:sp>
        <p:nvSpPr>
          <p:cNvPr id="34" name="Rectangle 70"/>
          <p:cNvSpPr>
            <a:spLocks noChangeArrowheads="1"/>
          </p:cNvSpPr>
          <p:nvPr/>
        </p:nvSpPr>
        <p:spPr bwMode="auto">
          <a:xfrm>
            <a:off x="6727453" y="5418838"/>
            <a:ext cx="872913" cy="286830"/>
          </a:xfrm>
          <a:prstGeom prst="rect">
            <a:avLst/>
          </a:prstGeom>
          <a:noFill/>
          <a:ln w="9525" algn="ctr">
            <a:noFill/>
            <a:miter lim="800000"/>
            <a:headEnd/>
            <a:tailEnd/>
          </a:ln>
        </p:spPr>
        <p:txBody>
          <a:bodyPr wrap="square" lIns="0" tIns="35348" rIns="0" bIns="35348" anchor="ctr">
            <a:spAutoFit/>
          </a:bodyPr>
          <a:lstStyle/>
          <a:p>
            <a:pPr algn="ctr" defTabSz="656085"/>
            <a:r>
              <a:rPr lang="en-US" altLang="zh-CN" sz="1400" dirty="0" smtClean="0">
                <a:solidFill>
                  <a:schemeClr val="tx1">
                    <a:lumMod val="75000"/>
                    <a:lumOff val="25000"/>
                  </a:schemeClr>
                </a:solidFill>
                <a:latin typeface="+mn-ea"/>
                <a:ea typeface="+mn-ea"/>
              </a:rPr>
              <a:t>Node3</a:t>
            </a:r>
            <a:endParaRPr lang="zh-CN" altLang="en-US" sz="1400" dirty="0">
              <a:solidFill>
                <a:schemeClr val="tx1">
                  <a:lumMod val="75000"/>
                  <a:lumOff val="25000"/>
                </a:schemeClr>
              </a:solidFill>
              <a:latin typeface="+mn-ea"/>
              <a:ea typeface="+mn-ea"/>
            </a:endParaRPr>
          </a:p>
        </p:txBody>
      </p:sp>
      <p:sp>
        <p:nvSpPr>
          <p:cNvPr id="35" name="Rectangle 70"/>
          <p:cNvSpPr>
            <a:spLocks noChangeArrowheads="1"/>
          </p:cNvSpPr>
          <p:nvPr/>
        </p:nvSpPr>
        <p:spPr bwMode="auto">
          <a:xfrm>
            <a:off x="5713549" y="5403975"/>
            <a:ext cx="850503" cy="379163"/>
          </a:xfrm>
          <a:prstGeom prst="rect">
            <a:avLst/>
          </a:prstGeom>
          <a:noFill/>
          <a:ln w="9525" algn="ctr">
            <a:noFill/>
            <a:miter lim="800000"/>
            <a:headEnd/>
            <a:tailEnd/>
          </a:ln>
        </p:spPr>
        <p:txBody>
          <a:bodyPr wrap="square" lIns="0" tIns="35348" rIns="0" bIns="35348" anchor="ctr">
            <a:spAutoFit/>
          </a:bodyPr>
          <a:lstStyle/>
          <a:p>
            <a:pPr algn="ctr" defTabSz="656085"/>
            <a:r>
              <a:rPr lang="en-US" altLang="zh-CN" sz="2000" dirty="0">
                <a:solidFill>
                  <a:schemeClr val="tx1">
                    <a:lumMod val="75000"/>
                    <a:lumOff val="25000"/>
                  </a:schemeClr>
                </a:solidFill>
                <a:latin typeface="+mn-ea"/>
                <a:ea typeface="+mn-ea"/>
              </a:rPr>
              <a:t>Host</a:t>
            </a:r>
            <a:endParaRPr lang="zh-CN" altLang="en-US" sz="2000" dirty="0">
              <a:solidFill>
                <a:schemeClr val="tx1">
                  <a:lumMod val="75000"/>
                  <a:lumOff val="25000"/>
                </a:schemeClr>
              </a:solidFill>
              <a:latin typeface="+mn-ea"/>
              <a:ea typeface="+mn-ea"/>
            </a:endParaRPr>
          </a:p>
        </p:txBody>
      </p:sp>
      <p:sp>
        <p:nvSpPr>
          <p:cNvPr id="36" name="Rectangle 70"/>
          <p:cNvSpPr>
            <a:spLocks noChangeArrowheads="1"/>
          </p:cNvSpPr>
          <p:nvPr/>
        </p:nvSpPr>
        <p:spPr bwMode="auto">
          <a:xfrm>
            <a:off x="2091477" y="2204530"/>
            <a:ext cx="872913" cy="286830"/>
          </a:xfrm>
          <a:prstGeom prst="rect">
            <a:avLst/>
          </a:prstGeom>
          <a:noFill/>
          <a:ln w="9525" algn="ctr">
            <a:noFill/>
            <a:miter lim="800000"/>
            <a:headEnd/>
            <a:tailEnd/>
          </a:ln>
        </p:spPr>
        <p:txBody>
          <a:bodyPr wrap="square" lIns="0" tIns="35348" rIns="0" bIns="35348" anchor="ctr">
            <a:spAutoFit/>
          </a:bodyPr>
          <a:lstStyle/>
          <a:p>
            <a:pPr algn="ctr" defTabSz="656085"/>
            <a:r>
              <a:rPr lang="en-US" altLang="zh-CN" sz="1400" dirty="0" smtClean="0">
                <a:solidFill>
                  <a:schemeClr val="tx1">
                    <a:lumMod val="75000"/>
                    <a:lumOff val="25000"/>
                  </a:schemeClr>
                </a:solidFill>
                <a:latin typeface="+mn-ea"/>
                <a:ea typeface="+mn-ea"/>
              </a:rPr>
              <a:t>vNode0</a:t>
            </a:r>
            <a:endParaRPr lang="zh-CN" altLang="en-US" sz="1400" dirty="0">
              <a:solidFill>
                <a:schemeClr val="tx1">
                  <a:lumMod val="75000"/>
                  <a:lumOff val="25000"/>
                </a:schemeClr>
              </a:solidFill>
              <a:latin typeface="+mn-ea"/>
              <a:ea typeface="+mn-ea"/>
            </a:endParaRPr>
          </a:p>
        </p:txBody>
      </p:sp>
      <p:sp>
        <p:nvSpPr>
          <p:cNvPr id="37" name="Rectangle 70"/>
          <p:cNvSpPr>
            <a:spLocks noChangeArrowheads="1"/>
          </p:cNvSpPr>
          <p:nvPr/>
        </p:nvSpPr>
        <p:spPr bwMode="auto">
          <a:xfrm>
            <a:off x="4763852" y="2232484"/>
            <a:ext cx="872913" cy="286830"/>
          </a:xfrm>
          <a:prstGeom prst="rect">
            <a:avLst/>
          </a:prstGeom>
          <a:noFill/>
          <a:ln w="9525" algn="ctr">
            <a:noFill/>
            <a:miter lim="800000"/>
            <a:headEnd/>
            <a:tailEnd/>
          </a:ln>
        </p:spPr>
        <p:txBody>
          <a:bodyPr wrap="square" lIns="0" tIns="35348" rIns="0" bIns="35348" anchor="ctr">
            <a:spAutoFit/>
          </a:bodyPr>
          <a:lstStyle/>
          <a:p>
            <a:pPr algn="ctr" defTabSz="656085"/>
            <a:r>
              <a:rPr lang="en-US" altLang="zh-CN" sz="1400" dirty="0" smtClean="0">
                <a:solidFill>
                  <a:schemeClr val="tx1">
                    <a:lumMod val="75000"/>
                    <a:lumOff val="25000"/>
                  </a:schemeClr>
                </a:solidFill>
                <a:latin typeface="+mn-ea"/>
                <a:ea typeface="+mn-ea"/>
              </a:rPr>
              <a:t>vNode1</a:t>
            </a:r>
            <a:endParaRPr lang="zh-CN" altLang="en-US" sz="1400" dirty="0">
              <a:solidFill>
                <a:schemeClr val="tx1">
                  <a:lumMod val="75000"/>
                  <a:lumOff val="25000"/>
                </a:schemeClr>
              </a:solidFill>
              <a:latin typeface="+mn-ea"/>
              <a:ea typeface="+mn-ea"/>
            </a:endParaRPr>
          </a:p>
        </p:txBody>
      </p:sp>
      <p:sp>
        <p:nvSpPr>
          <p:cNvPr id="38" name="Rectangle 70"/>
          <p:cNvSpPr>
            <a:spLocks noChangeArrowheads="1"/>
          </p:cNvSpPr>
          <p:nvPr/>
        </p:nvSpPr>
        <p:spPr bwMode="auto">
          <a:xfrm>
            <a:off x="6375953" y="2222408"/>
            <a:ext cx="872913" cy="286830"/>
          </a:xfrm>
          <a:prstGeom prst="rect">
            <a:avLst/>
          </a:prstGeom>
          <a:noFill/>
          <a:ln w="9525" algn="ctr">
            <a:noFill/>
            <a:miter lim="800000"/>
            <a:headEnd/>
            <a:tailEnd/>
          </a:ln>
        </p:spPr>
        <p:txBody>
          <a:bodyPr wrap="square" lIns="0" tIns="35348" rIns="0" bIns="35348" anchor="ctr">
            <a:spAutoFit/>
          </a:bodyPr>
          <a:lstStyle/>
          <a:p>
            <a:pPr algn="ctr" defTabSz="656085"/>
            <a:r>
              <a:rPr lang="en-US" altLang="zh-CN" sz="1400" dirty="0" smtClean="0">
                <a:solidFill>
                  <a:schemeClr val="tx1">
                    <a:lumMod val="75000"/>
                    <a:lumOff val="25000"/>
                  </a:schemeClr>
                </a:solidFill>
                <a:latin typeface="+mn-ea"/>
                <a:ea typeface="+mn-ea"/>
              </a:rPr>
              <a:t>vNode2</a:t>
            </a:r>
            <a:endParaRPr lang="zh-CN" altLang="en-US" sz="1400" dirty="0">
              <a:solidFill>
                <a:schemeClr val="tx1">
                  <a:lumMod val="75000"/>
                  <a:lumOff val="25000"/>
                </a:schemeClr>
              </a:solidFill>
              <a:latin typeface="+mn-ea"/>
              <a:ea typeface="+mn-ea"/>
            </a:endParaRPr>
          </a:p>
        </p:txBody>
      </p:sp>
      <p:sp>
        <p:nvSpPr>
          <p:cNvPr id="39" name="Rectangle 70"/>
          <p:cNvSpPr>
            <a:spLocks noChangeArrowheads="1"/>
          </p:cNvSpPr>
          <p:nvPr/>
        </p:nvSpPr>
        <p:spPr bwMode="auto">
          <a:xfrm>
            <a:off x="9032580" y="2222408"/>
            <a:ext cx="872913" cy="286830"/>
          </a:xfrm>
          <a:prstGeom prst="rect">
            <a:avLst/>
          </a:prstGeom>
          <a:noFill/>
          <a:ln w="9525" algn="ctr">
            <a:noFill/>
            <a:miter lim="800000"/>
            <a:headEnd/>
            <a:tailEnd/>
          </a:ln>
        </p:spPr>
        <p:txBody>
          <a:bodyPr wrap="square" lIns="0" tIns="35348" rIns="0" bIns="35348" anchor="ctr">
            <a:spAutoFit/>
          </a:bodyPr>
          <a:lstStyle/>
          <a:p>
            <a:pPr algn="ctr" defTabSz="656085"/>
            <a:r>
              <a:rPr lang="en-US" altLang="zh-CN" sz="1400" dirty="0" smtClean="0">
                <a:solidFill>
                  <a:schemeClr val="tx1">
                    <a:lumMod val="75000"/>
                    <a:lumOff val="25000"/>
                  </a:schemeClr>
                </a:solidFill>
                <a:latin typeface="+mn-ea"/>
                <a:ea typeface="+mn-ea"/>
              </a:rPr>
              <a:t>vNode3</a:t>
            </a:r>
            <a:endParaRPr lang="zh-CN" altLang="en-US" sz="1400" dirty="0">
              <a:solidFill>
                <a:schemeClr val="tx1">
                  <a:lumMod val="75000"/>
                  <a:lumOff val="25000"/>
                </a:schemeClr>
              </a:solidFill>
              <a:latin typeface="+mn-ea"/>
              <a:ea typeface="+mn-ea"/>
            </a:endParaRPr>
          </a:p>
        </p:txBody>
      </p:sp>
      <p:cxnSp>
        <p:nvCxnSpPr>
          <p:cNvPr id="40" name="肘形连接符 39"/>
          <p:cNvCxnSpPr>
            <a:stCxn id="6" idx="2"/>
            <a:endCxn id="19" idx="1"/>
          </p:cNvCxnSpPr>
          <p:nvPr/>
        </p:nvCxnSpPr>
        <p:spPr bwMode="auto">
          <a:xfrm rot="16200000" flipH="1">
            <a:off x="2598291" y="2611654"/>
            <a:ext cx="1570366" cy="812025"/>
          </a:xfrm>
          <a:prstGeom prst="bentConnector2">
            <a:avLst/>
          </a:prstGeom>
          <a:solidFill>
            <a:schemeClr val="accent1"/>
          </a:solidFill>
          <a:ln w="19050" cap="flat" cmpd="sng" algn="ctr">
            <a:solidFill>
              <a:srgbClr val="FF0000"/>
            </a:solidFill>
            <a:prstDash val="solid"/>
            <a:round/>
            <a:headEnd type="none" w="med" len="med"/>
            <a:tailEnd type="triangle"/>
          </a:ln>
          <a:effectLst/>
        </p:spPr>
      </p:cxnSp>
      <p:cxnSp>
        <p:nvCxnSpPr>
          <p:cNvPr id="41" name="肘形连接符 40"/>
          <p:cNvCxnSpPr>
            <a:stCxn id="7" idx="2"/>
            <a:endCxn id="25" idx="0"/>
          </p:cNvCxnSpPr>
          <p:nvPr/>
        </p:nvCxnSpPr>
        <p:spPr bwMode="auto">
          <a:xfrm rot="16200000" flipH="1">
            <a:off x="5628309" y="1407128"/>
            <a:ext cx="1196516" cy="2847228"/>
          </a:xfrm>
          <a:prstGeom prst="bentConnector3">
            <a:avLst>
              <a:gd name="adj1" fmla="val 69902"/>
            </a:avLst>
          </a:prstGeom>
          <a:solidFill>
            <a:schemeClr val="accent1"/>
          </a:solidFill>
          <a:ln w="19050" cap="flat" cmpd="sng" algn="ctr">
            <a:solidFill>
              <a:srgbClr val="FF0000"/>
            </a:solidFill>
            <a:prstDash val="solid"/>
            <a:round/>
            <a:headEnd type="none" w="med" len="med"/>
            <a:tailEnd type="triangle"/>
          </a:ln>
          <a:effectLst/>
        </p:spPr>
      </p:cxnSp>
      <p:cxnSp>
        <p:nvCxnSpPr>
          <p:cNvPr id="42" name="肘形连接符 41"/>
          <p:cNvCxnSpPr>
            <a:stCxn id="9" idx="2"/>
            <a:endCxn id="28" idx="2"/>
          </p:cNvCxnSpPr>
          <p:nvPr/>
        </p:nvCxnSpPr>
        <p:spPr bwMode="auto">
          <a:xfrm rot="16200000" flipH="1">
            <a:off x="5862882" y="3631539"/>
            <a:ext cx="3186354" cy="388243"/>
          </a:xfrm>
          <a:prstGeom prst="bentConnector5">
            <a:avLst>
              <a:gd name="adj1" fmla="val 23619"/>
              <a:gd name="adj2" fmla="val 357183"/>
              <a:gd name="adj3" fmla="val 107174"/>
            </a:avLst>
          </a:prstGeom>
          <a:solidFill>
            <a:schemeClr val="accent1"/>
          </a:solidFill>
          <a:ln w="19050" cap="flat" cmpd="sng" algn="ctr">
            <a:solidFill>
              <a:srgbClr val="FF0000"/>
            </a:solidFill>
            <a:prstDash val="solid"/>
            <a:round/>
            <a:headEnd type="none" w="med" len="med"/>
            <a:tailEnd type="triangle"/>
          </a:ln>
          <a:effectLst/>
        </p:spPr>
      </p:cxnSp>
      <p:cxnSp>
        <p:nvCxnSpPr>
          <p:cNvPr id="43" name="肘形连接符 42"/>
          <p:cNvCxnSpPr>
            <a:stCxn id="10" idx="2"/>
            <a:endCxn id="22" idx="2"/>
          </p:cNvCxnSpPr>
          <p:nvPr/>
        </p:nvCxnSpPr>
        <p:spPr bwMode="auto">
          <a:xfrm rot="5400000">
            <a:off x="5230228" y="1561637"/>
            <a:ext cx="3186354" cy="4528048"/>
          </a:xfrm>
          <a:prstGeom prst="bentConnector3">
            <a:avLst>
              <a:gd name="adj1" fmla="val 111359"/>
            </a:avLst>
          </a:prstGeom>
          <a:solidFill>
            <a:schemeClr val="accent1"/>
          </a:solidFill>
          <a:ln w="19050" cap="flat" cmpd="sng" algn="ctr">
            <a:solidFill>
              <a:srgbClr val="FF0000"/>
            </a:solidFill>
            <a:prstDash val="solid"/>
            <a:round/>
            <a:headEnd type="none" w="med" len="med"/>
            <a:tailEnd type="triangle"/>
          </a:ln>
          <a:effectLst/>
        </p:spPr>
      </p:cxnSp>
      <p:cxnSp>
        <p:nvCxnSpPr>
          <p:cNvPr id="44" name="直接连接符 43"/>
          <p:cNvCxnSpPr>
            <a:stCxn id="19" idx="3"/>
            <a:endCxn id="25" idx="1"/>
          </p:cNvCxnSpPr>
          <p:nvPr/>
        </p:nvCxnSpPr>
        <p:spPr bwMode="auto">
          <a:xfrm>
            <a:off x="5329275" y="3802850"/>
            <a:ext cx="1551012" cy="0"/>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45" name="直接连接符 44"/>
          <p:cNvCxnSpPr>
            <a:stCxn id="19" idx="3"/>
            <a:endCxn id="28" idx="1"/>
          </p:cNvCxnSpPr>
          <p:nvPr/>
        </p:nvCxnSpPr>
        <p:spPr bwMode="auto">
          <a:xfrm>
            <a:off x="5329275" y="3802850"/>
            <a:ext cx="1551012" cy="1242138"/>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46" name="直接连接符 45"/>
          <p:cNvCxnSpPr/>
          <p:nvPr/>
        </p:nvCxnSpPr>
        <p:spPr bwMode="auto">
          <a:xfrm>
            <a:off x="5329275" y="5051067"/>
            <a:ext cx="1551012" cy="0"/>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47" name="直接连接符 46"/>
          <p:cNvCxnSpPr>
            <a:stCxn id="22" idx="3"/>
            <a:endCxn id="25" idx="1"/>
          </p:cNvCxnSpPr>
          <p:nvPr/>
        </p:nvCxnSpPr>
        <p:spPr bwMode="auto">
          <a:xfrm flipV="1">
            <a:off x="5329275" y="3802850"/>
            <a:ext cx="1551012" cy="1242138"/>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48" name="直接连接符 47"/>
          <p:cNvCxnSpPr>
            <a:stCxn id="19" idx="2"/>
            <a:endCxn id="22" idx="0"/>
          </p:cNvCxnSpPr>
          <p:nvPr/>
        </p:nvCxnSpPr>
        <p:spPr bwMode="auto">
          <a:xfrm>
            <a:off x="4559381" y="4176700"/>
            <a:ext cx="0" cy="494438"/>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49" name="直接连接符 48"/>
          <p:cNvCxnSpPr/>
          <p:nvPr/>
        </p:nvCxnSpPr>
        <p:spPr bwMode="auto">
          <a:xfrm>
            <a:off x="7656612" y="4176700"/>
            <a:ext cx="0" cy="494438"/>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3278276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学完本课程后，您将能够：</a:t>
            </a:r>
          </a:p>
          <a:p>
            <a:pPr lvl="1"/>
            <a:r>
              <a:rPr lang="zh-CN" altLang="en-US" dirty="0" smtClean="0"/>
              <a:t>描述计算虚拟化实现原理</a:t>
            </a:r>
            <a:endParaRPr lang="en-US" altLang="zh-CN" dirty="0" smtClean="0"/>
          </a:p>
          <a:p>
            <a:pPr lvl="1"/>
            <a:r>
              <a:rPr lang="zh-CN" altLang="en-US" dirty="0" smtClean="0"/>
              <a:t>区分三种内存复用技术</a:t>
            </a:r>
            <a:endParaRPr lang="en-US" altLang="zh-CN" dirty="0" smtClean="0"/>
          </a:p>
          <a:p>
            <a:pPr lvl="1"/>
            <a:r>
              <a:rPr lang="zh-CN" altLang="en-US" dirty="0" smtClean="0"/>
              <a:t>描述</a:t>
            </a:r>
            <a:r>
              <a:rPr lang="en-US" altLang="zh-CN" dirty="0" err="1" smtClean="0"/>
              <a:t>FusionCompute</a:t>
            </a:r>
            <a:r>
              <a:rPr lang="zh-CN" altLang="en-US" dirty="0" smtClean="0"/>
              <a:t>中计算虚拟化功能特性</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虚拟机</a:t>
            </a:r>
            <a:r>
              <a:rPr lang="en-US" altLang="zh-CN" dirty="0" smtClean="0"/>
              <a:t>HA</a:t>
            </a:r>
            <a:endParaRPr lang="zh-CN" altLang="en-US" dirty="0"/>
          </a:p>
        </p:txBody>
      </p:sp>
      <p:grpSp>
        <p:nvGrpSpPr>
          <p:cNvPr id="4" name="组合 3"/>
          <p:cNvGrpSpPr/>
          <p:nvPr/>
        </p:nvGrpSpPr>
        <p:grpSpPr>
          <a:xfrm>
            <a:off x="1775520" y="3366996"/>
            <a:ext cx="1967845" cy="577449"/>
            <a:chOff x="2449513" y="1096964"/>
            <a:chExt cx="650875" cy="130175"/>
          </a:xfrm>
          <a:solidFill>
            <a:schemeClr val="bg2">
              <a:lumMod val="10000"/>
            </a:schemeClr>
          </a:solidFill>
        </p:grpSpPr>
        <p:sp>
          <p:nvSpPr>
            <p:cNvPr id="5"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6"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7"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8"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9"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10"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11"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12"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13"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14"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15"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16"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17"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18"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19"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20"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21"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22"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23"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24"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25"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26"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27"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28"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29"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30"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31"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32"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33"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grpSp>
      <p:grpSp>
        <p:nvGrpSpPr>
          <p:cNvPr id="34" name="组合 33"/>
          <p:cNvGrpSpPr/>
          <p:nvPr/>
        </p:nvGrpSpPr>
        <p:grpSpPr>
          <a:xfrm>
            <a:off x="3811985" y="3379511"/>
            <a:ext cx="1967845" cy="577449"/>
            <a:chOff x="2449513" y="1096964"/>
            <a:chExt cx="650875" cy="130175"/>
          </a:xfrm>
          <a:solidFill>
            <a:schemeClr val="bg2">
              <a:lumMod val="10000"/>
            </a:schemeClr>
          </a:solidFill>
        </p:grpSpPr>
        <p:sp>
          <p:nvSpPr>
            <p:cNvPr id="35"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36"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37"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38"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39"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40"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41"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42"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43"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44"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45"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46"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47"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48"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49"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50"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51"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52"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53"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54"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55"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56"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57"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58"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59"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60"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61"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62"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63"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grpSp>
      <p:sp>
        <p:nvSpPr>
          <p:cNvPr id="64" name="Freeform 37"/>
          <p:cNvSpPr>
            <a:spLocks noEditPoints="1"/>
          </p:cNvSpPr>
          <p:nvPr/>
        </p:nvSpPr>
        <p:spPr bwMode="auto">
          <a:xfrm>
            <a:off x="2882138" y="4824173"/>
            <a:ext cx="2008277" cy="852805"/>
          </a:xfrm>
          <a:custGeom>
            <a:avLst/>
            <a:gdLst>
              <a:gd name="T0" fmla="*/ 751 w 798"/>
              <a:gd name="T1" fmla="*/ 265 h 350"/>
              <a:gd name="T2" fmla="*/ 783 w 798"/>
              <a:gd name="T3" fmla="*/ 317 h 350"/>
              <a:gd name="T4" fmla="*/ 751 w 798"/>
              <a:gd name="T5" fmla="*/ 265 h 350"/>
              <a:gd name="T6" fmla="*/ 440 w 798"/>
              <a:gd name="T7" fmla="*/ 178 h 350"/>
              <a:gd name="T8" fmla="*/ 56 w 798"/>
              <a:gd name="T9" fmla="*/ 79 h 350"/>
              <a:gd name="T10" fmla="*/ 741 w 798"/>
              <a:gd name="T11" fmla="*/ 189 h 350"/>
              <a:gd name="T12" fmla="*/ 14 w 798"/>
              <a:gd name="T13" fmla="*/ 308 h 350"/>
              <a:gd name="T14" fmla="*/ 47 w 798"/>
              <a:gd name="T15" fmla="*/ 308 h 350"/>
              <a:gd name="T16" fmla="*/ 14 w 798"/>
              <a:gd name="T17" fmla="*/ 317 h 350"/>
              <a:gd name="T18" fmla="*/ 47 w 798"/>
              <a:gd name="T19" fmla="*/ 94 h 350"/>
              <a:gd name="T20" fmla="*/ 14 w 798"/>
              <a:gd name="T21" fmla="*/ 94 h 350"/>
              <a:gd name="T22" fmla="*/ 47 w 798"/>
              <a:gd name="T23" fmla="*/ 79 h 350"/>
              <a:gd name="T24" fmla="*/ 14 w 798"/>
              <a:gd name="T25" fmla="*/ 263 h 350"/>
              <a:gd name="T26" fmla="*/ 47 w 798"/>
              <a:gd name="T27" fmla="*/ 263 h 350"/>
              <a:gd name="T28" fmla="*/ 14 w 798"/>
              <a:gd name="T29" fmla="*/ 304 h 350"/>
              <a:gd name="T30" fmla="*/ 47 w 798"/>
              <a:gd name="T31" fmla="*/ 259 h 350"/>
              <a:gd name="T32" fmla="*/ 14 w 798"/>
              <a:gd name="T33" fmla="*/ 259 h 350"/>
              <a:gd name="T34" fmla="*/ 47 w 798"/>
              <a:gd name="T35" fmla="*/ 236 h 350"/>
              <a:gd name="T36" fmla="*/ 47 w 798"/>
              <a:gd name="T37" fmla="*/ 129 h 350"/>
              <a:gd name="T38" fmla="*/ 14 w 798"/>
              <a:gd name="T39" fmla="*/ 129 h 350"/>
              <a:gd name="T40" fmla="*/ 47 w 798"/>
              <a:gd name="T41" fmla="*/ 98 h 350"/>
              <a:gd name="T42" fmla="*/ 14 w 798"/>
              <a:gd name="T43" fmla="*/ 161 h 350"/>
              <a:gd name="T44" fmla="*/ 47 w 798"/>
              <a:gd name="T45" fmla="*/ 161 h 350"/>
              <a:gd name="T46" fmla="*/ 14 w 798"/>
              <a:gd name="T47" fmla="*/ 232 h 350"/>
              <a:gd name="T48" fmla="*/ 47 w 798"/>
              <a:gd name="T49" fmla="*/ 157 h 350"/>
              <a:gd name="T50" fmla="*/ 14 w 798"/>
              <a:gd name="T51" fmla="*/ 157 h 350"/>
              <a:gd name="T52" fmla="*/ 47 w 798"/>
              <a:gd name="T53" fmla="*/ 133 h 350"/>
              <a:gd name="T54" fmla="*/ 751 w 798"/>
              <a:gd name="T55" fmla="*/ 102 h 350"/>
              <a:gd name="T56" fmla="*/ 783 w 798"/>
              <a:gd name="T57" fmla="*/ 102 h 350"/>
              <a:gd name="T58" fmla="*/ 751 w 798"/>
              <a:gd name="T59" fmla="*/ 261 h 350"/>
              <a:gd name="T60" fmla="*/ 783 w 798"/>
              <a:gd name="T61" fmla="*/ 98 h 350"/>
              <a:gd name="T62" fmla="*/ 751 w 798"/>
              <a:gd name="T63" fmla="*/ 98 h 350"/>
              <a:gd name="T64" fmla="*/ 783 w 798"/>
              <a:gd name="T65" fmla="*/ 79 h 350"/>
              <a:gd name="T66" fmla="*/ 47 w 798"/>
              <a:gd name="T67" fmla="*/ 46 h 350"/>
              <a:gd name="T68" fmla="*/ 734 w 798"/>
              <a:gd name="T69" fmla="*/ 46 h 350"/>
              <a:gd name="T70" fmla="*/ 19 w 798"/>
              <a:gd name="T71" fmla="*/ 65 h 350"/>
              <a:gd name="T72" fmla="*/ 173 w 798"/>
              <a:gd name="T73" fmla="*/ 10 h 350"/>
              <a:gd name="T74" fmla="*/ 620 w 798"/>
              <a:gd name="T75" fmla="*/ 10 h 350"/>
              <a:gd name="T76" fmla="*/ 114 w 798"/>
              <a:gd name="T77" fmla="*/ 36 h 350"/>
              <a:gd name="T78" fmla="*/ 798 w 798"/>
              <a:gd name="T79" fmla="*/ 65 h 350"/>
              <a:gd name="T80" fmla="*/ 797 w 798"/>
              <a:gd name="T81" fmla="*/ 65 h 350"/>
              <a:gd name="T82" fmla="*/ 737 w 798"/>
              <a:gd name="T83" fmla="*/ 37 h 350"/>
              <a:gd name="T84" fmla="*/ 622 w 798"/>
              <a:gd name="T85" fmla="*/ 0 h 350"/>
              <a:gd name="T86" fmla="*/ 90 w 798"/>
              <a:gd name="T87" fmla="*/ 36 h 350"/>
              <a:gd name="T88" fmla="*/ 1 w 798"/>
              <a:gd name="T89" fmla="*/ 65 h 350"/>
              <a:gd name="T90" fmla="*/ 0 w 798"/>
              <a:gd name="T91" fmla="*/ 331 h 350"/>
              <a:gd name="T92" fmla="*/ 513 w 798"/>
              <a:gd name="T93" fmla="*/ 350 h 350"/>
              <a:gd name="T94" fmla="*/ 513 w 798"/>
              <a:gd name="T95" fmla="*/ 298 h 350"/>
              <a:gd name="T96" fmla="*/ 56 w 798"/>
              <a:gd name="T97" fmla="*/ 317 h 350"/>
              <a:gd name="T98" fmla="*/ 440 w 798"/>
              <a:gd name="T99" fmla="*/ 193 h 350"/>
              <a:gd name="T100" fmla="*/ 741 w 798"/>
              <a:gd name="T101" fmla="*/ 204 h 350"/>
              <a:gd name="T102" fmla="*/ 616 w 798"/>
              <a:gd name="T103" fmla="*/ 317 h 350"/>
              <a:gd name="T104" fmla="*/ 566 w 798"/>
              <a:gd name="T105" fmla="*/ 324 h 350"/>
              <a:gd name="T106" fmla="*/ 616 w 798"/>
              <a:gd name="T107" fmla="*/ 331 h 350"/>
              <a:gd name="T108" fmla="*/ 798 w 798"/>
              <a:gd name="T109" fmla="*/ 65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98" h="350">
                <a:moveTo>
                  <a:pt x="751" y="265"/>
                </a:moveTo>
                <a:lnTo>
                  <a:pt x="751" y="265"/>
                </a:lnTo>
                <a:lnTo>
                  <a:pt x="783" y="265"/>
                </a:lnTo>
                <a:lnTo>
                  <a:pt x="783" y="317"/>
                </a:lnTo>
                <a:lnTo>
                  <a:pt x="751" y="317"/>
                </a:lnTo>
                <a:lnTo>
                  <a:pt x="751" y="265"/>
                </a:lnTo>
                <a:close/>
                <a:moveTo>
                  <a:pt x="440" y="178"/>
                </a:moveTo>
                <a:lnTo>
                  <a:pt x="440" y="178"/>
                </a:lnTo>
                <a:cubicBezTo>
                  <a:pt x="273" y="178"/>
                  <a:pt x="73" y="188"/>
                  <a:pt x="56" y="189"/>
                </a:cubicBezTo>
                <a:lnTo>
                  <a:pt x="56" y="79"/>
                </a:lnTo>
                <a:lnTo>
                  <a:pt x="741" y="79"/>
                </a:lnTo>
                <a:lnTo>
                  <a:pt x="741" y="189"/>
                </a:lnTo>
                <a:cubicBezTo>
                  <a:pt x="732" y="188"/>
                  <a:pt x="608" y="178"/>
                  <a:pt x="440" y="178"/>
                </a:cubicBezTo>
                <a:close/>
                <a:moveTo>
                  <a:pt x="14" y="308"/>
                </a:moveTo>
                <a:lnTo>
                  <a:pt x="14" y="308"/>
                </a:lnTo>
                <a:lnTo>
                  <a:pt x="47" y="308"/>
                </a:lnTo>
                <a:lnTo>
                  <a:pt x="47" y="317"/>
                </a:lnTo>
                <a:lnTo>
                  <a:pt x="14" y="317"/>
                </a:lnTo>
                <a:lnTo>
                  <a:pt x="14" y="308"/>
                </a:lnTo>
                <a:close/>
                <a:moveTo>
                  <a:pt x="47" y="94"/>
                </a:moveTo>
                <a:lnTo>
                  <a:pt x="47" y="94"/>
                </a:lnTo>
                <a:lnTo>
                  <a:pt x="14" y="94"/>
                </a:lnTo>
                <a:lnTo>
                  <a:pt x="14" y="79"/>
                </a:lnTo>
                <a:lnTo>
                  <a:pt x="47" y="79"/>
                </a:lnTo>
                <a:lnTo>
                  <a:pt x="47" y="94"/>
                </a:lnTo>
                <a:close/>
                <a:moveTo>
                  <a:pt x="14" y="263"/>
                </a:moveTo>
                <a:lnTo>
                  <a:pt x="14" y="263"/>
                </a:lnTo>
                <a:lnTo>
                  <a:pt x="47" y="263"/>
                </a:lnTo>
                <a:lnTo>
                  <a:pt x="47" y="304"/>
                </a:lnTo>
                <a:lnTo>
                  <a:pt x="14" y="304"/>
                </a:lnTo>
                <a:lnTo>
                  <a:pt x="14" y="263"/>
                </a:lnTo>
                <a:close/>
                <a:moveTo>
                  <a:pt x="47" y="259"/>
                </a:moveTo>
                <a:lnTo>
                  <a:pt x="47" y="259"/>
                </a:lnTo>
                <a:lnTo>
                  <a:pt x="14" y="259"/>
                </a:lnTo>
                <a:lnTo>
                  <a:pt x="14" y="236"/>
                </a:lnTo>
                <a:lnTo>
                  <a:pt x="47" y="236"/>
                </a:lnTo>
                <a:lnTo>
                  <a:pt x="47" y="259"/>
                </a:lnTo>
                <a:close/>
                <a:moveTo>
                  <a:pt x="47" y="129"/>
                </a:moveTo>
                <a:lnTo>
                  <a:pt x="47" y="129"/>
                </a:lnTo>
                <a:lnTo>
                  <a:pt x="14" y="129"/>
                </a:lnTo>
                <a:lnTo>
                  <a:pt x="14" y="98"/>
                </a:lnTo>
                <a:lnTo>
                  <a:pt x="47" y="98"/>
                </a:lnTo>
                <a:lnTo>
                  <a:pt x="47" y="129"/>
                </a:lnTo>
                <a:close/>
                <a:moveTo>
                  <a:pt x="14" y="161"/>
                </a:moveTo>
                <a:lnTo>
                  <a:pt x="14" y="161"/>
                </a:lnTo>
                <a:lnTo>
                  <a:pt x="47" y="161"/>
                </a:lnTo>
                <a:lnTo>
                  <a:pt x="47" y="232"/>
                </a:lnTo>
                <a:lnTo>
                  <a:pt x="14" y="232"/>
                </a:lnTo>
                <a:lnTo>
                  <a:pt x="14" y="161"/>
                </a:lnTo>
                <a:close/>
                <a:moveTo>
                  <a:pt x="47" y="157"/>
                </a:moveTo>
                <a:lnTo>
                  <a:pt x="47" y="157"/>
                </a:lnTo>
                <a:lnTo>
                  <a:pt x="14" y="157"/>
                </a:lnTo>
                <a:lnTo>
                  <a:pt x="14" y="133"/>
                </a:lnTo>
                <a:lnTo>
                  <a:pt x="47" y="133"/>
                </a:lnTo>
                <a:lnTo>
                  <a:pt x="47" y="157"/>
                </a:lnTo>
                <a:close/>
                <a:moveTo>
                  <a:pt x="751" y="102"/>
                </a:moveTo>
                <a:lnTo>
                  <a:pt x="751" y="102"/>
                </a:lnTo>
                <a:lnTo>
                  <a:pt x="783" y="102"/>
                </a:lnTo>
                <a:lnTo>
                  <a:pt x="783" y="261"/>
                </a:lnTo>
                <a:lnTo>
                  <a:pt x="751" y="261"/>
                </a:lnTo>
                <a:lnTo>
                  <a:pt x="751" y="102"/>
                </a:lnTo>
                <a:close/>
                <a:moveTo>
                  <a:pt x="783" y="98"/>
                </a:moveTo>
                <a:lnTo>
                  <a:pt x="783" y="98"/>
                </a:lnTo>
                <a:lnTo>
                  <a:pt x="751" y="98"/>
                </a:lnTo>
                <a:lnTo>
                  <a:pt x="751" y="79"/>
                </a:lnTo>
                <a:lnTo>
                  <a:pt x="783" y="79"/>
                </a:lnTo>
                <a:lnTo>
                  <a:pt x="783" y="98"/>
                </a:lnTo>
                <a:close/>
                <a:moveTo>
                  <a:pt x="47" y="46"/>
                </a:moveTo>
                <a:lnTo>
                  <a:pt x="47" y="46"/>
                </a:lnTo>
                <a:lnTo>
                  <a:pt x="734" y="46"/>
                </a:lnTo>
                <a:lnTo>
                  <a:pt x="774" y="65"/>
                </a:lnTo>
                <a:lnTo>
                  <a:pt x="19" y="65"/>
                </a:lnTo>
                <a:lnTo>
                  <a:pt x="47" y="46"/>
                </a:lnTo>
                <a:close/>
                <a:moveTo>
                  <a:pt x="173" y="10"/>
                </a:moveTo>
                <a:lnTo>
                  <a:pt x="173" y="10"/>
                </a:lnTo>
                <a:lnTo>
                  <a:pt x="620" y="10"/>
                </a:lnTo>
                <a:lnTo>
                  <a:pt x="672" y="37"/>
                </a:lnTo>
                <a:lnTo>
                  <a:pt x="114" y="36"/>
                </a:lnTo>
                <a:lnTo>
                  <a:pt x="173" y="10"/>
                </a:lnTo>
                <a:close/>
                <a:moveTo>
                  <a:pt x="798" y="65"/>
                </a:moveTo>
                <a:lnTo>
                  <a:pt x="798" y="65"/>
                </a:lnTo>
                <a:lnTo>
                  <a:pt x="797" y="65"/>
                </a:lnTo>
                <a:lnTo>
                  <a:pt x="798" y="64"/>
                </a:lnTo>
                <a:lnTo>
                  <a:pt x="737" y="37"/>
                </a:lnTo>
                <a:lnTo>
                  <a:pt x="693" y="37"/>
                </a:lnTo>
                <a:lnTo>
                  <a:pt x="622" y="0"/>
                </a:lnTo>
                <a:lnTo>
                  <a:pt x="172" y="0"/>
                </a:lnTo>
                <a:lnTo>
                  <a:pt x="90" y="36"/>
                </a:lnTo>
                <a:lnTo>
                  <a:pt x="44" y="36"/>
                </a:lnTo>
                <a:lnTo>
                  <a:pt x="1" y="65"/>
                </a:lnTo>
                <a:lnTo>
                  <a:pt x="0" y="65"/>
                </a:lnTo>
                <a:lnTo>
                  <a:pt x="0" y="331"/>
                </a:lnTo>
                <a:lnTo>
                  <a:pt x="488" y="331"/>
                </a:lnTo>
                <a:cubicBezTo>
                  <a:pt x="491" y="342"/>
                  <a:pt x="501" y="350"/>
                  <a:pt x="513" y="350"/>
                </a:cubicBezTo>
                <a:cubicBezTo>
                  <a:pt x="527" y="350"/>
                  <a:pt x="539" y="338"/>
                  <a:pt x="539" y="324"/>
                </a:cubicBezTo>
                <a:cubicBezTo>
                  <a:pt x="539" y="310"/>
                  <a:pt x="527" y="298"/>
                  <a:pt x="513" y="298"/>
                </a:cubicBezTo>
                <a:cubicBezTo>
                  <a:pt x="501" y="298"/>
                  <a:pt x="492" y="306"/>
                  <a:pt x="488" y="317"/>
                </a:cubicBezTo>
                <a:lnTo>
                  <a:pt x="56" y="317"/>
                </a:lnTo>
                <a:lnTo>
                  <a:pt x="56" y="204"/>
                </a:lnTo>
                <a:cubicBezTo>
                  <a:pt x="66" y="203"/>
                  <a:pt x="269" y="193"/>
                  <a:pt x="440" y="193"/>
                </a:cubicBezTo>
                <a:cubicBezTo>
                  <a:pt x="613" y="193"/>
                  <a:pt x="740" y="204"/>
                  <a:pt x="741" y="204"/>
                </a:cubicBezTo>
                <a:cubicBezTo>
                  <a:pt x="741" y="204"/>
                  <a:pt x="741" y="204"/>
                  <a:pt x="741" y="204"/>
                </a:cubicBezTo>
                <a:lnTo>
                  <a:pt x="741" y="317"/>
                </a:lnTo>
                <a:lnTo>
                  <a:pt x="616" y="317"/>
                </a:lnTo>
                <a:cubicBezTo>
                  <a:pt x="613" y="306"/>
                  <a:pt x="603" y="298"/>
                  <a:pt x="592" y="298"/>
                </a:cubicBezTo>
                <a:cubicBezTo>
                  <a:pt x="577" y="298"/>
                  <a:pt x="566" y="310"/>
                  <a:pt x="566" y="324"/>
                </a:cubicBezTo>
                <a:cubicBezTo>
                  <a:pt x="566" y="338"/>
                  <a:pt x="577" y="350"/>
                  <a:pt x="592" y="350"/>
                </a:cubicBezTo>
                <a:cubicBezTo>
                  <a:pt x="603" y="350"/>
                  <a:pt x="613" y="342"/>
                  <a:pt x="616" y="331"/>
                </a:cubicBezTo>
                <a:lnTo>
                  <a:pt x="798" y="331"/>
                </a:lnTo>
                <a:lnTo>
                  <a:pt x="798" y="65"/>
                </a:ln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3600">
              <a:latin typeface="+mn-ea"/>
              <a:ea typeface="+mn-ea"/>
            </a:endParaRPr>
          </a:p>
        </p:txBody>
      </p:sp>
      <p:cxnSp>
        <p:nvCxnSpPr>
          <p:cNvPr id="65" name="直接连接符 64"/>
          <p:cNvCxnSpPr>
            <a:stCxn id="10" idx="0"/>
            <a:endCxn id="64" idx="36"/>
          </p:cNvCxnSpPr>
          <p:nvPr/>
        </p:nvCxnSpPr>
        <p:spPr bwMode="auto">
          <a:xfrm>
            <a:off x="3058149" y="3944445"/>
            <a:ext cx="259367" cy="904094"/>
          </a:xfrm>
          <a:prstGeom prst="line">
            <a:avLst/>
          </a:prstGeom>
          <a:ln w="28575">
            <a:solidFill>
              <a:schemeClr val="tx1"/>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66" name="直接连接符 65"/>
          <p:cNvCxnSpPr>
            <a:stCxn id="40" idx="0"/>
            <a:endCxn id="64" idx="37"/>
          </p:cNvCxnSpPr>
          <p:nvPr/>
        </p:nvCxnSpPr>
        <p:spPr bwMode="auto">
          <a:xfrm flipH="1">
            <a:off x="4442453" y="3956960"/>
            <a:ext cx="652161" cy="891579"/>
          </a:xfrm>
          <a:prstGeom prst="line">
            <a:avLst/>
          </a:prstGeom>
          <a:ln w="38100">
            <a:solidFill>
              <a:schemeClr val="tx1"/>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67" name="矩形 5"/>
          <p:cNvSpPr>
            <a:spLocks noChangeArrowheads="1"/>
          </p:cNvSpPr>
          <p:nvPr/>
        </p:nvSpPr>
        <p:spPr bwMode="auto">
          <a:xfrm>
            <a:off x="1781372" y="2890963"/>
            <a:ext cx="1936743" cy="407261"/>
          </a:xfrm>
          <a:prstGeom prst="rect">
            <a:avLst/>
          </a:prstGeom>
          <a:noFill/>
          <a:ln w="19050" algn="ctr">
            <a:solidFill>
              <a:srgbClr val="00B0F0"/>
            </a:solidFill>
            <a:round/>
            <a:headEnd/>
            <a:tailEnd/>
          </a:ln>
        </p:spPr>
        <p:txBody>
          <a:bodyPr/>
          <a:lstStyle/>
          <a:p>
            <a:pPr algn="ctr"/>
            <a:r>
              <a:rPr lang="en-US" altLang="zh-CN" sz="1400" b="1" dirty="0">
                <a:solidFill>
                  <a:srgbClr val="2D2015"/>
                </a:solidFill>
                <a:latin typeface="+mn-ea"/>
                <a:ea typeface="+mn-ea"/>
              </a:rPr>
              <a:t>FusionCompute</a:t>
            </a:r>
            <a:endParaRPr lang="zh-CN" altLang="en-US" sz="1400" b="1" dirty="0">
              <a:solidFill>
                <a:srgbClr val="2D2015"/>
              </a:solidFill>
              <a:latin typeface="+mn-ea"/>
              <a:ea typeface="+mn-ea"/>
            </a:endParaRPr>
          </a:p>
        </p:txBody>
      </p:sp>
      <p:sp>
        <p:nvSpPr>
          <p:cNvPr id="68" name="矩形 5"/>
          <p:cNvSpPr>
            <a:spLocks noChangeArrowheads="1"/>
          </p:cNvSpPr>
          <p:nvPr/>
        </p:nvSpPr>
        <p:spPr bwMode="auto">
          <a:xfrm>
            <a:off x="3823645" y="2890962"/>
            <a:ext cx="1936743" cy="407261"/>
          </a:xfrm>
          <a:prstGeom prst="rect">
            <a:avLst/>
          </a:prstGeom>
          <a:noFill/>
          <a:ln w="19050" algn="ctr">
            <a:solidFill>
              <a:srgbClr val="00B0F0"/>
            </a:solidFill>
            <a:round/>
            <a:headEnd/>
            <a:tailEnd/>
          </a:ln>
        </p:spPr>
        <p:txBody>
          <a:bodyPr/>
          <a:lstStyle/>
          <a:p>
            <a:pPr algn="ctr"/>
            <a:r>
              <a:rPr lang="en-US" altLang="zh-CN" sz="1400" b="1" dirty="0">
                <a:solidFill>
                  <a:srgbClr val="2D2015"/>
                </a:solidFill>
                <a:latin typeface="+mn-ea"/>
                <a:ea typeface="+mn-ea"/>
              </a:rPr>
              <a:t>FusionCompute</a:t>
            </a:r>
            <a:endParaRPr lang="zh-CN" altLang="en-US" sz="1400" b="1" dirty="0">
              <a:solidFill>
                <a:srgbClr val="2D2015"/>
              </a:solidFill>
              <a:latin typeface="+mn-ea"/>
              <a:ea typeface="+mn-ea"/>
            </a:endParaRPr>
          </a:p>
        </p:txBody>
      </p:sp>
      <p:sp>
        <p:nvSpPr>
          <p:cNvPr id="69" name="Freeform 30"/>
          <p:cNvSpPr>
            <a:spLocks noEditPoints="1"/>
          </p:cNvSpPr>
          <p:nvPr/>
        </p:nvSpPr>
        <p:spPr bwMode="auto">
          <a:xfrm>
            <a:off x="3455589" y="4291944"/>
            <a:ext cx="838993" cy="577029"/>
          </a:xfrm>
          <a:custGeom>
            <a:avLst/>
            <a:gdLst/>
            <a:ahLst/>
            <a:cxnLst>
              <a:cxn ang="0">
                <a:pos x="0" y="248"/>
              </a:cxn>
              <a:cxn ang="0">
                <a:pos x="22" y="404"/>
              </a:cxn>
              <a:cxn ang="0">
                <a:pos x="194" y="468"/>
              </a:cxn>
              <a:cxn ang="0">
                <a:pos x="440" y="474"/>
              </a:cxn>
              <a:cxn ang="0">
                <a:pos x="656" y="404"/>
              </a:cxn>
              <a:cxn ang="0">
                <a:pos x="680" y="248"/>
              </a:cxn>
              <a:cxn ang="0">
                <a:pos x="660" y="238"/>
              </a:cxn>
              <a:cxn ang="0">
                <a:pos x="438" y="312"/>
              </a:cxn>
              <a:cxn ang="0">
                <a:pos x="196" y="304"/>
              </a:cxn>
              <a:cxn ang="0">
                <a:pos x="20" y="238"/>
              </a:cxn>
              <a:cxn ang="0">
                <a:pos x="56" y="364"/>
              </a:cxn>
              <a:cxn ang="0">
                <a:pos x="70" y="316"/>
              </a:cxn>
              <a:cxn ang="0">
                <a:pos x="94" y="336"/>
              </a:cxn>
              <a:cxn ang="0">
                <a:pos x="80" y="384"/>
              </a:cxn>
              <a:cxn ang="0">
                <a:pos x="412" y="270"/>
              </a:cxn>
              <a:cxn ang="0">
                <a:pos x="584" y="230"/>
              </a:cxn>
              <a:cxn ang="0">
                <a:pos x="674" y="162"/>
              </a:cxn>
              <a:cxn ang="0">
                <a:pos x="666" y="100"/>
              </a:cxn>
              <a:cxn ang="0">
                <a:pos x="562" y="34"/>
              </a:cxn>
              <a:cxn ang="0">
                <a:pos x="376" y="0"/>
              </a:cxn>
              <a:cxn ang="0">
                <a:pos x="202" y="12"/>
              </a:cxn>
              <a:cxn ang="0">
                <a:pos x="54" y="64"/>
              </a:cxn>
              <a:cxn ang="0">
                <a:pos x="0" y="138"/>
              </a:cxn>
              <a:cxn ang="0">
                <a:pos x="38" y="198"/>
              </a:cxn>
              <a:cxn ang="0">
                <a:pos x="172" y="256"/>
              </a:cxn>
              <a:cxn ang="0">
                <a:pos x="340" y="274"/>
              </a:cxn>
              <a:cxn ang="0">
                <a:pos x="2" y="470"/>
              </a:cxn>
              <a:cxn ang="0">
                <a:pos x="24" y="608"/>
              </a:cxn>
              <a:cxn ang="0">
                <a:pos x="196" y="670"/>
              </a:cxn>
              <a:cxn ang="0">
                <a:pos x="440" y="678"/>
              </a:cxn>
              <a:cxn ang="0">
                <a:pos x="654" y="608"/>
              </a:cxn>
              <a:cxn ang="0">
                <a:pos x="676" y="470"/>
              </a:cxn>
              <a:cxn ang="0">
                <a:pos x="654" y="456"/>
              </a:cxn>
              <a:cxn ang="0">
                <a:pos x="432" y="518"/>
              </a:cxn>
              <a:cxn ang="0">
                <a:pos x="204" y="512"/>
              </a:cxn>
              <a:cxn ang="0">
                <a:pos x="24" y="456"/>
              </a:cxn>
              <a:cxn ang="0">
                <a:pos x="58" y="566"/>
              </a:cxn>
              <a:cxn ang="0">
                <a:pos x="72" y="518"/>
              </a:cxn>
              <a:cxn ang="0">
                <a:pos x="96" y="538"/>
              </a:cxn>
              <a:cxn ang="0">
                <a:pos x="82" y="586"/>
              </a:cxn>
              <a:cxn ang="0">
                <a:pos x="12" y="660"/>
              </a:cxn>
              <a:cxn ang="0">
                <a:pos x="12" y="792"/>
              </a:cxn>
              <a:cxn ang="0">
                <a:pos x="116" y="852"/>
              </a:cxn>
              <a:cxn ang="0">
                <a:pos x="340" y="884"/>
              </a:cxn>
              <a:cxn ang="0">
                <a:pos x="598" y="840"/>
              </a:cxn>
              <a:cxn ang="0">
                <a:pos x="672" y="780"/>
              </a:cxn>
              <a:cxn ang="0">
                <a:pos x="660" y="658"/>
              </a:cxn>
              <a:cxn ang="0">
                <a:pos x="516" y="708"/>
              </a:cxn>
              <a:cxn ang="0">
                <a:pos x="292" y="724"/>
              </a:cxn>
              <a:cxn ang="0">
                <a:pos x="56" y="674"/>
              </a:cxn>
              <a:cxn ang="0">
                <a:pos x="70" y="784"/>
              </a:cxn>
              <a:cxn ang="0">
                <a:pos x="64" y="728"/>
              </a:cxn>
              <a:cxn ang="0">
                <a:pos x="86" y="720"/>
              </a:cxn>
              <a:cxn ang="0">
                <a:pos x="94" y="776"/>
              </a:cxn>
            </a:cxnLst>
            <a:rect l="0" t="0" r="r" b="b"/>
            <a:pathLst>
              <a:path w="680" h="884">
                <a:moveTo>
                  <a:pt x="20" y="238"/>
                </a:moveTo>
                <a:lnTo>
                  <a:pt x="20" y="238"/>
                </a:lnTo>
                <a:lnTo>
                  <a:pt x="14" y="234"/>
                </a:lnTo>
                <a:lnTo>
                  <a:pt x="6" y="236"/>
                </a:lnTo>
                <a:lnTo>
                  <a:pt x="2" y="242"/>
                </a:lnTo>
                <a:lnTo>
                  <a:pt x="0" y="248"/>
                </a:lnTo>
                <a:lnTo>
                  <a:pt x="2" y="362"/>
                </a:lnTo>
                <a:lnTo>
                  <a:pt x="2" y="362"/>
                </a:lnTo>
                <a:lnTo>
                  <a:pt x="2" y="374"/>
                </a:lnTo>
                <a:lnTo>
                  <a:pt x="6" y="386"/>
                </a:lnTo>
                <a:lnTo>
                  <a:pt x="14" y="396"/>
                </a:lnTo>
                <a:lnTo>
                  <a:pt x="22" y="404"/>
                </a:lnTo>
                <a:lnTo>
                  <a:pt x="22" y="404"/>
                </a:lnTo>
                <a:lnTo>
                  <a:pt x="48" y="420"/>
                </a:lnTo>
                <a:lnTo>
                  <a:pt x="80" y="434"/>
                </a:lnTo>
                <a:lnTo>
                  <a:pt x="114" y="448"/>
                </a:lnTo>
                <a:lnTo>
                  <a:pt x="152" y="458"/>
                </a:lnTo>
                <a:lnTo>
                  <a:pt x="194" y="468"/>
                </a:lnTo>
                <a:lnTo>
                  <a:pt x="240" y="474"/>
                </a:lnTo>
                <a:lnTo>
                  <a:pt x="288" y="478"/>
                </a:lnTo>
                <a:lnTo>
                  <a:pt x="340" y="480"/>
                </a:lnTo>
                <a:lnTo>
                  <a:pt x="340" y="480"/>
                </a:lnTo>
                <a:lnTo>
                  <a:pt x="392" y="478"/>
                </a:lnTo>
                <a:lnTo>
                  <a:pt x="440" y="474"/>
                </a:lnTo>
                <a:lnTo>
                  <a:pt x="486" y="468"/>
                </a:lnTo>
                <a:lnTo>
                  <a:pt x="528" y="458"/>
                </a:lnTo>
                <a:lnTo>
                  <a:pt x="566" y="448"/>
                </a:lnTo>
                <a:lnTo>
                  <a:pt x="600" y="434"/>
                </a:lnTo>
                <a:lnTo>
                  <a:pt x="630" y="420"/>
                </a:lnTo>
                <a:lnTo>
                  <a:pt x="656" y="404"/>
                </a:lnTo>
                <a:lnTo>
                  <a:pt x="656" y="404"/>
                </a:lnTo>
                <a:lnTo>
                  <a:pt x="666" y="396"/>
                </a:lnTo>
                <a:lnTo>
                  <a:pt x="672" y="386"/>
                </a:lnTo>
                <a:lnTo>
                  <a:pt x="676" y="374"/>
                </a:lnTo>
                <a:lnTo>
                  <a:pt x="678" y="362"/>
                </a:lnTo>
                <a:lnTo>
                  <a:pt x="680" y="248"/>
                </a:lnTo>
                <a:lnTo>
                  <a:pt x="680" y="248"/>
                </a:lnTo>
                <a:lnTo>
                  <a:pt x="678" y="242"/>
                </a:lnTo>
                <a:lnTo>
                  <a:pt x="672" y="236"/>
                </a:lnTo>
                <a:lnTo>
                  <a:pt x="666" y="234"/>
                </a:lnTo>
                <a:lnTo>
                  <a:pt x="660" y="238"/>
                </a:lnTo>
                <a:lnTo>
                  <a:pt x="660" y="238"/>
                </a:lnTo>
                <a:lnTo>
                  <a:pt x="632" y="254"/>
                </a:lnTo>
                <a:lnTo>
                  <a:pt x="600" y="270"/>
                </a:lnTo>
                <a:lnTo>
                  <a:pt x="564" y="284"/>
                </a:lnTo>
                <a:lnTo>
                  <a:pt x="526" y="296"/>
                </a:lnTo>
                <a:lnTo>
                  <a:pt x="482" y="304"/>
                </a:lnTo>
                <a:lnTo>
                  <a:pt x="438" y="312"/>
                </a:lnTo>
                <a:lnTo>
                  <a:pt x="390" y="316"/>
                </a:lnTo>
                <a:lnTo>
                  <a:pt x="340" y="318"/>
                </a:lnTo>
                <a:lnTo>
                  <a:pt x="340" y="318"/>
                </a:lnTo>
                <a:lnTo>
                  <a:pt x="290" y="316"/>
                </a:lnTo>
                <a:lnTo>
                  <a:pt x="242" y="312"/>
                </a:lnTo>
                <a:lnTo>
                  <a:pt x="196" y="304"/>
                </a:lnTo>
                <a:lnTo>
                  <a:pt x="154" y="296"/>
                </a:lnTo>
                <a:lnTo>
                  <a:pt x="116" y="284"/>
                </a:lnTo>
                <a:lnTo>
                  <a:pt x="80" y="270"/>
                </a:lnTo>
                <a:lnTo>
                  <a:pt x="48" y="254"/>
                </a:lnTo>
                <a:lnTo>
                  <a:pt x="20" y="238"/>
                </a:lnTo>
                <a:lnTo>
                  <a:pt x="20" y="238"/>
                </a:lnTo>
                <a:close/>
                <a:moveTo>
                  <a:pt x="76" y="386"/>
                </a:moveTo>
                <a:lnTo>
                  <a:pt x="76" y="386"/>
                </a:lnTo>
                <a:lnTo>
                  <a:pt x="72" y="384"/>
                </a:lnTo>
                <a:lnTo>
                  <a:pt x="68" y="382"/>
                </a:lnTo>
                <a:lnTo>
                  <a:pt x="60" y="374"/>
                </a:lnTo>
                <a:lnTo>
                  <a:pt x="56" y="364"/>
                </a:lnTo>
                <a:lnTo>
                  <a:pt x="54" y="350"/>
                </a:lnTo>
                <a:lnTo>
                  <a:pt x="54" y="350"/>
                </a:lnTo>
                <a:lnTo>
                  <a:pt x="56" y="336"/>
                </a:lnTo>
                <a:lnTo>
                  <a:pt x="60" y="326"/>
                </a:lnTo>
                <a:lnTo>
                  <a:pt x="66" y="318"/>
                </a:lnTo>
                <a:lnTo>
                  <a:pt x="70" y="316"/>
                </a:lnTo>
                <a:lnTo>
                  <a:pt x="74" y="316"/>
                </a:lnTo>
                <a:lnTo>
                  <a:pt x="74" y="316"/>
                </a:lnTo>
                <a:lnTo>
                  <a:pt x="80" y="316"/>
                </a:lnTo>
                <a:lnTo>
                  <a:pt x="84" y="318"/>
                </a:lnTo>
                <a:lnTo>
                  <a:pt x="90" y="326"/>
                </a:lnTo>
                <a:lnTo>
                  <a:pt x="94" y="336"/>
                </a:lnTo>
                <a:lnTo>
                  <a:pt x="96" y="350"/>
                </a:lnTo>
                <a:lnTo>
                  <a:pt x="96" y="350"/>
                </a:lnTo>
                <a:lnTo>
                  <a:pt x="94" y="364"/>
                </a:lnTo>
                <a:lnTo>
                  <a:pt x="90" y="374"/>
                </a:lnTo>
                <a:lnTo>
                  <a:pt x="84" y="382"/>
                </a:lnTo>
                <a:lnTo>
                  <a:pt x="80" y="384"/>
                </a:lnTo>
                <a:lnTo>
                  <a:pt x="76" y="386"/>
                </a:lnTo>
                <a:lnTo>
                  <a:pt x="76" y="386"/>
                </a:lnTo>
                <a:close/>
                <a:moveTo>
                  <a:pt x="340" y="274"/>
                </a:moveTo>
                <a:lnTo>
                  <a:pt x="340" y="274"/>
                </a:lnTo>
                <a:lnTo>
                  <a:pt x="376" y="274"/>
                </a:lnTo>
                <a:lnTo>
                  <a:pt x="412" y="270"/>
                </a:lnTo>
                <a:lnTo>
                  <a:pt x="446" y="266"/>
                </a:lnTo>
                <a:lnTo>
                  <a:pt x="478" y="262"/>
                </a:lnTo>
                <a:lnTo>
                  <a:pt x="508" y="256"/>
                </a:lnTo>
                <a:lnTo>
                  <a:pt x="536" y="248"/>
                </a:lnTo>
                <a:lnTo>
                  <a:pt x="562" y="240"/>
                </a:lnTo>
                <a:lnTo>
                  <a:pt x="584" y="230"/>
                </a:lnTo>
                <a:lnTo>
                  <a:pt x="606" y="220"/>
                </a:lnTo>
                <a:lnTo>
                  <a:pt x="624" y="208"/>
                </a:lnTo>
                <a:lnTo>
                  <a:pt x="642" y="198"/>
                </a:lnTo>
                <a:lnTo>
                  <a:pt x="654" y="186"/>
                </a:lnTo>
                <a:lnTo>
                  <a:pt x="666" y="174"/>
                </a:lnTo>
                <a:lnTo>
                  <a:pt x="674" y="162"/>
                </a:lnTo>
                <a:lnTo>
                  <a:pt x="678" y="150"/>
                </a:lnTo>
                <a:lnTo>
                  <a:pt x="680" y="138"/>
                </a:lnTo>
                <a:lnTo>
                  <a:pt x="680" y="138"/>
                </a:lnTo>
                <a:lnTo>
                  <a:pt x="678" y="124"/>
                </a:lnTo>
                <a:lnTo>
                  <a:pt x="674" y="112"/>
                </a:lnTo>
                <a:lnTo>
                  <a:pt x="666" y="100"/>
                </a:lnTo>
                <a:lnTo>
                  <a:pt x="656" y="88"/>
                </a:lnTo>
                <a:lnTo>
                  <a:pt x="642" y="76"/>
                </a:lnTo>
                <a:lnTo>
                  <a:pt x="626" y="64"/>
                </a:lnTo>
                <a:lnTo>
                  <a:pt x="608" y="54"/>
                </a:lnTo>
                <a:lnTo>
                  <a:pt x="586" y="44"/>
                </a:lnTo>
                <a:lnTo>
                  <a:pt x="562" y="34"/>
                </a:lnTo>
                <a:lnTo>
                  <a:pt x="536" y="26"/>
                </a:lnTo>
                <a:lnTo>
                  <a:pt x="508" y="18"/>
                </a:lnTo>
                <a:lnTo>
                  <a:pt x="478" y="12"/>
                </a:lnTo>
                <a:lnTo>
                  <a:pt x="446" y="6"/>
                </a:lnTo>
                <a:lnTo>
                  <a:pt x="412" y="2"/>
                </a:lnTo>
                <a:lnTo>
                  <a:pt x="376" y="0"/>
                </a:lnTo>
                <a:lnTo>
                  <a:pt x="340" y="0"/>
                </a:lnTo>
                <a:lnTo>
                  <a:pt x="340" y="0"/>
                </a:lnTo>
                <a:lnTo>
                  <a:pt x="302" y="0"/>
                </a:lnTo>
                <a:lnTo>
                  <a:pt x="268" y="2"/>
                </a:lnTo>
                <a:lnTo>
                  <a:pt x="234" y="6"/>
                </a:lnTo>
                <a:lnTo>
                  <a:pt x="202" y="12"/>
                </a:lnTo>
                <a:lnTo>
                  <a:pt x="172" y="18"/>
                </a:lnTo>
                <a:lnTo>
                  <a:pt x="144" y="26"/>
                </a:lnTo>
                <a:lnTo>
                  <a:pt x="118" y="34"/>
                </a:lnTo>
                <a:lnTo>
                  <a:pt x="94" y="44"/>
                </a:lnTo>
                <a:lnTo>
                  <a:pt x="72" y="54"/>
                </a:lnTo>
                <a:lnTo>
                  <a:pt x="54" y="64"/>
                </a:lnTo>
                <a:lnTo>
                  <a:pt x="38" y="76"/>
                </a:lnTo>
                <a:lnTo>
                  <a:pt x="24" y="88"/>
                </a:lnTo>
                <a:lnTo>
                  <a:pt x="14" y="100"/>
                </a:lnTo>
                <a:lnTo>
                  <a:pt x="6" y="112"/>
                </a:lnTo>
                <a:lnTo>
                  <a:pt x="0" y="124"/>
                </a:lnTo>
                <a:lnTo>
                  <a:pt x="0" y="138"/>
                </a:lnTo>
                <a:lnTo>
                  <a:pt x="0" y="138"/>
                </a:lnTo>
                <a:lnTo>
                  <a:pt x="0" y="150"/>
                </a:lnTo>
                <a:lnTo>
                  <a:pt x="6" y="162"/>
                </a:lnTo>
                <a:lnTo>
                  <a:pt x="14" y="174"/>
                </a:lnTo>
                <a:lnTo>
                  <a:pt x="24" y="186"/>
                </a:lnTo>
                <a:lnTo>
                  <a:pt x="38" y="198"/>
                </a:lnTo>
                <a:lnTo>
                  <a:pt x="54" y="208"/>
                </a:lnTo>
                <a:lnTo>
                  <a:pt x="74" y="220"/>
                </a:lnTo>
                <a:lnTo>
                  <a:pt x="94" y="230"/>
                </a:lnTo>
                <a:lnTo>
                  <a:pt x="118" y="240"/>
                </a:lnTo>
                <a:lnTo>
                  <a:pt x="144" y="248"/>
                </a:lnTo>
                <a:lnTo>
                  <a:pt x="172" y="256"/>
                </a:lnTo>
                <a:lnTo>
                  <a:pt x="202" y="262"/>
                </a:lnTo>
                <a:lnTo>
                  <a:pt x="234" y="266"/>
                </a:lnTo>
                <a:lnTo>
                  <a:pt x="268" y="270"/>
                </a:lnTo>
                <a:lnTo>
                  <a:pt x="302" y="274"/>
                </a:lnTo>
                <a:lnTo>
                  <a:pt x="340" y="274"/>
                </a:lnTo>
                <a:lnTo>
                  <a:pt x="340" y="274"/>
                </a:lnTo>
                <a:close/>
                <a:moveTo>
                  <a:pt x="24" y="456"/>
                </a:moveTo>
                <a:lnTo>
                  <a:pt x="24" y="456"/>
                </a:lnTo>
                <a:lnTo>
                  <a:pt x="16" y="454"/>
                </a:lnTo>
                <a:lnTo>
                  <a:pt x="10" y="456"/>
                </a:lnTo>
                <a:lnTo>
                  <a:pt x="4" y="462"/>
                </a:lnTo>
                <a:lnTo>
                  <a:pt x="2" y="470"/>
                </a:lnTo>
                <a:lnTo>
                  <a:pt x="4" y="566"/>
                </a:lnTo>
                <a:lnTo>
                  <a:pt x="4" y="566"/>
                </a:lnTo>
                <a:lnTo>
                  <a:pt x="6" y="578"/>
                </a:lnTo>
                <a:lnTo>
                  <a:pt x="10" y="590"/>
                </a:lnTo>
                <a:lnTo>
                  <a:pt x="16" y="600"/>
                </a:lnTo>
                <a:lnTo>
                  <a:pt x="24" y="608"/>
                </a:lnTo>
                <a:lnTo>
                  <a:pt x="24" y="608"/>
                </a:lnTo>
                <a:lnTo>
                  <a:pt x="50" y="624"/>
                </a:lnTo>
                <a:lnTo>
                  <a:pt x="80" y="638"/>
                </a:lnTo>
                <a:lnTo>
                  <a:pt x="116" y="650"/>
                </a:lnTo>
                <a:lnTo>
                  <a:pt x="154" y="662"/>
                </a:lnTo>
                <a:lnTo>
                  <a:pt x="196" y="670"/>
                </a:lnTo>
                <a:lnTo>
                  <a:pt x="240" y="678"/>
                </a:lnTo>
                <a:lnTo>
                  <a:pt x="288" y="682"/>
                </a:lnTo>
                <a:lnTo>
                  <a:pt x="340" y="682"/>
                </a:lnTo>
                <a:lnTo>
                  <a:pt x="340" y="682"/>
                </a:lnTo>
                <a:lnTo>
                  <a:pt x="390" y="682"/>
                </a:lnTo>
                <a:lnTo>
                  <a:pt x="440" y="678"/>
                </a:lnTo>
                <a:lnTo>
                  <a:pt x="484" y="670"/>
                </a:lnTo>
                <a:lnTo>
                  <a:pt x="526" y="662"/>
                </a:lnTo>
                <a:lnTo>
                  <a:pt x="564" y="650"/>
                </a:lnTo>
                <a:lnTo>
                  <a:pt x="598" y="638"/>
                </a:lnTo>
                <a:lnTo>
                  <a:pt x="628" y="624"/>
                </a:lnTo>
                <a:lnTo>
                  <a:pt x="654" y="608"/>
                </a:lnTo>
                <a:lnTo>
                  <a:pt x="654" y="608"/>
                </a:lnTo>
                <a:lnTo>
                  <a:pt x="664" y="600"/>
                </a:lnTo>
                <a:lnTo>
                  <a:pt x="670" y="590"/>
                </a:lnTo>
                <a:lnTo>
                  <a:pt x="674" y="578"/>
                </a:lnTo>
                <a:lnTo>
                  <a:pt x="676" y="566"/>
                </a:lnTo>
                <a:lnTo>
                  <a:pt x="676" y="470"/>
                </a:lnTo>
                <a:lnTo>
                  <a:pt x="676" y="470"/>
                </a:lnTo>
                <a:lnTo>
                  <a:pt x="674" y="462"/>
                </a:lnTo>
                <a:lnTo>
                  <a:pt x="670" y="456"/>
                </a:lnTo>
                <a:lnTo>
                  <a:pt x="662" y="454"/>
                </a:lnTo>
                <a:lnTo>
                  <a:pt x="654" y="456"/>
                </a:lnTo>
                <a:lnTo>
                  <a:pt x="654" y="456"/>
                </a:lnTo>
                <a:lnTo>
                  <a:pt x="624" y="470"/>
                </a:lnTo>
                <a:lnTo>
                  <a:pt x="592" y="484"/>
                </a:lnTo>
                <a:lnTo>
                  <a:pt x="556" y="496"/>
                </a:lnTo>
                <a:lnTo>
                  <a:pt x="516" y="504"/>
                </a:lnTo>
                <a:lnTo>
                  <a:pt x="476" y="512"/>
                </a:lnTo>
                <a:lnTo>
                  <a:pt x="432" y="518"/>
                </a:lnTo>
                <a:lnTo>
                  <a:pt x="386" y="522"/>
                </a:lnTo>
                <a:lnTo>
                  <a:pt x="340" y="522"/>
                </a:lnTo>
                <a:lnTo>
                  <a:pt x="340" y="522"/>
                </a:lnTo>
                <a:lnTo>
                  <a:pt x="292" y="522"/>
                </a:lnTo>
                <a:lnTo>
                  <a:pt x="248" y="518"/>
                </a:lnTo>
                <a:lnTo>
                  <a:pt x="204" y="512"/>
                </a:lnTo>
                <a:lnTo>
                  <a:pt x="162" y="504"/>
                </a:lnTo>
                <a:lnTo>
                  <a:pt x="124" y="496"/>
                </a:lnTo>
                <a:lnTo>
                  <a:pt x="88" y="484"/>
                </a:lnTo>
                <a:lnTo>
                  <a:pt x="54" y="470"/>
                </a:lnTo>
                <a:lnTo>
                  <a:pt x="24" y="456"/>
                </a:lnTo>
                <a:lnTo>
                  <a:pt x="24" y="456"/>
                </a:lnTo>
                <a:close/>
                <a:moveTo>
                  <a:pt x="78" y="586"/>
                </a:moveTo>
                <a:lnTo>
                  <a:pt x="78" y="586"/>
                </a:lnTo>
                <a:lnTo>
                  <a:pt x="72" y="586"/>
                </a:lnTo>
                <a:lnTo>
                  <a:pt x="68" y="584"/>
                </a:lnTo>
                <a:lnTo>
                  <a:pt x="62" y="576"/>
                </a:lnTo>
                <a:lnTo>
                  <a:pt x="58" y="566"/>
                </a:lnTo>
                <a:lnTo>
                  <a:pt x="56" y="552"/>
                </a:lnTo>
                <a:lnTo>
                  <a:pt x="56" y="552"/>
                </a:lnTo>
                <a:lnTo>
                  <a:pt x="58" y="538"/>
                </a:lnTo>
                <a:lnTo>
                  <a:pt x="62" y="528"/>
                </a:lnTo>
                <a:lnTo>
                  <a:pt x="68" y="520"/>
                </a:lnTo>
                <a:lnTo>
                  <a:pt x="72" y="518"/>
                </a:lnTo>
                <a:lnTo>
                  <a:pt x="76" y="518"/>
                </a:lnTo>
                <a:lnTo>
                  <a:pt x="76" y="518"/>
                </a:lnTo>
                <a:lnTo>
                  <a:pt x="80" y="518"/>
                </a:lnTo>
                <a:lnTo>
                  <a:pt x="84" y="520"/>
                </a:lnTo>
                <a:lnTo>
                  <a:pt x="92" y="528"/>
                </a:lnTo>
                <a:lnTo>
                  <a:pt x="96" y="538"/>
                </a:lnTo>
                <a:lnTo>
                  <a:pt x="98" y="552"/>
                </a:lnTo>
                <a:lnTo>
                  <a:pt x="98" y="552"/>
                </a:lnTo>
                <a:lnTo>
                  <a:pt x="96" y="566"/>
                </a:lnTo>
                <a:lnTo>
                  <a:pt x="92" y="576"/>
                </a:lnTo>
                <a:lnTo>
                  <a:pt x="86" y="584"/>
                </a:lnTo>
                <a:lnTo>
                  <a:pt x="82" y="586"/>
                </a:lnTo>
                <a:lnTo>
                  <a:pt x="78" y="586"/>
                </a:lnTo>
                <a:lnTo>
                  <a:pt x="78" y="586"/>
                </a:lnTo>
                <a:close/>
                <a:moveTo>
                  <a:pt x="26" y="660"/>
                </a:moveTo>
                <a:lnTo>
                  <a:pt x="26" y="660"/>
                </a:lnTo>
                <a:lnTo>
                  <a:pt x="18" y="658"/>
                </a:lnTo>
                <a:lnTo>
                  <a:pt x="12" y="660"/>
                </a:lnTo>
                <a:lnTo>
                  <a:pt x="6" y="666"/>
                </a:lnTo>
                <a:lnTo>
                  <a:pt x="4" y="672"/>
                </a:lnTo>
                <a:lnTo>
                  <a:pt x="6" y="768"/>
                </a:lnTo>
                <a:lnTo>
                  <a:pt x="6" y="768"/>
                </a:lnTo>
                <a:lnTo>
                  <a:pt x="8" y="780"/>
                </a:lnTo>
                <a:lnTo>
                  <a:pt x="12" y="792"/>
                </a:lnTo>
                <a:lnTo>
                  <a:pt x="18" y="802"/>
                </a:lnTo>
                <a:lnTo>
                  <a:pt x="26" y="810"/>
                </a:lnTo>
                <a:lnTo>
                  <a:pt x="26" y="810"/>
                </a:lnTo>
                <a:lnTo>
                  <a:pt x="52" y="826"/>
                </a:lnTo>
                <a:lnTo>
                  <a:pt x="82" y="840"/>
                </a:lnTo>
                <a:lnTo>
                  <a:pt x="116" y="852"/>
                </a:lnTo>
                <a:lnTo>
                  <a:pt x="154" y="862"/>
                </a:lnTo>
                <a:lnTo>
                  <a:pt x="196" y="872"/>
                </a:lnTo>
                <a:lnTo>
                  <a:pt x="242" y="878"/>
                </a:lnTo>
                <a:lnTo>
                  <a:pt x="288" y="882"/>
                </a:lnTo>
                <a:lnTo>
                  <a:pt x="340" y="884"/>
                </a:lnTo>
                <a:lnTo>
                  <a:pt x="340" y="884"/>
                </a:lnTo>
                <a:lnTo>
                  <a:pt x="390" y="882"/>
                </a:lnTo>
                <a:lnTo>
                  <a:pt x="438" y="878"/>
                </a:lnTo>
                <a:lnTo>
                  <a:pt x="484" y="872"/>
                </a:lnTo>
                <a:lnTo>
                  <a:pt x="524" y="862"/>
                </a:lnTo>
                <a:lnTo>
                  <a:pt x="562" y="852"/>
                </a:lnTo>
                <a:lnTo>
                  <a:pt x="598" y="840"/>
                </a:lnTo>
                <a:lnTo>
                  <a:pt x="628" y="826"/>
                </a:lnTo>
                <a:lnTo>
                  <a:pt x="652" y="810"/>
                </a:lnTo>
                <a:lnTo>
                  <a:pt x="652" y="810"/>
                </a:lnTo>
                <a:lnTo>
                  <a:pt x="662" y="802"/>
                </a:lnTo>
                <a:lnTo>
                  <a:pt x="668" y="792"/>
                </a:lnTo>
                <a:lnTo>
                  <a:pt x="672" y="780"/>
                </a:lnTo>
                <a:lnTo>
                  <a:pt x="674" y="768"/>
                </a:lnTo>
                <a:lnTo>
                  <a:pt x="674" y="672"/>
                </a:lnTo>
                <a:lnTo>
                  <a:pt x="674" y="672"/>
                </a:lnTo>
                <a:lnTo>
                  <a:pt x="672" y="666"/>
                </a:lnTo>
                <a:lnTo>
                  <a:pt x="668" y="660"/>
                </a:lnTo>
                <a:lnTo>
                  <a:pt x="660" y="658"/>
                </a:lnTo>
                <a:lnTo>
                  <a:pt x="652" y="660"/>
                </a:lnTo>
                <a:lnTo>
                  <a:pt x="652" y="660"/>
                </a:lnTo>
                <a:lnTo>
                  <a:pt x="624" y="674"/>
                </a:lnTo>
                <a:lnTo>
                  <a:pt x="590" y="686"/>
                </a:lnTo>
                <a:lnTo>
                  <a:pt x="554" y="698"/>
                </a:lnTo>
                <a:lnTo>
                  <a:pt x="516" y="708"/>
                </a:lnTo>
                <a:lnTo>
                  <a:pt x="474" y="716"/>
                </a:lnTo>
                <a:lnTo>
                  <a:pt x="432" y="720"/>
                </a:lnTo>
                <a:lnTo>
                  <a:pt x="386" y="724"/>
                </a:lnTo>
                <a:lnTo>
                  <a:pt x="340" y="726"/>
                </a:lnTo>
                <a:lnTo>
                  <a:pt x="340" y="726"/>
                </a:lnTo>
                <a:lnTo>
                  <a:pt x="292" y="724"/>
                </a:lnTo>
                <a:lnTo>
                  <a:pt x="248" y="720"/>
                </a:lnTo>
                <a:lnTo>
                  <a:pt x="204" y="716"/>
                </a:lnTo>
                <a:lnTo>
                  <a:pt x="164" y="708"/>
                </a:lnTo>
                <a:lnTo>
                  <a:pt x="126" y="698"/>
                </a:lnTo>
                <a:lnTo>
                  <a:pt x="90" y="686"/>
                </a:lnTo>
                <a:lnTo>
                  <a:pt x="56" y="674"/>
                </a:lnTo>
                <a:lnTo>
                  <a:pt x="26" y="660"/>
                </a:lnTo>
                <a:lnTo>
                  <a:pt x="26" y="660"/>
                </a:lnTo>
                <a:close/>
                <a:moveTo>
                  <a:pt x="78" y="786"/>
                </a:moveTo>
                <a:lnTo>
                  <a:pt x="78" y="786"/>
                </a:lnTo>
                <a:lnTo>
                  <a:pt x="74" y="786"/>
                </a:lnTo>
                <a:lnTo>
                  <a:pt x="70" y="784"/>
                </a:lnTo>
                <a:lnTo>
                  <a:pt x="64" y="776"/>
                </a:lnTo>
                <a:lnTo>
                  <a:pt x="60" y="766"/>
                </a:lnTo>
                <a:lnTo>
                  <a:pt x="58" y="752"/>
                </a:lnTo>
                <a:lnTo>
                  <a:pt x="58" y="752"/>
                </a:lnTo>
                <a:lnTo>
                  <a:pt x="58" y="738"/>
                </a:lnTo>
                <a:lnTo>
                  <a:pt x="64" y="728"/>
                </a:lnTo>
                <a:lnTo>
                  <a:pt x="70" y="720"/>
                </a:lnTo>
                <a:lnTo>
                  <a:pt x="74" y="718"/>
                </a:lnTo>
                <a:lnTo>
                  <a:pt x="78" y="718"/>
                </a:lnTo>
                <a:lnTo>
                  <a:pt x="78" y="718"/>
                </a:lnTo>
                <a:lnTo>
                  <a:pt x="82" y="718"/>
                </a:lnTo>
                <a:lnTo>
                  <a:pt x="86" y="720"/>
                </a:lnTo>
                <a:lnTo>
                  <a:pt x="94" y="728"/>
                </a:lnTo>
                <a:lnTo>
                  <a:pt x="98" y="738"/>
                </a:lnTo>
                <a:lnTo>
                  <a:pt x="100" y="752"/>
                </a:lnTo>
                <a:lnTo>
                  <a:pt x="100" y="752"/>
                </a:lnTo>
                <a:lnTo>
                  <a:pt x="98" y="766"/>
                </a:lnTo>
                <a:lnTo>
                  <a:pt x="94" y="776"/>
                </a:lnTo>
                <a:lnTo>
                  <a:pt x="86" y="784"/>
                </a:lnTo>
                <a:lnTo>
                  <a:pt x="82" y="786"/>
                </a:lnTo>
                <a:lnTo>
                  <a:pt x="78" y="786"/>
                </a:lnTo>
                <a:lnTo>
                  <a:pt x="78" y="786"/>
                </a:lnTo>
                <a:close/>
              </a:path>
            </a:pathLst>
          </a:custGeom>
          <a:solidFill>
            <a:srgbClr val="61D6FF"/>
          </a:solidFill>
          <a:ln w="9525">
            <a:noFill/>
            <a:round/>
            <a:headEnd/>
            <a:tailEnd/>
          </a:ln>
        </p:spPr>
        <p:txBody>
          <a:bodyPr vert="horz" wrap="square" lIns="91440" tIns="45720" rIns="91440" bIns="45720" numCol="1" anchor="t" anchorCtr="0" compatLnSpc="1">
            <a:prstTxWarp prst="textNoShape">
              <a:avLst/>
            </a:prstTxWarp>
          </a:bodyPr>
          <a:lstStyle/>
          <a:p>
            <a:pPr algn="ctr"/>
            <a:r>
              <a:rPr lang="en-US" altLang="zh-CN" sz="1400" dirty="0" smtClean="0">
                <a:latin typeface="+mn-ea"/>
                <a:ea typeface="+mn-ea"/>
              </a:rPr>
              <a:t> VM</a:t>
            </a:r>
          </a:p>
          <a:p>
            <a:pPr algn="ctr"/>
            <a:r>
              <a:rPr lang="en-US" altLang="zh-CN" sz="1400" dirty="0" smtClean="0">
                <a:latin typeface="+mn-ea"/>
                <a:ea typeface="+mn-ea"/>
              </a:rPr>
              <a:t> Data</a:t>
            </a:r>
            <a:endParaRPr lang="zh-CN" altLang="en-US" sz="1400" dirty="0">
              <a:latin typeface="+mn-ea"/>
              <a:ea typeface="+mn-ea"/>
            </a:endParaRPr>
          </a:p>
        </p:txBody>
      </p:sp>
      <p:grpSp>
        <p:nvGrpSpPr>
          <p:cNvPr id="70" name="组合 69"/>
          <p:cNvGrpSpPr/>
          <p:nvPr/>
        </p:nvGrpSpPr>
        <p:grpSpPr>
          <a:xfrm>
            <a:off x="1902824" y="1327002"/>
            <a:ext cx="680976" cy="1507766"/>
            <a:chOff x="930763" y="2170885"/>
            <a:chExt cx="560743" cy="945809"/>
          </a:xfrm>
        </p:grpSpPr>
        <p:grpSp>
          <p:nvGrpSpPr>
            <p:cNvPr id="71" name="组合 70"/>
            <p:cNvGrpSpPr/>
            <p:nvPr/>
          </p:nvGrpSpPr>
          <p:grpSpPr>
            <a:xfrm>
              <a:off x="930763" y="2180590"/>
              <a:ext cx="560743" cy="936104"/>
              <a:chOff x="923377" y="2539336"/>
              <a:chExt cx="560743" cy="936104"/>
            </a:xfrm>
          </p:grpSpPr>
          <p:sp>
            <p:nvSpPr>
              <p:cNvPr id="73" name="圆角矩形 72"/>
              <p:cNvSpPr/>
              <p:nvPr/>
            </p:nvSpPr>
            <p:spPr bwMode="auto">
              <a:xfrm>
                <a:off x="923377" y="2539336"/>
                <a:ext cx="560743"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50" b="0" i="0" u="none" strike="noStrike" cap="none" normalizeH="0" baseline="0" dirty="0" smtClean="0">
                  <a:ln>
                    <a:noFill/>
                  </a:ln>
                  <a:solidFill>
                    <a:srgbClr val="00B0F0"/>
                  </a:solidFill>
                  <a:effectLst/>
                  <a:latin typeface="+mn-ea"/>
                  <a:ea typeface="+mn-ea"/>
                </a:endParaRPr>
              </a:p>
            </p:txBody>
          </p:sp>
          <p:sp>
            <p:nvSpPr>
              <p:cNvPr id="74" name="矩形 73"/>
              <p:cNvSpPr/>
              <p:nvPr/>
            </p:nvSpPr>
            <p:spPr bwMode="auto">
              <a:xfrm>
                <a:off x="945164" y="3096742"/>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eaLnBrk="1" latinLnBrk="0" hangingPunct="1">
                  <a:lnSpc>
                    <a:spcPct val="100000"/>
                  </a:lnSpc>
                  <a:buClrTx/>
                  <a:buSzTx/>
                  <a:buFontTx/>
                  <a:buNone/>
                  <a:tabLst/>
                </a:pPr>
                <a:r>
                  <a:rPr lang="en-US" altLang="zh-CN" sz="1400" dirty="0">
                    <a:solidFill>
                      <a:srgbClr val="61D6FF"/>
                    </a:solidFill>
                    <a:latin typeface="+mn-ea"/>
                    <a:ea typeface="+mn-ea"/>
                  </a:rPr>
                  <a:t>OS</a:t>
                </a:r>
                <a:endParaRPr lang="zh-CN" altLang="en-US" sz="1400" dirty="0">
                  <a:solidFill>
                    <a:srgbClr val="61D6FF"/>
                  </a:solidFill>
                  <a:latin typeface="+mn-ea"/>
                  <a:ea typeface="+mn-ea"/>
                </a:endParaRPr>
              </a:p>
            </p:txBody>
          </p:sp>
          <p:sp>
            <p:nvSpPr>
              <p:cNvPr id="75" name="矩形 74"/>
              <p:cNvSpPr/>
              <p:nvPr/>
            </p:nvSpPr>
            <p:spPr bwMode="auto">
              <a:xfrm>
                <a:off x="945164" y="2752158"/>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altLang="zh-CN" sz="1400" dirty="0">
                    <a:solidFill>
                      <a:srgbClr val="61D6FF"/>
                    </a:solidFill>
                    <a:latin typeface="+mn-ea"/>
                    <a:ea typeface="+mn-ea"/>
                  </a:rPr>
                  <a:t>APP</a:t>
                </a:r>
                <a:endParaRPr lang="zh-CN" altLang="en-US" sz="1400" dirty="0">
                  <a:solidFill>
                    <a:srgbClr val="61D6FF"/>
                  </a:solidFill>
                  <a:latin typeface="+mn-ea"/>
                  <a:ea typeface="+mn-ea"/>
                </a:endParaRPr>
              </a:p>
            </p:txBody>
          </p:sp>
        </p:grpSp>
        <p:sp>
          <p:nvSpPr>
            <p:cNvPr id="72" name="文本框 71"/>
            <p:cNvSpPr txBox="1"/>
            <p:nvPr/>
          </p:nvSpPr>
          <p:spPr bwMode="auto">
            <a:xfrm>
              <a:off x="971149" y="2170885"/>
              <a:ext cx="487527" cy="190116"/>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smtClean="0">
                  <a:solidFill>
                    <a:srgbClr val="000000"/>
                  </a:solidFill>
                  <a:latin typeface="+mn-ea"/>
                  <a:ea typeface="+mn-ea"/>
                  <a:cs typeface="Arial" pitchFamily="34" charset="0"/>
                </a:rPr>
                <a:t>VM</a:t>
              </a:r>
              <a:endParaRPr lang="zh-CN" altLang="en-US" sz="1200" dirty="0" smtClean="0">
                <a:solidFill>
                  <a:srgbClr val="000000"/>
                </a:solidFill>
                <a:latin typeface="+mn-ea"/>
                <a:ea typeface="+mn-ea"/>
                <a:cs typeface="Arial" pitchFamily="34" charset="0"/>
              </a:endParaRPr>
            </a:p>
          </p:txBody>
        </p:sp>
      </p:grpSp>
      <p:sp>
        <p:nvSpPr>
          <p:cNvPr id="76" name="矩形 75"/>
          <p:cNvSpPr/>
          <p:nvPr/>
        </p:nvSpPr>
        <p:spPr>
          <a:xfrm>
            <a:off x="1902824" y="3080191"/>
            <a:ext cx="1628775" cy="979778"/>
          </a:xfrm>
          <a:prstGeom prst="rect">
            <a:avLst/>
          </a:prstGeom>
          <a:noFill/>
        </p:spPr>
        <p:txBody>
          <a:bodyPr wrap="square" lIns="91440" tIns="45720" rIns="91440" bIns="45720">
            <a:spAutoFit/>
          </a:bodyPr>
          <a:lstStyle/>
          <a:p>
            <a:pPr algn="ctr"/>
            <a:r>
              <a:rPr lang="en-US" altLang="zh-CN" sz="5400" b="0" cap="none" spc="0" dirty="0" smtClean="0">
                <a:ln w="0"/>
                <a:solidFill>
                  <a:schemeClr val="tx2">
                    <a:lumMod val="60000"/>
                    <a:lumOff val="40000"/>
                  </a:schemeClr>
                </a:solidFill>
                <a:effectLst>
                  <a:outerShdw blurRad="38100" dist="19050" dir="2700000" algn="tl" rotWithShape="0">
                    <a:schemeClr val="dk1">
                      <a:alpha val="40000"/>
                    </a:schemeClr>
                  </a:outerShdw>
                </a:effectLst>
                <a:latin typeface="+mn-ea"/>
                <a:ea typeface="+mn-ea"/>
              </a:rPr>
              <a:t>X</a:t>
            </a:r>
            <a:endParaRPr lang="zh-CN" altLang="en-US" sz="5400" b="0" cap="none" spc="0" dirty="0">
              <a:ln w="0"/>
              <a:solidFill>
                <a:schemeClr val="tx2">
                  <a:lumMod val="60000"/>
                  <a:lumOff val="40000"/>
                </a:schemeClr>
              </a:solidFill>
              <a:effectLst>
                <a:outerShdw blurRad="38100" dist="19050" dir="2700000" algn="tl" rotWithShape="0">
                  <a:schemeClr val="dk1">
                    <a:alpha val="40000"/>
                  </a:schemeClr>
                </a:outerShdw>
              </a:effectLst>
              <a:latin typeface="+mn-ea"/>
              <a:ea typeface="+mn-ea"/>
            </a:endParaRPr>
          </a:p>
        </p:txBody>
      </p:sp>
      <p:sp>
        <p:nvSpPr>
          <p:cNvPr id="77" name="TextBox 13"/>
          <p:cNvSpPr txBox="1"/>
          <p:nvPr/>
        </p:nvSpPr>
        <p:spPr>
          <a:xfrm>
            <a:off x="6805935" y="5177287"/>
            <a:ext cx="4038984" cy="610006"/>
          </a:xfrm>
          <a:prstGeom prst="rect">
            <a:avLst/>
          </a:prstGeom>
          <a:noFill/>
        </p:spPr>
        <p:txBody>
          <a:bodyPr wrap="square" lIns="81621" tIns="40811" rIns="81621" bIns="40811" rtlCol="0">
            <a:spAutoFit/>
          </a:bodyPr>
          <a:lstStyle/>
          <a:p>
            <a:pPr algn="ctr" defTabSz="816210" fontAlgn="auto">
              <a:spcBef>
                <a:spcPts val="0"/>
              </a:spcBef>
              <a:spcAft>
                <a:spcPts val="0"/>
              </a:spcAft>
              <a:defRPr/>
            </a:pPr>
            <a:r>
              <a:rPr lang="zh-CN" altLang="en-US" sz="1600" b="1" kern="0" dirty="0" smtClean="0">
                <a:solidFill>
                  <a:srgbClr val="C00000"/>
                </a:solidFill>
                <a:latin typeface="+mn-ea"/>
                <a:ea typeface="+mn-ea"/>
              </a:rPr>
              <a:t>大幅提升故障恢复速度，降低业务中断时间、保障业务连续性、实现一定的系统自维护</a:t>
            </a:r>
          </a:p>
        </p:txBody>
      </p:sp>
      <p:grpSp>
        <p:nvGrpSpPr>
          <p:cNvPr id="78" name="组合 77"/>
          <p:cNvGrpSpPr/>
          <p:nvPr/>
        </p:nvGrpSpPr>
        <p:grpSpPr>
          <a:xfrm>
            <a:off x="6962503" y="1994162"/>
            <a:ext cx="3725848" cy="2610265"/>
            <a:chOff x="7024845" y="2172875"/>
            <a:chExt cx="3725848" cy="1965864"/>
          </a:xfrm>
        </p:grpSpPr>
        <p:sp>
          <p:nvSpPr>
            <p:cNvPr id="79" name="圆角矩形 78"/>
            <p:cNvSpPr/>
            <p:nvPr/>
          </p:nvSpPr>
          <p:spPr bwMode="auto">
            <a:xfrm>
              <a:off x="7024845" y="2172875"/>
              <a:ext cx="3725848" cy="1965864"/>
            </a:xfrm>
            <a:prstGeom prst="roundRect">
              <a:avLst/>
            </a:prstGeom>
            <a:solidFill>
              <a:schemeClr val="bg1"/>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lIns="70696" tIns="35348" rIns="70696" bIns="35348"/>
            <a:lstStyle/>
            <a:p>
              <a:pPr defTabSz="715601">
                <a:defRPr/>
              </a:pPr>
              <a:endParaRPr lang="zh-CN" altLang="en-US" sz="1400" dirty="0">
                <a:latin typeface="+mn-ea"/>
                <a:ea typeface="+mn-ea"/>
              </a:endParaRPr>
            </a:p>
          </p:txBody>
        </p:sp>
        <p:pic>
          <p:nvPicPr>
            <p:cNvPr id="80" name="Picture 91"/>
            <p:cNvPicPr>
              <a:picLocks noChangeAspect="1" noChangeArrowheads="1"/>
            </p:cNvPicPr>
            <p:nvPr/>
          </p:nvPicPr>
          <p:blipFill>
            <a:blip r:embed="rId3" cstate="print"/>
            <a:srcRect/>
            <a:stretch>
              <a:fillRect/>
            </a:stretch>
          </p:blipFill>
          <p:spPr bwMode="auto">
            <a:xfrm>
              <a:off x="7665950" y="2641625"/>
              <a:ext cx="646923" cy="834079"/>
            </a:xfrm>
            <a:prstGeom prst="rect">
              <a:avLst/>
            </a:prstGeom>
            <a:noFill/>
            <a:ln w="9525" algn="ctr">
              <a:noFill/>
              <a:miter lim="800000"/>
              <a:headEnd/>
              <a:tailEnd/>
            </a:ln>
          </p:spPr>
        </p:pic>
        <p:pic>
          <p:nvPicPr>
            <p:cNvPr id="81" name="Picture 95" descr="http://www.stopwatchsh.com/upimages/2006826183747455.jpg"/>
            <p:cNvPicPr>
              <a:picLocks noChangeAspect="1" noChangeArrowheads="1"/>
            </p:cNvPicPr>
            <p:nvPr/>
          </p:nvPicPr>
          <p:blipFill>
            <a:blip r:embed="rId4" cstate="print"/>
            <a:srcRect/>
            <a:stretch>
              <a:fillRect/>
            </a:stretch>
          </p:blipFill>
          <p:spPr bwMode="auto">
            <a:xfrm>
              <a:off x="9444283" y="3020357"/>
              <a:ext cx="454789" cy="431449"/>
            </a:xfrm>
            <a:prstGeom prst="rect">
              <a:avLst/>
            </a:prstGeom>
            <a:noFill/>
            <a:ln w="9525">
              <a:noFill/>
              <a:miter lim="800000"/>
              <a:headEnd/>
              <a:tailEnd/>
            </a:ln>
          </p:spPr>
        </p:pic>
        <p:sp>
          <p:nvSpPr>
            <p:cNvPr id="82" name="Rectangle 70"/>
            <p:cNvSpPr>
              <a:spLocks noChangeArrowheads="1"/>
            </p:cNvSpPr>
            <p:nvPr/>
          </p:nvSpPr>
          <p:spPr bwMode="auto">
            <a:xfrm>
              <a:off x="8918940" y="2579230"/>
              <a:ext cx="1505478" cy="229226"/>
            </a:xfrm>
            <a:prstGeom prst="rect">
              <a:avLst/>
            </a:prstGeom>
            <a:noFill/>
            <a:ln w="9525" algn="ctr">
              <a:noFill/>
              <a:miter lim="800000"/>
              <a:headEnd/>
              <a:tailEnd/>
            </a:ln>
          </p:spPr>
          <p:txBody>
            <a:bodyPr wrap="square" lIns="70696" tIns="35348" rIns="70696" bIns="35348" anchor="ctr">
              <a:spAutoFit/>
            </a:bodyPr>
            <a:lstStyle/>
            <a:p>
              <a:pPr algn="ctr" defTabSz="656085"/>
              <a:r>
                <a:rPr lang="en-US" altLang="zh-CN" sz="1400" dirty="0" smtClean="0">
                  <a:solidFill>
                    <a:schemeClr val="tx1">
                      <a:lumMod val="75000"/>
                      <a:lumOff val="25000"/>
                    </a:schemeClr>
                  </a:solidFill>
                  <a:latin typeface="+mn-ea"/>
                  <a:ea typeface="+mn-ea"/>
                </a:rPr>
                <a:t>3</a:t>
              </a:r>
              <a:r>
                <a:rPr lang="zh-CN" altLang="en-US" sz="1400" dirty="0" smtClean="0">
                  <a:solidFill>
                    <a:schemeClr val="tx1">
                      <a:lumMod val="75000"/>
                      <a:lumOff val="25000"/>
                    </a:schemeClr>
                  </a:solidFill>
                  <a:latin typeface="+mn-ea"/>
                  <a:ea typeface="+mn-ea"/>
                </a:rPr>
                <a:t>分钟恢复虚拟机</a:t>
              </a:r>
              <a:endParaRPr lang="zh-CN" altLang="en-US" sz="1400" dirty="0">
                <a:solidFill>
                  <a:schemeClr val="tx1">
                    <a:lumMod val="75000"/>
                    <a:lumOff val="25000"/>
                  </a:schemeClr>
                </a:solidFill>
                <a:latin typeface="+mn-ea"/>
                <a:ea typeface="+mn-ea"/>
              </a:endParaRPr>
            </a:p>
          </p:txBody>
        </p:sp>
        <p:sp>
          <p:nvSpPr>
            <p:cNvPr id="83" name="Rectangle 70"/>
            <p:cNvSpPr>
              <a:spLocks noChangeArrowheads="1"/>
            </p:cNvSpPr>
            <p:nvPr/>
          </p:nvSpPr>
          <p:spPr bwMode="auto">
            <a:xfrm>
              <a:off x="7651962" y="2293417"/>
              <a:ext cx="737481" cy="229226"/>
            </a:xfrm>
            <a:prstGeom prst="rect">
              <a:avLst/>
            </a:prstGeom>
            <a:noFill/>
            <a:ln w="9525" algn="ctr">
              <a:noFill/>
              <a:miter lim="800000"/>
              <a:headEnd/>
              <a:tailEnd/>
            </a:ln>
          </p:spPr>
          <p:txBody>
            <a:bodyPr lIns="70696" tIns="35348" rIns="70696" bIns="35348" anchor="ctr">
              <a:spAutoFit/>
            </a:bodyPr>
            <a:lstStyle/>
            <a:p>
              <a:pPr algn="ctr" defTabSz="656085"/>
              <a:r>
                <a:rPr lang="en-US" altLang="zh-CN" sz="1400" dirty="0" smtClean="0">
                  <a:solidFill>
                    <a:schemeClr val="tx1">
                      <a:lumMod val="75000"/>
                      <a:lumOff val="25000"/>
                    </a:schemeClr>
                  </a:solidFill>
                  <a:latin typeface="+mn-ea"/>
                  <a:ea typeface="+mn-ea"/>
                </a:rPr>
                <a:t>N</a:t>
              </a:r>
              <a:r>
                <a:rPr lang="zh-CN" altLang="en-US" sz="1400" dirty="0" smtClean="0">
                  <a:solidFill>
                    <a:schemeClr val="tx1">
                      <a:lumMod val="75000"/>
                      <a:lumOff val="25000"/>
                    </a:schemeClr>
                  </a:solidFill>
                  <a:latin typeface="+mn-ea"/>
                  <a:ea typeface="+mn-ea"/>
                </a:rPr>
                <a:t>小</a:t>
              </a:r>
              <a:r>
                <a:rPr lang="zh-CN" altLang="en-US" sz="1400" dirty="0">
                  <a:solidFill>
                    <a:schemeClr val="tx1">
                      <a:lumMod val="75000"/>
                      <a:lumOff val="25000"/>
                    </a:schemeClr>
                  </a:solidFill>
                  <a:latin typeface="+mn-ea"/>
                  <a:ea typeface="+mn-ea"/>
                </a:rPr>
                <a:t>时</a:t>
              </a:r>
            </a:p>
          </p:txBody>
        </p:sp>
        <p:sp>
          <p:nvSpPr>
            <p:cNvPr id="84" name="Freeform 139"/>
            <p:cNvSpPr>
              <a:spLocks/>
            </p:cNvSpPr>
            <p:nvPr/>
          </p:nvSpPr>
          <p:spPr bwMode="auto">
            <a:xfrm>
              <a:off x="8550864" y="2880354"/>
              <a:ext cx="684357" cy="557450"/>
            </a:xfrm>
            <a:custGeom>
              <a:avLst/>
              <a:gdLst>
                <a:gd name="T0" fmla="*/ 724 w 947"/>
                <a:gd name="T1" fmla="*/ 654 h 767"/>
                <a:gd name="T2" fmla="*/ 666 w 947"/>
                <a:gd name="T3" fmla="*/ 646 h 767"/>
                <a:gd name="T4" fmla="*/ 609 w 947"/>
                <a:gd name="T5" fmla="*/ 631 h 767"/>
                <a:gd name="T6" fmla="*/ 554 w 947"/>
                <a:gd name="T7" fmla="*/ 610 h 767"/>
                <a:gd name="T8" fmla="*/ 501 w 947"/>
                <a:gd name="T9" fmla="*/ 582 h 767"/>
                <a:gd name="T10" fmla="*/ 449 w 947"/>
                <a:gd name="T11" fmla="*/ 550 h 767"/>
                <a:gd name="T12" fmla="*/ 400 w 947"/>
                <a:gd name="T13" fmla="*/ 515 h 767"/>
                <a:gd name="T14" fmla="*/ 352 w 947"/>
                <a:gd name="T15" fmla="*/ 475 h 767"/>
                <a:gd name="T16" fmla="*/ 307 w 947"/>
                <a:gd name="T17" fmla="*/ 432 h 767"/>
                <a:gd name="T18" fmla="*/ 264 w 947"/>
                <a:gd name="T19" fmla="*/ 387 h 767"/>
                <a:gd name="T20" fmla="*/ 223 w 947"/>
                <a:gd name="T21" fmla="*/ 341 h 767"/>
                <a:gd name="T22" fmla="*/ 184 w 947"/>
                <a:gd name="T23" fmla="*/ 293 h 767"/>
                <a:gd name="T24" fmla="*/ 147 w 947"/>
                <a:gd name="T25" fmla="*/ 246 h 767"/>
                <a:gd name="T26" fmla="*/ 113 w 947"/>
                <a:gd name="T27" fmla="*/ 200 h 767"/>
                <a:gd name="T28" fmla="*/ 100 w 947"/>
                <a:gd name="T29" fmla="*/ 180 h 767"/>
                <a:gd name="T30" fmla="*/ 86 w 947"/>
                <a:gd name="T31" fmla="*/ 158 h 767"/>
                <a:gd name="T32" fmla="*/ 73 w 947"/>
                <a:gd name="T33" fmla="*/ 135 h 767"/>
                <a:gd name="T34" fmla="*/ 59 w 947"/>
                <a:gd name="T35" fmla="*/ 111 h 767"/>
                <a:gd name="T36" fmla="*/ 45 w 947"/>
                <a:gd name="T37" fmla="*/ 87 h 767"/>
                <a:gd name="T38" fmla="*/ 33 w 947"/>
                <a:gd name="T39" fmla="*/ 65 h 767"/>
                <a:gd name="T40" fmla="*/ 23 w 947"/>
                <a:gd name="T41" fmla="*/ 43 h 767"/>
                <a:gd name="T42" fmla="*/ 14 w 947"/>
                <a:gd name="T43" fmla="*/ 26 h 767"/>
                <a:gd name="T44" fmla="*/ 7 w 947"/>
                <a:gd name="T45" fmla="*/ 12 h 767"/>
                <a:gd name="T46" fmla="*/ 3 w 947"/>
                <a:gd name="T47" fmla="*/ 2 h 767"/>
                <a:gd name="T48" fmla="*/ 0 w 947"/>
                <a:gd name="T49" fmla="*/ 0 h 767"/>
                <a:gd name="T50" fmla="*/ 3 w 947"/>
                <a:gd name="T51" fmla="*/ 2 h 767"/>
                <a:gd name="T52" fmla="*/ 8 w 947"/>
                <a:gd name="T53" fmla="*/ 8 h 767"/>
                <a:gd name="T54" fmla="*/ 16 w 947"/>
                <a:gd name="T55" fmla="*/ 17 h 767"/>
                <a:gd name="T56" fmla="*/ 25 w 947"/>
                <a:gd name="T57" fmla="*/ 29 h 767"/>
                <a:gd name="T58" fmla="*/ 36 w 947"/>
                <a:gd name="T59" fmla="*/ 42 h 767"/>
                <a:gd name="T60" fmla="*/ 48 w 947"/>
                <a:gd name="T61" fmla="*/ 57 h 767"/>
                <a:gd name="T62" fmla="*/ 60 w 947"/>
                <a:gd name="T63" fmla="*/ 70 h 767"/>
                <a:gd name="T64" fmla="*/ 72 w 947"/>
                <a:gd name="T65" fmla="*/ 83 h 767"/>
                <a:gd name="T66" fmla="*/ 81 w 947"/>
                <a:gd name="T67" fmla="*/ 95 h 767"/>
                <a:gd name="T68" fmla="*/ 123 w 947"/>
                <a:gd name="T69" fmla="*/ 143 h 767"/>
                <a:gd name="T70" fmla="*/ 170 w 947"/>
                <a:gd name="T71" fmla="*/ 189 h 767"/>
                <a:gd name="T72" fmla="*/ 220 w 947"/>
                <a:gd name="T73" fmla="*/ 234 h 767"/>
                <a:gd name="T74" fmla="*/ 273 w 947"/>
                <a:gd name="T75" fmla="*/ 275 h 767"/>
                <a:gd name="T76" fmla="*/ 331 w 947"/>
                <a:gd name="T77" fmla="*/ 315 h 767"/>
                <a:gd name="T78" fmla="*/ 392 w 947"/>
                <a:gd name="T79" fmla="*/ 349 h 767"/>
                <a:gd name="T80" fmla="*/ 454 w 947"/>
                <a:gd name="T81" fmla="*/ 380 h 767"/>
                <a:gd name="T82" fmla="*/ 519 w 947"/>
                <a:gd name="T83" fmla="*/ 403 h 767"/>
                <a:gd name="T84" fmla="*/ 587 w 947"/>
                <a:gd name="T85" fmla="*/ 422 h 767"/>
                <a:gd name="T86" fmla="*/ 656 w 947"/>
                <a:gd name="T87" fmla="*/ 434 h 767"/>
                <a:gd name="T88" fmla="*/ 724 w 947"/>
                <a:gd name="T89" fmla="*/ 438 h 767"/>
                <a:gd name="T90" fmla="*/ 724 w 947"/>
                <a:gd name="T91" fmla="*/ 324 h 767"/>
                <a:gd name="T92" fmla="*/ 947 w 947"/>
                <a:gd name="T93" fmla="*/ 544 h 767"/>
                <a:gd name="T94" fmla="*/ 724 w 947"/>
                <a:gd name="T95" fmla="*/ 767 h 767"/>
                <a:gd name="T96" fmla="*/ 724 w 947"/>
                <a:gd name="T97" fmla="*/ 654 h 7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47"/>
                <a:gd name="T148" fmla="*/ 0 h 767"/>
                <a:gd name="T149" fmla="*/ 947 w 947"/>
                <a:gd name="T150" fmla="*/ 767 h 7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47" h="767">
                  <a:moveTo>
                    <a:pt x="724" y="654"/>
                  </a:moveTo>
                  <a:lnTo>
                    <a:pt x="666" y="646"/>
                  </a:lnTo>
                  <a:lnTo>
                    <a:pt x="609" y="631"/>
                  </a:lnTo>
                  <a:lnTo>
                    <a:pt x="554" y="610"/>
                  </a:lnTo>
                  <a:lnTo>
                    <a:pt x="501" y="582"/>
                  </a:lnTo>
                  <a:lnTo>
                    <a:pt x="449" y="550"/>
                  </a:lnTo>
                  <a:lnTo>
                    <a:pt x="400" y="515"/>
                  </a:lnTo>
                  <a:lnTo>
                    <a:pt x="352" y="475"/>
                  </a:lnTo>
                  <a:lnTo>
                    <a:pt x="307" y="432"/>
                  </a:lnTo>
                  <a:lnTo>
                    <a:pt x="264" y="387"/>
                  </a:lnTo>
                  <a:lnTo>
                    <a:pt x="223" y="341"/>
                  </a:lnTo>
                  <a:lnTo>
                    <a:pt x="184" y="293"/>
                  </a:lnTo>
                  <a:lnTo>
                    <a:pt x="147" y="246"/>
                  </a:lnTo>
                  <a:lnTo>
                    <a:pt x="113" y="200"/>
                  </a:lnTo>
                  <a:lnTo>
                    <a:pt x="100" y="180"/>
                  </a:lnTo>
                  <a:lnTo>
                    <a:pt x="86" y="158"/>
                  </a:lnTo>
                  <a:lnTo>
                    <a:pt x="73" y="135"/>
                  </a:lnTo>
                  <a:lnTo>
                    <a:pt x="59" y="111"/>
                  </a:lnTo>
                  <a:lnTo>
                    <a:pt x="45" y="87"/>
                  </a:lnTo>
                  <a:lnTo>
                    <a:pt x="33" y="65"/>
                  </a:lnTo>
                  <a:lnTo>
                    <a:pt x="23" y="43"/>
                  </a:lnTo>
                  <a:lnTo>
                    <a:pt x="14" y="26"/>
                  </a:lnTo>
                  <a:lnTo>
                    <a:pt x="7" y="12"/>
                  </a:lnTo>
                  <a:lnTo>
                    <a:pt x="3" y="2"/>
                  </a:lnTo>
                  <a:lnTo>
                    <a:pt x="0" y="0"/>
                  </a:lnTo>
                  <a:lnTo>
                    <a:pt x="3" y="2"/>
                  </a:lnTo>
                  <a:lnTo>
                    <a:pt x="8" y="8"/>
                  </a:lnTo>
                  <a:lnTo>
                    <a:pt x="16" y="17"/>
                  </a:lnTo>
                  <a:lnTo>
                    <a:pt x="25" y="29"/>
                  </a:lnTo>
                  <a:lnTo>
                    <a:pt x="36" y="42"/>
                  </a:lnTo>
                  <a:lnTo>
                    <a:pt x="48" y="57"/>
                  </a:lnTo>
                  <a:lnTo>
                    <a:pt x="60" y="70"/>
                  </a:lnTo>
                  <a:lnTo>
                    <a:pt x="72" y="83"/>
                  </a:lnTo>
                  <a:lnTo>
                    <a:pt x="81" y="95"/>
                  </a:lnTo>
                  <a:lnTo>
                    <a:pt x="123" y="143"/>
                  </a:lnTo>
                  <a:lnTo>
                    <a:pt x="170" y="189"/>
                  </a:lnTo>
                  <a:lnTo>
                    <a:pt x="220" y="234"/>
                  </a:lnTo>
                  <a:lnTo>
                    <a:pt x="273" y="275"/>
                  </a:lnTo>
                  <a:lnTo>
                    <a:pt x="331" y="315"/>
                  </a:lnTo>
                  <a:lnTo>
                    <a:pt x="392" y="349"/>
                  </a:lnTo>
                  <a:lnTo>
                    <a:pt x="454" y="380"/>
                  </a:lnTo>
                  <a:lnTo>
                    <a:pt x="519" y="403"/>
                  </a:lnTo>
                  <a:lnTo>
                    <a:pt x="587" y="422"/>
                  </a:lnTo>
                  <a:lnTo>
                    <a:pt x="656" y="434"/>
                  </a:lnTo>
                  <a:lnTo>
                    <a:pt x="724" y="438"/>
                  </a:lnTo>
                  <a:lnTo>
                    <a:pt x="724" y="324"/>
                  </a:lnTo>
                  <a:lnTo>
                    <a:pt x="947" y="544"/>
                  </a:lnTo>
                  <a:lnTo>
                    <a:pt x="724" y="767"/>
                  </a:lnTo>
                  <a:lnTo>
                    <a:pt x="724" y="654"/>
                  </a:lnTo>
                  <a:close/>
                </a:path>
              </a:pathLst>
            </a:custGeom>
            <a:solidFill>
              <a:srgbClr val="C00000"/>
            </a:solidFill>
            <a:ln w="0">
              <a:noFill/>
              <a:prstDash val="solid"/>
              <a:round/>
              <a:headEnd/>
              <a:tailEnd/>
            </a:ln>
            <a:effectLst>
              <a:outerShdw blurRad="76200" dist="12700" dir="8100000" sy="-23000" kx="800400" algn="br" rotWithShape="0">
                <a:prstClr val="black">
                  <a:alpha val="20000"/>
                </a:prstClr>
              </a:outerShdw>
            </a:effectLst>
          </p:spPr>
          <p:txBody>
            <a:bodyPr lIns="81621" tIns="40811" rIns="81621" bIns="40811"/>
            <a:lstStyle/>
            <a:p>
              <a:pPr>
                <a:defRPr/>
              </a:pPr>
              <a:endParaRPr lang="zh-CN" altLang="en-US" sz="1400" dirty="0">
                <a:solidFill>
                  <a:schemeClr val="tx1">
                    <a:lumMod val="75000"/>
                    <a:lumOff val="25000"/>
                  </a:schemeClr>
                </a:solidFill>
                <a:latin typeface="+mn-ea"/>
                <a:ea typeface="+mn-ea"/>
              </a:endParaRPr>
            </a:p>
          </p:txBody>
        </p:sp>
        <p:sp>
          <p:nvSpPr>
            <p:cNvPr id="85" name="Rectangle 70"/>
            <p:cNvSpPr>
              <a:spLocks noChangeArrowheads="1"/>
            </p:cNvSpPr>
            <p:nvPr/>
          </p:nvSpPr>
          <p:spPr bwMode="auto">
            <a:xfrm>
              <a:off x="9235222" y="3545002"/>
              <a:ext cx="872913" cy="229226"/>
            </a:xfrm>
            <a:prstGeom prst="rect">
              <a:avLst/>
            </a:prstGeom>
            <a:noFill/>
            <a:ln w="9525" algn="ctr">
              <a:noFill/>
              <a:miter lim="800000"/>
              <a:headEnd/>
              <a:tailEnd/>
            </a:ln>
          </p:spPr>
          <p:txBody>
            <a:bodyPr wrap="square" lIns="0" tIns="35348" rIns="0" bIns="35348" anchor="ctr">
              <a:spAutoFit/>
            </a:bodyPr>
            <a:lstStyle/>
            <a:p>
              <a:pPr algn="ctr" defTabSz="656085"/>
              <a:r>
                <a:rPr lang="zh-CN" altLang="en-US" sz="1400" dirty="0" smtClean="0">
                  <a:solidFill>
                    <a:schemeClr val="tx1">
                      <a:lumMod val="75000"/>
                      <a:lumOff val="25000"/>
                    </a:schemeClr>
                  </a:solidFill>
                  <a:latin typeface="+mn-ea"/>
                  <a:ea typeface="+mn-ea"/>
                </a:rPr>
                <a:t>虚拟机</a:t>
              </a:r>
              <a:endParaRPr lang="zh-CN" altLang="en-US" sz="1400" dirty="0">
                <a:solidFill>
                  <a:schemeClr val="tx1">
                    <a:lumMod val="75000"/>
                    <a:lumOff val="25000"/>
                  </a:schemeClr>
                </a:solidFill>
                <a:latin typeface="+mn-ea"/>
                <a:ea typeface="+mn-ea"/>
              </a:endParaRPr>
            </a:p>
          </p:txBody>
        </p:sp>
        <p:sp>
          <p:nvSpPr>
            <p:cNvPr id="86" name="Rectangle 70"/>
            <p:cNvSpPr>
              <a:spLocks noChangeArrowheads="1"/>
            </p:cNvSpPr>
            <p:nvPr/>
          </p:nvSpPr>
          <p:spPr bwMode="auto">
            <a:xfrm>
              <a:off x="7487796" y="3575583"/>
              <a:ext cx="982249" cy="229226"/>
            </a:xfrm>
            <a:prstGeom prst="rect">
              <a:avLst/>
            </a:prstGeom>
            <a:noFill/>
            <a:ln w="9525" algn="ctr">
              <a:noFill/>
              <a:miter lim="800000"/>
              <a:headEnd/>
              <a:tailEnd/>
            </a:ln>
          </p:spPr>
          <p:txBody>
            <a:bodyPr lIns="70696" tIns="35348" rIns="70696" bIns="35348" anchor="ctr">
              <a:spAutoFit/>
            </a:bodyPr>
            <a:lstStyle/>
            <a:p>
              <a:pPr algn="ctr" defTabSz="656085"/>
              <a:r>
                <a:rPr lang="zh-CN" altLang="en-US" sz="1400" dirty="0" smtClean="0">
                  <a:solidFill>
                    <a:schemeClr val="tx1">
                      <a:lumMod val="75000"/>
                      <a:lumOff val="25000"/>
                    </a:schemeClr>
                  </a:solidFill>
                  <a:latin typeface="+mn-ea"/>
                  <a:ea typeface="+mn-ea"/>
                </a:rPr>
                <a:t>物理主机</a:t>
              </a:r>
              <a:endParaRPr lang="zh-CN" altLang="en-US" sz="1400" dirty="0">
                <a:solidFill>
                  <a:schemeClr val="tx1">
                    <a:lumMod val="75000"/>
                    <a:lumOff val="25000"/>
                  </a:schemeClr>
                </a:solidFill>
                <a:latin typeface="+mn-ea"/>
                <a:ea typeface="+mn-ea"/>
              </a:endParaRPr>
            </a:p>
          </p:txBody>
        </p:sp>
      </p:grpSp>
    </p:spTree>
    <p:extLst>
      <p:ext uri="{BB962C8B-B14F-4D97-AF65-F5344CB8AC3E}">
        <p14:creationId xmlns:p14="http://schemas.microsoft.com/office/powerpoint/2010/main" val="228702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4.375E-6 -2.22222E-6 L 0.15456 -0.00092 " pathEditMode="relative" rAng="0" ptsTypes="AA">
                                      <p:cBhvr>
                                        <p:cTn id="10" dur="2000" fill="hold"/>
                                        <p:tgtEl>
                                          <p:spTgt spid="70"/>
                                        </p:tgtEl>
                                        <p:attrNameLst>
                                          <p:attrName>ppt_x</p:attrName>
                                          <p:attrName>ppt_y</p:attrName>
                                        </p:attrNameLst>
                                      </p:cBhvr>
                                      <p:rCtr x="7721"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虚拟机热迁移</a:t>
            </a:r>
            <a:endParaRPr lang="zh-CN" altLang="en-US" dirty="0"/>
          </a:p>
        </p:txBody>
      </p:sp>
      <p:grpSp>
        <p:nvGrpSpPr>
          <p:cNvPr id="4" name="组合 3"/>
          <p:cNvGrpSpPr/>
          <p:nvPr/>
        </p:nvGrpSpPr>
        <p:grpSpPr>
          <a:xfrm>
            <a:off x="1451484" y="3579881"/>
            <a:ext cx="2184345" cy="453534"/>
            <a:chOff x="2449513" y="1096964"/>
            <a:chExt cx="650875" cy="130175"/>
          </a:xfrm>
          <a:solidFill>
            <a:schemeClr val="tx1">
              <a:lumMod val="95000"/>
              <a:lumOff val="5000"/>
            </a:schemeClr>
          </a:solidFill>
        </p:grpSpPr>
        <p:sp>
          <p:nvSpPr>
            <p:cNvPr id="5"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6"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7"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8"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9"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10"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11"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12"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13"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14"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15"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16"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17"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18"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19"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20"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21"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22"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23"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24"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25"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26"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27"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28"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29"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30"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31"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32"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33"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grpSp>
      <p:grpSp>
        <p:nvGrpSpPr>
          <p:cNvPr id="34" name="组合 33"/>
          <p:cNvGrpSpPr/>
          <p:nvPr/>
        </p:nvGrpSpPr>
        <p:grpSpPr>
          <a:xfrm>
            <a:off x="3928502" y="3579881"/>
            <a:ext cx="2184345" cy="453534"/>
            <a:chOff x="2449513" y="1096964"/>
            <a:chExt cx="650875" cy="130175"/>
          </a:xfrm>
          <a:solidFill>
            <a:schemeClr val="tx1">
              <a:lumMod val="95000"/>
              <a:lumOff val="5000"/>
            </a:schemeClr>
          </a:solidFill>
        </p:grpSpPr>
        <p:sp>
          <p:nvSpPr>
            <p:cNvPr id="35"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36"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37"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38"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39"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40"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41"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42"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43"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44"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45"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46"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47"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48"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49"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50"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51"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52"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53"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54"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55"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56"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57"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58"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59"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60"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61"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62"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sp>
          <p:nvSpPr>
            <p:cNvPr id="63"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ea"/>
                <a:ea typeface="+mn-ea"/>
              </a:endParaRPr>
            </a:p>
          </p:txBody>
        </p:sp>
      </p:grpSp>
      <p:sp>
        <p:nvSpPr>
          <p:cNvPr id="64" name="Freeform 37"/>
          <p:cNvSpPr>
            <a:spLocks noEditPoints="1"/>
          </p:cNvSpPr>
          <p:nvPr/>
        </p:nvSpPr>
        <p:spPr bwMode="auto">
          <a:xfrm>
            <a:off x="2917781" y="4941168"/>
            <a:ext cx="2229225" cy="609826"/>
          </a:xfrm>
          <a:custGeom>
            <a:avLst/>
            <a:gdLst>
              <a:gd name="T0" fmla="*/ 751 w 798"/>
              <a:gd name="T1" fmla="*/ 265 h 350"/>
              <a:gd name="T2" fmla="*/ 783 w 798"/>
              <a:gd name="T3" fmla="*/ 317 h 350"/>
              <a:gd name="T4" fmla="*/ 751 w 798"/>
              <a:gd name="T5" fmla="*/ 265 h 350"/>
              <a:gd name="T6" fmla="*/ 440 w 798"/>
              <a:gd name="T7" fmla="*/ 178 h 350"/>
              <a:gd name="T8" fmla="*/ 56 w 798"/>
              <a:gd name="T9" fmla="*/ 79 h 350"/>
              <a:gd name="T10" fmla="*/ 741 w 798"/>
              <a:gd name="T11" fmla="*/ 189 h 350"/>
              <a:gd name="T12" fmla="*/ 14 w 798"/>
              <a:gd name="T13" fmla="*/ 308 h 350"/>
              <a:gd name="T14" fmla="*/ 47 w 798"/>
              <a:gd name="T15" fmla="*/ 308 h 350"/>
              <a:gd name="T16" fmla="*/ 14 w 798"/>
              <a:gd name="T17" fmla="*/ 317 h 350"/>
              <a:gd name="T18" fmla="*/ 47 w 798"/>
              <a:gd name="T19" fmla="*/ 94 h 350"/>
              <a:gd name="T20" fmla="*/ 14 w 798"/>
              <a:gd name="T21" fmla="*/ 94 h 350"/>
              <a:gd name="T22" fmla="*/ 47 w 798"/>
              <a:gd name="T23" fmla="*/ 79 h 350"/>
              <a:gd name="T24" fmla="*/ 14 w 798"/>
              <a:gd name="T25" fmla="*/ 263 h 350"/>
              <a:gd name="T26" fmla="*/ 47 w 798"/>
              <a:gd name="T27" fmla="*/ 263 h 350"/>
              <a:gd name="T28" fmla="*/ 14 w 798"/>
              <a:gd name="T29" fmla="*/ 304 h 350"/>
              <a:gd name="T30" fmla="*/ 47 w 798"/>
              <a:gd name="T31" fmla="*/ 259 h 350"/>
              <a:gd name="T32" fmla="*/ 14 w 798"/>
              <a:gd name="T33" fmla="*/ 259 h 350"/>
              <a:gd name="T34" fmla="*/ 47 w 798"/>
              <a:gd name="T35" fmla="*/ 236 h 350"/>
              <a:gd name="T36" fmla="*/ 47 w 798"/>
              <a:gd name="T37" fmla="*/ 129 h 350"/>
              <a:gd name="T38" fmla="*/ 14 w 798"/>
              <a:gd name="T39" fmla="*/ 129 h 350"/>
              <a:gd name="T40" fmla="*/ 47 w 798"/>
              <a:gd name="T41" fmla="*/ 98 h 350"/>
              <a:gd name="T42" fmla="*/ 14 w 798"/>
              <a:gd name="T43" fmla="*/ 161 h 350"/>
              <a:gd name="T44" fmla="*/ 47 w 798"/>
              <a:gd name="T45" fmla="*/ 161 h 350"/>
              <a:gd name="T46" fmla="*/ 14 w 798"/>
              <a:gd name="T47" fmla="*/ 232 h 350"/>
              <a:gd name="T48" fmla="*/ 47 w 798"/>
              <a:gd name="T49" fmla="*/ 157 h 350"/>
              <a:gd name="T50" fmla="*/ 14 w 798"/>
              <a:gd name="T51" fmla="*/ 157 h 350"/>
              <a:gd name="T52" fmla="*/ 47 w 798"/>
              <a:gd name="T53" fmla="*/ 133 h 350"/>
              <a:gd name="T54" fmla="*/ 751 w 798"/>
              <a:gd name="T55" fmla="*/ 102 h 350"/>
              <a:gd name="T56" fmla="*/ 783 w 798"/>
              <a:gd name="T57" fmla="*/ 102 h 350"/>
              <a:gd name="T58" fmla="*/ 751 w 798"/>
              <a:gd name="T59" fmla="*/ 261 h 350"/>
              <a:gd name="T60" fmla="*/ 783 w 798"/>
              <a:gd name="T61" fmla="*/ 98 h 350"/>
              <a:gd name="T62" fmla="*/ 751 w 798"/>
              <a:gd name="T63" fmla="*/ 98 h 350"/>
              <a:gd name="T64" fmla="*/ 783 w 798"/>
              <a:gd name="T65" fmla="*/ 79 h 350"/>
              <a:gd name="T66" fmla="*/ 47 w 798"/>
              <a:gd name="T67" fmla="*/ 46 h 350"/>
              <a:gd name="T68" fmla="*/ 734 w 798"/>
              <a:gd name="T69" fmla="*/ 46 h 350"/>
              <a:gd name="T70" fmla="*/ 19 w 798"/>
              <a:gd name="T71" fmla="*/ 65 h 350"/>
              <a:gd name="T72" fmla="*/ 173 w 798"/>
              <a:gd name="T73" fmla="*/ 10 h 350"/>
              <a:gd name="T74" fmla="*/ 620 w 798"/>
              <a:gd name="T75" fmla="*/ 10 h 350"/>
              <a:gd name="T76" fmla="*/ 114 w 798"/>
              <a:gd name="T77" fmla="*/ 36 h 350"/>
              <a:gd name="T78" fmla="*/ 798 w 798"/>
              <a:gd name="T79" fmla="*/ 65 h 350"/>
              <a:gd name="T80" fmla="*/ 797 w 798"/>
              <a:gd name="T81" fmla="*/ 65 h 350"/>
              <a:gd name="T82" fmla="*/ 737 w 798"/>
              <a:gd name="T83" fmla="*/ 37 h 350"/>
              <a:gd name="T84" fmla="*/ 622 w 798"/>
              <a:gd name="T85" fmla="*/ 0 h 350"/>
              <a:gd name="T86" fmla="*/ 90 w 798"/>
              <a:gd name="T87" fmla="*/ 36 h 350"/>
              <a:gd name="T88" fmla="*/ 1 w 798"/>
              <a:gd name="T89" fmla="*/ 65 h 350"/>
              <a:gd name="T90" fmla="*/ 0 w 798"/>
              <a:gd name="T91" fmla="*/ 331 h 350"/>
              <a:gd name="T92" fmla="*/ 513 w 798"/>
              <a:gd name="T93" fmla="*/ 350 h 350"/>
              <a:gd name="T94" fmla="*/ 513 w 798"/>
              <a:gd name="T95" fmla="*/ 298 h 350"/>
              <a:gd name="T96" fmla="*/ 56 w 798"/>
              <a:gd name="T97" fmla="*/ 317 h 350"/>
              <a:gd name="T98" fmla="*/ 440 w 798"/>
              <a:gd name="T99" fmla="*/ 193 h 350"/>
              <a:gd name="T100" fmla="*/ 741 w 798"/>
              <a:gd name="T101" fmla="*/ 204 h 350"/>
              <a:gd name="T102" fmla="*/ 616 w 798"/>
              <a:gd name="T103" fmla="*/ 317 h 350"/>
              <a:gd name="T104" fmla="*/ 566 w 798"/>
              <a:gd name="T105" fmla="*/ 324 h 350"/>
              <a:gd name="T106" fmla="*/ 616 w 798"/>
              <a:gd name="T107" fmla="*/ 331 h 350"/>
              <a:gd name="T108" fmla="*/ 798 w 798"/>
              <a:gd name="T109" fmla="*/ 65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98" h="350">
                <a:moveTo>
                  <a:pt x="751" y="265"/>
                </a:moveTo>
                <a:lnTo>
                  <a:pt x="751" y="265"/>
                </a:lnTo>
                <a:lnTo>
                  <a:pt x="783" y="265"/>
                </a:lnTo>
                <a:lnTo>
                  <a:pt x="783" y="317"/>
                </a:lnTo>
                <a:lnTo>
                  <a:pt x="751" y="317"/>
                </a:lnTo>
                <a:lnTo>
                  <a:pt x="751" y="265"/>
                </a:lnTo>
                <a:close/>
                <a:moveTo>
                  <a:pt x="440" y="178"/>
                </a:moveTo>
                <a:lnTo>
                  <a:pt x="440" y="178"/>
                </a:lnTo>
                <a:cubicBezTo>
                  <a:pt x="273" y="178"/>
                  <a:pt x="73" y="188"/>
                  <a:pt x="56" y="189"/>
                </a:cubicBezTo>
                <a:lnTo>
                  <a:pt x="56" y="79"/>
                </a:lnTo>
                <a:lnTo>
                  <a:pt x="741" y="79"/>
                </a:lnTo>
                <a:lnTo>
                  <a:pt x="741" y="189"/>
                </a:lnTo>
                <a:cubicBezTo>
                  <a:pt x="732" y="188"/>
                  <a:pt x="608" y="178"/>
                  <a:pt x="440" y="178"/>
                </a:cubicBezTo>
                <a:close/>
                <a:moveTo>
                  <a:pt x="14" y="308"/>
                </a:moveTo>
                <a:lnTo>
                  <a:pt x="14" y="308"/>
                </a:lnTo>
                <a:lnTo>
                  <a:pt x="47" y="308"/>
                </a:lnTo>
                <a:lnTo>
                  <a:pt x="47" y="317"/>
                </a:lnTo>
                <a:lnTo>
                  <a:pt x="14" y="317"/>
                </a:lnTo>
                <a:lnTo>
                  <a:pt x="14" y="308"/>
                </a:lnTo>
                <a:close/>
                <a:moveTo>
                  <a:pt x="47" y="94"/>
                </a:moveTo>
                <a:lnTo>
                  <a:pt x="47" y="94"/>
                </a:lnTo>
                <a:lnTo>
                  <a:pt x="14" y="94"/>
                </a:lnTo>
                <a:lnTo>
                  <a:pt x="14" y="79"/>
                </a:lnTo>
                <a:lnTo>
                  <a:pt x="47" y="79"/>
                </a:lnTo>
                <a:lnTo>
                  <a:pt x="47" y="94"/>
                </a:lnTo>
                <a:close/>
                <a:moveTo>
                  <a:pt x="14" y="263"/>
                </a:moveTo>
                <a:lnTo>
                  <a:pt x="14" y="263"/>
                </a:lnTo>
                <a:lnTo>
                  <a:pt x="47" y="263"/>
                </a:lnTo>
                <a:lnTo>
                  <a:pt x="47" y="304"/>
                </a:lnTo>
                <a:lnTo>
                  <a:pt x="14" y="304"/>
                </a:lnTo>
                <a:lnTo>
                  <a:pt x="14" y="263"/>
                </a:lnTo>
                <a:close/>
                <a:moveTo>
                  <a:pt x="47" y="259"/>
                </a:moveTo>
                <a:lnTo>
                  <a:pt x="47" y="259"/>
                </a:lnTo>
                <a:lnTo>
                  <a:pt x="14" y="259"/>
                </a:lnTo>
                <a:lnTo>
                  <a:pt x="14" y="236"/>
                </a:lnTo>
                <a:lnTo>
                  <a:pt x="47" y="236"/>
                </a:lnTo>
                <a:lnTo>
                  <a:pt x="47" y="259"/>
                </a:lnTo>
                <a:close/>
                <a:moveTo>
                  <a:pt x="47" y="129"/>
                </a:moveTo>
                <a:lnTo>
                  <a:pt x="47" y="129"/>
                </a:lnTo>
                <a:lnTo>
                  <a:pt x="14" y="129"/>
                </a:lnTo>
                <a:lnTo>
                  <a:pt x="14" y="98"/>
                </a:lnTo>
                <a:lnTo>
                  <a:pt x="47" y="98"/>
                </a:lnTo>
                <a:lnTo>
                  <a:pt x="47" y="129"/>
                </a:lnTo>
                <a:close/>
                <a:moveTo>
                  <a:pt x="14" y="161"/>
                </a:moveTo>
                <a:lnTo>
                  <a:pt x="14" y="161"/>
                </a:lnTo>
                <a:lnTo>
                  <a:pt x="47" y="161"/>
                </a:lnTo>
                <a:lnTo>
                  <a:pt x="47" y="232"/>
                </a:lnTo>
                <a:lnTo>
                  <a:pt x="14" y="232"/>
                </a:lnTo>
                <a:lnTo>
                  <a:pt x="14" y="161"/>
                </a:lnTo>
                <a:close/>
                <a:moveTo>
                  <a:pt x="47" y="157"/>
                </a:moveTo>
                <a:lnTo>
                  <a:pt x="47" y="157"/>
                </a:lnTo>
                <a:lnTo>
                  <a:pt x="14" y="157"/>
                </a:lnTo>
                <a:lnTo>
                  <a:pt x="14" y="133"/>
                </a:lnTo>
                <a:lnTo>
                  <a:pt x="47" y="133"/>
                </a:lnTo>
                <a:lnTo>
                  <a:pt x="47" y="157"/>
                </a:lnTo>
                <a:close/>
                <a:moveTo>
                  <a:pt x="751" y="102"/>
                </a:moveTo>
                <a:lnTo>
                  <a:pt x="751" y="102"/>
                </a:lnTo>
                <a:lnTo>
                  <a:pt x="783" y="102"/>
                </a:lnTo>
                <a:lnTo>
                  <a:pt x="783" y="261"/>
                </a:lnTo>
                <a:lnTo>
                  <a:pt x="751" y="261"/>
                </a:lnTo>
                <a:lnTo>
                  <a:pt x="751" y="102"/>
                </a:lnTo>
                <a:close/>
                <a:moveTo>
                  <a:pt x="783" y="98"/>
                </a:moveTo>
                <a:lnTo>
                  <a:pt x="783" y="98"/>
                </a:lnTo>
                <a:lnTo>
                  <a:pt x="751" y="98"/>
                </a:lnTo>
                <a:lnTo>
                  <a:pt x="751" y="79"/>
                </a:lnTo>
                <a:lnTo>
                  <a:pt x="783" y="79"/>
                </a:lnTo>
                <a:lnTo>
                  <a:pt x="783" y="98"/>
                </a:lnTo>
                <a:close/>
                <a:moveTo>
                  <a:pt x="47" y="46"/>
                </a:moveTo>
                <a:lnTo>
                  <a:pt x="47" y="46"/>
                </a:lnTo>
                <a:lnTo>
                  <a:pt x="734" y="46"/>
                </a:lnTo>
                <a:lnTo>
                  <a:pt x="774" y="65"/>
                </a:lnTo>
                <a:lnTo>
                  <a:pt x="19" y="65"/>
                </a:lnTo>
                <a:lnTo>
                  <a:pt x="47" y="46"/>
                </a:lnTo>
                <a:close/>
                <a:moveTo>
                  <a:pt x="173" y="10"/>
                </a:moveTo>
                <a:lnTo>
                  <a:pt x="173" y="10"/>
                </a:lnTo>
                <a:lnTo>
                  <a:pt x="620" y="10"/>
                </a:lnTo>
                <a:lnTo>
                  <a:pt x="672" y="37"/>
                </a:lnTo>
                <a:lnTo>
                  <a:pt x="114" y="36"/>
                </a:lnTo>
                <a:lnTo>
                  <a:pt x="173" y="10"/>
                </a:lnTo>
                <a:close/>
                <a:moveTo>
                  <a:pt x="798" y="65"/>
                </a:moveTo>
                <a:lnTo>
                  <a:pt x="798" y="65"/>
                </a:lnTo>
                <a:lnTo>
                  <a:pt x="797" y="65"/>
                </a:lnTo>
                <a:lnTo>
                  <a:pt x="798" y="64"/>
                </a:lnTo>
                <a:lnTo>
                  <a:pt x="737" y="37"/>
                </a:lnTo>
                <a:lnTo>
                  <a:pt x="693" y="37"/>
                </a:lnTo>
                <a:lnTo>
                  <a:pt x="622" y="0"/>
                </a:lnTo>
                <a:lnTo>
                  <a:pt x="172" y="0"/>
                </a:lnTo>
                <a:lnTo>
                  <a:pt x="90" y="36"/>
                </a:lnTo>
                <a:lnTo>
                  <a:pt x="44" y="36"/>
                </a:lnTo>
                <a:lnTo>
                  <a:pt x="1" y="65"/>
                </a:lnTo>
                <a:lnTo>
                  <a:pt x="0" y="65"/>
                </a:lnTo>
                <a:lnTo>
                  <a:pt x="0" y="331"/>
                </a:lnTo>
                <a:lnTo>
                  <a:pt x="488" y="331"/>
                </a:lnTo>
                <a:cubicBezTo>
                  <a:pt x="491" y="342"/>
                  <a:pt x="501" y="350"/>
                  <a:pt x="513" y="350"/>
                </a:cubicBezTo>
                <a:cubicBezTo>
                  <a:pt x="527" y="350"/>
                  <a:pt x="539" y="338"/>
                  <a:pt x="539" y="324"/>
                </a:cubicBezTo>
                <a:cubicBezTo>
                  <a:pt x="539" y="310"/>
                  <a:pt x="527" y="298"/>
                  <a:pt x="513" y="298"/>
                </a:cubicBezTo>
                <a:cubicBezTo>
                  <a:pt x="501" y="298"/>
                  <a:pt x="492" y="306"/>
                  <a:pt x="488" y="317"/>
                </a:cubicBezTo>
                <a:lnTo>
                  <a:pt x="56" y="317"/>
                </a:lnTo>
                <a:lnTo>
                  <a:pt x="56" y="204"/>
                </a:lnTo>
                <a:cubicBezTo>
                  <a:pt x="66" y="203"/>
                  <a:pt x="269" y="193"/>
                  <a:pt x="440" y="193"/>
                </a:cubicBezTo>
                <a:cubicBezTo>
                  <a:pt x="613" y="193"/>
                  <a:pt x="740" y="204"/>
                  <a:pt x="741" y="204"/>
                </a:cubicBezTo>
                <a:cubicBezTo>
                  <a:pt x="741" y="204"/>
                  <a:pt x="741" y="204"/>
                  <a:pt x="741" y="204"/>
                </a:cubicBezTo>
                <a:lnTo>
                  <a:pt x="741" y="317"/>
                </a:lnTo>
                <a:lnTo>
                  <a:pt x="616" y="317"/>
                </a:lnTo>
                <a:cubicBezTo>
                  <a:pt x="613" y="306"/>
                  <a:pt x="603" y="298"/>
                  <a:pt x="592" y="298"/>
                </a:cubicBezTo>
                <a:cubicBezTo>
                  <a:pt x="577" y="298"/>
                  <a:pt x="566" y="310"/>
                  <a:pt x="566" y="324"/>
                </a:cubicBezTo>
                <a:cubicBezTo>
                  <a:pt x="566" y="338"/>
                  <a:pt x="577" y="350"/>
                  <a:pt x="592" y="350"/>
                </a:cubicBezTo>
                <a:cubicBezTo>
                  <a:pt x="603" y="350"/>
                  <a:pt x="613" y="342"/>
                  <a:pt x="616" y="331"/>
                </a:cubicBezTo>
                <a:lnTo>
                  <a:pt x="798" y="331"/>
                </a:lnTo>
                <a:lnTo>
                  <a:pt x="798" y="65"/>
                </a:ln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3600">
              <a:latin typeface="+mn-ea"/>
              <a:ea typeface="+mn-ea"/>
            </a:endParaRPr>
          </a:p>
        </p:txBody>
      </p:sp>
      <p:cxnSp>
        <p:nvCxnSpPr>
          <p:cNvPr id="65" name="直接连接符 64"/>
          <p:cNvCxnSpPr>
            <a:stCxn id="10" idx="0"/>
            <a:endCxn id="64" idx="36"/>
          </p:cNvCxnSpPr>
          <p:nvPr/>
        </p:nvCxnSpPr>
        <p:spPr bwMode="auto">
          <a:xfrm>
            <a:off x="2875226" y="4033415"/>
            <a:ext cx="525833" cy="925177"/>
          </a:xfrm>
          <a:prstGeom prst="line">
            <a:avLst/>
          </a:prstGeom>
          <a:ln w="19050">
            <a:solidFill>
              <a:schemeClr val="tx1">
                <a:lumMod val="95000"/>
                <a:lumOff val="5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66" name="直接连接符 65"/>
          <p:cNvCxnSpPr>
            <a:stCxn id="40" idx="0"/>
            <a:endCxn id="64" idx="37"/>
          </p:cNvCxnSpPr>
          <p:nvPr/>
        </p:nvCxnSpPr>
        <p:spPr bwMode="auto">
          <a:xfrm flipH="1">
            <a:off x="4649760" y="4033415"/>
            <a:ext cx="702484" cy="925177"/>
          </a:xfrm>
          <a:prstGeom prst="line">
            <a:avLst/>
          </a:prstGeom>
          <a:ln w="19050">
            <a:solidFill>
              <a:schemeClr val="tx1">
                <a:lumMod val="95000"/>
                <a:lumOff val="5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67" name="矩形 5"/>
          <p:cNvSpPr>
            <a:spLocks noChangeArrowheads="1"/>
          </p:cNvSpPr>
          <p:nvPr/>
        </p:nvSpPr>
        <p:spPr bwMode="auto">
          <a:xfrm>
            <a:off x="1459371" y="3242598"/>
            <a:ext cx="2149821" cy="291225"/>
          </a:xfrm>
          <a:prstGeom prst="rect">
            <a:avLst/>
          </a:prstGeom>
          <a:noFill/>
          <a:ln w="19050" algn="ctr">
            <a:solidFill>
              <a:srgbClr val="00B0F0"/>
            </a:solidFill>
            <a:round/>
            <a:headEnd/>
            <a:tailEnd/>
          </a:ln>
        </p:spPr>
        <p:txBody>
          <a:bodyPr/>
          <a:lstStyle/>
          <a:p>
            <a:pPr algn="ctr"/>
            <a:r>
              <a:rPr lang="en-US" altLang="zh-CN" sz="1400" b="1" dirty="0">
                <a:solidFill>
                  <a:srgbClr val="2D2015"/>
                </a:solidFill>
                <a:latin typeface="+mn-ea"/>
                <a:ea typeface="+mn-ea"/>
              </a:rPr>
              <a:t>FusionCompute</a:t>
            </a:r>
            <a:endParaRPr lang="zh-CN" altLang="en-US" sz="1400" b="1" dirty="0">
              <a:solidFill>
                <a:srgbClr val="2D2015"/>
              </a:solidFill>
              <a:latin typeface="+mn-ea"/>
              <a:ea typeface="+mn-ea"/>
            </a:endParaRPr>
          </a:p>
        </p:txBody>
      </p:sp>
      <p:sp>
        <p:nvSpPr>
          <p:cNvPr id="68" name="矩形 5"/>
          <p:cNvSpPr>
            <a:spLocks noChangeArrowheads="1"/>
          </p:cNvSpPr>
          <p:nvPr/>
        </p:nvSpPr>
        <p:spPr bwMode="auto">
          <a:xfrm>
            <a:off x="3944487" y="3242189"/>
            <a:ext cx="2149821" cy="291225"/>
          </a:xfrm>
          <a:prstGeom prst="rect">
            <a:avLst/>
          </a:prstGeom>
          <a:noFill/>
          <a:ln w="19050" algn="ctr">
            <a:solidFill>
              <a:srgbClr val="00B0F0"/>
            </a:solidFill>
            <a:round/>
            <a:headEnd/>
            <a:tailEnd/>
          </a:ln>
        </p:spPr>
        <p:txBody>
          <a:bodyPr/>
          <a:lstStyle/>
          <a:p>
            <a:pPr algn="ctr"/>
            <a:r>
              <a:rPr lang="en-US" altLang="zh-CN" sz="1400" b="1" dirty="0">
                <a:solidFill>
                  <a:srgbClr val="2D2015"/>
                </a:solidFill>
                <a:latin typeface="+mn-ea"/>
                <a:ea typeface="+mn-ea"/>
              </a:rPr>
              <a:t>FusionCompute</a:t>
            </a:r>
            <a:endParaRPr lang="zh-CN" altLang="en-US" sz="1400" b="1" dirty="0">
              <a:solidFill>
                <a:srgbClr val="2D2015"/>
              </a:solidFill>
              <a:latin typeface="+mn-ea"/>
              <a:ea typeface="+mn-ea"/>
            </a:endParaRPr>
          </a:p>
        </p:txBody>
      </p:sp>
      <p:sp>
        <p:nvSpPr>
          <p:cNvPr id="69" name="Freeform 30"/>
          <p:cNvSpPr>
            <a:spLocks noEditPoints="1"/>
          </p:cNvSpPr>
          <p:nvPr/>
        </p:nvSpPr>
        <p:spPr bwMode="auto">
          <a:xfrm>
            <a:off x="3590161" y="4379434"/>
            <a:ext cx="931298" cy="537188"/>
          </a:xfrm>
          <a:custGeom>
            <a:avLst/>
            <a:gdLst/>
            <a:ahLst/>
            <a:cxnLst>
              <a:cxn ang="0">
                <a:pos x="0" y="248"/>
              </a:cxn>
              <a:cxn ang="0">
                <a:pos x="22" y="404"/>
              </a:cxn>
              <a:cxn ang="0">
                <a:pos x="194" y="468"/>
              </a:cxn>
              <a:cxn ang="0">
                <a:pos x="440" y="474"/>
              </a:cxn>
              <a:cxn ang="0">
                <a:pos x="656" y="404"/>
              </a:cxn>
              <a:cxn ang="0">
                <a:pos x="680" y="248"/>
              </a:cxn>
              <a:cxn ang="0">
                <a:pos x="660" y="238"/>
              </a:cxn>
              <a:cxn ang="0">
                <a:pos x="438" y="312"/>
              </a:cxn>
              <a:cxn ang="0">
                <a:pos x="196" y="304"/>
              </a:cxn>
              <a:cxn ang="0">
                <a:pos x="20" y="238"/>
              </a:cxn>
              <a:cxn ang="0">
                <a:pos x="56" y="364"/>
              </a:cxn>
              <a:cxn ang="0">
                <a:pos x="70" y="316"/>
              </a:cxn>
              <a:cxn ang="0">
                <a:pos x="94" y="336"/>
              </a:cxn>
              <a:cxn ang="0">
                <a:pos x="80" y="384"/>
              </a:cxn>
              <a:cxn ang="0">
                <a:pos x="412" y="270"/>
              </a:cxn>
              <a:cxn ang="0">
                <a:pos x="584" y="230"/>
              </a:cxn>
              <a:cxn ang="0">
                <a:pos x="674" y="162"/>
              </a:cxn>
              <a:cxn ang="0">
                <a:pos x="666" y="100"/>
              </a:cxn>
              <a:cxn ang="0">
                <a:pos x="562" y="34"/>
              </a:cxn>
              <a:cxn ang="0">
                <a:pos x="376" y="0"/>
              </a:cxn>
              <a:cxn ang="0">
                <a:pos x="202" y="12"/>
              </a:cxn>
              <a:cxn ang="0">
                <a:pos x="54" y="64"/>
              </a:cxn>
              <a:cxn ang="0">
                <a:pos x="0" y="138"/>
              </a:cxn>
              <a:cxn ang="0">
                <a:pos x="38" y="198"/>
              </a:cxn>
              <a:cxn ang="0">
                <a:pos x="172" y="256"/>
              </a:cxn>
              <a:cxn ang="0">
                <a:pos x="340" y="274"/>
              </a:cxn>
              <a:cxn ang="0">
                <a:pos x="2" y="470"/>
              </a:cxn>
              <a:cxn ang="0">
                <a:pos x="24" y="608"/>
              </a:cxn>
              <a:cxn ang="0">
                <a:pos x="196" y="670"/>
              </a:cxn>
              <a:cxn ang="0">
                <a:pos x="440" y="678"/>
              </a:cxn>
              <a:cxn ang="0">
                <a:pos x="654" y="608"/>
              </a:cxn>
              <a:cxn ang="0">
                <a:pos x="676" y="470"/>
              </a:cxn>
              <a:cxn ang="0">
                <a:pos x="654" y="456"/>
              </a:cxn>
              <a:cxn ang="0">
                <a:pos x="432" y="518"/>
              </a:cxn>
              <a:cxn ang="0">
                <a:pos x="204" y="512"/>
              </a:cxn>
              <a:cxn ang="0">
                <a:pos x="24" y="456"/>
              </a:cxn>
              <a:cxn ang="0">
                <a:pos x="58" y="566"/>
              </a:cxn>
              <a:cxn ang="0">
                <a:pos x="72" y="518"/>
              </a:cxn>
              <a:cxn ang="0">
                <a:pos x="96" y="538"/>
              </a:cxn>
              <a:cxn ang="0">
                <a:pos x="82" y="586"/>
              </a:cxn>
              <a:cxn ang="0">
                <a:pos x="12" y="660"/>
              </a:cxn>
              <a:cxn ang="0">
                <a:pos x="12" y="792"/>
              </a:cxn>
              <a:cxn ang="0">
                <a:pos x="116" y="852"/>
              </a:cxn>
              <a:cxn ang="0">
                <a:pos x="340" y="884"/>
              </a:cxn>
              <a:cxn ang="0">
                <a:pos x="598" y="840"/>
              </a:cxn>
              <a:cxn ang="0">
                <a:pos x="672" y="780"/>
              </a:cxn>
              <a:cxn ang="0">
                <a:pos x="660" y="658"/>
              </a:cxn>
              <a:cxn ang="0">
                <a:pos x="516" y="708"/>
              </a:cxn>
              <a:cxn ang="0">
                <a:pos x="292" y="724"/>
              </a:cxn>
              <a:cxn ang="0">
                <a:pos x="56" y="674"/>
              </a:cxn>
              <a:cxn ang="0">
                <a:pos x="70" y="784"/>
              </a:cxn>
              <a:cxn ang="0">
                <a:pos x="64" y="728"/>
              </a:cxn>
              <a:cxn ang="0">
                <a:pos x="86" y="720"/>
              </a:cxn>
              <a:cxn ang="0">
                <a:pos x="94" y="776"/>
              </a:cxn>
            </a:cxnLst>
            <a:rect l="0" t="0" r="r" b="b"/>
            <a:pathLst>
              <a:path w="680" h="884">
                <a:moveTo>
                  <a:pt x="20" y="238"/>
                </a:moveTo>
                <a:lnTo>
                  <a:pt x="20" y="238"/>
                </a:lnTo>
                <a:lnTo>
                  <a:pt x="14" y="234"/>
                </a:lnTo>
                <a:lnTo>
                  <a:pt x="6" y="236"/>
                </a:lnTo>
                <a:lnTo>
                  <a:pt x="2" y="242"/>
                </a:lnTo>
                <a:lnTo>
                  <a:pt x="0" y="248"/>
                </a:lnTo>
                <a:lnTo>
                  <a:pt x="2" y="362"/>
                </a:lnTo>
                <a:lnTo>
                  <a:pt x="2" y="362"/>
                </a:lnTo>
                <a:lnTo>
                  <a:pt x="2" y="374"/>
                </a:lnTo>
                <a:lnTo>
                  <a:pt x="6" y="386"/>
                </a:lnTo>
                <a:lnTo>
                  <a:pt x="14" y="396"/>
                </a:lnTo>
                <a:lnTo>
                  <a:pt x="22" y="404"/>
                </a:lnTo>
                <a:lnTo>
                  <a:pt x="22" y="404"/>
                </a:lnTo>
                <a:lnTo>
                  <a:pt x="48" y="420"/>
                </a:lnTo>
                <a:lnTo>
                  <a:pt x="80" y="434"/>
                </a:lnTo>
                <a:lnTo>
                  <a:pt x="114" y="448"/>
                </a:lnTo>
                <a:lnTo>
                  <a:pt x="152" y="458"/>
                </a:lnTo>
                <a:lnTo>
                  <a:pt x="194" y="468"/>
                </a:lnTo>
                <a:lnTo>
                  <a:pt x="240" y="474"/>
                </a:lnTo>
                <a:lnTo>
                  <a:pt x="288" y="478"/>
                </a:lnTo>
                <a:lnTo>
                  <a:pt x="340" y="480"/>
                </a:lnTo>
                <a:lnTo>
                  <a:pt x="340" y="480"/>
                </a:lnTo>
                <a:lnTo>
                  <a:pt x="392" y="478"/>
                </a:lnTo>
                <a:lnTo>
                  <a:pt x="440" y="474"/>
                </a:lnTo>
                <a:lnTo>
                  <a:pt x="486" y="468"/>
                </a:lnTo>
                <a:lnTo>
                  <a:pt x="528" y="458"/>
                </a:lnTo>
                <a:lnTo>
                  <a:pt x="566" y="448"/>
                </a:lnTo>
                <a:lnTo>
                  <a:pt x="600" y="434"/>
                </a:lnTo>
                <a:lnTo>
                  <a:pt x="630" y="420"/>
                </a:lnTo>
                <a:lnTo>
                  <a:pt x="656" y="404"/>
                </a:lnTo>
                <a:lnTo>
                  <a:pt x="656" y="404"/>
                </a:lnTo>
                <a:lnTo>
                  <a:pt x="666" y="396"/>
                </a:lnTo>
                <a:lnTo>
                  <a:pt x="672" y="386"/>
                </a:lnTo>
                <a:lnTo>
                  <a:pt x="676" y="374"/>
                </a:lnTo>
                <a:lnTo>
                  <a:pt x="678" y="362"/>
                </a:lnTo>
                <a:lnTo>
                  <a:pt x="680" y="248"/>
                </a:lnTo>
                <a:lnTo>
                  <a:pt x="680" y="248"/>
                </a:lnTo>
                <a:lnTo>
                  <a:pt x="678" y="242"/>
                </a:lnTo>
                <a:lnTo>
                  <a:pt x="672" y="236"/>
                </a:lnTo>
                <a:lnTo>
                  <a:pt x="666" y="234"/>
                </a:lnTo>
                <a:lnTo>
                  <a:pt x="660" y="238"/>
                </a:lnTo>
                <a:lnTo>
                  <a:pt x="660" y="238"/>
                </a:lnTo>
                <a:lnTo>
                  <a:pt x="632" y="254"/>
                </a:lnTo>
                <a:lnTo>
                  <a:pt x="600" y="270"/>
                </a:lnTo>
                <a:lnTo>
                  <a:pt x="564" y="284"/>
                </a:lnTo>
                <a:lnTo>
                  <a:pt x="526" y="296"/>
                </a:lnTo>
                <a:lnTo>
                  <a:pt x="482" y="304"/>
                </a:lnTo>
                <a:lnTo>
                  <a:pt x="438" y="312"/>
                </a:lnTo>
                <a:lnTo>
                  <a:pt x="390" y="316"/>
                </a:lnTo>
                <a:lnTo>
                  <a:pt x="340" y="318"/>
                </a:lnTo>
                <a:lnTo>
                  <a:pt x="340" y="318"/>
                </a:lnTo>
                <a:lnTo>
                  <a:pt x="290" y="316"/>
                </a:lnTo>
                <a:lnTo>
                  <a:pt x="242" y="312"/>
                </a:lnTo>
                <a:lnTo>
                  <a:pt x="196" y="304"/>
                </a:lnTo>
                <a:lnTo>
                  <a:pt x="154" y="296"/>
                </a:lnTo>
                <a:lnTo>
                  <a:pt x="116" y="284"/>
                </a:lnTo>
                <a:lnTo>
                  <a:pt x="80" y="270"/>
                </a:lnTo>
                <a:lnTo>
                  <a:pt x="48" y="254"/>
                </a:lnTo>
                <a:lnTo>
                  <a:pt x="20" y="238"/>
                </a:lnTo>
                <a:lnTo>
                  <a:pt x="20" y="238"/>
                </a:lnTo>
                <a:close/>
                <a:moveTo>
                  <a:pt x="76" y="386"/>
                </a:moveTo>
                <a:lnTo>
                  <a:pt x="76" y="386"/>
                </a:lnTo>
                <a:lnTo>
                  <a:pt x="72" y="384"/>
                </a:lnTo>
                <a:lnTo>
                  <a:pt x="68" y="382"/>
                </a:lnTo>
                <a:lnTo>
                  <a:pt x="60" y="374"/>
                </a:lnTo>
                <a:lnTo>
                  <a:pt x="56" y="364"/>
                </a:lnTo>
                <a:lnTo>
                  <a:pt x="54" y="350"/>
                </a:lnTo>
                <a:lnTo>
                  <a:pt x="54" y="350"/>
                </a:lnTo>
                <a:lnTo>
                  <a:pt x="56" y="336"/>
                </a:lnTo>
                <a:lnTo>
                  <a:pt x="60" y="326"/>
                </a:lnTo>
                <a:lnTo>
                  <a:pt x="66" y="318"/>
                </a:lnTo>
                <a:lnTo>
                  <a:pt x="70" y="316"/>
                </a:lnTo>
                <a:lnTo>
                  <a:pt x="74" y="316"/>
                </a:lnTo>
                <a:lnTo>
                  <a:pt x="74" y="316"/>
                </a:lnTo>
                <a:lnTo>
                  <a:pt x="80" y="316"/>
                </a:lnTo>
                <a:lnTo>
                  <a:pt x="84" y="318"/>
                </a:lnTo>
                <a:lnTo>
                  <a:pt x="90" y="326"/>
                </a:lnTo>
                <a:lnTo>
                  <a:pt x="94" y="336"/>
                </a:lnTo>
                <a:lnTo>
                  <a:pt x="96" y="350"/>
                </a:lnTo>
                <a:lnTo>
                  <a:pt x="96" y="350"/>
                </a:lnTo>
                <a:lnTo>
                  <a:pt x="94" y="364"/>
                </a:lnTo>
                <a:lnTo>
                  <a:pt x="90" y="374"/>
                </a:lnTo>
                <a:lnTo>
                  <a:pt x="84" y="382"/>
                </a:lnTo>
                <a:lnTo>
                  <a:pt x="80" y="384"/>
                </a:lnTo>
                <a:lnTo>
                  <a:pt x="76" y="386"/>
                </a:lnTo>
                <a:lnTo>
                  <a:pt x="76" y="386"/>
                </a:lnTo>
                <a:close/>
                <a:moveTo>
                  <a:pt x="340" y="274"/>
                </a:moveTo>
                <a:lnTo>
                  <a:pt x="340" y="274"/>
                </a:lnTo>
                <a:lnTo>
                  <a:pt x="376" y="274"/>
                </a:lnTo>
                <a:lnTo>
                  <a:pt x="412" y="270"/>
                </a:lnTo>
                <a:lnTo>
                  <a:pt x="446" y="266"/>
                </a:lnTo>
                <a:lnTo>
                  <a:pt x="478" y="262"/>
                </a:lnTo>
                <a:lnTo>
                  <a:pt x="508" y="256"/>
                </a:lnTo>
                <a:lnTo>
                  <a:pt x="536" y="248"/>
                </a:lnTo>
                <a:lnTo>
                  <a:pt x="562" y="240"/>
                </a:lnTo>
                <a:lnTo>
                  <a:pt x="584" y="230"/>
                </a:lnTo>
                <a:lnTo>
                  <a:pt x="606" y="220"/>
                </a:lnTo>
                <a:lnTo>
                  <a:pt x="624" y="208"/>
                </a:lnTo>
                <a:lnTo>
                  <a:pt x="642" y="198"/>
                </a:lnTo>
                <a:lnTo>
                  <a:pt x="654" y="186"/>
                </a:lnTo>
                <a:lnTo>
                  <a:pt x="666" y="174"/>
                </a:lnTo>
                <a:lnTo>
                  <a:pt x="674" y="162"/>
                </a:lnTo>
                <a:lnTo>
                  <a:pt x="678" y="150"/>
                </a:lnTo>
                <a:lnTo>
                  <a:pt x="680" y="138"/>
                </a:lnTo>
                <a:lnTo>
                  <a:pt x="680" y="138"/>
                </a:lnTo>
                <a:lnTo>
                  <a:pt x="678" y="124"/>
                </a:lnTo>
                <a:lnTo>
                  <a:pt x="674" y="112"/>
                </a:lnTo>
                <a:lnTo>
                  <a:pt x="666" y="100"/>
                </a:lnTo>
                <a:lnTo>
                  <a:pt x="656" y="88"/>
                </a:lnTo>
                <a:lnTo>
                  <a:pt x="642" y="76"/>
                </a:lnTo>
                <a:lnTo>
                  <a:pt x="626" y="64"/>
                </a:lnTo>
                <a:lnTo>
                  <a:pt x="608" y="54"/>
                </a:lnTo>
                <a:lnTo>
                  <a:pt x="586" y="44"/>
                </a:lnTo>
                <a:lnTo>
                  <a:pt x="562" y="34"/>
                </a:lnTo>
                <a:lnTo>
                  <a:pt x="536" y="26"/>
                </a:lnTo>
                <a:lnTo>
                  <a:pt x="508" y="18"/>
                </a:lnTo>
                <a:lnTo>
                  <a:pt x="478" y="12"/>
                </a:lnTo>
                <a:lnTo>
                  <a:pt x="446" y="6"/>
                </a:lnTo>
                <a:lnTo>
                  <a:pt x="412" y="2"/>
                </a:lnTo>
                <a:lnTo>
                  <a:pt x="376" y="0"/>
                </a:lnTo>
                <a:lnTo>
                  <a:pt x="340" y="0"/>
                </a:lnTo>
                <a:lnTo>
                  <a:pt x="340" y="0"/>
                </a:lnTo>
                <a:lnTo>
                  <a:pt x="302" y="0"/>
                </a:lnTo>
                <a:lnTo>
                  <a:pt x="268" y="2"/>
                </a:lnTo>
                <a:lnTo>
                  <a:pt x="234" y="6"/>
                </a:lnTo>
                <a:lnTo>
                  <a:pt x="202" y="12"/>
                </a:lnTo>
                <a:lnTo>
                  <a:pt x="172" y="18"/>
                </a:lnTo>
                <a:lnTo>
                  <a:pt x="144" y="26"/>
                </a:lnTo>
                <a:lnTo>
                  <a:pt x="118" y="34"/>
                </a:lnTo>
                <a:lnTo>
                  <a:pt x="94" y="44"/>
                </a:lnTo>
                <a:lnTo>
                  <a:pt x="72" y="54"/>
                </a:lnTo>
                <a:lnTo>
                  <a:pt x="54" y="64"/>
                </a:lnTo>
                <a:lnTo>
                  <a:pt x="38" y="76"/>
                </a:lnTo>
                <a:lnTo>
                  <a:pt x="24" y="88"/>
                </a:lnTo>
                <a:lnTo>
                  <a:pt x="14" y="100"/>
                </a:lnTo>
                <a:lnTo>
                  <a:pt x="6" y="112"/>
                </a:lnTo>
                <a:lnTo>
                  <a:pt x="0" y="124"/>
                </a:lnTo>
                <a:lnTo>
                  <a:pt x="0" y="138"/>
                </a:lnTo>
                <a:lnTo>
                  <a:pt x="0" y="138"/>
                </a:lnTo>
                <a:lnTo>
                  <a:pt x="0" y="150"/>
                </a:lnTo>
                <a:lnTo>
                  <a:pt x="6" y="162"/>
                </a:lnTo>
                <a:lnTo>
                  <a:pt x="14" y="174"/>
                </a:lnTo>
                <a:lnTo>
                  <a:pt x="24" y="186"/>
                </a:lnTo>
                <a:lnTo>
                  <a:pt x="38" y="198"/>
                </a:lnTo>
                <a:lnTo>
                  <a:pt x="54" y="208"/>
                </a:lnTo>
                <a:lnTo>
                  <a:pt x="74" y="220"/>
                </a:lnTo>
                <a:lnTo>
                  <a:pt x="94" y="230"/>
                </a:lnTo>
                <a:lnTo>
                  <a:pt x="118" y="240"/>
                </a:lnTo>
                <a:lnTo>
                  <a:pt x="144" y="248"/>
                </a:lnTo>
                <a:lnTo>
                  <a:pt x="172" y="256"/>
                </a:lnTo>
                <a:lnTo>
                  <a:pt x="202" y="262"/>
                </a:lnTo>
                <a:lnTo>
                  <a:pt x="234" y="266"/>
                </a:lnTo>
                <a:lnTo>
                  <a:pt x="268" y="270"/>
                </a:lnTo>
                <a:lnTo>
                  <a:pt x="302" y="274"/>
                </a:lnTo>
                <a:lnTo>
                  <a:pt x="340" y="274"/>
                </a:lnTo>
                <a:lnTo>
                  <a:pt x="340" y="274"/>
                </a:lnTo>
                <a:close/>
                <a:moveTo>
                  <a:pt x="24" y="456"/>
                </a:moveTo>
                <a:lnTo>
                  <a:pt x="24" y="456"/>
                </a:lnTo>
                <a:lnTo>
                  <a:pt x="16" y="454"/>
                </a:lnTo>
                <a:lnTo>
                  <a:pt x="10" y="456"/>
                </a:lnTo>
                <a:lnTo>
                  <a:pt x="4" y="462"/>
                </a:lnTo>
                <a:lnTo>
                  <a:pt x="2" y="470"/>
                </a:lnTo>
                <a:lnTo>
                  <a:pt x="4" y="566"/>
                </a:lnTo>
                <a:lnTo>
                  <a:pt x="4" y="566"/>
                </a:lnTo>
                <a:lnTo>
                  <a:pt x="6" y="578"/>
                </a:lnTo>
                <a:lnTo>
                  <a:pt x="10" y="590"/>
                </a:lnTo>
                <a:lnTo>
                  <a:pt x="16" y="600"/>
                </a:lnTo>
                <a:lnTo>
                  <a:pt x="24" y="608"/>
                </a:lnTo>
                <a:lnTo>
                  <a:pt x="24" y="608"/>
                </a:lnTo>
                <a:lnTo>
                  <a:pt x="50" y="624"/>
                </a:lnTo>
                <a:lnTo>
                  <a:pt x="80" y="638"/>
                </a:lnTo>
                <a:lnTo>
                  <a:pt x="116" y="650"/>
                </a:lnTo>
                <a:lnTo>
                  <a:pt x="154" y="662"/>
                </a:lnTo>
                <a:lnTo>
                  <a:pt x="196" y="670"/>
                </a:lnTo>
                <a:lnTo>
                  <a:pt x="240" y="678"/>
                </a:lnTo>
                <a:lnTo>
                  <a:pt x="288" y="682"/>
                </a:lnTo>
                <a:lnTo>
                  <a:pt x="340" y="682"/>
                </a:lnTo>
                <a:lnTo>
                  <a:pt x="340" y="682"/>
                </a:lnTo>
                <a:lnTo>
                  <a:pt x="390" y="682"/>
                </a:lnTo>
                <a:lnTo>
                  <a:pt x="440" y="678"/>
                </a:lnTo>
                <a:lnTo>
                  <a:pt x="484" y="670"/>
                </a:lnTo>
                <a:lnTo>
                  <a:pt x="526" y="662"/>
                </a:lnTo>
                <a:lnTo>
                  <a:pt x="564" y="650"/>
                </a:lnTo>
                <a:lnTo>
                  <a:pt x="598" y="638"/>
                </a:lnTo>
                <a:lnTo>
                  <a:pt x="628" y="624"/>
                </a:lnTo>
                <a:lnTo>
                  <a:pt x="654" y="608"/>
                </a:lnTo>
                <a:lnTo>
                  <a:pt x="654" y="608"/>
                </a:lnTo>
                <a:lnTo>
                  <a:pt x="664" y="600"/>
                </a:lnTo>
                <a:lnTo>
                  <a:pt x="670" y="590"/>
                </a:lnTo>
                <a:lnTo>
                  <a:pt x="674" y="578"/>
                </a:lnTo>
                <a:lnTo>
                  <a:pt x="676" y="566"/>
                </a:lnTo>
                <a:lnTo>
                  <a:pt x="676" y="470"/>
                </a:lnTo>
                <a:lnTo>
                  <a:pt x="676" y="470"/>
                </a:lnTo>
                <a:lnTo>
                  <a:pt x="674" y="462"/>
                </a:lnTo>
                <a:lnTo>
                  <a:pt x="670" y="456"/>
                </a:lnTo>
                <a:lnTo>
                  <a:pt x="662" y="454"/>
                </a:lnTo>
                <a:lnTo>
                  <a:pt x="654" y="456"/>
                </a:lnTo>
                <a:lnTo>
                  <a:pt x="654" y="456"/>
                </a:lnTo>
                <a:lnTo>
                  <a:pt x="624" y="470"/>
                </a:lnTo>
                <a:lnTo>
                  <a:pt x="592" y="484"/>
                </a:lnTo>
                <a:lnTo>
                  <a:pt x="556" y="496"/>
                </a:lnTo>
                <a:lnTo>
                  <a:pt x="516" y="504"/>
                </a:lnTo>
                <a:lnTo>
                  <a:pt x="476" y="512"/>
                </a:lnTo>
                <a:lnTo>
                  <a:pt x="432" y="518"/>
                </a:lnTo>
                <a:lnTo>
                  <a:pt x="386" y="522"/>
                </a:lnTo>
                <a:lnTo>
                  <a:pt x="340" y="522"/>
                </a:lnTo>
                <a:lnTo>
                  <a:pt x="340" y="522"/>
                </a:lnTo>
                <a:lnTo>
                  <a:pt x="292" y="522"/>
                </a:lnTo>
                <a:lnTo>
                  <a:pt x="248" y="518"/>
                </a:lnTo>
                <a:lnTo>
                  <a:pt x="204" y="512"/>
                </a:lnTo>
                <a:lnTo>
                  <a:pt x="162" y="504"/>
                </a:lnTo>
                <a:lnTo>
                  <a:pt x="124" y="496"/>
                </a:lnTo>
                <a:lnTo>
                  <a:pt x="88" y="484"/>
                </a:lnTo>
                <a:lnTo>
                  <a:pt x="54" y="470"/>
                </a:lnTo>
                <a:lnTo>
                  <a:pt x="24" y="456"/>
                </a:lnTo>
                <a:lnTo>
                  <a:pt x="24" y="456"/>
                </a:lnTo>
                <a:close/>
                <a:moveTo>
                  <a:pt x="78" y="586"/>
                </a:moveTo>
                <a:lnTo>
                  <a:pt x="78" y="586"/>
                </a:lnTo>
                <a:lnTo>
                  <a:pt x="72" y="586"/>
                </a:lnTo>
                <a:lnTo>
                  <a:pt x="68" y="584"/>
                </a:lnTo>
                <a:lnTo>
                  <a:pt x="62" y="576"/>
                </a:lnTo>
                <a:lnTo>
                  <a:pt x="58" y="566"/>
                </a:lnTo>
                <a:lnTo>
                  <a:pt x="56" y="552"/>
                </a:lnTo>
                <a:lnTo>
                  <a:pt x="56" y="552"/>
                </a:lnTo>
                <a:lnTo>
                  <a:pt x="58" y="538"/>
                </a:lnTo>
                <a:lnTo>
                  <a:pt x="62" y="528"/>
                </a:lnTo>
                <a:lnTo>
                  <a:pt x="68" y="520"/>
                </a:lnTo>
                <a:lnTo>
                  <a:pt x="72" y="518"/>
                </a:lnTo>
                <a:lnTo>
                  <a:pt x="76" y="518"/>
                </a:lnTo>
                <a:lnTo>
                  <a:pt x="76" y="518"/>
                </a:lnTo>
                <a:lnTo>
                  <a:pt x="80" y="518"/>
                </a:lnTo>
                <a:lnTo>
                  <a:pt x="84" y="520"/>
                </a:lnTo>
                <a:lnTo>
                  <a:pt x="92" y="528"/>
                </a:lnTo>
                <a:lnTo>
                  <a:pt x="96" y="538"/>
                </a:lnTo>
                <a:lnTo>
                  <a:pt x="98" y="552"/>
                </a:lnTo>
                <a:lnTo>
                  <a:pt x="98" y="552"/>
                </a:lnTo>
                <a:lnTo>
                  <a:pt x="96" y="566"/>
                </a:lnTo>
                <a:lnTo>
                  <a:pt x="92" y="576"/>
                </a:lnTo>
                <a:lnTo>
                  <a:pt x="86" y="584"/>
                </a:lnTo>
                <a:lnTo>
                  <a:pt x="82" y="586"/>
                </a:lnTo>
                <a:lnTo>
                  <a:pt x="78" y="586"/>
                </a:lnTo>
                <a:lnTo>
                  <a:pt x="78" y="586"/>
                </a:lnTo>
                <a:close/>
                <a:moveTo>
                  <a:pt x="26" y="660"/>
                </a:moveTo>
                <a:lnTo>
                  <a:pt x="26" y="660"/>
                </a:lnTo>
                <a:lnTo>
                  <a:pt x="18" y="658"/>
                </a:lnTo>
                <a:lnTo>
                  <a:pt x="12" y="660"/>
                </a:lnTo>
                <a:lnTo>
                  <a:pt x="6" y="666"/>
                </a:lnTo>
                <a:lnTo>
                  <a:pt x="4" y="672"/>
                </a:lnTo>
                <a:lnTo>
                  <a:pt x="6" y="768"/>
                </a:lnTo>
                <a:lnTo>
                  <a:pt x="6" y="768"/>
                </a:lnTo>
                <a:lnTo>
                  <a:pt x="8" y="780"/>
                </a:lnTo>
                <a:lnTo>
                  <a:pt x="12" y="792"/>
                </a:lnTo>
                <a:lnTo>
                  <a:pt x="18" y="802"/>
                </a:lnTo>
                <a:lnTo>
                  <a:pt x="26" y="810"/>
                </a:lnTo>
                <a:lnTo>
                  <a:pt x="26" y="810"/>
                </a:lnTo>
                <a:lnTo>
                  <a:pt x="52" y="826"/>
                </a:lnTo>
                <a:lnTo>
                  <a:pt x="82" y="840"/>
                </a:lnTo>
                <a:lnTo>
                  <a:pt x="116" y="852"/>
                </a:lnTo>
                <a:lnTo>
                  <a:pt x="154" y="862"/>
                </a:lnTo>
                <a:lnTo>
                  <a:pt x="196" y="872"/>
                </a:lnTo>
                <a:lnTo>
                  <a:pt x="242" y="878"/>
                </a:lnTo>
                <a:lnTo>
                  <a:pt x="288" y="882"/>
                </a:lnTo>
                <a:lnTo>
                  <a:pt x="340" y="884"/>
                </a:lnTo>
                <a:lnTo>
                  <a:pt x="340" y="884"/>
                </a:lnTo>
                <a:lnTo>
                  <a:pt x="390" y="882"/>
                </a:lnTo>
                <a:lnTo>
                  <a:pt x="438" y="878"/>
                </a:lnTo>
                <a:lnTo>
                  <a:pt x="484" y="872"/>
                </a:lnTo>
                <a:lnTo>
                  <a:pt x="524" y="862"/>
                </a:lnTo>
                <a:lnTo>
                  <a:pt x="562" y="852"/>
                </a:lnTo>
                <a:lnTo>
                  <a:pt x="598" y="840"/>
                </a:lnTo>
                <a:lnTo>
                  <a:pt x="628" y="826"/>
                </a:lnTo>
                <a:lnTo>
                  <a:pt x="652" y="810"/>
                </a:lnTo>
                <a:lnTo>
                  <a:pt x="652" y="810"/>
                </a:lnTo>
                <a:lnTo>
                  <a:pt x="662" y="802"/>
                </a:lnTo>
                <a:lnTo>
                  <a:pt x="668" y="792"/>
                </a:lnTo>
                <a:lnTo>
                  <a:pt x="672" y="780"/>
                </a:lnTo>
                <a:lnTo>
                  <a:pt x="674" y="768"/>
                </a:lnTo>
                <a:lnTo>
                  <a:pt x="674" y="672"/>
                </a:lnTo>
                <a:lnTo>
                  <a:pt x="674" y="672"/>
                </a:lnTo>
                <a:lnTo>
                  <a:pt x="672" y="666"/>
                </a:lnTo>
                <a:lnTo>
                  <a:pt x="668" y="660"/>
                </a:lnTo>
                <a:lnTo>
                  <a:pt x="660" y="658"/>
                </a:lnTo>
                <a:lnTo>
                  <a:pt x="652" y="660"/>
                </a:lnTo>
                <a:lnTo>
                  <a:pt x="652" y="660"/>
                </a:lnTo>
                <a:lnTo>
                  <a:pt x="624" y="674"/>
                </a:lnTo>
                <a:lnTo>
                  <a:pt x="590" y="686"/>
                </a:lnTo>
                <a:lnTo>
                  <a:pt x="554" y="698"/>
                </a:lnTo>
                <a:lnTo>
                  <a:pt x="516" y="708"/>
                </a:lnTo>
                <a:lnTo>
                  <a:pt x="474" y="716"/>
                </a:lnTo>
                <a:lnTo>
                  <a:pt x="432" y="720"/>
                </a:lnTo>
                <a:lnTo>
                  <a:pt x="386" y="724"/>
                </a:lnTo>
                <a:lnTo>
                  <a:pt x="340" y="726"/>
                </a:lnTo>
                <a:lnTo>
                  <a:pt x="340" y="726"/>
                </a:lnTo>
                <a:lnTo>
                  <a:pt x="292" y="724"/>
                </a:lnTo>
                <a:lnTo>
                  <a:pt x="248" y="720"/>
                </a:lnTo>
                <a:lnTo>
                  <a:pt x="204" y="716"/>
                </a:lnTo>
                <a:lnTo>
                  <a:pt x="164" y="708"/>
                </a:lnTo>
                <a:lnTo>
                  <a:pt x="126" y="698"/>
                </a:lnTo>
                <a:lnTo>
                  <a:pt x="90" y="686"/>
                </a:lnTo>
                <a:lnTo>
                  <a:pt x="56" y="674"/>
                </a:lnTo>
                <a:lnTo>
                  <a:pt x="26" y="660"/>
                </a:lnTo>
                <a:lnTo>
                  <a:pt x="26" y="660"/>
                </a:lnTo>
                <a:close/>
                <a:moveTo>
                  <a:pt x="78" y="786"/>
                </a:moveTo>
                <a:lnTo>
                  <a:pt x="78" y="786"/>
                </a:lnTo>
                <a:lnTo>
                  <a:pt x="74" y="786"/>
                </a:lnTo>
                <a:lnTo>
                  <a:pt x="70" y="784"/>
                </a:lnTo>
                <a:lnTo>
                  <a:pt x="64" y="776"/>
                </a:lnTo>
                <a:lnTo>
                  <a:pt x="60" y="766"/>
                </a:lnTo>
                <a:lnTo>
                  <a:pt x="58" y="752"/>
                </a:lnTo>
                <a:lnTo>
                  <a:pt x="58" y="752"/>
                </a:lnTo>
                <a:lnTo>
                  <a:pt x="58" y="738"/>
                </a:lnTo>
                <a:lnTo>
                  <a:pt x="64" y="728"/>
                </a:lnTo>
                <a:lnTo>
                  <a:pt x="70" y="720"/>
                </a:lnTo>
                <a:lnTo>
                  <a:pt x="74" y="718"/>
                </a:lnTo>
                <a:lnTo>
                  <a:pt x="78" y="718"/>
                </a:lnTo>
                <a:lnTo>
                  <a:pt x="78" y="718"/>
                </a:lnTo>
                <a:lnTo>
                  <a:pt x="82" y="718"/>
                </a:lnTo>
                <a:lnTo>
                  <a:pt x="86" y="720"/>
                </a:lnTo>
                <a:lnTo>
                  <a:pt x="94" y="728"/>
                </a:lnTo>
                <a:lnTo>
                  <a:pt x="98" y="738"/>
                </a:lnTo>
                <a:lnTo>
                  <a:pt x="100" y="752"/>
                </a:lnTo>
                <a:lnTo>
                  <a:pt x="100" y="752"/>
                </a:lnTo>
                <a:lnTo>
                  <a:pt x="98" y="766"/>
                </a:lnTo>
                <a:lnTo>
                  <a:pt x="94" y="776"/>
                </a:lnTo>
                <a:lnTo>
                  <a:pt x="86" y="784"/>
                </a:lnTo>
                <a:lnTo>
                  <a:pt x="82" y="786"/>
                </a:lnTo>
                <a:lnTo>
                  <a:pt x="78" y="786"/>
                </a:lnTo>
                <a:lnTo>
                  <a:pt x="78" y="786"/>
                </a:lnTo>
                <a:close/>
              </a:path>
            </a:pathLst>
          </a:custGeom>
          <a:solidFill>
            <a:srgbClr val="61D6FF"/>
          </a:solidFill>
          <a:ln w="9525">
            <a:noFill/>
            <a:round/>
            <a:headEnd/>
            <a:tailEnd/>
          </a:ln>
        </p:spPr>
        <p:txBody>
          <a:bodyPr vert="horz" wrap="square" lIns="91440" tIns="45720" rIns="91440" bIns="45720" numCol="1" anchor="t" anchorCtr="0" compatLnSpc="1">
            <a:prstTxWarp prst="textNoShape">
              <a:avLst/>
            </a:prstTxWarp>
          </a:bodyPr>
          <a:lstStyle/>
          <a:p>
            <a:pPr algn="ctr"/>
            <a:r>
              <a:rPr lang="en-US" altLang="zh-CN" sz="1400" dirty="0" smtClean="0">
                <a:latin typeface="+mn-ea"/>
                <a:ea typeface="+mn-ea"/>
              </a:rPr>
              <a:t>VM</a:t>
            </a:r>
          </a:p>
          <a:p>
            <a:pPr algn="ctr"/>
            <a:r>
              <a:rPr lang="en-US" altLang="zh-CN" sz="1400" dirty="0" smtClean="0">
                <a:latin typeface="+mn-ea"/>
                <a:ea typeface="+mn-ea"/>
              </a:rPr>
              <a:t>Data</a:t>
            </a:r>
            <a:endParaRPr lang="zh-CN" altLang="en-US" sz="1400" dirty="0">
              <a:latin typeface="+mn-ea"/>
              <a:ea typeface="+mn-ea"/>
            </a:endParaRPr>
          </a:p>
        </p:txBody>
      </p:sp>
      <p:grpSp>
        <p:nvGrpSpPr>
          <p:cNvPr id="70" name="组合 69"/>
          <p:cNvGrpSpPr/>
          <p:nvPr/>
        </p:nvGrpSpPr>
        <p:grpSpPr>
          <a:xfrm>
            <a:off x="1622358" y="2053393"/>
            <a:ext cx="755895" cy="1078177"/>
            <a:chOff x="930763" y="2170885"/>
            <a:chExt cx="560743" cy="945809"/>
          </a:xfrm>
        </p:grpSpPr>
        <p:grpSp>
          <p:nvGrpSpPr>
            <p:cNvPr id="71" name="组合 70"/>
            <p:cNvGrpSpPr/>
            <p:nvPr/>
          </p:nvGrpSpPr>
          <p:grpSpPr>
            <a:xfrm>
              <a:off x="930763" y="2180590"/>
              <a:ext cx="560743" cy="936104"/>
              <a:chOff x="923377" y="2539336"/>
              <a:chExt cx="560743" cy="936104"/>
            </a:xfrm>
          </p:grpSpPr>
          <p:sp>
            <p:nvSpPr>
              <p:cNvPr id="73" name="圆角矩形 72"/>
              <p:cNvSpPr/>
              <p:nvPr/>
            </p:nvSpPr>
            <p:spPr bwMode="auto">
              <a:xfrm>
                <a:off x="923377" y="2539336"/>
                <a:ext cx="560743"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50" b="0" i="0" u="none" strike="noStrike" cap="none" normalizeH="0" baseline="0" dirty="0" smtClean="0">
                  <a:ln>
                    <a:noFill/>
                  </a:ln>
                  <a:solidFill>
                    <a:srgbClr val="00B0F0"/>
                  </a:solidFill>
                  <a:effectLst/>
                  <a:latin typeface="+mn-ea"/>
                  <a:ea typeface="+mn-ea"/>
                </a:endParaRPr>
              </a:p>
            </p:txBody>
          </p:sp>
          <p:sp>
            <p:nvSpPr>
              <p:cNvPr id="74" name="矩形 73"/>
              <p:cNvSpPr/>
              <p:nvPr/>
            </p:nvSpPr>
            <p:spPr bwMode="auto">
              <a:xfrm>
                <a:off x="945164" y="3096742"/>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eaLnBrk="1" latinLnBrk="0" hangingPunct="1">
                  <a:lnSpc>
                    <a:spcPct val="100000"/>
                  </a:lnSpc>
                  <a:buClrTx/>
                  <a:buSzTx/>
                  <a:buFontTx/>
                  <a:buNone/>
                  <a:tabLst/>
                </a:pPr>
                <a:r>
                  <a:rPr lang="en-US" altLang="zh-CN" sz="1400" dirty="0">
                    <a:solidFill>
                      <a:srgbClr val="61D6FF"/>
                    </a:solidFill>
                    <a:latin typeface="+mn-ea"/>
                    <a:ea typeface="+mn-ea"/>
                  </a:rPr>
                  <a:t>OS</a:t>
                </a:r>
                <a:endParaRPr lang="zh-CN" altLang="en-US" sz="1400" dirty="0">
                  <a:solidFill>
                    <a:srgbClr val="61D6FF"/>
                  </a:solidFill>
                  <a:latin typeface="+mn-ea"/>
                  <a:ea typeface="+mn-ea"/>
                </a:endParaRPr>
              </a:p>
            </p:txBody>
          </p:sp>
          <p:sp>
            <p:nvSpPr>
              <p:cNvPr id="75" name="矩形 74"/>
              <p:cNvSpPr/>
              <p:nvPr/>
            </p:nvSpPr>
            <p:spPr bwMode="auto">
              <a:xfrm>
                <a:off x="945164" y="2752158"/>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altLang="zh-CN" sz="1400" dirty="0">
                    <a:solidFill>
                      <a:srgbClr val="61D6FF"/>
                    </a:solidFill>
                    <a:latin typeface="+mn-ea"/>
                    <a:ea typeface="+mn-ea"/>
                  </a:rPr>
                  <a:t>APP</a:t>
                </a:r>
                <a:endParaRPr lang="zh-CN" altLang="en-US" sz="1400" dirty="0">
                  <a:solidFill>
                    <a:srgbClr val="61D6FF"/>
                  </a:solidFill>
                  <a:latin typeface="+mn-ea"/>
                  <a:ea typeface="+mn-ea"/>
                </a:endParaRPr>
              </a:p>
            </p:txBody>
          </p:sp>
        </p:grpSp>
        <p:sp>
          <p:nvSpPr>
            <p:cNvPr id="72" name="文本框 71"/>
            <p:cNvSpPr txBox="1"/>
            <p:nvPr/>
          </p:nvSpPr>
          <p:spPr bwMode="auto">
            <a:xfrm>
              <a:off x="971149" y="2170885"/>
              <a:ext cx="487527" cy="21130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smtClean="0">
                  <a:solidFill>
                    <a:srgbClr val="000000"/>
                  </a:solidFill>
                  <a:latin typeface="+mn-ea"/>
                  <a:ea typeface="+mn-ea"/>
                  <a:cs typeface="Arial" pitchFamily="34" charset="0"/>
                </a:rPr>
                <a:t>VM</a:t>
              </a:r>
              <a:endParaRPr lang="zh-CN" altLang="en-US" sz="1200" dirty="0" smtClean="0">
                <a:solidFill>
                  <a:srgbClr val="000000"/>
                </a:solidFill>
                <a:latin typeface="+mn-ea"/>
                <a:ea typeface="+mn-ea"/>
                <a:cs typeface="Arial" pitchFamily="34" charset="0"/>
              </a:endParaRPr>
            </a:p>
          </p:txBody>
        </p:sp>
      </p:grpSp>
      <p:sp>
        <p:nvSpPr>
          <p:cNvPr id="76" name="同侧圆角矩形 75"/>
          <p:cNvSpPr/>
          <p:nvPr/>
        </p:nvSpPr>
        <p:spPr bwMode="auto">
          <a:xfrm>
            <a:off x="6240016" y="1376772"/>
            <a:ext cx="4915674" cy="349313"/>
          </a:xfrm>
          <a:prstGeom prst="round2SameRect">
            <a:avLst>
              <a:gd name="adj1" fmla="val 0"/>
              <a:gd name="adj2" fmla="val 0"/>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a:noFill/>
          </a:ln>
          <a:effectLst/>
        </p:spPr>
        <p:txBody>
          <a:bodyPr vert="horz" wrap="square" lIns="114070" tIns="57036" rIns="114070" bIns="57036" numCol="1" rtlCol="0" anchor="ctr" anchorCtr="0" compatLnSpc="1">
            <a:prstTxWarp prst="textNoShape">
              <a:avLst/>
            </a:prstTxWarp>
          </a:bodyPr>
          <a:lstStyle/>
          <a:p>
            <a:pPr algn="ctr" defTabSz="1140754" eaLnBrk="0" hangingPunct="0">
              <a:buClr>
                <a:srgbClr val="CC9900"/>
              </a:buClr>
              <a:buSzPct val="60000"/>
            </a:pPr>
            <a:r>
              <a:rPr lang="zh-CN" altLang="en-US" sz="1600" dirty="0" smtClean="0">
                <a:latin typeface="+mn-ea"/>
                <a:ea typeface="+mn-ea"/>
                <a:sym typeface="Wingdings" pitchFamily="2" charset="2"/>
              </a:rPr>
              <a:t>技术特点</a:t>
            </a:r>
            <a:endParaRPr lang="zh-CN" altLang="en-US" sz="1600" dirty="0">
              <a:latin typeface="+mn-ea"/>
              <a:ea typeface="+mn-ea"/>
              <a:sym typeface="Wingdings" pitchFamily="2" charset="2"/>
            </a:endParaRPr>
          </a:p>
        </p:txBody>
      </p:sp>
      <p:sp>
        <p:nvSpPr>
          <p:cNvPr id="77" name="圆角矩形 76"/>
          <p:cNvSpPr/>
          <p:nvPr/>
        </p:nvSpPr>
        <p:spPr bwMode="auto">
          <a:xfrm>
            <a:off x="6246040" y="1765231"/>
            <a:ext cx="4943655" cy="1366339"/>
          </a:xfrm>
          <a:prstGeom prst="roundRect">
            <a:avLst>
              <a:gd name="adj" fmla="val 5563"/>
            </a:avLst>
          </a:prstGeom>
          <a:noFill/>
          <a:ln w="3175">
            <a:solidFill>
              <a:srgbClr val="000000">
                <a:lumMod val="50000"/>
                <a:lumOff val="50000"/>
              </a:srgb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697" tIns="54848" rIns="109697" bIns="54848" numCol="1" rtlCol="0" anchor="ctr" anchorCtr="0" compatLnSpc="1">
            <a:prstTxWarp prst="textNoShape">
              <a:avLst/>
            </a:prstTxWarp>
          </a:bodyPr>
          <a:lstStyle/>
          <a:p>
            <a:pPr marL="423381" lvl="1" indent="-213370" defTabSz="1097334" fontAlgn="base">
              <a:lnSpc>
                <a:spcPct val="150000"/>
              </a:lnSpc>
              <a:buSzPct val="80000"/>
              <a:buFont typeface="Wingdings" panose="05000000000000000000" pitchFamily="2" charset="2"/>
              <a:buChar char="l"/>
            </a:pPr>
            <a:r>
              <a:rPr lang="zh-CN" altLang="en-US" sz="1400" kern="0" dirty="0">
                <a:latin typeface="+mn-ea"/>
                <a:ea typeface="+mn-ea"/>
              </a:rPr>
              <a:t>基于内存压缩传输技术，虚拟机热迁移效率提升</a:t>
            </a:r>
            <a:r>
              <a:rPr lang="en-US" altLang="zh-CN" sz="1400" kern="0" dirty="0">
                <a:latin typeface="+mn-ea"/>
                <a:ea typeface="+mn-ea"/>
              </a:rPr>
              <a:t>1</a:t>
            </a:r>
            <a:r>
              <a:rPr lang="zh-CN" altLang="en-US" sz="1400" kern="0" dirty="0">
                <a:latin typeface="+mn-ea"/>
                <a:ea typeface="+mn-ea"/>
              </a:rPr>
              <a:t>倍。</a:t>
            </a:r>
          </a:p>
          <a:p>
            <a:pPr marL="423381" lvl="1" indent="-213370" defTabSz="1097334" fontAlgn="base">
              <a:lnSpc>
                <a:spcPct val="150000"/>
              </a:lnSpc>
              <a:buSzPct val="80000"/>
              <a:buFont typeface="Wingdings" panose="05000000000000000000" pitchFamily="2" charset="2"/>
              <a:buChar char="l"/>
            </a:pPr>
            <a:r>
              <a:rPr lang="zh-CN" altLang="en-US" sz="1400" kern="0" dirty="0">
                <a:latin typeface="+mn-ea"/>
                <a:ea typeface="+mn-ea"/>
              </a:rPr>
              <a:t>虚拟机磁盘数据位置不变，只更改映射关系。</a:t>
            </a:r>
            <a:endParaRPr lang="en-US" altLang="zh-CN" sz="1400" kern="0" dirty="0">
              <a:latin typeface="+mn-ea"/>
              <a:ea typeface="+mn-ea"/>
            </a:endParaRPr>
          </a:p>
        </p:txBody>
      </p:sp>
      <p:sp>
        <p:nvSpPr>
          <p:cNvPr id="78" name="同侧圆角矩形 77"/>
          <p:cNvSpPr/>
          <p:nvPr/>
        </p:nvSpPr>
        <p:spPr bwMode="auto">
          <a:xfrm>
            <a:off x="6246040" y="3565618"/>
            <a:ext cx="4905721" cy="349313"/>
          </a:xfrm>
          <a:prstGeom prst="round2SameRect">
            <a:avLst>
              <a:gd name="adj1" fmla="val 0"/>
              <a:gd name="adj2" fmla="val 0"/>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a:noFill/>
          </a:ln>
          <a:effectLst/>
        </p:spPr>
        <p:txBody>
          <a:bodyPr vert="horz" wrap="square" lIns="114070" tIns="57036" rIns="114070" bIns="57036" numCol="1" rtlCol="0" anchor="ctr" anchorCtr="0" compatLnSpc="1">
            <a:prstTxWarp prst="textNoShape">
              <a:avLst/>
            </a:prstTxWarp>
          </a:bodyPr>
          <a:lstStyle/>
          <a:p>
            <a:pPr algn="ctr" defTabSz="1140754" eaLnBrk="0" hangingPunct="0">
              <a:buClr>
                <a:srgbClr val="CC9900"/>
              </a:buClr>
              <a:buSzPct val="60000"/>
            </a:pPr>
            <a:r>
              <a:rPr lang="zh-CN" altLang="en-US" sz="1600" dirty="0" smtClean="0">
                <a:latin typeface="+mn-ea"/>
                <a:ea typeface="+mn-ea"/>
                <a:sym typeface="Wingdings" pitchFamily="2" charset="2"/>
              </a:rPr>
              <a:t>适用场景</a:t>
            </a:r>
            <a:endParaRPr lang="zh-CN" altLang="en-US" sz="1600" dirty="0">
              <a:latin typeface="+mn-ea"/>
              <a:ea typeface="+mn-ea"/>
              <a:sym typeface="Wingdings" pitchFamily="2" charset="2"/>
            </a:endParaRPr>
          </a:p>
        </p:txBody>
      </p:sp>
      <p:sp>
        <p:nvSpPr>
          <p:cNvPr id="79" name="圆角矩形 78"/>
          <p:cNvSpPr/>
          <p:nvPr/>
        </p:nvSpPr>
        <p:spPr bwMode="auto">
          <a:xfrm>
            <a:off x="6246040" y="3954077"/>
            <a:ext cx="4905720" cy="1167111"/>
          </a:xfrm>
          <a:prstGeom prst="roundRect">
            <a:avLst>
              <a:gd name="adj" fmla="val 5563"/>
            </a:avLst>
          </a:prstGeom>
          <a:noFill/>
          <a:ln w="3175">
            <a:solidFill>
              <a:srgbClr val="000000">
                <a:lumMod val="50000"/>
                <a:lumOff val="50000"/>
              </a:srgb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697" tIns="54848" rIns="109697" bIns="54848" numCol="1" rtlCol="0" anchor="ctr" anchorCtr="0" compatLnSpc="1">
            <a:prstTxWarp prst="textNoShape">
              <a:avLst/>
            </a:prstTxWarp>
          </a:bodyPr>
          <a:lstStyle/>
          <a:p>
            <a:pPr marL="423381" lvl="1" indent="-213370" defTabSz="1097334" fontAlgn="base">
              <a:lnSpc>
                <a:spcPct val="150000"/>
              </a:lnSpc>
              <a:buSzPct val="80000"/>
              <a:buFont typeface="Wingdings" panose="05000000000000000000" pitchFamily="2" charset="2"/>
              <a:buChar char="l"/>
              <a:defRPr/>
            </a:pPr>
            <a:r>
              <a:rPr lang="zh-CN" altLang="en-US" sz="1400" kern="0" dirty="0">
                <a:latin typeface="+mn-ea"/>
                <a:ea typeface="+mn-ea"/>
              </a:rPr>
              <a:t>可容忍短时间中断，但必须要快速恢复业务。比如轻量级数据库业务，桌面云业务。 </a:t>
            </a:r>
          </a:p>
          <a:p>
            <a:pPr marL="423381" lvl="1" indent="-213370" defTabSz="1097334" fontAlgn="base">
              <a:lnSpc>
                <a:spcPct val="150000"/>
              </a:lnSpc>
              <a:buSzPct val="80000"/>
              <a:buFont typeface="Wingdings" panose="05000000000000000000" pitchFamily="2" charset="2"/>
              <a:buChar char="l"/>
              <a:defRPr/>
            </a:pPr>
            <a:endParaRPr lang="en-US" altLang="zh-CN" sz="1400" kern="0" dirty="0">
              <a:latin typeface="+mn-ea"/>
              <a:ea typeface="+mn-ea"/>
            </a:endParaRPr>
          </a:p>
        </p:txBody>
      </p:sp>
    </p:spTree>
    <p:extLst>
      <p:ext uri="{BB962C8B-B14F-4D97-AF65-F5344CB8AC3E}">
        <p14:creationId xmlns:p14="http://schemas.microsoft.com/office/powerpoint/2010/main" val="164725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5E-6 7.40741E-7 L 0.21732 0.00093 " pathEditMode="relative" rAng="0" ptsTypes="AA">
                                      <p:cBhvr>
                                        <p:cTn id="6" dur="2000" fill="hold"/>
                                        <p:tgtEl>
                                          <p:spTgt spid="70"/>
                                        </p:tgtEl>
                                        <p:attrNameLst>
                                          <p:attrName>ppt_x</p:attrName>
                                          <p:attrName>ppt_y</p:attrName>
                                        </p:attrNameLst>
                                      </p:cBhvr>
                                      <p:rCtr x="10859"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动态资源调度</a:t>
            </a:r>
            <a:endParaRPr lang="zh-CN" altLang="en-US" dirty="0"/>
          </a:p>
        </p:txBody>
      </p:sp>
      <p:grpSp>
        <p:nvGrpSpPr>
          <p:cNvPr id="4" name="组合 3"/>
          <p:cNvGrpSpPr/>
          <p:nvPr/>
        </p:nvGrpSpPr>
        <p:grpSpPr>
          <a:xfrm>
            <a:off x="1340791" y="3344352"/>
            <a:ext cx="2180113" cy="473497"/>
            <a:chOff x="2449513" y="1096964"/>
            <a:chExt cx="650875" cy="130175"/>
          </a:xfrm>
          <a:solidFill>
            <a:schemeClr val="tx1">
              <a:lumMod val="95000"/>
              <a:lumOff val="5000"/>
            </a:schemeClr>
          </a:solidFill>
        </p:grpSpPr>
        <p:sp>
          <p:nvSpPr>
            <p:cNvPr id="5"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7"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0"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3"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4"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5"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6"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7"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8"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9"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0"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1"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2"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3"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4"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5"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6"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7"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8"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9"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0"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1"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2"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3"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grpSp>
      <p:grpSp>
        <p:nvGrpSpPr>
          <p:cNvPr id="34" name="组合 33"/>
          <p:cNvGrpSpPr/>
          <p:nvPr/>
        </p:nvGrpSpPr>
        <p:grpSpPr>
          <a:xfrm>
            <a:off x="9002963" y="3382495"/>
            <a:ext cx="2180113" cy="473497"/>
            <a:chOff x="2449513" y="1096964"/>
            <a:chExt cx="650875" cy="130175"/>
          </a:xfrm>
          <a:solidFill>
            <a:schemeClr val="tx1">
              <a:lumMod val="95000"/>
              <a:lumOff val="5000"/>
            </a:schemeClr>
          </a:solidFill>
        </p:grpSpPr>
        <p:sp>
          <p:nvSpPr>
            <p:cNvPr id="35"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6"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7"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8"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9"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40"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41"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42"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43"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44"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45"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46"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47"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48"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49"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50"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51"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52"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53"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54"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55"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56"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57"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58"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59"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0"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1"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2"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3"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grpSp>
      <p:sp>
        <p:nvSpPr>
          <p:cNvPr id="64" name="矩形 5"/>
          <p:cNvSpPr>
            <a:spLocks noChangeArrowheads="1"/>
          </p:cNvSpPr>
          <p:nvPr/>
        </p:nvSpPr>
        <p:spPr bwMode="auto">
          <a:xfrm>
            <a:off x="1349908" y="2849891"/>
            <a:ext cx="2145655" cy="345046"/>
          </a:xfrm>
          <a:prstGeom prst="rect">
            <a:avLst/>
          </a:prstGeom>
          <a:noFill/>
          <a:ln w="19050" algn="ctr">
            <a:solidFill>
              <a:srgbClr val="00B0F0"/>
            </a:solidFill>
            <a:round/>
            <a:headEnd/>
            <a:tailEnd/>
          </a:ln>
        </p:spPr>
        <p:txBody>
          <a:bodyPr/>
          <a:lstStyle/>
          <a:p>
            <a:pPr algn="ctr"/>
            <a:r>
              <a:rPr lang="en-US" altLang="zh-CN" sz="1200" b="1" dirty="0">
                <a:solidFill>
                  <a:srgbClr val="2D2015"/>
                </a:solidFill>
                <a:latin typeface="+mn-lt"/>
                <a:ea typeface="+mn-ea"/>
              </a:rPr>
              <a:t>FusionCompute</a:t>
            </a:r>
            <a:endParaRPr lang="zh-CN" altLang="en-US" sz="1200" b="1" dirty="0">
              <a:solidFill>
                <a:srgbClr val="2D2015"/>
              </a:solidFill>
              <a:latin typeface="+mn-lt"/>
              <a:ea typeface="+mn-ea"/>
            </a:endParaRPr>
          </a:p>
        </p:txBody>
      </p:sp>
      <p:sp>
        <p:nvSpPr>
          <p:cNvPr id="65" name="矩形 5"/>
          <p:cNvSpPr>
            <a:spLocks noChangeArrowheads="1"/>
          </p:cNvSpPr>
          <p:nvPr/>
        </p:nvSpPr>
        <p:spPr bwMode="auto">
          <a:xfrm>
            <a:off x="9003437" y="2904234"/>
            <a:ext cx="2145655" cy="345046"/>
          </a:xfrm>
          <a:prstGeom prst="rect">
            <a:avLst/>
          </a:prstGeom>
          <a:noFill/>
          <a:ln w="19050" algn="ctr">
            <a:solidFill>
              <a:srgbClr val="00B0F0"/>
            </a:solidFill>
            <a:round/>
            <a:headEnd/>
            <a:tailEnd/>
          </a:ln>
        </p:spPr>
        <p:txBody>
          <a:bodyPr/>
          <a:lstStyle/>
          <a:p>
            <a:pPr algn="ctr"/>
            <a:r>
              <a:rPr lang="en-US" altLang="zh-CN" sz="1200" b="1" dirty="0">
                <a:solidFill>
                  <a:srgbClr val="2D2015"/>
                </a:solidFill>
                <a:latin typeface="+mn-lt"/>
                <a:ea typeface="+mn-ea"/>
              </a:rPr>
              <a:t>FusionCompute</a:t>
            </a:r>
            <a:endParaRPr lang="zh-CN" altLang="en-US" sz="1200" b="1" dirty="0">
              <a:solidFill>
                <a:srgbClr val="2D2015"/>
              </a:solidFill>
              <a:latin typeface="+mn-lt"/>
              <a:ea typeface="+mn-ea"/>
            </a:endParaRPr>
          </a:p>
        </p:txBody>
      </p:sp>
      <p:grpSp>
        <p:nvGrpSpPr>
          <p:cNvPr id="66" name="组合 65"/>
          <p:cNvGrpSpPr/>
          <p:nvPr/>
        </p:nvGrpSpPr>
        <p:grpSpPr>
          <a:xfrm>
            <a:off x="1264764" y="1662666"/>
            <a:ext cx="754431" cy="1086412"/>
            <a:chOff x="937601" y="1874849"/>
            <a:chExt cx="560743" cy="957238"/>
          </a:xfrm>
        </p:grpSpPr>
        <p:grpSp>
          <p:nvGrpSpPr>
            <p:cNvPr id="67" name="组合 66"/>
            <p:cNvGrpSpPr/>
            <p:nvPr/>
          </p:nvGrpSpPr>
          <p:grpSpPr>
            <a:xfrm>
              <a:off x="937601" y="1895983"/>
              <a:ext cx="560743" cy="936104"/>
              <a:chOff x="923377" y="2539336"/>
              <a:chExt cx="560743" cy="936104"/>
            </a:xfrm>
          </p:grpSpPr>
          <p:sp>
            <p:nvSpPr>
              <p:cNvPr id="69" name="圆角矩形 68"/>
              <p:cNvSpPr/>
              <p:nvPr/>
            </p:nvSpPr>
            <p:spPr bwMode="auto">
              <a:xfrm>
                <a:off x="923377" y="2539336"/>
                <a:ext cx="560743"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rgbClr val="00B0F0"/>
                  </a:solidFill>
                  <a:effectLst/>
                  <a:latin typeface="+mn-lt"/>
                  <a:ea typeface="+mn-ea"/>
                </a:endParaRPr>
              </a:p>
            </p:txBody>
          </p:sp>
          <p:sp>
            <p:nvSpPr>
              <p:cNvPr id="70" name="矩形 69"/>
              <p:cNvSpPr/>
              <p:nvPr/>
            </p:nvSpPr>
            <p:spPr bwMode="auto">
              <a:xfrm>
                <a:off x="945164" y="3096742"/>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lt"/>
                    <a:ea typeface="+mn-ea"/>
                  </a:rPr>
                  <a:t>OS</a:t>
                </a:r>
                <a:endParaRPr kumimoji="0" lang="zh-CN" altLang="en-US" sz="1200" b="0" i="0" u="none" strike="noStrike" cap="none" normalizeH="0" baseline="0" dirty="0" smtClean="0">
                  <a:ln>
                    <a:noFill/>
                  </a:ln>
                  <a:solidFill>
                    <a:srgbClr val="61D6FF"/>
                  </a:solidFill>
                  <a:effectLst/>
                  <a:latin typeface="+mn-lt"/>
                  <a:ea typeface="+mn-ea"/>
                </a:endParaRPr>
              </a:p>
            </p:txBody>
          </p:sp>
          <p:sp>
            <p:nvSpPr>
              <p:cNvPr id="71" name="矩形 70"/>
              <p:cNvSpPr/>
              <p:nvPr/>
            </p:nvSpPr>
            <p:spPr bwMode="auto">
              <a:xfrm>
                <a:off x="945164" y="2752158"/>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lt"/>
                    <a:ea typeface="+mn-ea"/>
                  </a:rPr>
                  <a:t>APP</a:t>
                </a:r>
                <a:endParaRPr kumimoji="0" lang="zh-CN" altLang="en-US" sz="1200" b="0" i="0" u="none" strike="noStrike" cap="none" normalizeH="0" baseline="0" dirty="0" smtClean="0">
                  <a:ln>
                    <a:noFill/>
                  </a:ln>
                  <a:solidFill>
                    <a:srgbClr val="61D6FF"/>
                  </a:solidFill>
                  <a:effectLst/>
                  <a:latin typeface="+mn-lt"/>
                  <a:ea typeface="+mn-ea"/>
                </a:endParaRPr>
              </a:p>
            </p:txBody>
          </p:sp>
        </p:grpSp>
        <p:sp>
          <p:nvSpPr>
            <p:cNvPr id="68" name="文本框 67"/>
            <p:cNvSpPr txBox="1"/>
            <p:nvPr/>
          </p:nvSpPr>
          <p:spPr bwMode="auto">
            <a:xfrm>
              <a:off x="1000886" y="1874849"/>
              <a:ext cx="454244"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smtClean="0">
                  <a:solidFill>
                    <a:srgbClr val="000000"/>
                  </a:solidFill>
                  <a:latin typeface="+mn-lt"/>
                  <a:ea typeface="+mn-ea"/>
                  <a:cs typeface="Arial" pitchFamily="34" charset="0"/>
                </a:rPr>
                <a:t>VM</a:t>
              </a:r>
              <a:endParaRPr lang="zh-CN" altLang="en-US" sz="1200" dirty="0" smtClean="0">
                <a:solidFill>
                  <a:srgbClr val="000000"/>
                </a:solidFill>
                <a:latin typeface="+mn-lt"/>
                <a:ea typeface="+mn-ea"/>
                <a:cs typeface="Arial" pitchFamily="34" charset="0"/>
              </a:endParaRPr>
            </a:p>
          </p:txBody>
        </p:sp>
      </p:grpSp>
      <p:grpSp>
        <p:nvGrpSpPr>
          <p:cNvPr id="72" name="组合 71"/>
          <p:cNvGrpSpPr/>
          <p:nvPr/>
        </p:nvGrpSpPr>
        <p:grpSpPr>
          <a:xfrm>
            <a:off x="2071433" y="1683336"/>
            <a:ext cx="754431" cy="1086412"/>
            <a:chOff x="937601" y="1874849"/>
            <a:chExt cx="560743" cy="957238"/>
          </a:xfrm>
        </p:grpSpPr>
        <p:grpSp>
          <p:nvGrpSpPr>
            <p:cNvPr id="73" name="组合 72"/>
            <p:cNvGrpSpPr/>
            <p:nvPr/>
          </p:nvGrpSpPr>
          <p:grpSpPr>
            <a:xfrm>
              <a:off x="937601" y="1895983"/>
              <a:ext cx="560743" cy="936104"/>
              <a:chOff x="923377" y="2539336"/>
              <a:chExt cx="560743" cy="936104"/>
            </a:xfrm>
          </p:grpSpPr>
          <p:sp>
            <p:nvSpPr>
              <p:cNvPr id="75" name="圆角矩形 74"/>
              <p:cNvSpPr/>
              <p:nvPr/>
            </p:nvSpPr>
            <p:spPr bwMode="auto">
              <a:xfrm>
                <a:off x="923377" y="2539336"/>
                <a:ext cx="560743"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rgbClr val="00B0F0"/>
                  </a:solidFill>
                  <a:effectLst/>
                  <a:latin typeface="+mn-lt"/>
                  <a:ea typeface="+mn-ea"/>
                </a:endParaRPr>
              </a:p>
            </p:txBody>
          </p:sp>
          <p:sp>
            <p:nvSpPr>
              <p:cNvPr id="76" name="矩形 75"/>
              <p:cNvSpPr/>
              <p:nvPr/>
            </p:nvSpPr>
            <p:spPr bwMode="auto">
              <a:xfrm>
                <a:off x="945164" y="3096742"/>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lt"/>
                    <a:ea typeface="+mn-ea"/>
                  </a:rPr>
                  <a:t>OS</a:t>
                </a:r>
                <a:endParaRPr kumimoji="0" lang="zh-CN" altLang="en-US" sz="1200" b="0" i="0" u="none" strike="noStrike" cap="none" normalizeH="0" baseline="0" dirty="0" smtClean="0">
                  <a:ln>
                    <a:noFill/>
                  </a:ln>
                  <a:solidFill>
                    <a:srgbClr val="61D6FF"/>
                  </a:solidFill>
                  <a:effectLst/>
                  <a:latin typeface="+mn-lt"/>
                  <a:ea typeface="+mn-ea"/>
                </a:endParaRPr>
              </a:p>
            </p:txBody>
          </p:sp>
          <p:sp>
            <p:nvSpPr>
              <p:cNvPr id="77" name="矩形 76"/>
              <p:cNvSpPr/>
              <p:nvPr/>
            </p:nvSpPr>
            <p:spPr bwMode="auto">
              <a:xfrm>
                <a:off x="945164" y="2752158"/>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lt"/>
                    <a:ea typeface="+mn-ea"/>
                  </a:rPr>
                  <a:t>APP</a:t>
                </a:r>
                <a:endParaRPr kumimoji="0" lang="zh-CN" altLang="en-US" sz="1200" b="0" i="0" u="none" strike="noStrike" cap="none" normalizeH="0" baseline="0" dirty="0" smtClean="0">
                  <a:ln>
                    <a:noFill/>
                  </a:ln>
                  <a:solidFill>
                    <a:srgbClr val="61D6FF"/>
                  </a:solidFill>
                  <a:effectLst/>
                  <a:latin typeface="+mn-lt"/>
                  <a:ea typeface="+mn-ea"/>
                </a:endParaRPr>
              </a:p>
            </p:txBody>
          </p:sp>
        </p:grpSp>
        <p:sp>
          <p:nvSpPr>
            <p:cNvPr id="74" name="文本框 73"/>
            <p:cNvSpPr txBox="1"/>
            <p:nvPr/>
          </p:nvSpPr>
          <p:spPr bwMode="auto">
            <a:xfrm>
              <a:off x="1000886" y="1874849"/>
              <a:ext cx="454244"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smtClean="0">
                  <a:solidFill>
                    <a:srgbClr val="000000"/>
                  </a:solidFill>
                  <a:latin typeface="+mn-lt"/>
                  <a:ea typeface="+mn-ea"/>
                  <a:cs typeface="Arial" pitchFamily="34" charset="0"/>
                </a:rPr>
                <a:t>VM</a:t>
              </a:r>
              <a:endParaRPr lang="zh-CN" altLang="en-US" sz="1200" dirty="0" smtClean="0">
                <a:solidFill>
                  <a:srgbClr val="000000"/>
                </a:solidFill>
                <a:latin typeface="+mn-lt"/>
                <a:ea typeface="+mn-ea"/>
                <a:cs typeface="Arial" pitchFamily="34" charset="0"/>
              </a:endParaRPr>
            </a:p>
          </p:txBody>
        </p:sp>
      </p:grpSp>
      <p:grpSp>
        <p:nvGrpSpPr>
          <p:cNvPr id="78" name="组合 77"/>
          <p:cNvGrpSpPr/>
          <p:nvPr/>
        </p:nvGrpSpPr>
        <p:grpSpPr>
          <a:xfrm>
            <a:off x="2872199" y="1670115"/>
            <a:ext cx="754431" cy="1086412"/>
            <a:chOff x="937601" y="1874849"/>
            <a:chExt cx="560743" cy="957238"/>
          </a:xfrm>
        </p:grpSpPr>
        <p:grpSp>
          <p:nvGrpSpPr>
            <p:cNvPr id="79" name="组合 78"/>
            <p:cNvGrpSpPr/>
            <p:nvPr/>
          </p:nvGrpSpPr>
          <p:grpSpPr>
            <a:xfrm>
              <a:off x="937601" y="1895983"/>
              <a:ext cx="560743" cy="936104"/>
              <a:chOff x="923377" y="2539336"/>
              <a:chExt cx="560743" cy="936104"/>
            </a:xfrm>
          </p:grpSpPr>
          <p:sp>
            <p:nvSpPr>
              <p:cNvPr id="81" name="圆角矩形 80"/>
              <p:cNvSpPr/>
              <p:nvPr/>
            </p:nvSpPr>
            <p:spPr bwMode="auto">
              <a:xfrm>
                <a:off x="923377" y="2539336"/>
                <a:ext cx="560743"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rgbClr val="00B0F0"/>
                  </a:solidFill>
                  <a:effectLst/>
                  <a:latin typeface="+mn-lt"/>
                  <a:ea typeface="+mn-ea"/>
                </a:endParaRPr>
              </a:p>
            </p:txBody>
          </p:sp>
          <p:sp>
            <p:nvSpPr>
              <p:cNvPr id="82" name="矩形 81"/>
              <p:cNvSpPr/>
              <p:nvPr/>
            </p:nvSpPr>
            <p:spPr bwMode="auto">
              <a:xfrm>
                <a:off x="945164" y="3096742"/>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lt"/>
                    <a:ea typeface="+mn-ea"/>
                  </a:rPr>
                  <a:t>OS</a:t>
                </a:r>
                <a:endParaRPr kumimoji="0" lang="zh-CN" altLang="en-US" sz="1200" b="0" i="0" u="none" strike="noStrike" cap="none" normalizeH="0" baseline="0" dirty="0" smtClean="0">
                  <a:ln>
                    <a:noFill/>
                  </a:ln>
                  <a:solidFill>
                    <a:srgbClr val="61D6FF"/>
                  </a:solidFill>
                  <a:effectLst/>
                  <a:latin typeface="+mn-lt"/>
                  <a:ea typeface="+mn-ea"/>
                </a:endParaRPr>
              </a:p>
            </p:txBody>
          </p:sp>
          <p:sp>
            <p:nvSpPr>
              <p:cNvPr id="83" name="矩形 82"/>
              <p:cNvSpPr/>
              <p:nvPr/>
            </p:nvSpPr>
            <p:spPr bwMode="auto">
              <a:xfrm>
                <a:off x="945164" y="2752158"/>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lt"/>
                    <a:ea typeface="+mn-ea"/>
                  </a:rPr>
                  <a:t>APP</a:t>
                </a:r>
                <a:endParaRPr kumimoji="0" lang="zh-CN" altLang="en-US" sz="1200" b="0" i="0" u="none" strike="noStrike" cap="none" normalizeH="0" baseline="0" dirty="0" smtClean="0">
                  <a:ln>
                    <a:noFill/>
                  </a:ln>
                  <a:solidFill>
                    <a:srgbClr val="61D6FF"/>
                  </a:solidFill>
                  <a:effectLst/>
                  <a:latin typeface="+mn-lt"/>
                  <a:ea typeface="+mn-ea"/>
                </a:endParaRPr>
              </a:p>
            </p:txBody>
          </p:sp>
        </p:grpSp>
        <p:sp>
          <p:nvSpPr>
            <p:cNvPr id="80" name="文本框 79"/>
            <p:cNvSpPr txBox="1"/>
            <p:nvPr/>
          </p:nvSpPr>
          <p:spPr bwMode="auto">
            <a:xfrm>
              <a:off x="1000886" y="1874849"/>
              <a:ext cx="454244"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smtClean="0">
                  <a:solidFill>
                    <a:srgbClr val="000000"/>
                  </a:solidFill>
                  <a:latin typeface="+mn-lt"/>
                  <a:ea typeface="+mn-ea"/>
                  <a:cs typeface="Arial" pitchFamily="34" charset="0"/>
                </a:rPr>
                <a:t>VM</a:t>
              </a:r>
              <a:endParaRPr lang="zh-CN" altLang="en-US" sz="1200" dirty="0" smtClean="0">
                <a:solidFill>
                  <a:srgbClr val="000000"/>
                </a:solidFill>
                <a:latin typeface="+mn-lt"/>
                <a:ea typeface="+mn-ea"/>
                <a:cs typeface="Arial" pitchFamily="34" charset="0"/>
              </a:endParaRPr>
            </a:p>
          </p:txBody>
        </p:sp>
      </p:grpSp>
      <p:grpSp>
        <p:nvGrpSpPr>
          <p:cNvPr id="84" name="组合 83"/>
          <p:cNvGrpSpPr/>
          <p:nvPr/>
        </p:nvGrpSpPr>
        <p:grpSpPr>
          <a:xfrm>
            <a:off x="8876006" y="1696149"/>
            <a:ext cx="754431" cy="1086412"/>
            <a:chOff x="937601" y="1874849"/>
            <a:chExt cx="560743" cy="957238"/>
          </a:xfrm>
        </p:grpSpPr>
        <p:grpSp>
          <p:nvGrpSpPr>
            <p:cNvPr id="85" name="组合 84"/>
            <p:cNvGrpSpPr/>
            <p:nvPr/>
          </p:nvGrpSpPr>
          <p:grpSpPr>
            <a:xfrm>
              <a:off x="937601" y="1895983"/>
              <a:ext cx="560743" cy="936104"/>
              <a:chOff x="923377" y="2539336"/>
              <a:chExt cx="560743" cy="936104"/>
            </a:xfrm>
          </p:grpSpPr>
          <p:sp>
            <p:nvSpPr>
              <p:cNvPr id="87" name="圆角矩形 86"/>
              <p:cNvSpPr/>
              <p:nvPr/>
            </p:nvSpPr>
            <p:spPr bwMode="auto">
              <a:xfrm>
                <a:off x="923377" y="2539336"/>
                <a:ext cx="560743"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rgbClr val="00B0F0"/>
                  </a:solidFill>
                  <a:effectLst/>
                  <a:latin typeface="+mn-lt"/>
                  <a:ea typeface="+mn-ea"/>
                </a:endParaRPr>
              </a:p>
            </p:txBody>
          </p:sp>
          <p:sp>
            <p:nvSpPr>
              <p:cNvPr id="88" name="矩形 87"/>
              <p:cNvSpPr/>
              <p:nvPr/>
            </p:nvSpPr>
            <p:spPr bwMode="auto">
              <a:xfrm>
                <a:off x="945164" y="3096742"/>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lt"/>
                    <a:ea typeface="+mn-ea"/>
                  </a:rPr>
                  <a:t>OS</a:t>
                </a:r>
                <a:endParaRPr kumimoji="0" lang="zh-CN" altLang="en-US" sz="1200" b="0" i="0" u="none" strike="noStrike" cap="none" normalizeH="0" baseline="0" dirty="0" smtClean="0">
                  <a:ln>
                    <a:noFill/>
                  </a:ln>
                  <a:solidFill>
                    <a:srgbClr val="61D6FF"/>
                  </a:solidFill>
                  <a:effectLst/>
                  <a:latin typeface="+mn-lt"/>
                  <a:ea typeface="+mn-ea"/>
                </a:endParaRPr>
              </a:p>
            </p:txBody>
          </p:sp>
          <p:sp>
            <p:nvSpPr>
              <p:cNvPr id="89" name="矩形 88"/>
              <p:cNvSpPr/>
              <p:nvPr/>
            </p:nvSpPr>
            <p:spPr bwMode="auto">
              <a:xfrm>
                <a:off x="945164" y="2752158"/>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lt"/>
                    <a:ea typeface="+mn-ea"/>
                  </a:rPr>
                  <a:t>APP</a:t>
                </a:r>
                <a:endParaRPr kumimoji="0" lang="zh-CN" altLang="en-US" sz="1200" b="0" i="0" u="none" strike="noStrike" cap="none" normalizeH="0" baseline="0" dirty="0" smtClean="0">
                  <a:ln>
                    <a:noFill/>
                  </a:ln>
                  <a:solidFill>
                    <a:srgbClr val="61D6FF"/>
                  </a:solidFill>
                  <a:effectLst/>
                  <a:latin typeface="+mn-lt"/>
                  <a:ea typeface="+mn-ea"/>
                </a:endParaRPr>
              </a:p>
            </p:txBody>
          </p:sp>
        </p:grpSp>
        <p:sp>
          <p:nvSpPr>
            <p:cNvPr id="86" name="文本框 85"/>
            <p:cNvSpPr txBox="1"/>
            <p:nvPr/>
          </p:nvSpPr>
          <p:spPr bwMode="auto">
            <a:xfrm>
              <a:off x="1000886" y="1874849"/>
              <a:ext cx="454244"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smtClean="0">
                  <a:solidFill>
                    <a:srgbClr val="000000"/>
                  </a:solidFill>
                  <a:latin typeface="+mn-lt"/>
                  <a:ea typeface="+mn-ea"/>
                  <a:cs typeface="Arial" pitchFamily="34" charset="0"/>
                </a:rPr>
                <a:t>VM</a:t>
              </a:r>
              <a:endParaRPr lang="zh-CN" altLang="en-US" sz="1200" dirty="0" smtClean="0">
                <a:solidFill>
                  <a:srgbClr val="000000"/>
                </a:solidFill>
                <a:latin typeface="+mn-lt"/>
                <a:ea typeface="+mn-ea"/>
                <a:cs typeface="Arial" pitchFamily="34" charset="0"/>
              </a:endParaRPr>
            </a:p>
          </p:txBody>
        </p:sp>
      </p:grpSp>
      <p:grpSp>
        <p:nvGrpSpPr>
          <p:cNvPr id="90" name="组合 89"/>
          <p:cNvGrpSpPr/>
          <p:nvPr/>
        </p:nvGrpSpPr>
        <p:grpSpPr>
          <a:xfrm>
            <a:off x="9682675" y="1716820"/>
            <a:ext cx="754431" cy="1086412"/>
            <a:chOff x="937601" y="1874849"/>
            <a:chExt cx="560743" cy="957238"/>
          </a:xfrm>
        </p:grpSpPr>
        <p:grpSp>
          <p:nvGrpSpPr>
            <p:cNvPr id="91" name="组合 90"/>
            <p:cNvGrpSpPr/>
            <p:nvPr/>
          </p:nvGrpSpPr>
          <p:grpSpPr>
            <a:xfrm>
              <a:off x="937601" y="1895983"/>
              <a:ext cx="560743" cy="936104"/>
              <a:chOff x="923377" y="2539336"/>
              <a:chExt cx="560743" cy="936104"/>
            </a:xfrm>
          </p:grpSpPr>
          <p:sp>
            <p:nvSpPr>
              <p:cNvPr id="93" name="圆角矩形 92"/>
              <p:cNvSpPr/>
              <p:nvPr/>
            </p:nvSpPr>
            <p:spPr bwMode="auto">
              <a:xfrm>
                <a:off x="923377" y="2539336"/>
                <a:ext cx="560743"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rgbClr val="00B0F0"/>
                  </a:solidFill>
                  <a:effectLst/>
                  <a:latin typeface="+mn-lt"/>
                  <a:ea typeface="+mn-ea"/>
                </a:endParaRPr>
              </a:p>
            </p:txBody>
          </p:sp>
          <p:sp>
            <p:nvSpPr>
              <p:cNvPr id="94" name="矩形 93"/>
              <p:cNvSpPr/>
              <p:nvPr/>
            </p:nvSpPr>
            <p:spPr bwMode="auto">
              <a:xfrm>
                <a:off x="945164" y="3096742"/>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lt"/>
                    <a:ea typeface="+mn-ea"/>
                  </a:rPr>
                  <a:t>OS</a:t>
                </a:r>
                <a:endParaRPr kumimoji="0" lang="zh-CN" altLang="en-US" sz="1200" b="0" i="0" u="none" strike="noStrike" cap="none" normalizeH="0" baseline="0" dirty="0" smtClean="0">
                  <a:ln>
                    <a:noFill/>
                  </a:ln>
                  <a:solidFill>
                    <a:srgbClr val="61D6FF"/>
                  </a:solidFill>
                  <a:effectLst/>
                  <a:latin typeface="+mn-lt"/>
                  <a:ea typeface="+mn-ea"/>
                </a:endParaRPr>
              </a:p>
            </p:txBody>
          </p:sp>
          <p:sp>
            <p:nvSpPr>
              <p:cNvPr id="95" name="矩形 94"/>
              <p:cNvSpPr/>
              <p:nvPr/>
            </p:nvSpPr>
            <p:spPr bwMode="auto">
              <a:xfrm>
                <a:off x="945164" y="2752158"/>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lt"/>
                    <a:ea typeface="+mn-ea"/>
                  </a:rPr>
                  <a:t>APP</a:t>
                </a:r>
                <a:endParaRPr kumimoji="0" lang="zh-CN" altLang="en-US" sz="1200" b="0" i="0" u="none" strike="noStrike" cap="none" normalizeH="0" baseline="0" dirty="0" smtClean="0">
                  <a:ln>
                    <a:noFill/>
                  </a:ln>
                  <a:solidFill>
                    <a:srgbClr val="61D6FF"/>
                  </a:solidFill>
                  <a:effectLst/>
                  <a:latin typeface="+mn-lt"/>
                  <a:ea typeface="+mn-ea"/>
                </a:endParaRPr>
              </a:p>
            </p:txBody>
          </p:sp>
        </p:grpSp>
        <p:sp>
          <p:nvSpPr>
            <p:cNvPr id="92" name="文本框 91"/>
            <p:cNvSpPr txBox="1"/>
            <p:nvPr/>
          </p:nvSpPr>
          <p:spPr bwMode="auto">
            <a:xfrm>
              <a:off x="1000886" y="1874849"/>
              <a:ext cx="454244"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smtClean="0">
                  <a:solidFill>
                    <a:srgbClr val="000000"/>
                  </a:solidFill>
                  <a:latin typeface="+mn-lt"/>
                  <a:ea typeface="+mn-ea"/>
                  <a:cs typeface="Arial" pitchFamily="34" charset="0"/>
                </a:rPr>
                <a:t>VM</a:t>
              </a:r>
              <a:endParaRPr lang="zh-CN" altLang="en-US" sz="1200" dirty="0" smtClean="0">
                <a:solidFill>
                  <a:srgbClr val="000000"/>
                </a:solidFill>
                <a:latin typeface="+mn-lt"/>
                <a:ea typeface="+mn-ea"/>
                <a:cs typeface="Arial" pitchFamily="34" charset="0"/>
              </a:endParaRPr>
            </a:p>
          </p:txBody>
        </p:sp>
      </p:grpSp>
      <p:grpSp>
        <p:nvGrpSpPr>
          <p:cNvPr id="96" name="组合 95"/>
          <p:cNvGrpSpPr/>
          <p:nvPr/>
        </p:nvGrpSpPr>
        <p:grpSpPr>
          <a:xfrm>
            <a:off x="10483441" y="1703597"/>
            <a:ext cx="754431" cy="1086412"/>
            <a:chOff x="937601" y="1874849"/>
            <a:chExt cx="560743" cy="957238"/>
          </a:xfrm>
        </p:grpSpPr>
        <p:grpSp>
          <p:nvGrpSpPr>
            <p:cNvPr id="97" name="组合 96"/>
            <p:cNvGrpSpPr/>
            <p:nvPr/>
          </p:nvGrpSpPr>
          <p:grpSpPr>
            <a:xfrm>
              <a:off x="937601" y="1895983"/>
              <a:ext cx="560743" cy="936104"/>
              <a:chOff x="923377" y="2539336"/>
              <a:chExt cx="560743" cy="936104"/>
            </a:xfrm>
          </p:grpSpPr>
          <p:sp>
            <p:nvSpPr>
              <p:cNvPr id="99" name="圆角矩形 98"/>
              <p:cNvSpPr/>
              <p:nvPr/>
            </p:nvSpPr>
            <p:spPr bwMode="auto">
              <a:xfrm>
                <a:off x="923377" y="2539336"/>
                <a:ext cx="560743"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rgbClr val="00B0F0"/>
                  </a:solidFill>
                  <a:effectLst/>
                  <a:latin typeface="+mn-lt"/>
                  <a:ea typeface="+mn-ea"/>
                </a:endParaRPr>
              </a:p>
            </p:txBody>
          </p:sp>
          <p:sp>
            <p:nvSpPr>
              <p:cNvPr id="100" name="矩形 99"/>
              <p:cNvSpPr/>
              <p:nvPr/>
            </p:nvSpPr>
            <p:spPr bwMode="auto">
              <a:xfrm>
                <a:off x="945164" y="3096742"/>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lt"/>
                    <a:ea typeface="+mn-ea"/>
                  </a:rPr>
                  <a:t>OS</a:t>
                </a:r>
                <a:endParaRPr kumimoji="0" lang="zh-CN" altLang="en-US" sz="1200" b="0" i="0" u="none" strike="noStrike" cap="none" normalizeH="0" baseline="0" dirty="0" smtClean="0">
                  <a:ln>
                    <a:noFill/>
                  </a:ln>
                  <a:solidFill>
                    <a:srgbClr val="61D6FF"/>
                  </a:solidFill>
                  <a:effectLst/>
                  <a:latin typeface="+mn-lt"/>
                  <a:ea typeface="+mn-ea"/>
                </a:endParaRPr>
              </a:p>
            </p:txBody>
          </p:sp>
          <p:sp>
            <p:nvSpPr>
              <p:cNvPr id="101" name="矩形 100"/>
              <p:cNvSpPr/>
              <p:nvPr/>
            </p:nvSpPr>
            <p:spPr bwMode="auto">
              <a:xfrm>
                <a:off x="945164" y="2752158"/>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lt"/>
                    <a:ea typeface="+mn-ea"/>
                  </a:rPr>
                  <a:t>APP</a:t>
                </a:r>
                <a:endParaRPr kumimoji="0" lang="zh-CN" altLang="en-US" sz="1200" b="0" i="0" u="none" strike="noStrike" cap="none" normalizeH="0" baseline="0" dirty="0" smtClean="0">
                  <a:ln>
                    <a:noFill/>
                  </a:ln>
                  <a:solidFill>
                    <a:srgbClr val="61D6FF"/>
                  </a:solidFill>
                  <a:effectLst/>
                  <a:latin typeface="+mn-lt"/>
                  <a:ea typeface="+mn-ea"/>
                </a:endParaRPr>
              </a:p>
            </p:txBody>
          </p:sp>
        </p:grpSp>
        <p:sp>
          <p:nvSpPr>
            <p:cNvPr id="98" name="文本框 97"/>
            <p:cNvSpPr txBox="1"/>
            <p:nvPr/>
          </p:nvSpPr>
          <p:spPr bwMode="auto">
            <a:xfrm>
              <a:off x="1000886" y="1874849"/>
              <a:ext cx="454244"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smtClean="0">
                  <a:solidFill>
                    <a:srgbClr val="000000"/>
                  </a:solidFill>
                  <a:latin typeface="+mn-lt"/>
                  <a:ea typeface="+mn-ea"/>
                  <a:cs typeface="Arial" pitchFamily="34" charset="0"/>
                </a:rPr>
                <a:t>VM</a:t>
              </a:r>
              <a:endParaRPr lang="zh-CN" altLang="en-US" sz="1200" dirty="0" smtClean="0">
                <a:solidFill>
                  <a:srgbClr val="000000"/>
                </a:solidFill>
                <a:latin typeface="+mn-lt"/>
                <a:ea typeface="+mn-ea"/>
                <a:cs typeface="Arial" pitchFamily="34" charset="0"/>
              </a:endParaRPr>
            </a:p>
          </p:txBody>
        </p:sp>
      </p:grpSp>
      <p:grpSp>
        <p:nvGrpSpPr>
          <p:cNvPr id="102" name="组合 101"/>
          <p:cNvGrpSpPr/>
          <p:nvPr/>
        </p:nvGrpSpPr>
        <p:grpSpPr>
          <a:xfrm>
            <a:off x="3927926" y="3375611"/>
            <a:ext cx="2180113" cy="473497"/>
            <a:chOff x="2449513" y="1096964"/>
            <a:chExt cx="650875" cy="130175"/>
          </a:xfrm>
          <a:solidFill>
            <a:schemeClr val="tx1">
              <a:lumMod val="95000"/>
              <a:lumOff val="5000"/>
            </a:schemeClr>
          </a:solidFill>
        </p:grpSpPr>
        <p:sp>
          <p:nvSpPr>
            <p:cNvPr id="103"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04"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05"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06"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07"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08"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09"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0"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1"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2"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3"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4"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5"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6"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7"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8"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9"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0"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1"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2"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3"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4"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5"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6"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7"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8"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9"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30"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31"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grpSp>
      <p:sp>
        <p:nvSpPr>
          <p:cNvPr id="132" name="矩形 5"/>
          <p:cNvSpPr>
            <a:spLocks noChangeArrowheads="1"/>
          </p:cNvSpPr>
          <p:nvPr/>
        </p:nvSpPr>
        <p:spPr bwMode="auto">
          <a:xfrm>
            <a:off x="3937044" y="2881151"/>
            <a:ext cx="2145655" cy="345046"/>
          </a:xfrm>
          <a:prstGeom prst="rect">
            <a:avLst/>
          </a:prstGeom>
          <a:noFill/>
          <a:ln w="19050" algn="ctr">
            <a:solidFill>
              <a:srgbClr val="00B0F0"/>
            </a:solidFill>
            <a:round/>
            <a:headEnd/>
            <a:tailEnd/>
          </a:ln>
        </p:spPr>
        <p:txBody>
          <a:bodyPr/>
          <a:lstStyle/>
          <a:p>
            <a:pPr algn="ctr"/>
            <a:r>
              <a:rPr lang="en-US" altLang="zh-CN" sz="1200" b="1" dirty="0">
                <a:solidFill>
                  <a:srgbClr val="2D2015"/>
                </a:solidFill>
                <a:latin typeface="+mn-lt"/>
                <a:ea typeface="+mn-ea"/>
              </a:rPr>
              <a:t>FusionCompute</a:t>
            </a:r>
            <a:endParaRPr lang="zh-CN" altLang="en-US" sz="1200" b="1" dirty="0">
              <a:solidFill>
                <a:srgbClr val="2D2015"/>
              </a:solidFill>
              <a:latin typeface="+mn-lt"/>
              <a:ea typeface="+mn-ea"/>
            </a:endParaRPr>
          </a:p>
        </p:txBody>
      </p:sp>
      <p:grpSp>
        <p:nvGrpSpPr>
          <p:cNvPr id="133" name="组合 132"/>
          <p:cNvGrpSpPr/>
          <p:nvPr/>
        </p:nvGrpSpPr>
        <p:grpSpPr>
          <a:xfrm>
            <a:off x="3851900" y="1693926"/>
            <a:ext cx="754431" cy="1086412"/>
            <a:chOff x="937601" y="1874849"/>
            <a:chExt cx="560743" cy="957238"/>
          </a:xfrm>
        </p:grpSpPr>
        <p:grpSp>
          <p:nvGrpSpPr>
            <p:cNvPr id="134" name="组合 133"/>
            <p:cNvGrpSpPr/>
            <p:nvPr/>
          </p:nvGrpSpPr>
          <p:grpSpPr>
            <a:xfrm>
              <a:off x="937601" y="1895983"/>
              <a:ext cx="560743" cy="936104"/>
              <a:chOff x="923377" y="2539336"/>
              <a:chExt cx="560743" cy="936104"/>
            </a:xfrm>
          </p:grpSpPr>
          <p:sp>
            <p:nvSpPr>
              <p:cNvPr id="136" name="圆角矩形 135"/>
              <p:cNvSpPr/>
              <p:nvPr/>
            </p:nvSpPr>
            <p:spPr bwMode="auto">
              <a:xfrm>
                <a:off x="923377" y="2539336"/>
                <a:ext cx="560743"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rgbClr val="00B0F0"/>
                  </a:solidFill>
                  <a:effectLst/>
                  <a:latin typeface="+mn-lt"/>
                  <a:ea typeface="+mn-ea"/>
                </a:endParaRPr>
              </a:p>
            </p:txBody>
          </p:sp>
          <p:sp>
            <p:nvSpPr>
              <p:cNvPr id="137" name="矩形 136"/>
              <p:cNvSpPr/>
              <p:nvPr/>
            </p:nvSpPr>
            <p:spPr bwMode="auto">
              <a:xfrm>
                <a:off x="945164" y="3096742"/>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lt"/>
                    <a:ea typeface="+mn-ea"/>
                  </a:rPr>
                  <a:t>OS</a:t>
                </a:r>
                <a:endParaRPr kumimoji="0" lang="zh-CN" altLang="en-US" sz="1200" b="0" i="0" u="none" strike="noStrike" cap="none" normalizeH="0" baseline="0" dirty="0" smtClean="0">
                  <a:ln>
                    <a:noFill/>
                  </a:ln>
                  <a:solidFill>
                    <a:srgbClr val="61D6FF"/>
                  </a:solidFill>
                  <a:effectLst/>
                  <a:latin typeface="+mn-lt"/>
                  <a:ea typeface="+mn-ea"/>
                </a:endParaRPr>
              </a:p>
            </p:txBody>
          </p:sp>
          <p:sp>
            <p:nvSpPr>
              <p:cNvPr id="138" name="矩形 137"/>
              <p:cNvSpPr/>
              <p:nvPr/>
            </p:nvSpPr>
            <p:spPr bwMode="auto">
              <a:xfrm>
                <a:off x="945164" y="2752158"/>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lt"/>
                    <a:ea typeface="+mn-ea"/>
                  </a:rPr>
                  <a:t>APP</a:t>
                </a:r>
                <a:endParaRPr kumimoji="0" lang="zh-CN" altLang="en-US" sz="1200" b="0" i="0" u="none" strike="noStrike" cap="none" normalizeH="0" baseline="0" dirty="0" smtClean="0">
                  <a:ln>
                    <a:noFill/>
                  </a:ln>
                  <a:solidFill>
                    <a:srgbClr val="61D6FF"/>
                  </a:solidFill>
                  <a:effectLst/>
                  <a:latin typeface="+mn-lt"/>
                  <a:ea typeface="+mn-ea"/>
                </a:endParaRPr>
              </a:p>
            </p:txBody>
          </p:sp>
        </p:grpSp>
        <p:sp>
          <p:nvSpPr>
            <p:cNvPr id="135" name="文本框 134"/>
            <p:cNvSpPr txBox="1"/>
            <p:nvPr/>
          </p:nvSpPr>
          <p:spPr bwMode="auto">
            <a:xfrm>
              <a:off x="1000886" y="1874849"/>
              <a:ext cx="454244"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smtClean="0">
                  <a:solidFill>
                    <a:srgbClr val="000000"/>
                  </a:solidFill>
                  <a:latin typeface="+mn-lt"/>
                  <a:ea typeface="+mn-ea"/>
                  <a:cs typeface="Arial" pitchFamily="34" charset="0"/>
                </a:rPr>
                <a:t>VM</a:t>
              </a:r>
              <a:endParaRPr lang="zh-CN" altLang="en-US" sz="1200" dirty="0" smtClean="0">
                <a:solidFill>
                  <a:srgbClr val="000000"/>
                </a:solidFill>
                <a:latin typeface="+mn-lt"/>
                <a:ea typeface="+mn-ea"/>
                <a:cs typeface="Arial" pitchFamily="34" charset="0"/>
              </a:endParaRPr>
            </a:p>
          </p:txBody>
        </p:sp>
      </p:grpSp>
      <p:grpSp>
        <p:nvGrpSpPr>
          <p:cNvPr id="139" name="组合 138"/>
          <p:cNvGrpSpPr/>
          <p:nvPr/>
        </p:nvGrpSpPr>
        <p:grpSpPr>
          <a:xfrm>
            <a:off x="6496063" y="3382495"/>
            <a:ext cx="2180113" cy="473497"/>
            <a:chOff x="2449513" y="1096964"/>
            <a:chExt cx="650875" cy="130175"/>
          </a:xfrm>
          <a:solidFill>
            <a:schemeClr val="tx1">
              <a:lumMod val="95000"/>
              <a:lumOff val="5000"/>
            </a:schemeClr>
          </a:solidFill>
        </p:grpSpPr>
        <p:sp>
          <p:nvSpPr>
            <p:cNvPr id="140"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41"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42"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43"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44"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45"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46"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47"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48"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49"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50"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51"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52"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53"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54"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55"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56"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57"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58"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59"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60"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61"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62"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63"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64"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65"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66"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67"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68"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grpSp>
      <p:sp>
        <p:nvSpPr>
          <p:cNvPr id="169" name="矩形 5"/>
          <p:cNvSpPr>
            <a:spLocks noChangeArrowheads="1"/>
          </p:cNvSpPr>
          <p:nvPr/>
        </p:nvSpPr>
        <p:spPr bwMode="auto">
          <a:xfrm>
            <a:off x="6505180" y="2888034"/>
            <a:ext cx="2145655" cy="345046"/>
          </a:xfrm>
          <a:prstGeom prst="rect">
            <a:avLst/>
          </a:prstGeom>
          <a:noFill/>
          <a:ln w="19050" algn="ctr">
            <a:solidFill>
              <a:srgbClr val="00B0F0"/>
            </a:solidFill>
            <a:round/>
            <a:headEnd/>
            <a:tailEnd/>
          </a:ln>
        </p:spPr>
        <p:txBody>
          <a:bodyPr/>
          <a:lstStyle/>
          <a:p>
            <a:pPr algn="ctr"/>
            <a:r>
              <a:rPr lang="en-US" altLang="zh-CN" sz="1200" b="1" dirty="0">
                <a:solidFill>
                  <a:srgbClr val="2D2015"/>
                </a:solidFill>
                <a:latin typeface="+mn-lt"/>
                <a:ea typeface="+mn-ea"/>
              </a:rPr>
              <a:t>FusionCompute</a:t>
            </a:r>
            <a:endParaRPr lang="zh-CN" altLang="en-US" sz="1200" b="1" dirty="0">
              <a:solidFill>
                <a:srgbClr val="2D2015"/>
              </a:solidFill>
              <a:latin typeface="+mn-lt"/>
              <a:ea typeface="+mn-ea"/>
            </a:endParaRPr>
          </a:p>
        </p:txBody>
      </p:sp>
      <p:grpSp>
        <p:nvGrpSpPr>
          <p:cNvPr id="170" name="组合 169"/>
          <p:cNvGrpSpPr/>
          <p:nvPr/>
        </p:nvGrpSpPr>
        <p:grpSpPr>
          <a:xfrm>
            <a:off x="6420036" y="1700808"/>
            <a:ext cx="754431" cy="1086412"/>
            <a:chOff x="937601" y="1874849"/>
            <a:chExt cx="560743" cy="957238"/>
          </a:xfrm>
        </p:grpSpPr>
        <p:grpSp>
          <p:nvGrpSpPr>
            <p:cNvPr id="171" name="组合 170"/>
            <p:cNvGrpSpPr/>
            <p:nvPr/>
          </p:nvGrpSpPr>
          <p:grpSpPr>
            <a:xfrm>
              <a:off x="937601" y="1895983"/>
              <a:ext cx="560743" cy="936104"/>
              <a:chOff x="923377" y="2539336"/>
              <a:chExt cx="560743" cy="936104"/>
            </a:xfrm>
          </p:grpSpPr>
          <p:sp>
            <p:nvSpPr>
              <p:cNvPr id="173" name="圆角矩形 172"/>
              <p:cNvSpPr/>
              <p:nvPr/>
            </p:nvSpPr>
            <p:spPr bwMode="auto">
              <a:xfrm>
                <a:off x="923377" y="2539336"/>
                <a:ext cx="560743"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rgbClr val="00B0F0"/>
                  </a:solidFill>
                  <a:effectLst/>
                  <a:latin typeface="+mn-lt"/>
                  <a:ea typeface="+mn-ea"/>
                </a:endParaRPr>
              </a:p>
            </p:txBody>
          </p:sp>
          <p:sp>
            <p:nvSpPr>
              <p:cNvPr id="174" name="矩形 173"/>
              <p:cNvSpPr/>
              <p:nvPr/>
            </p:nvSpPr>
            <p:spPr bwMode="auto">
              <a:xfrm>
                <a:off x="945164" y="3096742"/>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lt"/>
                    <a:ea typeface="+mn-ea"/>
                  </a:rPr>
                  <a:t>OS</a:t>
                </a:r>
                <a:endParaRPr kumimoji="0" lang="zh-CN" altLang="en-US" sz="1200" b="0" i="0" u="none" strike="noStrike" cap="none" normalizeH="0" baseline="0" dirty="0" smtClean="0">
                  <a:ln>
                    <a:noFill/>
                  </a:ln>
                  <a:solidFill>
                    <a:srgbClr val="61D6FF"/>
                  </a:solidFill>
                  <a:effectLst/>
                  <a:latin typeface="+mn-lt"/>
                  <a:ea typeface="+mn-ea"/>
                </a:endParaRPr>
              </a:p>
            </p:txBody>
          </p:sp>
          <p:sp>
            <p:nvSpPr>
              <p:cNvPr id="175" name="矩形 174"/>
              <p:cNvSpPr/>
              <p:nvPr/>
            </p:nvSpPr>
            <p:spPr bwMode="auto">
              <a:xfrm>
                <a:off x="945164" y="2752158"/>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lt"/>
                    <a:ea typeface="+mn-ea"/>
                  </a:rPr>
                  <a:t>APP</a:t>
                </a:r>
                <a:endParaRPr kumimoji="0" lang="zh-CN" altLang="en-US" sz="1200" b="0" i="0" u="none" strike="noStrike" cap="none" normalizeH="0" baseline="0" dirty="0" smtClean="0">
                  <a:ln>
                    <a:noFill/>
                  </a:ln>
                  <a:solidFill>
                    <a:srgbClr val="61D6FF"/>
                  </a:solidFill>
                  <a:effectLst/>
                  <a:latin typeface="+mn-lt"/>
                  <a:ea typeface="+mn-ea"/>
                </a:endParaRPr>
              </a:p>
            </p:txBody>
          </p:sp>
        </p:grpSp>
        <p:sp>
          <p:nvSpPr>
            <p:cNvPr id="172" name="文本框 171"/>
            <p:cNvSpPr txBox="1"/>
            <p:nvPr/>
          </p:nvSpPr>
          <p:spPr bwMode="auto">
            <a:xfrm>
              <a:off x="1000886" y="1874849"/>
              <a:ext cx="454244"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smtClean="0">
                  <a:solidFill>
                    <a:srgbClr val="000000"/>
                  </a:solidFill>
                  <a:latin typeface="+mn-lt"/>
                  <a:ea typeface="+mn-ea"/>
                  <a:cs typeface="Arial" pitchFamily="34" charset="0"/>
                </a:rPr>
                <a:t>VM</a:t>
              </a:r>
              <a:endParaRPr lang="zh-CN" altLang="en-US" sz="1200" dirty="0" smtClean="0">
                <a:solidFill>
                  <a:srgbClr val="000000"/>
                </a:solidFill>
                <a:latin typeface="+mn-lt"/>
                <a:ea typeface="+mn-ea"/>
                <a:cs typeface="Arial" pitchFamily="34" charset="0"/>
              </a:endParaRPr>
            </a:p>
          </p:txBody>
        </p:sp>
      </p:grpSp>
      <p:sp>
        <p:nvSpPr>
          <p:cNvPr id="176" name="TextBox 88"/>
          <p:cNvSpPr txBox="1"/>
          <p:nvPr/>
        </p:nvSpPr>
        <p:spPr>
          <a:xfrm>
            <a:off x="1285541" y="4580106"/>
            <a:ext cx="7634595" cy="674031"/>
          </a:xfrm>
          <a:prstGeom prst="rect">
            <a:avLst/>
          </a:prstGeom>
          <a:noFill/>
        </p:spPr>
        <p:txBody>
          <a:bodyPr wrap="square" rtlCol="0">
            <a:spAutoFit/>
          </a:bodyPr>
          <a:lstStyle/>
          <a:p>
            <a:pPr marL="495761" lvl="1" indent="-285750">
              <a:lnSpc>
                <a:spcPct val="150000"/>
              </a:lnSpc>
              <a:buSzPct val="80000"/>
              <a:buFont typeface="Wingdings" panose="05000000000000000000" pitchFamily="2" charset="2"/>
              <a:buChar char="l"/>
              <a:defRPr/>
            </a:pPr>
            <a:r>
              <a:rPr lang="zh-CN" altLang="en-US" sz="1260" dirty="0">
                <a:latin typeface="微软雅黑" pitchFamily="34" charset="-122"/>
                <a:ea typeface="微软雅黑" pitchFamily="34" charset="-122"/>
              </a:rPr>
              <a:t>同一集群内，</a:t>
            </a:r>
            <a:r>
              <a:rPr lang="en-US" altLang="zh-CN" sz="1260" dirty="0">
                <a:latin typeface="微软雅黑" pitchFamily="34" charset="-122"/>
                <a:ea typeface="微软雅黑" pitchFamily="34" charset="-122"/>
              </a:rPr>
              <a:t>VM</a:t>
            </a:r>
            <a:r>
              <a:rPr lang="zh-CN" altLang="en-US" sz="1260" dirty="0">
                <a:latin typeface="微软雅黑" pitchFamily="34" charset="-122"/>
                <a:ea typeface="微软雅黑" pitchFamily="34" charset="-122"/>
              </a:rPr>
              <a:t>由系统根据策略自动负载均衡。</a:t>
            </a:r>
          </a:p>
          <a:p>
            <a:pPr marL="495761" lvl="1" indent="-285750">
              <a:lnSpc>
                <a:spcPct val="150000"/>
              </a:lnSpc>
              <a:buSzPct val="80000"/>
              <a:buFont typeface="Wingdings" panose="05000000000000000000" pitchFamily="2" charset="2"/>
              <a:buChar char="l"/>
              <a:defRPr/>
            </a:pPr>
            <a:r>
              <a:rPr lang="zh-CN" altLang="en-US" sz="1260" dirty="0">
                <a:latin typeface="微软雅黑" pitchFamily="34" charset="-122"/>
                <a:ea typeface="微软雅黑" pitchFamily="34" charset="-122"/>
              </a:rPr>
              <a:t>负载均衡算法优化，避免</a:t>
            </a:r>
            <a:r>
              <a:rPr lang="en-US" altLang="zh-CN" sz="1260" dirty="0">
                <a:latin typeface="微软雅黑" pitchFamily="34" charset="-122"/>
                <a:ea typeface="微软雅黑" pitchFamily="34" charset="-122"/>
              </a:rPr>
              <a:t>VM</a:t>
            </a:r>
            <a:r>
              <a:rPr lang="zh-CN" altLang="en-US" sz="1260" dirty="0">
                <a:latin typeface="微软雅黑" pitchFamily="34" charset="-122"/>
                <a:ea typeface="微软雅黑" pitchFamily="34" charset="-122"/>
              </a:rPr>
              <a:t>无效迁移。</a:t>
            </a:r>
          </a:p>
        </p:txBody>
      </p:sp>
      <p:sp>
        <p:nvSpPr>
          <p:cNvPr id="177" name="同侧圆角矩形 176"/>
          <p:cNvSpPr/>
          <p:nvPr/>
        </p:nvSpPr>
        <p:spPr bwMode="auto">
          <a:xfrm>
            <a:off x="1420553" y="4230091"/>
            <a:ext cx="9749967" cy="333454"/>
          </a:xfrm>
          <a:prstGeom prst="round2SameRect">
            <a:avLst>
              <a:gd name="adj1" fmla="val 0"/>
              <a:gd name="adj2" fmla="val 0"/>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a:noFill/>
          </a:ln>
          <a:effectLst/>
        </p:spPr>
        <p:txBody>
          <a:bodyPr vert="horz" wrap="square" lIns="114070" tIns="57036" rIns="114070" bIns="57036" numCol="1" rtlCol="0" anchor="ctr" anchorCtr="0" compatLnSpc="1">
            <a:prstTxWarp prst="textNoShape">
              <a:avLst/>
            </a:prstTxWarp>
          </a:bodyPr>
          <a:lstStyle/>
          <a:p>
            <a:pPr algn="ctr" defTabSz="1140754" eaLnBrk="0" hangingPunct="0">
              <a:buClr>
                <a:srgbClr val="CC9900"/>
              </a:buClr>
              <a:buSzPct val="60000"/>
            </a:pPr>
            <a:r>
              <a:rPr lang="zh-CN" altLang="en-US" sz="1400" dirty="0">
                <a:latin typeface="微软雅黑" panose="020B0503020204020204" pitchFamily="34" charset="-122"/>
                <a:ea typeface="微软雅黑" panose="020B0503020204020204" pitchFamily="34" charset="-122"/>
                <a:sym typeface="Wingdings" pitchFamily="2" charset="2"/>
              </a:rPr>
              <a:t>技术特点</a:t>
            </a:r>
          </a:p>
        </p:txBody>
      </p:sp>
      <p:sp>
        <p:nvSpPr>
          <p:cNvPr id="178" name="同侧圆角矩形 177"/>
          <p:cNvSpPr/>
          <p:nvPr/>
        </p:nvSpPr>
        <p:spPr bwMode="auto">
          <a:xfrm>
            <a:off x="1429764" y="5270698"/>
            <a:ext cx="9749967" cy="333454"/>
          </a:xfrm>
          <a:prstGeom prst="round2SameRect">
            <a:avLst>
              <a:gd name="adj1" fmla="val 0"/>
              <a:gd name="adj2" fmla="val 0"/>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a:noFill/>
          </a:ln>
          <a:effectLst/>
        </p:spPr>
        <p:txBody>
          <a:bodyPr vert="horz" wrap="square" lIns="114070" tIns="57036" rIns="114070" bIns="57036" numCol="1" rtlCol="0" anchor="ctr" anchorCtr="0" compatLnSpc="1">
            <a:prstTxWarp prst="textNoShape">
              <a:avLst/>
            </a:prstTxWarp>
          </a:bodyPr>
          <a:lstStyle/>
          <a:p>
            <a:pPr algn="ctr" defTabSz="1140754" eaLnBrk="0" hangingPunct="0">
              <a:buClr>
                <a:srgbClr val="CC9900"/>
              </a:buClr>
              <a:buSzPct val="60000"/>
            </a:pPr>
            <a:r>
              <a:rPr lang="zh-CN" altLang="en-US" sz="1400" dirty="0" smtClean="0">
                <a:latin typeface="微软雅黑" panose="020B0503020204020204" pitchFamily="34" charset="-122"/>
                <a:ea typeface="微软雅黑" panose="020B0503020204020204" pitchFamily="34" charset="-122"/>
                <a:sym typeface="Wingdings" pitchFamily="2" charset="2"/>
              </a:rPr>
              <a:t>适用场景</a:t>
            </a:r>
            <a:endParaRPr lang="zh-CN" altLang="en-US" sz="1400" dirty="0">
              <a:latin typeface="微软雅黑" panose="020B0503020204020204" pitchFamily="34" charset="-122"/>
              <a:ea typeface="微软雅黑" panose="020B0503020204020204" pitchFamily="34" charset="-122"/>
              <a:sym typeface="Wingdings" pitchFamily="2" charset="2"/>
            </a:endParaRPr>
          </a:p>
        </p:txBody>
      </p:sp>
      <p:sp>
        <p:nvSpPr>
          <p:cNvPr id="179" name="矩形 178"/>
          <p:cNvSpPr/>
          <p:nvPr/>
        </p:nvSpPr>
        <p:spPr>
          <a:xfrm>
            <a:off x="1286198" y="5690107"/>
            <a:ext cx="9040522" cy="674031"/>
          </a:xfrm>
          <a:prstGeom prst="rect">
            <a:avLst/>
          </a:prstGeom>
        </p:spPr>
        <p:txBody>
          <a:bodyPr wrap="square">
            <a:spAutoFit/>
          </a:bodyPr>
          <a:lstStyle/>
          <a:p>
            <a:pPr marL="495761" lvl="1" indent="-285750" defTabSz="1097334">
              <a:lnSpc>
                <a:spcPct val="150000"/>
              </a:lnSpc>
              <a:buSzPct val="80000"/>
              <a:buFont typeface="Wingdings" panose="05000000000000000000" pitchFamily="2" charset="2"/>
              <a:buChar char="l"/>
              <a:defRPr/>
            </a:pPr>
            <a:r>
              <a:rPr lang="zh-CN" altLang="en-US" sz="1260" dirty="0">
                <a:latin typeface="微软雅黑" pitchFamily="34" charset="-122"/>
                <a:ea typeface="微软雅黑" pitchFamily="34" charset="-122"/>
              </a:rPr>
              <a:t>负载均衡确保业务性能。</a:t>
            </a:r>
          </a:p>
          <a:p>
            <a:pPr marL="495761" lvl="1" indent="-285750" defTabSz="1097334">
              <a:lnSpc>
                <a:spcPct val="150000"/>
              </a:lnSpc>
              <a:buSzPct val="80000"/>
              <a:buFont typeface="Wingdings" panose="05000000000000000000" pitchFamily="2" charset="2"/>
              <a:buChar char="l"/>
              <a:defRPr/>
            </a:pPr>
            <a:r>
              <a:rPr lang="zh-CN" altLang="en-US" sz="1260" dirty="0">
                <a:latin typeface="微软雅黑" pitchFamily="34" charset="-122"/>
                <a:ea typeface="微软雅黑" pitchFamily="34" charset="-122"/>
              </a:rPr>
              <a:t> 削峰填谷，避免高峰期的拥塞</a:t>
            </a:r>
          </a:p>
        </p:txBody>
      </p:sp>
    </p:spTree>
    <p:extLst>
      <p:ext uri="{BB962C8B-B14F-4D97-AF65-F5344CB8AC3E}">
        <p14:creationId xmlns:p14="http://schemas.microsoft.com/office/powerpoint/2010/main" val="102414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25E-6 2.96296E-6 L 0.26537 0.00509 " pathEditMode="relative" rAng="0" ptsTypes="AA">
                                      <p:cBhvr>
                                        <p:cTn id="6" dur="2000" fill="hold"/>
                                        <p:tgtEl>
                                          <p:spTgt spid="72"/>
                                        </p:tgtEl>
                                        <p:attrNameLst>
                                          <p:attrName>ppt_x</p:attrName>
                                          <p:attrName>ppt_y</p:attrName>
                                        </p:attrNameLst>
                                      </p:cBhvr>
                                      <p:rCtr x="13268" y="255"/>
                                    </p:animMotion>
                                  </p:childTnLst>
                                </p:cTn>
                              </p:par>
                              <p:par>
                                <p:cTn id="7" presetID="42" presetClass="path" presetSubtype="0" accel="50000" decel="50000" fill="hold" nodeType="withEffect">
                                  <p:stCondLst>
                                    <p:cond delay="0"/>
                                  </p:stCondLst>
                                  <p:childTnLst>
                                    <p:animMotion origin="layout" path="M -2.08333E-7 1.85185E-6 L -0.14831 -0.00185 " pathEditMode="relative" rAng="0" ptsTypes="AA">
                                      <p:cBhvr>
                                        <p:cTn id="8" dur="2000" fill="hold"/>
                                        <p:tgtEl>
                                          <p:spTgt spid="90"/>
                                        </p:tgtEl>
                                        <p:attrNameLst>
                                          <p:attrName>ppt_x</p:attrName>
                                          <p:attrName>ppt_y</p:attrName>
                                        </p:attrNameLst>
                                      </p:cBhvr>
                                      <p:rCtr x="-7422"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DPM</a:t>
            </a:r>
            <a:r>
              <a:rPr lang="zh-CN" altLang="en-US" dirty="0" smtClean="0"/>
              <a:t>分布式电源管理</a:t>
            </a:r>
            <a:endParaRPr lang="zh-CN" altLang="en-US" dirty="0"/>
          </a:p>
        </p:txBody>
      </p:sp>
      <p:grpSp>
        <p:nvGrpSpPr>
          <p:cNvPr id="4" name="组合 3"/>
          <p:cNvGrpSpPr/>
          <p:nvPr/>
        </p:nvGrpSpPr>
        <p:grpSpPr>
          <a:xfrm>
            <a:off x="1430861" y="1646355"/>
            <a:ext cx="725230" cy="1137322"/>
            <a:chOff x="937601" y="1874849"/>
            <a:chExt cx="560743" cy="957238"/>
          </a:xfrm>
        </p:grpSpPr>
        <p:grpSp>
          <p:nvGrpSpPr>
            <p:cNvPr id="5" name="组合 4"/>
            <p:cNvGrpSpPr/>
            <p:nvPr/>
          </p:nvGrpSpPr>
          <p:grpSpPr>
            <a:xfrm>
              <a:off x="937601" y="1895983"/>
              <a:ext cx="560743" cy="936104"/>
              <a:chOff x="923377" y="2539336"/>
              <a:chExt cx="560743" cy="936104"/>
            </a:xfrm>
          </p:grpSpPr>
          <p:sp>
            <p:nvSpPr>
              <p:cNvPr id="7" name="圆角矩形 6"/>
              <p:cNvSpPr/>
              <p:nvPr/>
            </p:nvSpPr>
            <p:spPr bwMode="auto">
              <a:xfrm>
                <a:off x="923377" y="2539336"/>
                <a:ext cx="560743"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rgbClr val="00B0F0"/>
                  </a:solidFill>
                  <a:effectLst/>
                  <a:latin typeface="+mn-ea"/>
                  <a:ea typeface="+mn-ea"/>
                </a:endParaRPr>
              </a:p>
            </p:txBody>
          </p:sp>
          <p:sp>
            <p:nvSpPr>
              <p:cNvPr id="8" name="矩形 7"/>
              <p:cNvSpPr/>
              <p:nvPr/>
            </p:nvSpPr>
            <p:spPr bwMode="auto">
              <a:xfrm>
                <a:off x="945164" y="3096742"/>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ea"/>
                    <a:ea typeface="+mn-ea"/>
                  </a:rPr>
                  <a:t>OS</a:t>
                </a:r>
                <a:endParaRPr kumimoji="0" lang="zh-CN" altLang="en-US" sz="1200" b="0" i="0" u="none" strike="noStrike" cap="none" normalizeH="0" baseline="0" dirty="0" smtClean="0">
                  <a:ln>
                    <a:noFill/>
                  </a:ln>
                  <a:solidFill>
                    <a:srgbClr val="61D6FF"/>
                  </a:solidFill>
                  <a:effectLst/>
                  <a:latin typeface="+mn-ea"/>
                  <a:ea typeface="+mn-ea"/>
                </a:endParaRPr>
              </a:p>
            </p:txBody>
          </p:sp>
          <p:sp>
            <p:nvSpPr>
              <p:cNvPr id="9" name="矩形 8"/>
              <p:cNvSpPr/>
              <p:nvPr/>
            </p:nvSpPr>
            <p:spPr bwMode="auto">
              <a:xfrm>
                <a:off x="945164" y="2752158"/>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ea"/>
                    <a:ea typeface="+mn-ea"/>
                  </a:rPr>
                  <a:t>APP</a:t>
                </a:r>
                <a:endParaRPr kumimoji="0" lang="zh-CN" altLang="en-US" sz="1200" b="0" i="0" u="none" strike="noStrike" cap="none" normalizeH="0" baseline="0" dirty="0" smtClean="0">
                  <a:ln>
                    <a:noFill/>
                  </a:ln>
                  <a:solidFill>
                    <a:srgbClr val="61D6FF"/>
                  </a:solidFill>
                  <a:effectLst/>
                  <a:latin typeface="+mn-ea"/>
                  <a:ea typeface="+mn-ea"/>
                </a:endParaRPr>
              </a:p>
            </p:txBody>
          </p:sp>
        </p:grpSp>
        <p:sp>
          <p:nvSpPr>
            <p:cNvPr id="6" name="文本框 5"/>
            <p:cNvSpPr txBox="1"/>
            <p:nvPr/>
          </p:nvSpPr>
          <p:spPr bwMode="auto">
            <a:xfrm>
              <a:off x="1000886" y="1874849"/>
              <a:ext cx="454244" cy="19485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smtClean="0">
                  <a:solidFill>
                    <a:srgbClr val="000000"/>
                  </a:solidFill>
                  <a:latin typeface="+mn-ea"/>
                  <a:ea typeface="+mn-ea"/>
                  <a:cs typeface="Arial" pitchFamily="34" charset="0"/>
                </a:rPr>
                <a:t>VM</a:t>
              </a:r>
              <a:endParaRPr lang="zh-CN" altLang="en-US" sz="1200" dirty="0" smtClean="0">
                <a:solidFill>
                  <a:srgbClr val="000000"/>
                </a:solidFill>
                <a:latin typeface="+mn-ea"/>
                <a:ea typeface="+mn-ea"/>
                <a:cs typeface="Arial" pitchFamily="34" charset="0"/>
              </a:endParaRPr>
            </a:p>
          </p:txBody>
        </p:sp>
      </p:grpSp>
      <p:grpSp>
        <p:nvGrpSpPr>
          <p:cNvPr id="10" name="组合 9"/>
          <p:cNvGrpSpPr/>
          <p:nvPr/>
        </p:nvGrpSpPr>
        <p:grpSpPr>
          <a:xfrm>
            <a:off x="2206308" y="1667116"/>
            <a:ext cx="725230" cy="1137322"/>
            <a:chOff x="937601" y="1874849"/>
            <a:chExt cx="560743" cy="957238"/>
          </a:xfrm>
        </p:grpSpPr>
        <p:grpSp>
          <p:nvGrpSpPr>
            <p:cNvPr id="11" name="组合 10"/>
            <p:cNvGrpSpPr/>
            <p:nvPr/>
          </p:nvGrpSpPr>
          <p:grpSpPr>
            <a:xfrm>
              <a:off x="937601" y="1895983"/>
              <a:ext cx="560743" cy="936104"/>
              <a:chOff x="923377" y="2539336"/>
              <a:chExt cx="560743" cy="936104"/>
            </a:xfrm>
          </p:grpSpPr>
          <p:sp>
            <p:nvSpPr>
              <p:cNvPr id="13" name="圆角矩形 12"/>
              <p:cNvSpPr/>
              <p:nvPr/>
            </p:nvSpPr>
            <p:spPr bwMode="auto">
              <a:xfrm>
                <a:off x="923377" y="2539336"/>
                <a:ext cx="560743"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rgbClr val="00B0F0"/>
                  </a:solidFill>
                  <a:effectLst/>
                  <a:latin typeface="+mn-ea"/>
                  <a:ea typeface="+mn-ea"/>
                </a:endParaRPr>
              </a:p>
            </p:txBody>
          </p:sp>
          <p:sp>
            <p:nvSpPr>
              <p:cNvPr id="14" name="矩形 13"/>
              <p:cNvSpPr/>
              <p:nvPr/>
            </p:nvSpPr>
            <p:spPr bwMode="auto">
              <a:xfrm>
                <a:off x="945164" y="3096742"/>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ea"/>
                    <a:ea typeface="+mn-ea"/>
                  </a:rPr>
                  <a:t>OS</a:t>
                </a:r>
                <a:endParaRPr kumimoji="0" lang="zh-CN" altLang="en-US" sz="1200" b="0" i="0" u="none" strike="noStrike" cap="none" normalizeH="0" baseline="0" dirty="0" smtClean="0">
                  <a:ln>
                    <a:noFill/>
                  </a:ln>
                  <a:solidFill>
                    <a:srgbClr val="61D6FF"/>
                  </a:solidFill>
                  <a:effectLst/>
                  <a:latin typeface="+mn-ea"/>
                  <a:ea typeface="+mn-ea"/>
                </a:endParaRPr>
              </a:p>
            </p:txBody>
          </p:sp>
          <p:sp>
            <p:nvSpPr>
              <p:cNvPr id="15" name="矩形 14"/>
              <p:cNvSpPr/>
              <p:nvPr/>
            </p:nvSpPr>
            <p:spPr bwMode="auto">
              <a:xfrm>
                <a:off x="945164" y="2752158"/>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ea"/>
                    <a:ea typeface="+mn-ea"/>
                  </a:rPr>
                  <a:t>APP</a:t>
                </a:r>
                <a:endParaRPr kumimoji="0" lang="zh-CN" altLang="en-US" sz="1200" b="0" i="0" u="none" strike="noStrike" cap="none" normalizeH="0" baseline="0" dirty="0" smtClean="0">
                  <a:ln>
                    <a:noFill/>
                  </a:ln>
                  <a:solidFill>
                    <a:srgbClr val="61D6FF"/>
                  </a:solidFill>
                  <a:effectLst/>
                  <a:latin typeface="+mn-ea"/>
                  <a:ea typeface="+mn-ea"/>
                </a:endParaRPr>
              </a:p>
            </p:txBody>
          </p:sp>
        </p:grpSp>
        <p:sp>
          <p:nvSpPr>
            <p:cNvPr id="12" name="文本框 11"/>
            <p:cNvSpPr txBox="1"/>
            <p:nvPr/>
          </p:nvSpPr>
          <p:spPr bwMode="auto">
            <a:xfrm>
              <a:off x="1000886" y="1874849"/>
              <a:ext cx="454244" cy="19485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smtClean="0">
                  <a:solidFill>
                    <a:srgbClr val="000000"/>
                  </a:solidFill>
                  <a:latin typeface="+mn-ea"/>
                  <a:ea typeface="+mn-ea"/>
                  <a:cs typeface="Arial" pitchFamily="34" charset="0"/>
                </a:rPr>
                <a:t>VM</a:t>
              </a:r>
              <a:endParaRPr lang="zh-CN" altLang="en-US" sz="1200" dirty="0" smtClean="0">
                <a:solidFill>
                  <a:srgbClr val="000000"/>
                </a:solidFill>
                <a:latin typeface="+mn-ea"/>
                <a:ea typeface="+mn-ea"/>
                <a:cs typeface="Arial" pitchFamily="34" charset="0"/>
              </a:endParaRPr>
            </a:p>
          </p:txBody>
        </p:sp>
      </p:grpSp>
      <p:grpSp>
        <p:nvGrpSpPr>
          <p:cNvPr id="16" name="组合 15"/>
          <p:cNvGrpSpPr/>
          <p:nvPr/>
        </p:nvGrpSpPr>
        <p:grpSpPr>
          <a:xfrm>
            <a:off x="9522991" y="1696420"/>
            <a:ext cx="725230" cy="1137322"/>
            <a:chOff x="937601" y="1874849"/>
            <a:chExt cx="560743" cy="957238"/>
          </a:xfrm>
        </p:grpSpPr>
        <p:grpSp>
          <p:nvGrpSpPr>
            <p:cNvPr id="17" name="组合 16"/>
            <p:cNvGrpSpPr/>
            <p:nvPr/>
          </p:nvGrpSpPr>
          <p:grpSpPr>
            <a:xfrm>
              <a:off x="937601" y="1895983"/>
              <a:ext cx="560743" cy="936104"/>
              <a:chOff x="923377" y="2539336"/>
              <a:chExt cx="560743" cy="936104"/>
            </a:xfrm>
          </p:grpSpPr>
          <p:sp>
            <p:nvSpPr>
              <p:cNvPr id="19" name="圆角矩形 18"/>
              <p:cNvSpPr/>
              <p:nvPr/>
            </p:nvSpPr>
            <p:spPr bwMode="auto">
              <a:xfrm>
                <a:off x="923377" y="2539336"/>
                <a:ext cx="560743"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rgbClr val="00B0F0"/>
                  </a:solidFill>
                  <a:effectLst/>
                  <a:latin typeface="+mn-ea"/>
                  <a:ea typeface="+mn-ea"/>
                </a:endParaRPr>
              </a:p>
            </p:txBody>
          </p:sp>
          <p:sp>
            <p:nvSpPr>
              <p:cNvPr id="20" name="矩形 19"/>
              <p:cNvSpPr/>
              <p:nvPr/>
            </p:nvSpPr>
            <p:spPr bwMode="auto">
              <a:xfrm>
                <a:off x="945164" y="3096742"/>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ea"/>
                    <a:ea typeface="+mn-ea"/>
                  </a:rPr>
                  <a:t>OS</a:t>
                </a:r>
                <a:endParaRPr kumimoji="0" lang="zh-CN" altLang="en-US" sz="1200" b="0" i="0" u="none" strike="noStrike" cap="none" normalizeH="0" baseline="0" dirty="0" smtClean="0">
                  <a:ln>
                    <a:noFill/>
                  </a:ln>
                  <a:solidFill>
                    <a:srgbClr val="61D6FF"/>
                  </a:solidFill>
                  <a:effectLst/>
                  <a:latin typeface="+mn-ea"/>
                  <a:ea typeface="+mn-ea"/>
                </a:endParaRPr>
              </a:p>
            </p:txBody>
          </p:sp>
          <p:sp>
            <p:nvSpPr>
              <p:cNvPr id="21" name="矩形 20"/>
              <p:cNvSpPr/>
              <p:nvPr/>
            </p:nvSpPr>
            <p:spPr bwMode="auto">
              <a:xfrm>
                <a:off x="945164" y="2752158"/>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ea"/>
                    <a:ea typeface="+mn-ea"/>
                  </a:rPr>
                  <a:t>APP</a:t>
                </a:r>
                <a:endParaRPr kumimoji="0" lang="zh-CN" altLang="en-US" sz="1200" b="0" i="0" u="none" strike="noStrike" cap="none" normalizeH="0" baseline="0" dirty="0" smtClean="0">
                  <a:ln>
                    <a:noFill/>
                  </a:ln>
                  <a:solidFill>
                    <a:srgbClr val="61D6FF"/>
                  </a:solidFill>
                  <a:effectLst/>
                  <a:latin typeface="+mn-ea"/>
                  <a:ea typeface="+mn-ea"/>
                </a:endParaRPr>
              </a:p>
            </p:txBody>
          </p:sp>
        </p:grpSp>
        <p:sp>
          <p:nvSpPr>
            <p:cNvPr id="18" name="文本框 17"/>
            <p:cNvSpPr txBox="1"/>
            <p:nvPr/>
          </p:nvSpPr>
          <p:spPr bwMode="auto">
            <a:xfrm>
              <a:off x="1000886" y="1874849"/>
              <a:ext cx="454244" cy="19485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smtClean="0">
                  <a:solidFill>
                    <a:srgbClr val="000000"/>
                  </a:solidFill>
                  <a:latin typeface="+mn-ea"/>
                  <a:ea typeface="+mn-ea"/>
                  <a:cs typeface="Arial" pitchFamily="34" charset="0"/>
                </a:rPr>
                <a:t>VM</a:t>
              </a:r>
              <a:endParaRPr lang="zh-CN" altLang="en-US" sz="1200" dirty="0" smtClean="0">
                <a:solidFill>
                  <a:srgbClr val="000000"/>
                </a:solidFill>
                <a:latin typeface="+mn-ea"/>
                <a:ea typeface="+mn-ea"/>
                <a:cs typeface="Arial" pitchFamily="34" charset="0"/>
              </a:endParaRPr>
            </a:p>
          </p:txBody>
        </p:sp>
      </p:grpSp>
      <p:grpSp>
        <p:nvGrpSpPr>
          <p:cNvPr id="22" name="组合 21"/>
          <p:cNvGrpSpPr/>
          <p:nvPr/>
        </p:nvGrpSpPr>
        <p:grpSpPr>
          <a:xfrm>
            <a:off x="10292762" y="1683139"/>
            <a:ext cx="725230" cy="1137322"/>
            <a:chOff x="937601" y="1874849"/>
            <a:chExt cx="560743" cy="957238"/>
          </a:xfrm>
        </p:grpSpPr>
        <p:grpSp>
          <p:nvGrpSpPr>
            <p:cNvPr id="23" name="组合 22"/>
            <p:cNvGrpSpPr/>
            <p:nvPr/>
          </p:nvGrpSpPr>
          <p:grpSpPr>
            <a:xfrm>
              <a:off x="937601" y="1895983"/>
              <a:ext cx="560743" cy="936104"/>
              <a:chOff x="923377" y="2539336"/>
              <a:chExt cx="560743" cy="936104"/>
            </a:xfrm>
          </p:grpSpPr>
          <p:sp>
            <p:nvSpPr>
              <p:cNvPr id="25" name="圆角矩形 24"/>
              <p:cNvSpPr/>
              <p:nvPr/>
            </p:nvSpPr>
            <p:spPr bwMode="auto">
              <a:xfrm>
                <a:off x="923377" y="2539336"/>
                <a:ext cx="560743"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rgbClr val="00B0F0"/>
                  </a:solidFill>
                  <a:effectLst/>
                  <a:latin typeface="+mn-ea"/>
                  <a:ea typeface="+mn-ea"/>
                </a:endParaRPr>
              </a:p>
            </p:txBody>
          </p:sp>
          <p:sp>
            <p:nvSpPr>
              <p:cNvPr id="26" name="矩形 25"/>
              <p:cNvSpPr/>
              <p:nvPr/>
            </p:nvSpPr>
            <p:spPr bwMode="auto">
              <a:xfrm>
                <a:off x="945164" y="3096742"/>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ea"/>
                    <a:ea typeface="+mn-ea"/>
                  </a:rPr>
                  <a:t>OS</a:t>
                </a:r>
                <a:endParaRPr kumimoji="0" lang="zh-CN" altLang="en-US" sz="1200" b="0" i="0" u="none" strike="noStrike" cap="none" normalizeH="0" baseline="0" dirty="0" smtClean="0">
                  <a:ln>
                    <a:noFill/>
                  </a:ln>
                  <a:solidFill>
                    <a:srgbClr val="61D6FF"/>
                  </a:solidFill>
                  <a:effectLst/>
                  <a:latin typeface="+mn-ea"/>
                  <a:ea typeface="+mn-ea"/>
                </a:endParaRPr>
              </a:p>
            </p:txBody>
          </p:sp>
          <p:sp>
            <p:nvSpPr>
              <p:cNvPr id="27" name="矩形 26"/>
              <p:cNvSpPr/>
              <p:nvPr/>
            </p:nvSpPr>
            <p:spPr bwMode="auto">
              <a:xfrm>
                <a:off x="945164" y="2752158"/>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ea"/>
                    <a:ea typeface="+mn-ea"/>
                  </a:rPr>
                  <a:t>APP</a:t>
                </a:r>
                <a:endParaRPr kumimoji="0" lang="zh-CN" altLang="en-US" sz="1200" b="0" i="0" u="none" strike="noStrike" cap="none" normalizeH="0" baseline="0" dirty="0" smtClean="0">
                  <a:ln>
                    <a:noFill/>
                  </a:ln>
                  <a:solidFill>
                    <a:srgbClr val="61D6FF"/>
                  </a:solidFill>
                  <a:effectLst/>
                  <a:latin typeface="+mn-ea"/>
                  <a:ea typeface="+mn-ea"/>
                </a:endParaRPr>
              </a:p>
            </p:txBody>
          </p:sp>
        </p:grpSp>
        <p:sp>
          <p:nvSpPr>
            <p:cNvPr id="24" name="文本框 23"/>
            <p:cNvSpPr txBox="1"/>
            <p:nvPr/>
          </p:nvSpPr>
          <p:spPr bwMode="auto">
            <a:xfrm>
              <a:off x="1000886" y="1874849"/>
              <a:ext cx="454244" cy="19485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smtClean="0">
                  <a:solidFill>
                    <a:srgbClr val="000000"/>
                  </a:solidFill>
                  <a:latin typeface="+mn-ea"/>
                  <a:ea typeface="+mn-ea"/>
                  <a:cs typeface="Arial" pitchFamily="34" charset="0"/>
                </a:rPr>
                <a:t>VM</a:t>
              </a:r>
              <a:endParaRPr lang="zh-CN" altLang="en-US" sz="1200" dirty="0" smtClean="0">
                <a:solidFill>
                  <a:srgbClr val="000000"/>
                </a:solidFill>
                <a:latin typeface="+mn-ea"/>
                <a:ea typeface="+mn-ea"/>
                <a:cs typeface="Arial" pitchFamily="34" charset="0"/>
              </a:endParaRPr>
            </a:p>
          </p:txBody>
        </p:sp>
      </p:grpSp>
      <p:grpSp>
        <p:nvGrpSpPr>
          <p:cNvPr id="28" name="组合 27"/>
          <p:cNvGrpSpPr/>
          <p:nvPr/>
        </p:nvGrpSpPr>
        <p:grpSpPr>
          <a:xfrm>
            <a:off x="3917858" y="1677750"/>
            <a:ext cx="725230" cy="1137322"/>
            <a:chOff x="937601" y="1874849"/>
            <a:chExt cx="560743" cy="957238"/>
          </a:xfrm>
        </p:grpSpPr>
        <p:grpSp>
          <p:nvGrpSpPr>
            <p:cNvPr id="29" name="组合 28"/>
            <p:cNvGrpSpPr/>
            <p:nvPr/>
          </p:nvGrpSpPr>
          <p:grpSpPr>
            <a:xfrm>
              <a:off x="937601" y="1895983"/>
              <a:ext cx="560743" cy="936104"/>
              <a:chOff x="923377" y="2539336"/>
              <a:chExt cx="560743" cy="936104"/>
            </a:xfrm>
          </p:grpSpPr>
          <p:sp>
            <p:nvSpPr>
              <p:cNvPr id="31" name="圆角矩形 30"/>
              <p:cNvSpPr/>
              <p:nvPr/>
            </p:nvSpPr>
            <p:spPr bwMode="auto">
              <a:xfrm>
                <a:off x="923377" y="2539336"/>
                <a:ext cx="560743"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rgbClr val="00B0F0"/>
                  </a:solidFill>
                  <a:effectLst/>
                  <a:latin typeface="+mn-ea"/>
                  <a:ea typeface="+mn-ea"/>
                </a:endParaRPr>
              </a:p>
            </p:txBody>
          </p:sp>
          <p:sp>
            <p:nvSpPr>
              <p:cNvPr id="32" name="矩形 31"/>
              <p:cNvSpPr/>
              <p:nvPr/>
            </p:nvSpPr>
            <p:spPr bwMode="auto">
              <a:xfrm>
                <a:off x="945164" y="3096742"/>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ea"/>
                    <a:ea typeface="+mn-ea"/>
                  </a:rPr>
                  <a:t>OS</a:t>
                </a:r>
                <a:endParaRPr kumimoji="0" lang="zh-CN" altLang="en-US" sz="1200" b="0" i="0" u="none" strike="noStrike" cap="none" normalizeH="0" baseline="0" dirty="0" smtClean="0">
                  <a:ln>
                    <a:noFill/>
                  </a:ln>
                  <a:solidFill>
                    <a:srgbClr val="61D6FF"/>
                  </a:solidFill>
                  <a:effectLst/>
                  <a:latin typeface="+mn-ea"/>
                  <a:ea typeface="+mn-ea"/>
                </a:endParaRPr>
              </a:p>
            </p:txBody>
          </p:sp>
          <p:sp>
            <p:nvSpPr>
              <p:cNvPr id="33" name="矩形 32"/>
              <p:cNvSpPr/>
              <p:nvPr/>
            </p:nvSpPr>
            <p:spPr bwMode="auto">
              <a:xfrm>
                <a:off x="945164" y="2752158"/>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ea"/>
                    <a:ea typeface="+mn-ea"/>
                  </a:rPr>
                  <a:t>APP</a:t>
                </a:r>
                <a:endParaRPr kumimoji="0" lang="zh-CN" altLang="en-US" sz="1200" b="0" i="0" u="none" strike="noStrike" cap="none" normalizeH="0" baseline="0" dirty="0" smtClean="0">
                  <a:ln>
                    <a:noFill/>
                  </a:ln>
                  <a:solidFill>
                    <a:srgbClr val="61D6FF"/>
                  </a:solidFill>
                  <a:effectLst/>
                  <a:latin typeface="+mn-ea"/>
                  <a:ea typeface="+mn-ea"/>
                </a:endParaRPr>
              </a:p>
            </p:txBody>
          </p:sp>
        </p:grpSp>
        <p:sp>
          <p:nvSpPr>
            <p:cNvPr id="30" name="文本框 29"/>
            <p:cNvSpPr txBox="1"/>
            <p:nvPr/>
          </p:nvSpPr>
          <p:spPr bwMode="auto">
            <a:xfrm>
              <a:off x="1000886" y="1874849"/>
              <a:ext cx="454244" cy="19485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smtClean="0">
                  <a:solidFill>
                    <a:srgbClr val="000000"/>
                  </a:solidFill>
                  <a:latin typeface="+mn-ea"/>
                  <a:ea typeface="+mn-ea"/>
                  <a:cs typeface="Arial" pitchFamily="34" charset="0"/>
                </a:rPr>
                <a:t>VM</a:t>
              </a:r>
              <a:endParaRPr lang="zh-CN" altLang="en-US" sz="1200" dirty="0" smtClean="0">
                <a:solidFill>
                  <a:srgbClr val="000000"/>
                </a:solidFill>
                <a:latin typeface="+mn-ea"/>
                <a:ea typeface="+mn-ea"/>
                <a:cs typeface="Arial" pitchFamily="34" charset="0"/>
              </a:endParaRPr>
            </a:p>
          </p:txBody>
        </p:sp>
      </p:grpSp>
      <p:grpSp>
        <p:nvGrpSpPr>
          <p:cNvPr id="34" name="组合 33"/>
          <p:cNvGrpSpPr/>
          <p:nvPr/>
        </p:nvGrpSpPr>
        <p:grpSpPr>
          <a:xfrm>
            <a:off x="6386637" y="1680340"/>
            <a:ext cx="725230" cy="1137322"/>
            <a:chOff x="937601" y="1874849"/>
            <a:chExt cx="560743" cy="957238"/>
          </a:xfrm>
        </p:grpSpPr>
        <p:grpSp>
          <p:nvGrpSpPr>
            <p:cNvPr id="35" name="组合 34"/>
            <p:cNvGrpSpPr/>
            <p:nvPr/>
          </p:nvGrpSpPr>
          <p:grpSpPr>
            <a:xfrm>
              <a:off x="937601" y="1895983"/>
              <a:ext cx="560743" cy="936104"/>
              <a:chOff x="923377" y="2539336"/>
              <a:chExt cx="560743" cy="936104"/>
            </a:xfrm>
          </p:grpSpPr>
          <p:sp>
            <p:nvSpPr>
              <p:cNvPr id="37" name="圆角矩形 36"/>
              <p:cNvSpPr/>
              <p:nvPr/>
            </p:nvSpPr>
            <p:spPr bwMode="auto">
              <a:xfrm>
                <a:off x="923377" y="2539336"/>
                <a:ext cx="560743"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rgbClr val="00B0F0"/>
                  </a:solidFill>
                  <a:effectLst/>
                  <a:latin typeface="+mn-ea"/>
                  <a:ea typeface="+mn-ea"/>
                </a:endParaRPr>
              </a:p>
            </p:txBody>
          </p:sp>
          <p:sp>
            <p:nvSpPr>
              <p:cNvPr id="38" name="矩形 37"/>
              <p:cNvSpPr/>
              <p:nvPr/>
            </p:nvSpPr>
            <p:spPr bwMode="auto">
              <a:xfrm>
                <a:off x="945164" y="3096742"/>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ea"/>
                    <a:ea typeface="+mn-ea"/>
                  </a:rPr>
                  <a:t>OS</a:t>
                </a:r>
                <a:endParaRPr kumimoji="0" lang="zh-CN" altLang="en-US" sz="1200" b="0" i="0" u="none" strike="noStrike" cap="none" normalizeH="0" baseline="0" dirty="0" smtClean="0">
                  <a:ln>
                    <a:noFill/>
                  </a:ln>
                  <a:solidFill>
                    <a:srgbClr val="61D6FF"/>
                  </a:solidFill>
                  <a:effectLst/>
                  <a:latin typeface="+mn-ea"/>
                  <a:ea typeface="+mn-ea"/>
                </a:endParaRPr>
              </a:p>
            </p:txBody>
          </p:sp>
          <p:sp>
            <p:nvSpPr>
              <p:cNvPr id="39" name="矩形 38"/>
              <p:cNvSpPr/>
              <p:nvPr/>
            </p:nvSpPr>
            <p:spPr bwMode="auto">
              <a:xfrm>
                <a:off x="945164" y="2752158"/>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ea"/>
                    <a:ea typeface="+mn-ea"/>
                  </a:rPr>
                  <a:t>APP</a:t>
                </a:r>
                <a:endParaRPr kumimoji="0" lang="zh-CN" altLang="en-US" sz="1200" b="0" i="0" u="none" strike="noStrike" cap="none" normalizeH="0" baseline="0" dirty="0" smtClean="0">
                  <a:ln>
                    <a:noFill/>
                  </a:ln>
                  <a:solidFill>
                    <a:srgbClr val="61D6FF"/>
                  </a:solidFill>
                  <a:effectLst/>
                  <a:latin typeface="+mn-ea"/>
                  <a:ea typeface="+mn-ea"/>
                </a:endParaRPr>
              </a:p>
            </p:txBody>
          </p:sp>
        </p:grpSp>
        <p:sp>
          <p:nvSpPr>
            <p:cNvPr id="36" name="文本框 35"/>
            <p:cNvSpPr txBox="1"/>
            <p:nvPr/>
          </p:nvSpPr>
          <p:spPr bwMode="auto">
            <a:xfrm>
              <a:off x="1000886" y="1874849"/>
              <a:ext cx="454244" cy="19485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smtClean="0">
                  <a:solidFill>
                    <a:srgbClr val="000000"/>
                  </a:solidFill>
                  <a:latin typeface="+mn-ea"/>
                  <a:ea typeface="+mn-ea"/>
                  <a:cs typeface="Arial" pitchFamily="34" charset="0"/>
                </a:rPr>
                <a:t>VM</a:t>
              </a:r>
              <a:endParaRPr lang="zh-CN" altLang="en-US" sz="1200" dirty="0" smtClean="0">
                <a:solidFill>
                  <a:srgbClr val="000000"/>
                </a:solidFill>
                <a:latin typeface="+mn-ea"/>
                <a:ea typeface="+mn-ea"/>
                <a:cs typeface="Arial" pitchFamily="34" charset="0"/>
              </a:endParaRPr>
            </a:p>
          </p:txBody>
        </p:sp>
      </p:grpSp>
      <p:grpSp>
        <p:nvGrpSpPr>
          <p:cNvPr id="40" name="组合 39"/>
          <p:cNvGrpSpPr/>
          <p:nvPr/>
        </p:nvGrpSpPr>
        <p:grpSpPr>
          <a:xfrm>
            <a:off x="1484161" y="3422184"/>
            <a:ext cx="2095729" cy="611086"/>
            <a:chOff x="2449513" y="1096964"/>
            <a:chExt cx="650875" cy="130175"/>
          </a:xfrm>
          <a:solidFill>
            <a:schemeClr val="tx1">
              <a:lumMod val="95000"/>
              <a:lumOff val="5000"/>
            </a:schemeClr>
          </a:solidFill>
        </p:grpSpPr>
        <p:sp>
          <p:nvSpPr>
            <p:cNvPr id="41"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2"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3"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4"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5"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6"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7"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8"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9"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0"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1"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2"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3"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4"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5"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6"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7"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8"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9"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0"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1"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2"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3"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4"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5"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6"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7"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8"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9"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grpSp>
      <p:sp>
        <p:nvSpPr>
          <p:cNvPr id="70" name="矩形 5"/>
          <p:cNvSpPr>
            <a:spLocks noChangeArrowheads="1"/>
          </p:cNvSpPr>
          <p:nvPr/>
        </p:nvSpPr>
        <p:spPr bwMode="auto">
          <a:xfrm>
            <a:off x="1514753" y="2937740"/>
            <a:ext cx="2062605" cy="392393"/>
          </a:xfrm>
          <a:prstGeom prst="rect">
            <a:avLst/>
          </a:prstGeom>
          <a:noFill/>
          <a:ln w="19050" algn="ctr">
            <a:solidFill>
              <a:srgbClr val="00B0F0"/>
            </a:solidFill>
            <a:round/>
            <a:headEnd/>
            <a:tailEnd/>
          </a:ln>
        </p:spPr>
        <p:txBody>
          <a:bodyPr/>
          <a:lstStyle/>
          <a:p>
            <a:pPr algn="ctr"/>
            <a:r>
              <a:rPr lang="en-US" altLang="zh-CN" sz="1200" b="1" dirty="0">
                <a:solidFill>
                  <a:srgbClr val="2D2015"/>
                </a:solidFill>
                <a:latin typeface="+mn-ea"/>
                <a:ea typeface="+mn-ea"/>
              </a:rPr>
              <a:t>FusionCompute</a:t>
            </a:r>
            <a:endParaRPr lang="zh-CN" altLang="en-US" sz="1200" b="1" dirty="0">
              <a:solidFill>
                <a:srgbClr val="2D2015"/>
              </a:solidFill>
              <a:latin typeface="+mn-ea"/>
              <a:ea typeface="+mn-ea"/>
            </a:endParaRPr>
          </a:p>
        </p:txBody>
      </p:sp>
      <p:grpSp>
        <p:nvGrpSpPr>
          <p:cNvPr id="71" name="组合 70"/>
          <p:cNvGrpSpPr/>
          <p:nvPr/>
        </p:nvGrpSpPr>
        <p:grpSpPr>
          <a:xfrm>
            <a:off x="3971158" y="3420559"/>
            <a:ext cx="2095729" cy="611086"/>
            <a:chOff x="2449513" y="1096964"/>
            <a:chExt cx="650875" cy="130175"/>
          </a:xfrm>
          <a:solidFill>
            <a:schemeClr val="tx1">
              <a:lumMod val="95000"/>
              <a:lumOff val="5000"/>
            </a:schemeClr>
          </a:solidFill>
        </p:grpSpPr>
        <p:sp>
          <p:nvSpPr>
            <p:cNvPr id="72"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3"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4"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5"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6"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7"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8"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9"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0"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1"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2"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3"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4"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5"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6"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7"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8"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9"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90"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91"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92"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93"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94"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95"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96"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97"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98"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99"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00"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grpSp>
      <p:sp>
        <p:nvSpPr>
          <p:cNvPr id="101" name="矩形 5"/>
          <p:cNvSpPr>
            <a:spLocks noChangeArrowheads="1"/>
          </p:cNvSpPr>
          <p:nvPr/>
        </p:nvSpPr>
        <p:spPr bwMode="auto">
          <a:xfrm>
            <a:off x="4001750" y="2922836"/>
            <a:ext cx="2062605" cy="392393"/>
          </a:xfrm>
          <a:prstGeom prst="rect">
            <a:avLst/>
          </a:prstGeom>
          <a:noFill/>
          <a:ln w="19050" algn="ctr">
            <a:solidFill>
              <a:srgbClr val="00B0F0"/>
            </a:solidFill>
            <a:round/>
            <a:headEnd/>
            <a:tailEnd/>
          </a:ln>
        </p:spPr>
        <p:txBody>
          <a:bodyPr/>
          <a:lstStyle/>
          <a:p>
            <a:pPr algn="ctr"/>
            <a:r>
              <a:rPr lang="en-US" altLang="zh-CN" sz="1200" b="1" dirty="0">
                <a:solidFill>
                  <a:srgbClr val="2D2015"/>
                </a:solidFill>
                <a:latin typeface="+mn-ea"/>
                <a:ea typeface="+mn-ea"/>
              </a:rPr>
              <a:t>FusionCompute</a:t>
            </a:r>
            <a:endParaRPr lang="zh-CN" altLang="en-US" sz="1200" b="1" dirty="0">
              <a:solidFill>
                <a:srgbClr val="2D2015"/>
              </a:solidFill>
              <a:latin typeface="+mn-ea"/>
              <a:ea typeface="+mn-ea"/>
            </a:endParaRPr>
          </a:p>
        </p:txBody>
      </p:sp>
      <p:grpSp>
        <p:nvGrpSpPr>
          <p:cNvPr id="102" name="组合 101"/>
          <p:cNvGrpSpPr/>
          <p:nvPr/>
        </p:nvGrpSpPr>
        <p:grpSpPr>
          <a:xfrm>
            <a:off x="6446883" y="2925649"/>
            <a:ext cx="4505596" cy="1077674"/>
            <a:chOff x="6374606" y="3681283"/>
            <a:chExt cx="4437914" cy="1223881"/>
          </a:xfrm>
        </p:grpSpPr>
        <p:grpSp>
          <p:nvGrpSpPr>
            <p:cNvPr id="103" name="组合 102"/>
            <p:cNvGrpSpPr/>
            <p:nvPr/>
          </p:nvGrpSpPr>
          <p:grpSpPr>
            <a:xfrm>
              <a:off x="8748273" y="4211172"/>
              <a:ext cx="2064247" cy="693992"/>
              <a:chOff x="2449513" y="1096964"/>
              <a:chExt cx="650875" cy="130175"/>
            </a:xfrm>
            <a:solidFill>
              <a:srgbClr val="15B0E8"/>
            </a:solidFill>
          </p:grpSpPr>
          <p:sp>
            <p:nvSpPr>
              <p:cNvPr id="136"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solidFill>
                <a:schemeClr val="bg2">
                  <a:lumMod val="10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37"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solidFill>
                <a:schemeClr val="bg2">
                  <a:lumMod val="10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38"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solidFill>
                <a:schemeClr val="bg2">
                  <a:lumMod val="10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39"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solidFill>
                <a:schemeClr val="bg2">
                  <a:lumMod val="10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40"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solidFill>
                <a:schemeClr val="bg2">
                  <a:lumMod val="10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41"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solidFill>
                <a:schemeClr val="bg2">
                  <a:lumMod val="10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42"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solidFill>
                <a:schemeClr val="bg2">
                  <a:lumMod val="10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43"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solidFill>
                <a:schemeClr val="bg2">
                  <a:lumMod val="10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44"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solidFill>
                <a:schemeClr val="bg2">
                  <a:lumMod val="10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45"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solidFill>
                <a:schemeClr val="bg2">
                  <a:lumMod val="10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46"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47"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solidFill>
                <a:schemeClr val="bg2">
                  <a:lumMod val="10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48"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solidFill>
                <a:schemeClr val="bg2">
                  <a:lumMod val="10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49"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solidFill>
                <a:schemeClr val="bg2">
                  <a:lumMod val="10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50"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solidFill>
                <a:schemeClr val="bg2">
                  <a:lumMod val="10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51"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solidFill>
                <a:schemeClr val="bg2">
                  <a:lumMod val="10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52"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solidFill>
                <a:schemeClr val="bg2">
                  <a:lumMod val="10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53"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solidFill>
                <a:schemeClr val="bg2">
                  <a:lumMod val="10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54"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solidFill>
                <a:schemeClr val="bg2">
                  <a:lumMod val="10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55"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solidFill>
                <a:schemeClr val="bg2">
                  <a:lumMod val="10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56"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solidFill>
                <a:schemeClr val="bg2">
                  <a:lumMod val="10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57"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solidFill>
                <a:schemeClr val="bg2">
                  <a:lumMod val="10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58"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solidFill>
                <a:schemeClr val="bg2">
                  <a:lumMod val="10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59"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solidFill>
                <a:schemeClr val="bg2">
                  <a:lumMod val="10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60"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solidFill>
                <a:schemeClr val="bg2">
                  <a:lumMod val="10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61"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solidFill>
                <a:schemeClr val="bg2">
                  <a:lumMod val="10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62"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solidFill>
                <a:schemeClr val="bg2">
                  <a:lumMod val="10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63"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solidFill>
                <a:schemeClr val="bg2">
                  <a:lumMod val="10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64"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3201">
                  <a:latin typeface="+mn-ea"/>
                  <a:ea typeface="+mn-ea"/>
                </a:endParaRPr>
              </a:p>
            </p:txBody>
          </p:sp>
        </p:grpSp>
        <p:sp>
          <p:nvSpPr>
            <p:cNvPr id="104" name="矩形 5"/>
            <p:cNvSpPr>
              <a:spLocks noChangeArrowheads="1"/>
            </p:cNvSpPr>
            <p:nvPr/>
          </p:nvSpPr>
          <p:spPr bwMode="auto">
            <a:xfrm>
              <a:off x="8763379" y="3694440"/>
              <a:ext cx="2031621" cy="445629"/>
            </a:xfrm>
            <a:prstGeom prst="rect">
              <a:avLst/>
            </a:prstGeom>
            <a:noFill/>
            <a:ln w="19050" algn="ctr">
              <a:solidFill>
                <a:srgbClr val="00B0F0"/>
              </a:solidFill>
              <a:round/>
              <a:headEnd/>
              <a:tailEnd/>
            </a:ln>
          </p:spPr>
          <p:txBody>
            <a:bodyPr/>
            <a:lstStyle/>
            <a:p>
              <a:pPr algn="ctr"/>
              <a:r>
                <a:rPr lang="en-US" altLang="zh-CN" sz="1200" b="1" dirty="0">
                  <a:solidFill>
                    <a:srgbClr val="2D2015"/>
                  </a:solidFill>
                  <a:latin typeface="+mn-ea"/>
                  <a:ea typeface="+mn-ea"/>
                </a:rPr>
                <a:t>FusionCompute</a:t>
              </a:r>
              <a:endParaRPr lang="zh-CN" altLang="en-US" sz="1200" b="1" dirty="0">
                <a:solidFill>
                  <a:srgbClr val="2D2015"/>
                </a:solidFill>
                <a:latin typeface="+mn-ea"/>
                <a:ea typeface="+mn-ea"/>
              </a:endParaRPr>
            </a:p>
          </p:txBody>
        </p:sp>
        <p:grpSp>
          <p:nvGrpSpPr>
            <p:cNvPr id="105" name="组合 104"/>
            <p:cNvGrpSpPr/>
            <p:nvPr/>
          </p:nvGrpSpPr>
          <p:grpSpPr>
            <a:xfrm>
              <a:off x="6374606" y="4211172"/>
              <a:ext cx="2064247" cy="693992"/>
              <a:chOff x="2449513" y="1096964"/>
              <a:chExt cx="650875" cy="130175"/>
            </a:xfrm>
            <a:solidFill>
              <a:srgbClr val="15B0E8"/>
            </a:solidFill>
          </p:grpSpPr>
          <p:sp>
            <p:nvSpPr>
              <p:cNvPr id="107"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08"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09"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10"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11"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12"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13"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14"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15"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16"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17"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18"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19"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20"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21"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22"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23"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24"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25"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26"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27"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28"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29"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30"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31"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32"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33"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34"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3201">
                  <a:latin typeface="+mn-ea"/>
                  <a:ea typeface="+mn-ea"/>
                </a:endParaRPr>
              </a:p>
            </p:txBody>
          </p:sp>
          <p:sp>
            <p:nvSpPr>
              <p:cNvPr id="135"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solidFill>
                <a:schemeClr val="tx1">
                  <a:lumMod val="95000"/>
                  <a:lumOff val="5000"/>
                </a:schemeClr>
              </a:solidFill>
              <a:ln w="0">
                <a:noFill/>
                <a:prstDash val="solid"/>
                <a:round/>
                <a:headEnd/>
                <a:tailEnd/>
              </a:ln>
            </p:spPr>
            <p:txBody>
              <a:bodyPr/>
              <a:lstStyle/>
              <a:p>
                <a:pPr defTabSz="543689">
                  <a:defRPr/>
                </a:pPr>
                <a:endParaRPr lang="zh-CN" altLang="en-US" sz="3201">
                  <a:latin typeface="+mn-ea"/>
                  <a:ea typeface="+mn-ea"/>
                </a:endParaRPr>
              </a:p>
            </p:txBody>
          </p:sp>
        </p:grpSp>
        <p:sp>
          <p:nvSpPr>
            <p:cNvPr id="106" name="矩形 5"/>
            <p:cNvSpPr>
              <a:spLocks noChangeArrowheads="1"/>
            </p:cNvSpPr>
            <p:nvPr/>
          </p:nvSpPr>
          <p:spPr bwMode="auto">
            <a:xfrm>
              <a:off x="6397897" y="3681283"/>
              <a:ext cx="2031621" cy="445629"/>
            </a:xfrm>
            <a:prstGeom prst="rect">
              <a:avLst/>
            </a:prstGeom>
            <a:noFill/>
            <a:ln w="19050" algn="ctr">
              <a:solidFill>
                <a:srgbClr val="00B0F0"/>
              </a:solidFill>
              <a:round/>
              <a:headEnd/>
              <a:tailEnd/>
            </a:ln>
          </p:spPr>
          <p:txBody>
            <a:bodyPr/>
            <a:lstStyle/>
            <a:p>
              <a:pPr algn="ctr"/>
              <a:r>
                <a:rPr lang="en-US" altLang="zh-CN" sz="1200" b="1" dirty="0">
                  <a:solidFill>
                    <a:srgbClr val="2D2015"/>
                  </a:solidFill>
                  <a:latin typeface="+mn-ea"/>
                  <a:ea typeface="+mn-ea"/>
                </a:rPr>
                <a:t>FusionCompute</a:t>
              </a:r>
              <a:endParaRPr lang="zh-CN" altLang="en-US" sz="1200" b="1" dirty="0">
                <a:solidFill>
                  <a:srgbClr val="2D2015"/>
                </a:solidFill>
                <a:latin typeface="+mn-ea"/>
                <a:ea typeface="+mn-ea"/>
              </a:endParaRPr>
            </a:p>
          </p:txBody>
        </p:sp>
      </p:grpSp>
      <p:grpSp>
        <p:nvGrpSpPr>
          <p:cNvPr id="165" name="组合 164"/>
          <p:cNvGrpSpPr/>
          <p:nvPr/>
        </p:nvGrpSpPr>
        <p:grpSpPr>
          <a:xfrm>
            <a:off x="6435221" y="2926729"/>
            <a:ext cx="4526881" cy="1070810"/>
            <a:chOff x="6374606" y="3681283"/>
            <a:chExt cx="4437914" cy="1223881"/>
          </a:xfrm>
          <a:solidFill>
            <a:schemeClr val="bg1">
              <a:lumMod val="85000"/>
            </a:schemeClr>
          </a:solidFill>
        </p:grpSpPr>
        <p:grpSp>
          <p:nvGrpSpPr>
            <p:cNvPr id="166" name="组合 165"/>
            <p:cNvGrpSpPr/>
            <p:nvPr/>
          </p:nvGrpSpPr>
          <p:grpSpPr>
            <a:xfrm>
              <a:off x="8748273" y="4211172"/>
              <a:ext cx="2064247" cy="693992"/>
              <a:chOff x="2449513" y="1096964"/>
              <a:chExt cx="650875" cy="130175"/>
            </a:xfrm>
            <a:grpFill/>
          </p:grpSpPr>
          <p:sp>
            <p:nvSpPr>
              <p:cNvPr id="199"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200"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201"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202"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203"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204"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205"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206"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207"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208"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209"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210"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211"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212"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213"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214"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215"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216"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217"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218"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219"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220"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221"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222"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223"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224"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225"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226"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227"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grpSp>
        <p:sp>
          <p:nvSpPr>
            <p:cNvPr id="167" name="矩形 5"/>
            <p:cNvSpPr>
              <a:spLocks noChangeArrowheads="1"/>
            </p:cNvSpPr>
            <p:nvPr/>
          </p:nvSpPr>
          <p:spPr bwMode="auto">
            <a:xfrm>
              <a:off x="8763379" y="3694440"/>
              <a:ext cx="2031621" cy="445629"/>
            </a:xfrm>
            <a:prstGeom prst="rect">
              <a:avLst/>
            </a:prstGeom>
            <a:noFill/>
            <a:ln w="19050" algn="ctr">
              <a:solidFill>
                <a:schemeClr val="bg1">
                  <a:lumMod val="85000"/>
                </a:schemeClr>
              </a:solidFill>
              <a:round/>
              <a:headEnd/>
              <a:tailEnd/>
            </a:ln>
          </p:spPr>
          <p:txBody>
            <a:bodyPr/>
            <a:lstStyle/>
            <a:p>
              <a:pPr algn="ctr"/>
              <a:r>
                <a:rPr lang="en-US" altLang="zh-CN" sz="1200" b="1" dirty="0">
                  <a:solidFill>
                    <a:srgbClr val="2D2015"/>
                  </a:solidFill>
                  <a:latin typeface="+mn-ea"/>
                  <a:ea typeface="+mn-ea"/>
                </a:rPr>
                <a:t>FusionCompute</a:t>
              </a:r>
              <a:endParaRPr lang="zh-CN" altLang="en-US" sz="1200" b="1" dirty="0">
                <a:solidFill>
                  <a:srgbClr val="2D2015"/>
                </a:solidFill>
                <a:latin typeface="+mn-ea"/>
                <a:ea typeface="+mn-ea"/>
              </a:endParaRPr>
            </a:p>
          </p:txBody>
        </p:sp>
        <p:grpSp>
          <p:nvGrpSpPr>
            <p:cNvPr id="168" name="组合 167"/>
            <p:cNvGrpSpPr/>
            <p:nvPr/>
          </p:nvGrpSpPr>
          <p:grpSpPr>
            <a:xfrm>
              <a:off x="6374606" y="4211172"/>
              <a:ext cx="2064247" cy="693992"/>
              <a:chOff x="2449513" y="1096964"/>
              <a:chExt cx="650875" cy="130175"/>
            </a:xfrm>
            <a:grpFill/>
          </p:grpSpPr>
          <p:sp>
            <p:nvSpPr>
              <p:cNvPr id="170"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171"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172"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173"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174"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175"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176"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177"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178"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179"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180"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181"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182"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183"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184"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185"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186"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187"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188"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189"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190"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191"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192"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193"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194"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195"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196"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197"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sp>
            <p:nvSpPr>
              <p:cNvPr id="198"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solidFill>
                  <a:schemeClr val="bg1">
                    <a:lumMod val="85000"/>
                  </a:schemeClr>
                </a:solidFill>
                <a:prstDash val="solid"/>
                <a:round/>
                <a:headEnd/>
                <a:tailEnd/>
              </a:ln>
            </p:spPr>
            <p:txBody>
              <a:bodyPr/>
              <a:lstStyle/>
              <a:p>
                <a:pPr defTabSz="543689">
                  <a:defRPr/>
                </a:pPr>
                <a:endParaRPr lang="zh-CN" altLang="en-US" sz="3201">
                  <a:latin typeface="+mn-ea"/>
                  <a:ea typeface="+mn-ea"/>
                </a:endParaRPr>
              </a:p>
            </p:txBody>
          </p:sp>
        </p:grpSp>
        <p:sp>
          <p:nvSpPr>
            <p:cNvPr id="169" name="矩形 5"/>
            <p:cNvSpPr>
              <a:spLocks noChangeArrowheads="1"/>
            </p:cNvSpPr>
            <p:nvPr/>
          </p:nvSpPr>
          <p:spPr bwMode="auto">
            <a:xfrm>
              <a:off x="6397897" y="3681283"/>
              <a:ext cx="2031621" cy="445629"/>
            </a:xfrm>
            <a:prstGeom prst="rect">
              <a:avLst/>
            </a:prstGeom>
            <a:noFill/>
            <a:ln w="19050" algn="ctr">
              <a:solidFill>
                <a:schemeClr val="bg1">
                  <a:lumMod val="85000"/>
                </a:schemeClr>
              </a:solidFill>
              <a:round/>
              <a:headEnd/>
              <a:tailEnd/>
            </a:ln>
          </p:spPr>
          <p:txBody>
            <a:bodyPr/>
            <a:lstStyle/>
            <a:p>
              <a:pPr algn="ctr"/>
              <a:r>
                <a:rPr lang="en-US" altLang="zh-CN" sz="1200" b="1" dirty="0">
                  <a:solidFill>
                    <a:srgbClr val="2D2015"/>
                  </a:solidFill>
                  <a:latin typeface="+mn-ea"/>
                  <a:ea typeface="+mn-ea"/>
                </a:rPr>
                <a:t>FusionCompute</a:t>
              </a:r>
              <a:endParaRPr lang="zh-CN" altLang="en-US" sz="1200" b="1" dirty="0">
                <a:solidFill>
                  <a:srgbClr val="2D2015"/>
                </a:solidFill>
                <a:latin typeface="+mn-ea"/>
                <a:ea typeface="+mn-ea"/>
              </a:endParaRPr>
            </a:p>
          </p:txBody>
        </p:sp>
      </p:grpSp>
      <p:sp>
        <p:nvSpPr>
          <p:cNvPr id="228" name="TextBox 88"/>
          <p:cNvSpPr txBox="1"/>
          <p:nvPr/>
        </p:nvSpPr>
        <p:spPr>
          <a:xfrm>
            <a:off x="1302865" y="4541615"/>
            <a:ext cx="7634595" cy="674031"/>
          </a:xfrm>
          <a:prstGeom prst="rect">
            <a:avLst/>
          </a:prstGeom>
          <a:noFill/>
        </p:spPr>
        <p:txBody>
          <a:bodyPr wrap="square" rtlCol="0">
            <a:spAutoFit/>
          </a:bodyPr>
          <a:lstStyle/>
          <a:p>
            <a:pPr marL="495761" lvl="1" indent="-285750">
              <a:lnSpc>
                <a:spcPct val="150000"/>
              </a:lnSpc>
              <a:buSzPct val="80000"/>
              <a:buFont typeface="Wingdings" panose="05000000000000000000" pitchFamily="2" charset="2"/>
              <a:buChar char="l"/>
              <a:defRPr/>
            </a:pPr>
            <a:r>
              <a:rPr lang="zh-CN" altLang="en-US" sz="1260" dirty="0">
                <a:latin typeface="微软雅黑" pitchFamily="34" charset="-122"/>
                <a:ea typeface="微软雅黑" pitchFamily="34" charset="-122"/>
              </a:rPr>
              <a:t>系统自动选择合适的物理机上下电，减小迁移</a:t>
            </a:r>
            <a:r>
              <a:rPr lang="en-US" altLang="zh-CN" sz="1260" dirty="0">
                <a:latin typeface="微软雅黑" pitchFamily="34" charset="-122"/>
                <a:ea typeface="微软雅黑" pitchFamily="34" charset="-122"/>
              </a:rPr>
              <a:t>VM</a:t>
            </a:r>
            <a:r>
              <a:rPr lang="zh-CN" altLang="en-US" sz="1260" dirty="0">
                <a:latin typeface="微软雅黑" pitchFamily="34" charset="-122"/>
                <a:ea typeface="微软雅黑" pitchFamily="34" charset="-122"/>
              </a:rPr>
              <a:t>数量。</a:t>
            </a:r>
          </a:p>
          <a:p>
            <a:pPr marL="495761" lvl="1" indent="-285750">
              <a:lnSpc>
                <a:spcPct val="150000"/>
              </a:lnSpc>
              <a:buSzPct val="80000"/>
              <a:buFont typeface="Wingdings" panose="05000000000000000000" pitchFamily="2" charset="2"/>
              <a:buChar char="l"/>
              <a:defRPr/>
            </a:pPr>
            <a:r>
              <a:rPr lang="zh-CN" altLang="en-US" sz="1260" dirty="0">
                <a:latin typeface="微软雅黑" pitchFamily="34" charset="-122"/>
                <a:ea typeface="微软雅黑" pitchFamily="34" charset="-122"/>
              </a:rPr>
              <a:t>保证小部分物理机处理休眠态，以快速满足新增业务所需资源。</a:t>
            </a:r>
          </a:p>
        </p:txBody>
      </p:sp>
      <p:sp>
        <p:nvSpPr>
          <p:cNvPr id="229" name="同侧圆角矩形 228"/>
          <p:cNvSpPr/>
          <p:nvPr/>
        </p:nvSpPr>
        <p:spPr bwMode="auto">
          <a:xfrm>
            <a:off x="1420553" y="4230091"/>
            <a:ext cx="9749967" cy="333454"/>
          </a:xfrm>
          <a:prstGeom prst="round2SameRect">
            <a:avLst>
              <a:gd name="adj1" fmla="val 0"/>
              <a:gd name="adj2" fmla="val 0"/>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a:noFill/>
          </a:ln>
          <a:effectLst/>
        </p:spPr>
        <p:txBody>
          <a:bodyPr vert="horz" wrap="square" lIns="114070" tIns="57036" rIns="114070" bIns="57036" numCol="1" rtlCol="0" anchor="ctr" anchorCtr="0" compatLnSpc="1">
            <a:prstTxWarp prst="textNoShape">
              <a:avLst/>
            </a:prstTxWarp>
          </a:bodyPr>
          <a:lstStyle/>
          <a:p>
            <a:pPr algn="ctr" defTabSz="1140754" eaLnBrk="0" hangingPunct="0">
              <a:buClr>
                <a:srgbClr val="CC9900"/>
              </a:buClr>
              <a:buSzPct val="60000"/>
            </a:pPr>
            <a:r>
              <a:rPr lang="zh-CN" altLang="en-US" sz="1400" dirty="0">
                <a:latin typeface="微软雅黑" panose="020B0503020204020204" pitchFamily="34" charset="-122"/>
                <a:ea typeface="微软雅黑" panose="020B0503020204020204" pitchFamily="34" charset="-122"/>
                <a:sym typeface="Wingdings" pitchFamily="2" charset="2"/>
              </a:rPr>
              <a:t>技术特点</a:t>
            </a:r>
          </a:p>
        </p:txBody>
      </p:sp>
      <p:sp>
        <p:nvSpPr>
          <p:cNvPr id="230" name="同侧圆角矩形 229"/>
          <p:cNvSpPr/>
          <p:nvPr/>
        </p:nvSpPr>
        <p:spPr bwMode="auto">
          <a:xfrm>
            <a:off x="1429764" y="5270698"/>
            <a:ext cx="9749967" cy="333454"/>
          </a:xfrm>
          <a:prstGeom prst="round2SameRect">
            <a:avLst>
              <a:gd name="adj1" fmla="val 0"/>
              <a:gd name="adj2" fmla="val 0"/>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a:noFill/>
          </a:ln>
          <a:effectLst/>
        </p:spPr>
        <p:txBody>
          <a:bodyPr vert="horz" wrap="square" lIns="114070" tIns="57036" rIns="114070" bIns="57036" numCol="1" rtlCol="0" anchor="ctr" anchorCtr="0" compatLnSpc="1">
            <a:prstTxWarp prst="textNoShape">
              <a:avLst/>
            </a:prstTxWarp>
          </a:bodyPr>
          <a:lstStyle/>
          <a:p>
            <a:pPr algn="ctr" defTabSz="1140754" eaLnBrk="0" hangingPunct="0">
              <a:buClr>
                <a:srgbClr val="CC9900"/>
              </a:buClr>
              <a:buSzPct val="60000"/>
            </a:pPr>
            <a:r>
              <a:rPr lang="zh-CN" altLang="en-US" sz="1400" dirty="0" smtClean="0">
                <a:latin typeface="微软雅黑" panose="020B0503020204020204" pitchFamily="34" charset="-122"/>
                <a:ea typeface="微软雅黑" panose="020B0503020204020204" pitchFamily="34" charset="-122"/>
                <a:sym typeface="Wingdings" pitchFamily="2" charset="2"/>
              </a:rPr>
              <a:t>适用场景</a:t>
            </a:r>
            <a:endParaRPr lang="zh-CN" altLang="en-US" sz="1400" dirty="0">
              <a:latin typeface="微软雅黑" panose="020B0503020204020204" pitchFamily="34" charset="-122"/>
              <a:ea typeface="微软雅黑" panose="020B0503020204020204" pitchFamily="34" charset="-122"/>
              <a:sym typeface="Wingdings" pitchFamily="2" charset="2"/>
            </a:endParaRPr>
          </a:p>
        </p:txBody>
      </p:sp>
      <p:sp>
        <p:nvSpPr>
          <p:cNvPr id="231" name="矩形 230"/>
          <p:cNvSpPr/>
          <p:nvPr/>
        </p:nvSpPr>
        <p:spPr>
          <a:xfrm>
            <a:off x="1308796" y="5595631"/>
            <a:ext cx="9040522" cy="674031"/>
          </a:xfrm>
          <a:prstGeom prst="rect">
            <a:avLst/>
          </a:prstGeom>
        </p:spPr>
        <p:txBody>
          <a:bodyPr wrap="square">
            <a:spAutoFit/>
          </a:bodyPr>
          <a:lstStyle/>
          <a:p>
            <a:pPr marL="495761" lvl="1" indent="-285750" defTabSz="1097334">
              <a:lnSpc>
                <a:spcPct val="150000"/>
              </a:lnSpc>
              <a:buSzPct val="80000"/>
              <a:buFont typeface="Wingdings" panose="05000000000000000000" pitchFamily="2" charset="2"/>
              <a:buChar char="l"/>
              <a:defRPr/>
            </a:pPr>
            <a:r>
              <a:rPr lang="zh-CN" altLang="en-US" sz="1260" dirty="0">
                <a:latin typeface="微软雅黑" pitchFamily="34" charset="-122"/>
                <a:ea typeface="微软雅黑" pitchFamily="34" charset="-122"/>
              </a:rPr>
              <a:t>夜间低负载，自动迁移虚拟机，下电空闲主机。</a:t>
            </a:r>
          </a:p>
          <a:p>
            <a:pPr marL="495761" lvl="1" indent="-285750" defTabSz="1097334">
              <a:lnSpc>
                <a:spcPct val="150000"/>
              </a:lnSpc>
              <a:buSzPct val="80000"/>
              <a:buFont typeface="Wingdings" panose="05000000000000000000" pitchFamily="2" charset="2"/>
              <a:buChar char="l"/>
              <a:defRPr/>
            </a:pPr>
            <a:r>
              <a:rPr lang="zh-CN" altLang="en-US" sz="1260" dirty="0">
                <a:latin typeface="微软雅黑" pitchFamily="34" charset="-122"/>
                <a:ea typeface="微软雅黑" pitchFamily="34" charset="-122"/>
              </a:rPr>
              <a:t>日间业务需求上升，自动上电主机，迁移虚拟机到新上电主机。</a:t>
            </a:r>
          </a:p>
        </p:txBody>
      </p:sp>
    </p:spTree>
    <p:extLst>
      <p:ext uri="{BB962C8B-B14F-4D97-AF65-F5344CB8AC3E}">
        <p14:creationId xmlns:p14="http://schemas.microsoft.com/office/powerpoint/2010/main" val="55685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375E-6 2.22222E-6 L -0.27631 -0.00394 " pathEditMode="relative" rAng="0" ptsTypes="AA">
                                      <p:cBhvr>
                                        <p:cTn id="6" dur="2000" fill="hold"/>
                                        <p:tgtEl>
                                          <p:spTgt spid="34"/>
                                        </p:tgtEl>
                                        <p:attrNameLst>
                                          <p:attrName>ppt_x</p:attrName>
                                          <p:attrName>ppt_y</p:attrName>
                                        </p:attrNameLst>
                                      </p:cBhvr>
                                      <p:rCtr x="-13815" y="-208"/>
                                    </p:animMotion>
                                  </p:childTnLst>
                                </p:cTn>
                              </p:par>
                              <p:par>
                                <p:cTn id="7" presetID="42" presetClass="path" presetSubtype="0" accel="50000" decel="50000" fill="hold" nodeType="withEffect">
                                  <p:stCondLst>
                                    <p:cond delay="0"/>
                                  </p:stCondLst>
                                  <p:childTnLst>
                                    <p:animMotion origin="layout" path="M 2.70833E-6 -4.07407E-6 L -0.39414 -0.00138 " pathEditMode="relative" rAng="0" ptsTypes="AA">
                                      <p:cBhvr>
                                        <p:cTn id="8" dur="2000" fill="hold"/>
                                        <p:tgtEl>
                                          <p:spTgt spid="16"/>
                                        </p:tgtEl>
                                        <p:attrNameLst>
                                          <p:attrName>ppt_x</p:attrName>
                                          <p:attrName>ppt_y</p:attrName>
                                        </p:attrNameLst>
                                      </p:cBhvr>
                                      <p:rCtr x="-19714" y="-69"/>
                                    </p:animMotion>
                                  </p:childTnLst>
                                </p:cTn>
                              </p:par>
                              <p:par>
                                <p:cTn id="9" presetID="42" presetClass="path" presetSubtype="0" accel="50000" decel="50000" fill="hold" nodeType="withEffect">
                                  <p:stCondLst>
                                    <p:cond delay="0"/>
                                  </p:stCondLst>
                                  <p:childTnLst>
                                    <p:animMotion origin="layout" path="M 1.66667E-6 -7.40741E-7 L -0.39271 -0.00023 " pathEditMode="relative" rAng="0" ptsTypes="AA">
                                      <p:cBhvr>
                                        <p:cTn id="10" dur="2000" fill="hold"/>
                                        <p:tgtEl>
                                          <p:spTgt spid="22"/>
                                        </p:tgtEl>
                                        <p:attrNameLst>
                                          <p:attrName>ppt_x</p:attrName>
                                          <p:attrName>ppt_y</p:attrName>
                                        </p:attrNameLst>
                                      </p:cBhvr>
                                      <p:rCtr x="-19635" y="-23"/>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IMC</a:t>
            </a:r>
            <a:endParaRPr lang="zh-CN" altLang="en-US" dirty="0"/>
          </a:p>
        </p:txBody>
      </p:sp>
      <p:sp>
        <p:nvSpPr>
          <p:cNvPr id="3" name="文本占位符 2"/>
          <p:cNvSpPr>
            <a:spLocks noGrp="1"/>
          </p:cNvSpPr>
          <p:nvPr>
            <p:ph type="body" sz="quarter" idx="10"/>
          </p:nvPr>
        </p:nvSpPr>
        <p:spPr/>
        <p:txBody>
          <a:bodyPr/>
          <a:lstStyle/>
          <a:p>
            <a:r>
              <a:rPr lang="zh-CN" altLang="en-US" dirty="0"/>
              <a:t>设置集群的</a:t>
            </a:r>
            <a:r>
              <a:rPr lang="en-US" altLang="zh-CN" dirty="0"/>
              <a:t>IMC</a:t>
            </a:r>
            <a:r>
              <a:rPr lang="zh-CN" altLang="en-US" dirty="0"/>
              <a:t>策略，使虚拟机可以在不同</a:t>
            </a:r>
            <a:r>
              <a:rPr lang="en-US" altLang="zh-CN" dirty="0"/>
              <a:t>CPU</a:t>
            </a:r>
            <a:r>
              <a:rPr lang="zh-CN" altLang="en-US" dirty="0"/>
              <a:t>类型的主机之间进行迁移。</a:t>
            </a:r>
          </a:p>
          <a:p>
            <a:r>
              <a:rPr lang="en-US" altLang="zh-CN" dirty="0"/>
              <a:t>IMC</a:t>
            </a:r>
            <a:r>
              <a:rPr lang="zh-CN" altLang="en-US" dirty="0"/>
              <a:t>可以确保集群内的主机向虚拟机提供相同的</a:t>
            </a:r>
            <a:r>
              <a:rPr lang="en-US" altLang="zh-CN" dirty="0"/>
              <a:t>CPU</a:t>
            </a:r>
            <a:r>
              <a:rPr lang="zh-CN" altLang="en-US" dirty="0"/>
              <a:t>功能集，即使这些主机的实际</a:t>
            </a:r>
            <a:r>
              <a:rPr lang="en-US" altLang="zh-CN" dirty="0"/>
              <a:t>CPU</a:t>
            </a:r>
            <a:r>
              <a:rPr lang="zh-CN" altLang="en-US" dirty="0"/>
              <a:t>不同，也不会因</a:t>
            </a:r>
            <a:r>
              <a:rPr lang="en-US" altLang="zh-CN" dirty="0"/>
              <a:t>CPU</a:t>
            </a:r>
            <a:r>
              <a:rPr lang="zh-CN" altLang="en-US" dirty="0"/>
              <a:t>不兼容而导致迁移虚拟机失败。</a:t>
            </a:r>
            <a:endParaRPr lang="en-US" altLang="zh-CN" dirty="0"/>
          </a:p>
          <a:p>
            <a:r>
              <a:rPr lang="zh-CN" altLang="en-US" dirty="0"/>
              <a:t>设置集群</a:t>
            </a:r>
            <a:r>
              <a:rPr lang="en-US" altLang="zh-CN" dirty="0"/>
              <a:t>IMC</a:t>
            </a:r>
            <a:r>
              <a:rPr lang="zh-CN" altLang="en-US" dirty="0"/>
              <a:t>策略时，如果集群中有主机或虚拟机，则必须满足下面的条件：</a:t>
            </a:r>
          </a:p>
          <a:p>
            <a:pPr lvl="1"/>
            <a:r>
              <a:rPr lang="zh-CN" altLang="en-US" dirty="0"/>
              <a:t>集群下主机的</a:t>
            </a:r>
            <a:r>
              <a:rPr lang="en-US" altLang="zh-CN" dirty="0"/>
              <a:t>CPU</a:t>
            </a:r>
            <a:r>
              <a:rPr lang="zh-CN" altLang="en-US" dirty="0"/>
              <a:t>功能集必须等于或高于设置的目标基准功能集。</a:t>
            </a:r>
          </a:p>
          <a:p>
            <a:pPr lvl="1"/>
            <a:r>
              <a:rPr lang="zh-CN" altLang="en-US" dirty="0"/>
              <a:t>集群下运行或休眠状态的虚拟机</a:t>
            </a:r>
            <a:r>
              <a:rPr lang="en-US" altLang="zh-CN" dirty="0"/>
              <a:t>CPU</a:t>
            </a:r>
            <a:r>
              <a:rPr lang="zh-CN" altLang="en-US" dirty="0"/>
              <a:t>功能集必须等于或低于目标基准功能集。如果存在不满足条件的虚拟机，需要将该虚拟机关机或迁移出该集群后设置。</a:t>
            </a:r>
          </a:p>
          <a:p>
            <a:endParaRPr lang="zh-CN" altLang="en-US" dirty="0"/>
          </a:p>
        </p:txBody>
      </p:sp>
    </p:spTree>
    <p:extLst>
      <p:ext uri="{BB962C8B-B14F-4D97-AF65-F5344CB8AC3E}">
        <p14:creationId xmlns:p14="http://schemas.microsoft.com/office/powerpoint/2010/main" val="4061099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规则组</a:t>
            </a:r>
            <a:endParaRPr lang="zh-CN" altLang="en-US" dirty="0"/>
          </a:p>
        </p:txBody>
      </p:sp>
      <p:grpSp>
        <p:nvGrpSpPr>
          <p:cNvPr id="5" name="组合 4"/>
          <p:cNvGrpSpPr/>
          <p:nvPr/>
        </p:nvGrpSpPr>
        <p:grpSpPr>
          <a:xfrm>
            <a:off x="2623132" y="2226122"/>
            <a:ext cx="1917393" cy="473460"/>
            <a:chOff x="2449513" y="1096964"/>
            <a:chExt cx="650875" cy="130175"/>
          </a:xfrm>
          <a:solidFill>
            <a:schemeClr val="tx1">
              <a:lumMod val="95000"/>
              <a:lumOff val="5000"/>
            </a:schemeClr>
          </a:solidFill>
        </p:grpSpPr>
        <p:sp>
          <p:nvSpPr>
            <p:cNvPr id="123"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124"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125"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126"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127"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128"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129"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130"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131"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132"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133"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34"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135"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36"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37"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38"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39"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40"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141"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42"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143"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44"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45"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46"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47"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48"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49"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50"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51"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6" name="组合 5"/>
          <p:cNvGrpSpPr/>
          <p:nvPr/>
        </p:nvGrpSpPr>
        <p:grpSpPr>
          <a:xfrm>
            <a:off x="2564087" y="1682558"/>
            <a:ext cx="588674" cy="458955"/>
            <a:chOff x="2339752" y="3369469"/>
            <a:chExt cx="676275" cy="623888"/>
          </a:xfrm>
          <a:solidFill>
            <a:schemeClr val="tx1">
              <a:lumMod val="95000"/>
              <a:lumOff val="5000"/>
            </a:schemeClr>
          </a:solidFill>
        </p:grpSpPr>
        <p:sp>
          <p:nvSpPr>
            <p:cNvPr id="120" name="Freeform 404"/>
            <p:cNvSpPr>
              <a:spLocks noEditPoints="1"/>
            </p:cNvSpPr>
            <p:nvPr/>
          </p:nvSpPr>
          <p:spPr bwMode="auto">
            <a:xfrm>
              <a:off x="2339752" y="3369469"/>
              <a:ext cx="676275" cy="541338"/>
            </a:xfrm>
            <a:custGeom>
              <a:avLst/>
              <a:gdLst>
                <a:gd name="T0" fmla="*/ 424 w 426"/>
                <a:gd name="T1" fmla="*/ 23 h 341"/>
                <a:gd name="T2" fmla="*/ 422 w 426"/>
                <a:gd name="T3" fmla="*/ 19 h 341"/>
                <a:gd name="T4" fmla="*/ 419 w 426"/>
                <a:gd name="T5" fmla="*/ 14 h 341"/>
                <a:gd name="T6" fmla="*/ 416 w 426"/>
                <a:gd name="T7" fmla="*/ 11 h 341"/>
                <a:gd name="T8" fmla="*/ 412 w 426"/>
                <a:gd name="T9" fmla="*/ 7 h 341"/>
                <a:gd name="T10" fmla="*/ 409 w 426"/>
                <a:gd name="T11" fmla="*/ 5 h 341"/>
                <a:gd name="T12" fmla="*/ 404 w 426"/>
                <a:gd name="T13" fmla="*/ 3 h 341"/>
                <a:gd name="T14" fmla="*/ 400 w 426"/>
                <a:gd name="T15" fmla="*/ 2 h 341"/>
                <a:gd name="T16" fmla="*/ 394 w 426"/>
                <a:gd name="T17" fmla="*/ 0 h 341"/>
                <a:gd name="T18" fmla="*/ 32 w 426"/>
                <a:gd name="T19" fmla="*/ 0 h 341"/>
                <a:gd name="T20" fmla="*/ 28 w 426"/>
                <a:gd name="T21" fmla="*/ 2 h 341"/>
                <a:gd name="T22" fmla="*/ 23 w 426"/>
                <a:gd name="T23" fmla="*/ 3 h 341"/>
                <a:gd name="T24" fmla="*/ 18 w 426"/>
                <a:gd name="T25" fmla="*/ 5 h 341"/>
                <a:gd name="T26" fmla="*/ 14 w 426"/>
                <a:gd name="T27" fmla="*/ 7 h 341"/>
                <a:gd name="T28" fmla="*/ 11 w 426"/>
                <a:gd name="T29" fmla="*/ 11 h 341"/>
                <a:gd name="T30" fmla="*/ 7 w 426"/>
                <a:gd name="T31" fmla="*/ 14 h 341"/>
                <a:gd name="T32" fmla="*/ 5 w 426"/>
                <a:gd name="T33" fmla="*/ 19 h 341"/>
                <a:gd name="T34" fmla="*/ 3 w 426"/>
                <a:gd name="T35" fmla="*/ 23 h 341"/>
                <a:gd name="T36" fmla="*/ 1 w 426"/>
                <a:gd name="T37" fmla="*/ 28 h 341"/>
                <a:gd name="T38" fmla="*/ 0 w 426"/>
                <a:gd name="T39" fmla="*/ 32 h 341"/>
                <a:gd name="T40" fmla="*/ 0 w 426"/>
                <a:gd name="T41" fmla="*/ 296 h 341"/>
                <a:gd name="T42" fmla="*/ 1 w 426"/>
                <a:gd name="T43" fmla="*/ 300 h 341"/>
                <a:gd name="T44" fmla="*/ 3 w 426"/>
                <a:gd name="T45" fmla="*/ 305 h 341"/>
                <a:gd name="T46" fmla="*/ 5 w 426"/>
                <a:gd name="T47" fmla="*/ 309 h 341"/>
                <a:gd name="T48" fmla="*/ 7 w 426"/>
                <a:gd name="T49" fmla="*/ 314 h 341"/>
                <a:gd name="T50" fmla="*/ 11 w 426"/>
                <a:gd name="T51" fmla="*/ 317 h 341"/>
                <a:gd name="T52" fmla="*/ 14 w 426"/>
                <a:gd name="T53" fmla="*/ 321 h 341"/>
                <a:gd name="T54" fmla="*/ 18 w 426"/>
                <a:gd name="T55" fmla="*/ 323 h 341"/>
                <a:gd name="T56" fmla="*/ 23 w 426"/>
                <a:gd name="T57" fmla="*/ 325 h 341"/>
                <a:gd name="T58" fmla="*/ 28 w 426"/>
                <a:gd name="T59" fmla="*/ 326 h 341"/>
                <a:gd name="T60" fmla="*/ 32 w 426"/>
                <a:gd name="T61" fmla="*/ 327 h 341"/>
                <a:gd name="T62" fmla="*/ 145 w 426"/>
                <a:gd name="T63" fmla="*/ 341 h 341"/>
                <a:gd name="T64" fmla="*/ 393 w 426"/>
                <a:gd name="T65" fmla="*/ 327 h 341"/>
                <a:gd name="T66" fmla="*/ 398 w 426"/>
                <a:gd name="T67" fmla="*/ 327 h 341"/>
                <a:gd name="T68" fmla="*/ 402 w 426"/>
                <a:gd name="T69" fmla="*/ 326 h 341"/>
                <a:gd name="T70" fmla="*/ 407 w 426"/>
                <a:gd name="T71" fmla="*/ 324 h 341"/>
                <a:gd name="T72" fmla="*/ 411 w 426"/>
                <a:gd name="T73" fmla="*/ 322 h 341"/>
                <a:gd name="T74" fmla="*/ 415 w 426"/>
                <a:gd name="T75" fmla="*/ 318 h 341"/>
                <a:gd name="T76" fmla="*/ 418 w 426"/>
                <a:gd name="T77" fmla="*/ 315 h 341"/>
                <a:gd name="T78" fmla="*/ 421 w 426"/>
                <a:gd name="T79" fmla="*/ 312 h 341"/>
                <a:gd name="T80" fmla="*/ 424 w 426"/>
                <a:gd name="T81" fmla="*/ 307 h 341"/>
                <a:gd name="T82" fmla="*/ 425 w 426"/>
                <a:gd name="T83" fmla="*/ 303 h 341"/>
                <a:gd name="T84" fmla="*/ 426 w 426"/>
                <a:gd name="T85" fmla="*/ 297 h 341"/>
                <a:gd name="T86" fmla="*/ 426 w 426"/>
                <a:gd name="T87" fmla="*/ 31 h 341"/>
                <a:gd name="T88" fmla="*/ 425 w 426"/>
                <a:gd name="T89" fmla="*/ 26 h 341"/>
                <a:gd name="T90" fmla="*/ 39 w 426"/>
                <a:gd name="T91" fmla="*/ 3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6" h="341">
                  <a:moveTo>
                    <a:pt x="425" y="26"/>
                  </a:moveTo>
                  <a:lnTo>
                    <a:pt x="425" y="24"/>
                  </a:lnTo>
                  <a:lnTo>
                    <a:pt x="424" y="23"/>
                  </a:lnTo>
                  <a:lnTo>
                    <a:pt x="424" y="21"/>
                  </a:lnTo>
                  <a:lnTo>
                    <a:pt x="422" y="20"/>
                  </a:lnTo>
                  <a:lnTo>
                    <a:pt x="422" y="19"/>
                  </a:lnTo>
                  <a:lnTo>
                    <a:pt x="421" y="17"/>
                  </a:lnTo>
                  <a:lnTo>
                    <a:pt x="420" y="15"/>
                  </a:lnTo>
                  <a:lnTo>
                    <a:pt x="419" y="14"/>
                  </a:lnTo>
                  <a:lnTo>
                    <a:pt x="418" y="13"/>
                  </a:lnTo>
                  <a:lnTo>
                    <a:pt x="417" y="12"/>
                  </a:lnTo>
                  <a:lnTo>
                    <a:pt x="416" y="11"/>
                  </a:lnTo>
                  <a:lnTo>
                    <a:pt x="415" y="9"/>
                  </a:lnTo>
                  <a:lnTo>
                    <a:pt x="413" y="8"/>
                  </a:lnTo>
                  <a:lnTo>
                    <a:pt x="412" y="7"/>
                  </a:lnTo>
                  <a:lnTo>
                    <a:pt x="411" y="6"/>
                  </a:lnTo>
                  <a:lnTo>
                    <a:pt x="410" y="6"/>
                  </a:lnTo>
                  <a:lnTo>
                    <a:pt x="409" y="5"/>
                  </a:lnTo>
                  <a:lnTo>
                    <a:pt x="407" y="4"/>
                  </a:lnTo>
                  <a:lnTo>
                    <a:pt x="405" y="4"/>
                  </a:lnTo>
                  <a:lnTo>
                    <a:pt x="404" y="3"/>
                  </a:lnTo>
                  <a:lnTo>
                    <a:pt x="402" y="3"/>
                  </a:lnTo>
                  <a:lnTo>
                    <a:pt x="401" y="2"/>
                  </a:lnTo>
                  <a:lnTo>
                    <a:pt x="400" y="2"/>
                  </a:lnTo>
                  <a:lnTo>
                    <a:pt x="398" y="2"/>
                  </a:lnTo>
                  <a:lnTo>
                    <a:pt x="396" y="0"/>
                  </a:lnTo>
                  <a:lnTo>
                    <a:pt x="394" y="0"/>
                  </a:lnTo>
                  <a:lnTo>
                    <a:pt x="393" y="0"/>
                  </a:lnTo>
                  <a:lnTo>
                    <a:pt x="34" y="0"/>
                  </a:lnTo>
                  <a:lnTo>
                    <a:pt x="32" y="0"/>
                  </a:lnTo>
                  <a:lnTo>
                    <a:pt x="31" y="0"/>
                  </a:lnTo>
                  <a:lnTo>
                    <a:pt x="29" y="2"/>
                  </a:lnTo>
                  <a:lnTo>
                    <a:pt x="28" y="2"/>
                  </a:lnTo>
                  <a:lnTo>
                    <a:pt x="25" y="2"/>
                  </a:lnTo>
                  <a:lnTo>
                    <a:pt x="24" y="3"/>
                  </a:lnTo>
                  <a:lnTo>
                    <a:pt x="23" y="3"/>
                  </a:lnTo>
                  <a:lnTo>
                    <a:pt x="21" y="4"/>
                  </a:lnTo>
                  <a:lnTo>
                    <a:pt x="20" y="4"/>
                  </a:lnTo>
                  <a:lnTo>
                    <a:pt x="18" y="5"/>
                  </a:lnTo>
                  <a:lnTo>
                    <a:pt x="16" y="6"/>
                  </a:lnTo>
                  <a:lnTo>
                    <a:pt x="15" y="6"/>
                  </a:lnTo>
                  <a:lnTo>
                    <a:pt x="14" y="7"/>
                  </a:lnTo>
                  <a:lnTo>
                    <a:pt x="13" y="8"/>
                  </a:lnTo>
                  <a:lnTo>
                    <a:pt x="12" y="9"/>
                  </a:lnTo>
                  <a:lnTo>
                    <a:pt x="11" y="11"/>
                  </a:lnTo>
                  <a:lnTo>
                    <a:pt x="9" y="12"/>
                  </a:lnTo>
                  <a:lnTo>
                    <a:pt x="8" y="13"/>
                  </a:lnTo>
                  <a:lnTo>
                    <a:pt x="7" y="14"/>
                  </a:lnTo>
                  <a:lnTo>
                    <a:pt x="6" y="15"/>
                  </a:lnTo>
                  <a:lnTo>
                    <a:pt x="5" y="17"/>
                  </a:lnTo>
                  <a:lnTo>
                    <a:pt x="5" y="19"/>
                  </a:lnTo>
                  <a:lnTo>
                    <a:pt x="4" y="20"/>
                  </a:lnTo>
                  <a:lnTo>
                    <a:pt x="3" y="21"/>
                  </a:lnTo>
                  <a:lnTo>
                    <a:pt x="3" y="23"/>
                  </a:lnTo>
                  <a:lnTo>
                    <a:pt x="3" y="24"/>
                  </a:lnTo>
                  <a:lnTo>
                    <a:pt x="1" y="26"/>
                  </a:lnTo>
                  <a:lnTo>
                    <a:pt x="1" y="28"/>
                  </a:lnTo>
                  <a:lnTo>
                    <a:pt x="1" y="29"/>
                  </a:lnTo>
                  <a:lnTo>
                    <a:pt x="0" y="31"/>
                  </a:lnTo>
                  <a:lnTo>
                    <a:pt x="0" y="32"/>
                  </a:lnTo>
                  <a:lnTo>
                    <a:pt x="0" y="34"/>
                  </a:lnTo>
                  <a:lnTo>
                    <a:pt x="0" y="293"/>
                  </a:lnTo>
                  <a:lnTo>
                    <a:pt x="0" y="296"/>
                  </a:lnTo>
                  <a:lnTo>
                    <a:pt x="0" y="297"/>
                  </a:lnTo>
                  <a:lnTo>
                    <a:pt x="1" y="299"/>
                  </a:lnTo>
                  <a:lnTo>
                    <a:pt x="1" y="300"/>
                  </a:lnTo>
                  <a:lnTo>
                    <a:pt x="1" y="303"/>
                  </a:lnTo>
                  <a:lnTo>
                    <a:pt x="3" y="304"/>
                  </a:lnTo>
                  <a:lnTo>
                    <a:pt x="3" y="305"/>
                  </a:lnTo>
                  <a:lnTo>
                    <a:pt x="3" y="307"/>
                  </a:lnTo>
                  <a:lnTo>
                    <a:pt x="4" y="308"/>
                  </a:lnTo>
                  <a:lnTo>
                    <a:pt x="5" y="309"/>
                  </a:lnTo>
                  <a:lnTo>
                    <a:pt x="5" y="312"/>
                  </a:lnTo>
                  <a:lnTo>
                    <a:pt x="6" y="313"/>
                  </a:lnTo>
                  <a:lnTo>
                    <a:pt x="7" y="314"/>
                  </a:lnTo>
                  <a:lnTo>
                    <a:pt x="8" y="315"/>
                  </a:lnTo>
                  <a:lnTo>
                    <a:pt x="9" y="316"/>
                  </a:lnTo>
                  <a:lnTo>
                    <a:pt x="11" y="317"/>
                  </a:lnTo>
                  <a:lnTo>
                    <a:pt x="12" y="318"/>
                  </a:lnTo>
                  <a:lnTo>
                    <a:pt x="13" y="320"/>
                  </a:lnTo>
                  <a:lnTo>
                    <a:pt x="14" y="321"/>
                  </a:lnTo>
                  <a:lnTo>
                    <a:pt x="15" y="322"/>
                  </a:lnTo>
                  <a:lnTo>
                    <a:pt x="16" y="323"/>
                  </a:lnTo>
                  <a:lnTo>
                    <a:pt x="18" y="323"/>
                  </a:lnTo>
                  <a:lnTo>
                    <a:pt x="20" y="324"/>
                  </a:lnTo>
                  <a:lnTo>
                    <a:pt x="21" y="325"/>
                  </a:lnTo>
                  <a:lnTo>
                    <a:pt x="23" y="325"/>
                  </a:lnTo>
                  <a:lnTo>
                    <a:pt x="24" y="326"/>
                  </a:lnTo>
                  <a:lnTo>
                    <a:pt x="25" y="326"/>
                  </a:lnTo>
                  <a:lnTo>
                    <a:pt x="28" y="326"/>
                  </a:lnTo>
                  <a:lnTo>
                    <a:pt x="29" y="327"/>
                  </a:lnTo>
                  <a:lnTo>
                    <a:pt x="31" y="327"/>
                  </a:lnTo>
                  <a:lnTo>
                    <a:pt x="32" y="327"/>
                  </a:lnTo>
                  <a:lnTo>
                    <a:pt x="34" y="327"/>
                  </a:lnTo>
                  <a:lnTo>
                    <a:pt x="145" y="327"/>
                  </a:lnTo>
                  <a:lnTo>
                    <a:pt x="145" y="341"/>
                  </a:lnTo>
                  <a:lnTo>
                    <a:pt x="281" y="341"/>
                  </a:lnTo>
                  <a:lnTo>
                    <a:pt x="281" y="327"/>
                  </a:lnTo>
                  <a:lnTo>
                    <a:pt x="393" y="327"/>
                  </a:lnTo>
                  <a:lnTo>
                    <a:pt x="394" y="327"/>
                  </a:lnTo>
                  <a:lnTo>
                    <a:pt x="396" y="327"/>
                  </a:lnTo>
                  <a:lnTo>
                    <a:pt x="398" y="327"/>
                  </a:lnTo>
                  <a:lnTo>
                    <a:pt x="400" y="326"/>
                  </a:lnTo>
                  <a:lnTo>
                    <a:pt x="401" y="326"/>
                  </a:lnTo>
                  <a:lnTo>
                    <a:pt x="402" y="326"/>
                  </a:lnTo>
                  <a:lnTo>
                    <a:pt x="404" y="325"/>
                  </a:lnTo>
                  <a:lnTo>
                    <a:pt x="405" y="325"/>
                  </a:lnTo>
                  <a:lnTo>
                    <a:pt x="407" y="324"/>
                  </a:lnTo>
                  <a:lnTo>
                    <a:pt x="409" y="323"/>
                  </a:lnTo>
                  <a:lnTo>
                    <a:pt x="410" y="323"/>
                  </a:lnTo>
                  <a:lnTo>
                    <a:pt x="411" y="322"/>
                  </a:lnTo>
                  <a:lnTo>
                    <a:pt x="412" y="321"/>
                  </a:lnTo>
                  <a:lnTo>
                    <a:pt x="413" y="320"/>
                  </a:lnTo>
                  <a:lnTo>
                    <a:pt x="415" y="318"/>
                  </a:lnTo>
                  <a:lnTo>
                    <a:pt x="416" y="317"/>
                  </a:lnTo>
                  <a:lnTo>
                    <a:pt x="417" y="316"/>
                  </a:lnTo>
                  <a:lnTo>
                    <a:pt x="418" y="315"/>
                  </a:lnTo>
                  <a:lnTo>
                    <a:pt x="419" y="314"/>
                  </a:lnTo>
                  <a:lnTo>
                    <a:pt x="420" y="313"/>
                  </a:lnTo>
                  <a:lnTo>
                    <a:pt x="421" y="312"/>
                  </a:lnTo>
                  <a:lnTo>
                    <a:pt x="422" y="309"/>
                  </a:lnTo>
                  <a:lnTo>
                    <a:pt x="422" y="308"/>
                  </a:lnTo>
                  <a:lnTo>
                    <a:pt x="424" y="307"/>
                  </a:lnTo>
                  <a:lnTo>
                    <a:pt x="424" y="305"/>
                  </a:lnTo>
                  <a:lnTo>
                    <a:pt x="425" y="304"/>
                  </a:lnTo>
                  <a:lnTo>
                    <a:pt x="425" y="303"/>
                  </a:lnTo>
                  <a:lnTo>
                    <a:pt x="426" y="300"/>
                  </a:lnTo>
                  <a:lnTo>
                    <a:pt x="426" y="299"/>
                  </a:lnTo>
                  <a:lnTo>
                    <a:pt x="426" y="297"/>
                  </a:lnTo>
                  <a:lnTo>
                    <a:pt x="426" y="296"/>
                  </a:lnTo>
                  <a:lnTo>
                    <a:pt x="426" y="32"/>
                  </a:lnTo>
                  <a:lnTo>
                    <a:pt x="426" y="31"/>
                  </a:lnTo>
                  <a:lnTo>
                    <a:pt x="426" y="29"/>
                  </a:lnTo>
                  <a:lnTo>
                    <a:pt x="426" y="28"/>
                  </a:lnTo>
                  <a:lnTo>
                    <a:pt x="425" y="26"/>
                  </a:lnTo>
                  <a:close/>
                  <a:moveTo>
                    <a:pt x="387" y="293"/>
                  </a:moveTo>
                  <a:lnTo>
                    <a:pt x="39" y="293"/>
                  </a:lnTo>
                  <a:lnTo>
                    <a:pt x="39" y="34"/>
                  </a:lnTo>
                  <a:lnTo>
                    <a:pt x="387" y="34"/>
                  </a:lnTo>
                  <a:lnTo>
                    <a:pt x="387" y="2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405"/>
            <p:cNvSpPr>
              <a:spLocks/>
            </p:cNvSpPr>
            <p:nvPr/>
          </p:nvSpPr>
          <p:spPr bwMode="auto">
            <a:xfrm>
              <a:off x="2498502" y="3490119"/>
              <a:ext cx="350838" cy="233363"/>
            </a:xfrm>
            <a:custGeom>
              <a:avLst/>
              <a:gdLst>
                <a:gd name="T0" fmla="*/ 103 w 221"/>
                <a:gd name="T1" fmla="*/ 0 h 147"/>
                <a:gd name="T2" fmla="*/ 103 w 221"/>
                <a:gd name="T3" fmla="*/ 0 h 147"/>
                <a:gd name="T4" fmla="*/ 114 w 221"/>
                <a:gd name="T5" fmla="*/ 0 h 147"/>
                <a:gd name="T6" fmla="*/ 123 w 221"/>
                <a:gd name="T7" fmla="*/ 3 h 147"/>
                <a:gd name="T8" fmla="*/ 133 w 221"/>
                <a:gd name="T9" fmla="*/ 7 h 147"/>
                <a:gd name="T10" fmla="*/ 141 w 221"/>
                <a:gd name="T11" fmla="*/ 12 h 147"/>
                <a:gd name="T12" fmla="*/ 149 w 221"/>
                <a:gd name="T13" fmla="*/ 17 h 147"/>
                <a:gd name="T14" fmla="*/ 156 w 221"/>
                <a:gd name="T15" fmla="*/ 25 h 147"/>
                <a:gd name="T16" fmla="*/ 162 w 221"/>
                <a:gd name="T17" fmla="*/ 33 h 147"/>
                <a:gd name="T18" fmla="*/ 166 w 221"/>
                <a:gd name="T19" fmla="*/ 42 h 147"/>
                <a:gd name="T20" fmla="*/ 166 w 221"/>
                <a:gd name="T21" fmla="*/ 42 h 147"/>
                <a:gd name="T22" fmla="*/ 169 w 221"/>
                <a:gd name="T23" fmla="*/ 42 h 147"/>
                <a:gd name="T24" fmla="*/ 169 w 221"/>
                <a:gd name="T25" fmla="*/ 42 h 147"/>
                <a:gd name="T26" fmla="*/ 179 w 221"/>
                <a:gd name="T27" fmla="*/ 43 h 147"/>
                <a:gd name="T28" fmla="*/ 189 w 221"/>
                <a:gd name="T29" fmla="*/ 46 h 147"/>
                <a:gd name="T30" fmla="*/ 198 w 221"/>
                <a:gd name="T31" fmla="*/ 51 h 147"/>
                <a:gd name="T32" fmla="*/ 206 w 221"/>
                <a:gd name="T33" fmla="*/ 57 h 147"/>
                <a:gd name="T34" fmla="*/ 212 w 221"/>
                <a:gd name="T35" fmla="*/ 65 h 147"/>
                <a:gd name="T36" fmla="*/ 217 w 221"/>
                <a:gd name="T37" fmla="*/ 74 h 147"/>
                <a:gd name="T38" fmla="*/ 219 w 221"/>
                <a:gd name="T39" fmla="*/ 84 h 147"/>
                <a:gd name="T40" fmla="*/ 221 w 221"/>
                <a:gd name="T41" fmla="*/ 94 h 147"/>
                <a:gd name="T42" fmla="*/ 221 w 221"/>
                <a:gd name="T43" fmla="*/ 94 h 147"/>
                <a:gd name="T44" fmla="*/ 219 w 221"/>
                <a:gd name="T45" fmla="*/ 104 h 147"/>
                <a:gd name="T46" fmla="*/ 217 w 221"/>
                <a:gd name="T47" fmla="*/ 115 h 147"/>
                <a:gd name="T48" fmla="*/ 212 w 221"/>
                <a:gd name="T49" fmla="*/ 124 h 147"/>
                <a:gd name="T50" fmla="*/ 206 w 221"/>
                <a:gd name="T51" fmla="*/ 131 h 147"/>
                <a:gd name="T52" fmla="*/ 198 w 221"/>
                <a:gd name="T53" fmla="*/ 138 h 147"/>
                <a:gd name="T54" fmla="*/ 189 w 221"/>
                <a:gd name="T55" fmla="*/ 143 h 147"/>
                <a:gd name="T56" fmla="*/ 179 w 221"/>
                <a:gd name="T57" fmla="*/ 146 h 147"/>
                <a:gd name="T58" fmla="*/ 169 w 221"/>
                <a:gd name="T59" fmla="*/ 147 h 147"/>
                <a:gd name="T60" fmla="*/ 44 w 221"/>
                <a:gd name="T61" fmla="*/ 147 h 147"/>
                <a:gd name="T62" fmla="*/ 44 w 221"/>
                <a:gd name="T63" fmla="*/ 147 h 147"/>
                <a:gd name="T64" fmla="*/ 35 w 221"/>
                <a:gd name="T65" fmla="*/ 146 h 147"/>
                <a:gd name="T66" fmla="*/ 26 w 221"/>
                <a:gd name="T67" fmla="*/ 144 h 147"/>
                <a:gd name="T68" fmla="*/ 19 w 221"/>
                <a:gd name="T69" fmla="*/ 139 h 147"/>
                <a:gd name="T70" fmla="*/ 12 w 221"/>
                <a:gd name="T71" fmla="*/ 134 h 147"/>
                <a:gd name="T72" fmla="*/ 7 w 221"/>
                <a:gd name="T73" fmla="*/ 128 h 147"/>
                <a:gd name="T74" fmla="*/ 3 w 221"/>
                <a:gd name="T75" fmla="*/ 120 h 147"/>
                <a:gd name="T76" fmla="*/ 1 w 221"/>
                <a:gd name="T77" fmla="*/ 112 h 147"/>
                <a:gd name="T78" fmla="*/ 0 w 221"/>
                <a:gd name="T79" fmla="*/ 103 h 147"/>
                <a:gd name="T80" fmla="*/ 0 w 221"/>
                <a:gd name="T81" fmla="*/ 103 h 147"/>
                <a:gd name="T82" fmla="*/ 0 w 221"/>
                <a:gd name="T83" fmla="*/ 95 h 147"/>
                <a:gd name="T84" fmla="*/ 2 w 221"/>
                <a:gd name="T85" fmla="*/ 87 h 147"/>
                <a:gd name="T86" fmla="*/ 6 w 221"/>
                <a:gd name="T87" fmla="*/ 81 h 147"/>
                <a:gd name="T88" fmla="*/ 10 w 221"/>
                <a:gd name="T89" fmla="*/ 75 h 147"/>
                <a:gd name="T90" fmla="*/ 16 w 221"/>
                <a:gd name="T91" fmla="*/ 69 h 147"/>
                <a:gd name="T92" fmla="*/ 21 w 221"/>
                <a:gd name="T93" fmla="*/ 65 h 147"/>
                <a:gd name="T94" fmla="*/ 29 w 221"/>
                <a:gd name="T95" fmla="*/ 61 h 147"/>
                <a:gd name="T96" fmla="*/ 36 w 221"/>
                <a:gd name="T97" fmla="*/ 60 h 147"/>
                <a:gd name="T98" fmla="*/ 36 w 221"/>
                <a:gd name="T99" fmla="*/ 60 h 147"/>
                <a:gd name="T100" fmla="*/ 38 w 221"/>
                <a:gd name="T101" fmla="*/ 48 h 147"/>
                <a:gd name="T102" fmla="*/ 43 w 221"/>
                <a:gd name="T103" fmla="*/ 36 h 147"/>
                <a:gd name="T104" fmla="*/ 50 w 221"/>
                <a:gd name="T105" fmla="*/ 26 h 147"/>
                <a:gd name="T106" fmla="*/ 58 w 221"/>
                <a:gd name="T107" fmla="*/ 17 h 147"/>
                <a:gd name="T108" fmla="*/ 68 w 221"/>
                <a:gd name="T109" fmla="*/ 9 h 147"/>
                <a:gd name="T110" fmla="*/ 79 w 221"/>
                <a:gd name="T111" fmla="*/ 5 h 147"/>
                <a:gd name="T112" fmla="*/ 90 w 221"/>
                <a:gd name="T113" fmla="*/ 1 h 147"/>
                <a:gd name="T114" fmla="*/ 103 w 221"/>
                <a:gd name="T115" fmla="*/ 0 h 147"/>
                <a:gd name="T116" fmla="*/ 103 w 221"/>
                <a:gd name="T11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1" h="147">
                  <a:moveTo>
                    <a:pt x="103" y="0"/>
                  </a:moveTo>
                  <a:lnTo>
                    <a:pt x="103" y="0"/>
                  </a:lnTo>
                  <a:lnTo>
                    <a:pt x="114" y="0"/>
                  </a:lnTo>
                  <a:lnTo>
                    <a:pt x="123" y="3"/>
                  </a:lnTo>
                  <a:lnTo>
                    <a:pt x="133" y="7"/>
                  </a:lnTo>
                  <a:lnTo>
                    <a:pt x="141" y="12"/>
                  </a:lnTo>
                  <a:lnTo>
                    <a:pt x="149" y="17"/>
                  </a:lnTo>
                  <a:lnTo>
                    <a:pt x="156" y="25"/>
                  </a:lnTo>
                  <a:lnTo>
                    <a:pt x="162" y="33"/>
                  </a:lnTo>
                  <a:lnTo>
                    <a:pt x="166" y="42"/>
                  </a:lnTo>
                  <a:lnTo>
                    <a:pt x="166" y="42"/>
                  </a:lnTo>
                  <a:lnTo>
                    <a:pt x="169" y="42"/>
                  </a:lnTo>
                  <a:lnTo>
                    <a:pt x="169" y="42"/>
                  </a:lnTo>
                  <a:lnTo>
                    <a:pt x="179" y="43"/>
                  </a:lnTo>
                  <a:lnTo>
                    <a:pt x="189" y="46"/>
                  </a:lnTo>
                  <a:lnTo>
                    <a:pt x="198" y="51"/>
                  </a:lnTo>
                  <a:lnTo>
                    <a:pt x="206" y="57"/>
                  </a:lnTo>
                  <a:lnTo>
                    <a:pt x="212" y="65"/>
                  </a:lnTo>
                  <a:lnTo>
                    <a:pt x="217" y="74"/>
                  </a:lnTo>
                  <a:lnTo>
                    <a:pt x="219" y="84"/>
                  </a:lnTo>
                  <a:lnTo>
                    <a:pt x="221" y="94"/>
                  </a:lnTo>
                  <a:lnTo>
                    <a:pt x="221" y="94"/>
                  </a:lnTo>
                  <a:lnTo>
                    <a:pt x="219" y="104"/>
                  </a:lnTo>
                  <a:lnTo>
                    <a:pt x="217" y="115"/>
                  </a:lnTo>
                  <a:lnTo>
                    <a:pt x="212" y="124"/>
                  </a:lnTo>
                  <a:lnTo>
                    <a:pt x="206" y="131"/>
                  </a:lnTo>
                  <a:lnTo>
                    <a:pt x="198" y="138"/>
                  </a:lnTo>
                  <a:lnTo>
                    <a:pt x="189" y="143"/>
                  </a:lnTo>
                  <a:lnTo>
                    <a:pt x="179" y="146"/>
                  </a:lnTo>
                  <a:lnTo>
                    <a:pt x="169" y="147"/>
                  </a:lnTo>
                  <a:lnTo>
                    <a:pt x="44" y="147"/>
                  </a:lnTo>
                  <a:lnTo>
                    <a:pt x="44" y="147"/>
                  </a:lnTo>
                  <a:lnTo>
                    <a:pt x="35" y="146"/>
                  </a:lnTo>
                  <a:lnTo>
                    <a:pt x="26" y="144"/>
                  </a:lnTo>
                  <a:lnTo>
                    <a:pt x="19" y="139"/>
                  </a:lnTo>
                  <a:lnTo>
                    <a:pt x="12" y="134"/>
                  </a:lnTo>
                  <a:lnTo>
                    <a:pt x="7" y="128"/>
                  </a:lnTo>
                  <a:lnTo>
                    <a:pt x="3" y="120"/>
                  </a:lnTo>
                  <a:lnTo>
                    <a:pt x="1" y="112"/>
                  </a:lnTo>
                  <a:lnTo>
                    <a:pt x="0" y="103"/>
                  </a:lnTo>
                  <a:lnTo>
                    <a:pt x="0" y="103"/>
                  </a:lnTo>
                  <a:lnTo>
                    <a:pt x="0" y="95"/>
                  </a:lnTo>
                  <a:lnTo>
                    <a:pt x="2" y="87"/>
                  </a:lnTo>
                  <a:lnTo>
                    <a:pt x="6" y="81"/>
                  </a:lnTo>
                  <a:lnTo>
                    <a:pt x="10" y="75"/>
                  </a:lnTo>
                  <a:lnTo>
                    <a:pt x="16" y="69"/>
                  </a:lnTo>
                  <a:lnTo>
                    <a:pt x="21" y="65"/>
                  </a:lnTo>
                  <a:lnTo>
                    <a:pt x="29" y="61"/>
                  </a:lnTo>
                  <a:lnTo>
                    <a:pt x="36" y="60"/>
                  </a:lnTo>
                  <a:lnTo>
                    <a:pt x="36" y="60"/>
                  </a:lnTo>
                  <a:lnTo>
                    <a:pt x="38" y="48"/>
                  </a:lnTo>
                  <a:lnTo>
                    <a:pt x="43" y="36"/>
                  </a:lnTo>
                  <a:lnTo>
                    <a:pt x="50" y="26"/>
                  </a:lnTo>
                  <a:lnTo>
                    <a:pt x="58" y="17"/>
                  </a:lnTo>
                  <a:lnTo>
                    <a:pt x="68" y="9"/>
                  </a:lnTo>
                  <a:lnTo>
                    <a:pt x="79" y="5"/>
                  </a:lnTo>
                  <a:lnTo>
                    <a:pt x="90" y="1"/>
                  </a:lnTo>
                  <a:lnTo>
                    <a:pt x="103" y="0"/>
                  </a:lnTo>
                  <a:lnTo>
                    <a:pt x="10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406"/>
            <p:cNvSpPr>
              <a:spLocks/>
            </p:cNvSpPr>
            <p:nvPr/>
          </p:nvSpPr>
          <p:spPr bwMode="auto">
            <a:xfrm>
              <a:off x="2498502" y="3933032"/>
              <a:ext cx="358775" cy="60325"/>
            </a:xfrm>
            <a:custGeom>
              <a:avLst/>
              <a:gdLst>
                <a:gd name="T0" fmla="*/ 0 w 226"/>
                <a:gd name="T1" fmla="*/ 11 h 38"/>
                <a:gd name="T2" fmla="*/ 0 w 226"/>
                <a:gd name="T3" fmla="*/ 11 h 38"/>
                <a:gd name="T4" fmla="*/ 15 w 226"/>
                <a:gd name="T5" fmla="*/ 0 h 38"/>
                <a:gd name="T6" fmla="*/ 213 w 226"/>
                <a:gd name="T7" fmla="*/ 0 h 38"/>
                <a:gd name="T8" fmla="*/ 226 w 226"/>
                <a:gd name="T9" fmla="*/ 11 h 38"/>
                <a:gd name="T10" fmla="*/ 226 w 226"/>
                <a:gd name="T11" fmla="*/ 38 h 38"/>
                <a:gd name="T12" fmla="*/ 0 w 226"/>
                <a:gd name="T13" fmla="*/ 38 h 38"/>
                <a:gd name="T14" fmla="*/ 0 w 226"/>
                <a:gd name="T15" fmla="*/ 11 h 38"/>
                <a:gd name="T16" fmla="*/ 0 w 226"/>
                <a:gd name="T17" fmla="*/ 11 h 38"/>
                <a:gd name="T18" fmla="*/ 0 w 226"/>
                <a:gd name="T19" fmla="*/ 1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38">
                  <a:moveTo>
                    <a:pt x="0" y="11"/>
                  </a:moveTo>
                  <a:lnTo>
                    <a:pt x="0" y="11"/>
                  </a:lnTo>
                  <a:lnTo>
                    <a:pt x="15" y="0"/>
                  </a:lnTo>
                  <a:lnTo>
                    <a:pt x="213" y="0"/>
                  </a:lnTo>
                  <a:lnTo>
                    <a:pt x="226" y="11"/>
                  </a:lnTo>
                  <a:lnTo>
                    <a:pt x="226" y="38"/>
                  </a:lnTo>
                  <a:lnTo>
                    <a:pt x="0" y="38"/>
                  </a:lnTo>
                  <a:lnTo>
                    <a:pt x="0" y="11"/>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 name="组合 6"/>
          <p:cNvGrpSpPr/>
          <p:nvPr/>
        </p:nvGrpSpPr>
        <p:grpSpPr>
          <a:xfrm>
            <a:off x="3290947" y="1682558"/>
            <a:ext cx="588674" cy="458955"/>
            <a:chOff x="2339752" y="3369469"/>
            <a:chExt cx="676275" cy="623888"/>
          </a:xfrm>
          <a:solidFill>
            <a:schemeClr val="tx1">
              <a:lumMod val="95000"/>
              <a:lumOff val="5000"/>
            </a:schemeClr>
          </a:solidFill>
        </p:grpSpPr>
        <p:sp>
          <p:nvSpPr>
            <p:cNvPr id="117" name="Freeform 404"/>
            <p:cNvSpPr>
              <a:spLocks noEditPoints="1"/>
            </p:cNvSpPr>
            <p:nvPr/>
          </p:nvSpPr>
          <p:spPr bwMode="auto">
            <a:xfrm>
              <a:off x="2339752" y="3369469"/>
              <a:ext cx="676275" cy="541338"/>
            </a:xfrm>
            <a:custGeom>
              <a:avLst/>
              <a:gdLst>
                <a:gd name="T0" fmla="*/ 424 w 426"/>
                <a:gd name="T1" fmla="*/ 23 h 341"/>
                <a:gd name="T2" fmla="*/ 422 w 426"/>
                <a:gd name="T3" fmla="*/ 19 h 341"/>
                <a:gd name="T4" fmla="*/ 419 w 426"/>
                <a:gd name="T5" fmla="*/ 14 h 341"/>
                <a:gd name="T6" fmla="*/ 416 w 426"/>
                <a:gd name="T7" fmla="*/ 11 h 341"/>
                <a:gd name="T8" fmla="*/ 412 w 426"/>
                <a:gd name="T9" fmla="*/ 7 h 341"/>
                <a:gd name="T10" fmla="*/ 409 w 426"/>
                <a:gd name="T11" fmla="*/ 5 h 341"/>
                <a:gd name="T12" fmla="*/ 404 w 426"/>
                <a:gd name="T13" fmla="*/ 3 h 341"/>
                <a:gd name="T14" fmla="*/ 400 w 426"/>
                <a:gd name="T15" fmla="*/ 2 h 341"/>
                <a:gd name="T16" fmla="*/ 394 w 426"/>
                <a:gd name="T17" fmla="*/ 0 h 341"/>
                <a:gd name="T18" fmla="*/ 32 w 426"/>
                <a:gd name="T19" fmla="*/ 0 h 341"/>
                <a:gd name="T20" fmla="*/ 28 w 426"/>
                <a:gd name="T21" fmla="*/ 2 h 341"/>
                <a:gd name="T22" fmla="*/ 23 w 426"/>
                <a:gd name="T23" fmla="*/ 3 h 341"/>
                <a:gd name="T24" fmla="*/ 18 w 426"/>
                <a:gd name="T25" fmla="*/ 5 h 341"/>
                <a:gd name="T26" fmla="*/ 14 w 426"/>
                <a:gd name="T27" fmla="*/ 7 h 341"/>
                <a:gd name="T28" fmla="*/ 11 w 426"/>
                <a:gd name="T29" fmla="*/ 11 h 341"/>
                <a:gd name="T30" fmla="*/ 7 w 426"/>
                <a:gd name="T31" fmla="*/ 14 h 341"/>
                <a:gd name="T32" fmla="*/ 5 w 426"/>
                <a:gd name="T33" fmla="*/ 19 h 341"/>
                <a:gd name="T34" fmla="*/ 3 w 426"/>
                <a:gd name="T35" fmla="*/ 23 h 341"/>
                <a:gd name="T36" fmla="*/ 1 w 426"/>
                <a:gd name="T37" fmla="*/ 28 h 341"/>
                <a:gd name="T38" fmla="*/ 0 w 426"/>
                <a:gd name="T39" fmla="*/ 32 h 341"/>
                <a:gd name="T40" fmla="*/ 0 w 426"/>
                <a:gd name="T41" fmla="*/ 296 h 341"/>
                <a:gd name="T42" fmla="*/ 1 w 426"/>
                <a:gd name="T43" fmla="*/ 300 h 341"/>
                <a:gd name="T44" fmla="*/ 3 w 426"/>
                <a:gd name="T45" fmla="*/ 305 h 341"/>
                <a:gd name="T46" fmla="*/ 5 w 426"/>
                <a:gd name="T47" fmla="*/ 309 h 341"/>
                <a:gd name="T48" fmla="*/ 7 w 426"/>
                <a:gd name="T49" fmla="*/ 314 h 341"/>
                <a:gd name="T50" fmla="*/ 11 w 426"/>
                <a:gd name="T51" fmla="*/ 317 h 341"/>
                <a:gd name="T52" fmla="*/ 14 w 426"/>
                <a:gd name="T53" fmla="*/ 321 h 341"/>
                <a:gd name="T54" fmla="*/ 18 w 426"/>
                <a:gd name="T55" fmla="*/ 323 h 341"/>
                <a:gd name="T56" fmla="*/ 23 w 426"/>
                <a:gd name="T57" fmla="*/ 325 h 341"/>
                <a:gd name="T58" fmla="*/ 28 w 426"/>
                <a:gd name="T59" fmla="*/ 326 h 341"/>
                <a:gd name="T60" fmla="*/ 32 w 426"/>
                <a:gd name="T61" fmla="*/ 327 h 341"/>
                <a:gd name="T62" fmla="*/ 145 w 426"/>
                <a:gd name="T63" fmla="*/ 341 h 341"/>
                <a:gd name="T64" fmla="*/ 393 w 426"/>
                <a:gd name="T65" fmla="*/ 327 h 341"/>
                <a:gd name="T66" fmla="*/ 398 w 426"/>
                <a:gd name="T67" fmla="*/ 327 h 341"/>
                <a:gd name="T68" fmla="*/ 402 w 426"/>
                <a:gd name="T69" fmla="*/ 326 h 341"/>
                <a:gd name="T70" fmla="*/ 407 w 426"/>
                <a:gd name="T71" fmla="*/ 324 h 341"/>
                <a:gd name="T72" fmla="*/ 411 w 426"/>
                <a:gd name="T73" fmla="*/ 322 h 341"/>
                <a:gd name="T74" fmla="*/ 415 w 426"/>
                <a:gd name="T75" fmla="*/ 318 h 341"/>
                <a:gd name="T76" fmla="*/ 418 w 426"/>
                <a:gd name="T77" fmla="*/ 315 h 341"/>
                <a:gd name="T78" fmla="*/ 421 w 426"/>
                <a:gd name="T79" fmla="*/ 312 h 341"/>
                <a:gd name="T80" fmla="*/ 424 w 426"/>
                <a:gd name="T81" fmla="*/ 307 h 341"/>
                <a:gd name="T82" fmla="*/ 425 w 426"/>
                <a:gd name="T83" fmla="*/ 303 h 341"/>
                <a:gd name="T84" fmla="*/ 426 w 426"/>
                <a:gd name="T85" fmla="*/ 297 h 341"/>
                <a:gd name="T86" fmla="*/ 426 w 426"/>
                <a:gd name="T87" fmla="*/ 31 h 341"/>
                <a:gd name="T88" fmla="*/ 425 w 426"/>
                <a:gd name="T89" fmla="*/ 26 h 341"/>
                <a:gd name="T90" fmla="*/ 39 w 426"/>
                <a:gd name="T91" fmla="*/ 3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6" h="341">
                  <a:moveTo>
                    <a:pt x="425" y="26"/>
                  </a:moveTo>
                  <a:lnTo>
                    <a:pt x="425" y="24"/>
                  </a:lnTo>
                  <a:lnTo>
                    <a:pt x="424" y="23"/>
                  </a:lnTo>
                  <a:lnTo>
                    <a:pt x="424" y="21"/>
                  </a:lnTo>
                  <a:lnTo>
                    <a:pt x="422" y="20"/>
                  </a:lnTo>
                  <a:lnTo>
                    <a:pt x="422" y="19"/>
                  </a:lnTo>
                  <a:lnTo>
                    <a:pt x="421" y="17"/>
                  </a:lnTo>
                  <a:lnTo>
                    <a:pt x="420" y="15"/>
                  </a:lnTo>
                  <a:lnTo>
                    <a:pt x="419" y="14"/>
                  </a:lnTo>
                  <a:lnTo>
                    <a:pt x="418" y="13"/>
                  </a:lnTo>
                  <a:lnTo>
                    <a:pt x="417" y="12"/>
                  </a:lnTo>
                  <a:lnTo>
                    <a:pt x="416" y="11"/>
                  </a:lnTo>
                  <a:lnTo>
                    <a:pt x="415" y="9"/>
                  </a:lnTo>
                  <a:lnTo>
                    <a:pt x="413" y="8"/>
                  </a:lnTo>
                  <a:lnTo>
                    <a:pt x="412" y="7"/>
                  </a:lnTo>
                  <a:lnTo>
                    <a:pt x="411" y="6"/>
                  </a:lnTo>
                  <a:lnTo>
                    <a:pt x="410" y="6"/>
                  </a:lnTo>
                  <a:lnTo>
                    <a:pt x="409" y="5"/>
                  </a:lnTo>
                  <a:lnTo>
                    <a:pt x="407" y="4"/>
                  </a:lnTo>
                  <a:lnTo>
                    <a:pt x="405" y="4"/>
                  </a:lnTo>
                  <a:lnTo>
                    <a:pt x="404" y="3"/>
                  </a:lnTo>
                  <a:lnTo>
                    <a:pt x="402" y="3"/>
                  </a:lnTo>
                  <a:lnTo>
                    <a:pt x="401" y="2"/>
                  </a:lnTo>
                  <a:lnTo>
                    <a:pt x="400" y="2"/>
                  </a:lnTo>
                  <a:lnTo>
                    <a:pt x="398" y="2"/>
                  </a:lnTo>
                  <a:lnTo>
                    <a:pt x="396" y="0"/>
                  </a:lnTo>
                  <a:lnTo>
                    <a:pt x="394" y="0"/>
                  </a:lnTo>
                  <a:lnTo>
                    <a:pt x="393" y="0"/>
                  </a:lnTo>
                  <a:lnTo>
                    <a:pt x="34" y="0"/>
                  </a:lnTo>
                  <a:lnTo>
                    <a:pt x="32" y="0"/>
                  </a:lnTo>
                  <a:lnTo>
                    <a:pt x="31" y="0"/>
                  </a:lnTo>
                  <a:lnTo>
                    <a:pt x="29" y="2"/>
                  </a:lnTo>
                  <a:lnTo>
                    <a:pt x="28" y="2"/>
                  </a:lnTo>
                  <a:lnTo>
                    <a:pt x="25" y="2"/>
                  </a:lnTo>
                  <a:lnTo>
                    <a:pt x="24" y="3"/>
                  </a:lnTo>
                  <a:lnTo>
                    <a:pt x="23" y="3"/>
                  </a:lnTo>
                  <a:lnTo>
                    <a:pt x="21" y="4"/>
                  </a:lnTo>
                  <a:lnTo>
                    <a:pt x="20" y="4"/>
                  </a:lnTo>
                  <a:lnTo>
                    <a:pt x="18" y="5"/>
                  </a:lnTo>
                  <a:lnTo>
                    <a:pt x="16" y="6"/>
                  </a:lnTo>
                  <a:lnTo>
                    <a:pt x="15" y="6"/>
                  </a:lnTo>
                  <a:lnTo>
                    <a:pt x="14" y="7"/>
                  </a:lnTo>
                  <a:lnTo>
                    <a:pt x="13" y="8"/>
                  </a:lnTo>
                  <a:lnTo>
                    <a:pt x="12" y="9"/>
                  </a:lnTo>
                  <a:lnTo>
                    <a:pt x="11" y="11"/>
                  </a:lnTo>
                  <a:lnTo>
                    <a:pt x="9" y="12"/>
                  </a:lnTo>
                  <a:lnTo>
                    <a:pt x="8" y="13"/>
                  </a:lnTo>
                  <a:lnTo>
                    <a:pt x="7" y="14"/>
                  </a:lnTo>
                  <a:lnTo>
                    <a:pt x="6" y="15"/>
                  </a:lnTo>
                  <a:lnTo>
                    <a:pt x="5" y="17"/>
                  </a:lnTo>
                  <a:lnTo>
                    <a:pt x="5" y="19"/>
                  </a:lnTo>
                  <a:lnTo>
                    <a:pt x="4" y="20"/>
                  </a:lnTo>
                  <a:lnTo>
                    <a:pt x="3" y="21"/>
                  </a:lnTo>
                  <a:lnTo>
                    <a:pt x="3" y="23"/>
                  </a:lnTo>
                  <a:lnTo>
                    <a:pt x="3" y="24"/>
                  </a:lnTo>
                  <a:lnTo>
                    <a:pt x="1" y="26"/>
                  </a:lnTo>
                  <a:lnTo>
                    <a:pt x="1" y="28"/>
                  </a:lnTo>
                  <a:lnTo>
                    <a:pt x="1" y="29"/>
                  </a:lnTo>
                  <a:lnTo>
                    <a:pt x="0" y="31"/>
                  </a:lnTo>
                  <a:lnTo>
                    <a:pt x="0" y="32"/>
                  </a:lnTo>
                  <a:lnTo>
                    <a:pt x="0" y="34"/>
                  </a:lnTo>
                  <a:lnTo>
                    <a:pt x="0" y="293"/>
                  </a:lnTo>
                  <a:lnTo>
                    <a:pt x="0" y="296"/>
                  </a:lnTo>
                  <a:lnTo>
                    <a:pt x="0" y="297"/>
                  </a:lnTo>
                  <a:lnTo>
                    <a:pt x="1" y="299"/>
                  </a:lnTo>
                  <a:lnTo>
                    <a:pt x="1" y="300"/>
                  </a:lnTo>
                  <a:lnTo>
                    <a:pt x="1" y="303"/>
                  </a:lnTo>
                  <a:lnTo>
                    <a:pt x="3" y="304"/>
                  </a:lnTo>
                  <a:lnTo>
                    <a:pt x="3" y="305"/>
                  </a:lnTo>
                  <a:lnTo>
                    <a:pt x="3" y="307"/>
                  </a:lnTo>
                  <a:lnTo>
                    <a:pt x="4" y="308"/>
                  </a:lnTo>
                  <a:lnTo>
                    <a:pt x="5" y="309"/>
                  </a:lnTo>
                  <a:lnTo>
                    <a:pt x="5" y="312"/>
                  </a:lnTo>
                  <a:lnTo>
                    <a:pt x="6" y="313"/>
                  </a:lnTo>
                  <a:lnTo>
                    <a:pt x="7" y="314"/>
                  </a:lnTo>
                  <a:lnTo>
                    <a:pt x="8" y="315"/>
                  </a:lnTo>
                  <a:lnTo>
                    <a:pt x="9" y="316"/>
                  </a:lnTo>
                  <a:lnTo>
                    <a:pt x="11" y="317"/>
                  </a:lnTo>
                  <a:lnTo>
                    <a:pt x="12" y="318"/>
                  </a:lnTo>
                  <a:lnTo>
                    <a:pt x="13" y="320"/>
                  </a:lnTo>
                  <a:lnTo>
                    <a:pt x="14" y="321"/>
                  </a:lnTo>
                  <a:lnTo>
                    <a:pt x="15" y="322"/>
                  </a:lnTo>
                  <a:lnTo>
                    <a:pt x="16" y="323"/>
                  </a:lnTo>
                  <a:lnTo>
                    <a:pt x="18" y="323"/>
                  </a:lnTo>
                  <a:lnTo>
                    <a:pt x="20" y="324"/>
                  </a:lnTo>
                  <a:lnTo>
                    <a:pt x="21" y="325"/>
                  </a:lnTo>
                  <a:lnTo>
                    <a:pt x="23" y="325"/>
                  </a:lnTo>
                  <a:lnTo>
                    <a:pt x="24" y="326"/>
                  </a:lnTo>
                  <a:lnTo>
                    <a:pt x="25" y="326"/>
                  </a:lnTo>
                  <a:lnTo>
                    <a:pt x="28" y="326"/>
                  </a:lnTo>
                  <a:lnTo>
                    <a:pt x="29" y="327"/>
                  </a:lnTo>
                  <a:lnTo>
                    <a:pt x="31" y="327"/>
                  </a:lnTo>
                  <a:lnTo>
                    <a:pt x="32" y="327"/>
                  </a:lnTo>
                  <a:lnTo>
                    <a:pt x="34" y="327"/>
                  </a:lnTo>
                  <a:lnTo>
                    <a:pt x="145" y="327"/>
                  </a:lnTo>
                  <a:lnTo>
                    <a:pt x="145" y="341"/>
                  </a:lnTo>
                  <a:lnTo>
                    <a:pt x="281" y="341"/>
                  </a:lnTo>
                  <a:lnTo>
                    <a:pt x="281" y="327"/>
                  </a:lnTo>
                  <a:lnTo>
                    <a:pt x="393" y="327"/>
                  </a:lnTo>
                  <a:lnTo>
                    <a:pt x="394" y="327"/>
                  </a:lnTo>
                  <a:lnTo>
                    <a:pt x="396" y="327"/>
                  </a:lnTo>
                  <a:lnTo>
                    <a:pt x="398" y="327"/>
                  </a:lnTo>
                  <a:lnTo>
                    <a:pt x="400" y="326"/>
                  </a:lnTo>
                  <a:lnTo>
                    <a:pt x="401" y="326"/>
                  </a:lnTo>
                  <a:lnTo>
                    <a:pt x="402" y="326"/>
                  </a:lnTo>
                  <a:lnTo>
                    <a:pt x="404" y="325"/>
                  </a:lnTo>
                  <a:lnTo>
                    <a:pt x="405" y="325"/>
                  </a:lnTo>
                  <a:lnTo>
                    <a:pt x="407" y="324"/>
                  </a:lnTo>
                  <a:lnTo>
                    <a:pt x="409" y="323"/>
                  </a:lnTo>
                  <a:lnTo>
                    <a:pt x="410" y="323"/>
                  </a:lnTo>
                  <a:lnTo>
                    <a:pt x="411" y="322"/>
                  </a:lnTo>
                  <a:lnTo>
                    <a:pt x="412" y="321"/>
                  </a:lnTo>
                  <a:lnTo>
                    <a:pt x="413" y="320"/>
                  </a:lnTo>
                  <a:lnTo>
                    <a:pt x="415" y="318"/>
                  </a:lnTo>
                  <a:lnTo>
                    <a:pt x="416" y="317"/>
                  </a:lnTo>
                  <a:lnTo>
                    <a:pt x="417" y="316"/>
                  </a:lnTo>
                  <a:lnTo>
                    <a:pt x="418" y="315"/>
                  </a:lnTo>
                  <a:lnTo>
                    <a:pt x="419" y="314"/>
                  </a:lnTo>
                  <a:lnTo>
                    <a:pt x="420" y="313"/>
                  </a:lnTo>
                  <a:lnTo>
                    <a:pt x="421" y="312"/>
                  </a:lnTo>
                  <a:lnTo>
                    <a:pt x="422" y="309"/>
                  </a:lnTo>
                  <a:lnTo>
                    <a:pt x="422" y="308"/>
                  </a:lnTo>
                  <a:lnTo>
                    <a:pt x="424" y="307"/>
                  </a:lnTo>
                  <a:lnTo>
                    <a:pt x="424" y="305"/>
                  </a:lnTo>
                  <a:lnTo>
                    <a:pt x="425" y="304"/>
                  </a:lnTo>
                  <a:lnTo>
                    <a:pt x="425" y="303"/>
                  </a:lnTo>
                  <a:lnTo>
                    <a:pt x="426" y="300"/>
                  </a:lnTo>
                  <a:lnTo>
                    <a:pt x="426" y="299"/>
                  </a:lnTo>
                  <a:lnTo>
                    <a:pt x="426" y="297"/>
                  </a:lnTo>
                  <a:lnTo>
                    <a:pt x="426" y="296"/>
                  </a:lnTo>
                  <a:lnTo>
                    <a:pt x="426" y="32"/>
                  </a:lnTo>
                  <a:lnTo>
                    <a:pt x="426" y="31"/>
                  </a:lnTo>
                  <a:lnTo>
                    <a:pt x="426" y="29"/>
                  </a:lnTo>
                  <a:lnTo>
                    <a:pt x="426" y="28"/>
                  </a:lnTo>
                  <a:lnTo>
                    <a:pt x="425" y="26"/>
                  </a:lnTo>
                  <a:close/>
                  <a:moveTo>
                    <a:pt x="387" y="293"/>
                  </a:moveTo>
                  <a:lnTo>
                    <a:pt x="39" y="293"/>
                  </a:lnTo>
                  <a:lnTo>
                    <a:pt x="39" y="34"/>
                  </a:lnTo>
                  <a:lnTo>
                    <a:pt x="387" y="34"/>
                  </a:lnTo>
                  <a:lnTo>
                    <a:pt x="387" y="2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405"/>
            <p:cNvSpPr>
              <a:spLocks/>
            </p:cNvSpPr>
            <p:nvPr/>
          </p:nvSpPr>
          <p:spPr bwMode="auto">
            <a:xfrm>
              <a:off x="2498502" y="3490119"/>
              <a:ext cx="350838" cy="233363"/>
            </a:xfrm>
            <a:custGeom>
              <a:avLst/>
              <a:gdLst>
                <a:gd name="T0" fmla="*/ 103 w 221"/>
                <a:gd name="T1" fmla="*/ 0 h 147"/>
                <a:gd name="T2" fmla="*/ 103 w 221"/>
                <a:gd name="T3" fmla="*/ 0 h 147"/>
                <a:gd name="T4" fmla="*/ 114 w 221"/>
                <a:gd name="T5" fmla="*/ 0 h 147"/>
                <a:gd name="T6" fmla="*/ 123 w 221"/>
                <a:gd name="T7" fmla="*/ 3 h 147"/>
                <a:gd name="T8" fmla="*/ 133 w 221"/>
                <a:gd name="T9" fmla="*/ 7 h 147"/>
                <a:gd name="T10" fmla="*/ 141 w 221"/>
                <a:gd name="T11" fmla="*/ 12 h 147"/>
                <a:gd name="T12" fmla="*/ 149 w 221"/>
                <a:gd name="T13" fmla="*/ 17 h 147"/>
                <a:gd name="T14" fmla="*/ 156 w 221"/>
                <a:gd name="T15" fmla="*/ 25 h 147"/>
                <a:gd name="T16" fmla="*/ 162 w 221"/>
                <a:gd name="T17" fmla="*/ 33 h 147"/>
                <a:gd name="T18" fmla="*/ 166 w 221"/>
                <a:gd name="T19" fmla="*/ 42 h 147"/>
                <a:gd name="T20" fmla="*/ 166 w 221"/>
                <a:gd name="T21" fmla="*/ 42 h 147"/>
                <a:gd name="T22" fmla="*/ 169 w 221"/>
                <a:gd name="T23" fmla="*/ 42 h 147"/>
                <a:gd name="T24" fmla="*/ 169 w 221"/>
                <a:gd name="T25" fmla="*/ 42 h 147"/>
                <a:gd name="T26" fmla="*/ 179 w 221"/>
                <a:gd name="T27" fmla="*/ 43 h 147"/>
                <a:gd name="T28" fmla="*/ 189 w 221"/>
                <a:gd name="T29" fmla="*/ 46 h 147"/>
                <a:gd name="T30" fmla="*/ 198 w 221"/>
                <a:gd name="T31" fmla="*/ 51 h 147"/>
                <a:gd name="T32" fmla="*/ 206 w 221"/>
                <a:gd name="T33" fmla="*/ 57 h 147"/>
                <a:gd name="T34" fmla="*/ 212 w 221"/>
                <a:gd name="T35" fmla="*/ 65 h 147"/>
                <a:gd name="T36" fmla="*/ 217 w 221"/>
                <a:gd name="T37" fmla="*/ 74 h 147"/>
                <a:gd name="T38" fmla="*/ 219 w 221"/>
                <a:gd name="T39" fmla="*/ 84 h 147"/>
                <a:gd name="T40" fmla="*/ 221 w 221"/>
                <a:gd name="T41" fmla="*/ 94 h 147"/>
                <a:gd name="T42" fmla="*/ 221 w 221"/>
                <a:gd name="T43" fmla="*/ 94 h 147"/>
                <a:gd name="T44" fmla="*/ 219 w 221"/>
                <a:gd name="T45" fmla="*/ 104 h 147"/>
                <a:gd name="T46" fmla="*/ 217 w 221"/>
                <a:gd name="T47" fmla="*/ 115 h 147"/>
                <a:gd name="T48" fmla="*/ 212 w 221"/>
                <a:gd name="T49" fmla="*/ 124 h 147"/>
                <a:gd name="T50" fmla="*/ 206 w 221"/>
                <a:gd name="T51" fmla="*/ 131 h 147"/>
                <a:gd name="T52" fmla="*/ 198 w 221"/>
                <a:gd name="T53" fmla="*/ 138 h 147"/>
                <a:gd name="T54" fmla="*/ 189 w 221"/>
                <a:gd name="T55" fmla="*/ 143 h 147"/>
                <a:gd name="T56" fmla="*/ 179 w 221"/>
                <a:gd name="T57" fmla="*/ 146 h 147"/>
                <a:gd name="T58" fmla="*/ 169 w 221"/>
                <a:gd name="T59" fmla="*/ 147 h 147"/>
                <a:gd name="T60" fmla="*/ 44 w 221"/>
                <a:gd name="T61" fmla="*/ 147 h 147"/>
                <a:gd name="T62" fmla="*/ 44 w 221"/>
                <a:gd name="T63" fmla="*/ 147 h 147"/>
                <a:gd name="T64" fmla="*/ 35 w 221"/>
                <a:gd name="T65" fmla="*/ 146 h 147"/>
                <a:gd name="T66" fmla="*/ 26 w 221"/>
                <a:gd name="T67" fmla="*/ 144 h 147"/>
                <a:gd name="T68" fmla="*/ 19 w 221"/>
                <a:gd name="T69" fmla="*/ 139 h 147"/>
                <a:gd name="T70" fmla="*/ 12 w 221"/>
                <a:gd name="T71" fmla="*/ 134 h 147"/>
                <a:gd name="T72" fmla="*/ 7 w 221"/>
                <a:gd name="T73" fmla="*/ 128 h 147"/>
                <a:gd name="T74" fmla="*/ 3 w 221"/>
                <a:gd name="T75" fmla="*/ 120 h 147"/>
                <a:gd name="T76" fmla="*/ 1 w 221"/>
                <a:gd name="T77" fmla="*/ 112 h 147"/>
                <a:gd name="T78" fmla="*/ 0 w 221"/>
                <a:gd name="T79" fmla="*/ 103 h 147"/>
                <a:gd name="T80" fmla="*/ 0 w 221"/>
                <a:gd name="T81" fmla="*/ 103 h 147"/>
                <a:gd name="T82" fmla="*/ 0 w 221"/>
                <a:gd name="T83" fmla="*/ 95 h 147"/>
                <a:gd name="T84" fmla="*/ 2 w 221"/>
                <a:gd name="T85" fmla="*/ 87 h 147"/>
                <a:gd name="T86" fmla="*/ 6 w 221"/>
                <a:gd name="T87" fmla="*/ 81 h 147"/>
                <a:gd name="T88" fmla="*/ 10 w 221"/>
                <a:gd name="T89" fmla="*/ 75 h 147"/>
                <a:gd name="T90" fmla="*/ 16 w 221"/>
                <a:gd name="T91" fmla="*/ 69 h 147"/>
                <a:gd name="T92" fmla="*/ 21 w 221"/>
                <a:gd name="T93" fmla="*/ 65 h 147"/>
                <a:gd name="T94" fmla="*/ 29 w 221"/>
                <a:gd name="T95" fmla="*/ 61 h 147"/>
                <a:gd name="T96" fmla="*/ 36 w 221"/>
                <a:gd name="T97" fmla="*/ 60 h 147"/>
                <a:gd name="T98" fmla="*/ 36 w 221"/>
                <a:gd name="T99" fmla="*/ 60 h 147"/>
                <a:gd name="T100" fmla="*/ 38 w 221"/>
                <a:gd name="T101" fmla="*/ 48 h 147"/>
                <a:gd name="T102" fmla="*/ 43 w 221"/>
                <a:gd name="T103" fmla="*/ 36 h 147"/>
                <a:gd name="T104" fmla="*/ 50 w 221"/>
                <a:gd name="T105" fmla="*/ 26 h 147"/>
                <a:gd name="T106" fmla="*/ 58 w 221"/>
                <a:gd name="T107" fmla="*/ 17 h 147"/>
                <a:gd name="T108" fmla="*/ 68 w 221"/>
                <a:gd name="T109" fmla="*/ 9 h 147"/>
                <a:gd name="T110" fmla="*/ 79 w 221"/>
                <a:gd name="T111" fmla="*/ 5 h 147"/>
                <a:gd name="T112" fmla="*/ 90 w 221"/>
                <a:gd name="T113" fmla="*/ 1 h 147"/>
                <a:gd name="T114" fmla="*/ 103 w 221"/>
                <a:gd name="T115" fmla="*/ 0 h 147"/>
                <a:gd name="T116" fmla="*/ 103 w 221"/>
                <a:gd name="T11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1" h="147">
                  <a:moveTo>
                    <a:pt x="103" y="0"/>
                  </a:moveTo>
                  <a:lnTo>
                    <a:pt x="103" y="0"/>
                  </a:lnTo>
                  <a:lnTo>
                    <a:pt x="114" y="0"/>
                  </a:lnTo>
                  <a:lnTo>
                    <a:pt x="123" y="3"/>
                  </a:lnTo>
                  <a:lnTo>
                    <a:pt x="133" y="7"/>
                  </a:lnTo>
                  <a:lnTo>
                    <a:pt x="141" y="12"/>
                  </a:lnTo>
                  <a:lnTo>
                    <a:pt x="149" y="17"/>
                  </a:lnTo>
                  <a:lnTo>
                    <a:pt x="156" y="25"/>
                  </a:lnTo>
                  <a:lnTo>
                    <a:pt x="162" y="33"/>
                  </a:lnTo>
                  <a:lnTo>
                    <a:pt x="166" y="42"/>
                  </a:lnTo>
                  <a:lnTo>
                    <a:pt x="166" y="42"/>
                  </a:lnTo>
                  <a:lnTo>
                    <a:pt x="169" y="42"/>
                  </a:lnTo>
                  <a:lnTo>
                    <a:pt x="169" y="42"/>
                  </a:lnTo>
                  <a:lnTo>
                    <a:pt x="179" y="43"/>
                  </a:lnTo>
                  <a:lnTo>
                    <a:pt x="189" y="46"/>
                  </a:lnTo>
                  <a:lnTo>
                    <a:pt x="198" y="51"/>
                  </a:lnTo>
                  <a:lnTo>
                    <a:pt x="206" y="57"/>
                  </a:lnTo>
                  <a:lnTo>
                    <a:pt x="212" y="65"/>
                  </a:lnTo>
                  <a:lnTo>
                    <a:pt x="217" y="74"/>
                  </a:lnTo>
                  <a:lnTo>
                    <a:pt x="219" y="84"/>
                  </a:lnTo>
                  <a:lnTo>
                    <a:pt x="221" y="94"/>
                  </a:lnTo>
                  <a:lnTo>
                    <a:pt x="221" y="94"/>
                  </a:lnTo>
                  <a:lnTo>
                    <a:pt x="219" y="104"/>
                  </a:lnTo>
                  <a:lnTo>
                    <a:pt x="217" y="115"/>
                  </a:lnTo>
                  <a:lnTo>
                    <a:pt x="212" y="124"/>
                  </a:lnTo>
                  <a:lnTo>
                    <a:pt x="206" y="131"/>
                  </a:lnTo>
                  <a:lnTo>
                    <a:pt x="198" y="138"/>
                  </a:lnTo>
                  <a:lnTo>
                    <a:pt x="189" y="143"/>
                  </a:lnTo>
                  <a:lnTo>
                    <a:pt x="179" y="146"/>
                  </a:lnTo>
                  <a:lnTo>
                    <a:pt x="169" y="147"/>
                  </a:lnTo>
                  <a:lnTo>
                    <a:pt x="44" y="147"/>
                  </a:lnTo>
                  <a:lnTo>
                    <a:pt x="44" y="147"/>
                  </a:lnTo>
                  <a:lnTo>
                    <a:pt x="35" y="146"/>
                  </a:lnTo>
                  <a:lnTo>
                    <a:pt x="26" y="144"/>
                  </a:lnTo>
                  <a:lnTo>
                    <a:pt x="19" y="139"/>
                  </a:lnTo>
                  <a:lnTo>
                    <a:pt x="12" y="134"/>
                  </a:lnTo>
                  <a:lnTo>
                    <a:pt x="7" y="128"/>
                  </a:lnTo>
                  <a:lnTo>
                    <a:pt x="3" y="120"/>
                  </a:lnTo>
                  <a:lnTo>
                    <a:pt x="1" y="112"/>
                  </a:lnTo>
                  <a:lnTo>
                    <a:pt x="0" y="103"/>
                  </a:lnTo>
                  <a:lnTo>
                    <a:pt x="0" y="103"/>
                  </a:lnTo>
                  <a:lnTo>
                    <a:pt x="0" y="95"/>
                  </a:lnTo>
                  <a:lnTo>
                    <a:pt x="2" y="87"/>
                  </a:lnTo>
                  <a:lnTo>
                    <a:pt x="6" y="81"/>
                  </a:lnTo>
                  <a:lnTo>
                    <a:pt x="10" y="75"/>
                  </a:lnTo>
                  <a:lnTo>
                    <a:pt x="16" y="69"/>
                  </a:lnTo>
                  <a:lnTo>
                    <a:pt x="21" y="65"/>
                  </a:lnTo>
                  <a:lnTo>
                    <a:pt x="29" y="61"/>
                  </a:lnTo>
                  <a:lnTo>
                    <a:pt x="36" y="60"/>
                  </a:lnTo>
                  <a:lnTo>
                    <a:pt x="36" y="60"/>
                  </a:lnTo>
                  <a:lnTo>
                    <a:pt x="38" y="48"/>
                  </a:lnTo>
                  <a:lnTo>
                    <a:pt x="43" y="36"/>
                  </a:lnTo>
                  <a:lnTo>
                    <a:pt x="50" y="26"/>
                  </a:lnTo>
                  <a:lnTo>
                    <a:pt x="58" y="17"/>
                  </a:lnTo>
                  <a:lnTo>
                    <a:pt x="68" y="9"/>
                  </a:lnTo>
                  <a:lnTo>
                    <a:pt x="79" y="5"/>
                  </a:lnTo>
                  <a:lnTo>
                    <a:pt x="90" y="1"/>
                  </a:lnTo>
                  <a:lnTo>
                    <a:pt x="103" y="0"/>
                  </a:lnTo>
                  <a:lnTo>
                    <a:pt x="10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406"/>
            <p:cNvSpPr>
              <a:spLocks/>
            </p:cNvSpPr>
            <p:nvPr/>
          </p:nvSpPr>
          <p:spPr bwMode="auto">
            <a:xfrm>
              <a:off x="2498502" y="3933032"/>
              <a:ext cx="358775" cy="60325"/>
            </a:xfrm>
            <a:custGeom>
              <a:avLst/>
              <a:gdLst>
                <a:gd name="T0" fmla="*/ 0 w 226"/>
                <a:gd name="T1" fmla="*/ 11 h 38"/>
                <a:gd name="T2" fmla="*/ 0 w 226"/>
                <a:gd name="T3" fmla="*/ 11 h 38"/>
                <a:gd name="T4" fmla="*/ 15 w 226"/>
                <a:gd name="T5" fmla="*/ 0 h 38"/>
                <a:gd name="T6" fmla="*/ 213 w 226"/>
                <a:gd name="T7" fmla="*/ 0 h 38"/>
                <a:gd name="T8" fmla="*/ 226 w 226"/>
                <a:gd name="T9" fmla="*/ 11 h 38"/>
                <a:gd name="T10" fmla="*/ 226 w 226"/>
                <a:gd name="T11" fmla="*/ 38 h 38"/>
                <a:gd name="T12" fmla="*/ 0 w 226"/>
                <a:gd name="T13" fmla="*/ 38 h 38"/>
                <a:gd name="T14" fmla="*/ 0 w 226"/>
                <a:gd name="T15" fmla="*/ 11 h 38"/>
                <a:gd name="T16" fmla="*/ 0 w 226"/>
                <a:gd name="T17" fmla="*/ 11 h 38"/>
                <a:gd name="T18" fmla="*/ 0 w 226"/>
                <a:gd name="T19" fmla="*/ 1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38">
                  <a:moveTo>
                    <a:pt x="0" y="11"/>
                  </a:moveTo>
                  <a:lnTo>
                    <a:pt x="0" y="11"/>
                  </a:lnTo>
                  <a:lnTo>
                    <a:pt x="15" y="0"/>
                  </a:lnTo>
                  <a:lnTo>
                    <a:pt x="213" y="0"/>
                  </a:lnTo>
                  <a:lnTo>
                    <a:pt x="226" y="11"/>
                  </a:lnTo>
                  <a:lnTo>
                    <a:pt x="226" y="38"/>
                  </a:lnTo>
                  <a:lnTo>
                    <a:pt x="0" y="38"/>
                  </a:lnTo>
                  <a:lnTo>
                    <a:pt x="0" y="11"/>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 name="组合 7"/>
          <p:cNvGrpSpPr/>
          <p:nvPr/>
        </p:nvGrpSpPr>
        <p:grpSpPr>
          <a:xfrm>
            <a:off x="3978617" y="1673332"/>
            <a:ext cx="588674" cy="458955"/>
            <a:chOff x="2339752" y="3369469"/>
            <a:chExt cx="676275" cy="623888"/>
          </a:xfrm>
          <a:solidFill>
            <a:schemeClr val="tx1">
              <a:lumMod val="95000"/>
              <a:lumOff val="5000"/>
            </a:schemeClr>
          </a:solidFill>
        </p:grpSpPr>
        <p:sp>
          <p:nvSpPr>
            <p:cNvPr id="114" name="Freeform 404"/>
            <p:cNvSpPr>
              <a:spLocks noEditPoints="1"/>
            </p:cNvSpPr>
            <p:nvPr/>
          </p:nvSpPr>
          <p:spPr bwMode="auto">
            <a:xfrm>
              <a:off x="2339752" y="3369469"/>
              <a:ext cx="676275" cy="541338"/>
            </a:xfrm>
            <a:custGeom>
              <a:avLst/>
              <a:gdLst>
                <a:gd name="T0" fmla="*/ 424 w 426"/>
                <a:gd name="T1" fmla="*/ 23 h 341"/>
                <a:gd name="T2" fmla="*/ 422 w 426"/>
                <a:gd name="T3" fmla="*/ 19 h 341"/>
                <a:gd name="T4" fmla="*/ 419 w 426"/>
                <a:gd name="T5" fmla="*/ 14 h 341"/>
                <a:gd name="T6" fmla="*/ 416 w 426"/>
                <a:gd name="T7" fmla="*/ 11 h 341"/>
                <a:gd name="T8" fmla="*/ 412 w 426"/>
                <a:gd name="T9" fmla="*/ 7 h 341"/>
                <a:gd name="T10" fmla="*/ 409 w 426"/>
                <a:gd name="T11" fmla="*/ 5 h 341"/>
                <a:gd name="T12" fmla="*/ 404 w 426"/>
                <a:gd name="T13" fmla="*/ 3 h 341"/>
                <a:gd name="T14" fmla="*/ 400 w 426"/>
                <a:gd name="T15" fmla="*/ 2 h 341"/>
                <a:gd name="T16" fmla="*/ 394 w 426"/>
                <a:gd name="T17" fmla="*/ 0 h 341"/>
                <a:gd name="T18" fmla="*/ 32 w 426"/>
                <a:gd name="T19" fmla="*/ 0 h 341"/>
                <a:gd name="T20" fmla="*/ 28 w 426"/>
                <a:gd name="T21" fmla="*/ 2 h 341"/>
                <a:gd name="T22" fmla="*/ 23 w 426"/>
                <a:gd name="T23" fmla="*/ 3 h 341"/>
                <a:gd name="T24" fmla="*/ 18 w 426"/>
                <a:gd name="T25" fmla="*/ 5 h 341"/>
                <a:gd name="T26" fmla="*/ 14 w 426"/>
                <a:gd name="T27" fmla="*/ 7 h 341"/>
                <a:gd name="T28" fmla="*/ 11 w 426"/>
                <a:gd name="T29" fmla="*/ 11 h 341"/>
                <a:gd name="T30" fmla="*/ 7 w 426"/>
                <a:gd name="T31" fmla="*/ 14 h 341"/>
                <a:gd name="T32" fmla="*/ 5 w 426"/>
                <a:gd name="T33" fmla="*/ 19 h 341"/>
                <a:gd name="T34" fmla="*/ 3 w 426"/>
                <a:gd name="T35" fmla="*/ 23 h 341"/>
                <a:gd name="T36" fmla="*/ 1 w 426"/>
                <a:gd name="T37" fmla="*/ 28 h 341"/>
                <a:gd name="T38" fmla="*/ 0 w 426"/>
                <a:gd name="T39" fmla="*/ 32 h 341"/>
                <a:gd name="T40" fmla="*/ 0 w 426"/>
                <a:gd name="T41" fmla="*/ 296 h 341"/>
                <a:gd name="T42" fmla="*/ 1 w 426"/>
                <a:gd name="T43" fmla="*/ 300 h 341"/>
                <a:gd name="T44" fmla="*/ 3 w 426"/>
                <a:gd name="T45" fmla="*/ 305 h 341"/>
                <a:gd name="T46" fmla="*/ 5 w 426"/>
                <a:gd name="T47" fmla="*/ 309 h 341"/>
                <a:gd name="T48" fmla="*/ 7 w 426"/>
                <a:gd name="T49" fmla="*/ 314 h 341"/>
                <a:gd name="T50" fmla="*/ 11 w 426"/>
                <a:gd name="T51" fmla="*/ 317 h 341"/>
                <a:gd name="T52" fmla="*/ 14 w 426"/>
                <a:gd name="T53" fmla="*/ 321 h 341"/>
                <a:gd name="T54" fmla="*/ 18 w 426"/>
                <a:gd name="T55" fmla="*/ 323 h 341"/>
                <a:gd name="T56" fmla="*/ 23 w 426"/>
                <a:gd name="T57" fmla="*/ 325 h 341"/>
                <a:gd name="T58" fmla="*/ 28 w 426"/>
                <a:gd name="T59" fmla="*/ 326 h 341"/>
                <a:gd name="T60" fmla="*/ 32 w 426"/>
                <a:gd name="T61" fmla="*/ 327 h 341"/>
                <a:gd name="T62" fmla="*/ 145 w 426"/>
                <a:gd name="T63" fmla="*/ 341 h 341"/>
                <a:gd name="T64" fmla="*/ 393 w 426"/>
                <a:gd name="T65" fmla="*/ 327 h 341"/>
                <a:gd name="T66" fmla="*/ 398 w 426"/>
                <a:gd name="T67" fmla="*/ 327 h 341"/>
                <a:gd name="T68" fmla="*/ 402 w 426"/>
                <a:gd name="T69" fmla="*/ 326 h 341"/>
                <a:gd name="T70" fmla="*/ 407 w 426"/>
                <a:gd name="T71" fmla="*/ 324 h 341"/>
                <a:gd name="T72" fmla="*/ 411 w 426"/>
                <a:gd name="T73" fmla="*/ 322 h 341"/>
                <a:gd name="T74" fmla="*/ 415 w 426"/>
                <a:gd name="T75" fmla="*/ 318 h 341"/>
                <a:gd name="T76" fmla="*/ 418 w 426"/>
                <a:gd name="T77" fmla="*/ 315 h 341"/>
                <a:gd name="T78" fmla="*/ 421 w 426"/>
                <a:gd name="T79" fmla="*/ 312 h 341"/>
                <a:gd name="T80" fmla="*/ 424 w 426"/>
                <a:gd name="T81" fmla="*/ 307 h 341"/>
                <a:gd name="T82" fmla="*/ 425 w 426"/>
                <a:gd name="T83" fmla="*/ 303 h 341"/>
                <a:gd name="T84" fmla="*/ 426 w 426"/>
                <a:gd name="T85" fmla="*/ 297 h 341"/>
                <a:gd name="T86" fmla="*/ 426 w 426"/>
                <a:gd name="T87" fmla="*/ 31 h 341"/>
                <a:gd name="T88" fmla="*/ 425 w 426"/>
                <a:gd name="T89" fmla="*/ 26 h 341"/>
                <a:gd name="T90" fmla="*/ 39 w 426"/>
                <a:gd name="T91" fmla="*/ 3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6" h="341">
                  <a:moveTo>
                    <a:pt x="425" y="26"/>
                  </a:moveTo>
                  <a:lnTo>
                    <a:pt x="425" y="24"/>
                  </a:lnTo>
                  <a:lnTo>
                    <a:pt x="424" y="23"/>
                  </a:lnTo>
                  <a:lnTo>
                    <a:pt x="424" y="21"/>
                  </a:lnTo>
                  <a:lnTo>
                    <a:pt x="422" y="20"/>
                  </a:lnTo>
                  <a:lnTo>
                    <a:pt x="422" y="19"/>
                  </a:lnTo>
                  <a:lnTo>
                    <a:pt x="421" y="17"/>
                  </a:lnTo>
                  <a:lnTo>
                    <a:pt x="420" y="15"/>
                  </a:lnTo>
                  <a:lnTo>
                    <a:pt x="419" y="14"/>
                  </a:lnTo>
                  <a:lnTo>
                    <a:pt x="418" y="13"/>
                  </a:lnTo>
                  <a:lnTo>
                    <a:pt x="417" y="12"/>
                  </a:lnTo>
                  <a:lnTo>
                    <a:pt x="416" y="11"/>
                  </a:lnTo>
                  <a:lnTo>
                    <a:pt x="415" y="9"/>
                  </a:lnTo>
                  <a:lnTo>
                    <a:pt x="413" y="8"/>
                  </a:lnTo>
                  <a:lnTo>
                    <a:pt x="412" y="7"/>
                  </a:lnTo>
                  <a:lnTo>
                    <a:pt x="411" y="6"/>
                  </a:lnTo>
                  <a:lnTo>
                    <a:pt x="410" y="6"/>
                  </a:lnTo>
                  <a:lnTo>
                    <a:pt x="409" y="5"/>
                  </a:lnTo>
                  <a:lnTo>
                    <a:pt x="407" y="4"/>
                  </a:lnTo>
                  <a:lnTo>
                    <a:pt x="405" y="4"/>
                  </a:lnTo>
                  <a:lnTo>
                    <a:pt x="404" y="3"/>
                  </a:lnTo>
                  <a:lnTo>
                    <a:pt x="402" y="3"/>
                  </a:lnTo>
                  <a:lnTo>
                    <a:pt x="401" y="2"/>
                  </a:lnTo>
                  <a:lnTo>
                    <a:pt x="400" y="2"/>
                  </a:lnTo>
                  <a:lnTo>
                    <a:pt x="398" y="2"/>
                  </a:lnTo>
                  <a:lnTo>
                    <a:pt x="396" y="0"/>
                  </a:lnTo>
                  <a:lnTo>
                    <a:pt x="394" y="0"/>
                  </a:lnTo>
                  <a:lnTo>
                    <a:pt x="393" y="0"/>
                  </a:lnTo>
                  <a:lnTo>
                    <a:pt x="34" y="0"/>
                  </a:lnTo>
                  <a:lnTo>
                    <a:pt x="32" y="0"/>
                  </a:lnTo>
                  <a:lnTo>
                    <a:pt x="31" y="0"/>
                  </a:lnTo>
                  <a:lnTo>
                    <a:pt x="29" y="2"/>
                  </a:lnTo>
                  <a:lnTo>
                    <a:pt x="28" y="2"/>
                  </a:lnTo>
                  <a:lnTo>
                    <a:pt x="25" y="2"/>
                  </a:lnTo>
                  <a:lnTo>
                    <a:pt x="24" y="3"/>
                  </a:lnTo>
                  <a:lnTo>
                    <a:pt x="23" y="3"/>
                  </a:lnTo>
                  <a:lnTo>
                    <a:pt x="21" y="4"/>
                  </a:lnTo>
                  <a:lnTo>
                    <a:pt x="20" y="4"/>
                  </a:lnTo>
                  <a:lnTo>
                    <a:pt x="18" y="5"/>
                  </a:lnTo>
                  <a:lnTo>
                    <a:pt x="16" y="6"/>
                  </a:lnTo>
                  <a:lnTo>
                    <a:pt x="15" y="6"/>
                  </a:lnTo>
                  <a:lnTo>
                    <a:pt x="14" y="7"/>
                  </a:lnTo>
                  <a:lnTo>
                    <a:pt x="13" y="8"/>
                  </a:lnTo>
                  <a:lnTo>
                    <a:pt x="12" y="9"/>
                  </a:lnTo>
                  <a:lnTo>
                    <a:pt x="11" y="11"/>
                  </a:lnTo>
                  <a:lnTo>
                    <a:pt x="9" y="12"/>
                  </a:lnTo>
                  <a:lnTo>
                    <a:pt x="8" y="13"/>
                  </a:lnTo>
                  <a:lnTo>
                    <a:pt x="7" y="14"/>
                  </a:lnTo>
                  <a:lnTo>
                    <a:pt x="6" y="15"/>
                  </a:lnTo>
                  <a:lnTo>
                    <a:pt x="5" y="17"/>
                  </a:lnTo>
                  <a:lnTo>
                    <a:pt x="5" y="19"/>
                  </a:lnTo>
                  <a:lnTo>
                    <a:pt x="4" y="20"/>
                  </a:lnTo>
                  <a:lnTo>
                    <a:pt x="3" y="21"/>
                  </a:lnTo>
                  <a:lnTo>
                    <a:pt x="3" y="23"/>
                  </a:lnTo>
                  <a:lnTo>
                    <a:pt x="3" y="24"/>
                  </a:lnTo>
                  <a:lnTo>
                    <a:pt x="1" y="26"/>
                  </a:lnTo>
                  <a:lnTo>
                    <a:pt x="1" y="28"/>
                  </a:lnTo>
                  <a:lnTo>
                    <a:pt x="1" y="29"/>
                  </a:lnTo>
                  <a:lnTo>
                    <a:pt x="0" y="31"/>
                  </a:lnTo>
                  <a:lnTo>
                    <a:pt x="0" y="32"/>
                  </a:lnTo>
                  <a:lnTo>
                    <a:pt x="0" y="34"/>
                  </a:lnTo>
                  <a:lnTo>
                    <a:pt x="0" y="293"/>
                  </a:lnTo>
                  <a:lnTo>
                    <a:pt x="0" y="296"/>
                  </a:lnTo>
                  <a:lnTo>
                    <a:pt x="0" y="297"/>
                  </a:lnTo>
                  <a:lnTo>
                    <a:pt x="1" y="299"/>
                  </a:lnTo>
                  <a:lnTo>
                    <a:pt x="1" y="300"/>
                  </a:lnTo>
                  <a:lnTo>
                    <a:pt x="1" y="303"/>
                  </a:lnTo>
                  <a:lnTo>
                    <a:pt x="3" y="304"/>
                  </a:lnTo>
                  <a:lnTo>
                    <a:pt x="3" y="305"/>
                  </a:lnTo>
                  <a:lnTo>
                    <a:pt x="3" y="307"/>
                  </a:lnTo>
                  <a:lnTo>
                    <a:pt x="4" y="308"/>
                  </a:lnTo>
                  <a:lnTo>
                    <a:pt x="5" y="309"/>
                  </a:lnTo>
                  <a:lnTo>
                    <a:pt x="5" y="312"/>
                  </a:lnTo>
                  <a:lnTo>
                    <a:pt x="6" y="313"/>
                  </a:lnTo>
                  <a:lnTo>
                    <a:pt x="7" y="314"/>
                  </a:lnTo>
                  <a:lnTo>
                    <a:pt x="8" y="315"/>
                  </a:lnTo>
                  <a:lnTo>
                    <a:pt x="9" y="316"/>
                  </a:lnTo>
                  <a:lnTo>
                    <a:pt x="11" y="317"/>
                  </a:lnTo>
                  <a:lnTo>
                    <a:pt x="12" y="318"/>
                  </a:lnTo>
                  <a:lnTo>
                    <a:pt x="13" y="320"/>
                  </a:lnTo>
                  <a:lnTo>
                    <a:pt x="14" y="321"/>
                  </a:lnTo>
                  <a:lnTo>
                    <a:pt x="15" y="322"/>
                  </a:lnTo>
                  <a:lnTo>
                    <a:pt x="16" y="323"/>
                  </a:lnTo>
                  <a:lnTo>
                    <a:pt x="18" y="323"/>
                  </a:lnTo>
                  <a:lnTo>
                    <a:pt x="20" y="324"/>
                  </a:lnTo>
                  <a:lnTo>
                    <a:pt x="21" y="325"/>
                  </a:lnTo>
                  <a:lnTo>
                    <a:pt x="23" y="325"/>
                  </a:lnTo>
                  <a:lnTo>
                    <a:pt x="24" y="326"/>
                  </a:lnTo>
                  <a:lnTo>
                    <a:pt x="25" y="326"/>
                  </a:lnTo>
                  <a:lnTo>
                    <a:pt x="28" y="326"/>
                  </a:lnTo>
                  <a:lnTo>
                    <a:pt x="29" y="327"/>
                  </a:lnTo>
                  <a:lnTo>
                    <a:pt x="31" y="327"/>
                  </a:lnTo>
                  <a:lnTo>
                    <a:pt x="32" y="327"/>
                  </a:lnTo>
                  <a:lnTo>
                    <a:pt x="34" y="327"/>
                  </a:lnTo>
                  <a:lnTo>
                    <a:pt x="145" y="327"/>
                  </a:lnTo>
                  <a:lnTo>
                    <a:pt x="145" y="341"/>
                  </a:lnTo>
                  <a:lnTo>
                    <a:pt x="281" y="341"/>
                  </a:lnTo>
                  <a:lnTo>
                    <a:pt x="281" y="327"/>
                  </a:lnTo>
                  <a:lnTo>
                    <a:pt x="393" y="327"/>
                  </a:lnTo>
                  <a:lnTo>
                    <a:pt x="394" y="327"/>
                  </a:lnTo>
                  <a:lnTo>
                    <a:pt x="396" y="327"/>
                  </a:lnTo>
                  <a:lnTo>
                    <a:pt x="398" y="327"/>
                  </a:lnTo>
                  <a:lnTo>
                    <a:pt x="400" y="326"/>
                  </a:lnTo>
                  <a:lnTo>
                    <a:pt x="401" y="326"/>
                  </a:lnTo>
                  <a:lnTo>
                    <a:pt x="402" y="326"/>
                  </a:lnTo>
                  <a:lnTo>
                    <a:pt x="404" y="325"/>
                  </a:lnTo>
                  <a:lnTo>
                    <a:pt x="405" y="325"/>
                  </a:lnTo>
                  <a:lnTo>
                    <a:pt x="407" y="324"/>
                  </a:lnTo>
                  <a:lnTo>
                    <a:pt x="409" y="323"/>
                  </a:lnTo>
                  <a:lnTo>
                    <a:pt x="410" y="323"/>
                  </a:lnTo>
                  <a:lnTo>
                    <a:pt x="411" y="322"/>
                  </a:lnTo>
                  <a:lnTo>
                    <a:pt x="412" y="321"/>
                  </a:lnTo>
                  <a:lnTo>
                    <a:pt x="413" y="320"/>
                  </a:lnTo>
                  <a:lnTo>
                    <a:pt x="415" y="318"/>
                  </a:lnTo>
                  <a:lnTo>
                    <a:pt x="416" y="317"/>
                  </a:lnTo>
                  <a:lnTo>
                    <a:pt x="417" y="316"/>
                  </a:lnTo>
                  <a:lnTo>
                    <a:pt x="418" y="315"/>
                  </a:lnTo>
                  <a:lnTo>
                    <a:pt x="419" y="314"/>
                  </a:lnTo>
                  <a:lnTo>
                    <a:pt x="420" y="313"/>
                  </a:lnTo>
                  <a:lnTo>
                    <a:pt x="421" y="312"/>
                  </a:lnTo>
                  <a:lnTo>
                    <a:pt x="422" y="309"/>
                  </a:lnTo>
                  <a:lnTo>
                    <a:pt x="422" y="308"/>
                  </a:lnTo>
                  <a:lnTo>
                    <a:pt x="424" y="307"/>
                  </a:lnTo>
                  <a:lnTo>
                    <a:pt x="424" y="305"/>
                  </a:lnTo>
                  <a:lnTo>
                    <a:pt x="425" y="304"/>
                  </a:lnTo>
                  <a:lnTo>
                    <a:pt x="425" y="303"/>
                  </a:lnTo>
                  <a:lnTo>
                    <a:pt x="426" y="300"/>
                  </a:lnTo>
                  <a:lnTo>
                    <a:pt x="426" y="299"/>
                  </a:lnTo>
                  <a:lnTo>
                    <a:pt x="426" y="297"/>
                  </a:lnTo>
                  <a:lnTo>
                    <a:pt x="426" y="296"/>
                  </a:lnTo>
                  <a:lnTo>
                    <a:pt x="426" y="32"/>
                  </a:lnTo>
                  <a:lnTo>
                    <a:pt x="426" y="31"/>
                  </a:lnTo>
                  <a:lnTo>
                    <a:pt x="426" y="29"/>
                  </a:lnTo>
                  <a:lnTo>
                    <a:pt x="426" y="28"/>
                  </a:lnTo>
                  <a:lnTo>
                    <a:pt x="425" y="26"/>
                  </a:lnTo>
                  <a:close/>
                  <a:moveTo>
                    <a:pt x="387" y="293"/>
                  </a:moveTo>
                  <a:lnTo>
                    <a:pt x="39" y="293"/>
                  </a:lnTo>
                  <a:lnTo>
                    <a:pt x="39" y="34"/>
                  </a:lnTo>
                  <a:lnTo>
                    <a:pt x="387" y="34"/>
                  </a:lnTo>
                  <a:lnTo>
                    <a:pt x="387" y="2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405"/>
            <p:cNvSpPr>
              <a:spLocks/>
            </p:cNvSpPr>
            <p:nvPr/>
          </p:nvSpPr>
          <p:spPr bwMode="auto">
            <a:xfrm>
              <a:off x="2498502" y="3490119"/>
              <a:ext cx="350838" cy="233363"/>
            </a:xfrm>
            <a:custGeom>
              <a:avLst/>
              <a:gdLst>
                <a:gd name="T0" fmla="*/ 103 w 221"/>
                <a:gd name="T1" fmla="*/ 0 h 147"/>
                <a:gd name="T2" fmla="*/ 103 w 221"/>
                <a:gd name="T3" fmla="*/ 0 h 147"/>
                <a:gd name="T4" fmla="*/ 114 w 221"/>
                <a:gd name="T5" fmla="*/ 0 h 147"/>
                <a:gd name="T6" fmla="*/ 123 w 221"/>
                <a:gd name="T7" fmla="*/ 3 h 147"/>
                <a:gd name="T8" fmla="*/ 133 w 221"/>
                <a:gd name="T9" fmla="*/ 7 h 147"/>
                <a:gd name="T10" fmla="*/ 141 w 221"/>
                <a:gd name="T11" fmla="*/ 12 h 147"/>
                <a:gd name="T12" fmla="*/ 149 w 221"/>
                <a:gd name="T13" fmla="*/ 17 h 147"/>
                <a:gd name="T14" fmla="*/ 156 w 221"/>
                <a:gd name="T15" fmla="*/ 25 h 147"/>
                <a:gd name="T16" fmla="*/ 162 w 221"/>
                <a:gd name="T17" fmla="*/ 33 h 147"/>
                <a:gd name="T18" fmla="*/ 166 w 221"/>
                <a:gd name="T19" fmla="*/ 42 h 147"/>
                <a:gd name="T20" fmla="*/ 166 w 221"/>
                <a:gd name="T21" fmla="*/ 42 h 147"/>
                <a:gd name="T22" fmla="*/ 169 w 221"/>
                <a:gd name="T23" fmla="*/ 42 h 147"/>
                <a:gd name="T24" fmla="*/ 169 w 221"/>
                <a:gd name="T25" fmla="*/ 42 h 147"/>
                <a:gd name="T26" fmla="*/ 179 w 221"/>
                <a:gd name="T27" fmla="*/ 43 h 147"/>
                <a:gd name="T28" fmla="*/ 189 w 221"/>
                <a:gd name="T29" fmla="*/ 46 h 147"/>
                <a:gd name="T30" fmla="*/ 198 w 221"/>
                <a:gd name="T31" fmla="*/ 51 h 147"/>
                <a:gd name="T32" fmla="*/ 206 w 221"/>
                <a:gd name="T33" fmla="*/ 57 h 147"/>
                <a:gd name="T34" fmla="*/ 212 w 221"/>
                <a:gd name="T35" fmla="*/ 65 h 147"/>
                <a:gd name="T36" fmla="*/ 217 w 221"/>
                <a:gd name="T37" fmla="*/ 74 h 147"/>
                <a:gd name="T38" fmla="*/ 219 w 221"/>
                <a:gd name="T39" fmla="*/ 84 h 147"/>
                <a:gd name="T40" fmla="*/ 221 w 221"/>
                <a:gd name="T41" fmla="*/ 94 h 147"/>
                <a:gd name="T42" fmla="*/ 221 w 221"/>
                <a:gd name="T43" fmla="*/ 94 h 147"/>
                <a:gd name="T44" fmla="*/ 219 w 221"/>
                <a:gd name="T45" fmla="*/ 104 h 147"/>
                <a:gd name="T46" fmla="*/ 217 w 221"/>
                <a:gd name="T47" fmla="*/ 115 h 147"/>
                <a:gd name="T48" fmla="*/ 212 w 221"/>
                <a:gd name="T49" fmla="*/ 124 h 147"/>
                <a:gd name="T50" fmla="*/ 206 w 221"/>
                <a:gd name="T51" fmla="*/ 131 h 147"/>
                <a:gd name="T52" fmla="*/ 198 w 221"/>
                <a:gd name="T53" fmla="*/ 138 h 147"/>
                <a:gd name="T54" fmla="*/ 189 w 221"/>
                <a:gd name="T55" fmla="*/ 143 h 147"/>
                <a:gd name="T56" fmla="*/ 179 w 221"/>
                <a:gd name="T57" fmla="*/ 146 h 147"/>
                <a:gd name="T58" fmla="*/ 169 w 221"/>
                <a:gd name="T59" fmla="*/ 147 h 147"/>
                <a:gd name="T60" fmla="*/ 44 w 221"/>
                <a:gd name="T61" fmla="*/ 147 h 147"/>
                <a:gd name="T62" fmla="*/ 44 w 221"/>
                <a:gd name="T63" fmla="*/ 147 h 147"/>
                <a:gd name="T64" fmla="*/ 35 w 221"/>
                <a:gd name="T65" fmla="*/ 146 h 147"/>
                <a:gd name="T66" fmla="*/ 26 w 221"/>
                <a:gd name="T67" fmla="*/ 144 h 147"/>
                <a:gd name="T68" fmla="*/ 19 w 221"/>
                <a:gd name="T69" fmla="*/ 139 h 147"/>
                <a:gd name="T70" fmla="*/ 12 w 221"/>
                <a:gd name="T71" fmla="*/ 134 h 147"/>
                <a:gd name="T72" fmla="*/ 7 w 221"/>
                <a:gd name="T73" fmla="*/ 128 h 147"/>
                <a:gd name="T74" fmla="*/ 3 w 221"/>
                <a:gd name="T75" fmla="*/ 120 h 147"/>
                <a:gd name="T76" fmla="*/ 1 w 221"/>
                <a:gd name="T77" fmla="*/ 112 h 147"/>
                <a:gd name="T78" fmla="*/ 0 w 221"/>
                <a:gd name="T79" fmla="*/ 103 h 147"/>
                <a:gd name="T80" fmla="*/ 0 w 221"/>
                <a:gd name="T81" fmla="*/ 103 h 147"/>
                <a:gd name="T82" fmla="*/ 0 w 221"/>
                <a:gd name="T83" fmla="*/ 95 h 147"/>
                <a:gd name="T84" fmla="*/ 2 w 221"/>
                <a:gd name="T85" fmla="*/ 87 h 147"/>
                <a:gd name="T86" fmla="*/ 6 w 221"/>
                <a:gd name="T87" fmla="*/ 81 h 147"/>
                <a:gd name="T88" fmla="*/ 10 w 221"/>
                <a:gd name="T89" fmla="*/ 75 h 147"/>
                <a:gd name="T90" fmla="*/ 16 w 221"/>
                <a:gd name="T91" fmla="*/ 69 h 147"/>
                <a:gd name="T92" fmla="*/ 21 w 221"/>
                <a:gd name="T93" fmla="*/ 65 h 147"/>
                <a:gd name="T94" fmla="*/ 29 w 221"/>
                <a:gd name="T95" fmla="*/ 61 h 147"/>
                <a:gd name="T96" fmla="*/ 36 w 221"/>
                <a:gd name="T97" fmla="*/ 60 h 147"/>
                <a:gd name="T98" fmla="*/ 36 w 221"/>
                <a:gd name="T99" fmla="*/ 60 h 147"/>
                <a:gd name="T100" fmla="*/ 38 w 221"/>
                <a:gd name="T101" fmla="*/ 48 h 147"/>
                <a:gd name="T102" fmla="*/ 43 w 221"/>
                <a:gd name="T103" fmla="*/ 36 h 147"/>
                <a:gd name="T104" fmla="*/ 50 w 221"/>
                <a:gd name="T105" fmla="*/ 26 h 147"/>
                <a:gd name="T106" fmla="*/ 58 w 221"/>
                <a:gd name="T107" fmla="*/ 17 h 147"/>
                <a:gd name="T108" fmla="*/ 68 w 221"/>
                <a:gd name="T109" fmla="*/ 9 h 147"/>
                <a:gd name="T110" fmla="*/ 79 w 221"/>
                <a:gd name="T111" fmla="*/ 5 h 147"/>
                <a:gd name="T112" fmla="*/ 90 w 221"/>
                <a:gd name="T113" fmla="*/ 1 h 147"/>
                <a:gd name="T114" fmla="*/ 103 w 221"/>
                <a:gd name="T115" fmla="*/ 0 h 147"/>
                <a:gd name="T116" fmla="*/ 103 w 221"/>
                <a:gd name="T11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1" h="147">
                  <a:moveTo>
                    <a:pt x="103" y="0"/>
                  </a:moveTo>
                  <a:lnTo>
                    <a:pt x="103" y="0"/>
                  </a:lnTo>
                  <a:lnTo>
                    <a:pt x="114" y="0"/>
                  </a:lnTo>
                  <a:lnTo>
                    <a:pt x="123" y="3"/>
                  </a:lnTo>
                  <a:lnTo>
                    <a:pt x="133" y="7"/>
                  </a:lnTo>
                  <a:lnTo>
                    <a:pt x="141" y="12"/>
                  </a:lnTo>
                  <a:lnTo>
                    <a:pt x="149" y="17"/>
                  </a:lnTo>
                  <a:lnTo>
                    <a:pt x="156" y="25"/>
                  </a:lnTo>
                  <a:lnTo>
                    <a:pt x="162" y="33"/>
                  </a:lnTo>
                  <a:lnTo>
                    <a:pt x="166" y="42"/>
                  </a:lnTo>
                  <a:lnTo>
                    <a:pt x="166" y="42"/>
                  </a:lnTo>
                  <a:lnTo>
                    <a:pt x="169" y="42"/>
                  </a:lnTo>
                  <a:lnTo>
                    <a:pt x="169" y="42"/>
                  </a:lnTo>
                  <a:lnTo>
                    <a:pt x="179" y="43"/>
                  </a:lnTo>
                  <a:lnTo>
                    <a:pt x="189" y="46"/>
                  </a:lnTo>
                  <a:lnTo>
                    <a:pt x="198" y="51"/>
                  </a:lnTo>
                  <a:lnTo>
                    <a:pt x="206" y="57"/>
                  </a:lnTo>
                  <a:lnTo>
                    <a:pt x="212" y="65"/>
                  </a:lnTo>
                  <a:lnTo>
                    <a:pt x="217" y="74"/>
                  </a:lnTo>
                  <a:lnTo>
                    <a:pt x="219" y="84"/>
                  </a:lnTo>
                  <a:lnTo>
                    <a:pt x="221" y="94"/>
                  </a:lnTo>
                  <a:lnTo>
                    <a:pt x="221" y="94"/>
                  </a:lnTo>
                  <a:lnTo>
                    <a:pt x="219" y="104"/>
                  </a:lnTo>
                  <a:lnTo>
                    <a:pt x="217" y="115"/>
                  </a:lnTo>
                  <a:lnTo>
                    <a:pt x="212" y="124"/>
                  </a:lnTo>
                  <a:lnTo>
                    <a:pt x="206" y="131"/>
                  </a:lnTo>
                  <a:lnTo>
                    <a:pt x="198" y="138"/>
                  </a:lnTo>
                  <a:lnTo>
                    <a:pt x="189" y="143"/>
                  </a:lnTo>
                  <a:lnTo>
                    <a:pt x="179" y="146"/>
                  </a:lnTo>
                  <a:lnTo>
                    <a:pt x="169" y="147"/>
                  </a:lnTo>
                  <a:lnTo>
                    <a:pt x="44" y="147"/>
                  </a:lnTo>
                  <a:lnTo>
                    <a:pt x="44" y="147"/>
                  </a:lnTo>
                  <a:lnTo>
                    <a:pt x="35" y="146"/>
                  </a:lnTo>
                  <a:lnTo>
                    <a:pt x="26" y="144"/>
                  </a:lnTo>
                  <a:lnTo>
                    <a:pt x="19" y="139"/>
                  </a:lnTo>
                  <a:lnTo>
                    <a:pt x="12" y="134"/>
                  </a:lnTo>
                  <a:lnTo>
                    <a:pt x="7" y="128"/>
                  </a:lnTo>
                  <a:lnTo>
                    <a:pt x="3" y="120"/>
                  </a:lnTo>
                  <a:lnTo>
                    <a:pt x="1" y="112"/>
                  </a:lnTo>
                  <a:lnTo>
                    <a:pt x="0" y="103"/>
                  </a:lnTo>
                  <a:lnTo>
                    <a:pt x="0" y="103"/>
                  </a:lnTo>
                  <a:lnTo>
                    <a:pt x="0" y="95"/>
                  </a:lnTo>
                  <a:lnTo>
                    <a:pt x="2" y="87"/>
                  </a:lnTo>
                  <a:lnTo>
                    <a:pt x="6" y="81"/>
                  </a:lnTo>
                  <a:lnTo>
                    <a:pt x="10" y="75"/>
                  </a:lnTo>
                  <a:lnTo>
                    <a:pt x="16" y="69"/>
                  </a:lnTo>
                  <a:lnTo>
                    <a:pt x="21" y="65"/>
                  </a:lnTo>
                  <a:lnTo>
                    <a:pt x="29" y="61"/>
                  </a:lnTo>
                  <a:lnTo>
                    <a:pt x="36" y="60"/>
                  </a:lnTo>
                  <a:lnTo>
                    <a:pt x="36" y="60"/>
                  </a:lnTo>
                  <a:lnTo>
                    <a:pt x="38" y="48"/>
                  </a:lnTo>
                  <a:lnTo>
                    <a:pt x="43" y="36"/>
                  </a:lnTo>
                  <a:lnTo>
                    <a:pt x="50" y="26"/>
                  </a:lnTo>
                  <a:lnTo>
                    <a:pt x="58" y="17"/>
                  </a:lnTo>
                  <a:lnTo>
                    <a:pt x="68" y="9"/>
                  </a:lnTo>
                  <a:lnTo>
                    <a:pt x="79" y="5"/>
                  </a:lnTo>
                  <a:lnTo>
                    <a:pt x="90" y="1"/>
                  </a:lnTo>
                  <a:lnTo>
                    <a:pt x="103" y="0"/>
                  </a:lnTo>
                  <a:lnTo>
                    <a:pt x="10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406"/>
            <p:cNvSpPr>
              <a:spLocks/>
            </p:cNvSpPr>
            <p:nvPr/>
          </p:nvSpPr>
          <p:spPr bwMode="auto">
            <a:xfrm>
              <a:off x="2498502" y="3933032"/>
              <a:ext cx="358775" cy="60325"/>
            </a:xfrm>
            <a:custGeom>
              <a:avLst/>
              <a:gdLst>
                <a:gd name="T0" fmla="*/ 0 w 226"/>
                <a:gd name="T1" fmla="*/ 11 h 38"/>
                <a:gd name="T2" fmla="*/ 0 w 226"/>
                <a:gd name="T3" fmla="*/ 11 h 38"/>
                <a:gd name="T4" fmla="*/ 15 w 226"/>
                <a:gd name="T5" fmla="*/ 0 h 38"/>
                <a:gd name="T6" fmla="*/ 213 w 226"/>
                <a:gd name="T7" fmla="*/ 0 h 38"/>
                <a:gd name="T8" fmla="*/ 226 w 226"/>
                <a:gd name="T9" fmla="*/ 11 h 38"/>
                <a:gd name="T10" fmla="*/ 226 w 226"/>
                <a:gd name="T11" fmla="*/ 38 h 38"/>
                <a:gd name="T12" fmla="*/ 0 w 226"/>
                <a:gd name="T13" fmla="*/ 38 h 38"/>
                <a:gd name="T14" fmla="*/ 0 w 226"/>
                <a:gd name="T15" fmla="*/ 11 h 38"/>
                <a:gd name="T16" fmla="*/ 0 w 226"/>
                <a:gd name="T17" fmla="*/ 11 h 38"/>
                <a:gd name="T18" fmla="*/ 0 w 226"/>
                <a:gd name="T19" fmla="*/ 1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38">
                  <a:moveTo>
                    <a:pt x="0" y="11"/>
                  </a:moveTo>
                  <a:lnTo>
                    <a:pt x="0" y="11"/>
                  </a:lnTo>
                  <a:lnTo>
                    <a:pt x="15" y="0"/>
                  </a:lnTo>
                  <a:lnTo>
                    <a:pt x="213" y="0"/>
                  </a:lnTo>
                  <a:lnTo>
                    <a:pt x="226" y="11"/>
                  </a:lnTo>
                  <a:lnTo>
                    <a:pt x="226" y="38"/>
                  </a:lnTo>
                  <a:lnTo>
                    <a:pt x="0" y="38"/>
                  </a:lnTo>
                  <a:lnTo>
                    <a:pt x="0" y="11"/>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 name="圆角矩形 8"/>
          <p:cNvSpPr/>
          <p:nvPr/>
        </p:nvSpPr>
        <p:spPr bwMode="auto">
          <a:xfrm>
            <a:off x="2463605" y="1596418"/>
            <a:ext cx="2182255" cy="600832"/>
          </a:xfrm>
          <a:prstGeom prst="roundRect">
            <a:avLst/>
          </a:prstGeom>
          <a:noFill/>
          <a:ln w="28575" cap="flat" cmpd="sng" algn="ctr">
            <a:solidFill>
              <a:srgbClr val="FFC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10" name="组合 9"/>
          <p:cNvGrpSpPr/>
          <p:nvPr/>
        </p:nvGrpSpPr>
        <p:grpSpPr>
          <a:xfrm>
            <a:off x="1703512" y="3828395"/>
            <a:ext cx="1917393" cy="473460"/>
            <a:chOff x="2449513" y="1096964"/>
            <a:chExt cx="650875" cy="130175"/>
          </a:xfrm>
          <a:solidFill>
            <a:schemeClr val="tx1">
              <a:lumMod val="95000"/>
              <a:lumOff val="5000"/>
            </a:schemeClr>
          </a:solidFill>
        </p:grpSpPr>
        <p:sp>
          <p:nvSpPr>
            <p:cNvPr id="85"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86"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87"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88"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89"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90"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91"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92"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93"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94"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95"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96"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97"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98"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99"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00"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01"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02"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103"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04"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105"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06"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07"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08"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09"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10"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11"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12"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13"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11" name="组合 10"/>
          <p:cNvGrpSpPr/>
          <p:nvPr/>
        </p:nvGrpSpPr>
        <p:grpSpPr>
          <a:xfrm>
            <a:off x="2319900" y="3284310"/>
            <a:ext cx="588674" cy="458955"/>
            <a:chOff x="2339752" y="3369469"/>
            <a:chExt cx="676275" cy="623888"/>
          </a:xfrm>
          <a:solidFill>
            <a:schemeClr val="tx1">
              <a:lumMod val="95000"/>
              <a:lumOff val="5000"/>
            </a:schemeClr>
          </a:solidFill>
        </p:grpSpPr>
        <p:sp>
          <p:nvSpPr>
            <p:cNvPr id="82" name="Freeform 404"/>
            <p:cNvSpPr>
              <a:spLocks noEditPoints="1"/>
            </p:cNvSpPr>
            <p:nvPr/>
          </p:nvSpPr>
          <p:spPr bwMode="auto">
            <a:xfrm>
              <a:off x="2339752" y="3369469"/>
              <a:ext cx="676275" cy="541338"/>
            </a:xfrm>
            <a:custGeom>
              <a:avLst/>
              <a:gdLst>
                <a:gd name="T0" fmla="*/ 424 w 426"/>
                <a:gd name="T1" fmla="*/ 23 h 341"/>
                <a:gd name="T2" fmla="*/ 422 w 426"/>
                <a:gd name="T3" fmla="*/ 19 h 341"/>
                <a:gd name="T4" fmla="*/ 419 w 426"/>
                <a:gd name="T5" fmla="*/ 14 h 341"/>
                <a:gd name="T6" fmla="*/ 416 w 426"/>
                <a:gd name="T7" fmla="*/ 11 h 341"/>
                <a:gd name="T8" fmla="*/ 412 w 426"/>
                <a:gd name="T9" fmla="*/ 7 h 341"/>
                <a:gd name="T10" fmla="*/ 409 w 426"/>
                <a:gd name="T11" fmla="*/ 5 h 341"/>
                <a:gd name="T12" fmla="*/ 404 w 426"/>
                <a:gd name="T13" fmla="*/ 3 h 341"/>
                <a:gd name="T14" fmla="*/ 400 w 426"/>
                <a:gd name="T15" fmla="*/ 2 h 341"/>
                <a:gd name="T16" fmla="*/ 394 w 426"/>
                <a:gd name="T17" fmla="*/ 0 h 341"/>
                <a:gd name="T18" fmla="*/ 32 w 426"/>
                <a:gd name="T19" fmla="*/ 0 h 341"/>
                <a:gd name="T20" fmla="*/ 28 w 426"/>
                <a:gd name="T21" fmla="*/ 2 h 341"/>
                <a:gd name="T22" fmla="*/ 23 w 426"/>
                <a:gd name="T23" fmla="*/ 3 h 341"/>
                <a:gd name="T24" fmla="*/ 18 w 426"/>
                <a:gd name="T25" fmla="*/ 5 h 341"/>
                <a:gd name="T26" fmla="*/ 14 w 426"/>
                <a:gd name="T27" fmla="*/ 7 h 341"/>
                <a:gd name="T28" fmla="*/ 11 w 426"/>
                <a:gd name="T29" fmla="*/ 11 h 341"/>
                <a:gd name="T30" fmla="*/ 7 w 426"/>
                <a:gd name="T31" fmla="*/ 14 h 341"/>
                <a:gd name="T32" fmla="*/ 5 w 426"/>
                <a:gd name="T33" fmla="*/ 19 h 341"/>
                <a:gd name="T34" fmla="*/ 3 w 426"/>
                <a:gd name="T35" fmla="*/ 23 h 341"/>
                <a:gd name="T36" fmla="*/ 1 w 426"/>
                <a:gd name="T37" fmla="*/ 28 h 341"/>
                <a:gd name="T38" fmla="*/ 0 w 426"/>
                <a:gd name="T39" fmla="*/ 32 h 341"/>
                <a:gd name="T40" fmla="*/ 0 w 426"/>
                <a:gd name="T41" fmla="*/ 296 h 341"/>
                <a:gd name="T42" fmla="*/ 1 w 426"/>
                <a:gd name="T43" fmla="*/ 300 h 341"/>
                <a:gd name="T44" fmla="*/ 3 w 426"/>
                <a:gd name="T45" fmla="*/ 305 h 341"/>
                <a:gd name="T46" fmla="*/ 5 w 426"/>
                <a:gd name="T47" fmla="*/ 309 h 341"/>
                <a:gd name="T48" fmla="*/ 7 w 426"/>
                <a:gd name="T49" fmla="*/ 314 h 341"/>
                <a:gd name="T50" fmla="*/ 11 w 426"/>
                <a:gd name="T51" fmla="*/ 317 h 341"/>
                <a:gd name="T52" fmla="*/ 14 w 426"/>
                <a:gd name="T53" fmla="*/ 321 h 341"/>
                <a:gd name="T54" fmla="*/ 18 w 426"/>
                <a:gd name="T55" fmla="*/ 323 h 341"/>
                <a:gd name="T56" fmla="*/ 23 w 426"/>
                <a:gd name="T57" fmla="*/ 325 h 341"/>
                <a:gd name="T58" fmla="*/ 28 w 426"/>
                <a:gd name="T59" fmla="*/ 326 h 341"/>
                <a:gd name="T60" fmla="*/ 32 w 426"/>
                <a:gd name="T61" fmla="*/ 327 h 341"/>
                <a:gd name="T62" fmla="*/ 145 w 426"/>
                <a:gd name="T63" fmla="*/ 341 h 341"/>
                <a:gd name="T64" fmla="*/ 393 w 426"/>
                <a:gd name="T65" fmla="*/ 327 h 341"/>
                <a:gd name="T66" fmla="*/ 398 w 426"/>
                <a:gd name="T67" fmla="*/ 327 h 341"/>
                <a:gd name="T68" fmla="*/ 402 w 426"/>
                <a:gd name="T69" fmla="*/ 326 h 341"/>
                <a:gd name="T70" fmla="*/ 407 w 426"/>
                <a:gd name="T71" fmla="*/ 324 h 341"/>
                <a:gd name="T72" fmla="*/ 411 w 426"/>
                <a:gd name="T73" fmla="*/ 322 h 341"/>
                <a:gd name="T74" fmla="*/ 415 w 426"/>
                <a:gd name="T75" fmla="*/ 318 h 341"/>
                <a:gd name="T76" fmla="*/ 418 w 426"/>
                <a:gd name="T77" fmla="*/ 315 h 341"/>
                <a:gd name="T78" fmla="*/ 421 w 426"/>
                <a:gd name="T79" fmla="*/ 312 h 341"/>
                <a:gd name="T80" fmla="*/ 424 w 426"/>
                <a:gd name="T81" fmla="*/ 307 h 341"/>
                <a:gd name="T82" fmla="*/ 425 w 426"/>
                <a:gd name="T83" fmla="*/ 303 h 341"/>
                <a:gd name="T84" fmla="*/ 426 w 426"/>
                <a:gd name="T85" fmla="*/ 297 h 341"/>
                <a:gd name="T86" fmla="*/ 426 w 426"/>
                <a:gd name="T87" fmla="*/ 31 h 341"/>
                <a:gd name="T88" fmla="*/ 425 w 426"/>
                <a:gd name="T89" fmla="*/ 26 h 341"/>
                <a:gd name="T90" fmla="*/ 39 w 426"/>
                <a:gd name="T91" fmla="*/ 3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6" h="341">
                  <a:moveTo>
                    <a:pt x="425" y="26"/>
                  </a:moveTo>
                  <a:lnTo>
                    <a:pt x="425" y="24"/>
                  </a:lnTo>
                  <a:lnTo>
                    <a:pt x="424" y="23"/>
                  </a:lnTo>
                  <a:lnTo>
                    <a:pt x="424" y="21"/>
                  </a:lnTo>
                  <a:lnTo>
                    <a:pt x="422" y="20"/>
                  </a:lnTo>
                  <a:lnTo>
                    <a:pt x="422" y="19"/>
                  </a:lnTo>
                  <a:lnTo>
                    <a:pt x="421" y="17"/>
                  </a:lnTo>
                  <a:lnTo>
                    <a:pt x="420" y="15"/>
                  </a:lnTo>
                  <a:lnTo>
                    <a:pt x="419" y="14"/>
                  </a:lnTo>
                  <a:lnTo>
                    <a:pt x="418" y="13"/>
                  </a:lnTo>
                  <a:lnTo>
                    <a:pt x="417" y="12"/>
                  </a:lnTo>
                  <a:lnTo>
                    <a:pt x="416" y="11"/>
                  </a:lnTo>
                  <a:lnTo>
                    <a:pt x="415" y="9"/>
                  </a:lnTo>
                  <a:lnTo>
                    <a:pt x="413" y="8"/>
                  </a:lnTo>
                  <a:lnTo>
                    <a:pt x="412" y="7"/>
                  </a:lnTo>
                  <a:lnTo>
                    <a:pt x="411" y="6"/>
                  </a:lnTo>
                  <a:lnTo>
                    <a:pt x="410" y="6"/>
                  </a:lnTo>
                  <a:lnTo>
                    <a:pt x="409" y="5"/>
                  </a:lnTo>
                  <a:lnTo>
                    <a:pt x="407" y="4"/>
                  </a:lnTo>
                  <a:lnTo>
                    <a:pt x="405" y="4"/>
                  </a:lnTo>
                  <a:lnTo>
                    <a:pt x="404" y="3"/>
                  </a:lnTo>
                  <a:lnTo>
                    <a:pt x="402" y="3"/>
                  </a:lnTo>
                  <a:lnTo>
                    <a:pt x="401" y="2"/>
                  </a:lnTo>
                  <a:lnTo>
                    <a:pt x="400" y="2"/>
                  </a:lnTo>
                  <a:lnTo>
                    <a:pt x="398" y="2"/>
                  </a:lnTo>
                  <a:lnTo>
                    <a:pt x="396" y="0"/>
                  </a:lnTo>
                  <a:lnTo>
                    <a:pt x="394" y="0"/>
                  </a:lnTo>
                  <a:lnTo>
                    <a:pt x="393" y="0"/>
                  </a:lnTo>
                  <a:lnTo>
                    <a:pt x="34" y="0"/>
                  </a:lnTo>
                  <a:lnTo>
                    <a:pt x="32" y="0"/>
                  </a:lnTo>
                  <a:lnTo>
                    <a:pt x="31" y="0"/>
                  </a:lnTo>
                  <a:lnTo>
                    <a:pt x="29" y="2"/>
                  </a:lnTo>
                  <a:lnTo>
                    <a:pt x="28" y="2"/>
                  </a:lnTo>
                  <a:lnTo>
                    <a:pt x="25" y="2"/>
                  </a:lnTo>
                  <a:lnTo>
                    <a:pt x="24" y="3"/>
                  </a:lnTo>
                  <a:lnTo>
                    <a:pt x="23" y="3"/>
                  </a:lnTo>
                  <a:lnTo>
                    <a:pt x="21" y="4"/>
                  </a:lnTo>
                  <a:lnTo>
                    <a:pt x="20" y="4"/>
                  </a:lnTo>
                  <a:lnTo>
                    <a:pt x="18" y="5"/>
                  </a:lnTo>
                  <a:lnTo>
                    <a:pt x="16" y="6"/>
                  </a:lnTo>
                  <a:lnTo>
                    <a:pt x="15" y="6"/>
                  </a:lnTo>
                  <a:lnTo>
                    <a:pt x="14" y="7"/>
                  </a:lnTo>
                  <a:lnTo>
                    <a:pt x="13" y="8"/>
                  </a:lnTo>
                  <a:lnTo>
                    <a:pt x="12" y="9"/>
                  </a:lnTo>
                  <a:lnTo>
                    <a:pt x="11" y="11"/>
                  </a:lnTo>
                  <a:lnTo>
                    <a:pt x="9" y="12"/>
                  </a:lnTo>
                  <a:lnTo>
                    <a:pt x="8" y="13"/>
                  </a:lnTo>
                  <a:lnTo>
                    <a:pt x="7" y="14"/>
                  </a:lnTo>
                  <a:lnTo>
                    <a:pt x="6" y="15"/>
                  </a:lnTo>
                  <a:lnTo>
                    <a:pt x="5" y="17"/>
                  </a:lnTo>
                  <a:lnTo>
                    <a:pt x="5" y="19"/>
                  </a:lnTo>
                  <a:lnTo>
                    <a:pt x="4" y="20"/>
                  </a:lnTo>
                  <a:lnTo>
                    <a:pt x="3" y="21"/>
                  </a:lnTo>
                  <a:lnTo>
                    <a:pt x="3" y="23"/>
                  </a:lnTo>
                  <a:lnTo>
                    <a:pt x="3" y="24"/>
                  </a:lnTo>
                  <a:lnTo>
                    <a:pt x="1" y="26"/>
                  </a:lnTo>
                  <a:lnTo>
                    <a:pt x="1" y="28"/>
                  </a:lnTo>
                  <a:lnTo>
                    <a:pt x="1" y="29"/>
                  </a:lnTo>
                  <a:lnTo>
                    <a:pt x="0" y="31"/>
                  </a:lnTo>
                  <a:lnTo>
                    <a:pt x="0" y="32"/>
                  </a:lnTo>
                  <a:lnTo>
                    <a:pt x="0" y="34"/>
                  </a:lnTo>
                  <a:lnTo>
                    <a:pt x="0" y="293"/>
                  </a:lnTo>
                  <a:lnTo>
                    <a:pt x="0" y="296"/>
                  </a:lnTo>
                  <a:lnTo>
                    <a:pt x="0" y="297"/>
                  </a:lnTo>
                  <a:lnTo>
                    <a:pt x="1" y="299"/>
                  </a:lnTo>
                  <a:lnTo>
                    <a:pt x="1" y="300"/>
                  </a:lnTo>
                  <a:lnTo>
                    <a:pt x="1" y="303"/>
                  </a:lnTo>
                  <a:lnTo>
                    <a:pt x="3" y="304"/>
                  </a:lnTo>
                  <a:lnTo>
                    <a:pt x="3" y="305"/>
                  </a:lnTo>
                  <a:lnTo>
                    <a:pt x="3" y="307"/>
                  </a:lnTo>
                  <a:lnTo>
                    <a:pt x="4" y="308"/>
                  </a:lnTo>
                  <a:lnTo>
                    <a:pt x="5" y="309"/>
                  </a:lnTo>
                  <a:lnTo>
                    <a:pt x="5" y="312"/>
                  </a:lnTo>
                  <a:lnTo>
                    <a:pt x="6" y="313"/>
                  </a:lnTo>
                  <a:lnTo>
                    <a:pt x="7" y="314"/>
                  </a:lnTo>
                  <a:lnTo>
                    <a:pt x="8" y="315"/>
                  </a:lnTo>
                  <a:lnTo>
                    <a:pt x="9" y="316"/>
                  </a:lnTo>
                  <a:lnTo>
                    <a:pt x="11" y="317"/>
                  </a:lnTo>
                  <a:lnTo>
                    <a:pt x="12" y="318"/>
                  </a:lnTo>
                  <a:lnTo>
                    <a:pt x="13" y="320"/>
                  </a:lnTo>
                  <a:lnTo>
                    <a:pt x="14" y="321"/>
                  </a:lnTo>
                  <a:lnTo>
                    <a:pt x="15" y="322"/>
                  </a:lnTo>
                  <a:lnTo>
                    <a:pt x="16" y="323"/>
                  </a:lnTo>
                  <a:lnTo>
                    <a:pt x="18" y="323"/>
                  </a:lnTo>
                  <a:lnTo>
                    <a:pt x="20" y="324"/>
                  </a:lnTo>
                  <a:lnTo>
                    <a:pt x="21" y="325"/>
                  </a:lnTo>
                  <a:lnTo>
                    <a:pt x="23" y="325"/>
                  </a:lnTo>
                  <a:lnTo>
                    <a:pt x="24" y="326"/>
                  </a:lnTo>
                  <a:lnTo>
                    <a:pt x="25" y="326"/>
                  </a:lnTo>
                  <a:lnTo>
                    <a:pt x="28" y="326"/>
                  </a:lnTo>
                  <a:lnTo>
                    <a:pt x="29" y="327"/>
                  </a:lnTo>
                  <a:lnTo>
                    <a:pt x="31" y="327"/>
                  </a:lnTo>
                  <a:lnTo>
                    <a:pt x="32" y="327"/>
                  </a:lnTo>
                  <a:lnTo>
                    <a:pt x="34" y="327"/>
                  </a:lnTo>
                  <a:lnTo>
                    <a:pt x="145" y="327"/>
                  </a:lnTo>
                  <a:lnTo>
                    <a:pt x="145" y="341"/>
                  </a:lnTo>
                  <a:lnTo>
                    <a:pt x="281" y="341"/>
                  </a:lnTo>
                  <a:lnTo>
                    <a:pt x="281" y="327"/>
                  </a:lnTo>
                  <a:lnTo>
                    <a:pt x="393" y="327"/>
                  </a:lnTo>
                  <a:lnTo>
                    <a:pt x="394" y="327"/>
                  </a:lnTo>
                  <a:lnTo>
                    <a:pt x="396" y="327"/>
                  </a:lnTo>
                  <a:lnTo>
                    <a:pt x="398" y="327"/>
                  </a:lnTo>
                  <a:lnTo>
                    <a:pt x="400" y="326"/>
                  </a:lnTo>
                  <a:lnTo>
                    <a:pt x="401" y="326"/>
                  </a:lnTo>
                  <a:lnTo>
                    <a:pt x="402" y="326"/>
                  </a:lnTo>
                  <a:lnTo>
                    <a:pt x="404" y="325"/>
                  </a:lnTo>
                  <a:lnTo>
                    <a:pt x="405" y="325"/>
                  </a:lnTo>
                  <a:lnTo>
                    <a:pt x="407" y="324"/>
                  </a:lnTo>
                  <a:lnTo>
                    <a:pt x="409" y="323"/>
                  </a:lnTo>
                  <a:lnTo>
                    <a:pt x="410" y="323"/>
                  </a:lnTo>
                  <a:lnTo>
                    <a:pt x="411" y="322"/>
                  </a:lnTo>
                  <a:lnTo>
                    <a:pt x="412" y="321"/>
                  </a:lnTo>
                  <a:lnTo>
                    <a:pt x="413" y="320"/>
                  </a:lnTo>
                  <a:lnTo>
                    <a:pt x="415" y="318"/>
                  </a:lnTo>
                  <a:lnTo>
                    <a:pt x="416" y="317"/>
                  </a:lnTo>
                  <a:lnTo>
                    <a:pt x="417" y="316"/>
                  </a:lnTo>
                  <a:lnTo>
                    <a:pt x="418" y="315"/>
                  </a:lnTo>
                  <a:lnTo>
                    <a:pt x="419" y="314"/>
                  </a:lnTo>
                  <a:lnTo>
                    <a:pt x="420" y="313"/>
                  </a:lnTo>
                  <a:lnTo>
                    <a:pt x="421" y="312"/>
                  </a:lnTo>
                  <a:lnTo>
                    <a:pt x="422" y="309"/>
                  </a:lnTo>
                  <a:lnTo>
                    <a:pt x="422" y="308"/>
                  </a:lnTo>
                  <a:lnTo>
                    <a:pt x="424" y="307"/>
                  </a:lnTo>
                  <a:lnTo>
                    <a:pt x="424" y="305"/>
                  </a:lnTo>
                  <a:lnTo>
                    <a:pt x="425" y="304"/>
                  </a:lnTo>
                  <a:lnTo>
                    <a:pt x="425" y="303"/>
                  </a:lnTo>
                  <a:lnTo>
                    <a:pt x="426" y="300"/>
                  </a:lnTo>
                  <a:lnTo>
                    <a:pt x="426" y="299"/>
                  </a:lnTo>
                  <a:lnTo>
                    <a:pt x="426" y="297"/>
                  </a:lnTo>
                  <a:lnTo>
                    <a:pt x="426" y="296"/>
                  </a:lnTo>
                  <a:lnTo>
                    <a:pt x="426" y="32"/>
                  </a:lnTo>
                  <a:lnTo>
                    <a:pt x="426" y="31"/>
                  </a:lnTo>
                  <a:lnTo>
                    <a:pt x="426" y="29"/>
                  </a:lnTo>
                  <a:lnTo>
                    <a:pt x="426" y="28"/>
                  </a:lnTo>
                  <a:lnTo>
                    <a:pt x="425" y="26"/>
                  </a:lnTo>
                  <a:close/>
                  <a:moveTo>
                    <a:pt x="387" y="293"/>
                  </a:moveTo>
                  <a:lnTo>
                    <a:pt x="39" y="293"/>
                  </a:lnTo>
                  <a:lnTo>
                    <a:pt x="39" y="34"/>
                  </a:lnTo>
                  <a:lnTo>
                    <a:pt x="387" y="34"/>
                  </a:lnTo>
                  <a:lnTo>
                    <a:pt x="387" y="2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405"/>
            <p:cNvSpPr>
              <a:spLocks/>
            </p:cNvSpPr>
            <p:nvPr/>
          </p:nvSpPr>
          <p:spPr bwMode="auto">
            <a:xfrm>
              <a:off x="2498502" y="3490119"/>
              <a:ext cx="350838" cy="233363"/>
            </a:xfrm>
            <a:custGeom>
              <a:avLst/>
              <a:gdLst>
                <a:gd name="T0" fmla="*/ 103 w 221"/>
                <a:gd name="T1" fmla="*/ 0 h 147"/>
                <a:gd name="T2" fmla="*/ 103 w 221"/>
                <a:gd name="T3" fmla="*/ 0 h 147"/>
                <a:gd name="T4" fmla="*/ 114 w 221"/>
                <a:gd name="T5" fmla="*/ 0 h 147"/>
                <a:gd name="T6" fmla="*/ 123 w 221"/>
                <a:gd name="T7" fmla="*/ 3 h 147"/>
                <a:gd name="T8" fmla="*/ 133 w 221"/>
                <a:gd name="T9" fmla="*/ 7 h 147"/>
                <a:gd name="T10" fmla="*/ 141 w 221"/>
                <a:gd name="T11" fmla="*/ 12 h 147"/>
                <a:gd name="T12" fmla="*/ 149 w 221"/>
                <a:gd name="T13" fmla="*/ 17 h 147"/>
                <a:gd name="T14" fmla="*/ 156 w 221"/>
                <a:gd name="T15" fmla="*/ 25 h 147"/>
                <a:gd name="T16" fmla="*/ 162 w 221"/>
                <a:gd name="T17" fmla="*/ 33 h 147"/>
                <a:gd name="T18" fmla="*/ 166 w 221"/>
                <a:gd name="T19" fmla="*/ 42 h 147"/>
                <a:gd name="T20" fmla="*/ 166 w 221"/>
                <a:gd name="T21" fmla="*/ 42 h 147"/>
                <a:gd name="T22" fmla="*/ 169 w 221"/>
                <a:gd name="T23" fmla="*/ 42 h 147"/>
                <a:gd name="T24" fmla="*/ 169 w 221"/>
                <a:gd name="T25" fmla="*/ 42 h 147"/>
                <a:gd name="T26" fmla="*/ 179 w 221"/>
                <a:gd name="T27" fmla="*/ 43 h 147"/>
                <a:gd name="T28" fmla="*/ 189 w 221"/>
                <a:gd name="T29" fmla="*/ 46 h 147"/>
                <a:gd name="T30" fmla="*/ 198 w 221"/>
                <a:gd name="T31" fmla="*/ 51 h 147"/>
                <a:gd name="T32" fmla="*/ 206 w 221"/>
                <a:gd name="T33" fmla="*/ 57 h 147"/>
                <a:gd name="T34" fmla="*/ 212 w 221"/>
                <a:gd name="T35" fmla="*/ 65 h 147"/>
                <a:gd name="T36" fmla="*/ 217 w 221"/>
                <a:gd name="T37" fmla="*/ 74 h 147"/>
                <a:gd name="T38" fmla="*/ 219 w 221"/>
                <a:gd name="T39" fmla="*/ 84 h 147"/>
                <a:gd name="T40" fmla="*/ 221 w 221"/>
                <a:gd name="T41" fmla="*/ 94 h 147"/>
                <a:gd name="T42" fmla="*/ 221 w 221"/>
                <a:gd name="T43" fmla="*/ 94 h 147"/>
                <a:gd name="T44" fmla="*/ 219 w 221"/>
                <a:gd name="T45" fmla="*/ 104 h 147"/>
                <a:gd name="T46" fmla="*/ 217 w 221"/>
                <a:gd name="T47" fmla="*/ 115 h 147"/>
                <a:gd name="T48" fmla="*/ 212 w 221"/>
                <a:gd name="T49" fmla="*/ 124 h 147"/>
                <a:gd name="T50" fmla="*/ 206 w 221"/>
                <a:gd name="T51" fmla="*/ 131 h 147"/>
                <a:gd name="T52" fmla="*/ 198 w 221"/>
                <a:gd name="T53" fmla="*/ 138 h 147"/>
                <a:gd name="T54" fmla="*/ 189 w 221"/>
                <a:gd name="T55" fmla="*/ 143 h 147"/>
                <a:gd name="T56" fmla="*/ 179 w 221"/>
                <a:gd name="T57" fmla="*/ 146 h 147"/>
                <a:gd name="T58" fmla="*/ 169 w 221"/>
                <a:gd name="T59" fmla="*/ 147 h 147"/>
                <a:gd name="T60" fmla="*/ 44 w 221"/>
                <a:gd name="T61" fmla="*/ 147 h 147"/>
                <a:gd name="T62" fmla="*/ 44 w 221"/>
                <a:gd name="T63" fmla="*/ 147 h 147"/>
                <a:gd name="T64" fmla="*/ 35 w 221"/>
                <a:gd name="T65" fmla="*/ 146 h 147"/>
                <a:gd name="T66" fmla="*/ 26 w 221"/>
                <a:gd name="T67" fmla="*/ 144 h 147"/>
                <a:gd name="T68" fmla="*/ 19 w 221"/>
                <a:gd name="T69" fmla="*/ 139 h 147"/>
                <a:gd name="T70" fmla="*/ 12 w 221"/>
                <a:gd name="T71" fmla="*/ 134 h 147"/>
                <a:gd name="T72" fmla="*/ 7 w 221"/>
                <a:gd name="T73" fmla="*/ 128 h 147"/>
                <a:gd name="T74" fmla="*/ 3 w 221"/>
                <a:gd name="T75" fmla="*/ 120 h 147"/>
                <a:gd name="T76" fmla="*/ 1 w 221"/>
                <a:gd name="T77" fmla="*/ 112 h 147"/>
                <a:gd name="T78" fmla="*/ 0 w 221"/>
                <a:gd name="T79" fmla="*/ 103 h 147"/>
                <a:gd name="T80" fmla="*/ 0 w 221"/>
                <a:gd name="T81" fmla="*/ 103 h 147"/>
                <a:gd name="T82" fmla="*/ 0 w 221"/>
                <a:gd name="T83" fmla="*/ 95 h 147"/>
                <a:gd name="T84" fmla="*/ 2 w 221"/>
                <a:gd name="T85" fmla="*/ 87 h 147"/>
                <a:gd name="T86" fmla="*/ 6 w 221"/>
                <a:gd name="T87" fmla="*/ 81 h 147"/>
                <a:gd name="T88" fmla="*/ 10 w 221"/>
                <a:gd name="T89" fmla="*/ 75 h 147"/>
                <a:gd name="T90" fmla="*/ 16 w 221"/>
                <a:gd name="T91" fmla="*/ 69 h 147"/>
                <a:gd name="T92" fmla="*/ 21 w 221"/>
                <a:gd name="T93" fmla="*/ 65 h 147"/>
                <a:gd name="T94" fmla="*/ 29 w 221"/>
                <a:gd name="T95" fmla="*/ 61 h 147"/>
                <a:gd name="T96" fmla="*/ 36 w 221"/>
                <a:gd name="T97" fmla="*/ 60 h 147"/>
                <a:gd name="T98" fmla="*/ 36 w 221"/>
                <a:gd name="T99" fmla="*/ 60 h 147"/>
                <a:gd name="T100" fmla="*/ 38 w 221"/>
                <a:gd name="T101" fmla="*/ 48 h 147"/>
                <a:gd name="T102" fmla="*/ 43 w 221"/>
                <a:gd name="T103" fmla="*/ 36 h 147"/>
                <a:gd name="T104" fmla="*/ 50 w 221"/>
                <a:gd name="T105" fmla="*/ 26 h 147"/>
                <a:gd name="T106" fmla="*/ 58 w 221"/>
                <a:gd name="T107" fmla="*/ 17 h 147"/>
                <a:gd name="T108" fmla="*/ 68 w 221"/>
                <a:gd name="T109" fmla="*/ 9 h 147"/>
                <a:gd name="T110" fmla="*/ 79 w 221"/>
                <a:gd name="T111" fmla="*/ 5 h 147"/>
                <a:gd name="T112" fmla="*/ 90 w 221"/>
                <a:gd name="T113" fmla="*/ 1 h 147"/>
                <a:gd name="T114" fmla="*/ 103 w 221"/>
                <a:gd name="T115" fmla="*/ 0 h 147"/>
                <a:gd name="T116" fmla="*/ 103 w 221"/>
                <a:gd name="T11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1" h="147">
                  <a:moveTo>
                    <a:pt x="103" y="0"/>
                  </a:moveTo>
                  <a:lnTo>
                    <a:pt x="103" y="0"/>
                  </a:lnTo>
                  <a:lnTo>
                    <a:pt x="114" y="0"/>
                  </a:lnTo>
                  <a:lnTo>
                    <a:pt x="123" y="3"/>
                  </a:lnTo>
                  <a:lnTo>
                    <a:pt x="133" y="7"/>
                  </a:lnTo>
                  <a:lnTo>
                    <a:pt x="141" y="12"/>
                  </a:lnTo>
                  <a:lnTo>
                    <a:pt x="149" y="17"/>
                  </a:lnTo>
                  <a:lnTo>
                    <a:pt x="156" y="25"/>
                  </a:lnTo>
                  <a:lnTo>
                    <a:pt x="162" y="33"/>
                  </a:lnTo>
                  <a:lnTo>
                    <a:pt x="166" y="42"/>
                  </a:lnTo>
                  <a:lnTo>
                    <a:pt x="166" y="42"/>
                  </a:lnTo>
                  <a:lnTo>
                    <a:pt x="169" y="42"/>
                  </a:lnTo>
                  <a:lnTo>
                    <a:pt x="169" y="42"/>
                  </a:lnTo>
                  <a:lnTo>
                    <a:pt x="179" y="43"/>
                  </a:lnTo>
                  <a:lnTo>
                    <a:pt x="189" y="46"/>
                  </a:lnTo>
                  <a:lnTo>
                    <a:pt x="198" y="51"/>
                  </a:lnTo>
                  <a:lnTo>
                    <a:pt x="206" y="57"/>
                  </a:lnTo>
                  <a:lnTo>
                    <a:pt x="212" y="65"/>
                  </a:lnTo>
                  <a:lnTo>
                    <a:pt x="217" y="74"/>
                  </a:lnTo>
                  <a:lnTo>
                    <a:pt x="219" y="84"/>
                  </a:lnTo>
                  <a:lnTo>
                    <a:pt x="221" y="94"/>
                  </a:lnTo>
                  <a:lnTo>
                    <a:pt x="221" y="94"/>
                  </a:lnTo>
                  <a:lnTo>
                    <a:pt x="219" y="104"/>
                  </a:lnTo>
                  <a:lnTo>
                    <a:pt x="217" y="115"/>
                  </a:lnTo>
                  <a:lnTo>
                    <a:pt x="212" y="124"/>
                  </a:lnTo>
                  <a:lnTo>
                    <a:pt x="206" y="131"/>
                  </a:lnTo>
                  <a:lnTo>
                    <a:pt x="198" y="138"/>
                  </a:lnTo>
                  <a:lnTo>
                    <a:pt x="189" y="143"/>
                  </a:lnTo>
                  <a:lnTo>
                    <a:pt x="179" y="146"/>
                  </a:lnTo>
                  <a:lnTo>
                    <a:pt x="169" y="147"/>
                  </a:lnTo>
                  <a:lnTo>
                    <a:pt x="44" y="147"/>
                  </a:lnTo>
                  <a:lnTo>
                    <a:pt x="44" y="147"/>
                  </a:lnTo>
                  <a:lnTo>
                    <a:pt x="35" y="146"/>
                  </a:lnTo>
                  <a:lnTo>
                    <a:pt x="26" y="144"/>
                  </a:lnTo>
                  <a:lnTo>
                    <a:pt x="19" y="139"/>
                  </a:lnTo>
                  <a:lnTo>
                    <a:pt x="12" y="134"/>
                  </a:lnTo>
                  <a:lnTo>
                    <a:pt x="7" y="128"/>
                  </a:lnTo>
                  <a:lnTo>
                    <a:pt x="3" y="120"/>
                  </a:lnTo>
                  <a:lnTo>
                    <a:pt x="1" y="112"/>
                  </a:lnTo>
                  <a:lnTo>
                    <a:pt x="0" y="103"/>
                  </a:lnTo>
                  <a:lnTo>
                    <a:pt x="0" y="103"/>
                  </a:lnTo>
                  <a:lnTo>
                    <a:pt x="0" y="95"/>
                  </a:lnTo>
                  <a:lnTo>
                    <a:pt x="2" y="87"/>
                  </a:lnTo>
                  <a:lnTo>
                    <a:pt x="6" y="81"/>
                  </a:lnTo>
                  <a:lnTo>
                    <a:pt x="10" y="75"/>
                  </a:lnTo>
                  <a:lnTo>
                    <a:pt x="16" y="69"/>
                  </a:lnTo>
                  <a:lnTo>
                    <a:pt x="21" y="65"/>
                  </a:lnTo>
                  <a:lnTo>
                    <a:pt x="29" y="61"/>
                  </a:lnTo>
                  <a:lnTo>
                    <a:pt x="36" y="60"/>
                  </a:lnTo>
                  <a:lnTo>
                    <a:pt x="36" y="60"/>
                  </a:lnTo>
                  <a:lnTo>
                    <a:pt x="38" y="48"/>
                  </a:lnTo>
                  <a:lnTo>
                    <a:pt x="43" y="36"/>
                  </a:lnTo>
                  <a:lnTo>
                    <a:pt x="50" y="26"/>
                  </a:lnTo>
                  <a:lnTo>
                    <a:pt x="58" y="17"/>
                  </a:lnTo>
                  <a:lnTo>
                    <a:pt x="68" y="9"/>
                  </a:lnTo>
                  <a:lnTo>
                    <a:pt x="79" y="5"/>
                  </a:lnTo>
                  <a:lnTo>
                    <a:pt x="90" y="1"/>
                  </a:lnTo>
                  <a:lnTo>
                    <a:pt x="103" y="0"/>
                  </a:lnTo>
                  <a:lnTo>
                    <a:pt x="10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406"/>
            <p:cNvSpPr>
              <a:spLocks/>
            </p:cNvSpPr>
            <p:nvPr/>
          </p:nvSpPr>
          <p:spPr bwMode="auto">
            <a:xfrm>
              <a:off x="2498502" y="3933032"/>
              <a:ext cx="358775" cy="60325"/>
            </a:xfrm>
            <a:custGeom>
              <a:avLst/>
              <a:gdLst>
                <a:gd name="T0" fmla="*/ 0 w 226"/>
                <a:gd name="T1" fmla="*/ 11 h 38"/>
                <a:gd name="T2" fmla="*/ 0 w 226"/>
                <a:gd name="T3" fmla="*/ 11 h 38"/>
                <a:gd name="T4" fmla="*/ 15 w 226"/>
                <a:gd name="T5" fmla="*/ 0 h 38"/>
                <a:gd name="T6" fmla="*/ 213 w 226"/>
                <a:gd name="T7" fmla="*/ 0 h 38"/>
                <a:gd name="T8" fmla="*/ 226 w 226"/>
                <a:gd name="T9" fmla="*/ 11 h 38"/>
                <a:gd name="T10" fmla="*/ 226 w 226"/>
                <a:gd name="T11" fmla="*/ 38 h 38"/>
                <a:gd name="T12" fmla="*/ 0 w 226"/>
                <a:gd name="T13" fmla="*/ 38 h 38"/>
                <a:gd name="T14" fmla="*/ 0 w 226"/>
                <a:gd name="T15" fmla="*/ 11 h 38"/>
                <a:gd name="T16" fmla="*/ 0 w 226"/>
                <a:gd name="T17" fmla="*/ 11 h 38"/>
                <a:gd name="T18" fmla="*/ 0 w 226"/>
                <a:gd name="T19" fmla="*/ 1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38">
                  <a:moveTo>
                    <a:pt x="0" y="11"/>
                  </a:moveTo>
                  <a:lnTo>
                    <a:pt x="0" y="11"/>
                  </a:lnTo>
                  <a:lnTo>
                    <a:pt x="15" y="0"/>
                  </a:lnTo>
                  <a:lnTo>
                    <a:pt x="213" y="0"/>
                  </a:lnTo>
                  <a:lnTo>
                    <a:pt x="226" y="11"/>
                  </a:lnTo>
                  <a:lnTo>
                    <a:pt x="226" y="38"/>
                  </a:lnTo>
                  <a:lnTo>
                    <a:pt x="0" y="38"/>
                  </a:lnTo>
                  <a:lnTo>
                    <a:pt x="0" y="11"/>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 name="组合 11"/>
          <p:cNvGrpSpPr/>
          <p:nvPr/>
        </p:nvGrpSpPr>
        <p:grpSpPr>
          <a:xfrm>
            <a:off x="3799810" y="3834169"/>
            <a:ext cx="1917393" cy="473460"/>
            <a:chOff x="2449513" y="1096964"/>
            <a:chExt cx="650875" cy="130175"/>
          </a:xfrm>
          <a:solidFill>
            <a:schemeClr val="tx1">
              <a:lumMod val="95000"/>
              <a:lumOff val="5000"/>
            </a:schemeClr>
          </a:solidFill>
        </p:grpSpPr>
        <p:sp>
          <p:nvSpPr>
            <p:cNvPr id="53"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54"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55"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56"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57"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58"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59"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60"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61"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62"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63"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64"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65"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66"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67"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68"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69"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70"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71"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72"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73"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74"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75"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76"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77"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78"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79"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80"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81"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13" name="组合 12"/>
          <p:cNvGrpSpPr/>
          <p:nvPr/>
        </p:nvGrpSpPr>
        <p:grpSpPr>
          <a:xfrm>
            <a:off x="4540525" y="3282831"/>
            <a:ext cx="588674" cy="458955"/>
            <a:chOff x="2339752" y="3369469"/>
            <a:chExt cx="676275" cy="623888"/>
          </a:xfrm>
          <a:solidFill>
            <a:schemeClr val="tx1">
              <a:lumMod val="95000"/>
              <a:lumOff val="5000"/>
            </a:schemeClr>
          </a:solidFill>
        </p:grpSpPr>
        <p:sp>
          <p:nvSpPr>
            <p:cNvPr id="50" name="Freeform 404"/>
            <p:cNvSpPr>
              <a:spLocks noEditPoints="1"/>
            </p:cNvSpPr>
            <p:nvPr/>
          </p:nvSpPr>
          <p:spPr bwMode="auto">
            <a:xfrm>
              <a:off x="2339752" y="3369469"/>
              <a:ext cx="676275" cy="541338"/>
            </a:xfrm>
            <a:custGeom>
              <a:avLst/>
              <a:gdLst>
                <a:gd name="T0" fmla="*/ 424 w 426"/>
                <a:gd name="T1" fmla="*/ 23 h 341"/>
                <a:gd name="T2" fmla="*/ 422 w 426"/>
                <a:gd name="T3" fmla="*/ 19 h 341"/>
                <a:gd name="T4" fmla="*/ 419 w 426"/>
                <a:gd name="T5" fmla="*/ 14 h 341"/>
                <a:gd name="T6" fmla="*/ 416 w 426"/>
                <a:gd name="T7" fmla="*/ 11 h 341"/>
                <a:gd name="T8" fmla="*/ 412 w 426"/>
                <a:gd name="T9" fmla="*/ 7 h 341"/>
                <a:gd name="T10" fmla="*/ 409 w 426"/>
                <a:gd name="T11" fmla="*/ 5 h 341"/>
                <a:gd name="T12" fmla="*/ 404 w 426"/>
                <a:gd name="T13" fmla="*/ 3 h 341"/>
                <a:gd name="T14" fmla="*/ 400 w 426"/>
                <a:gd name="T15" fmla="*/ 2 h 341"/>
                <a:gd name="T16" fmla="*/ 394 w 426"/>
                <a:gd name="T17" fmla="*/ 0 h 341"/>
                <a:gd name="T18" fmla="*/ 32 w 426"/>
                <a:gd name="T19" fmla="*/ 0 h 341"/>
                <a:gd name="T20" fmla="*/ 28 w 426"/>
                <a:gd name="T21" fmla="*/ 2 h 341"/>
                <a:gd name="T22" fmla="*/ 23 w 426"/>
                <a:gd name="T23" fmla="*/ 3 h 341"/>
                <a:gd name="T24" fmla="*/ 18 w 426"/>
                <a:gd name="T25" fmla="*/ 5 h 341"/>
                <a:gd name="T26" fmla="*/ 14 w 426"/>
                <a:gd name="T27" fmla="*/ 7 h 341"/>
                <a:gd name="T28" fmla="*/ 11 w 426"/>
                <a:gd name="T29" fmla="*/ 11 h 341"/>
                <a:gd name="T30" fmla="*/ 7 w 426"/>
                <a:gd name="T31" fmla="*/ 14 h 341"/>
                <a:gd name="T32" fmla="*/ 5 w 426"/>
                <a:gd name="T33" fmla="*/ 19 h 341"/>
                <a:gd name="T34" fmla="*/ 3 w 426"/>
                <a:gd name="T35" fmla="*/ 23 h 341"/>
                <a:gd name="T36" fmla="*/ 1 w 426"/>
                <a:gd name="T37" fmla="*/ 28 h 341"/>
                <a:gd name="T38" fmla="*/ 0 w 426"/>
                <a:gd name="T39" fmla="*/ 32 h 341"/>
                <a:gd name="T40" fmla="*/ 0 w 426"/>
                <a:gd name="T41" fmla="*/ 296 h 341"/>
                <a:gd name="T42" fmla="*/ 1 w 426"/>
                <a:gd name="T43" fmla="*/ 300 h 341"/>
                <a:gd name="T44" fmla="*/ 3 w 426"/>
                <a:gd name="T45" fmla="*/ 305 h 341"/>
                <a:gd name="T46" fmla="*/ 5 w 426"/>
                <a:gd name="T47" fmla="*/ 309 h 341"/>
                <a:gd name="T48" fmla="*/ 7 w 426"/>
                <a:gd name="T49" fmla="*/ 314 h 341"/>
                <a:gd name="T50" fmla="*/ 11 w 426"/>
                <a:gd name="T51" fmla="*/ 317 h 341"/>
                <a:gd name="T52" fmla="*/ 14 w 426"/>
                <a:gd name="T53" fmla="*/ 321 h 341"/>
                <a:gd name="T54" fmla="*/ 18 w 426"/>
                <a:gd name="T55" fmla="*/ 323 h 341"/>
                <a:gd name="T56" fmla="*/ 23 w 426"/>
                <a:gd name="T57" fmla="*/ 325 h 341"/>
                <a:gd name="T58" fmla="*/ 28 w 426"/>
                <a:gd name="T59" fmla="*/ 326 h 341"/>
                <a:gd name="T60" fmla="*/ 32 w 426"/>
                <a:gd name="T61" fmla="*/ 327 h 341"/>
                <a:gd name="T62" fmla="*/ 145 w 426"/>
                <a:gd name="T63" fmla="*/ 341 h 341"/>
                <a:gd name="T64" fmla="*/ 393 w 426"/>
                <a:gd name="T65" fmla="*/ 327 h 341"/>
                <a:gd name="T66" fmla="*/ 398 w 426"/>
                <a:gd name="T67" fmla="*/ 327 h 341"/>
                <a:gd name="T68" fmla="*/ 402 w 426"/>
                <a:gd name="T69" fmla="*/ 326 h 341"/>
                <a:gd name="T70" fmla="*/ 407 w 426"/>
                <a:gd name="T71" fmla="*/ 324 h 341"/>
                <a:gd name="T72" fmla="*/ 411 w 426"/>
                <a:gd name="T73" fmla="*/ 322 h 341"/>
                <a:gd name="T74" fmla="*/ 415 w 426"/>
                <a:gd name="T75" fmla="*/ 318 h 341"/>
                <a:gd name="T76" fmla="*/ 418 w 426"/>
                <a:gd name="T77" fmla="*/ 315 h 341"/>
                <a:gd name="T78" fmla="*/ 421 w 426"/>
                <a:gd name="T79" fmla="*/ 312 h 341"/>
                <a:gd name="T80" fmla="*/ 424 w 426"/>
                <a:gd name="T81" fmla="*/ 307 h 341"/>
                <a:gd name="T82" fmla="*/ 425 w 426"/>
                <a:gd name="T83" fmla="*/ 303 h 341"/>
                <a:gd name="T84" fmla="*/ 426 w 426"/>
                <a:gd name="T85" fmla="*/ 297 h 341"/>
                <a:gd name="T86" fmla="*/ 426 w 426"/>
                <a:gd name="T87" fmla="*/ 31 h 341"/>
                <a:gd name="T88" fmla="*/ 425 w 426"/>
                <a:gd name="T89" fmla="*/ 26 h 341"/>
                <a:gd name="T90" fmla="*/ 39 w 426"/>
                <a:gd name="T91" fmla="*/ 3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6" h="341">
                  <a:moveTo>
                    <a:pt x="425" y="26"/>
                  </a:moveTo>
                  <a:lnTo>
                    <a:pt x="425" y="24"/>
                  </a:lnTo>
                  <a:lnTo>
                    <a:pt x="424" y="23"/>
                  </a:lnTo>
                  <a:lnTo>
                    <a:pt x="424" y="21"/>
                  </a:lnTo>
                  <a:lnTo>
                    <a:pt x="422" y="20"/>
                  </a:lnTo>
                  <a:lnTo>
                    <a:pt x="422" y="19"/>
                  </a:lnTo>
                  <a:lnTo>
                    <a:pt x="421" y="17"/>
                  </a:lnTo>
                  <a:lnTo>
                    <a:pt x="420" y="15"/>
                  </a:lnTo>
                  <a:lnTo>
                    <a:pt x="419" y="14"/>
                  </a:lnTo>
                  <a:lnTo>
                    <a:pt x="418" y="13"/>
                  </a:lnTo>
                  <a:lnTo>
                    <a:pt x="417" y="12"/>
                  </a:lnTo>
                  <a:lnTo>
                    <a:pt x="416" y="11"/>
                  </a:lnTo>
                  <a:lnTo>
                    <a:pt x="415" y="9"/>
                  </a:lnTo>
                  <a:lnTo>
                    <a:pt x="413" y="8"/>
                  </a:lnTo>
                  <a:lnTo>
                    <a:pt x="412" y="7"/>
                  </a:lnTo>
                  <a:lnTo>
                    <a:pt x="411" y="6"/>
                  </a:lnTo>
                  <a:lnTo>
                    <a:pt x="410" y="6"/>
                  </a:lnTo>
                  <a:lnTo>
                    <a:pt x="409" y="5"/>
                  </a:lnTo>
                  <a:lnTo>
                    <a:pt x="407" y="4"/>
                  </a:lnTo>
                  <a:lnTo>
                    <a:pt x="405" y="4"/>
                  </a:lnTo>
                  <a:lnTo>
                    <a:pt x="404" y="3"/>
                  </a:lnTo>
                  <a:lnTo>
                    <a:pt x="402" y="3"/>
                  </a:lnTo>
                  <a:lnTo>
                    <a:pt x="401" y="2"/>
                  </a:lnTo>
                  <a:lnTo>
                    <a:pt x="400" y="2"/>
                  </a:lnTo>
                  <a:lnTo>
                    <a:pt x="398" y="2"/>
                  </a:lnTo>
                  <a:lnTo>
                    <a:pt x="396" y="0"/>
                  </a:lnTo>
                  <a:lnTo>
                    <a:pt x="394" y="0"/>
                  </a:lnTo>
                  <a:lnTo>
                    <a:pt x="393" y="0"/>
                  </a:lnTo>
                  <a:lnTo>
                    <a:pt x="34" y="0"/>
                  </a:lnTo>
                  <a:lnTo>
                    <a:pt x="32" y="0"/>
                  </a:lnTo>
                  <a:lnTo>
                    <a:pt x="31" y="0"/>
                  </a:lnTo>
                  <a:lnTo>
                    <a:pt x="29" y="2"/>
                  </a:lnTo>
                  <a:lnTo>
                    <a:pt x="28" y="2"/>
                  </a:lnTo>
                  <a:lnTo>
                    <a:pt x="25" y="2"/>
                  </a:lnTo>
                  <a:lnTo>
                    <a:pt x="24" y="3"/>
                  </a:lnTo>
                  <a:lnTo>
                    <a:pt x="23" y="3"/>
                  </a:lnTo>
                  <a:lnTo>
                    <a:pt x="21" y="4"/>
                  </a:lnTo>
                  <a:lnTo>
                    <a:pt x="20" y="4"/>
                  </a:lnTo>
                  <a:lnTo>
                    <a:pt x="18" y="5"/>
                  </a:lnTo>
                  <a:lnTo>
                    <a:pt x="16" y="6"/>
                  </a:lnTo>
                  <a:lnTo>
                    <a:pt x="15" y="6"/>
                  </a:lnTo>
                  <a:lnTo>
                    <a:pt x="14" y="7"/>
                  </a:lnTo>
                  <a:lnTo>
                    <a:pt x="13" y="8"/>
                  </a:lnTo>
                  <a:lnTo>
                    <a:pt x="12" y="9"/>
                  </a:lnTo>
                  <a:lnTo>
                    <a:pt x="11" y="11"/>
                  </a:lnTo>
                  <a:lnTo>
                    <a:pt x="9" y="12"/>
                  </a:lnTo>
                  <a:lnTo>
                    <a:pt x="8" y="13"/>
                  </a:lnTo>
                  <a:lnTo>
                    <a:pt x="7" y="14"/>
                  </a:lnTo>
                  <a:lnTo>
                    <a:pt x="6" y="15"/>
                  </a:lnTo>
                  <a:lnTo>
                    <a:pt x="5" y="17"/>
                  </a:lnTo>
                  <a:lnTo>
                    <a:pt x="5" y="19"/>
                  </a:lnTo>
                  <a:lnTo>
                    <a:pt x="4" y="20"/>
                  </a:lnTo>
                  <a:lnTo>
                    <a:pt x="3" y="21"/>
                  </a:lnTo>
                  <a:lnTo>
                    <a:pt x="3" y="23"/>
                  </a:lnTo>
                  <a:lnTo>
                    <a:pt x="3" y="24"/>
                  </a:lnTo>
                  <a:lnTo>
                    <a:pt x="1" y="26"/>
                  </a:lnTo>
                  <a:lnTo>
                    <a:pt x="1" y="28"/>
                  </a:lnTo>
                  <a:lnTo>
                    <a:pt x="1" y="29"/>
                  </a:lnTo>
                  <a:lnTo>
                    <a:pt x="0" y="31"/>
                  </a:lnTo>
                  <a:lnTo>
                    <a:pt x="0" y="32"/>
                  </a:lnTo>
                  <a:lnTo>
                    <a:pt x="0" y="34"/>
                  </a:lnTo>
                  <a:lnTo>
                    <a:pt x="0" y="293"/>
                  </a:lnTo>
                  <a:lnTo>
                    <a:pt x="0" y="296"/>
                  </a:lnTo>
                  <a:lnTo>
                    <a:pt x="0" y="297"/>
                  </a:lnTo>
                  <a:lnTo>
                    <a:pt x="1" y="299"/>
                  </a:lnTo>
                  <a:lnTo>
                    <a:pt x="1" y="300"/>
                  </a:lnTo>
                  <a:lnTo>
                    <a:pt x="1" y="303"/>
                  </a:lnTo>
                  <a:lnTo>
                    <a:pt x="3" y="304"/>
                  </a:lnTo>
                  <a:lnTo>
                    <a:pt x="3" y="305"/>
                  </a:lnTo>
                  <a:lnTo>
                    <a:pt x="3" y="307"/>
                  </a:lnTo>
                  <a:lnTo>
                    <a:pt x="4" y="308"/>
                  </a:lnTo>
                  <a:lnTo>
                    <a:pt x="5" y="309"/>
                  </a:lnTo>
                  <a:lnTo>
                    <a:pt x="5" y="312"/>
                  </a:lnTo>
                  <a:lnTo>
                    <a:pt x="6" y="313"/>
                  </a:lnTo>
                  <a:lnTo>
                    <a:pt x="7" y="314"/>
                  </a:lnTo>
                  <a:lnTo>
                    <a:pt x="8" y="315"/>
                  </a:lnTo>
                  <a:lnTo>
                    <a:pt x="9" y="316"/>
                  </a:lnTo>
                  <a:lnTo>
                    <a:pt x="11" y="317"/>
                  </a:lnTo>
                  <a:lnTo>
                    <a:pt x="12" y="318"/>
                  </a:lnTo>
                  <a:lnTo>
                    <a:pt x="13" y="320"/>
                  </a:lnTo>
                  <a:lnTo>
                    <a:pt x="14" y="321"/>
                  </a:lnTo>
                  <a:lnTo>
                    <a:pt x="15" y="322"/>
                  </a:lnTo>
                  <a:lnTo>
                    <a:pt x="16" y="323"/>
                  </a:lnTo>
                  <a:lnTo>
                    <a:pt x="18" y="323"/>
                  </a:lnTo>
                  <a:lnTo>
                    <a:pt x="20" y="324"/>
                  </a:lnTo>
                  <a:lnTo>
                    <a:pt x="21" y="325"/>
                  </a:lnTo>
                  <a:lnTo>
                    <a:pt x="23" y="325"/>
                  </a:lnTo>
                  <a:lnTo>
                    <a:pt x="24" y="326"/>
                  </a:lnTo>
                  <a:lnTo>
                    <a:pt x="25" y="326"/>
                  </a:lnTo>
                  <a:lnTo>
                    <a:pt x="28" y="326"/>
                  </a:lnTo>
                  <a:lnTo>
                    <a:pt x="29" y="327"/>
                  </a:lnTo>
                  <a:lnTo>
                    <a:pt x="31" y="327"/>
                  </a:lnTo>
                  <a:lnTo>
                    <a:pt x="32" y="327"/>
                  </a:lnTo>
                  <a:lnTo>
                    <a:pt x="34" y="327"/>
                  </a:lnTo>
                  <a:lnTo>
                    <a:pt x="145" y="327"/>
                  </a:lnTo>
                  <a:lnTo>
                    <a:pt x="145" y="341"/>
                  </a:lnTo>
                  <a:lnTo>
                    <a:pt x="281" y="341"/>
                  </a:lnTo>
                  <a:lnTo>
                    <a:pt x="281" y="327"/>
                  </a:lnTo>
                  <a:lnTo>
                    <a:pt x="393" y="327"/>
                  </a:lnTo>
                  <a:lnTo>
                    <a:pt x="394" y="327"/>
                  </a:lnTo>
                  <a:lnTo>
                    <a:pt x="396" y="327"/>
                  </a:lnTo>
                  <a:lnTo>
                    <a:pt x="398" y="327"/>
                  </a:lnTo>
                  <a:lnTo>
                    <a:pt x="400" y="326"/>
                  </a:lnTo>
                  <a:lnTo>
                    <a:pt x="401" y="326"/>
                  </a:lnTo>
                  <a:lnTo>
                    <a:pt x="402" y="326"/>
                  </a:lnTo>
                  <a:lnTo>
                    <a:pt x="404" y="325"/>
                  </a:lnTo>
                  <a:lnTo>
                    <a:pt x="405" y="325"/>
                  </a:lnTo>
                  <a:lnTo>
                    <a:pt x="407" y="324"/>
                  </a:lnTo>
                  <a:lnTo>
                    <a:pt x="409" y="323"/>
                  </a:lnTo>
                  <a:lnTo>
                    <a:pt x="410" y="323"/>
                  </a:lnTo>
                  <a:lnTo>
                    <a:pt x="411" y="322"/>
                  </a:lnTo>
                  <a:lnTo>
                    <a:pt x="412" y="321"/>
                  </a:lnTo>
                  <a:lnTo>
                    <a:pt x="413" y="320"/>
                  </a:lnTo>
                  <a:lnTo>
                    <a:pt x="415" y="318"/>
                  </a:lnTo>
                  <a:lnTo>
                    <a:pt x="416" y="317"/>
                  </a:lnTo>
                  <a:lnTo>
                    <a:pt x="417" y="316"/>
                  </a:lnTo>
                  <a:lnTo>
                    <a:pt x="418" y="315"/>
                  </a:lnTo>
                  <a:lnTo>
                    <a:pt x="419" y="314"/>
                  </a:lnTo>
                  <a:lnTo>
                    <a:pt x="420" y="313"/>
                  </a:lnTo>
                  <a:lnTo>
                    <a:pt x="421" y="312"/>
                  </a:lnTo>
                  <a:lnTo>
                    <a:pt x="422" y="309"/>
                  </a:lnTo>
                  <a:lnTo>
                    <a:pt x="422" y="308"/>
                  </a:lnTo>
                  <a:lnTo>
                    <a:pt x="424" y="307"/>
                  </a:lnTo>
                  <a:lnTo>
                    <a:pt x="424" y="305"/>
                  </a:lnTo>
                  <a:lnTo>
                    <a:pt x="425" y="304"/>
                  </a:lnTo>
                  <a:lnTo>
                    <a:pt x="425" y="303"/>
                  </a:lnTo>
                  <a:lnTo>
                    <a:pt x="426" y="300"/>
                  </a:lnTo>
                  <a:lnTo>
                    <a:pt x="426" y="299"/>
                  </a:lnTo>
                  <a:lnTo>
                    <a:pt x="426" y="297"/>
                  </a:lnTo>
                  <a:lnTo>
                    <a:pt x="426" y="296"/>
                  </a:lnTo>
                  <a:lnTo>
                    <a:pt x="426" y="32"/>
                  </a:lnTo>
                  <a:lnTo>
                    <a:pt x="426" y="31"/>
                  </a:lnTo>
                  <a:lnTo>
                    <a:pt x="426" y="29"/>
                  </a:lnTo>
                  <a:lnTo>
                    <a:pt x="426" y="28"/>
                  </a:lnTo>
                  <a:lnTo>
                    <a:pt x="425" y="26"/>
                  </a:lnTo>
                  <a:close/>
                  <a:moveTo>
                    <a:pt x="387" y="293"/>
                  </a:moveTo>
                  <a:lnTo>
                    <a:pt x="39" y="293"/>
                  </a:lnTo>
                  <a:lnTo>
                    <a:pt x="39" y="34"/>
                  </a:lnTo>
                  <a:lnTo>
                    <a:pt x="387" y="34"/>
                  </a:lnTo>
                  <a:lnTo>
                    <a:pt x="387" y="2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05"/>
            <p:cNvSpPr>
              <a:spLocks/>
            </p:cNvSpPr>
            <p:nvPr/>
          </p:nvSpPr>
          <p:spPr bwMode="auto">
            <a:xfrm>
              <a:off x="2498502" y="3490119"/>
              <a:ext cx="350838" cy="233363"/>
            </a:xfrm>
            <a:custGeom>
              <a:avLst/>
              <a:gdLst>
                <a:gd name="T0" fmla="*/ 103 w 221"/>
                <a:gd name="T1" fmla="*/ 0 h 147"/>
                <a:gd name="T2" fmla="*/ 103 w 221"/>
                <a:gd name="T3" fmla="*/ 0 h 147"/>
                <a:gd name="T4" fmla="*/ 114 w 221"/>
                <a:gd name="T5" fmla="*/ 0 h 147"/>
                <a:gd name="T6" fmla="*/ 123 w 221"/>
                <a:gd name="T7" fmla="*/ 3 h 147"/>
                <a:gd name="T8" fmla="*/ 133 w 221"/>
                <a:gd name="T9" fmla="*/ 7 h 147"/>
                <a:gd name="T10" fmla="*/ 141 w 221"/>
                <a:gd name="T11" fmla="*/ 12 h 147"/>
                <a:gd name="T12" fmla="*/ 149 w 221"/>
                <a:gd name="T13" fmla="*/ 17 h 147"/>
                <a:gd name="T14" fmla="*/ 156 w 221"/>
                <a:gd name="T15" fmla="*/ 25 h 147"/>
                <a:gd name="T16" fmla="*/ 162 w 221"/>
                <a:gd name="T17" fmla="*/ 33 h 147"/>
                <a:gd name="T18" fmla="*/ 166 w 221"/>
                <a:gd name="T19" fmla="*/ 42 h 147"/>
                <a:gd name="T20" fmla="*/ 166 w 221"/>
                <a:gd name="T21" fmla="*/ 42 h 147"/>
                <a:gd name="T22" fmla="*/ 169 w 221"/>
                <a:gd name="T23" fmla="*/ 42 h 147"/>
                <a:gd name="T24" fmla="*/ 169 w 221"/>
                <a:gd name="T25" fmla="*/ 42 h 147"/>
                <a:gd name="T26" fmla="*/ 179 w 221"/>
                <a:gd name="T27" fmla="*/ 43 h 147"/>
                <a:gd name="T28" fmla="*/ 189 w 221"/>
                <a:gd name="T29" fmla="*/ 46 h 147"/>
                <a:gd name="T30" fmla="*/ 198 w 221"/>
                <a:gd name="T31" fmla="*/ 51 h 147"/>
                <a:gd name="T32" fmla="*/ 206 w 221"/>
                <a:gd name="T33" fmla="*/ 57 h 147"/>
                <a:gd name="T34" fmla="*/ 212 w 221"/>
                <a:gd name="T35" fmla="*/ 65 h 147"/>
                <a:gd name="T36" fmla="*/ 217 w 221"/>
                <a:gd name="T37" fmla="*/ 74 h 147"/>
                <a:gd name="T38" fmla="*/ 219 w 221"/>
                <a:gd name="T39" fmla="*/ 84 h 147"/>
                <a:gd name="T40" fmla="*/ 221 w 221"/>
                <a:gd name="T41" fmla="*/ 94 h 147"/>
                <a:gd name="T42" fmla="*/ 221 w 221"/>
                <a:gd name="T43" fmla="*/ 94 h 147"/>
                <a:gd name="T44" fmla="*/ 219 w 221"/>
                <a:gd name="T45" fmla="*/ 104 h 147"/>
                <a:gd name="T46" fmla="*/ 217 w 221"/>
                <a:gd name="T47" fmla="*/ 115 h 147"/>
                <a:gd name="T48" fmla="*/ 212 w 221"/>
                <a:gd name="T49" fmla="*/ 124 h 147"/>
                <a:gd name="T50" fmla="*/ 206 w 221"/>
                <a:gd name="T51" fmla="*/ 131 h 147"/>
                <a:gd name="T52" fmla="*/ 198 w 221"/>
                <a:gd name="T53" fmla="*/ 138 h 147"/>
                <a:gd name="T54" fmla="*/ 189 w 221"/>
                <a:gd name="T55" fmla="*/ 143 h 147"/>
                <a:gd name="T56" fmla="*/ 179 w 221"/>
                <a:gd name="T57" fmla="*/ 146 h 147"/>
                <a:gd name="T58" fmla="*/ 169 w 221"/>
                <a:gd name="T59" fmla="*/ 147 h 147"/>
                <a:gd name="T60" fmla="*/ 44 w 221"/>
                <a:gd name="T61" fmla="*/ 147 h 147"/>
                <a:gd name="T62" fmla="*/ 44 w 221"/>
                <a:gd name="T63" fmla="*/ 147 h 147"/>
                <a:gd name="T64" fmla="*/ 35 w 221"/>
                <a:gd name="T65" fmla="*/ 146 h 147"/>
                <a:gd name="T66" fmla="*/ 26 w 221"/>
                <a:gd name="T67" fmla="*/ 144 h 147"/>
                <a:gd name="T68" fmla="*/ 19 w 221"/>
                <a:gd name="T69" fmla="*/ 139 h 147"/>
                <a:gd name="T70" fmla="*/ 12 w 221"/>
                <a:gd name="T71" fmla="*/ 134 h 147"/>
                <a:gd name="T72" fmla="*/ 7 w 221"/>
                <a:gd name="T73" fmla="*/ 128 h 147"/>
                <a:gd name="T74" fmla="*/ 3 w 221"/>
                <a:gd name="T75" fmla="*/ 120 h 147"/>
                <a:gd name="T76" fmla="*/ 1 w 221"/>
                <a:gd name="T77" fmla="*/ 112 h 147"/>
                <a:gd name="T78" fmla="*/ 0 w 221"/>
                <a:gd name="T79" fmla="*/ 103 h 147"/>
                <a:gd name="T80" fmla="*/ 0 w 221"/>
                <a:gd name="T81" fmla="*/ 103 h 147"/>
                <a:gd name="T82" fmla="*/ 0 w 221"/>
                <a:gd name="T83" fmla="*/ 95 h 147"/>
                <a:gd name="T84" fmla="*/ 2 w 221"/>
                <a:gd name="T85" fmla="*/ 87 h 147"/>
                <a:gd name="T86" fmla="*/ 6 w 221"/>
                <a:gd name="T87" fmla="*/ 81 h 147"/>
                <a:gd name="T88" fmla="*/ 10 w 221"/>
                <a:gd name="T89" fmla="*/ 75 h 147"/>
                <a:gd name="T90" fmla="*/ 16 w 221"/>
                <a:gd name="T91" fmla="*/ 69 h 147"/>
                <a:gd name="T92" fmla="*/ 21 w 221"/>
                <a:gd name="T93" fmla="*/ 65 h 147"/>
                <a:gd name="T94" fmla="*/ 29 w 221"/>
                <a:gd name="T95" fmla="*/ 61 h 147"/>
                <a:gd name="T96" fmla="*/ 36 w 221"/>
                <a:gd name="T97" fmla="*/ 60 h 147"/>
                <a:gd name="T98" fmla="*/ 36 w 221"/>
                <a:gd name="T99" fmla="*/ 60 h 147"/>
                <a:gd name="T100" fmla="*/ 38 w 221"/>
                <a:gd name="T101" fmla="*/ 48 h 147"/>
                <a:gd name="T102" fmla="*/ 43 w 221"/>
                <a:gd name="T103" fmla="*/ 36 h 147"/>
                <a:gd name="T104" fmla="*/ 50 w 221"/>
                <a:gd name="T105" fmla="*/ 26 h 147"/>
                <a:gd name="T106" fmla="*/ 58 w 221"/>
                <a:gd name="T107" fmla="*/ 17 h 147"/>
                <a:gd name="T108" fmla="*/ 68 w 221"/>
                <a:gd name="T109" fmla="*/ 9 h 147"/>
                <a:gd name="T110" fmla="*/ 79 w 221"/>
                <a:gd name="T111" fmla="*/ 5 h 147"/>
                <a:gd name="T112" fmla="*/ 90 w 221"/>
                <a:gd name="T113" fmla="*/ 1 h 147"/>
                <a:gd name="T114" fmla="*/ 103 w 221"/>
                <a:gd name="T115" fmla="*/ 0 h 147"/>
                <a:gd name="T116" fmla="*/ 103 w 221"/>
                <a:gd name="T11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1" h="147">
                  <a:moveTo>
                    <a:pt x="103" y="0"/>
                  </a:moveTo>
                  <a:lnTo>
                    <a:pt x="103" y="0"/>
                  </a:lnTo>
                  <a:lnTo>
                    <a:pt x="114" y="0"/>
                  </a:lnTo>
                  <a:lnTo>
                    <a:pt x="123" y="3"/>
                  </a:lnTo>
                  <a:lnTo>
                    <a:pt x="133" y="7"/>
                  </a:lnTo>
                  <a:lnTo>
                    <a:pt x="141" y="12"/>
                  </a:lnTo>
                  <a:lnTo>
                    <a:pt x="149" y="17"/>
                  </a:lnTo>
                  <a:lnTo>
                    <a:pt x="156" y="25"/>
                  </a:lnTo>
                  <a:lnTo>
                    <a:pt x="162" y="33"/>
                  </a:lnTo>
                  <a:lnTo>
                    <a:pt x="166" y="42"/>
                  </a:lnTo>
                  <a:lnTo>
                    <a:pt x="166" y="42"/>
                  </a:lnTo>
                  <a:lnTo>
                    <a:pt x="169" y="42"/>
                  </a:lnTo>
                  <a:lnTo>
                    <a:pt x="169" y="42"/>
                  </a:lnTo>
                  <a:lnTo>
                    <a:pt x="179" y="43"/>
                  </a:lnTo>
                  <a:lnTo>
                    <a:pt x="189" y="46"/>
                  </a:lnTo>
                  <a:lnTo>
                    <a:pt x="198" y="51"/>
                  </a:lnTo>
                  <a:lnTo>
                    <a:pt x="206" y="57"/>
                  </a:lnTo>
                  <a:lnTo>
                    <a:pt x="212" y="65"/>
                  </a:lnTo>
                  <a:lnTo>
                    <a:pt x="217" y="74"/>
                  </a:lnTo>
                  <a:lnTo>
                    <a:pt x="219" y="84"/>
                  </a:lnTo>
                  <a:lnTo>
                    <a:pt x="221" y="94"/>
                  </a:lnTo>
                  <a:lnTo>
                    <a:pt x="221" y="94"/>
                  </a:lnTo>
                  <a:lnTo>
                    <a:pt x="219" y="104"/>
                  </a:lnTo>
                  <a:lnTo>
                    <a:pt x="217" y="115"/>
                  </a:lnTo>
                  <a:lnTo>
                    <a:pt x="212" y="124"/>
                  </a:lnTo>
                  <a:lnTo>
                    <a:pt x="206" y="131"/>
                  </a:lnTo>
                  <a:lnTo>
                    <a:pt x="198" y="138"/>
                  </a:lnTo>
                  <a:lnTo>
                    <a:pt x="189" y="143"/>
                  </a:lnTo>
                  <a:lnTo>
                    <a:pt x="179" y="146"/>
                  </a:lnTo>
                  <a:lnTo>
                    <a:pt x="169" y="147"/>
                  </a:lnTo>
                  <a:lnTo>
                    <a:pt x="44" y="147"/>
                  </a:lnTo>
                  <a:lnTo>
                    <a:pt x="44" y="147"/>
                  </a:lnTo>
                  <a:lnTo>
                    <a:pt x="35" y="146"/>
                  </a:lnTo>
                  <a:lnTo>
                    <a:pt x="26" y="144"/>
                  </a:lnTo>
                  <a:lnTo>
                    <a:pt x="19" y="139"/>
                  </a:lnTo>
                  <a:lnTo>
                    <a:pt x="12" y="134"/>
                  </a:lnTo>
                  <a:lnTo>
                    <a:pt x="7" y="128"/>
                  </a:lnTo>
                  <a:lnTo>
                    <a:pt x="3" y="120"/>
                  </a:lnTo>
                  <a:lnTo>
                    <a:pt x="1" y="112"/>
                  </a:lnTo>
                  <a:lnTo>
                    <a:pt x="0" y="103"/>
                  </a:lnTo>
                  <a:lnTo>
                    <a:pt x="0" y="103"/>
                  </a:lnTo>
                  <a:lnTo>
                    <a:pt x="0" y="95"/>
                  </a:lnTo>
                  <a:lnTo>
                    <a:pt x="2" y="87"/>
                  </a:lnTo>
                  <a:lnTo>
                    <a:pt x="6" y="81"/>
                  </a:lnTo>
                  <a:lnTo>
                    <a:pt x="10" y="75"/>
                  </a:lnTo>
                  <a:lnTo>
                    <a:pt x="16" y="69"/>
                  </a:lnTo>
                  <a:lnTo>
                    <a:pt x="21" y="65"/>
                  </a:lnTo>
                  <a:lnTo>
                    <a:pt x="29" y="61"/>
                  </a:lnTo>
                  <a:lnTo>
                    <a:pt x="36" y="60"/>
                  </a:lnTo>
                  <a:lnTo>
                    <a:pt x="36" y="60"/>
                  </a:lnTo>
                  <a:lnTo>
                    <a:pt x="38" y="48"/>
                  </a:lnTo>
                  <a:lnTo>
                    <a:pt x="43" y="36"/>
                  </a:lnTo>
                  <a:lnTo>
                    <a:pt x="50" y="26"/>
                  </a:lnTo>
                  <a:lnTo>
                    <a:pt x="58" y="17"/>
                  </a:lnTo>
                  <a:lnTo>
                    <a:pt x="68" y="9"/>
                  </a:lnTo>
                  <a:lnTo>
                    <a:pt x="79" y="5"/>
                  </a:lnTo>
                  <a:lnTo>
                    <a:pt x="90" y="1"/>
                  </a:lnTo>
                  <a:lnTo>
                    <a:pt x="103" y="0"/>
                  </a:lnTo>
                  <a:lnTo>
                    <a:pt x="10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06"/>
            <p:cNvSpPr>
              <a:spLocks/>
            </p:cNvSpPr>
            <p:nvPr/>
          </p:nvSpPr>
          <p:spPr bwMode="auto">
            <a:xfrm>
              <a:off x="2498502" y="3933032"/>
              <a:ext cx="358775" cy="60325"/>
            </a:xfrm>
            <a:custGeom>
              <a:avLst/>
              <a:gdLst>
                <a:gd name="T0" fmla="*/ 0 w 226"/>
                <a:gd name="T1" fmla="*/ 11 h 38"/>
                <a:gd name="T2" fmla="*/ 0 w 226"/>
                <a:gd name="T3" fmla="*/ 11 h 38"/>
                <a:gd name="T4" fmla="*/ 15 w 226"/>
                <a:gd name="T5" fmla="*/ 0 h 38"/>
                <a:gd name="T6" fmla="*/ 213 w 226"/>
                <a:gd name="T7" fmla="*/ 0 h 38"/>
                <a:gd name="T8" fmla="*/ 226 w 226"/>
                <a:gd name="T9" fmla="*/ 11 h 38"/>
                <a:gd name="T10" fmla="*/ 226 w 226"/>
                <a:gd name="T11" fmla="*/ 38 h 38"/>
                <a:gd name="T12" fmla="*/ 0 w 226"/>
                <a:gd name="T13" fmla="*/ 38 h 38"/>
                <a:gd name="T14" fmla="*/ 0 w 226"/>
                <a:gd name="T15" fmla="*/ 11 h 38"/>
                <a:gd name="T16" fmla="*/ 0 w 226"/>
                <a:gd name="T17" fmla="*/ 11 h 38"/>
                <a:gd name="T18" fmla="*/ 0 w 226"/>
                <a:gd name="T19" fmla="*/ 1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38">
                  <a:moveTo>
                    <a:pt x="0" y="11"/>
                  </a:moveTo>
                  <a:lnTo>
                    <a:pt x="0" y="11"/>
                  </a:lnTo>
                  <a:lnTo>
                    <a:pt x="15" y="0"/>
                  </a:lnTo>
                  <a:lnTo>
                    <a:pt x="213" y="0"/>
                  </a:lnTo>
                  <a:lnTo>
                    <a:pt x="226" y="11"/>
                  </a:lnTo>
                  <a:lnTo>
                    <a:pt x="226" y="38"/>
                  </a:lnTo>
                  <a:lnTo>
                    <a:pt x="0" y="38"/>
                  </a:lnTo>
                  <a:lnTo>
                    <a:pt x="0" y="11"/>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 name="左右箭头 13"/>
          <p:cNvSpPr/>
          <p:nvPr/>
        </p:nvSpPr>
        <p:spPr bwMode="auto">
          <a:xfrm>
            <a:off x="3205553" y="3334027"/>
            <a:ext cx="1004319" cy="309473"/>
          </a:xfrm>
          <a:prstGeom prst="leftRightArrow">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15" name="组合 14"/>
          <p:cNvGrpSpPr/>
          <p:nvPr/>
        </p:nvGrpSpPr>
        <p:grpSpPr>
          <a:xfrm>
            <a:off x="2662211" y="5388236"/>
            <a:ext cx="1917393" cy="473460"/>
            <a:chOff x="2449513" y="1096964"/>
            <a:chExt cx="650875" cy="130175"/>
          </a:xfrm>
          <a:solidFill>
            <a:schemeClr val="tx1">
              <a:lumMod val="95000"/>
              <a:lumOff val="5000"/>
            </a:schemeClr>
          </a:solidFill>
        </p:grpSpPr>
        <p:sp>
          <p:nvSpPr>
            <p:cNvPr id="21"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22"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23"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24"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25"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26"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27"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28"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29"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30"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31"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32"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33"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34"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5"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6"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7"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8"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39"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40"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41"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42"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43"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44"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45"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46"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47"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48"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49"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16" name="组合 15"/>
          <p:cNvGrpSpPr/>
          <p:nvPr/>
        </p:nvGrpSpPr>
        <p:grpSpPr>
          <a:xfrm>
            <a:off x="3278598" y="4844151"/>
            <a:ext cx="588674" cy="458955"/>
            <a:chOff x="2339752" y="3369469"/>
            <a:chExt cx="676275" cy="623888"/>
          </a:xfrm>
          <a:solidFill>
            <a:schemeClr val="tx1">
              <a:lumMod val="95000"/>
              <a:lumOff val="5000"/>
            </a:schemeClr>
          </a:solidFill>
        </p:grpSpPr>
        <p:sp>
          <p:nvSpPr>
            <p:cNvPr id="18" name="Freeform 404"/>
            <p:cNvSpPr>
              <a:spLocks noEditPoints="1"/>
            </p:cNvSpPr>
            <p:nvPr/>
          </p:nvSpPr>
          <p:spPr bwMode="auto">
            <a:xfrm>
              <a:off x="2339752" y="3369469"/>
              <a:ext cx="676275" cy="541338"/>
            </a:xfrm>
            <a:custGeom>
              <a:avLst/>
              <a:gdLst>
                <a:gd name="T0" fmla="*/ 424 w 426"/>
                <a:gd name="T1" fmla="*/ 23 h 341"/>
                <a:gd name="T2" fmla="*/ 422 w 426"/>
                <a:gd name="T3" fmla="*/ 19 h 341"/>
                <a:gd name="T4" fmla="*/ 419 w 426"/>
                <a:gd name="T5" fmla="*/ 14 h 341"/>
                <a:gd name="T6" fmla="*/ 416 w 426"/>
                <a:gd name="T7" fmla="*/ 11 h 341"/>
                <a:gd name="T8" fmla="*/ 412 w 426"/>
                <a:gd name="T9" fmla="*/ 7 h 341"/>
                <a:gd name="T10" fmla="*/ 409 w 426"/>
                <a:gd name="T11" fmla="*/ 5 h 341"/>
                <a:gd name="T12" fmla="*/ 404 w 426"/>
                <a:gd name="T13" fmla="*/ 3 h 341"/>
                <a:gd name="T14" fmla="*/ 400 w 426"/>
                <a:gd name="T15" fmla="*/ 2 h 341"/>
                <a:gd name="T16" fmla="*/ 394 w 426"/>
                <a:gd name="T17" fmla="*/ 0 h 341"/>
                <a:gd name="T18" fmla="*/ 32 w 426"/>
                <a:gd name="T19" fmla="*/ 0 h 341"/>
                <a:gd name="T20" fmla="*/ 28 w 426"/>
                <a:gd name="T21" fmla="*/ 2 h 341"/>
                <a:gd name="T22" fmla="*/ 23 w 426"/>
                <a:gd name="T23" fmla="*/ 3 h 341"/>
                <a:gd name="T24" fmla="*/ 18 w 426"/>
                <a:gd name="T25" fmla="*/ 5 h 341"/>
                <a:gd name="T26" fmla="*/ 14 w 426"/>
                <a:gd name="T27" fmla="*/ 7 h 341"/>
                <a:gd name="T28" fmla="*/ 11 w 426"/>
                <a:gd name="T29" fmla="*/ 11 h 341"/>
                <a:gd name="T30" fmla="*/ 7 w 426"/>
                <a:gd name="T31" fmla="*/ 14 h 341"/>
                <a:gd name="T32" fmla="*/ 5 w 426"/>
                <a:gd name="T33" fmla="*/ 19 h 341"/>
                <a:gd name="T34" fmla="*/ 3 w 426"/>
                <a:gd name="T35" fmla="*/ 23 h 341"/>
                <a:gd name="T36" fmla="*/ 1 w 426"/>
                <a:gd name="T37" fmla="*/ 28 h 341"/>
                <a:gd name="T38" fmla="*/ 0 w 426"/>
                <a:gd name="T39" fmla="*/ 32 h 341"/>
                <a:gd name="T40" fmla="*/ 0 w 426"/>
                <a:gd name="T41" fmla="*/ 296 h 341"/>
                <a:gd name="T42" fmla="*/ 1 w 426"/>
                <a:gd name="T43" fmla="*/ 300 h 341"/>
                <a:gd name="T44" fmla="*/ 3 w 426"/>
                <a:gd name="T45" fmla="*/ 305 h 341"/>
                <a:gd name="T46" fmla="*/ 5 w 426"/>
                <a:gd name="T47" fmla="*/ 309 h 341"/>
                <a:gd name="T48" fmla="*/ 7 w 426"/>
                <a:gd name="T49" fmla="*/ 314 h 341"/>
                <a:gd name="T50" fmla="*/ 11 w 426"/>
                <a:gd name="T51" fmla="*/ 317 h 341"/>
                <a:gd name="T52" fmla="*/ 14 w 426"/>
                <a:gd name="T53" fmla="*/ 321 h 341"/>
                <a:gd name="T54" fmla="*/ 18 w 426"/>
                <a:gd name="T55" fmla="*/ 323 h 341"/>
                <a:gd name="T56" fmla="*/ 23 w 426"/>
                <a:gd name="T57" fmla="*/ 325 h 341"/>
                <a:gd name="T58" fmla="*/ 28 w 426"/>
                <a:gd name="T59" fmla="*/ 326 h 341"/>
                <a:gd name="T60" fmla="*/ 32 w 426"/>
                <a:gd name="T61" fmla="*/ 327 h 341"/>
                <a:gd name="T62" fmla="*/ 145 w 426"/>
                <a:gd name="T63" fmla="*/ 341 h 341"/>
                <a:gd name="T64" fmla="*/ 393 w 426"/>
                <a:gd name="T65" fmla="*/ 327 h 341"/>
                <a:gd name="T66" fmla="*/ 398 w 426"/>
                <a:gd name="T67" fmla="*/ 327 h 341"/>
                <a:gd name="T68" fmla="*/ 402 w 426"/>
                <a:gd name="T69" fmla="*/ 326 h 341"/>
                <a:gd name="T70" fmla="*/ 407 w 426"/>
                <a:gd name="T71" fmla="*/ 324 h 341"/>
                <a:gd name="T72" fmla="*/ 411 w 426"/>
                <a:gd name="T73" fmla="*/ 322 h 341"/>
                <a:gd name="T74" fmla="*/ 415 w 426"/>
                <a:gd name="T75" fmla="*/ 318 h 341"/>
                <a:gd name="T76" fmla="*/ 418 w 426"/>
                <a:gd name="T77" fmla="*/ 315 h 341"/>
                <a:gd name="T78" fmla="*/ 421 w 426"/>
                <a:gd name="T79" fmla="*/ 312 h 341"/>
                <a:gd name="T80" fmla="*/ 424 w 426"/>
                <a:gd name="T81" fmla="*/ 307 h 341"/>
                <a:gd name="T82" fmla="*/ 425 w 426"/>
                <a:gd name="T83" fmla="*/ 303 h 341"/>
                <a:gd name="T84" fmla="*/ 426 w 426"/>
                <a:gd name="T85" fmla="*/ 297 h 341"/>
                <a:gd name="T86" fmla="*/ 426 w 426"/>
                <a:gd name="T87" fmla="*/ 31 h 341"/>
                <a:gd name="T88" fmla="*/ 425 w 426"/>
                <a:gd name="T89" fmla="*/ 26 h 341"/>
                <a:gd name="T90" fmla="*/ 39 w 426"/>
                <a:gd name="T91" fmla="*/ 3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6" h="341">
                  <a:moveTo>
                    <a:pt x="425" y="26"/>
                  </a:moveTo>
                  <a:lnTo>
                    <a:pt x="425" y="24"/>
                  </a:lnTo>
                  <a:lnTo>
                    <a:pt x="424" y="23"/>
                  </a:lnTo>
                  <a:lnTo>
                    <a:pt x="424" y="21"/>
                  </a:lnTo>
                  <a:lnTo>
                    <a:pt x="422" y="20"/>
                  </a:lnTo>
                  <a:lnTo>
                    <a:pt x="422" y="19"/>
                  </a:lnTo>
                  <a:lnTo>
                    <a:pt x="421" y="17"/>
                  </a:lnTo>
                  <a:lnTo>
                    <a:pt x="420" y="15"/>
                  </a:lnTo>
                  <a:lnTo>
                    <a:pt x="419" y="14"/>
                  </a:lnTo>
                  <a:lnTo>
                    <a:pt x="418" y="13"/>
                  </a:lnTo>
                  <a:lnTo>
                    <a:pt x="417" y="12"/>
                  </a:lnTo>
                  <a:lnTo>
                    <a:pt x="416" y="11"/>
                  </a:lnTo>
                  <a:lnTo>
                    <a:pt x="415" y="9"/>
                  </a:lnTo>
                  <a:lnTo>
                    <a:pt x="413" y="8"/>
                  </a:lnTo>
                  <a:lnTo>
                    <a:pt x="412" y="7"/>
                  </a:lnTo>
                  <a:lnTo>
                    <a:pt x="411" y="6"/>
                  </a:lnTo>
                  <a:lnTo>
                    <a:pt x="410" y="6"/>
                  </a:lnTo>
                  <a:lnTo>
                    <a:pt x="409" y="5"/>
                  </a:lnTo>
                  <a:lnTo>
                    <a:pt x="407" y="4"/>
                  </a:lnTo>
                  <a:lnTo>
                    <a:pt x="405" y="4"/>
                  </a:lnTo>
                  <a:lnTo>
                    <a:pt x="404" y="3"/>
                  </a:lnTo>
                  <a:lnTo>
                    <a:pt x="402" y="3"/>
                  </a:lnTo>
                  <a:lnTo>
                    <a:pt x="401" y="2"/>
                  </a:lnTo>
                  <a:lnTo>
                    <a:pt x="400" y="2"/>
                  </a:lnTo>
                  <a:lnTo>
                    <a:pt x="398" y="2"/>
                  </a:lnTo>
                  <a:lnTo>
                    <a:pt x="396" y="0"/>
                  </a:lnTo>
                  <a:lnTo>
                    <a:pt x="394" y="0"/>
                  </a:lnTo>
                  <a:lnTo>
                    <a:pt x="393" y="0"/>
                  </a:lnTo>
                  <a:lnTo>
                    <a:pt x="34" y="0"/>
                  </a:lnTo>
                  <a:lnTo>
                    <a:pt x="32" y="0"/>
                  </a:lnTo>
                  <a:lnTo>
                    <a:pt x="31" y="0"/>
                  </a:lnTo>
                  <a:lnTo>
                    <a:pt x="29" y="2"/>
                  </a:lnTo>
                  <a:lnTo>
                    <a:pt x="28" y="2"/>
                  </a:lnTo>
                  <a:lnTo>
                    <a:pt x="25" y="2"/>
                  </a:lnTo>
                  <a:lnTo>
                    <a:pt x="24" y="3"/>
                  </a:lnTo>
                  <a:lnTo>
                    <a:pt x="23" y="3"/>
                  </a:lnTo>
                  <a:lnTo>
                    <a:pt x="21" y="4"/>
                  </a:lnTo>
                  <a:lnTo>
                    <a:pt x="20" y="4"/>
                  </a:lnTo>
                  <a:lnTo>
                    <a:pt x="18" y="5"/>
                  </a:lnTo>
                  <a:lnTo>
                    <a:pt x="16" y="6"/>
                  </a:lnTo>
                  <a:lnTo>
                    <a:pt x="15" y="6"/>
                  </a:lnTo>
                  <a:lnTo>
                    <a:pt x="14" y="7"/>
                  </a:lnTo>
                  <a:lnTo>
                    <a:pt x="13" y="8"/>
                  </a:lnTo>
                  <a:lnTo>
                    <a:pt x="12" y="9"/>
                  </a:lnTo>
                  <a:lnTo>
                    <a:pt x="11" y="11"/>
                  </a:lnTo>
                  <a:lnTo>
                    <a:pt x="9" y="12"/>
                  </a:lnTo>
                  <a:lnTo>
                    <a:pt x="8" y="13"/>
                  </a:lnTo>
                  <a:lnTo>
                    <a:pt x="7" y="14"/>
                  </a:lnTo>
                  <a:lnTo>
                    <a:pt x="6" y="15"/>
                  </a:lnTo>
                  <a:lnTo>
                    <a:pt x="5" y="17"/>
                  </a:lnTo>
                  <a:lnTo>
                    <a:pt x="5" y="19"/>
                  </a:lnTo>
                  <a:lnTo>
                    <a:pt x="4" y="20"/>
                  </a:lnTo>
                  <a:lnTo>
                    <a:pt x="3" y="21"/>
                  </a:lnTo>
                  <a:lnTo>
                    <a:pt x="3" y="23"/>
                  </a:lnTo>
                  <a:lnTo>
                    <a:pt x="3" y="24"/>
                  </a:lnTo>
                  <a:lnTo>
                    <a:pt x="1" y="26"/>
                  </a:lnTo>
                  <a:lnTo>
                    <a:pt x="1" y="28"/>
                  </a:lnTo>
                  <a:lnTo>
                    <a:pt x="1" y="29"/>
                  </a:lnTo>
                  <a:lnTo>
                    <a:pt x="0" y="31"/>
                  </a:lnTo>
                  <a:lnTo>
                    <a:pt x="0" y="32"/>
                  </a:lnTo>
                  <a:lnTo>
                    <a:pt x="0" y="34"/>
                  </a:lnTo>
                  <a:lnTo>
                    <a:pt x="0" y="293"/>
                  </a:lnTo>
                  <a:lnTo>
                    <a:pt x="0" y="296"/>
                  </a:lnTo>
                  <a:lnTo>
                    <a:pt x="0" y="297"/>
                  </a:lnTo>
                  <a:lnTo>
                    <a:pt x="1" y="299"/>
                  </a:lnTo>
                  <a:lnTo>
                    <a:pt x="1" y="300"/>
                  </a:lnTo>
                  <a:lnTo>
                    <a:pt x="1" y="303"/>
                  </a:lnTo>
                  <a:lnTo>
                    <a:pt x="3" y="304"/>
                  </a:lnTo>
                  <a:lnTo>
                    <a:pt x="3" y="305"/>
                  </a:lnTo>
                  <a:lnTo>
                    <a:pt x="3" y="307"/>
                  </a:lnTo>
                  <a:lnTo>
                    <a:pt x="4" y="308"/>
                  </a:lnTo>
                  <a:lnTo>
                    <a:pt x="5" y="309"/>
                  </a:lnTo>
                  <a:lnTo>
                    <a:pt x="5" y="312"/>
                  </a:lnTo>
                  <a:lnTo>
                    <a:pt x="6" y="313"/>
                  </a:lnTo>
                  <a:lnTo>
                    <a:pt x="7" y="314"/>
                  </a:lnTo>
                  <a:lnTo>
                    <a:pt x="8" y="315"/>
                  </a:lnTo>
                  <a:lnTo>
                    <a:pt x="9" y="316"/>
                  </a:lnTo>
                  <a:lnTo>
                    <a:pt x="11" y="317"/>
                  </a:lnTo>
                  <a:lnTo>
                    <a:pt x="12" y="318"/>
                  </a:lnTo>
                  <a:lnTo>
                    <a:pt x="13" y="320"/>
                  </a:lnTo>
                  <a:lnTo>
                    <a:pt x="14" y="321"/>
                  </a:lnTo>
                  <a:lnTo>
                    <a:pt x="15" y="322"/>
                  </a:lnTo>
                  <a:lnTo>
                    <a:pt x="16" y="323"/>
                  </a:lnTo>
                  <a:lnTo>
                    <a:pt x="18" y="323"/>
                  </a:lnTo>
                  <a:lnTo>
                    <a:pt x="20" y="324"/>
                  </a:lnTo>
                  <a:lnTo>
                    <a:pt x="21" y="325"/>
                  </a:lnTo>
                  <a:lnTo>
                    <a:pt x="23" y="325"/>
                  </a:lnTo>
                  <a:lnTo>
                    <a:pt x="24" y="326"/>
                  </a:lnTo>
                  <a:lnTo>
                    <a:pt x="25" y="326"/>
                  </a:lnTo>
                  <a:lnTo>
                    <a:pt x="28" y="326"/>
                  </a:lnTo>
                  <a:lnTo>
                    <a:pt x="29" y="327"/>
                  </a:lnTo>
                  <a:lnTo>
                    <a:pt x="31" y="327"/>
                  </a:lnTo>
                  <a:lnTo>
                    <a:pt x="32" y="327"/>
                  </a:lnTo>
                  <a:lnTo>
                    <a:pt x="34" y="327"/>
                  </a:lnTo>
                  <a:lnTo>
                    <a:pt x="145" y="327"/>
                  </a:lnTo>
                  <a:lnTo>
                    <a:pt x="145" y="341"/>
                  </a:lnTo>
                  <a:lnTo>
                    <a:pt x="281" y="341"/>
                  </a:lnTo>
                  <a:lnTo>
                    <a:pt x="281" y="327"/>
                  </a:lnTo>
                  <a:lnTo>
                    <a:pt x="393" y="327"/>
                  </a:lnTo>
                  <a:lnTo>
                    <a:pt x="394" y="327"/>
                  </a:lnTo>
                  <a:lnTo>
                    <a:pt x="396" y="327"/>
                  </a:lnTo>
                  <a:lnTo>
                    <a:pt x="398" y="327"/>
                  </a:lnTo>
                  <a:lnTo>
                    <a:pt x="400" y="326"/>
                  </a:lnTo>
                  <a:lnTo>
                    <a:pt x="401" y="326"/>
                  </a:lnTo>
                  <a:lnTo>
                    <a:pt x="402" y="326"/>
                  </a:lnTo>
                  <a:lnTo>
                    <a:pt x="404" y="325"/>
                  </a:lnTo>
                  <a:lnTo>
                    <a:pt x="405" y="325"/>
                  </a:lnTo>
                  <a:lnTo>
                    <a:pt x="407" y="324"/>
                  </a:lnTo>
                  <a:lnTo>
                    <a:pt x="409" y="323"/>
                  </a:lnTo>
                  <a:lnTo>
                    <a:pt x="410" y="323"/>
                  </a:lnTo>
                  <a:lnTo>
                    <a:pt x="411" y="322"/>
                  </a:lnTo>
                  <a:lnTo>
                    <a:pt x="412" y="321"/>
                  </a:lnTo>
                  <a:lnTo>
                    <a:pt x="413" y="320"/>
                  </a:lnTo>
                  <a:lnTo>
                    <a:pt x="415" y="318"/>
                  </a:lnTo>
                  <a:lnTo>
                    <a:pt x="416" y="317"/>
                  </a:lnTo>
                  <a:lnTo>
                    <a:pt x="417" y="316"/>
                  </a:lnTo>
                  <a:lnTo>
                    <a:pt x="418" y="315"/>
                  </a:lnTo>
                  <a:lnTo>
                    <a:pt x="419" y="314"/>
                  </a:lnTo>
                  <a:lnTo>
                    <a:pt x="420" y="313"/>
                  </a:lnTo>
                  <a:lnTo>
                    <a:pt x="421" y="312"/>
                  </a:lnTo>
                  <a:lnTo>
                    <a:pt x="422" y="309"/>
                  </a:lnTo>
                  <a:lnTo>
                    <a:pt x="422" y="308"/>
                  </a:lnTo>
                  <a:lnTo>
                    <a:pt x="424" y="307"/>
                  </a:lnTo>
                  <a:lnTo>
                    <a:pt x="424" y="305"/>
                  </a:lnTo>
                  <a:lnTo>
                    <a:pt x="425" y="304"/>
                  </a:lnTo>
                  <a:lnTo>
                    <a:pt x="425" y="303"/>
                  </a:lnTo>
                  <a:lnTo>
                    <a:pt x="426" y="300"/>
                  </a:lnTo>
                  <a:lnTo>
                    <a:pt x="426" y="299"/>
                  </a:lnTo>
                  <a:lnTo>
                    <a:pt x="426" y="297"/>
                  </a:lnTo>
                  <a:lnTo>
                    <a:pt x="426" y="296"/>
                  </a:lnTo>
                  <a:lnTo>
                    <a:pt x="426" y="32"/>
                  </a:lnTo>
                  <a:lnTo>
                    <a:pt x="426" y="31"/>
                  </a:lnTo>
                  <a:lnTo>
                    <a:pt x="426" y="29"/>
                  </a:lnTo>
                  <a:lnTo>
                    <a:pt x="426" y="28"/>
                  </a:lnTo>
                  <a:lnTo>
                    <a:pt x="425" y="26"/>
                  </a:lnTo>
                  <a:close/>
                  <a:moveTo>
                    <a:pt x="387" y="293"/>
                  </a:moveTo>
                  <a:lnTo>
                    <a:pt x="39" y="293"/>
                  </a:lnTo>
                  <a:lnTo>
                    <a:pt x="39" y="34"/>
                  </a:lnTo>
                  <a:lnTo>
                    <a:pt x="387" y="34"/>
                  </a:lnTo>
                  <a:lnTo>
                    <a:pt x="387" y="2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405"/>
            <p:cNvSpPr>
              <a:spLocks/>
            </p:cNvSpPr>
            <p:nvPr/>
          </p:nvSpPr>
          <p:spPr bwMode="auto">
            <a:xfrm>
              <a:off x="2498502" y="3490119"/>
              <a:ext cx="350838" cy="233363"/>
            </a:xfrm>
            <a:custGeom>
              <a:avLst/>
              <a:gdLst>
                <a:gd name="T0" fmla="*/ 103 w 221"/>
                <a:gd name="T1" fmla="*/ 0 h 147"/>
                <a:gd name="T2" fmla="*/ 103 w 221"/>
                <a:gd name="T3" fmla="*/ 0 h 147"/>
                <a:gd name="T4" fmla="*/ 114 w 221"/>
                <a:gd name="T5" fmla="*/ 0 h 147"/>
                <a:gd name="T6" fmla="*/ 123 w 221"/>
                <a:gd name="T7" fmla="*/ 3 h 147"/>
                <a:gd name="T8" fmla="*/ 133 w 221"/>
                <a:gd name="T9" fmla="*/ 7 h 147"/>
                <a:gd name="T10" fmla="*/ 141 w 221"/>
                <a:gd name="T11" fmla="*/ 12 h 147"/>
                <a:gd name="T12" fmla="*/ 149 w 221"/>
                <a:gd name="T13" fmla="*/ 17 h 147"/>
                <a:gd name="T14" fmla="*/ 156 w 221"/>
                <a:gd name="T15" fmla="*/ 25 h 147"/>
                <a:gd name="T16" fmla="*/ 162 w 221"/>
                <a:gd name="T17" fmla="*/ 33 h 147"/>
                <a:gd name="T18" fmla="*/ 166 w 221"/>
                <a:gd name="T19" fmla="*/ 42 h 147"/>
                <a:gd name="T20" fmla="*/ 166 w 221"/>
                <a:gd name="T21" fmla="*/ 42 h 147"/>
                <a:gd name="T22" fmla="*/ 169 w 221"/>
                <a:gd name="T23" fmla="*/ 42 h 147"/>
                <a:gd name="T24" fmla="*/ 169 w 221"/>
                <a:gd name="T25" fmla="*/ 42 h 147"/>
                <a:gd name="T26" fmla="*/ 179 w 221"/>
                <a:gd name="T27" fmla="*/ 43 h 147"/>
                <a:gd name="T28" fmla="*/ 189 w 221"/>
                <a:gd name="T29" fmla="*/ 46 h 147"/>
                <a:gd name="T30" fmla="*/ 198 w 221"/>
                <a:gd name="T31" fmla="*/ 51 h 147"/>
                <a:gd name="T32" fmla="*/ 206 w 221"/>
                <a:gd name="T33" fmla="*/ 57 h 147"/>
                <a:gd name="T34" fmla="*/ 212 w 221"/>
                <a:gd name="T35" fmla="*/ 65 h 147"/>
                <a:gd name="T36" fmla="*/ 217 w 221"/>
                <a:gd name="T37" fmla="*/ 74 h 147"/>
                <a:gd name="T38" fmla="*/ 219 w 221"/>
                <a:gd name="T39" fmla="*/ 84 h 147"/>
                <a:gd name="T40" fmla="*/ 221 w 221"/>
                <a:gd name="T41" fmla="*/ 94 h 147"/>
                <a:gd name="T42" fmla="*/ 221 w 221"/>
                <a:gd name="T43" fmla="*/ 94 h 147"/>
                <a:gd name="T44" fmla="*/ 219 w 221"/>
                <a:gd name="T45" fmla="*/ 104 h 147"/>
                <a:gd name="T46" fmla="*/ 217 w 221"/>
                <a:gd name="T47" fmla="*/ 115 h 147"/>
                <a:gd name="T48" fmla="*/ 212 w 221"/>
                <a:gd name="T49" fmla="*/ 124 h 147"/>
                <a:gd name="T50" fmla="*/ 206 w 221"/>
                <a:gd name="T51" fmla="*/ 131 h 147"/>
                <a:gd name="T52" fmla="*/ 198 w 221"/>
                <a:gd name="T53" fmla="*/ 138 h 147"/>
                <a:gd name="T54" fmla="*/ 189 w 221"/>
                <a:gd name="T55" fmla="*/ 143 h 147"/>
                <a:gd name="T56" fmla="*/ 179 w 221"/>
                <a:gd name="T57" fmla="*/ 146 h 147"/>
                <a:gd name="T58" fmla="*/ 169 w 221"/>
                <a:gd name="T59" fmla="*/ 147 h 147"/>
                <a:gd name="T60" fmla="*/ 44 w 221"/>
                <a:gd name="T61" fmla="*/ 147 h 147"/>
                <a:gd name="T62" fmla="*/ 44 w 221"/>
                <a:gd name="T63" fmla="*/ 147 h 147"/>
                <a:gd name="T64" fmla="*/ 35 w 221"/>
                <a:gd name="T65" fmla="*/ 146 h 147"/>
                <a:gd name="T66" fmla="*/ 26 w 221"/>
                <a:gd name="T67" fmla="*/ 144 h 147"/>
                <a:gd name="T68" fmla="*/ 19 w 221"/>
                <a:gd name="T69" fmla="*/ 139 h 147"/>
                <a:gd name="T70" fmla="*/ 12 w 221"/>
                <a:gd name="T71" fmla="*/ 134 h 147"/>
                <a:gd name="T72" fmla="*/ 7 w 221"/>
                <a:gd name="T73" fmla="*/ 128 h 147"/>
                <a:gd name="T74" fmla="*/ 3 w 221"/>
                <a:gd name="T75" fmla="*/ 120 h 147"/>
                <a:gd name="T76" fmla="*/ 1 w 221"/>
                <a:gd name="T77" fmla="*/ 112 h 147"/>
                <a:gd name="T78" fmla="*/ 0 w 221"/>
                <a:gd name="T79" fmla="*/ 103 h 147"/>
                <a:gd name="T80" fmla="*/ 0 w 221"/>
                <a:gd name="T81" fmla="*/ 103 h 147"/>
                <a:gd name="T82" fmla="*/ 0 w 221"/>
                <a:gd name="T83" fmla="*/ 95 h 147"/>
                <a:gd name="T84" fmla="*/ 2 w 221"/>
                <a:gd name="T85" fmla="*/ 87 h 147"/>
                <a:gd name="T86" fmla="*/ 6 w 221"/>
                <a:gd name="T87" fmla="*/ 81 h 147"/>
                <a:gd name="T88" fmla="*/ 10 w 221"/>
                <a:gd name="T89" fmla="*/ 75 h 147"/>
                <a:gd name="T90" fmla="*/ 16 w 221"/>
                <a:gd name="T91" fmla="*/ 69 h 147"/>
                <a:gd name="T92" fmla="*/ 21 w 221"/>
                <a:gd name="T93" fmla="*/ 65 h 147"/>
                <a:gd name="T94" fmla="*/ 29 w 221"/>
                <a:gd name="T95" fmla="*/ 61 h 147"/>
                <a:gd name="T96" fmla="*/ 36 w 221"/>
                <a:gd name="T97" fmla="*/ 60 h 147"/>
                <a:gd name="T98" fmla="*/ 36 w 221"/>
                <a:gd name="T99" fmla="*/ 60 h 147"/>
                <a:gd name="T100" fmla="*/ 38 w 221"/>
                <a:gd name="T101" fmla="*/ 48 h 147"/>
                <a:gd name="T102" fmla="*/ 43 w 221"/>
                <a:gd name="T103" fmla="*/ 36 h 147"/>
                <a:gd name="T104" fmla="*/ 50 w 221"/>
                <a:gd name="T105" fmla="*/ 26 h 147"/>
                <a:gd name="T106" fmla="*/ 58 w 221"/>
                <a:gd name="T107" fmla="*/ 17 h 147"/>
                <a:gd name="T108" fmla="*/ 68 w 221"/>
                <a:gd name="T109" fmla="*/ 9 h 147"/>
                <a:gd name="T110" fmla="*/ 79 w 221"/>
                <a:gd name="T111" fmla="*/ 5 h 147"/>
                <a:gd name="T112" fmla="*/ 90 w 221"/>
                <a:gd name="T113" fmla="*/ 1 h 147"/>
                <a:gd name="T114" fmla="*/ 103 w 221"/>
                <a:gd name="T115" fmla="*/ 0 h 147"/>
                <a:gd name="T116" fmla="*/ 103 w 221"/>
                <a:gd name="T11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1" h="147">
                  <a:moveTo>
                    <a:pt x="103" y="0"/>
                  </a:moveTo>
                  <a:lnTo>
                    <a:pt x="103" y="0"/>
                  </a:lnTo>
                  <a:lnTo>
                    <a:pt x="114" y="0"/>
                  </a:lnTo>
                  <a:lnTo>
                    <a:pt x="123" y="3"/>
                  </a:lnTo>
                  <a:lnTo>
                    <a:pt x="133" y="7"/>
                  </a:lnTo>
                  <a:lnTo>
                    <a:pt x="141" y="12"/>
                  </a:lnTo>
                  <a:lnTo>
                    <a:pt x="149" y="17"/>
                  </a:lnTo>
                  <a:lnTo>
                    <a:pt x="156" y="25"/>
                  </a:lnTo>
                  <a:lnTo>
                    <a:pt x="162" y="33"/>
                  </a:lnTo>
                  <a:lnTo>
                    <a:pt x="166" y="42"/>
                  </a:lnTo>
                  <a:lnTo>
                    <a:pt x="166" y="42"/>
                  </a:lnTo>
                  <a:lnTo>
                    <a:pt x="169" y="42"/>
                  </a:lnTo>
                  <a:lnTo>
                    <a:pt x="169" y="42"/>
                  </a:lnTo>
                  <a:lnTo>
                    <a:pt x="179" y="43"/>
                  </a:lnTo>
                  <a:lnTo>
                    <a:pt x="189" y="46"/>
                  </a:lnTo>
                  <a:lnTo>
                    <a:pt x="198" y="51"/>
                  </a:lnTo>
                  <a:lnTo>
                    <a:pt x="206" y="57"/>
                  </a:lnTo>
                  <a:lnTo>
                    <a:pt x="212" y="65"/>
                  </a:lnTo>
                  <a:lnTo>
                    <a:pt x="217" y="74"/>
                  </a:lnTo>
                  <a:lnTo>
                    <a:pt x="219" y="84"/>
                  </a:lnTo>
                  <a:lnTo>
                    <a:pt x="221" y="94"/>
                  </a:lnTo>
                  <a:lnTo>
                    <a:pt x="221" y="94"/>
                  </a:lnTo>
                  <a:lnTo>
                    <a:pt x="219" y="104"/>
                  </a:lnTo>
                  <a:lnTo>
                    <a:pt x="217" y="115"/>
                  </a:lnTo>
                  <a:lnTo>
                    <a:pt x="212" y="124"/>
                  </a:lnTo>
                  <a:lnTo>
                    <a:pt x="206" y="131"/>
                  </a:lnTo>
                  <a:lnTo>
                    <a:pt x="198" y="138"/>
                  </a:lnTo>
                  <a:lnTo>
                    <a:pt x="189" y="143"/>
                  </a:lnTo>
                  <a:lnTo>
                    <a:pt x="179" y="146"/>
                  </a:lnTo>
                  <a:lnTo>
                    <a:pt x="169" y="147"/>
                  </a:lnTo>
                  <a:lnTo>
                    <a:pt x="44" y="147"/>
                  </a:lnTo>
                  <a:lnTo>
                    <a:pt x="44" y="147"/>
                  </a:lnTo>
                  <a:lnTo>
                    <a:pt x="35" y="146"/>
                  </a:lnTo>
                  <a:lnTo>
                    <a:pt x="26" y="144"/>
                  </a:lnTo>
                  <a:lnTo>
                    <a:pt x="19" y="139"/>
                  </a:lnTo>
                  <a:lnTo>
                    <a:pt x="12" y="134"/>
                  </a:lnTo>
                  <a:lnTo>
                    <a:pt x="7" y="128"/>
                  </a:lnTo>
                  <a:lnTo>
                    <a:pt x="3" y="120"/>
                  </a:lnTo>
                  <a:lnTo>
                    <a:pt x="1" y="112"/>
                  </a:lnTo>
                  <a:lnTo>
                    <a:pt x="0" y="103"/>
                  </a:lnTo>
                  <a:lnTo>
                    <a:pt x="0" y="103"/>
                  </a:lnTo>
                  <a:lnTo>
                    <a:pt x="0" y="95"/>
                  </a:lnTo>
                  <a:lnTo>
                    <a:pt x="2" y="87"/>
                  </a:lnTo>
                  <a:lnTo>
                    <a:pt x="6" y="81"/>
                  </a:lnTo>
                  <a:lnTo>
                    <a:pt x="10" y="75"/>
                  </a:lnTo>
                  <a:lnTo>
                    <a:pt x="16" y="69"/>
                  </a:lnTo>
                  <a:lnTo>
                    <a:pt x="21" y="65"/>
                  </a:lnTo>
                  <a:lnTo>
                    <a:pt x="29" y="61"/>
                  </a:lnTo>
                  <a:lnTo>
                    <a:pt x="36" y="60"/>
                  </a:lnTo>
                  <a:lnTo>
                    <a:pt x="36" y="60"/>
                  </a:lnTo>
                  <a:lnTo>
                    <a:pt x="38" y="48"/>
                  </a:lnTo>
                  <a:lnTo>
                    <a:pt x="43" y="36"/>
                  </a:lnTo>
                  <a:lnTo>
                    <a:pt x="50" y="26"/>
                  </a:lnTo>
                  <a:lnTo>
                    <a:pt x="58" y="17"/>
                  </a:lnTo>
                  <a:lnTo>
                    <a:pt x="68" y="9"/>
                  </a:lnTo>
                  <a:lnTo>
                    <a:pt x="79" y="5"/>
                  </a:lnTo>
                  <a:lnTo>
                    <a:pt x="90" y="1"/>
                  </a:lnTo>
                  <a:lnTo>
                    <a:pt x="103" y="0"/>
                  </a:lnTo>
                  <a:lnTo>
                    <a:pt x="10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406"/>
            <p:cNvSpPr>
              <a:spLocks/>
            </p:cNvSpPr>
            <p:nvPr/>
          </p:nvSpPr>
          <p:spPr bwMode="auto">
            <a:xfrm>
              <a:off x="2498502" y="3933032"/>
              <a:ext cx="358775" cy="60325"/>
            </a:xfrm>
            <a:custGeom>
              <a:avLst/>
              <a:gdLst>
                <a:gd name="T0" fmla="*/ 0 w 226"/>
                <a:gd name="T1" fmla="*/ 11 h 38"/>
                <a:gd name="T2" fmla="*/ 0 w 226"/>
                <a:gd name="T3" fmla="*/ 11 h 38"/>
                <a:gd name="T4" fmla="*/ 15 w 226"/>
                <a:gd name="T5" fmla="*/ 0 h 38"/>
                <a:gd name="T6" fmla="*/ 213 w 226"/>
                <a:gd name="T7" fmla="*/ 0 h 38"/>
                <a:gd name="T8" fmla="*/ 226 w 226"/>
                <a:gd name="T9" fmla="*/ 11 h 38"/>
                <a:gd name="T10" fmla="*/ 226 w 226"/>
                <a:gd name="T11" fmla="*/ 38 h 38"/>
                <a:gd name="T12" fmla="*/ 0 w 226"/>
                <a:gd name="T13" fmla="*/ 38 h 38"/>
                <a:gd name="T14" fmla="*/ 0 w 226"/>
                <a:gd name="T15" fmla="*/ 11 h 38"/>
                <a:gd name="T16" fmla="*/ 0 w 226"/>
                <a:gd name="T17" fmla="*/ 11 h 38"/>
                <a:gd name="T18" fmla="*/ 0 w 226"/>
                <a:gd name="T19" fmla="*/ 1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38">
                  <a:moveTo>
                    <a:pt x="0" y="11"/>
                  </a:moveTo>
                  <a:lnTo>
                    <a:pt x="0" y="11"/>
                  </a:lnTo>
                  <a:lnTo>
                    <a:pt x="15" y="0"/>
                  </a:lnTo>
                  <a:lnTo>
                    <a:pt x="213" y="0"/>
                  </a:lnTo>
                  <a:lnTo>
                    <a:pt x="226" y="11"/>
                  </a:lnTo>
                  <a:lnTo>
                    <a:pt x="226" y="38"/>
                  </a:lnTo>
                  <a:lnTo>
                    <a:pt x="0" y="38"/>
                  </a:lnTo>
                  <a:lnTo>
                    <a:pt x="0" y="11"/>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7" name="下箭头 16"/>
          <p:cNvSpPr/>
          <p:nvPr/>
        </p:nvSpPr>
        <p:spPr bwMode="auto">
          <a:xfrm>
            <a:off x="3335024" y="5301799"/>
            <a:ext cx="487606" cy="398228"/>
          </a:xfrm>
          <a:prstGeom prst="downArrow">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52" name="同侧圆角矩形 151"/>
          <p:cNvSpPr/>
          <p:nvPr/>
        </p:nvSpPr>
        <p:spPr bwMode="auto">
          <a:xfrm>
            <a:off x="6273987" y="1673332"/>
            <a:ext cx="4915674" cy="349313"/>
          </a:xfrm>
          <a:prstGeom prst="round2SameRect">
            <a:avLst>
              <a:gd name="adj1" fmla="val 0"/>
              <a:gd name="adj2" fmla="val 0"/>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a:noFill/>
          </a:ln>
          <a:effectLst/>
        </p:spPr>
        <p:txBody>
          <a:bodyPr vert="horz" wrap="square" lIns="114070" tIns="57036" rIns="114070" bIns="57036" numCol="1" rtlCol="0" anchor="ctr" anchorCtr="0" compatLnSpc="1">
            <a:prstTxWarp prst="textNoShape">
              <a:avLst/>
            </a:prstTxWarp>
          </a:bodyPr>
          <a:lstStyle/>
          <a:p>
            <a:pPr algn="ctr" defTabSz="1140754" eaLnBrk="0" hangingPunct="0">
              <a:buClr>
                <a:srgbClr val="CC9900"/>
              </a:buClr>
              <a:buSzPct val="60000"/>
            </a:pPr>
            <a:r>
              <a:rPr lang="zh-CN" altLang="en-US" sz="1400" dirty="0" smtClean="0">
                <a:latin typeface="+mn-ea"/>
                <a:ea typeface="+mn-ea"/>
                <a:sym typeface="Wingdings" pitchFamily="2" charset="2"/>
              </a:rPr>
              <a:t>聚集虚拟机</a:t>
            </a:r>
            <a:endParaRPr lang="zh-CN" altLang="en-US" sz="1400" dirty="0">
              <a:latin typeface="+mn-ea"/>
              <a:ea typeface="+mn-ea"/>
              <a:sym typeface="Wingdings" pitchFamily="2" charset="2"/>
            </a:endParaRPr>
          </a:p>
        </p:txBody>
      </p:sp>
      <p:sp>
        <p:nvSpPr>
          <p:cNvPr id="153" name="圆角矩形 152"/>
          <p:cNvSpPr/>
          <p:nvPr/>
        </p:nvSpPr>
        <p:spPr bwMode="auto">
          <a:xfrm>
            <a:off x="6280012" y="2061791"/>
            <a:ext cx="4899696" cy="637791"/>
          </a:xfrm>
          <a:prstGeom prst="roundRect">
            <a:avLst>
              <a:gd name="adj" fmla="val 5563"/>
            </a:avLst>
          </a:prstGeom>
          <a:noFill/>
          <a:ln w="3175">
            <a:solidFill>
              <a:srgbClr val="000000">
                <a:lumMod val="50000"/>
                <a:lumOff val="50000"/>
              </a:srgb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697" tIns="54848" rIns="109697" bIns="54848" numCol="1" rtlCol="0" anchor="ctr" anchorCtr="0" compatLnSpc="1">
            <a:prstTxWarp prst="textNoShape">
              <a:avLst/>
            </a:prstTxWarp>
          </a:bodyPr>
          <a:lstStyle/>
          <a:p>
            <a:pPr marL="423381" lvl="1" indent="-213370" defTabSz="1097334" fontAlgn="base">
              <a:lnSpc>
                <a:spcPct val="150000"/>
              </a:lnSpc>
              <a:buSzPct val="80000"/>
              <a:buFont typeface="Wingdings" panose="05000000000000000000" pitchFamily="2" charset="2"/>
              <a:buChar char="l"/>
            </a:pPr>
            <a:r>
              <a:rPr lang="zh-CN" altLang="en-US" sz="1200" kern="0" dirty="0">
                <a:latin typeface="+mn-ea"/>
                <a:ea typeface="+mn-ea"/>
              </a:rPr>
              <a:t>列出的虚拟机必须在同一主机上运行。</a:t>
            </a:r>
          </a:p>
        </p:txBody>
      </p:sp>
      <p:sp>
        <p:nvSpPr>
          <p:cNvPr id="154" name="同侧圆角矩形 153"/>
          <p:cNvSpPr/>
          <p:nvPr/>
        </p:nvSpPr>
        <p:spPr bwMode="auto">
          <a:xfrm>
            <a:off x="6273987" y="3250990"/>
            <a:ext cx="4905721" cy="349313"/>
          </a:xfrm>
          <a:prstGeom prst="round2SameRect">
            <a:avLst>
              <a:gd name="adj1" fmla="val 0"/>
              <a:gd name="adj2" fmla="val 0"/>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a:noFill/>
          </a:ln>
          <a:effectLst/>
        </p:spPr>
        <p:txBody>
          <a:bodyPr vert="horz" wrap="square" lIns="114070" tIns="57036" rIns="114070" bIns="57036" numCol="1" rtlCol="0" anchor="ctr" anchorCtr="0" compatLnSpc="1">
            <a:prstTxWarp prst="textNoShape">
              <a:avLst/>
            </a:prstTxWarp>
          </a:bodyPr>
          <a:lstStyle/>
          <a:p>
            <a:pPr algn="ctr" defTabSz="1140754" eaLnBrk="0" hangingPunct="0">
              <a:buClr>
                <a:srgbClr val="CC9900"/>
              </a:buClr>
              <a:buSzPct val="60000"/>
            </a:pPr>
            <a:r>
              <a:rPr lang="zh-CN" altLang="en-US" sz="1400" dirty="0" smtClean="0">
                <a:latin typeface="+mn-ea"/>
                <a:ea typeface="+mn-ea"/>
                <a:sym typeface="Wingdings" pitchFamily="2" charset="2"/>
              </a:rPr>
              <a:t>互斥虚拟机</a:t>
            </a:r>
            <a:endParaRPr lang="zh-CN" altLang="en-US" sz="1400" dirty="0">
              <a:latin typeface="+mn-ea"/>
              <a:ea typeface="+mn-ea"/>
              <a:sym typeface="Wingdings" pitchFamily="2" charset="2"/>
            </a:endParaRPr>
          </a:p>
        </p:txBody>
      </p:sp>
      <p:sp>
        <p:nvSpPr>
          <p:cNvPr id="155" name="圆角矩形 154"/>
          <p:cNvSpPr/>
          <p:nvPr/>
        </p:nvSpPr>
        <p:spPr bwMode="auto">
          <a:xfrm>
            <a:off x="6273987" y="3639450"/>
            <a:ext cx="4905720" cy="662406"/>
          </a:xfrm>
          <a:prstGeom prst="roundRect">
            <a:avLst>
              <a:gd name="adj" fmla="val 5563"/>
            </a:avLst>
          </a:prstGeom>
          <a:noFill/>
          <a:ln w="3175">
            <a:solidFill>
              <a:srgbClr val="000000">
                <a:lumMod val="50000"/>
                <a:lumOff val="50000"/>
              </a:srgb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697" tIns="54848" rIns="109697" bIns="54848" numCol="1" rtlCol="0" anchor="ctr" anchorCtr="0" compatLnSpc="1">
            <a:prstTxWarp prst="textNoShape">
              <a:avLst/>
            </a:prstTxWarp>
          </a:bodyPr>
          <a:lstStyle/>
          <a:p>
            <a:pPr marL="423381" lvl="1" indent="-213370" defTabSz="1097334" fontAlgn="base">
              <a:lnSpc>
                <a:spcPct val="150000"/>
              </a:lnSpc>
              <a:buSzPct val="80000"/>
              <a:buFont typeface="Wingdings" panose="05000000000000000000" pitchFamily="2" charset="2"/>
              <a:buChar char="l"/>
              <a:defRPr/>
            </a:pPr>
            <a:r>
              <a:rPr lang="zh-CN" altLang="en-US" sz="1200" kern="0" dirty="0">
                <a:latin typeface="+mn-ea"/>
                <a:ea typeface="+mn-ea"/>
              </a:rPr>
              <a:t>列出的虚拟机必须在不同主机上运行</a:t>
            </a:r>
            <a:r>
              <a:rPr lang="zh-CN" altLang="en-US" sz="1200" kern="0" dirty="0" smtClean="0">
                <a:latin typeface="+mn-ea"/>
                <a:ea typeface="+mn-ea"/>
              </a:rPr>
              <a:t>。</a:t>
            </a:r>
            <a:endParaRPr lang="zh-CN" altLang="en-US" sz="1200" kern="0" dirty="0">
              <a:latin typeface="+mn-ea"/>
              <a:ea typeface="+mn-ea"/>
            </a:endParaRPr>
          </a:p>
        </p:txBody>
      </p:sp>
      <p:sp>
        <p:nvSpPr>
          <p:cNvPr id="156" name="同侧圆角矩形 155"/>
          <p:cNvSpPr/>
          <p:nvPr/>
        </p:nvSpPr>
        <p:spPr bwMode="auto">
          <a:xfrm>
            <a:off x="6273987" y="4738044"/>
            <a:ext cx="4905721" cy="349313"/>
          </a:xfrm>
          <a:prstGeom prst="round2SameRect">
            <a:avLst>
              <a:gd name="adj1" fmla="val 0"/>
              <a:gd name="adj2" fmla="val 0"/>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a:noFill/>
          </a:ln>
          <a:effectLst/>
        </p:spPr>
        <p:txBody>
          <a:bodyPr vert="horz" wrap="square" lIns="114070" tIns="57036" rIns="114070" bIns="57036" numCol="1" rtlCol="0" anchor="ctr" anchorCtr="0" compatLnSpc="1">
            <a:prstTxWarp prst="textNoShape">
              <a:avLst/>
            </a:prstTxWarp>
          </a:bodyPr>
          <a:lstStyle/>
          <a:p>
            <a:pPr algn="ctr" defTabSz="1140754" eaLnBrk="0" hangingPunct="0">
              <a:buClr>
                <a:srgbClr val="CC9900"/>
              </a:buClr>
              <a:buSzPct val="60000"/>
            </a:pPr>
            <a:r>
              <a:rPr lang="zh-CN" altLang="en-US" sz="1400" dirty="0" smtClean="0">
                <a:latin typeface="+mn-ea"/>
                <a:ea typeface="+mn-ea"/>
                <a:sym typeface="Wingdings" pitchFamily="2" charset="2"/>
              </a:rPr>
              <a:t>虚拟机到主机</a:t>
            </a:r>
            <a:endParaRPr lang="zh-CN" altLang="en-US" sz="1400" dirty="0">
              <a:latin typeface="+mn-ea"/>
              <a:ea typeface="+mn-ea"/>
              <a:sym typeface="Wingdings" pitchFamily="2" charset="2"/>
            </a:endParaRPr>
          </a:p>
        </p:txBody>
      </p:sp>
      <p:sp>
        <p:nvSpPr>
          <p:cNvPr id="157" name="圆角矩形 156"/>
          <p:cNvSpPr/>
          <p:nvPr/>
        </p:nvSpPr>
        <p:spPr bwMode="auto">
          <a:xfrm>
            <a:off x="6273987" y="5126504"/>
            <a:ext cx="4905720" cy="735192"/>
          </a:xfrm>
          <a:prstGeom prst="roundRect">
            <a:avLst>
              <a:gd name="adj" fmla="val 5563"/>
            </a:avLst>
          </a:prstGeom>
          <a:noFill/>
          <a:ln w="3175">
            <a:solidFill>
              <a:srgbClr val="000000">
                <a:lumMod val="50000"/>
                <a:lumOff val="50000"/>
              </a:srgb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697" tIns="54848" rIns="109697" bIns="54848" numCol="1" rtlCol="0" anchor="ctr" anchorCtr="0" compatLnSpc="1">
            <a:prstTxWarp prst="textNoShape">
              <a:avLst/>
            </a:prstTxWarp>
          </a:bodyPr>
          <a:lstStyle/>
          <a:p>
            <a:pPr marL="423381" lvl="1" indent="-213370" defTabSz="1097334" fontAlgn="base">
              <a:lnSpc>
                <a:spcPct val="150000"/>
              </a:lnSpc>
              <a:buSzPct val="80000"/>
              <a:buFont typeface="Wingdings" panose="05000000000000000000" pitchFamily="2" charset="2"/>
              <a:buChar char="l"/>
              <a:defRPr/>
            </a:pPr>
            <a:r>
              <a:rPr lang="zh-CN" altLang="en-US" sz="1200" kern="0" dirty="0">
                <a:latin typeface="+mn-ea"/>
                <a:ea typeface="+mn-ea"/>
              </a:rPr>
              <a:t>虚拟机组的成员是否能在特定主机组的成员上运行</a:t>
            </a:r>
            <a:r>
              <a:rPr lang="zh-CN" altLang="en-US" sz="1200" kern="0" dirty="0" smtClean="0">
                <a:latin typeface="+mn-ea"/>
                <a:ea typeface="+mn-ea"/>
              </a:rPr>
              <a:t>。</a:t>
            </a:r>
            <a:endParaRPr lang="zh-CN" altLang="en-US" sz="1200" kern="0" dirty="0">
              <a:latin typeface="+mn-ea"/>
              <a:ea typeface="+mn-ea"/>
            </a:endParaRPr>
          </a:p>
        </p:txBody>
      </p:sp>
    </p:spTree>
    <p:extLst>
      <p:ext uri="{BB962C8B-B14F-4D97-AF65-F5344CB8AC3E}">
        <p14:creationId xmlns:p14="http://schemas.microsoft.com/office/powerpoint/2010/main" val="26838026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知识小考</a:t>
            </a:r>
            <a:endParaRPr lang="zh-CN" altLang="en-US" dirty="0"/>
          </a:p>
        </p:txBody>
      </p:sp>
      <p:sp>
        <p:nvSpPr>
          <p:cNvPr id="3" name="文本占位符 2"/>
          <p:cNvSpPr txBox="1">
            <a:spLocks/>
          </p:cNvSpPr>
          <p:nvPr/>
        </p:nvSpPr>
        <p:spPr>
          <a:xfrm>
            <a:off x="912285" y="1233488"/>
            <a:ext cx="10560048" cy="4680000"/>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r>
              <a:rPr lang="zh-CN" altLang="en-US" sz="2400" kern="0" dirty="0">
                <a:latin typeface="+mj-lt"/>
              </a:rPr>
              <a:t>三</a:t>
            </a:r>
            <a:r>
              <a:rPr lang="zh-CN" altLang="en-US" sz="2400" kern="0" dirty="0" smtClean="0">
                <a:latin typeface="+mj-lt"/>
              </a:rPr>
              <a:t>种规则组的应用场景时什么？</a:t>
            </a:r>
            <a:endParaRPr lang="en-US" altLang="zh-CN" sz="2400" kern="0" dirty="0" smtClean="0">
              <a:latin typeface="+mj-lt"/>
            </a:endParaRPr>
          </a:p>
          <a:p>
            <a:endParaRPr lang="en-US" altLang="zh-CN" sz="2400" kern="0" dirty="0" smtClean="0">
              <a:latin typeface="+mj-lt"/>
            </a:endParaRPr>
          </a:p>
          <a:p>
            <a:r>
              <a:rPr lang="zh-CN" altLang="en-US" sz="2400" kern="0" dirty="0" smtClean="0">
                <a:latin typeface="+mj-lt"/>
              </a:rPr>
              <a:t>虚拟机迁移时，</a:t>
            </a:r>
            <a:r>
              <a:rPr lang="en-US" altLang="zh-CN" sz="2400" kern="0" dirty="0" smtClean="0">
                <a:latin typeface="+mj-lt"/>
              </a:rPr>
              <a:t>IMC</a:t>
            </a:r>
            <a:r>
              <a:rPr lang="zh-CN" altLang="en-US" sz="2400" kern="0" dirty="0" smtClean="0">
                <a:latin typeface="+mj-lt"/>
              </a:rPr>
              <a:t>配置有什么要求？</a:t>
            </a:r>
            <a:endParaRPr lang="en-US" altLang="zh-CN" sz="2400" kern="0" dirty="0" smtClean="0">
              <a:latin typeface="+mj-lt"/>
            </a:endParaRPr>
          </a:p>
        </p:txBody>
      </p:sp>
    </p:spTree>
    <p:extLst>
      <p:ext uri="{BB962C8B-B14F-4D97-AF65-F5344CB8AC3E}">
        <p14:creationId xmlns:p14="http://schemas.microsoft.com/office/powerpoint/2010/main" val="23976137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本节介绍了华为</a:t>
            </a:r>
            <a:r>
              <a:rPr lang="en-US" altLang="zh-CN" dirty="0" err="1" smtClean="0"/>
              <a:t>FusionCompute</a:t>
            </a:r>
            <a:r>
              <a:rPr lang="zh-CN" altLang="en-US" dirty="0" smtClean="0"/>
              <a:t>系统的计算虚拟化相关的功能特性，包括</a:t>
            </a:r>
            <a:r>
              <a:rPr lang="en-US" altLang="zh-CN" dirty="0" smtClean="0"/>
              <a:t>DRS</a:t>
            </a:r>
            <a:r>
              <a:rPr lang="zh-CN" altLang="en-US" dirty="0" smtClean="0"/>
              <a:t>、</a:t>
            </a:r>
            <a:r>
              <a:rPr lang="en-US" altLang="zh-CN" dirty="0" smtClean="0"/>
              <a:t>DPM</a:t>
            </a:r>
            <a:r>
              <a:rPr lang="zh-CN" altLang="en-US" dirty="0" smtClean="0"/>
              <a:t>、</a:t>
            </a:r>
            <a:r>
              <a:rPr lang="en-US" altLang="zh-CN" dirty="0" smtClean="0"/>
              <a:t>GPU</a:t>
            </a:r>
            <a:r>
              <a:rPr lang="zh-CN" altLang="en-US" dirty="0" smtClean="0"/>
              <a:t>虚拟化、虚拟机热迁移、虚拟机</a:t>
            </a:r>
            <a:r>
              <a:rPr lang="en-US" altLang="zh-CN" dirty="0" smtClean="0"/>
              <a:t>HA</a:t>
            </a:r>
            <a:r>
              <a:rPr lang="zh-CN" altLang="en-US" dirty="0" smtClean="0"/>
              <a:t>、规则组等相关特性原理。</a:t>
            </a:r>
            <a:endParaRPr lang="zh-CN" altLang="en-US" dirty="0"/>
          </a:p>
        </p:txBody>
      </p:sp>
    </p:spTree>
    <p:extLst>
      <p:ext uri="{BB962C8B-B14F-4D97-AF65-F5344CB8AC3E}">
        <p14:creationId xmlns:p14="http://schemas.microsoft.com/office/powerpoint/2010/main" val="12731296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虚拟机迁移技术可以给客户带来哪些价值？ </a:t>
            </a:r>
            <a:r>
              <a:rPr lang="en-US" altLang="zh-CN" dirty="0" smtClean="0"/>
              <a:t>(</a:t>
            </a:r>
            <a:r>
              <a:rPr lang="zh-CN" altLang="en-US" dirty="0" smtClean="0"/>
              <a:t>    </a:t>
            </a:r>
            <a:r>
              <a:rPr lang="en-US" altLang="zh-CN" dirty="0" smtClean="0"/>
              <a:t>)</a:t>
            </a:r>
          </a:p>
          <a:p>
            <a:pPr marL="744537" lvl="1" indent="-342900">
              <a:buFont typeface="+mj-lt"/>
              <a:buAutoNum type="alphaUcPeriod"/>
            </a:pPr>
            <a:r>
              <a:rPr lang="zh-CN" altLang="en-US" dirty="0" smtClean="0"/>
              <a:t>可以在虚拟机系统故障时自动恢复业务</a:t>
            </a:r>
            <a:endParaRPr lang="en-US" altLang="zh-CN" dirty="0" smtClean="0"/>
          </a:p>
          <a:p>
            <a:pPr marL="744537" lvl="1" indent="-342900">
              <a:buFont typeface="+mj-lt"/>
              <a:buAutoNum type="alphaUcPeriod"/>
            </a:pPr>
            <a:r>
              <a:rPr lang="zh-CN" altLang="en-US" dirty="0" smtClean="0"/>
              <a:t>均衡各物理服务器上的负载</a:t>
            </a:r>
            <a:endParaRPr lang="en-US" altLang="zh-CN" dirty="0" smtClean="0"/>
          </a:p>
          <a:p>
            <a:pPr marL="744537" lvl="1" indent="-342900">
              <a:buFont typeface="+mj-lt"/>
              <a:buAutoNum type="alphaUcPeriod"/>
            </a:pPr>
            <a:r>
              <a:rPr lang="zh-CN" altLang="en-US" dirty="0" smtClean="0"/>
              <a:t>保证客户系统的高可靠性</a:t>
            </a:r>
            <a:endParaRPr lang="en-US" altLang="zh-CN" dirty="0" smtClean="0"/>
          </a:p>
          <a:p>
            <a:pPr marL="744537" lvl="1" indent="-342900">
              <a:buFont typeface="+mj-lt"/>
              <a:buAutoNum type="alphaUcPeriod"/>
            </a:pPr>
            <a:r>
              <a:rPr lang="zh-CN" altLang="en-US" dirty="0" smtClean="0"/>
              <a:t>支持硬件在线升级</a:t>
            </a:r>
            <a:endParaRPr lang="en-US" altLang="zh-CN" dirty="0" smtClean="0"/>
          </a:p>
          <a:p>
            <a:r>
              <a:rPr lang="zh-CN" altLang="en-US" dirty="0" smtClean="0"/>
              <a:t>内存复用技术有哪些？ </a:t>
            </a:r>
            <a:r>
              <a:rPr lang="en-US" altLang="zh-CN" dirty="0" smtClean="0"/>
              <a:t>(     )</a:t>
            </a:r>
          </a:p>
          <a:p>
            <a:pPr marL="744537" lvl="1" indent="-342900">
              <a:buFont typeface="+mj-lt"/>
              <a:buAutoNum type="alphaUcPeriod"/>
            </a:pPr>
            <a:r>
              <a:rPr lang="zh-CN" altLang="en-US" dirty="0" smtClean="0"/>
              <a:t>内存共享</a:t>
            </a:r>
            <a:endParaRPr lang="en-US" altLang="zh-CN" dirty="0" smtClean="0"/>
          </a:p>
          <a:p>
            <a:pPr marL="744537" lvl="1" indent="-342900">
              <a:buFont typeface="+mj-lt"/>
              <a:buAutoNum type="alphaUcPeriod"/>
            </a:pPr>
            <a:r>
              <a:rPr lang="zh-CN" altLang="en-US" dirty="0" smtClean="0"/>
              <a:t>内存气泡</a:t>
            </a:r>
            <a:endParaRPr lang="en-US" altLang="zh-CN" dirty="0" smtClean="0"/>
          </a:p>
          <a:p>
            <a:pPr marL="744537" lvl="1" indent="-342900" algn="l">
              <a:buFont typeface="+mj-lt"/>
              <a:buAutoNum type="alphaUcPeriod"/>
            </a:pPr>
            <a:r>
              <a:rPr lang="zh-CN" altLang="en-US" dirty="0" smtClean="0"/>
              <a:t>内存置换</a:t>
            </a:r>
            <a:r>
              <a:rPr lang="en-US" altLang="zh-CN" dirty="0" smtClean="0"/>
              <a:t/>
            </a:r>
            <a:br>
              <a:rPr lang="en-US" altLang="zh-CN" dirty="0" smtClean="0"/>
            </a:br>
            <a:endParaRPr lang="en-US" altLang="zh-CN" dirty="0" smtClean="0"/>
          </a:p>
          <a:p>
            <a:pPr lvl="1"/>
            <a:endParaRPr lang="en-US" altLang="zh-CN" dirty="0" smtClean="0"/>
          </a:p>
          <a:p>
            <a:pPr lvl="1"/>
            <a:endParaRPr lang="zh-CN" altLang="en-US" dirty="0"/>
          </a:p>
        </p:txBody>
      </p:sp>
    </p:spTree>
    <p:extLst>
      <p:ext uri="{BB962C8B-B14F-4D97-AF65-F5344CB8AC3E}">
        <p14:creationId xmlns:p14="http://schemas.microsoft.com/office/powerpoint/2010/main" val="29933091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1" dirty="0" smtClean="0"/>
              <a:t>计算虚拟化相关概念及技术</a:t>
            </a:r>
            <a:endParaRPr lang="en-US" altLang="zh-CN" b="1" dirty="0" smtClean="0"/>
          </a:p>
          <a:p>
            <a:pPr lvl="1">
              <a:buSzPct val="60000"/>
              <a:buFont typeface="Wingdings" panose="05000000000000000000" pitchFamily="2" charset="2"/>
              <a:buChar char="n"/>
            </a:pPr>
            <a:r>
              <a:rPr lang="zh-CN" altLang="en-US" dirty="0" smtClean="0">
                <a:latin typeface="+mn-ea"/>
              </a:rPr>
              <a:t>计算虚拟化概念</a:t>
            </a:r>
            <a:endParaRPr lang="en-US" altLang="zh-CN" dirty="0" smtClean="0">
              <a:latin typeface="+mn-ea"/>
            </a:endParaRPr>
          </a:p>
          <a:p>
            <a:pPr lvl="1"/>
            <a:r>
              <a:rPr lang="en-US" altLang="zh-CN" dirty="0" smtClean="0">
                <a:solidFill>
                  <a:schemeClr val="bg1">
                    <a:lumMod val="50000"/>
                  </a:schemeClr>
                </a:solidFill>
                <a:latin typeface="+mn-ea"/>
              </a:rPr>
              <a:t>CPU</a:t>
            </a:r>
            <a:r>
              <a:rPr lang="zh-CN" altLang="en-US" dirty="0" smtClean="0">
                <a:solidFill>
                  <a:schemeClr val="bg1">
                    <a:lumMod val="50000"/>
                  </a:schemeClr>
                </a:solidFill>
                <a:latin typeface="+mn-ea"/>
              </a:rPr>
              <a:t>虚拟化</a:t>
            </a:r>
            <a:endParaRPr lang="en-US" altLang="zh-CN" dirty="0" smtClean="0">
              <a:solidFill>
                <a:schemeClr val="bg1">
                  <a:lumMod val="50000"/>
                </a:schemeClr>
              </a:solidFill>
              <a:latin typeface="+mn-ea"/>
            </a:endParaRPr>
          </a:p>
          <a:p>
            <a:pPr lvl="1"/>
            <a:r>
              <a:rPr lang="zh-CN" altLang="en-US" dirty="0" smtClean="0">
                <a:solidFill>
                  <a:schemeClr val="bg1">
                    <a:lumMod val="50000"/>
                  </a:schemeClr>
                </a:solidFill>
                <a:latin typeface="+mn-ea"/>
              </a:rPr>
              <a:t>内存虚拟化</a:t>
            </a:r>
            <a:endParaRPr lang="en-US" altLang="zh-CN" dirty="0" smtClean="0">
              <a:solidFill>
                <a:schemeClr val="bg1">
                  <a:lumMod val="50000"/>
                </a:schemeClr>
              </a:solidFill>
              <a:latin typeface="+mn-ea"/>
            </a:endParaRPr>
          </a:p>
          <a:p>
            <a:pPr lvl="1"/>
            <a:r>
              <a:rPr lang="en-US" altLang="zh-CN" dirty="0" smtClean="0">
                <a:solidFill>
                  <a:schemeClr val="bg1">
                    <a:lumMod val="50000"/>
                  </a:schemeClr>
                </a:solidFill>
                <a:latin typeface="+mn-ea"/>
              </a:rPr>
              <a:t>I/O</a:t>
            </a:r>
            <a:r>
              <a:rPr lang="zh-CN" altLang="en-US" dirty="0" smtClean="0">
                <a:solidFill>
                  <a:schemeClr val="bg1">
                    <a:lumMod val="50000"/>
                  </a:schemeClr>
                </a:solidFill>
                <a:latin typeface="+mn-ea"/>
              </a:rPr>
              <a:t>虚拟化</a:t>
            </a:r>
            <a:endParaRPr lang="en-US" altLang="zh-CN" dirty="0" smtClean="0">
              <a:solidFill>
                <a:schemeClr val="bg1">
                  <a:lumMod val="50000"/>
                </a:schemeClr>
              </a:solidFill>
              <a:latin typeface="+mn-ea"/>
            </a:endParaRPr>
          </a:p>
          <a:p>
            <a:pPr lvl="1"/>
            <a:r>
              <a:rPr lang="en-US" altLang="zh-CN" dirty="0" err="1">
                <a:solidFill>
                  <a:schemeClr val="bg1">
                    <a:lumMod val="50000"/>
                  </a:schemeClr>
                </a:solidFill>
                <a:latin typeface="+mn-ea"/>
              </a:rPr>
              <a:t>FusionCompute</a:t>
            </a:r>
            <a:r>
              <a:rPr lang="zh-CN" altLang="en-US" dirty="0">
                <a:solidFill>
                  <a:schemeClr val="bg1">
                    <a:lumMod val="50000"/>
                  </a:schemeClr>
                </a:solidFill>
                <a:latin typeface="+mn-ea"/>
              </a:rPr>
              <a:t>计算虚拟化</a:t>
            </a:r>
            <a:r>
              <a:rPr lang="zh-CN" altLang="en-US" dirty="0" smtClean="0">
                <a:solidFill>
                  <a:schemeClr val="bg1">
                    <a:lumMod val="50000"/>
                  </a:schemeClr>
                </a:solidFill>
                <a:latin typeface="+mn-ea"/>
              </a:rPr>
              <a:t>介绍</a:t>
            </a:r>
            <a:endParaRPr lang="en-US" altLang="zh-CN" dirty="0" smtClean="0">
              <a:solidFill>
                <a:schemeClr val="bg1">
                  <a:lumMod val="50000"/>
                </a:schemeClr>
              </a:solidFill>
              <a:latin typeface="+mn-ea"/>
            </a:endParaRPr>
          </a:p>
          <a:p>
            <a:r>
              <a:rPr lang="zh-CN" altLang="en-US" dirty="0" smtClean="0">
                <a:solidFill>
                  <a:schemeClr val="bg1">
                    <a:lumMod val="50000"/>
                  </a:schemeClr>
                </a:solidFill>
              </a:rPr>
              <a:t>计算虚拟化功能特性</a:t>
            </a:r>
            <a:endParaRPr lang="en-US" altLang="zh-CN" dirty="0" smtClean="0">
              <a:solidFill>
                <a:schemeClr val="bg1">
                  <a:lumMod val="50000"/>
                </a:schemeClr>
              </a:solidFill>
            </a:endParaRPr>
          </a:p>
          <a:p>
            <a:endParaRPr lang="zh-CN" altLang="en-US" dirty="0"/>
          </a:p>
        </p:txBody>
      </p:sp>
    </p:spTree>
    <p:extLst>
      <p:ext uri="{BB962C8B-B14F-4D97-AF65-F5344CB8AC3E}">
        <p14:creationId xmlns:p14="http://schemas.microsoft.com/office/powerpoint/2010/main" val="4037728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7644172" y="3969060"/>
            <a:ext cx="4176464" cy="2493096"/>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dirty="0"/>
              <a:t>什么是虚拟</a:t>
            </a:r>
            <a:r>
              <a:rPr lang="zh-CN" altLang="en-US" dirty="0" smtClean="0"/>
              <a:t>化 </a:t>
            </a:r>
            <a:r>
              <a:rPr lang="en-US" altLang="zh-CN" dirty="0" smtClean="0"/>
              <a:t> (1) </a:t>
            </a:r>
            <a:endParaRPr lang="zh-CN" altLang="en-US" dirty="0"/>
          </a:p>
        </p:txBody>
      </p:sp>
      <p:sp>
        <p:nvSpPr>
          <p:cNvPr id="3" name="文本占位符 2"/>
          <p:cNvSpPr>
            <a:spLocks noGrp="1"/>
          </p:cNvSpPr>
          <p:nvPr>
            <p:ph type="body" sz="quarter" idx="10"/>
          </p:nvPr>
        </p:nvSpPr>
        <p:spPr/>
        <p:txBody>
          <a:bodyPr/>
          <a:lstStyle/>
          <a:p>
            <a:r>
              <a:rPr lang="zh-CN" altLang="en-US" sz="2400" dirty="0">
                <a:latin typeface="微软雅黑" panose="020B0503020204020204" pitchFamily="34" charset="-122"/>
                <a:ea typeface="微软雅黑" panose="020B0503020204020204" pitchFamily="34" charset="-122"/>
              </a:rPr>
              <a:t>虚拟化是一个抽象层，它打破了物理硬件和操作系统之间的硬性连接。</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虚拟基础结构是一种企业级解决方案，可提供流畅、强大的计算能力，从而最大限度地利用资源和节约成本。</a:t>
            </a:r>
          </a:p>
          <a:p>
            <a:r>
              <a:rPr lang="zh-CN" altLang="en-US" sz="2400" dirty="0">
                <a:latin typeface="微软雅黑" panose="020B0503020204020204" pitchFamily="34" charset="-122"/>
                <a:ea typeface="微软雅黑" panose="020B0503020204020204" pitchFamily="34" charset="-122"/>
              </a:rPr>
              <a:t>虚拟机是虚拟基础结构的重要元素。虚拟化可以让您在同一台物理机上独立、并行运行安装不同操作系统和应用程序的多台虚拟机。</a:t>
            </a:r>
          </a:p>
          <a:p>
            <a:r>
              <a:rPr lang="zh-CN" altLang="en-US" sz="2400" dirty="0">
                <a:latin typeface="微软雅黑" panose="020B0503020204020204" pitchFamily="34" charset="-122"/>
                <a:ea typeface="微软雅黑" panose="020B0503020204020204" pitchFamily="34" charset="-122"/>
              </a:rPr>
              <a:t>使用虚拟化，您可以根据需要动态移动资源和处理能力。</a:t>
            </a:r>
          </a:p>
          <a:p>
            <a:endParaRPr lang="zh-CN" altLang="en-US" dirty="0"/>
          </a:p>
        </p:txBody>
      </p:sp>
    </p:spTree>
    <p:extLst>
      <p:ext uri="{BB962C8B-B14F-4D97-AF65-F5344CB8AC3E}">
        <p14:creationId xmlns:p14="http://schemas.microsoft.com/office/powerpoint/2010/main" val="2127253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3" name="图片 542"/>
          <p:cNvPicPr>
            <a:picLocks noChangeAspect="1"/>
          </p:cNvPicPr>
          <p:nvPr/>
        </p:nvPicPr>
        <p:blipFill>
          <a:blip r:embed="rId3"/>
          <a:stretch>
            <a:fillRect/>
          </a:stretch>
        </p:blipFill>
        <p:spPr>
          <a:xfrm>
            <a:off x="7590899" y="2292703"/>
            <a:ext cx="430971" cy="430971"/>
          </a:xfrm>
          <a:prstGeom prst="rect">
            <a:avLst/>
          </a:prstGeom>
        </p:spPr>
      </p:pic>
      <p:pic>
        <p:nvPicPr>
          <p:cNvPr id="544" name="图片 543"/>
          <p:cNvPicPr>
            <a:picLocks noChangeAspect="1"/>
          </p:cNvPicPr>
          <p:nvPr/>
        </p:nvPicPr>
        <p:blipFill>
          <a:blip r:embed="rId3"/>
          <a:stretch>
            <a:fillRect/>
          </a:stretch>
        </p:blipFill>
        <p:spPr>
          <a:xfrm>
            <a:off x="9798648" y="2301615"/>
            <a:ext cx="430971" cy="430971"/>
          </a:xfrm>
          <a:prstGeom prst="rect">
            <a:avLst/>
          </a:prstGeom>
        </p:spPr>
      </p:pic>
      <p:sp>
        <p:nvSpPr>
          <p:cNvPr id="2" name="标题 1"/>
          <p:cNvSpPr>
            <a:spLocks noGrp="1"/>
          </p:cNvSpPr>
          <p:nvPr>
            <p:ph type="title"/>
          </p:nvPr>
        </p:nvSpPr>
        <p:spPr/>
        <p:txBody>
          <a:bodyPr/>
          <a:lstStyle/>
          <a:p>
            <a:r>
              <a:rPr lang="zh-CN" altLang="en-US" dirty="0" smtClean="0"/>
              <a:t>什么是虚拟化 </a:t>
            </a:r>
            <a:r>
              <a:rPr lang="en-US" altLang="zh-CN" dirty="0" smtClean="0"/>
              <a:t> (2) </a:t>
            </a:r>
            <a:endParaRPr lang="zh-CN" altLang="en-US" dirty="0"/>
          </a:p>
        </p:txBody>
      </p:sp>
      <p:grpSp>
        <p:nvGrpSpPr>
          <p:cNvPr id="5" name="组合 18397"/>
          <p:cNvGrpSpPr/>
          <p:nvPr/>
        </p:nvGrpSpPr>
        <p:grpSpPr>
          <a:xfrm>
            <a:off x="1332942" y="4465915"/>
            <a:ext cx="1264077" cy="252816"/>
            <a:chOff x="2449513" y="1096964"/>
            <a:chExt cx="650875" cy="130175"/>
          </a:xfrm>
          <a:solidFill>
            <a:srgbClr val="00B0F0"/>
          </a:solidFill>
        </p:grpSpPr>
        <p:sp>
          <p:nvSpPr>
            <p:cNvPr id="6"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7"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8"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9"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10"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11"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12"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13"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14"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15"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16"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7"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18"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9"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0"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1"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2"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3"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24"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5"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26"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7"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8"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9"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0"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1"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2"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3"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4"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35" name="组合 18397"/>
          <p:cNvGrpSpPr/>
          <p:nvPr/>
        </p:nvGrpSpPr>
        <p:grpSpPr>
          <a:xfrm>
            <a:off x="2777628" y="4465915"/>
            <a:ext cx="1264077" cy="252816"/>
            <a:chOff x="2449513" y="1096964"/>
            <a:chExt cx="650875" cy="130175"/>
          </a:xfrm>
          <a:solidFill>
            <a:srgbClr val="00B0F0"/>
          </a:solidFill>
        </p:grpSpPr>
        <p:sp>
          <p:nvSpPr>
            <p:cNvPr id="36"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37"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38"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39"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40"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41"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42"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43"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44"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45"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46"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47"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48"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49"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50"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51"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52"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53"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54"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55"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56"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57"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58"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59"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60"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61"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62"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63"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64"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65" name="组合 18397"/>
          <p:cNvGrpSpPr/>
          <p:nvPr/>
        </p:nvGrpSpPr>
        <p:grpSpPr>
          <a:xfrm>
            <a:off x="4197983" y="4468998"/>
            <a:ext cx="1264077" cy="252816"/>
            <a:chOff x="2449513" y="1096964"/>
            <a:chExt cx="650875" cy="130175"/>
          </a:xfrm>
          <a:solidFill>
            <a:srgbClr val="00B0F0"/>
          </a:solidFill>
        </p:grpSpPr>
        <p:sp>
          <p:nvSpPr>
            <p:cNvPr id="66"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67"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68"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69"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70"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71"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72"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73"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74"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75"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76"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77"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78"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79"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80"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81"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82"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83"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84"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85"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86"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87"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88"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89"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90"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91"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92"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93"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94"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125" name="组合 18397"/>
          <p:cNvGrpSpPr/>
          <p:nvPr/>
        </p:nvGrpSpPr>
        <p:grpSpPr>
          <a:xfrm>
            <a:off x="6831598" y="4466472"/>
            <a:ext cx="1264077" cy="252816"/>
            <a:chOff x="2449513" y="1096964"/>
            <a:chExt cx="650875" cy="130175"/>
          </a:xfrm>
          <a:solidFill>
            <a:srgbClr val="00B0F0"/>
          </a:solidFill>
        </p:grpSpPr>
        <p:sp>
          <p:nvSpPr>
            <p:cNvPr id="126"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127"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128"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129"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130"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131"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132"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133"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134"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135"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136"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37"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138"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39"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40"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41"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42"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43"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144"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45"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146"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47"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48"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49"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50"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51"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52"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53"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54"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155" name="组合 18397"/>
          <p:cNvGrpSpPr/>
          <p:nvPr/>
        </p:nvGrpSpPr>
        <p:grpSpPr>
          <a:xfrm>
            <a:off x="8276284" y="4466472"/>
            <a:ext cx="1264077" cy="252816"/>
            <a:chOff x="2449513" y="1096964"/>
            <a:chExt cx="650875" cy="130175"/>
          </a:xfrm>
          <a:solidFill>
            <a:srgbClr val="00B0F0"/>
          </a:solidFill>
        </p:grpSpPr>
        <p:sp>
          <p:nvSpPr>
            <p:cNvPr id="156"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157"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158"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159"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160"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161"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162"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163"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164"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165"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166"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67"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168"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69"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70"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71"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72"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73"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174"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75"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176"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77"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78"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79"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80"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81"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82"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83"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84"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185" name="组合 18397"/>
          <p:cNvGrpSpPr/>
          <p:nvPr/>
        </p:nvGrpSpPr>
        <p:grpSpPr>
          <a:xfrm>
            <a:off x="9724053" y="4469555"/>
            <a:ext cx="1264077" cy="252816"/>
            <a:chOff x="2449513" y="1096964"/>
            <a:chExt cx="650875" cy="130175"/>
          </a:xfrm>
          <a:solidFill>
            <a:srgbClr val="00B0F0"/>
          </a:solidFill>
        </p:grpSpPr>
        <p:sp>
          <p:nvSpPr>
            <p:cNvPr id="186"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187"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188"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189"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190"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191"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192"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193"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194"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195"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196"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97"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198"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99"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00"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01"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02"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03"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204"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05"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206"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07"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08"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09"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10"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11"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12"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13"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14"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sp>
        <p:nvSpPr>
          <p:cNvPr id="215" name="虚尾箭头 214"/>
          <p:cNvSpPr/>
          <p:nvPr/>
        </p:nvSpPr>
        <p:spPr bwMode="auto">
          <a:xfrm rot="16200000">
            <a:off x="1629585" y="3758548"/>
            <a:ext cx="669037" cy="640871"/>
          </a:xfrm>
          <a:prstGeom prst="stripedRightArrow">
            <a:avLst/>
          </a:prstGeom>
          <a:noFill/>
          <a:ln w="9525"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16" name="虚尾箭头 215"/>
          <p:cNvSpPr/>
          <p:nvPr/>
        </p:nvSpPr>
        <p:spPr bwMode="auto">
          <a:xfrm rot="16200000">
            <a:off x="3076690" y="3758547"/>
            <a:ext cx="669037" cy="640871"/>
          </a:xfrm>
          <a:prstGeom prst="stripedRightArrow">
            <a:avLst/>
          </a:prstGeom>
          <a:noFill/>
          <a:ln w="9525"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17" name="虚尾箭头 216"/>
          <p:cNvSpPr/>
          <p:nvPr/>
        </p:nvSpPr>
        <p:spPr bwMode="auto">
          <a:xfrm rot="16200000">
            <a:off x="4458171" y="3758547"/>
            <a:ext cx="669037" cy="640871"/>
          </a:xfrm>
          <a:prstGeom prst="stripedRightArrow">
            <a:avLst/>
          </a:prstGeom>
          <a:noFill/>
          <a:ln w="9525" cap="flat" cmpd="sng" algn="ctr">
            <a:solidFill>
              <a:schemeClr val="tx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293" name="组合 292"/>
          <p:cNvGrpSpPr/>
          <p:nvPr/>
        </p:nvGrpSpPr>
        <p:grpSpPr>
          <a:xfrm>
            <a:off x="1341853" y="1593379"/>
            <a:ext cx="1255166" cy="2151667"/>
            <a:chOff x="1341853" y="1593379"/>
            <a:chExt cx="1255166" cy="2151667"/>
          </a:xfrm>
        </p:grpSpPr>
        <p:sp>
          <p:nvSpPr>
            <p:cNvPr id="218" name="矩形 217"/>
            <p:cNvSpPr/>
            <p:nvPr/>
          </p:nvSpPr>
          <p:spPr bwMode="auto">
            <a:xfrm>
              <a:off x="1419269" y="3045238"/>
              <a:ext cx="1131504" cy="598872"/>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19" name="任意多边形 218"/>
            <p:cNvSpPr/>
            <p:nvPr/>
          </p:nvSpPr>
          <p:spPr bwMode="auto">
            <a:xfrm rot="5400000">
              <a:off x="1495099" y="3265004"/>
              <a:ext cx="208025" cy="224027"/>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solidFill>
              <a:schemeClr val="bg1">
                <a:lumMod val="95000"/>
              </a:schemeClr>
            </a:solidFill>
            <a:ln w="63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20" name="任意多边形 219"/>
            <p:cNvSpPr/>
            <p:nvPr/>
          </p:nvSpPr>
          <p:spPr bwMode="auto">
            <a:xfrm rot="5400000">
              <a:off x="1633542" y="3329640"/>
              <a:ext cx="403893" cy="88504"/>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solidFill>
              <a:schemeClr val="bg1">
                <a:lumMod val="95000"/>
              </a:schemeClr>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221" name="组合 16582"/>
            <p:cNvGrpSpPr/>
            <p:nvPr/>
          </p:nvGrpSpPr>
          <p:grpSpPr>
            <a:xfrm>
              <a:off x="2297081" y="3273005"/>
              <a:ext cx="183826" cy="234450"/>
              <a:chOff x="8407400" y="2055813"/>
              <a:chExt cx="360363" cy="458788"/>
            </a:xfrm>
            <a:solidFill>
              <a:schemeClr val="bg1">
                <a:lumMod val="95000"/>
              </a:schemeClr>
            </a:solidFill>
          </p:grpSpPr>
          <p:sp>
            <p:nvSpPr>
              <p:cNvPr id="222"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223"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224"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225"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FFC000"/>
                </a:solidFill>
                <a:prstDash val="solid"/>
                <a:round/>
                <a:headEnd/>
                <a:tailEnd/>
              </a:ln>
            </p:spPr>
            <p:txBody>
              <a:bodyPr/>
              <a:lstStyle/>
              <a:p>
                <a:pPr defTabSz="543689">
                  <a:defRPr/>
                </a:pPr>
                <a:endParaRPr lang="zh-CN" altLang="en-US" sz="3201"/>
              </a:p>
            </p:txBody>
          </p:sp>
        </p:grpSp>
        <p:grpSp>
          <p:nvGrpSpPr>
            <p:cNvPr id="226" name="组合 18405"/>
            <p:cNvGrpSpPr/>
            <p:nvPr/>
          </p:nvGrpSpPr>
          <p:grpSpPr>
            <a:xfrm rot="5400000">
              <a:off x="1928978" y="3283037"/>
              <a:ext cx="333717" cy="187716"/>
              <a:chOff x="5260976" y="1906589"/>
              <a:chExt cx="492125" cy="365125"/>
            </a:xfrm>
            <a:solidFill>
              <a:schemeClr val="bg1">
                <a:lumMod val="95000"/>
              </a:schemeClr>
            </a:solidFill>
          </p:grpSpPr>
          <p:sp>
            <p:nvSpPr>
              <p:cNvPr id="227" name="Freeform 75"/>
              <p:cNvSpPr>
                <a:spLocks/>
              </p:cNvSpPr>
              <p:nvPr/>
            </p:nvSpPr>
            <p:spPr bwMode="auto">
              <a:xfrm>
                <a:off x="5372101" y="2038351"/>
                <a:ext cx="325438" cy="225425"/>
              </a:xfrm>
              <a:custGeom>
                <a:avLst/>
                <a:gdLst>
                  <a:gd name="T0" fmla="*/ 360 w 382"/>
                  <a:gd name="T1" fmla="*/ 265 h 265"/>
                  <a:gd name="T2" fmla="*/ 360 w 382"/>
                  <a:gd name="T3" fmla="*/ 265 h 265"/>
                  <a:gd name="T4" fmla="*/ 310 w 382"/>
                  <a:gd name="T5" fmla="*/ 265 h 265"/>
                  <a:gd name="T6" fmla="*/ 298 w 382"/>
                  <a:gd name="T7" fmla="*/ 252 h 265"/>
                  <a:gd name="T8" fmla="*/ 310 w 382"/>
                  <a:gd name="T9" fmla="*/ 240 h 265"/>
                  <a:gd name="T10" fmla="*/ 357 w 382"/>
                  <a:gd name="T11" fmla="*/ 240 h 265"/>
                  <a:gd name="T12" fmla="*/ 357 w 382"/>
                  <a:gd name="T13" fmla="*/ 25 h 265"/>
                  <a:gd name="T14" fmla="*/ 24 w 382"/>
                  <a:gd name="T15" fmla="*/ 25 h 265"/>
                  <a:gd name="T16" fmla="*/ 24 w 382"/>
                  <a:gd name="T17" fmla="*/ 240 h 265"/>
                  <a:gd name="T18" fmla="*/ 239 w 382"/>
                  <a:gd name="T19" fmla="*/ 240 h 265"/>
                  <a:gd name="T20" fmla="*/ 251 w 382"/>
                  <a:gd name="T21" fmla="*/ 252 h 265"/>
                  <a:gd name="T22" fmla="*/ 239 w 382"/>
                  <a:gd name="T23" fmla="*/ 265 h 265"/>
                  <a:gd name="T24" fmla="*/ 22 w 382"/>
                  <a:gd name="T25" fmla="*/ 265 h 265"/>
                  <a:gd name="T26" fmla="*/ 0 w 382"/>
                  <a:gd name="T27" fmla="*/ 242 h 265"/>
                  <a:gd name="T28" fmla="*/ 0 w 382"/>
                  <a:gd name="T29" fmla="*/ 23 h 265"/>
                  <a:gd name="T30" fmla="*/ 22 w 382"/>
                  <a:gd name="T31" fmla="*/ 0 h 265"/>
                  <a:gd name="T32" fmla="*/ 360 w 382"/>
                  <a:gd name="T33" fmla="*/ 0 h 265"/>
                  <a:gd name="T34" fmla="*/ 382 w 382"/>
                  <a:gd name="T35" fmla="*/ 23 h 265"/>
                  <a:gd name="T36" fmla="*/ 382 w 382"/>
                  <a:gd name="T37" fmla="*/ 242 h 265"/>
                  <a:gd name="T38" fmla="*/ 360 w 382"/>
                  <a:gd name="T3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265">
                    <a:moveTo>
                      <a:pt x="360" y="265"/>
                    </a:moveTo>
                    <a:lnTo>
                      <a:pt x="360" y="265"/>
                    </a:lnTo>
                    <a:lnTo>
                      <a:pt x="310" y="265"/>
                    </a:lnTo>
                    <a:cubicBezTo>
                      <a:pt x="304" y="265"/>
                      <a:pt x="298" y="259"/>
                      <a:pt x="298" y="252"/>
                    </a:cubicBezTo>
                    <a:cubicBezTo>
                      <a:pt x="298" y="245"/>
                      <a:pt x="304" y="240"/>
                      <a:pt x="310" y="240"/>
                    </a:cubicBezTo>
                    <a:lnTo>
                      <a:pt x="357" y="240"/>
                    </a:lnTo>
                    <a:lnTo>
                      <a:pt x="357" y="25"/>
                    </a:lnTo>
                    <a:lnTo>
                      <a:pt x="24" y="25"/>
                    </a:lnTo>
                    <a:lnTo>
                      <a:pt x="24" y="240"/>
                    </a:lnTo>
                    <a:lnTo>
                      <a:pt x="239" y="240"/>
                    </a:lnTo>
                    <a:cubicBezTo>
                      <a:pt x="246" y="240"/>
                      <a:pt x="251" y="245"/>
                      <a:pt x="251" y="252"/>
                    </a:cubicBezTo>
                    <a:cubicBezTo>
                      <a:pt x="251" y="259"/>
                      <a:pt x="246" y="265"/>
                      <a:pt x="239" y="265"/>
                    </a:cubicBezTo>
                    <a:lnTo>
                      <a:pt x="22" y="265"/>
                    </a:lnTo>
                    <a:cubicBezTo>
                      <a:pt x="10" y="265"/>
                      <a:pt x="0" y="255"/>
                      <a:pt x="0" y="242"/>
                    </a:cubicBezTo>
                    <a:lnTo>
                      <a:pt x="0" y="23"/>
                    </a:lnTo>
                    <a:cubicBezTo>
                      <a:pt x="0" y="10"/>
                      <a:pt x="10" y="0"/>
                      <a:pt x="22" y="0"/>
                    </a:cubicBezTo>
                    <a:lnTo>
                      <a:pt x="360" y="0"/>
                    </a:lnTo>
                    <a:cubicBezTo>
                      <a:pt x="372" y="0"/>
                      <a:pt x="382" y="10"/>
                      <a:pt x="382" y="23"/>
                    </a:cubicBezTo>
                    <a:lnTo>
                      <a:pt x="382" y="242"/>
                    </a:lnTo>
                    <a:cubicBezTo>
                      <a:pt x="382" y="255"/>
                      <a:pt x="372" y="265"/>
                      <a:pt x="360" y="265"/>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228" name="Freeform 76"/>
              <p:cNvSpPr>
                <a:spLocks noEditPoints="1"/>
              </p:cNvSpPr>
              <p:nvPr/>
            </p:nvSpPr>
            <p:spPr bwMode="auto">
              <a:xfrm>
                <a:off x="5372101" y="1947864"/>
                <a:ext cx="381000" cy="285750"/>
              </a:xfrm>
              <a:custGeom>
                <a:avLst/>
                <a:gdLst>
                  <a:gd name="T0" fmla="*/ 383 w 448"/>
                  <a:gd name="T1" fmla="*/ 311 h 335"/>
                  <a:gd name="T2" fmla="*/ 383 w 448"/>
                  <a:gd name="T3" fmla="*/ 311 h 335"/>
                  <a:gd name="T4" fmla="*/ 423 w 448"/>
                  <a:gd name="T5" fmla="*/ 311 h 335"/>
                  <a:gd name="T6" fmla="*/ 424 w 448"/>
                  <a:gd name="T7" fmla="*/ 311 h 335"/>
                  <a:gd name="T8" fmla="*/ 424 w 448"/>
                  <a:gd name="T9" fmla="*/ 63 h 335"/>
                  <a:gd name="T10" fmla="*/ 423 w 448"/>
                  <a:gd name="T11" fmla="*/ 61 h 335"/>
                  <a:gd name="T12" fmla="*/ 167 w 448"/>
                  <a:gd name="T13" fmla="*/ 61 h 335"/>
                  <a:gd name="T14" fmla="*/ 155 w 448"/>
                  <a:gd name="T15" fmla="*/ 48 h 335"/>
                  <a:gd name="T16" fmla="*/ 155 w 448"/>
                  <a:gd name="T17" fmla="*/ 36 h 335"/>
                  <a:gd name="T18" fmla="*/ 143 w 448"/>
                  <a:gd name="T19" fmla="*/ 25 h 335"/>
                  <a:gd name="T20" fmla="*/ 26 w 448"/>
                  <a:gd name="T21" fmla="*/ 25 h 335"/>
                  <a:gd name="T22" fmla="*/ 26 w 448"/>
                  <a:gd name="T23" fmla="*/ 106 h 335"/>
                  <a:gd name="T24" fmla="*/ 361 w 448"/>
                  <a:gd name="T25" fmla="*/ 106 h 335"/>
                  <a:gd name="T26" fmla="*/ 383 w 448"/>
                  <a:gd name="T27" fmla="*/ 129 h 335"/>
                  <a:gd name="T28" fmla="*/ 383 w 448"/>
                  <a:gd name="T29" fmla="*/ 311 h 335"/>
                  <a:gd name="T30" fmla="*/ 423 w 448"/>
                  <a:gd name="T31" fmla="*/ 335 h 335"/>
                  <a:gd name="T32" fmla="*/ 423 w 448"/>
                  <a:gd name="T33" fmla="*/ 335 h 335"/>
                  <a:gd name="T34" fmla="*/ 371 w 448"/>
                  <a:gd name="T35" fmla="*/ 335 h 335"/>
                  <a:gd name="T36" fmla="*/ 358 w 448"/>
                  <a:gd name="T37" fmla="*/ 323 h 335"/>
                  <a:gd name="T38" fmla="*/ 358 w 448"/>
                  <a:gd name="T39" fmla="*/ 131 h 335"/>
                  <a:gd name="T40" fmla="*/ 25 w 448"/>
                  <a:gd name="T41" fmla="*/ 131 h 335"/>
                  <a:gd name="T42" fmla="*/ 12 w 448"/>
                  <a:gd name="T43" fmla="*/ 138 h 335"/>
                  <a:gd name="T44" fmla="*/ 1 w 448"/>
                  <a:gd name="T45" fmla="*/ 126 h 335"/>
                  <a:gd name="T46" fmla="*/ 1 w 448"/>
                  <a:gd name="T47" fmla="*/ 25 h 335"/>
                  <a:gd name="T48" fmla="*/ 4 w 448"/>
                  <a:gd name="T49" fmla="*/ 9 h 335"/>
                  <a:gd name="T50" fmla="*/ 24 w 448"/>
                  <a:gd name="T51" fmla="*/ 0 h 335"/>
                  <a:gd name="T52" fmla="*/ 144 w 448"/>
                  <a:gd name="T53" fmla="*/ 0 h 335"/>
                  <a:gd name="T54" fmla="*/ 179 w 448"/>
                  <a:gd name="T55" fmla="*/ 36 h 335"/>
                  <a:gd name="T56" fmla="*/ 424 w 448"/>
                  <a:gd name="T57" fmla="*/ 36 h 335"/>
                  <a:gd name="T58" fmla="*/ 448 w 448"/>
                  <a:gd name="T59" fmla="*/ 63 h 335"/>
                  <a:gd name="T60" fmla="*/ 448 w 448"/>
                  <a:gd name="T61" fmla="*/ 313 h 335"/>
                  <a:gd name="T62" fmla="*/ 423 w 448"/>
                  <a:gd name="T63"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335">
                    <a:moveTo>
                      <a:pt x="383" y="311"/>
                    </a:moveTo>
                    <a:lnTo>
                      <a:pt x="383" y="311"/>
                    </a:lnTo>
                    <a:lnTo>
                      <a:pt x="423" y="311"/>
                    </a:lnTo>
                    <a:cubicBezTo>
                      <a:pt x="423" y="311"/>
                      <a:pt x="424" y="311"/>
                      <a:pt x="424" y="311"/>
                    </a:cubicBezTo>
                    <a:lnTo>
                      <a:pt x="424" y="63"/>
                    </a:lnTo>
                    <a:cubicBezTo>
                      <a:pt x="424" y="61"/>
                      <a:pt x="424" y="61"/>
                      <a:pt x="423" y="61"/>
                    </a:cubicBezTo>
                    <a:lnTo>
                      <a:pt x="167" y="61"/>
                    </a:lnTo>
                    <a:cubicBezTo>
                      <a:pt x="160" y="61"/>
                      <a:pt x="155" y="55"/>
                      <a:pt x="155" y="48"/>
                    </a:cubicBezTo>
                    <a:lnTo>
                      <a:pt x="155" y="36"/>
                    </a:lnTo>
                    <a:cubicBezTo>
                      <a:pt x="155" y="27"/>
                      <a:pt x="146" y="25"/>
                      <a:pt x="143" y="25"/>
                    </a:cubicBezTo>
                    <a:lnTo>
                      <a:pt x="26" y="25"/>
                    </a:lnTo>
                    <a:lnTo>
                      <a:pt x="26" y="106"/>
                    </a:lnTo>
                    <a:lnTo>
                      <a:pt x="361" y="106"/>
                    </a:lnTo>
                    <a:cubicBezTo>
                      <a:pt x="373" y="106"/>
                      <a:pt x="383" y="116"/>
                      <a:pt x="383" y="129"/>
                    </a:cubicBezTo>
                    <a:lnTo>
                      <a:pt x="383" y="311"/>
                    </a:lnTo>
                    <a:close/>
                    <a:moveTo>
                      <a:pt x="423" y="335"/>
                    </a:moveTo>
                    <a:lnTo>
                      <a:pt x="423" y="335"/>
                    </a:lnTo>
                    <a:lnTo>
                      <a:pt x="371" y="335"/>
                    </a:lnTo>
                    <a:cubicBezTo>
                      <a:pt x="364" y="335"/>
                      <a:pt x="358" y="330"/>
                      <a:pt x="358" y="323"/>
                    </a:cubicBezTo>
                    <a:lnTo>
                      <a:pt x="358" y="131"/>
                    </a:lnTo>
                    <a:lnTo>
                      <a:pt x="25" y="131"/>
                    </a:lnTo>
                    <a:cubicBezTo>
                      <a:pt x="23" y="136"/>
                      <a:pt x="17" y="139"/>
                      <a:pt x="12" y="138"/>
                    </a:cubicBezTo>
                    <a:cubicBezTo>
                      <a:pt x="6" y="137"/>
                      <a:pt x="1" y="132"/>
                      <a:pt x="1" y="126"/>
                    </a:cubicBezTo>
                    <a:lnTo>
                      <a:pt x="1" y="25"/>
                    </a:lnTo>
                    <a:cubicBezTo>
                      <a:pt x="0" y="20"/>
                      <a:pt x="1" y="14"/>
                      <a:pt x="4" y="9"/>
                    </a:cubicBezTo>
                    <a:cubicBezTo>
                      <a:pt x="7" y="5"/>
                      <a:pt x="13" y="0"/>
                      <a:pt x="24" y="0"/>
                    </a:cubicBezTo>
                    <a:lnTo>
                      <a:pt x="144" y="0"/>
                    </a:lnTo>
                    <a:cubicBezTo>
                      <a:pt x="158" y="1"/>
                      <a:pt x="179" y="12"/>
                      <a:pt x="179" y="36"/>
                    </a:cubicBezTo>
                    <a:lnTo>
                      <a:pt x="424" y="36"/>
                    </a:lnTo>
                    <a:cubicBezTo>
                      <a:pt x="433" y="36"/>
                      <a:pt x="448" y="43"/>
                      <a:pt x="448" y="63"/>
                    </a:cubicBezTo>
                    <a:lnTo>
                      <a:pt x="448" y="313"/>
                    </a:lnTo>
                    <a:cubicBezTo>
                      <a:pt x="448" y="323"/>
                      <a:pt x="440" y="335"/>
                      <a:pt x="423" y="335"/>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229" name="Freeform 77"/>
              <p:cNvSpPr>
                <a:spLocks/>
              </p:cNvSpPr>
              <p:nvPr/>
            </p:nvSpPr>
            <p:spPr bwMode="auto">
              <a:xfrm>
                <a:off x="5308601" y="1974851"/>
                <a:ext cx="33338" cy="92075"/>
              </a:xfrm>
              <a:custGeom>
                <a:avLst/>
                <a:gdLst>
                  <a:gd name="T0" fmla="*/ 0 w 39"/>
                  <a:gd name="T1" fmla="*/ 99 h 109"/>
                  <a:gd name="T2" fmla="*/ 0 w 39"/>
                  <a:gd name="T3" fmla="*/ 99 h 109"/>
                  <a:gd name="T4" fmla="*/ 10 w 39"/>
                  <a:gd name="T5" fmla="*/ 109 h 109"/>
                  <a:gd name="T6" fmla="*/ 29 w 39"/>
                  <a:gd name="T7" fmla="*/ 109 h 109"/>
                  <a:gd name="T8" fmla="*/ 39 w 39"/>
                  <a:gd name="T9" fmla="*/ 99 h 109"/>
                  <a:gd name="T10" fmla="*/ 39 w 39"/>
                  <a:gd name="T11" fmla="*/ 10 h 109"/>
                  <a:gd name="T12" fmla="*/ 29 w 39"/>
                  <a:gd name="T13" fmla="*/ 0 h 109"/>
                  <a:gd name="T14" fmla="*/ 10 w 39"/>
                  <a:gd name="T15" fmla="*/ 0 h 109"/>
                  <a:gd name="T16" fmla="*/ 0 w 39"/>
                  <a:gd name="T17" fmla="*/ 10 h 109"/>
                  <a:gd name="T18" fmla="*/ 0 w 39"/>
                  <a:gd name="T19" fmla="*/ 9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109">
                    <a:moveTo>
                      <a:pt x="0" y="99"/>
                    </a:moveTo>
                    <a:lnTo>
                      <a:pt x="0" y="99"/>
                    </a:lnTo>
                    <a:cubicBezTo>
                      <a:pt x="0" y="104"/>
                      <a:pt x="5" y="109"/>
                      <a:pt x="10" y="109"/>
                    </a:cubicBezTo>
                    <a:lnTo>
                      <a:pt x="29" y="109"/>
                    </a:lnTo>
                    <a:cubicBezTo>
                      <a:pt x="34" y="109"/>
                      <a:pt x="39" y="104"/>
                      <a:pt x="39" y="99"/>
                    </a:cubicBezTo>
                    <a:lnTo>
                      <a:pt x="39" y="10"/>
                    </a:lnTo>
                    <a:cubicBezTo>
                      <a:pt x="39" y="5"/>
                      <a:pt x="34" y="0"/>
                      <a:pt x="29" y="0"/>
                    </a:cubicBezTo>
                    <a:lnTo>
                      <a:pt x="10" y="0"/>
                    </a:lnTo>
                    <a:cubicBezTo>
                      <a:pt x="5" y="0"/>
                      <a:pt x="0" y="5"/>
                      <a:pt x="0" y="10"/>
                    </a:cubicBezTo>
                    <a:lnTo>
                      <a:pt x="0" y="99"/>
                    </a:ln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230" name="Freeform 78"/>
              <p:cNvSpPr>
                <a:spLocks/>
              </p:cNvSpPr>
              <p:nvPr/>
            </p:nvSpPr>
            <p:spPr bwMode="auto">
              <a:xfrm>
                <a:off x="5308601" y="2120901"/>
                <a:ext cx="33338" cy="82550"/>
              </a:xfrm>
              <a:custGeom>
                <a:avLst/>
                <a:gdLst>
                  <a:gd name="T0" fmla="*/ 0 w 39"/>
                  <a:gd name="T1" fmla="*/ 87 h 97"/>
                  <a:gd name="T2" fmla="*/ 0 w 39"/>
                  <a:gd name="T3" fmla="*/ 87 h 97"/>
                  <a:gd name="T4" fmla="*/ 10 w 39"/>
                  <a:gd name="T5" fmla="*/ 97 h 97"/>
                  <a:gd name="T6" fmla="*/ 29 w 39"/>
                  <a:gd name="T7" fmla="*/ 97 h 97"/>
                  <a:gd name="T8" fmla="*/ 39 w 39"/>
                  <a:gd name="T9" fmla="*/ 87 h 97"/>
                  <a:gd name="T10" fmla="*/ 39 w 39"/>
                  <a:gd name="T11" fmla="*/ 10 h 97"/>
                  <a:gd name="T12" fmla="*/ 29 w 39"/>
                  <a:gd name="T13" fmla="*/ 0 h 97"/>
                  <a:gd name="T14" fmla="*/ 10 w 39"/>
                  <a:gd name="T15" fmla="*/ 0 h 97"/>
                  <a:gd name="T16" fmla="*/ 0 w 39"/>
                  <a:gd name="T17" fmla="*/ 10 h 97"/>
                  <a:gd name="T18" fmla="*/ 0 w 39"/>
                  <a:gd name="T19" fmla="*/ 8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97">
                    <a:moveTo>
                      <a:pt x="0" y="87"/>
                    </a:moveTo>
                    <a:lnTo>
                      <a:pt x="0" y="87"/>
                    </a:lnTo>
                    <a:cubicBezTo>
                      <a:pt x="0" y="93"/>
                      <a:pt x="5" y="97"/>
                      <a:pt x="10" y="97"/>
                    </a:cubicBezTo>
                    <a:lnTo>
                      <a:pt x="29" y="97"/>
                    </a:lnTo>
                    <a:cubicBezTo>
                      <a:pt x="34" y="97"/>
                      <a:pt x="39" y="93"/>
                      <a:pt x="39" y="87"/>
                    </a:cubicBezTo>
                    <a:lnTo>
                      <a:pt x="39" y="10"/>
                    </a:lnTo>
                    <a:cubicBezTo>
                      <a:pt x="39" y="5"/>
                      <a:pt x="34" y="0"/>
                      <a:pt x="29" y="0"/>
                    </a:cubicBezTo>
                    <a:lnTo>
                      <a:pt x="10" y="0"/>
                    </a:lnTo>
                    <a:cubicBezTo>
                      <a:pt x="5" y="0"/>
                      <a:pt x="0" y="5"/>
                      <a:pt x="0" y="10"/>
                    </a:cubicBezTo>
                    <a:lnTo>
                      <a:pt x="0" y="87"/>
                    </a:ln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231" name="Freeform 79"/>
              <p:cNvSpPr>
                <a:spLocks/>
              </p:cNvSpPr>
              <p:nvPr/>
            </p:nvSpPr>
            <p:spPr bwMode="auto">
              <a:xfrm>
                <a:off x="5260976" y="1906589"/>
                <a:ext cx="93663" cy="346075"/>
              </a:xfrm>
              <a:custGeom>
                <a:avLst/>
                <a:gdLst>
                  <a:gd name="T0" fmla="*/ 15 w 111"/>
                  <a:gd name="T1" fmla="*/ 30 h 406"/>
                  <a:gd name="T2" fmla="*/ 15 w 111"/>
                  <a:gd name="T3" fmla="*/ 30 h 406"/>
                  <a:gd name="T4" fmla="*/ 81 w 111"/>
                  <a:gd name="T5" fmla="*/ 30 h 406"/>
                  <a:gd name="T6" fmla="*/ 81 w 111"/>
                  <a:gd name="T7" fmla="*/ 406 h 406"/>
                  <a:gd name="T8" fmla="*/ 111 w 111"/>
                  <a:gd name="T9" fmla="*/ 406 h 406"/>
                  <a:gd name="T10" fmla="*/ 111 w 111"/>
                  <a:gd name="T11" fmla="*/ 15 h 406"/>
                  <a:gd name="T12" fmla="*/ 96 w 111"/>
                  <a:gd name="T13" fmla="*/ 0 h 406"/>
                  <a:gd name="T14" fmla="*/ 15 w 111"/>
                  <a:gd name="T15" fmla="*/ 0 h 406"/>
                  <a:gd name="T16" fmla="*/ 0 w 111"/>
                  <a:gd name="T17" fmla="*/ 15 h 406"/>
                  <a:gd name="T18" fmla="*/ 15 w 111"/>
                  <a:gd name="T19" fmla="*/ 3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406">
                    <a:moveTo>
                      <a:pt x="15" y="30"/>
                    </a:moveTo>
                    <a:lnTo>
                      <a:pt x="15" y="30"/>
                    </a:lnTo>
                    <a:lnTo>
                      <a:pt x="81" y="30"/>
                    </a:lnTo>
                    <a:lnTo>
                      <a:pt x="81" y="406"/>
                    </a:lnTo>
                    <a:lnTo>
                      <a:pt x="111" y="406"/>
                    </a:lnTo>
                    <a:lnTo>
                      <a:pt x="111" y="15"/>
                    </a:lnTo>
                    <a:cubicBezTo>
                      <a:pt x="111" y="7"/>
                      <a:pt x="104" y="0"/>
                      <a:pt x="96" y="0"/>
                    </a:cubicBezTo>
                    <a:lnTo>
                      <a:pt x="15" y="0"/>
                    </a:lnTo>
                    <a:cubicBezTo>
                      <a:pt x="7" y="0"/>
                      <a:pt x="0" y="7"/>
                      <a:pt x="0" y="15"/>
                    </a:cubicBezTo>
                    <a:cubicBezTo>
                      <a:pt x="0" y="24"/>
                      <a:pt x="7" y="30"/>
                      <a:pt x="15" y="30"/>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232" name="Freeform 83"/>
              <p:cNvSpPr>
                <a:spLocks/>
              </p:cNvSpPr>
              <p:nvPr/>
            </p:nvSpPr>
            <p:spPr bwMode="auto">
              <a:xfrm>
                <a:off x="5554663"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1" y="46"/>
                      <a:pt x="0" y="36"/>
                      <a:pt x="0" y="23"/>
                    </a:cubicBezTo>
                    <a:cubicBezTo>
                      <a:pt x="0" y="11"/>
                      <a:pt x="11" y="0"/>
                      <a:pt x="23" y="0"/>
                    </a:cubicBezTo>
                    <a:cubicBezTo>
                      <a:pt x="36" y="0"/>
                      <a:pt x="46" y="11"/>
                      <a:pt x="46" y="23"/>
                    </a:cubicBezTo>
                    <a:cubicBezTo>
                      <a:pt x="46" y="36"/>
                      <a:pt x="36" y="46"/>
                      <a:pt x="23" y="46"/>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233" name="Freeform 84"/>
              <p:cNvSpPr>
                <a:spLocks/>
              </p:cNvSpPr>
              <p:nvPr/>
            </p:nvSpPr>
            <p:spPr bwMode="auto">
              <a:xfrm>
                <a:off x="5614988"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0" y="46"/>
                      <a:pt x="0" y="36"/>
                      <a:pt x="0" y="23"/>
                    </a:cubicBezTo>
                    <a:cubicBezTo>
                      <a:pt x="0" y="10"/>
                      <a:pt x="10" y="0"/>
                      <a:pt x="23" y="0"/>
                    </a:cubicBezTo>
                    <a:cubicBezTo>
                      <a:pt x="35" y="0"/>
                      <a:pt x="46" y="10"/>
                      <a:pt x="46" y="23"/>
                    </a:cubicBezTo>
                    <a:cubicBezTo>
                      <a:pt x="46" y="36"/>
                      <a:pt x="35" y="46"/>
                      <a:pt x="23" y="46"/>
                    </a:cubicBezTo>
                    <a:close/>
                  </a:path>
                </a:pathLst>
              </a:custGeom>
              <a:grpFill/>
              <a:ln w="0">
                <a:solidFill>
                  <a:srgbClr val="FFC000"/>
                </a:solidFill>
                <a:prstDash val="solid"/>
                <a:round/>
                <a:headEnd/>
                <a:tailEnd/>
              </a:ln>
            </p:spPr>
            <p:txBody>
              <a:bodyPr/>
              <a:lstStyle/>
              <a:p>
                <a:pPr defTabSz="543689">
                  <a:defRPr/>
                </a:pPr>
                <a:endParaRPr lang="zh-CN" altLang="en-US" sz="3201"/>
              </a:p>
            </p:txBody>
          </p:sp>
        </p:grpSp>
        <p:grpSp>
          <p:nvGrpSpPr>
            <p:cNvPr id="292" name="组合 291"/>
            <p:cNvGrpSpPr/>
            <p:nvPr/>
          </p:nvGrpSpPr>
          <p:grpSpPr>
            <a:xfrm>
              <a:off x="1419269" y="1684939"/>
              <a:ext cx="1131504" cy="1231297"/>
              <a:chOff x="1331673" y="1684939"/>
              <a:chExt cx="1265346" cy="1231297"/>
            </a:xfrm>
          </p:grpSpPr>
          <p:sp>
            <p:nvSpPr>
              <p:cNvPr id="285" name="Rectangle 8"/>
              <p:cNvSpPr>
                <a:spLocks noChangeArrowheads="1"/>
              </p:cNvSpPr>
              <p:nvPr/>
            </p:nvSpPr>
            <p:spPr bwMode="auto">
              <a:xfrm>
                <a:off x="1331673" y="2223433"/>
                <a:ext cx="1265346" cy="692803"/>
              </a:xfrm>
              <a:prstGeom prst="rect">
                <a:avLst/>
              </a:prstGeom>
              <a:solidFill>
                <a:schemeClr val="bg1">
                  <a:lumMod val="85000"/>
                </a:schemeClr>
              </a:solidFill>
              <a:ln w="25400" cap="flat" cmpd="sng" algn="ctr">
                <a:noFill/>
                <a:prstDash val="solid"/>
              </a:ln>
              <a:effectLst/>
            </p:spPr>
            <p:txBody>
              <a:bodyPr rtlCol="0" anchor="ctr"/>
              <a:lstStyle/>
              <a:p>
                <a:pPr algn="ctr" defTabSz="1218794"/>
                <a:endParaRPr lang="zh-CN" altLang="en-US" sz="1600" kern="0">
                  <a:solidFill>
                    <a:prstClr val="white"/>
                  </a:solidFill>
                  <a:latin typeface="微软雅黑"/>
                  <a:ea typeface="微软雅黑"/>
                </a:endParaRPr>
              </a:p>
            </p:txBody>
          </p:sp>
          <p:pic>
            <p:nvPicPr>
              <p:cNvPr id="289" name="Picture 4" descr="âWindows logoâçå¾çæç´¢ç»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62836" y="2278670"/>
                <a:ext cx="581129" cy="581129"/>
              </a:xfrm>
              <a:prstGeom prst="rect">
                <a:avLst/>
              </a:prstGeom>
              <a:noFill/>
              <a:extLst>
                <a:ext uri="{909E8E84-426E-40DD-AFC4-6F175D3DCCD1}">
                  <a14:hiddenFill xmlns:a14="http://schemas.microsoft.com/office/drawing/2010/main">
                    <a:solidFill>
                      <a:srgbClr val="FFFFFF"/>
                    </a:solidFill>
                  </a14:hiddenFill>
                </a:ext>
              </a:extLst>
            </p:spPr>
          </p:pic>
          <p:sp>
            <p:nvSpPr>
              <p:cNvPr id="290" name="矩形 289"/>
              <p:cNvSpPr/>
              <p:nvPr/>
            </p:nvSpPr>
            <p:spPr bwMode="auto">
              <a:xfrm>
                <a:off x="1332941" y="1684939"/>
                <a:ext cx="1254827" cy="530895"/>
              </a:xfrm>
              <a:prstGeom prst="rect">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ea typeface="+mn-ea"/>
                  </a:rPr>
                  <a:t>APP</a:t>
                </a:r>
                <a:endParaRPr kumimoji="0" lang="zh-CN" altLang="en-US" sz="1600" b="0" i="0" u="none" strike="noStrike" cap="none" normalizeH="0" baseline="0" dirty="0" smtClean="0">
                  <a:ln>
                    <a:noFill/>
                  </a:ln>
                  <a:solidFill>
                    <a:schemeClr val="tx1"/>
                  </a:solidFill>
                  <a:effectLst/>
                  <a:latin typeface="+mn-ea"/>
                  <a:ea typeface="+mn-ea"/>
                </a:endParaRPr>
              </a:p>
            </p:txBody>
          </p:sp>
        </p:grpSp>
        <p:sp>
          <p:nvSpPr>
            <p:cNvPr id="291" name="矩形 290"/>
            <p:cNvSpPr/>
            <p:nvPr/>
          </p:nvSpPr>
          <p:spPr bwMode="auto">
            <a:xfrm>
              <a:off x="1341853" y="1593379"/>
              <a:ext cx="1255166" cy="2151667"/>
            </a:xfrm>
            <a:prstGeom prst="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sp>
        <p:nvSpPr>
          <p:cNvPr id="295" name="矩形 294"/>
          <p:cNvSpPr/>
          <p:nvPr/>
        </p:nvSpPr>
        <p:spPr bwMode="auto">
          <a:xfrm>
            <a:off x="2849562" y="3045238"/>
            <a:ext cx="1131504" cy="598872"/>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96" name="任意多边形 295"/>
          <p:cNvSpPr/>
          <p:nvPr/>
        </p:nvSpPr>
        <p:spPr bwMode="auto">
          <a:xfrm rot="5400000">
            <a:off x="2925392" y="3265004"/>
            <a:ext cx="208025" cy="224027"/>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solidFill>
            <a:schemeClr val="bg1">
              <a:lumMod val="95000"/>
            </a:schemeClr>
          </a:solidFill>
          <a:ln w="63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97" name="任意多边形 296"/>
          <p:cNvSpPr/>
          <p:nvPr/>
        </p:nvSpPr>
        <p:spPr bwMode="auto">
          <a:xfrm rot="5400000">
            <a:off x="3063835" y="3329640"/>
            <a:ext cx="403893" cy="88504"/>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solidFill>
            <a:schemeClr val="bg1">
              <a:lumMod val="95000"/>
            </a:schemeClr>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298" name="组合 16582"/>
          <p:cNvGrpSpPr/>
          <p:nvPr/>
        </p:nvGrpSpPr>
        <p:grpSpPr>
          <a:xfrm>
            <a:off x="3727374" y="3273005"/>
            <a:ext cx="183826" cy="234450"/>
            <a:chOff x="8407400" y="2055813"/>
            <a:chExt cx="360363" cy="458788"/>
          </a:xfrm>
          <a:solidFill>
            <a:schemeClr val="bg1">
              <a:lumMod val="95000"/>
            </a:schemeClr>
          </a:solidFill>
        </p:grpSpPr>
        <p:sp>
          <p:nvSpPr>
            <p:cNvPr id="312"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13"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14"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15"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FFC000"/>
              </a:solidFill>
              <a:prstDash val="solid"/>
              <a:round/>
              <a:headEnd/>
              <a:tailEnd/>
            </a:ln>
          </p:spPr>
          <p:txBody>
            <a:bodyPr/>
            <a:lstStyle/>
            <a:p>
              <a:pPr defTabSz="543689">
                <a:defRPr/>
              </a:pPr>
              <a:endParaRPr lang="zh-CN" altLang="en-US" sz="3201"/>
            </a:p>
          </p:txBody>
        </p:sp>
      </p:grpSp>
      <p:grpSp>
        <p:nvGrpSpPr>
          <p:cNvPr id="299" name="组合 18405"/>
          <p:cNvGrpSpPr/>
          <p:nvPr/>
        </p:nvGrpSpPr>
        <p:grpSpPr>
          <a:xfrm rot="5400000">
            <a:off x="3359271" y="3283037"/>
            <a:ext cx="333717" cy="187716"/>
            <a:chOff x="5260976" y="1906589"/>
            <a:chExt cx="492125" cy="365125"/>
          </a:xfrm>
          <a:solidFill>
            <a:schemeClr val="bg1">
              <a:lumMod val="95000"/>
            </a:schemeClr>
          </a:solidFill>
        </p:grpSpPr>
        <p:sp>
          <p:nvSpPr>
            <p:cNvPr id="305" name="Freeform 75"/>
            <p:cNvSpPr>
              <a:spLocks/>
            </p:cNvSpPr>
            <p:nvPr/>
          </p:nvSpPr>
          <p:spPr bwMode="auto">
            <a:xfrm>
              <a:off x="5372101" y="2038351"/>
              <a:ext cx="325438" cy="225425"/>
            </a:xfrm>
            <a:custGeom>
              <a:avLst/>
              <a:gdLst>
                <a:gd name="T0" fmla="*/ 360 w 382"/>
                <a:gd name="T1" fmla="*/ 265 h 265"/>
                <a:gd name="T2" fmla="*/ 360 w 382"/>
                <a:gd name="T3" fmla="*/ 265 h 265"/>
                <a:gd name="T4" fmla="*/ 310 w 382"/>
                <a:gd name="T5" fmla="*/ 265 h 265"/>
                <a:gd name="T6" fmla="*/ 298 w 382"/>
                <a:gd name="T7" fmla="*/ 252 h 265"/>
                <a:gd name="T8" fmla="*/ 310 w 382"/>
                <a:gd name="T9" fmla="*/ 240 h 265"/>
                <a:gd name="T10" fmla="*/ 357 w 382"/>
                <a:gd name="T11" fmla="*/ 240 h 265"/>
                <a:gd name="T12" fmla="*/ 357 w 382"/>
                <a:gd name="T13" fmla="*/ 25 h 265"/>
                <a:gd name="T14" fmla="*/ 24 w 382"/>
                <a:gd name="T15" fmla="*/ 25 h 265"/>
                <a:gd name="T16" fmla="*/ 24 w 382"/>
                <a:gd name="T17" fmla="*/ 240 h 265"/>
                <a:gd name="T18" fmla="*/ 239 w 382"/>
                <a:gd name="T19" fmla="*/ 240 h 265"/>
                <a:gd name="T20" fmla="*/ 251 w 382"/>
                <a:gd name="T21" fmla="*/ 252 h 265"/>
                <a:gd name="T22" fmla="*/ 239 w 382"/>
                <a:gd name="T23" fmla="*/ 265 h 265"/>
                <a:gd name="T24" fmla="*/ 22 w 382"/>
                <a:gd name="T25" fmla="*/ 265 h 265"/>
                <a:gd name="T26" fmla="*/ 0 w 382"/>
                <a:gd name="T27" fmla="*/ 242 h 265"/>
                <a:gd name="T28" fmla="*/ 0 w 382"/>
                <a:gd name="T29" fmla="*/ 23 h 265"/>
                <a:gd name="T30" fmla="*/ 22 w 382"/>
                <a:gd name="T31" fmla="*/ 0 h 265"/>
                <a:gd name="T32" fmla="*/ 360 w 382"/>
                <a:gd name="T33" fmla="*/ 0 h 265"/>
                <a:gd name="T34" fmla="*/ 382 w 382"/>
                <a:gd name="T35" fmla="*/ 23 h 265"/>
                <a:gd name="T36" fmla="*/ 382 w 382"/>
                <a:gd name="T37" fmla="*/ 242 h 265"/>
                <a:gd name="T38" fmla="*/ 360 w 382"/>
                <a:gd name="T3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265">
                  <a:moveTo>
                    <a:pt x="360" y="265"/>
                  </a:moveTo>
                  <a:lnTo>
                    <a:pt x="360" y="265"/>
                  </a:lnTo>
                  <a:lnTo>
                    <a:pt x="310" y="265"/>
                  </a:lnTo>
                  <a:cubicBezTo>
                    <a:pt x="304" y="265"/>
                    <a:pt x="298" y="259"/>
                    <a:pt x="298" y="252"/>
                  </a:cubicBezTo>
                  <a:cubicBezTo>
                    <a:pt x="298" y="245"/>
                    <a:pt x="304" y="240"/>
                    <a:pt x="310" y="240"/>
                  </a:cubicBezTo>
                  <a:lnTo>
                    <a:pt x="357" y="240"/>
                  </a:lnTo>
                  <a:lnTo>
                    <a:pt x="357" y="25"/>
                  </a:lnTo>
                  <a:lnTo>
                    <a:pt x="24" y="25"/>
                  </a:lnTo>
                  <a:lnTo>
                    <a:pt x="24" y="240"/>
                  </a:lnTo>
                  <a:lnTo>
                    <a:pt x="239" y="240"/>
                  </a:lnTo>
                  <a:cubicBezTo>
                    <a:pt x="246" y="240"/>
                    <a:pt x="251" y="245"/>
                    <a:pt x="251" y="252"/>
                  </a:cubicBezTo>
                  <a:cubicBezTo>
                    <a:pt x="251" y="259"/>
                    <a:pt x="246" y="265"/>
                    <a:pt x="239" y="265"/>
                  </a:cubicBezTo>
                  <a:lnTo>
                    <a:pt x="22" y="265"/>
                  </a:lnTo>
                  <a:cubicBezTo>
                    <a:pt x="10" y="265"/>
                    <a:pt x="0" y="255"/>
                    <a:pt x="0" y="242"/>
                  </a:cubicBezTo>
                  <a:lnTo>
                    <a:pt x="0" y="23"/>
                  </a:lnTo>
                  <a:cubicBezTo>
                    <a:pt x="0" y="10"/>
                    <a:pt x="10" y="0"/>
                    <a:pt x="22" y="0"/>
                  </a:cubicBezTo>
                  <a:lnTo>
                    <a:pt x="360" y="0"/>
                  </a:lnTo>
                  <a:cubicBezTo>
                    <a:pt x="372" y="0"/>
                    <a:pt x="382" y="10"/>
                    <a:pt x="382" y="23"/>
                  </a:cubicBezTo>
                  <a:lnTo>
                    <a:pt x="382" y="242"/>
                  </a:lnTo>
                  <a:cubicBezTo>
                    <a:pt x="382" y="255"/>
                    <a:pt x="372" y="265"/>
                    <a:pt x="360" y="265"/>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06" name="Freeform 76"/>
            <p:cNvSpPr>
              <a:spLocks noEditPoints="1"/>
            </p:cNvSpPr>
            <p:nvPr/>
          </p:nvSpPr>
          <p:spPr bwMode="auto">
            <a:xfrm>
              <a:off x="5372101" y="1947864"/>
              <a:ext cx="381000" cy="285750"/>
            </a:xfrm>
            <a:custGeom>
              <a:avLst/>
              <a:gdLst>
                <a:gd name="T0" fmla="*/ 383 w 448"/>
                <a:gd name="T1" fmla="*/ 311 h 335"/>
                <a:gd name="T2" fmla="*/ 383 w 448"/>
                <a:gd name="T3" fmla="*/ 311 h 335"/>
                <a:gd name="T4" fmla="*/ 423 w 448"/>
                <a:gd name="T5" fmla="*/ 311 h 335"/>
                <a:gd name="T6" fmla="*/ 424 w 448"/>
                <a:gd name="T7" fmla="*/ 311 h 335"/>
                <a:gd name="T8" fmla="*/ 424 w 448"/>
                <a:gd name="T9" fmla="*/ 63 h 335"/>
                <a:gd name="T10" fmla="*/ 423 w 448"/>
                <a:gd name="T11" fmla="*/ 61 h 335"/>
                <a:gd name="T12" fmla="*/ 167 w 448"/>
                <a:gd name="T13" fmla="*/ 61 h 335"/>
                <a:gd name="T14" fmla="*/ 155 w 448"/>
                <a:gd name="T15" fmla="*/ 48 h 335"/>
                <a:gd name="T16" fmla="*/ 155 w 448"/>
                <a:gd name="T17" fmla="*/ 36 h 335"/>
                <a:gd name="T18" fmla="*/ 143 w 448"/>
                <a:gd name="T19" fmla="*/ 25 h 335"/>
                <a:gd name="T20" fmla="*/ 26 w 448"/>
                <a:gd name="T21" fmla="*/ 25 h 335"/>
                <a:gd name="T22" fmla="*/ 26 w 448"/>
                <a:gd name="T23" fmla="*/ 106 h 335"/>
                <a:gd name="T24" fmla="*/ 361 w 448"/>
                <a:gd name="T25" fmla="*/ 106 h 335"/>
                <a:gd name="T26" fmla="*/ 383 w 448"/>
                <a:gd name="T27" fmla="*/ 129 h 335"/>
                <a:gd name="T28" fmla="*/ 383 w 448"/>
                <a:gd name="T29" fmla="*/ 311 h 335"/>
                <a:gd name="T30" fmla="*/ 423 w 448"/>
                <a:gd name="T31" fmla="*/ 335 h 335"/>
                <a:gd name="T32" fmla="*/ 423 w 448"/>
                <a:gd name="T33" fmla="*/ 335 h 335"/>
                <a:gd name="T34" fmla="*/ 371 w 448"/>
                <a:gd name="T35" fmla="*/ 335 h 335"/>
                <a:gd name="T36" fmla="*/ 358 w 448"/>
                <a:gd name="T37" fmla="*/ 323 h 335"/>
                <a:gd name="T38" fmla="*/ 358 w 448"/>
                <a:gd name="T39" fmla="*/ 131 h 335"/>
                <a:gd name="T40" fmla="*/ 25 w 448"/>
                <a:gd name="T41" fmla="*/ 131 h 335"/>
                <a:gd name="T42" fmla="*/ 12 w 448"/>
                <a:gd name="T43" fmla="*/ 138 h 335"/>
                <a:gd name="T44" fmla="*/ 1 w 448"/>
                <a:gd name="T45" fmla="*/ 126 h 335"/>
                <a:gd name="T46" fmla="*/ 1 w 448"/>
                <a:gd name="T47" fmla="*/ 25 h 335"/>
                <a:gd name="T48" fmla="*/ 4 w 448"/>
                <a:gd name="T49" fmla="*/ 9 h 335"/>
                <a:gd name="T50" fmla="*/ 24 w 448"/>
                <a:gd name="T51" fmla="*/ 0 h 335"/>
                <a:gd name="T52" fmla="*/ 144 w 448"/>
                <a:gd name="T53" fmla="*/ 0 h 335"/>
                <a:gd name="T54" fmla="*/ 179 w 448"/>
                <a:gd name="T55" fmla="*/ 36 h 335"/>
                <a:gd name="T56" fmla="*/ 424 w 448"/>
                <a:gd name="T57" fmla="*/ 36 h 335"/>
                <a:gd name="T58" fmla="*/ 448 w 448"/>
                <a:gd name="T59" fmla="*/ 63 h 335"/>
                <a:gd name="T60" fmla="*/ 448 w 448"/>
                <a:gd name="T61" fmla="*/ 313 h 335"/>
                <a:gd name="T62" fmla="*/ 423 w 448"/>
                <a:gd name="T63"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335">
                  <a:moveTo>
                    <a:pt x="383" y="311"/>
                  </a:moveTo>
                  <a:lnTo>
                    <a:pt x="383" y="311"/>
                  </a:lnTo>
                  <a:lnTo>
                    <a:pt x="423" y="311"/>
                  </a:lnTo>
                  <a:cubicBezTo>
                    <a:pt x="423" y="311"/>
                    <a:pt x="424" y="311"/>
                    <a:pt x="424" y="311"/>
                  </a:cubicBezTo>
                  <a:lnTo>
                    <a:pt x="424" y="63"/>
                  </a:lnTo>
                  <a:cubicBezTo>
                    <a:pt x="424" y="61"/>
                    <a:pt x="424" y="61"/>
                    <a:pt x="423" y="61"/>
                  </a:cubicBezTo>
                  <a:lnTo>
                    <a:pt x="167" y="61"/>
                  </a:lnTo>
                  <a:cubicBezTo>
                    <a:pt x="160" y="61"/>
                    <a:pt x="155" y="55"/>
                    <a:pt x="155" y="48"/>
                  </a:cubicBezTo>
                  <a:lnTo>
                    <a:pt x="155" y="36"/>
                  </a:lnTo>
                  <a:cubicBezTo>
                    <a:pt x="155" y="27"/>
                    <a:pt x="146" y="25"/>
                    <a:pt x="143" y="25"/>
                  </a:cubicBezTo>
                  <a:lnTo>
                    <a:pt x="26" y="25"/>
                  </a:lnTo>
                  <a:lnTo>
                    <a:pt x="26" y="106"/>
                  </a:lnTo>
                  <a:lnTo>
                    <a:pt x="361" y="106"/>
                  </a:lnTo>
                  <a:cubicBezTo>
                    <a:pt x="373" y="106"/>
                    <a:pt x="383" y="116"/>
                    <a:pt x="383" y="129"/>
                  </a:cubicBezTo>
                  <a:lnTo>
                    <a:pt x="383" y="311"/>
                  </a:lnTo>
                  <a:close/>
                  <a:moveTo>
                    <a:pt x="423" y="335"/>
                  </a:moveTo>
                  <a:lnTo>
                    <a:pt x="423" y="335"/>
                  </a:lnTo>
                  <a:lnTo>
                    <a:pt x="371" y="335"/>
                  </a:lnTo>
                  <a:cubicBezTo>
                    <a:pt x="364" y="335"/>
                    <a:pt x="358" y="330"/>
                    <a:pt x="358" y="323"/>
                  </a:cubicBezTo>
                  <a:lnTo>
                    <a:pt x="358" y="131"/>
                  </a:lnTo>
                  <a:lnTo>
                    <a:pt x="25" y="131"/>
                  </a:lnTo>
                  <a:cubicBezTo>
                    <a:pt x="23" y="136"/>
                    <a:pt x="17" y="139"/>
                    <a:pt x="12" y="138"/>
                  </a:cubicBezTo>
                  <a:cubicBezTo>
                    <a:pt x="6" y="137"/>
                    <a:pt x="1" y="132"/>
                    <a:pt x="1" y="126"/>
                  </a:cubicBezTo>
                  <a:lnTo>
                    <a:pt x="1" y="25"/>
                  </a:lnTo>
                  <a:cubicBezTo>
                    <a:pt x="0" y="20"/>
                    <a:pt x="1" y="14"/>
                    <a:pt x="4" y="9"/>
                  </a:cubicBezTo>
                  <a:cubicBezTo>
                    <a:pt x="7" y="5"/>
                    <a:pt x="13" y="0"/>
                    <a:pt x="24" y="0"/>
                  </a:cubicBezTo>
                  <a:lnTo>
                    <a:pt x="144" y="0"/>
                  </a:lnTo>
                  <a:cubicBezTo>
                    <a:pt x="158" y="1"/>
                    <a:pt x="179" y="12"/>
                    <a:pt x="179" y="36"/>
                  </a:cubicBezTo>
                  <a:lnTo>
                    <a:pt x="424" y="36"/>
                  </a:lnTo>
                  <a:cubicBezTo>
                    <a:pt x="433" y="36"/>
                    <a:pt x="448" y="43"/>
                    <a:pt x="448" y="63"/>
                  </a:cubicBezTo>
                  <a:lnTo>
                    <a:pt x="448" y="313"/>
                  </a:lnTo>
                  <a:cubicBezTo>
                    <a:pt x="448" y="323"/>
                    <a:pt x="440" y="335"/>
                    <a:pt x="423" y="335"/>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07" name="Freeform 77"/>
            <p:cNvSpPr>
              <a:spLocks/>
            </p:cNvSpPr>
            <p:nvPr/>
          </p:nvSpPr>
          <p:spPr bwMode="auto">
            <a:xfrm>
              <a:off x="5308601" y="1974851"/>
              <a:ext cx="33338" cy="92075"/>
            </a:xfrm>
            <a:custGeom>
              <a:avLst/>
              <a:gdLst>
                <a:gd name="T0" fmla="*/ 0 w 39"/>
                <a:gd name="T1" fmla="*/ 99 h 109"/>
                <a:gd name="T2" fmla="*/ 0 w 39"/>
                <a:gd name="T3" fmla="*/ 99 h 109"/>
                <a:gd name="T4" fmla="*/ 10 w 39"/>
                <a:gd name="T5" fmla="*/ 109 h 109"/>
                <a:gd name="T6" fmla="*/ 29 w 39"/>
                <a:gd name="T7" fmla="*/ 109 h 109"/>
                <a:gd name="T8" fmla="*/ 39 w 39"/>
                <a:gd name="T9" fmla="*/ 99 h 109"/>
                <a:gd name="T10" fmla="*/ 39 w 39"/>
                <a:gd name="T11" fmla="*/ 10 h 109"/>
                <a:gd name="T12" fmla="*/ 29 w 39"/>
                <a:gd name="T13" fmla="*/ 0 h 109"/>
                <a:gd name="T14" fmla="*/ 10 w 39"/>
                <a:gd name="T15" fmla="*/ 0 h 109"/>
                <a:gd name="T16" fmla="*/ 0 w 39"/>
                <a:gd name="T17" fmla="*/ 10 h 109"/>
                <a:gd name="T18" fmla="*/ 0 w 39"/>
                <a:gd name="T19" fmla="*/ 9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109">
                  <a:moveTo>
                    <a:pt x="0" y="99"/>
                  </a:moveTo>
                  <a:lnTo>
                    <a:pt x="0" y="99"/>
                  </a:lnTo>
                  <a:cubicBezTo>
                    <a:pt x="0" y="104"/>
                    <a:pt x="5" y="109"/>
                    <a:pt x="10" y="109"/>
                  </a:cubicBezTo>
                  <a:lnTo>
                    <a:pt x="29" y="109"/>
                  </a:lnTo>
                  <a:cubicBezTo>
                    <a:pt x="34" y="109"/>
                    <a:pt x="39" y="104"/>
                    <a:pt x="39" y="99"/>
                  </a:cubicBezTo>
                  <a:lnTo>
                    <a:pt x="39" y="10"/>
                  </a:lnTo>
                  <a:cubicBezTo>
                    <a:pt x="39" y="5"/>
                    <a:pt x="34" y="0"/>
                    <a:pt x="29" y="0"/>
                  </a:cubicBezTo>
                  <a:lnTo>
                    <a:pt x="10" y="0"/>
                  </a:lnTo>
                  <a:cubicBezTo>
                    <a:pt x="5" y="0"/>
                    <a:pt x="0" y="5"/>
                    <a:pt x="0" y="10"/>
                  </a:cubicBezTo>
                  <a:lnTo>
                    <a:pt x="0" y="99"/>
                  </a:ln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08" name="Freeform 78"/>
            <p:cNvSpPr>
              <a:spLocks/>
            </p:cNvSpPr>
            <p:nvPr/>
          </p:nvSpPr>
          <p:spPr bwMode="auto">
            <a:xfrm>
              <a:off x="5308601" y="2120901"/>
              <a:ext cx="33338" cy="82550"/>
            </a:xfrm>
            <a:custGeom>
              <a:avLst/>
              <a:gdLst>
                <a:gd name="T0" fmla="*/ 0 w 39"/>
                <a:gd name="T1" fmla="*/ 87 h 97"/>
                <a:gd name="T2" fmla="*/ 0 w 39"/>
                <a:gd name="T3" fmla="*/ 87 h 97"/>
                <a:gd name="T4" fmla="*/ 10 w 39"/>
                <a:gd name="T5" fmla="*/ 97 h 97"/>
                <a:gd name="T6" fmla="*/ 29 w 39"/>
                <a:gd name="T7" fmla="*/ 97 h 97"/>
                <a:gd name="T8" fmla="*/ 39 w 39"/>
                <a:gd name="T9" fmla="*/ 87 h 97"/>
                <a:gd name="T10" fmla="*/ 39 w 39"/>
                <a:gd name="T11" fmla="*/ 10 h 97"/>
                <a:gd name="T12" fmla="*/ 29 w 39"/>
                <a:gd name="T13" fmla="*/ 0 h 97"/>
                <a:gd name="T14" fmla="*/ 10 w 39"/>
                <a:gd name="T15" fmla="*/ 0 h 97"/>
                <a:gd name="T16" fmla="*/ 0 w 39"/>
                <a:gd name="T17" fmla="*/ 10 h 97"/>
                <a:gd name="T18" fmla="*/ 0 w 39"/>
                <a:gd name="T19" fmla="*/ 8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97">
                  <a:moveTo>
                    <a:pt x="0" y="87"/>
                  </a:moveTo>
                  <a:lnTo>
                    <a:pt x="0" y="87"/>
                  </a:lnTo>
                  <a:cubicBezTo>
                    <a:pt x="0" y="93"/>
                    <a:pt x="5" y="97"/>
                    <a:pt x="10" y="97"/>
                  </a:cubicBezTo>
                  <a:lnTo>
                    <a:pt x="29" y="97"/>
                  </a:lnTo>
                  <a:cubicBezTo>
                    <a:pt x="34" y="97"/>
                    <a:pt x="39" y="93"/>
                    <a:pt x="39" y="87"/>
                  </a:cubicBezTo>
                  <a:lnTo>
                    <a:pt x="39" y="10"/>
                  </a:lnTo>
                  <a:cubicBezTo>
                    <a:pt x="39" y="5"/>
                    <a:pt x="34" y="0"/>
                    <a:pt x="29" y="0"/>
                  </a:cubicBezTo>
                  <a:lnTo>
                    <a:pt x="10" y="0"/>
                  </a:lnTo>
                  <a:cubicBezTo>
                    <a:pt x="5" y="0"/>
                    <a:pt x="0" y="5"/>
                    <a:pt x="0" y="10"/>
                  </a:cubicBezTo>
                  <a:lnTo>
                    <a:pt x="0" y="87"/>
                  </a:ln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09" name="Freeform 79"/>
            <p:cNvSpPr>
              <a:spLocks/>
            </p:cNvSpPr>
            <p:nvPr/>
          </p:nvSpPr>
          <p:spPr bwMode="auto">
            <a:xfrm>
              <a:off x="5260976" y="1906589"/>
              <a:ext cx="93663" cy="346075"/>
            </a:xfrm>
            <a:custGeom>
              <a:avLst/>
              <a:gdLst>
                <a:gd name="T0" fmla="*/ 15 w 111"/>
                <a:gd name="T1" fmla="*/ 30 h 406"/>
                <a:gd name="T2" fmla="*/ 15 w 111"/>
                <a:gd name="T3" fmla="*/ 30 h 406"/>
                <a:gd name="T4" fmla="*/ 81 w 111"/>
                <a:gd name="T5" fmla="*/ 30 h 406"/>
                <a:gd name="T6" fmla="*/ 81 w 111"/>
                <a:gd name="T7" fmla="*/ 406 h 406"/>
                <a:gd name="T8" fmla="*/ 111 w 111"/>
                <a:gd name="T9" fmla="*/ 406 h 406"/>
                <a:gd name="T10" fmla="*/ 111 w 111"/>
                <a:gd name="T11" fmla="*/ 15 h 406"/>
                <a:gd name="T12" fmla="*/ 96 w 111"/>
                <a:gd name="T13" fmla="*/ 0 h 406"/>
                <a:gd name="T14" fmla="*/ 15 w 111"/>
                <a:gd name="T15" fmla="*/ 0 h 406"/>
                <a:gd name="T16" fmla="*/ 0 w 111"/>
                <a:gd name="T17" fmla="*/ 15 h 406"/>
                <a:gd name="T18" fmla="*/ 15 w 111"/>
                <a:gd name="T19" fmla="*/ 3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406">
                  <a:moveTo>
                    <a:pt x="15" y="30"/>
                  </a:moveTo>
                  <a:lnTo>
                    <a:pt x="15" y="30"/>
                  </a:lnTo>
                  <a:lnTo>
                    <a:pt x="81" y="30"/>
                  </a:lnTo>
                  <a:lnTo>
                    <a:pt x="81" y="406"/>
                  </a:lnTo>
                  <a:lnTo>
                    <a:pt x="111" y="406"/>
                  </a:lnTo>
                  <a:lnTo>
                    <a:pt x="111" y="15"/>
                  </a:lnTo>
                  <a:cubicBezTo>
                    <a:pt x="111" y="7"/>
                    <a:pt x="104" y="0"/>
                    <a:pt x="96" y="0"/>
                  </a:cubicBezTo>
                  <a:lnTo>
                    <a:pt x="15" y="0"/>
                  </a:lnTo>
                  <a:cubicBezTo>
                    <a:pt x="7" y="0"/>
                    <a:pt x="0" y="7"/>
                    <a:pt x="0" y="15"/>
                  </a:cubicBezTo>
                  <a:cubicBezTo>
                    <a:pt x="0" y="24"/>
                    <a:pt x="7" y="30"/>
                    <a:pt x="15" y="30"/>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10" name="Freeform 83"/>
            <p:cNvSpPr>
              <a:spLocks/>
            </p:cNvSpPr>
            <p:nvPr/>
          </p:nvSpPr>
          <p:spPr bwMode="auto">
            <a:xfrm>
              <a:off x="5554663"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1" y="46"/>
                    <a:pt x="0" y="36"/>
                    <a:pt x="0" y="23"/>
                  </a:cubicBezTo>
                  <a:cubicBezTo>
                    <a:pt x="0" y="11"/>
                    <a:pt x="11" y="0"/>
                    <a:pt x="23" y="0"/>
                  </a:cubicBezTo>
                  <a:cubicBezTo>
                    <a:pt x="36" y="0"/>
                    <a:pt x="46" y="11"/>
                    <a:pt x="46" y="23"/>
                  </a:cubicBezTo>
                  <a:cubicBezTo>
                    <a:pt x="46" y="36"/>
                    <a:pt x="36" y="46"/>
                    <a:pt x="23" y="46"/>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11" name="Freeform 84"/>
            <p:cNvSpPr>
              <a:spLocks/>
            </p:cNvSpPr>
            <p:nvPr/>
          </p:nvSpPr>
          <p:spPr bwMode="auto">
            <a:xfrm>
              <a:off x="5614988"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0" y="46"/>
                    <a:pt x="0" y="36"/>
                    <a:pt x="0" y="23"/>
                  </a:cubicBezTo>
                  <a:cubicBezTo>
                    <a:pt x="0" y="10"/>
                    <a:pt x="10" y="0"/>
                    <a:pt x="23" y="0"/>
                  </a:cubicBezTo>
                  <a:cubicBezTo>
                    <a:pt x="35" y="0"/>
                    <a:pt x="46" y="10"/>
                    <a:pt x="46" y="23"/>
                  </a:cubicBezTo>
                  <a:cubicBezTo>
                    <a:pt x="46" y="36"/>
                    <a:pt x="35" y="46"/>
                    <a:pt x="23" y="46"/>
                  </a:cubicBezTo>
                  <a:close/>
                </a:path>
              </a:pathLst>
            </a:custGeom>
            <a:grpFill/>
            <a:ln w="0">
              <a:solidFill>
                <a:srgbClr val="FFC000"/>
              </a:solidFill>
              <a:prstDash val="solid"/>
              <a:round/>
              <a:headEnd/>
              <a:tailEnd/>
            </a:ln>
          </p:spPr>
          <p:txBody>
            <a:bodyPr/>
            <a:lstStyle/>
            <a:p>
              <a:pPr defTabSz="543689">
                <a:defRPr/>
              </a:pPr>
              <a:endParaRPr lang="zh-CN" altLang="en-US" sz="3201"/>
            </a:p>
          </p:txBody>
        </p:sp>
      </p:grpSp>
      <p:grpSp>
        <p:nvGrpSpPr>
          <p:cNvPr id="300" name="组合 299"/>
          <p:cNvGrpSpPr/>
          <p:nvPr/>
        </p:nvGrpSpPr>
        <p:grpSpPr>
          <a:xfrm>
            <a:off x="2846907" y="1684939"/>
            <a:ext cx="1125886" cy="1224905"/>
            <a:chOff x="1328704" y="1684939"/>
            <a:chExt cx="1259064" cy="1224905"/>
          </a:xfrm>
        </p:grpSpPr>
        <p:sp>
          <p:nvSpPr>
            <p:cNvPr id="302" name="Rectangle 8"/>
            <p:cNvSpPr>
              <a:spLocks noChangeArrowheads="1"/>
            </p:cNvSpPr>
            <p:nvPr/>
          </p:nvSpPr>
          <p:spPr bwMode="auto">
            <a:xfrm>
              <a:off x="1328704" y="2217041"/>
              <a:ext cx="1253381" cy="692803"/>
            </a:xfrm>
            <a:prstGeom prst="rect">
              <a:avLst/>
            </a:prstGeom>
            <a:solidFill>
              <a:schemeClr val="bg1">
                <a:lumMod val="85000"/>
              </a:schemeClr>
            </a:solidFill>
            <a:ln w="25400" cap="flat" cmpd="sng" algn="ctr">
              <a:noFill/>
              <a:prstDash val="solid"/>
            </a:ln>
            <a:effectLst/>
          </p:spPr>
          <p:txBody>
            <a:bodyPr rtlCol="0" anchor="ctr"/>
            <a:lstStyle/>
            <a:p>
              <a:pPr algn="ctr" defTabSz="1218794"/>
              <a:endParaRPr lang="zh-CN" altLang="en-US" sz="1600" kern="0">
                <a:solidFill>
                  <a:prstClr val="white"/>
                </a:solidFill>
                <a:latin typeface="微软雅黑"/>
                <a:ea typeface="微软雅黑"/>
              </a:endParaRPr>
            </a:p>
          </p:txBody>
        </p:sp>
        <p:sp>
          <p:nvSpPr>
            <p:cNvPr id="304" name="矩形 303"/>
            <p:cNvSpPr/>
            <p:nvPr/>
          </p:nvSpPr>
          <p:spPr bwMode="auto">
            <a:xfrm>
              <a:off x="1332941" y="1684939"/>
              <a:ext cx="1254827" cy="530895"/>
            </a:xfrm>
            <a:prstGeom prst="rect">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ea typeface="+mn-ea"/>
                </a:rPr>
                <a:t>APP</a:t>
              </a:r>
              <a:endParaRPr kumimoji="0" lang="zh-CN" altLang="en-US" sz="1600" b="0" i="0" u="none" strike="noStrike" cap="none" normalizeH="0" baseline="0" dirty="0" smtClean="0">
                <a:ln>
                  <a:noFill/>
                </a:ln>
                <a:solidFill>
                  <a:schemeClr val="tx1"/>
                </a:solidFill>
                <a:effectLst/>
                <a:latin typeface="+mn-ea"/>
                <a:ea typeface="+mn-ea"/>
              </a:endParaRPr>
            </a:p>
          </p:txBody>
        </p:sp>
      </p:grpSp>
      <p:sp>
        <p:nvSpPr>
          <p:cNvPr id="301" name="矩形 300"/>
          <p:cNvSpPr/>
          <p:nvPr/>
        </p:nvSpPr>
        <p:spPr bwMode="auto">
          <a:xfrm>
            <a:off x="2772146" y="1593379"/>
            <a:ext cx="1255166" cy="2151667"/>
          </a:xfrm>
          <a:prstGeom prst="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17" name="矩形 316"/>
          <p:cNvSpPr/>
          <p:nvPr/>
        </p:nvSpPr>
        <p:spPr bwMode="auto">
          <a:xfrm>
            <a:off x="4279855" y="3045238"/>
            <a:ext cx="1131504" cy="598872"/>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18" name="任意多边形 317"/>
          <p:cNvSpPr/>
          <p:nvPr/>
        </p:nvSpPr>
        <p:spPr bwMode="auto">
          <a:xfrm rot="5400000">
            <a:off x="4355685" y="3265004"/>
            <a:ext cx="208025" cy="224027"/>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solidFill>
            <a:schemeClr val="bg1">
              <a:lumMod val="95000"/>
            </a:schemeClr>
          </a:solidFill>
          <a:ln w="63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19" name="任意多边形 318"/>
          <p:cNvSpPr/>
          <p:nvPr/>
        </p:nvSpPr>
        <p:spPr bwMode="auto">
          <a:xfrm rot="5400000">
            <a:off x="4494128" y="3329640"/>
            <a:ext cx="403893" cy="88504"/>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solidFill>
            <a:schemeClr val="bg1">
              <a:lumMod val="95000"/>
            </a:schemeClr>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320" name="组合 16582"/>
          <p:cNvGrpSpPr/>
          <p:nvPr/>
        </p:nvGrpSpPr>
        <p:grpSpPr>
          <a:xfrm>
            <a:off x="5157667" y="3273005"/>
            <a:ext cx="183826" cy="234450"/>
            <a:chOff x="8407400" y="2055813"/>
            <a:chExt cx="360363" cy="458788"/>
          </a:xfrm>
          <a:solidFill>
            <a:schemeClr val="bg1">
              <a:lumMod val="95000"/>
            </a:schemeClr>
          </a:solidFill>
        </p:grpSpPr>
        <p:sp>
          <p:nvSpPr>
            <p:cNvPr id="334"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35"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36"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37"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FFC000"/>
              </a:solidFill>
              <a:prstDash val="solid"/>
              <a:round/>
              <a:headEnd/>
              <a:tailEnd/>
            </a:ln>
          </p:spPr>
          <p:txBody>
            <a:bodyPr/>
            <a:lstStyle/>
            <a:p>
              <a:pPr defTabSz="543689">
                <a:defRPr/>
              </a:pPr>
              <a:endParaRPr lang="zh-CN" altLang="en-US" sz="3201"/>
            </a:p>
          </p:txBody>
        </p:sp>
      </p:grpSp>
      <p:grpSp>
        <p:nvGrpSpPr>
          <p:cNvPr id="321" name="组合 18405"/>
          <p:cNvGrpSpPr/>
          <p:nvPr/>
        </p:nvGrpSpPr>
        <p:grpSpPr>
          <a:xfrm rot="5400000">
            <a:off x="4789564" y="3283037"/>
            <a:ext cx="333717" cy="187716"/>
            <a:chOff x="5260976" y="1906589"/>
            <a:chExt cx="492125" cy="365125"/>
          </a:xfrm>
          <a:solidFill>
            <a:schemeClr val="bg1">
              <a:lumMod val="95000"/>
            </a:schemeClr>
          </a:solidFill>
        </p:grpSpPr>
        <p:sp>
          <p:nvSpPr>
            <p:cNvPr id="327" name="Freeform 75"/>
            <p:cNvSpPr>
              <a:spLocks/>
            </p:cNvSpPr>
            <p:nvPr/>
          </p:nvSpPr>
          <p:spPr bwMode="auto">
            <a:xfrm>
              <a:off x="5372101" y="2038351"/>
              <a:ext cx="325438" cy="225425"/>
            </a:xfrm>
            <a:custGeom>
              <a:avLst/>
              <a:gdLst>
                <a:gd name="T0" fmla="*/ 360 w 382"/>
                <a:gd name="T1" fmla="*/ 265 h 265"/>
                <a:gd name="T2" fmla="*/ 360 w 382"/>
                <a:gd name="T3" fmla="*/ 265 h 265"/>
                <a:gd name="T4" fmla="*/ 310 w 382"/>
                <a:gd name="T5" fmla="*/ 265 h 265"/>
                <a:gd name="T6" fmla="*/ 298 w 382"/>
                <a:gd name="T7" fmla="*/ 252 h 265"/>
                <a:gd name="T8" fmla="*/ 310 w 382"/>
                <a:gd name="T9" fmla="*/ 240 h 265"/>
                <a:gd name="T10" fmla="*/ 357 w 382"/>
                <a:gd name="T11" fmla="*/ 240 h 265"/>
                <a:gd name="T12" fmla="*/ 357 w 382"/>
                <a:gd name="T13" fmla="*/ 25 h 265"/>
                <a:gd name="T14" fmla="*/ 24 w 382"/>
                <a:gd name="T15" fmla="*/ 25 h 265"/>
                <a:gd name="T16" fmla="*/ 24 w 382"/>
                <a:gd name="T17" fmla="*/ 240 h 265"/>
                <a:gd name="T18" fmla="*/ 239 w 382"/>
                <a:gd name="T19" fmla="*/ 240 h 265"/>
                <a:gd name="T20" fmla="*/ 251 w 382"/>
                <a:gd name="T21" fmla="*/ 252 h 265"/>
                <a:gd name="T22" fmla="*/ 239 w 382"/>
                <a:gd name="T23" fmla="*/ 265 h 265"/>
                <a:gd name="T24" fmla="*/ 22 w 382"/>
                <a:gd name="T25" fmla="*/ 265 h 265"/>
                <a:gd name="T26" fmla="*/ 0 w 382"/>
                <a:gd name="T27" fmla="*/ 242 h 265"/>
                <a:gd name="T28" fmla="*/ 0 w 382"/>
                <a:gd name="T29" fmla="*/ 23 h 265"/>
                <a:gd name="T30" fmla="*/ 22 w 382"/>
                <a:gd name="T31" fmla="*/ 0 h 265"/>
                <a:gd name="T32" fmla="*/ 360 w 382"/>
                <a:gd name="T33" fmla="*/ 0 h 265"/>
                <a:gd name="T34" fmla="*/ 382 w 382"/>
                <a:gd name="T35" fmla="*/ 23 h 265"/>
                <a:gd name="T36" fmla="*/ 382 w 382"/>
                <a:gd name="T37" fmla="*/ 242 h 265"/>
                <a:gd name="T38" fmla="*/ 360 w 382"/>
                <a:gd name="T3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265">
                  <a:moveTo>
                    <a:pt x="360" y="265"/>
                  </a:moveTo>
                  <a:lnTo>
                    <a:pt x="360" y="265"/>
                  </a:lnTo>
                  <a:lnTo>
                    <a:pt x="310" y="265"/>
                  </a:lnTo>
                  <a:cubicBezTo>
                    <a:pt x="304" y="265"/>
                    <a:pt x="298" y="259"/>
                    <a:pt x="298" y="252"/>
                  </a:cubicBezTo>
                  <a:cubicBezTo>
                    <a:pt x="298" y="245"/>
                    <a:pt x="304" y="240"/>
                    <a:pt x="310" y="240"/>
                  </a:cubicBezTo>
                  <a:lnTo>
                    <a:pt x="357" y="240"/>
                  </a:lnTo>
                  <a:lnTo>
                    <a:pt x="357" y="25"/>
                  </a:lnTo>
                  <a:lnTo>
                    <a:pt x="24" y="25"/>
                  </a:lnTo>
                  <a:lnTo>
                    <a:pt x="24" y="240"/>
                  </a:lnTo>
                  <a:lnTo>
                    <a:pt x="239" y="240"/>
                  </a:lnTo>
                  <a:cubicBezTo>
                    <a:pt x="246" y="240"/>
                    <a:pt x="251" y="245"/>
                    <a:pt x="251" y="252"/>
                  </a:cubicBezTo>
                  <a:cubicBezTo>
                    <a:pt x="251" y="259"/>
                    <a:pt x="246" y="265"/>
                    <a:pt x="239" y="265"/>
                  </a:cubicBezTo>
                  <a:lnTo>
                    <a:pt x="22" y="265"/>
                  </a:lnTo>
                  <a:cubicBezTo>
                    <a:pt x="10" y="265"/>
                    <a:pt x="0" y="255"/>
                    <a:pt x="0" y="242"/>
                  </a:cubicBezTo>
                  <a:lnTo>
                    <a:pt x="0" y="23"/>
                  </a:lnTo>
                  <a:cubicBezTo>
                    <a:pt x="0" y="10"/>
                    <a:pt x="10" y="0"/>
                    <a:pt x="22" y="0"/>
                  </a:cubicBezTo>
                  <a:lnTo>
                    <a:pt x="360" y="0"/>
                  </a:lnTo>
                  <a:cubicBezTo>
                    <a:pt x="372" y="0"/>
                    <a:pt x="382" y="10"/>
                    <a:pt x="382" y="23"/>
                  </a:cubicBezTo>
                  <a:lnTo>
                    <a:pt x="382" y="242"/>
                  </a:lnTo>
                  <a:cubicBezTo>
                    <a:pt x="382" y="255"/>
                    <a:pt x="372" y="265"/>
                    <a:pt x="360" y="265"/>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28" name="Freeform 76"/>
            <p:cNvSpPr>
              <a:spLocks noEditPoints="1"/>
            </p:cNvSpPr>
            <p:nvPr/>
          </p:nvSpPr>
          <p:spPr bwMode="auto">
            <a:xfrm>
              <a:off x="5372101" y="1947864"/>
              <a:ext cx="381000" cy="285750"/>
            </a:xfrm>
            <a:custGeom>
              <a:avLst/>
              <a:gdLst>
                <a:gd name="T0" fmla="*/ 383 w 448"/>
                <a:gd name="T1" fmla="*/ 311 h 335"/>
                <a:gd name="T2" fmla="*/ 383 w 448"/>
                <a:gd name="T3" fmla="*/ 311 h 335"/>
                <a:gd name="T4" fmla="*/ 423 w 448"/>
                <a:gd name="T5" fmla="*/ 311 h 335"/>
                <a:gd name="T6" fmla="*/ 424 w 448"/>
                <a:gd name="T7" fmla="*/ 311 h 335"/>
                <a:gd name="T8" fmla="*/ 424 w 448"/>
                <a:gd name="T9" fmla="*/ 63 h 335"/>
                <a:gd name="T10" fmla="*/ 423 w 448"/>
                <a:gd name="T11" fmla="*/ 61 h 335"/>
                <a:gd name="T12" fmla="*/ 167 w 448"/>
                <a:gd name="T13" fmla="*/ 61 h 335"/>
                <a:gd name="T14" fmla="*/ 155 w 448"/>
                <a:gd name="T15" fmla="*/ 48 h 335"/>
                <a:gd name="T16" fmla="*/ 155 w 448"/>
                <a:gd name="T17" fmla="*/ 36 h 335"/>
                <a:gd name="T18" fmla="*/ 143 w 448"/>
                <a:gd name="T19" fmla="*/ 25 h 335"/>
                <a:gd name="T20" fmla="*/ 26 w 448"/>
                <a:gd name="T21" fmla="*/ 25 h 335"/>
                <a:gd name="T22" fmla="*/ 26 w 448"/>
                <a:gd name="T23" fmla="*/ 106 h 335"/>
                <a:gd name="T24" fmla="*/ 361 w 448"/>
                <a:gd name="T25" fmla="*/ 106 h 335"/>
                <a:gd name="T26" fmla="*/ 383 w 448"/>
                <a:gd name="T27" fmla="*/ 129 h 335"/>
                <a:gd name="T28" fmla="*/ 383 w 448"/>
                <a:gd name="T29" fmla="*/ 311 h 335"/>
                <a:gd name="T30" fmla="*/ 423 w 448"/>
                <a:gd name="T31" fmla="*/ 335 h 335"/>
                <a:gd name="T32" fmla="*/ 423 w 448"/>
                <a:gd name="T33" fmla="*/ 335 h 335"/>
                <a:gd name="T34" fmla="*/ 371 w 448"/>
                <a:gd name="T35" fmla="*/ 335 h 335"/>
                <a:gd name="T36" fmla="*/ 358 w 448"/>
                <a:gd name="T37" fmla="*/ 323 h 335"/>
                <a:gd name="T38" fmla="*/ 358 w 448"/>
                <a:gd name="T39" fmla="*/ 131 h 335"/>
                <a:gd name="T40" fmla="*/ 25 w 448"/>
                <a:gd name="T41" fmla="*/ 131 h 335"/>
                <a:gd name="T42" fmla="*/ 12 w 448"/>
                <a:gd name="T43" fmla="*/ 138 h 335"/>
                <a:gd name="T44" fmla="*/ 1 w 448"/>
                <a:gd name="T45" fmla="*/ 126 h 335"/>
                <a:gd name="T46" fmla="*/ 1 w 448"/>
                <a:gd name="T47" fmla="*/ 25 h 335"/>
                <a:gd name="T48" fmla="*/ 4 w 448"/>
                <a:gd name="T49" fmla="*/ 9 h 335"/>
                <a:gd name="T50" fmla="*/ 24 w 448"/>
                <a:gd name="T51" fmla="*/ 0 h 335"/>
                <a:gd name="T52" fmla="*/ 144 w 448"/>
                <a:gd name="T53" fmla="*/ 0 h 335"/>
                <a:gd name="T54" fmla="*/ 179 w 448"/>
                <a:gd name="T55" fmla="*/ 36 h 335"/>
                <a:gd name="T56" fmla="*/ 424 w 448"/>
                <a:gd name="T57" fmla="*/ 36 h 335"/>
                <a:gd name="T58" fmla="*/ 448 w 448"/>
                <a:gd name="T59" fmla="*/ 63 h 335"/>
                <a:gd name="T60" fmla="*/ 448 w 448"/>
                <a:gd name="T61" fmla="*/ 313 h 335"/>
                <a:gd name="T62" fmla="*/ 423 w 448"/>
                <a:gd name="T63"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335">
                  <a:moveTo>
                    <a:pt x="383" y="311"/>
                  </a:moveTo>
                  <a:lnTo>
                    <a:pt x="383" y="311"/>
                  </a:lnTo>
                  <a:lnTo>
                    <a:pt x="423" y="311"/>
                  </a:lnTo>
                  <a:cubicBezTo>
                    <a:pt x="423" y="311"/>
                    <a:pt x="424" y="311"/>
                    <a:pt x="424" y="311"/>
                  </a:cubicBezTo>
                  <a:lnTo>
                    <a:pt x="424" y="63"/>
                  </a:lnTo>
                  <a:cubicBezTo>
                    <a:pt x="424" y="61"/>
                    <a:pt x="424" y="61"/>
                    <a:pt x="423" y="61"/>
                  </a:cubicBezTo>
                  <a:lnTo>
                    <a:pt x="167" y="61"/>
                  </a:lnTo>
                  <a:cubicBezTo>
                    <a:pt x="160" y="61"/>
                    <a:pt x="155" y="55"/>
                    <a:pt x="155" y="48"/>
                  </a:cubicBezTo>
                  <a:lnTo>
                    <a:pt x="155" y="36"/>
                  </a:lnTo>
                  <a:cubicBezTo>
                    <a:pt x="155" y="27"/>
                    <a:pt x="146" y="25"/>
                    <a:pt x="143" y="25"/>
                  </a:cubicBezTo>
                  <a:lnTo>
                    <a:pt x="26" y="25"/>
                  </a:lnTo>
                  <a:lnTo>
                    <a:pt x="26" y="106"/>
                  </a:lnTo>
                  <a:lnTo>
                    <a:pt x="361" y="106"/>
                  </a:lnTo>
                  <a:cubicBezTo>
                    <a:pt x="373" y="106"/>
                    <a:pt x="383" y="116"/>
                    <a:pt x="383" y="129"/>
                  </a:cubicBezTo>
                  <a:lnTo>
                    <a:pt x="383" y="311"/>
                  </a:lnTo>
                  <a:close/>
                  <a:moveTo>
                    <a:pt x="423" y="335"/>
                  </a:moveTo>
                  <a:lnTo>
                    <a:pt x="423" y="335"/>
                  </a:lnTo>
                  <a:lnTo>
                    <a:pt x="371" y="335"/>
                  </a:lnTo>
                  <a:cubicBezTo>
                    <a:pt x="364" y="335"/>
                    <a:pt x="358" y="330"/>
                    <a:pt x="358" y="323"/>
                  </a:cubicBezTo>
                  <a:lnTo>
                    <a:pt x="358" y="131"/>
                  </a:lnTo>
                  <a:lnTo>
                    <a:pt x="25" y="131"/>
                  </a:lnTo>
                  <a:cubicBezTo>
                    <a:pt x="23" y="136"/>
                    <a:pt x="17" y="139"/>
                    <a:pt x="12" y="138"/>
                  </a:cubicBezTo>
                  <a:cubicBezTo>
                    <a:pt x="6" y="137"/>
                    <a:pt x="1" y="132"/>
                    <a:pt x="1" y="126"/>
                  </a:cubicBezTo>
                  <a:lnTo>
                    <a:pt x="1" y="25"/>
                  </a:lnTo>
                  <a:cubicBezTo>
                    <a:pt x="0" y="20"/>
                    <a:pt x="1" y="14"/>
                    <a:pt x="4" y="9"/>
                  </a:cubicBezTo>
                  <a:cubicBezTo>
                    <a:pt x="7" y="5"/>
                    <a:pt x="13" y="0"/>
                    <a:pt x="24" y="0"/>
                  </a:cubicBezTo>
                  <a:lnTo>
                    <a:pt x="144" y="0"/>
                  </a:lnTo>
                  <a:cubicBezTo>
                    <a:pt x="158" y="1"/>
                    <a:pt x="179" y="12"/>
                    <a:pt x="179" y="36"/>
                  </a:cubicBezTo>
                  <a:lnTo>
                    <a:pt x="424" y="36"/>
                  </a:lnTo>
                  <a:cubicBezTo>
                    <a:pt x="433" y="36"/>
                    <a:pt x="448" y="43"/>
                    <a:pt x="448" y="63"/>
                  </a:cubicBezTo>
                  <a:lnTo>
                    <a:pt x="448" y="313"/>
                  </a:lnTo>
                  <a:cubicBezTo>
                    <a:pt x="448" y="323"/>
                    <a:pt x="440" y="335"/>
                    <a:pt x="423" y="335"/>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29" name="Freeform 77"/>
            <p:cNvSpPr>
              <a:spLocks/>
            </p:cNvSpPr>
            <p:nvPr/>
          </p:nvSpPr>
          <p:spPr bwMode="auto">
            <a:xfrm>
              <a:off x="5308601" y="1974851"/>
              <a:ext cx="33338" cy="92075"/>
            </a:xfrm>
            <a:custGeom>
              <a:avLst/>
              <a:gdLst>
                <a:gd name="T0" fmla="*/ 0 w 39"/>
                <a:gd name="T1" fmla="*/ 99 h 109"/>
                <a:gd name="T2" fmla="*/ 0 w 39"/>
                <a:gd name="T3" fmla="*/ 99 h 109"/>
                <a:gd name="T4" fmla="*/ 10 w 39"/>
                <a:gd name="T5" fmla="*/ 109 h 109"/>
                <a:gd name="T6" fmla="*/ 29 w 39"/>
                <a:gd name="T7" fmla="*/ 109 h 109"/>
                <a:gd name="T8" fmla="*/ 39 w 39"/>
                <a:gd name="T9" fmla="*/ 99 h 109"/>
                <a:gd name="T10" fmla="*/ 39 w 39"/>
                <a:gd name="T11" fmla="*/ 10 h 109"/>
                <a:gd name="T12" fmla="*/ 29 w 39"/>
                <a:gd name="T13" fmla="*/ 0 h 109"/>
                <a:gd name="T14" fmla="*/ 10 w 39"/>
                <a:gd name="T15" fmla="*/ 0 h 109"/>
                <a:gd name="T16" fmla="*/ 0 w 39"/>
                <a:gd name="T17" fmla="*/ 10 h 109"/>
                <a:gd name="T18" fmla="*/ 0 w 39"/>
                <a:gd name="T19" fmla="*/ 9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109">
                  <a:moveTo>
                    <a:pt x="0" y="99"/>
                  </a:moveTo>
                  <a:lnTo>
                    <a:pt x="0" y="99"/>
                  </a:lnTo>
                  <a:cubicBezTo>
                    <a:pt x="0" y="104"/>
                    <a:pt x="5" y="109"/>
                    <a:pt x="10" y="109"/>
                  </a:cubicBezTo>
                  <a:lnTo>
                    <a:pt x="29" y="109"/>
                  </a:lnTo>
                  <a:cubicBezTo>
                    <a:pt x="34" y="109"/>
                    <a:pt x="39" y="104"/>
                    <a:pt x="39" y="99"/>
                  </a:cubicBezTo>
                  <a:lnTo>
                    <a:pt x="39" y="10"/>
                  </a:lnTo>
                  <a:cubicBezTo>
                    <a:pt x="39" y="5"/>
                    <a:pt x="34" y="0"/>
                    <a:pt x="29" y="0"/>
                  </a:cubicBezTo>
                  <a:lnTo>
                    <a:pt x="10" y="0"/>
                  </a:lnTo>
                  <a:cubicBezTo>
                    <a:pt x="5" y="0"/>
                    <a:pt x="0" y="5"/>
                    <a:pt x="0" y="10"/>
                  </a:cubicBezTo>
                  <a:lnTo>
                    <a:pt x="0" y="99"/>
                  </a:ln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30" name="Freeform 78"/>
            <p:cNvSpPr>
              <a:spLocks/>
            </p:cNvSpPr>
            <p:nvPr/>
          </p:nvSpPr>
          <p:spPr bwMode="auto">
            <a:xfrm>
              <a:off x="5308601" y="2120901"/>
              <a:ext cx="33338" cy="82550"/>
            </a:xfrm>
            <a:custGeom>
              <a:avLst/>
              <a:gdLst>
                <a:gd name="T0" fmla="*/ 0 w 39"/>
                <a:gd name="T1" fmla="*/ 87 h 97"/>
                <a:gd name="T2" fmla="*/ 0 w 39"/>
                <a:gd name="T3" fmla="*/ 87 h 97"/>
                <a:gd name="T4" fmla="*/ 10 w 39"/>
                <a:gd name="T5" fmla="*/ 97 h 97"/>
                <a:gd name="T6" fmla="*/ 29 w 39"/>
                <a:gd name="T7" fmla="*/ 97 h 97"/>
                <a:gd name="T8" fmla="*/ 39 w 39"/>
                <a:gd name="T9" fmla="*/ 87 h 97"/>
                <a:gd name="T10" fmla="*/ 39 w 39"/>
                <a:gd name="T11" fmla="*/ 10 h 97"/>
                <a:gd name="T12" fmla="*/ 29 w 39"/>
                <a:gd name="T13" fmla="*/ 0 h 97"/>
                <a:gd name="T14" fmla="*/ 10 w 39"/>
                <a:gd name="T15" fmla="*/ 0 h 97"/>
                <a:gd name="T16" fmla="*/ 0 w 39"/>
                <a:gd name="T17" fmla="*/ 10 h 97"/>
                <a:gd name="T18" fmla="*/ 0 w 39"/>
                <a:gd name="T19" fmla="*/ 8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97">
                  <a:moveTo>
                    <a:pt x="0" y="87"/>
                  </a:moveTo>
                  <a:lnTo>
                    <a:pt x="0" y="87"/>
                  </a:lnTo>
                  <a:cubicBezTo>
                    <a:pt x="0" y="93"/>
                    <a:pt x="5" y="97"/>
                    <a:pt x="10" y="97"/>
                  </a:cubicBezTo>
                  <a:lnTo>
                    <a:pt x="29" y="97"/>
                  </a:lnTo>
                  <a:cubicBezTo>
                    <a:pt x="34" y="97"/>
                    <a:pt x="39" y="93"/>
                    <a:pt x="39" y="87"/>
                  </a:cubicBezTo>
                  <a:lnTo>
                    <a:pt x="39" y="10"/>
                  </a:lnTo>
                  <a:cubicBezTo>
                    <a:pt x="39" y="5"/>
                    <a:pt x="34" y="0"/>
                    <a:pt x="29" y="0"/>
                  </a:cubicBezTo>
                  <a:lnTo>
                    <a:pt x="10" y="0"/>
                  </a:lnTo>
                  <a:cubicBezTo>
                    <a:pt x="5" y="0"/>
                    <a:pt x="0" y="5"/>
                    <a:pt x="0" y="10"/>
                  </a:cubicBezTo>
                  <a:lnTo>
                    <a:pt x="0" y="87"/>
                  </a:ln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31" name="Freeform 79"/>
            <p:cNvSpPr>
              <a:spLocks/>
            </p:cNvSpPr>
            <p:nvPr/>
          </p:nvSpPr>
          <p:spPr bwMode="auto">
            <a:xfrm>
              <a:off x="5260976" y="1906589"/>
              <a:ext cx="93663" cy="346075"/>
            </a:xfrm>
            <a:custGeom>
              <a:avLst/>
              <a:gdLst>
                <a:gd name="T0" fmla="*/ 15 w 111"/>
                <a:gd name="T1" fmla="*/ 30 h 406"/>
                <a:gd name="T2" fmla="*/ 15 w 111"/>
                <a:gd name="T3" fmla="*/ 30 h 406"/>
                <a:gd name="T4" fmla="*/ 81 w 111"/>
                <a:gd name="T5" fmla="*/ 30 h 406"/>
                <a:gd name="T6" fmla="*/ 81 w 111"/>
                <a:gd name="T7" fmla="*/ 406 h 406"/>
                <a:gd name="T8" fmla="*/ 111 w 111"/>
                <a:gd name="T9" fmla="*/ 406 h 406"/>
                <a:gd name="T10" fmla="*/ 111 w 111"/>
                <a:gd name="T11" fmla="*/ 15 h 406"/>
                <a:gd name="T12" fmla="*/ 96 w 111"/>
                <a:gd name="T13" fmla="*/ 0 h 406"/>
                <a:gd name="T14" fmla="*/ 15 w 111"/>
                <a:gd name="T15" fmla="*/ 0 h 406"/>
                <a:gd name="T16" fmla="*/ 0 w 111"/>
                <a:gd name="T17" fmla="*/ 15 h 406"/>
                <a:gd name="T18" fmla="*/ 15 w 111"/>
                <a:gd name="T19" fmla="*/ 3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406">
                  <a:moveTo>
                    <a:pt x="15" y="30"/>
                  </a:moveTo>
                  <a:lnTo>
                    <a:pt x="15" y="30"/>
                  </a:lnTo>
                  <a:lnTo>
                    <a:pt x="81" y="30"/>
                  </a:lnTo>
                  <a:lnTo>
                    <a:pt x="81" y="406"/>
                  </a:lnTo>
                  <a:lnTo>
                    <a:pt x="111" y="406"/>
                  </a:lnTo>
                  <a:lnTo>
                    <a:pt x="111" y="15"/>
                  </a:lnTo>
                  <a:cubicBezTo>
                    <a:pt x="111" y="7"/>
                    <a:pt x="104" y="0"/>
                    <a:pt x="96" y="0"/>
                  </a:cubicBezTo>
                  <a:lnTo>
                    <a:pt x="15" y="0"/>
                  </a:lnTo>
                  <a:cubicBezTo>
                    <a:pt x="7" y="0"/>
                    <a:pt x="0" y="7"/>
                    <a:pt x="0" y="15"/>
                  </a:cubicBezTo>
                  <a:cubicBezTo>
                    <a:pt x="0" y="24"/>
                    <a:pt x="7" y="30"/>
                    <a:pt x="15" y="30"/>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32" name="Freeform 83"/>
            <p:cNvSpPr>
              <a:spLocks/>
            </p:cNvSpPr>
            <p:nvPr/>
          </p:nvSpPr>
          <p:spPr bwMode="auto">
            <a:xfrm>
              <a:off x="5554663"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1" y="46"/>
                    <a:pt x="0" y="36"/>
                    <a:pt x="0" y="23"/>
                  </a:cubicBezTo>
                  <a:cubicBezTo>
                    <a:pt x="0" y="11"/>
                    <a:pt x="11" y="0"/>
                    <a:pt x="23" y="0"/>
                  </a:cubicBezTo>
                  <a:cubicBezTo>
                    <a:pt x="36" y="0"/>
                    <a:pt x="46" y="11"/>
                    <a:pt x="46" y="23"/>
                  </a:cubicBezTo>
                  <a:cubicBezTo>
                    <a:pt x="46" y="36"/>
                    <a:pt x="36" y="46"/>
                    <a:pt x="23" y="46"/>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33" name="Freeform 84"/>
            <p:cNvSpPr>
              <a:spLocks/>
            </p:cNvSpPr>
            <p:nvPr/>
          </p:nvSpPr>
          <p:spPr bwMode="auto">
            <a:xfrm>
              <a:off x="5614988"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0" y="46"/>
                    <a:pt x="0" y="36"/>
                    <a:pt x="0" y="23"/>
                  </a:cubicBezTo>
                  <a:cubicBezTo>
                    <a:pt x="0" y="10"/>
                    <a:pt x="10" y="0"/>
                    <a:pt x="23" y="0"/>
                  </a:cubicBezTo>
                  <a:cubicBezTo>
                    <a:pt x="35" y="0"/>
                    <a:pt x="46" y="10"/>
                    <a:pt x="46" y="23"/>
                  </a:cubicBezTo>
                  <a:cubicBezTo>
                    <a:pt x="46" y="36"/>
                    <a:pt x="35" y="46"/>
                    <a:pt x="23" y="46"/>
                  </a:cubicBezTo>
                  <a:close/>
                </a:path>
              </a:pathLst>
            </a:custGeom>
            <a:grpFill/>
            <a:ln w="0">
              <a:solidFill>
                <a:srgbClr val="FFC000"/>
              </a:solidFill>
              <a:prstDash val="solid"/>
              <a:round/>
              <a:headEnd/>
              <a:tailEnd/>
            </a:ln>
          </p:spPr>
          <p:txBody>
            <a:bodyPr/>
            <a:lstStyle/>
            <a:p>
              <a:pPr defTabSz="543689">
                <a:defRPr/>
              </a:pPr>
              <a:endParaRPr lang="zh-CN" altLang="en-US" sz="3201"/>
            </a:p>
          </p:txBody>
        </p:sp>
      </p:grpSp>
      <p:grpSp>
        <p:nvGrpSpPr>
          <p:cNvPr id="322" name="组合 321"/>
          <p:cNvGrpSpPr/>
          <p:nvPr/>
        </p:nvGrpSpPr>
        <p:grpSpPr>
          <a:xfrm>
            <a:off x="4279855" y="1684939"/>
            <a:ext cx="1131504" cy="1231297"/>
            <a:chOff x="1331673" y="1684939"/>
            <a:chExt cx="1265346" cy="1231297"/>
          </a:xfrm>
        </p:grpSpPr>
        <p:sp>
          <p:nvSpPr>
            <p:cNvPr id="324" name="Rectangle 8"/>
            <p:cNvSpPr>
              <a:spLocks noChangeArrowheads="1"/>
            </p:cNvSpPr>
            <p:nvPr/>
          </p:nvSpPr>
          <p:spPr bwMode="auto">
            <a:xfrm>
              <a:off x="1331673" y="2223433"/>
              <a:ext cx="1265346" cy="692803"/>
            </a:xfrm>
            <a:prstGeom prst="rect">
              <a:avLst/>
            </a:prstGeom>
            <a:solidFill>
              <a:schemeClr val="bg1">
                <a:lumMod val="85000"/>
              </a:schemeClr>
            </a:solidFill>
            <a:ln w="25400" cap="flat" cmpd="sng" algn="ctr">
              <a:noFill/>
              <a:prstDash val="solid"/>
            </a:ln>
            <a:effectLst/>
          </p:spPr>
          <p:txBody>
            <a:bodyPr rtlCol="0" anchor="ctr"/>
            <a:lstStyle/>
            <a:p>
              <a:pPr algn="ctr" defTabSz="1218794"/>
              <a:endParaRPr lang="zh-CN" altLang="en-US" sz="1600" kern="0">
                <a:solidFill>
                  <a:prstClr val="white"/>
                </a:solidFill>
                <a:latin typeface="微软雅黑"/>
                <a:ea typeface="微软雅黑"/>
              </a:endParaRPr>
            </a:p>
          </p:txBody>
        </p:sp>
        <p:sp>
          <p:nvSpPr>
            <p:cNvPr id="326" name="矩形 325"/>
            <p:cNvSpPr/>
            <p:nvPr/>
          </p:nvSpPr>
          <p:spPr bwMode="auto">
            <a:xfrm>
              <a:off x="1332941" y="1684939"/>
              <a:ext cx="1254827" cy="530895"/>
            </a:xfrm>
            <a:prstGeom prst="rect">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ea typeface="+mn-ea"/>
                </a:rPr>
                <a:t>APP</a:t>
              </a:r>
              <a:endParaRPr kumimoji="0" lang="zh-CN" altLang="en-US" sz="1600" b="0" i="0" u="none" strike="noStrike" cap="none" normalizeH="0" baseline="0" dirty="0" smtClean="0">
                <a:ln>
                  <a:noFill/>
                </a:ln>
                <a:solidFill>
                  <a:schemeClr val="tx1"/>
                </a:solidFill>
                <a:effectLst/>
                <a:latin typeface="+mn-ea"/>
                <a:ea typeface="+mn-ea"/>
              </a:endParaRPr>
            </a:p>
          </p:txBody>
        </p:sp>
      </p:grpSp>
      <p:sp>
        <p:nvSpPr>
          <p:cNvPr id="323" name="矩形 322"/>
          <p:cNvSpPr/>
          <p:nvPr/>
        </p:nvSpPr>
        <p:spPr bwMode="auto">
          <a:xfrm>
            <a:off x="4202439" y="1593379"/>
            <a:ext cx="1255166" cy="2151667"/>
          </a:xfrm>
          <a:prstGeom prst="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pic>
        <p:nvPicPr>
          <p:cNvPr id="339" name="Picture 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81689" y="2318470"/>
            <a:ext cx="549655" cy="489947"/>
          </a:xfrm>
          <a:prstGeom prst="rect">
            <a:avLst/>
          </a:prstGeom>
          <a:solidFill>
            <a:schemeClr val="accent2">
              <a:lumMod val="60000"/>
              <a:lumOff val="40000"/>
            </a:schemeClr>
          </a:solidFill>
          <a:effectLst/>
        </p:spPr>
      </p:pic>
      <p:sp>
        <p:nvSpPr>
          <p:cNvPr id="340" name="矩形 339"/>
          <p:cNvSpPr/>
          <p:nvPr/>
        </p:nvSpPr>
        <p:spPr bwMode="auto">
          <a:xfrm>
            <a:off x="6833139" y="4114912"/>
            <a:ext cx="1247122" cy="291501"/>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zh-CN" altLang="en-US" sz="1400" dirty="0">
                <a:latin typeface="+mn-ea"/>
                <a:ea typeface="+mn-ea"/>
              </a:rPr>
              <a:t>虚拟</a:t>
            </a:r>
            <a:r>
              <a:rPr lang="zh-CN" altLang="en-US" sz="1400" dirty="0" smtClean="0">
                <a:latin typeface="+mn-ea"/>
                <a:ea typeface="+mn-ea"/>
              </a:rPr>
              <a:t>化层</a:t>
            </a:r>
            <a:endParaRPr kumimoji="0" lang="zh-CN" altLang="en-US" sz="1400" b="0" i="0" u="none" strike="noStrike" cap="none" normalizeH="0" baseline="0" dirty="0" smtClean="0">
              <a:ln>
                <a:noFill/>
              </a:ln>
              <a:solidFill>
                <a:schemeClr val="tx1"/>
              </a:solidFill>
              <a:effectLst/>
              <a:latin typeface="+mn-ea"/>
              <a:ea typeface="+mn-ea"/>
            </a:endParaRPr>
          </a:p>
        </p:txBody>
      </p:sp>
      <p:sp>
        <p:nvSpPr>
          <p:cNvPr id="341" name="矩形 340"/>
          <p:cNvSpPr/>
          <p:nvPr/>
        </p:nvSpPr>
        <p:spPr bwMode="auto">
          <a:xfrm>
            <a:off x="8282680" y="4114912"/>
            <a:ext cx="1247122" cy="291501"/>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n-ea"/>
                <a:ea typeface="+mn-ea"/>
              </a:rPr>
              <a:t>虚拟化层</a:t>
            </a:r>
          </a:p>
        </p:txBody>
      </p:sp>
      <p:sp>
        <p:nvSpPr>
          <p:cNvPr id="342" name="矩形 341"/>
          <p:cNvSpPr/>
          <p:nvPr/>
        </p:nvSpPr>
        <p:spPr bwMode="auto">
          <a:xfrm>
            <a:off x="9732221" y="4114912"/>
            <a:ext cx="1247122" cy="291501"/>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n-ea"/>
                <a:ea typeface="+mn-ea"/>
              </a:rPr>
              <a:t>虚拟化层</a:t>
            </a:r>
          </a:p>
        </p:txBody>
      </p:sp>
      <p:sp>
        <p:nvSpPr>
          <p:cNvPr id="343" name="矩形 342"/>
          <p:cNvSpPr/>
          <p:nvPr/>
        </p:nvSpPr>
        <p:spPr bwMode="auto">
          <a:xfrm>
            <a:off x="6831598" y="3463554"/>
            <a:ext cx="4141117" cy="496611"/>
          </a:xfrm>
          <a:prstGeom prst="rect">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44" name="任意多边形 343"/>
          <p:cNvSpPr/>
          <p:nvPr/>
        </p:nvSpPr>
        <p:spPr bwMode="auto">
          <a:xfrm rot="5400000">
            <a:off x="6909444" y="3586798"/>
            <a:ext cx="208025" cy="224027"/>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solidFill>
            <a:schemeClr val="bg1">
              <a:lumMod val="95000"/>
            </a:schemeClr>
          </a:solidFill>
          <a:ln w="63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45" name="文本框 344"/>
          <p:cNvSpPr txBox="1"/>
          <p:nvPr/>
        </p:nvSpPr>
        <p:spPr bwMode="auto">
          <a:xfrm>
            <a:off x="6287633" y="3457157"/>
            <a:ext cx="536392" cy="51954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400" dirty="0" smtClean="0">
                <a:latin typeface="+mn-ea"/>
                <a:ea typeface="+mn-ea"/>
              </a:rPr>
              <a:t>资源</a:t>
            </a:r>
            <a:endParaRPr lang="en-US" altLang="zh-CN" sz="1400" dirty="0" smtClean="0">
              <a:latin typeface="+mn-ea"/>
              <a:ea typeface="+mn-ea"/>
            </a:endParaRPr>
          </a:p>
          <a:p>
            <a:r>
              <a:rPr lang="zh-CN" altLang="en-US" sz="1400" dirty="0" smtClean="0">
                <a:latin typeface="+mn-ea"/>
                <a:ea typeface="+mn-ea"/>
              </a:rPr>
              <a:t>池化</a:t>
            </a:r>
          </a:p>
        </p:txBody>
      </p:sp>
      <p:sp>
        <p:nvSpPr>
          <p:cNvPr id="347" name="任意多边形 346"/>
          <p:cNvSpPr/>
          <p:nvPr/>
        </p:nvSpPr>
        <p:spPr bwMode="auto">
          <a:xfrm rot="5400000">
            <a:off x="7197358" y="3586798"/>
            <a:ext cx="208025" cy="224027"/>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solidFill>
            <a:schemeClr val="bg1">
              <a:lumMod val="95000"/>
            </a:schemeClr>
          </a:solidFill>
          <a:ln w="63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48" name="任意多边形 347"/>
          <p:cNvSpPr/>
          <p:nvPr/>
        </p:nvSpPr>
        <p:spPr bwMode="auto">
          <a:xfrm rot="5400000">
            <a:off x="7481089" y="3586798"/>
            <a:ext cx="208025" cy="224027"/>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solidFill>
            <a:schemeClr val="bg1">
              <a:lumMod val="95000"/>
            </a:schemeClr>
          </a:solidFill>
          <a:ln w="63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49" name="任意多边形 348"/>
          <p:cNvSpPr/>
          <p:nvPr/>
        </p:nvSpPr>
        <p:spPr bwMode="auto">
          <a:xfrm>
            <a:off x="7849043" y="3670540"/>
            <a:ext cx="403893" cy="88504"/>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solidFill>
            <a:schemeClr val="bg1">
              <a:lumMod val="95000"/>
            </a:schemeClr>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51" name="任意多边形 350"/>
          <p:cNvSpPr/>
          <p:nvPr/>
        </p:nvSpPr>
        <p:spPr bwMode="auto">
          <a:xfrm>
            <a:off x="8320730" y="3670068"/>
            <a:ext cx="403893" cy="88504"/>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solidFill>
            <a:schemeClr val="bg1">
              <a:lumMod val="95000"/>
            </a:schemeClr>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52" name="任意多边形 351"/>
          <p:cNvSpPr/>
          <p:nvPr/>
        </p:nvSpPr>
        <p:spPr bwMode="auto">
          <a:xfrm>
            <a:off x="8790168" y="3670068"/>
            <a:ext cx="403893" cy="88504"/>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solidFill>
            <a:schemeClr val="bg1">
              <a:lumMod val="95000"/>
            </a:schemeClr>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353" name="组合 18405"/>
          <p:cNvGrpSpPr/>
          <p:nvPr/>
        </p:nvGrpSpPr>
        <p:grpSpPr>
          <a:xfrm rot="5400000">
            <a:off x="9302884" y="3616755"/>
            <a:ext cx="333717" cy="187716"/>
            <a:chOff x="5260976" y="1906589"/>
            <a:chExt cx="492125" cy="365125"/>
          </a:xfrm>
          <a:solidFill>
            <a:schemeClr val="bg1"/>
          </a:solidFill>
        </p:grpSpPr>
        <p:sp>
          <p:nvSpPr>
            <p:cNvPr id="354" name="Freeform 75"/>
            <p:cNvSpPr>
              <a:spLocks/>
            </p:cNvSpPr>
            <p:nvPr/>
          </p:nvSpPr>
          <p:spPr bwMode="auto">
            <a:xfrm>
              <a:off x="5372101" y="2038351"/>
              <a:ext cx="325438" cy="225425"/>
            </a:xfrm>
            <a:custGeom>
              <a:avLst/>
              <a:gdLst>
                <a:gd name="T0" fmla="*/ 360 w 382"/>
                <a:gd name="T1" fmla="*/ 265 h 265"/>
                <a:gd name="T2" fmla="*/ 360 w 382"/>
                <a:gd name="T3" fmla="*/ 265 h 265"/>
                <a:gd name="T4" fmla="*/ 310 w 382"/>
                <a:gd name="T5" fmla="*/ 265 h 265"/>
                <a:gd name="T6" fmla="*/ 298 w 382"/>
                <a:gd name="T7" fmla="*/ 252 h 265"/>
                <a:gd name="T8" fmla="*/ 310 w 382"/>
                <a:gd name="T9" fmla="*/ 240 h 265"/>
                <a:gd name="T10" fmla="*/ 357 w 382"/>
                <a:gd name="T11" fmla="*/ 240 h 265"/>
                <a:gd name="T12" fmla="*/ 357 w 382"/>
                <a:gd name="T13" fmla="*/ 25 h 265"/>
                <a:gd name="T14" fmla="*/ 24 w 382"/>
                <a:gd name="T15" fmla="*/ 25 h 265"/>
                <a:gd name="T16" fmla="*/ 24 w 382"/>
                <a:gd name="T17" fmla="*/ 240 h 265"/>
                <a:gd name="T18" fmla="*/ 239 w 382"/>
                <a:gd name="T19" fmla="*/ 240 h 265"/>
                <a:gd name="T20" fmla="*/ 251 w 382"/>
                <a:gd name="T21" fmla="*/ 252 h 265"/>
                <a:gd name="T22" fmla="*/ 239 w 382"/>
                <a:gd name="T23" fmla="*/ 265 h 265"/>
                <a:gd name="T24" fmla="*/ 22 w 382"/>
                <a:gd name="T25" fmla="*/ 265 h 265"/>
                <a:gd name="T26" fmla="*/ 0 w 382"/>
                <a:gd name="T27" fmla="*/ 242 h 265"/>
                <a:gd name="T28" fmla="*/ 0 w 382"/>
                <a:gd name="T29" fmla="*/ 23 h 265"/>
                <a:gd name="T30" fmla="*/ 22 w 382"/>
                <a:gd name="T31" fmla="*/ 0 h 265"/>
                <a:gd name="T32" fmla="*/ 360 w 382"/>
                <a:gd name="T33" fmla="*/ 0 h 265"/>
                <a:gd name="T34" fmla="*/ 382 w 382"/>
                <a:gd name="T35" fmla="*/ 23 h 265"/>
                <a:gd name="T36" fmla="*/ 382 w 382"/>
                <a:gd name="T37" fmla="*/ 242 h 265"/>
                <a:gd name="T38" fmla="*/ 360 w 382"/>
                <a:gd name="T3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265">
                  <a:moveTo>
                    <a:pt x="360" y="265"/>
                  </a:moveTo>
                  <a:lnTo>
                    <a:pt x="360" y="265"/>
                  </a:lnTo>
                  <a:lnTo>
                    <a:pt x="310" y="265"/>
                  </a:lnTo>
                  <a:cubicBezTo>
                    <a:pt x="304" y="265"/>
                    <a:pt x="298" y="259"/>
                    <a:pt x="298" y="252"/>
                  </a:cubicBezTo>
                  <a:cubicBezTo>
                    <a:pt x="298" y="245"/>
                    <a:pt x="304" y="240"/>
                    <a:pt x="310" y="240"/>
                  </a:cubicBezTo>
                  <a:lnTo>
                    <a:pt x="357" y="240"/>
                  </a:lnTo>
                  <a:lnTo>
                    <a:pt x="357" y="25"/>
                  </a:lnTo>
                  <a:lnTo>
                    <a:pt x="24" y="25"/>
                  </a:lnTo>
                  <a:lnTo>
                    <a:pt x="24" y="240"/>
                  </a:lnTo>
                  <a:lnTo>
                    <a:pt x="239" y="240"/>
                  </a:lnTo>
                  <a:cubicBezTo>
                    <a:pt x="246" y="240"/>
                    <a:pt x="251" y="245"/>
                    <a:pt x="251" y="252"/>
                  </a:cubicBezTo>
                  <a:cubicBezTo>
                    <a:pt x="251" y="259"/>
                    <a:pt x="246" y="265"/>
                    <a:pt x="239" y="265"/>
                  </a:cubicBezTo>
                  <a:lnTo>
                    <a:pt x="22" y="265"/>
                  </a:lnTo>
                  <a:cubicBezTo>
                    <a:pt x="10" y="265"/>
                    <a:pt x="0" y="255"/>
                    <a:pt x="0" y="242"/>
                  </a:cubicBezTo>
                  <a:lnTo>
                    <a:pt x="0" y="23"/>
                  </a:lnTo>
                  <a:cubicBezTo>
                    <a:pt x="0" y="10"/>
                    <a:pt x="10" y="0"/>
                    <a:pt x="22" y="0"/>
                  </a:cubicBezTo>
                  <a:lnTo>
                    <a:pt x="360" y="0"/>
                  </a:lnTo>
                  <a:cubicBezTo>
                    <a:pt x="372" y="0"/>
                    <a:pt x="382" y="10"/>
                    <a:pt x="382" y="23"/>
                  </a:cubicBezTo>
                  <a:lnTo>
                    <a:pt x="382" y="242"/>
                  </a:lnTo>
                  <a:cubicBezTo>
                    <a:pt x="382" y="255"/>
                    <a:pt x="372" y="265"/>
                    <a:pt x="360" y="265"/>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55" name="Freeform 76"/>
            <p:cNvSpPr>
              <a:spLocks noEditPoints="1"/>
            </p:cNvSpPr>
            <p:nvPr/>
          </p:nvSpPr>
          <p:spPr bwMode="auto">
            <a:xfrm>
              <a:off x="5372101" y="1947864"/>
              <a:ext cx="381000" cy="285750"/>
            </a:xfrm>
            <a:custGeom>
              <a:avLst/>
              <a:gdLst>
                <a:gd name="T0" fmla="*/ 383 w 448"/>
                <a:gd name="T1" fmla="*/ 311 h 335"/>
                <a:gd name="T2" fmla="*/ 383 w 448"/>
                <a:gd name="T3" fmla="*/ 311 h 335"/>
                <a:gd name="T4" fmla="*/ 423 w 448"/>
                <a:gd name="T5" fmla="*/ 311 h 335"/>
                <a:gd name="T6" fmla="*/ 424 w 448"/>
                <a:gd name="T7" fmla="*/ 311 h 335"/>
                <a:gd name="T8" fmla="*/ 424 w 448"/>
                <a:gd name="T9" fmla="*/ 63 h 335"/>
                <a:gd name="T10" fmla="*/ 423 w 448"/>
                <a:gd name="T11" fmla="*/ 61 h 335"/>
                <a:gd name="T12" fmla="*/ 167 w 448"/>
                <a:gd name="T13" fmla="*/ 61 h 335"/>
                <a:gd name="T14" fmla="*/ 155 w 448"/>
                <a:gd name="T15" fmla="*/ 48 h 335"/>
                <a:gd name="T16" fmla="*/ 155 w 448"/>
                <a:gd name="T17" fmla="*/ 36 h 335"/>
                <a:gd name="T18" fmla="*/ 143 w 448"/>
                <a:gd name="T19" fmla="*/ 25 h 335"/>
                <a:gd name="T20" fmla="*/ 26 w 448"/>
                <a:gd name="T21" fmla="*/ 25 h 335"/>
                <a:gd name="T22" fmla="*/ 26 w 448"/>
                <a:gd name="T23" fmla="*/ 106 h 335"/>
                <a:gd name="T24" fmla="*/ 361 w 448"/>
                <a:gd name="T25" fmla="*/ 106 h 335"/>
                <a:gd name="T26" fmla="*/ 383 w 448"/>
                <a:gd name="T27" fmla="*/ 129 h 335"/>
                <a:gd name="T28" fmla="*/ 383 w 448"/>
                <a:gd name="T29" fmla="*/ 311 h 335"/>
                <a:gd name="T30" fmla="*/ 423 w 448"/>
                <a:gd name="T31" fmla="*/ 335 h 335"/>
                <a:gd name="T32" fmla="*/ 423 w 448"/>
                <a:gd name="T33" fmla="*/ 335 h 335"/>
                <a:gd name="T34" fmla="*/ 371 w 448"/>
                <a:gd name="T35" fmla="*/ 335 h 335"/>
                <a:gd name="T36" fmla="*/ 358 w 448"/>
                <a:gd name="T37" fmla="*/ 323 h 335"/>
                <a:gd name="T38" fmla="*/ 358 w 448"/>
                <a:gd name="T39" fmla="*/ 131 h 335"/>
                <a:gd name="T40" fmla="*/ 25 w 448"/>
                <a:gd name="T41" fmla="*/ 131 h 335"/>
                <a:gd name="T42" fmla="*/ 12 w 448"/>
                <a:gd name="T43" fmla="*/ 138 h 335"/>
                <a:gd name="T44" fmla="*/ 1 w 448"/>
                <a:gd name="T45" fmla="*/ 126 h 335"/>
                <a:gd name="T46" fmla="*/ 1 w 448"/>
                <a:gd name="T47" fmla="*/ 25 h 335"/>
                <a:gd name="T48" fmla="*/ 4 w 448"/>
                <a:gd name="T49" fmla="*/ 9 h 335"/>
                <a:gd name="T50" fmla="*/ 24 w 448"/>
                <a:gd name="T51" fmla="*/ 0 h 335"/>
                <a:gd name="T52" fmla="*/ 144 w 448"/>
                <a:gd name="T53" fmla="*/ 0 h 335"/>
                <a:gd name="T54" fmla="*/ 179 w 448"/>
                <a:gd name="T55" fmla="*/ 36 h 335"/>
                <a:gd name="T56" fmla="*/ 424 w 448"/>
                <a:gd name="T57" fmla="*/ 36 h 335"/>
                <a:gd name="T58" fmla="*/ 448 w 448"/>
                <a:gd name="T59" fmla="*/ 63 h 335"/>
                <a:gd name="T60" fmla="*/ 448 w 448"/>
                <a:gd name="T61" fmla="*/ 313 h 335"/>
                <a:gd name="T62" fmla="*/ 423 w 448"/>
                <a:gd name="T63"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335">
                  <a:moveTo>
                    <a:pt x="383" y="311"/>
                  </a:moveTo>
                  <a:lnTo>
                    <a:pt x="383" y="311"/>
                  </a:lnTo>
                  <a:lnTo>
                    <a:pt x="423" y="311"/>
                  </a:lnTo>
                  <a:cubicBezTo>
                    <a:pt x="423" y="311"/>
                    <a:pt x="424" y="311"/>
                    <a:pt x="424" y="311"/>
                  </a:cubicBezTo>
                  <a:lnTo>
                    <a:pt x="424" y="63"/>
                  </a:lnTo>
                  <a:cubicBezTo>
                    <a:pt x="424" y="61"/>
                    <a:pt x="424" y="61"/>
                    <a:pt x="423" y="61"/>
                  </a:cubicBezTo>
                  <a:lnTo>
                    <a:pt x="167" y="61"/>
                  </a:lnTo>
                  <a:cubicBezTo>
                    <a:pt x="160" y="61"/>
                    <a:pt x="155" y="55"/>
                    <a:pt x="155" y="48"/>
                  </a:cubicBezTo>
                  <a:lnTo>
                    <a:pt x="155" y="36"/>
                  </a:lnTo>
                  <a:cubicBezTo>
                    <a:pt x="155" y="27"/>
                    <a:pt x="146" y="25"/>
                    <a:pt x="143" y="25"/>
                  </a:cubicBezTo>
                  <a:lnTo>
                    <a:pt x="26" y="25"/>
                  </a:lnTo>
                  <a:lnTo>
                    <a:pt x="26" y="106"/>
                  </a:lnTo>
                  <a:lnTo>
                    <a:pt x="361" y="106"/>
                  </a:lnTo>
                  <a:cubicBezTo>
                    <a:pt x="373" y="106"/>
                    <a:pt x="383" y="116"/>
                    <a:pt x="383" y="129"/>
                  </a:cubicBezTo>
                  <a:lnTo>
                    <a:pt x="383" y="311"/>
                  </a:lnTo>
                  <a:close/>
                  <a:moveTo>
                    <a:pt x="423" y="335"/>
                  </a:moveTo>
                  <a:lnTo>
                    <a:pt x="423" y="335"/>
                  </a:lnTo>
                  <a:lnTo>
                    <a:pt x="371" y="335"/>
                  </a:lnTo>
                  <a:cubicBezTo>
                    <a:pt x="364" y="335"/>
                    <a:pt x="358" y="330"/>
                    <a:pt x="358" y="323"/>
                  </a:cubicBezTo>
                  <a:lnTo>
                    <a:pt x="358" y="131"/>
                  </a:lnTo>
                  <a:lnTo>
                    <a:pt x="25" y="131"/>
                  </a:lnTo>
                  <a:cubicBezTo>
                    <a:pt x="23" y="136"/>
                    <a:pt x="17" y="139"/>
                    <a:pt x="12" y="138"/>
                  </a:cubicBezTo>
                  <a:cubicBezTo>
                    <a:pt x="6" y="137"/>
                    <a:pt x="1" y="132"/>
                    <a:pt x="1" y="126"/>
                  </a:cubicBezTo>
                  <a:lnTo>
                    <a:pt x="1" y="25"/>
                  </a:lnTo>
                  <a:cubicBezTo>
                    <a:pt x="0" y="20"/>
                    <a:pt x="1" y="14"/>
                    <a:pt x="4" y="9"/>
                  </a:cubicBezTo>
                  <a:cubicBezTo>
                    <a:pt x="7" y="5"/>
                    <a:pt x="13" y="0"/>
                    <a:pt x="24" y="0"/>
                  </a:cubicBezTo>
                  <a:lnTo>
                    <a:pt x="144" y="0"/>
                  </a:lnTo>
                  <a:cubicBezTo>
                    <a:pt x="158" y="1"/>
                    <a:pt x="179" y="12"/>
                    <a:pt x="179" y="36"/>
                  </a:cubicBezTo>
                  <a:lnTo>
                    <a:pt x="424" y="36"/>
                  </a:lnTo>
                  <a:cubicBezTo>
                    <a:pt x="433" y="36"/>
                    <a:pt x="448" y="43"/>
                    <a:pt x="448" y="63"/>
                  </a:cubicBezTo>
                  <a:lnTo>
                    <a:pt x="448" y="313"/>
                  </a:lnTo>
                  <a:cubicBezTo>
                    <a:pt x="448" y="323"/>
                    <a:pt x="440" y="335"/>
                    <a:pt x="423" y="335"/>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56" name="Freeform 77"/>
            <p:cNvSpPr>
              <a:spLocks/>
            </p:cNvSpPr>
            <p:nvPr/>
          </p:nvSpPr>
          <p:spPr bwMode="auto">
            <a:xfrm>
              <a:off x="5308601" y="1974851"/>
              <a:ext cx="33338" cy="92075"/>
            </a:xfrm>
            <a:custGeom>
              <a:avLst/>
              <a:gdLst>
                <a:gd name="T0" fmla="*/ 0 w 39"/>
                <a:gd name="T1" fmla="*/ 99 h 109"/>
                <a:gd name="T2" fmla="*/ 0 w 39"/>
                <a:gd name="T3" fmla="*/ 99 h 109"/>
                <a:gd name="T4" fmla="*/ 10 w 39"/>
                <a:gd name="T5" fmla="*/ 109 h 109"/>
                <a:gd name="T6" fmla="*/ 29 w 39"/>
                <a:gd name="T7" fmla="*/ 109 h 109"/>
                <a:gd name="T8" fmla="*/ 39 w 39"/>
                <a:gd name="T9" fmla="*/ 99 h 109"/>
                <a:gd name="T10" fmla="*/ 39 w 39"/>
                <a:gd name="T11" fmla="*/ 10 h 109"/>
                <a:gd name="T12" fmla="*/ 29 w 39"/>
                <a:gd name="T13" fmla="*/ 0 h 109"/>
                <a:gd name="T14" fmla="*/ 10 w 39"/>
                <a:gd name="T15" fmla="*/ 0 h 109"/>
                <a:gd name="T16" fmla="*/ 0 w 39"/>
                <a:gd name="T17" fmla="*/ 10 h 109"/>
                <a:gd name="T18" fmla="*/ 0 w 39"/>
                <a:gd name="T19" fmla="*/ 9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109">
                  <a:moveTo>
                    <a:pt x="0" y="99"/>
                  </a:moveTo>
                  <a:lnTo>
                    <a:pt x="0" y="99"/>
                  </a:lnTo>
                  <a:cubicBezTo>
                    <a:pt x="0" y="104"/>
                    <a:pt x="5" y="109"/>
                    <a:pt x="10" y="109"/>
                  </a:cubicBezTo>
                  <a:lnTo>
                    <a:pt x="29" y="109"/>
                  </a:lnTo>
                  <a:cubicBezTo>
                    <a:pt x="34" y="109"/>
                    <a:pt x="39" y="104"/>
                    <a:pt x="39" y="99"/>
                  </a:cubicBezTo>
                  <a:lnTo>
                    <a:pt x="39" y="10"/>
                  </a:lnTo>
                  <a:cubicBezTo>
                    <a:pt x="39" y="5"/>
                    <a:pt x="34" y="0"/>
                    <a:pt x="29" y="0"/>
                  </a:cubicBezTo>
                  <a:lnTo>
                    <a:pt x="10" y="0"/>
                  </a:lnTo>
                  <a:cubicBezTo>
                    <a:pt x="5" y="0"/>
                    <a:pt x="0" y="5"/>
                    <a:pt x="0" y="10"/>
                  </a:cubicBezTo>
                  <a:lnTo>
                    <a:pt x="0" y="99"/>
                  </a:ln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57" name="Freeform 78"/>
            <p:cNvSpPr>
              <a:spLocks/>
            </p:cNvSpPr>
            <p:nvPr/>
          </p:nvSpPr>
          <p:spPr bwMode="auto">
            <a:xfrm>
              <a:off x="5308601" y="2120901"/>
              <a:ext cx="33338" cy="82550"/>
            </a:xfrm>
            <a:custGeom>
              <a:avLst/>
              <a:gdLst>
                <a:gd name="T0" fmla="*/ 0 w 39"/>
                <a:gd name="T1" fmla="*/ 87 h 97"/>
                <a:gd name="T2" fmla="*/ 0 w 39"/>
                <a:gd name="T3" fmla="*/ 87 h 97"/>
                <a:gd name="T4" fmla="*/ 10 w 39"/>
                <a:gd name="T5" fmla="*/ 97 h 97"/>
                <a:gd name="T6" fmla="*/ 29 w 39"/>
                <a:gd name="T7" fmla="*/ 97 h 97"/>
                <a:gd name="T8" fmla="*/ 39 w 39"/>
                <a:gd name="T9" fmla="*/ 87 h 97"/>
                <a:gd name="T10" fmla="*/ 39 w 39"/>
                <a:gd name="T11" fmla="*/ 10 h 97"/>
                <a:gd name="T12" fmla="*/ 29 w 39"/>
                <a:gd name="T13" fmla="*/ 0 h 97"/>
                <a:gd name="T14" fmla="*/ 10 w 39"/>
                <a:gd name="T15" fmla="*/ 0 h 97"/>
                <a:gd name="T16" fmla="*/ 0 w 39"/>
                <a:gd name="T17" fmla="*/ 10 h 97"/>
                <a:gd name="T18" fmla="*/ 0 w 39"/>
                <a:gd name="T19" fmla="*/ 8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97">
                  <a:moveTo>
                    <a:pt x="0" y="87"/>
                  </a:moveTo>
                  <a:lnTo>
                    <a:pt x="0" y="87"/>
                  </a:lnTo>
                  <a:cubicBezTo>
                    <a:pt x="0" y="93"/>
                    <a:pt x="5" y="97"/>
                    <a:pt x="10" y="97"/>
                  </a:cubicBezTo>
                  <a:lnTo>
                    <a:pt x="29" y="97"/>
                  </a:lnTo>
                  <a:cubicBezTo>
                    <a:pt x="34" y="97"/>
                    <a:pt x="39" y="93"/>
                    <a:pt x="39" y="87"/>
                  </a:cubicBezTo>
                  <a:lnTo>
                    <a:pt x="39" y="10"/>
                  </a:lnTo>
                  <a:cubicBezTo>
                    <a:pt x="39" y="5"/>
                    <a:pt x="34" y="0"/>
                    <a:pt x="29" y="0"/>
                  </a:cubicBezTo>
                  <a:lnTo>
                    <a:pt x="10" y="0"/>
                  </a:lnTo>
                  <a:cubicBezTo>
                    <a:pt x="5" y="0"/>
                    <a:pt x="0" y="5"/>
                    <a:pt x="0" y="10"/>
                  </a:cubicBezTo>
                  <a:lnTo>
                    <a:pt x="0" y="87"/>
                  </a:ln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58" name="Freeform 79"/>
            <p:cNvSpPr>
              <a:spLocks/>
            </p:cNvSpPr>
            <p:nvPr/>
          </p:nvSpPr>
          <p:spPr bwMode="auto">
            <a:xfrm>
              <a:off x="5260976" y="1906589"/>
              <a:ext cx="93663" cy="346075"/>
            </a:xfrm>
            <a:custGeom>
              <a:avLst/>
              <a:gdLst>
                <a:gd name="T0" fmla="*/ 15 w 111"/>
                <a:gd name="T1" fmla="*/ 30 h 406"/>
                <a:gd name="T2" fmla="*/ 15 w 111"/>
                <a:gd name="T3" fmla="*/ 30 h 406"/>
                <a:gd name="T4" fmla="*/ 81 w 111"/>
                <a:gd name="T5" fmla="*/ 30 h 406"/>
                <a:gd name="T6" fmla="*/ 81 w 111"/>
                <a:gd name="T7" fmla="*/ 406 h 406"/>
                <a:gd name="T8" fmla="*/ 111 w 111"/>
                <a:gd name="T9" fmla="*/ 406 h 406"/>
                <a:gd name="T10" fmla="*/ 111 w 111"/>
                <a:gd name="T11" fmla="*/ 15 h 406"/>
                <a:gd name="T12" fmla="*/ 96 w 111"/>
                <a:gd name="T13" fmla="*/ 0 h 406"/>
                <a:gd name="T14" fmla="*/ 15 w 111"/>
                <a:gd name="T15" fmla="*/ 0 h 406"/>
                <a:gd name="T16" fmla="*/ 0 w 111"/>
                <a:gd name="T17" fmla="*/ 15 h 406"/>
                <a:gd name="T18" fmla="*/ 15 w 111"/>
                <a:gd name="T19" fmla="*/ 3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406">
                  <a:moveTo>
                    <a:pt x="15" y="30"/>
                  </a:moveTo>
                  <a:lnTo>
                    <a:pt x="15" y="30"/>
                  </a:lnTo>
                  <a:lnTo>
                    <a:pt x="81" y="30"/>
                  </a:lnTo>
                  <a:lnTo>
                    <a:pt x="81" y="406"/>
                  </a:lnTo>
                  <a:lnTo>
                    <a:pt x="111" y="406"/>
                  </a:lnTo>
                  <a:lnTo>
                    <a:pt x="111" y="15"/>
                  </a:lnTo>
                  <a:cubicBezTo>
                    <a:pt x="111" y="7"/>
                    <a:pt x="104" y="0"/>
                    <a:pt x="96" y="0"/>
                  </a:cubicBezTo>
                  <a:lnTo>
                    <a:pt x="15" y="0"/>
                  </a:lnTo>
                  <a:cubicBezTo>
                    <a:pt x="7" y="0"/>
                    <a:pt x="0" y="7"/>
                    <a:pt x="0" y="15"/>
                  </a:cubicBezTo>
                  <a:cubicBezTo>
                    <a:pt x="0" y="24"/>
                    <a:pt x="7" y="30"/>
                    <a:pt x="15" y="30"/>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59" name="Freeform 83"/>
            <p:cNvSpPr>
              <a:spLocks/>
            </p:cNvSpPr>
            <p:nvPr/>
          </p:nvSpPr>
          <p:spPr bwMode="auto">
            <a:xfrm>
              <a:off x="5554663"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1" y="46"/>
                    <a:pt x="0" y="36"/>
                    <a:pt x="0" y="23"/>
                  </a:cubicBezTo>
                  <a:cubicBezTo>
                    <a:pt x="0" y="11"/>
                    <a:pt x="11" y="0"/>
                    <a:pt x="23" y="0"/>
                  </a:cubicBezTo>
                  <a:cubicBezTo>
                    <a:pt x="36" y="0"/>
                    <a:pt x="46" y="11"/>
                    <a:pt x="46" y="23"/>
                  </a:cubicBezTo>
                  <a:cubicBezTo>
                    <a:pt x="46" y="36"/>
                    <a:pt x="36" y="46"/>
                    <a:pt x="23" y="46"/>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60" name="Freeform 84"/>
            <p:cNvSpPr>
              <a:spLocks/>
            </p:cNvSpPr>
            <p:nvPr/>
          </p:nvSpPr>
          <p:spPr bwMode="auto">
            <a:xfrm>
              <a:off x="5614988"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0" y="46"/>
                    <a:pt x="0" y="36"/>
                    <a:pt x="0" y="23"/>
                  </a:cubicBezTo>
                  <a:cubicBezTo>
                    <a:pt x="0" y="10"/>
                    <a:pt x="10" y="0"/>
                    <a:pt x="23" y="0"/>
                  </a:cubicBezTo>
                  <a:cubicBezTo>
                    <a:pt x="35" y="0"/>
                    <a:pt x="46" y="10"/>
                    <a:pt x="46" y="23"/>
                  </a:cubicBezTo>
                  <a:cubicBezTo>
                    <a:pt x="46" y="36"/>
                    <a:pt x="35" y="46"/>
                    <a:pt x="23" y="46"/>
                  </a:cubicBezTo>
                  <a:close/>
                </a:path>
              </a:pathLst>
            </a:custGeom>
            <a:grpFill/>
            <a:ln w="0">
              <a:solidFill>
                <a:srgbClr val="FFC000"/>
              </a:solidFill>
              <a:prstDash val="solid"/>
              <a:round/>
              <a:headEnd/>
              <a:tailEnd/>
            </a:ln>
          </p:spPr>
          <p:txBody>
            <a:bodyPr/>
            <a:lstStyle/>
            <a:p>
              <a:pPr defTabSz="543689">
                <a:defRPr/>
              </a:pPr>
              <a:endParaRPr lang="zh-CN" altLang="en-US" sz="3201"/>
            </a:p>
          </p:txBody>
        </p:sp>
      </p:grpSp>
      <p:grpSp>
        <p:nvGrpSpPr>
          <p:cNvPr id="361" name="组合 16582"/>
          <p:cNvGrpSpPr/>
          <p:nvPr/>
        </p:nvGrpSpPr>
        <p:grpSpPr>
          <a:xfrm>
            <a:off x="10719460" y="3606434"/>
            <a:ext cx="183826" cy="234450"/>
            <a:chOff x="8407400" y="2055813"/>
            <a:chExt cx="360363" cy="458788"/>
          </a:xfrm>
          <a:solidFill>
            <a:schemeClr val="bg1"/>
          </a:solidFill>
        </p:grpSpPr>
        <p:sp>
          <p:nvSpPr>
            <p:cNvPr id="362"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63"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64"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65"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FFC000"/>
              </a:solidFill>
              <a:prstDash val="solid"/>
              <a:round/>
              <a:headEnd/>
              <a:tailEnd/>
            </a:ln>
          </p:spPr>
          <p:txBody>
            <a:bodyPr/>
            <a:lstStyle/>
            <a:p>
              <a:pPr defTabSz="543689">
                <a:defRPr/>
              </a:pPr>
              <a:endParaRPr lang="zh-CN" altLang="en-US" sz="3201"/>
            </a:p>
          </p:txBody>
        </p:sp>
      </p:grpSp>
      <p:grpSp>
        <p:nvGrpSpPr>
          <p:cNvPr id="366" name="组合 16582"/>
          <p:cNvGrpSpPr/>
          <p:nvPr/>
        </p:nvGrpSpPr>
        <p:grpSpPr>
          <a:xfrm>
            <a:off x="10470338" y="3606434"/>
            <a:ext cx="183826" cy="234450"/>
            <a:chOff x="8407400" y="2055813"/>
            <a:chExt cx="360363" cy="458788"/>
          </a:xfrm>
          <a:solidFill>
            <a:schemeClr val="bg1"/>
          </a:solidFill>
        </p:grpSpPr>
        <p:sp>
          <p:nvSpPr>
            <p:cNvPr id="367"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68"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69"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70"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FFC000"/>
              </a:solidFill>
              <a:prstDash val="solid"/>
              <a:round/>
              <a:headEnd/>
              <a:tailEnd/>
            </a:ln>
          </p:spPr>
          <p:txBody>
            <a:bodyPr/>
            <a:lstStyle/>
            <a:p>
              <a:pPr defTabSz="543689">
                <a:defRPr/>
              </a:pPr>
              <a:endParaRPr lang="zh-CN" altLang="en-US" sz="3201"/>
            </a:p>
          </p:txBody>
        </p:sp>
      </p:grpSp>
      <p:grpSp>
        <p:nvGrpSpPr>
          <p:cNvPr id="371" name="组合 16582"/>
          <p:cNvGrpSpPr/>
          <p:nvPr/>
        </p:nvGrpSpPr>
        <p:grpSpPr>
          <a:xfrm>
            <a:off x="10225356" y="3611293"/>
            <a:ext cx="183826" cy="234450"/>
            <a:chOff x="8407400" y="2055813"/>
            <a:chExt cx="360363" cy="458788"/>
          </a:xfrm>
          <a:solidFill>
            <a:schemeClr val="bg1"/>
          </a:solidFill>
        </p:grpSpPr>
        <p:sp>
          <p:nvSpPr>
            <p:cNvPr id="372"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73"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74"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75"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FFC000"/>
              </a:solidFill>
              <a:prstDash val="solid"/>
              <a:round/>
              <a:headEnd/>
              <a:tailEnd/>
            </a:ln>
          </p:spPr>
          <p:txBody>
            <a:bodyPr/>
            <a:lstStyle/>
            <a:p>
              <a:pPr defTabSz="543689">
                <a:defRPr/>
              </a:pPr>
              <a:endParaRPr lang="zh-CN" altLang="en-US" sz="3201"/>
            </a:p>
          </p:txBody>
        </p:sp>
      </p:grpSp>
      <p:grpSp>
        <p:nvGrpSpPr>
          <p:cNvPr id="376" name="组合 18405"/>
          <p:cNvGrpSpPr/>
          <p:nvPr/>
        </p:nvGrpSpPr>
        <p:grpSpPr>
          <a:xfrm rot="5400000">
            <a:off x="9558560" y="3616756"/>
            <a:ext cx="333717" cy="187716"/>
            <a:chOff x="5260976" y="1906589"/>
            <a:chExt cx="492125" cy="365125"/>
          </a:xfrm>
          <a:solidFill>
            <a:schemeClr val="bg1"/>
          </a:solidFill>
        </p:grpSpPr>
        <p:sp>
          <p:nvSpPr>
            <p:cNvPr id="377" name="Freeform 75"/>
            <p:cNvSpPr>
              <a:spLocks/>
            </p:cNvSpPr>
            <p:nvPr/>
          </p:nvSpPr>
          <p:spPr bwMode="auto">
            <a:xfrm>
              <a:off x="5372101" y="2038351"/>
              <a:ext cx="325438" cy="225425"/>
            </a:xfrm>
            <a:custGeom>
              <a:avLst/>
              <a:gdLst>
                <a:gd name="T0" fmla="*/ 360 w 382"/>
                <a:gd name="T1" fmla="*/ 265 h 265"/>
                <a:gd name="T2" fmla="*/ 360 w 382"/>
                <a:gd name="T3" fmla="*/ 265 h 265"/>
                <a:gd name="T4" fmla="*/ 310 w 382"/>
                <a:gd name="T5" fmla="*/ 265 h 265"/>
                <a:gd name="T6" fmla="*/ 298 w 382"/>
                <a:gd name="T7" fmla="*/ 252 h 265"/>
                <a:gd name="T8" fmla="*/ 310 w 382"/>
                <a:gd name="T9" fmla="*/ 240 h 265"/>
                <a:gd name="T10" fmla="*/ 357 w 382"/>
                <a:gd name="T11" fmla="*/ 240 h 265"/>
                <a:gd name="T12" fmla="*/ 357 w 382"/>
                <a:gd name="T13" fmla="*/ 25 h 265"/>
                <a:gd name="T14" fmla="*/ 24 w 382"/>
                <a:gd name="T15" fmla="*/ 25 h 265"/>
                <a:gd name="T16" fmla="*/ 24 w 382"/>
                <a:gd name="T17" fmla="*/ 240 h 265"/>
                <a:gd name="T18" fmla="*/ 239 w 382"/>
                <a:gd name="T19" fmla="*/ 240 h 265"/>
                <a:gd name="T20" fmla="*/ 251 w 382"/>
                <a:gd name="T21" fmla="*/ 252 h 265"/>
                <a:gd name="T22" fmla="*/ 239 w 382"/>
                <a:gd name="T23" fmla="*/ 265 h 265"/>
                <a:gd name="T24" fmla="*/ 22 w 382"/>
                <a:gd name="T25" fmla="*/ 265 h 265"/>
                <a:gd name="T26" fmla="*/ 0 w 382"/>
                <a:gd name="T27" fmla="*/ 242 h 265"/>
                <a:gd name="T28" fmla="*/ 0 w 382"/>
                <a:gd name="T29" fmla="*/ 23 h 265"/>
                <a:gd name="T30" fmla="*/ 22 w 382"/>
                <a:gd name="T31" fmla="*/ 0 h 265"/>
                <a:gd name="T32" fmla="*/ 360 w 382"/>
                <a:gd name="T33" fmla="*/ 0 h 265"/>
                <a:gd name="T34" fmla="*/ 382 w 382"/>
                <a:gd name="T35" fmla="*/ 23 h 265"/>
                <a:gd name="T36" fmla="*/ 382 w 382"/>
                <a:gd name="T37" fmla="*/ 242 h 265"/>
                <a:gd name="T38" fmla="*/ 360 w 382"/>
                <a:gd name="T3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265">
                  <a:moveTo>
                    <a:pt x="360" y="265"/>
                  </a:moveTo>
                  <a:lnTo>
                    <a:pt x="360" y="265"/>
                  </a:lnTo>
                  <a:lnTo>
                    <a:pt x="310" y="265"/>
                  </a:lnTo>
                  <a:cubicBezTo>
                    <a:pt x="304" y="265"/>
                    <a:pt x="298" y="259"/>
                    <a:pt x="298" y="252"/>
                  </a:cubicBezTo>
                  <a:cubicBezTo>
                    <a:pt x="298" y="245"/>
                    <a:pt x="304" y="240"/>
                    <a:pt x="310" y="240"/>
                  </a:cubicBezTo>
                  <a:lnTo>
                    <a:pt x="357" y="240"/>
                  </a:lnTo>
                  <a:lnTo>
                    <a:pt x="357" y="25"/>
                  </a:lnTo>
                  <a:lnTo>
                    <a:pt x="24" y="25"/>
                  </a:lnTo>
                  <a:lnTo>
                    <a:pt x="24" y="240"/>
                  </a:lnTo>
                  <a:lnTo>
                    <a:pt x="239" y="240"/>
                  </a:lnTo>
                  <a:cubicBezTo>
                    <a:pt x="246" y="240"/>
                    <a:pt x="251" y="245"/>
                    <a:pt x="251" y="252"/>
                  </a:cubicBezTo>
                  <a:cubicBezTo>
                    <a:pt x="251" y="259"/>
                    <a:pt x="246" y="265"/>
                    <a:pt x="239" y="265"/>
                  </a:cubicBezTo>
                  <a:lnTo>
                    <a:pt x="22" y="265"/>
                  </a:lnTo>
                  <a:cubicBezTo>
                    <a:pt x="10" y="265"/>
                    <a:pt x="0" y="255"/>
                    <a:pt x="0" y="242"/>
                  </a:cubicBezTo>
                  <a:lnTo>
                    <a:pt x="0" y="23"/>
                  </a:lnTo>
                  <a:cubicBezTo>
                    <a:pt x="0" y="10"/>
                    <a:pt x="10" y="0"/>
                    <a:pt x="22" y="0"/>
                  </a:cubicBezTo>
                  <a:lnTo>
                    <a:pt x="360" y="0"/>
                  </a:lnTo>
                  <a:cubicBezTo>
                    <a:pt x="372" y="0"/>
                    <a:pt x="382" y="10"/>
                    <a:pt x="382" y="23"/>
                  </a:cubicBezTo>
                  <a:lnTo>
                    <a:pt x="382" y="242"/>
                  </a:lnTo>
                  <a:cubicBezTo>
                    <a:pt x="382" y="255"/>
                    <a:pt x="372" y="265"/>
                    <a:pt x="360" y="265"/>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78" name="Freeform 76"/>
            <p:cNvSpPr>
              <a:spLocks noEditPoints="1"/>
            </p:cNvSpPr>
            <p:nvPr/>
          </p:nvSpPr>
          <p:spPr bwMode="auto">
            <a:xfrm>
              <a:off x="5372101" y="1947864"/>
              <a:ext cx="381000" cy="285750"/>
            </a:xfrm>
            <a:custGeom>
              <a:avLst/>
              <a:gdLst>
                <a:gd name="T0" fmla="*/ 383 w 448"/>
                <a:gd name="T1" fmla="*/ 311 h 335"/>
                <a:gd name="T2" fmla="*/ 383 w 448"/>
                <a:gd name="T3" fmla="*/ 311 h 335"/>
                <a:gd name="T4" fmla="*/ 423 w 448"/>
                <a:gd name="T5" fmla="*/ 311 h 335"/>
                <a:gd name="T6" fmla="*/ 424 w 448"/>
                <a:gd name="T7" fmla="*/ 311 h 335"/>
                <a:gd name="T8" fmla="*/ 424 w 448"/>
                <a:gd name="T9" fmla="*/ 63 h 335"/>
                <a:gd name="T10" fmla="*/ 423 w 448"/>
                <a:gd name="T11" fmla="*/ 61 h 335"/>
                <a:gd name="T12" fmla="*/ 167 w 448"/>
                <a:gd name="T13" fmla="*/ 61 h 335"/>
                <a:gd name="T14" fmla="*/ 155 w 448"/>
                <a:gd name="T15" fmla="*/ 48 h 335"/>
                <a:gd name="T16" fmla="*/ 155 w 448"/>
                <a:gd name="T17" fmla="*/ 36 h 335"/>
                <a:gd name="T18" fmla="*/ 143 w 448"/>
                <a:gd name="T19" fmla="*/ 25 h 335"/>
                <a:gd name="T20" fmla="*/ 26 w 448"/>
                <a:gd name="T21" fmla="*/ 25 h 335"/>
                <a:gd name="T22" fmla="*/ 26 w 448"/>
                <a:gd name="T23" fmla="*/ 106 h 335"/>
                <a:gd name="T24" fmla="*/ 361 w 448"/>
                <a:gd name="T25" fmla="*/ 106 h 335"/>
                <a:gd name="T26" fmla="*/ 383 w 448"/>
                <a:gd name="T27" fmla="*/ 129 h 335"/>
                <a:gd name="T28" fmla="*/ 383 w 448"/>
                <a:gd name="T29" fmla="*/ 311 h 335"/>
                <a:gd name="T30" fmla="*/ 423 w 448"/>
                <a:gd name="T31" fmla="*/ 335 h 335"/>
                <a:gd name="T32" fmla="*/ 423 w 448"/>
                <a:gd name="T33" fmla="*/ 335 h 335"/>
                <a:gd name="T34" fmla="*/ 371 w 448"/>
                <a:gd name="T35" fmla="*/ 335 h 335"/>
                <a:gd name="T36" fmla="*/ 358 w 448"/>
                <a:gd name="T37" fmla="*/ 323 h 335"/>
                <a:gd name="T38" fmla="*/ 358 w 448"/>
                <a:gd name="T39" fmla="*/ 131 h 335"/>
                <a:gd name="T40" fmla="*/ 25 w 448"/>
                <a:gd name="T41" fmla="*/ 131 h 335"/>
                <a:gd name="T42" fmla="*/ 12 w 448"/>
                <a:gd name="T43" fmla="*/ 138 h 335"/>
                <a:gd name="T44" fmla="*/ 1 w 448"/>
                <a:gd name="T45" fmla="*/ 126 h 335"/>
                <a:gd name="T46" fmla="*/ 1 w 448"/>
                <a:gd name="T47" fmla="*/ 25 h 335"/>
                <a:gd name="T48" fmla="*/ 4 w 448"/>
                <a:gd name="T49" fmla="*/ 9 h 335"/>
                <a:gd name="T50" fmla="*/ 24 w 448"/>
                <a:gd name="T51" fmla="*/ 0 h 335"/>
                <a:gd name="T52" fmla="*/ 144 w 448"/>
                <a:gd name="T53" fmla="*/ 0 h 335"/>
                <a:gd name="T54" fmla="*/ 179 w 448"/>
                <a:gd name="T55" fmla="*/ 36 h 335"/>
                <a:gd name="T56" fmla="*/ 424 w 448"/>
                <a:gd name="T57" fmla="*/ 36 h 335"/>
                <a:gd name="T58" fmla="*/ 448 w 448"/>
                <a:gd name="T59" fmla="*/ 63 h 335"/>
                <a:gd name="T60" fmla="*/ 448 w 448"/>
                <a:gd name="T61" fmla="*/ 313 h 335"/>
                <a:gd name="T62" fmla="*/ 423 w 448"/>
                <a:gd name="T63"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335">
                  <a:moveTo>
                    <a:pt x="383" y="311"/>
                  </a:moveTo>
                  <a:lnTo>
                    <a:pt x="383" y="311"/>
                  </a:lnTo>
                  <a:lnTo>
                    <a:pt x="423" y="311"/>
                  </a:lnTo>
                  <a:cubicBezTo>
                    <a:pt x="423" y="311"/>
                    <a:pt x="424" y="311"/>
                    <a:pt x="424" y="311"/>
                  </a:cubicBezTo>
                  <a:lnTo>
                    <a:pt x="424" y="63"/>
                  </a:lnTo>
                  <a:cubicBezTo>
                    <a:pt x="424" y="61"/>
                    <a:pt x="424" y="61"/>
                    <a:pt x="423" y="61"/>
                  </a:cubicBezTo>
                  <a:lnTo>
                    <a:pt x="167" y="61"/>
                  </a:lnTo>
                  <a:cubicBezTo>
                    <a:pt x="160" y="61"/>
                    <a:pt x="155" y="55"/>
                    <a:pt x="155" y="48"/>
                  </a:cubicBezTo>
                  <a:lnTo>
                    <a:pt x="155" y="36"/>
                  </a:lnTo>
                  <a:cubicBezTo>
                    <a:pt x="155" y="27"/>
                    <a:pt x="146" y="25"/>
                    <a:pt x="143" y="25"/>
                  </a:cubicBezTo>
                  <a:lnTo>
                    <a:pt x="26" y="25"/>
                  </a:lnTo>
                  <a:lnTo>
                    <a:pt x="26" y="106"/>
                  </a:lnTo>
                  <a:lnTo>
                    <a:pt x="361" y="106"/>
                  </a:lnTo>
                  <a:cubicBezTo>
                    <a:pt x="373" y="106"/>
                    <a:pt x="383" y="116"/>
                    <a:pt x="383" y="129"/>
                  </a:cubicBezTo>
                  <a:lnTo>
                    <a:pt x="383" y="311"/>
                  </a:lnTo>
                  <a:close/>
                  <a:moveTo>
                    <a:pt x="423" y="335"/>
                  </a:moveTo>
                  <a:lnTo>
                    <a:pt x="423" y="335"/>
                  </a:lnTo>
                  <a:lnTo>
                    <a:pt x="371" y="335"/>
                  </a:lnTo>
                  <a:cubicBezTo>
                    <a:pt x="364" y="335"/>
                    <a:pt x="358" y="330"/>
                    <a:pt x="358" y="323"/>
                  </a:cubicBezTo>
                  <a:lnTo>
                    <a:pt x="358" y="131"/>
                  </a:lnTo>
                  <a:lnTo>
                    <a:pt x="25" y="131"/>
                  </a:lnTo>
                  <a:cubicBezTo>
                    <a:pt x="23" y="136"/>
                    <a:pt x="17" y="139"/>
                    <a:pt x="12" y="138"/>
                  </a:cubicBezTo>
                  <a:cubicBezTo>
                    <a:pt x="6" y="137"/>
                    <a:pt x="1" y="132"/>
                    <a:pt x="1" y="126"/>
                  </a:cubicBezTo>
                  <a:lnTo>
                    <a:pt x="1" y="25"/>
                  </a:lnTo>
                  <a:cubicBezTo>
                    <a:pt x="0" y="20"/>
                    <a:pt x="1" y="14"/>
                    <a:pt x="4" y="9"/>
                  </a:cubicBezTo>
                  <a:cubicBezTo>
                    <a:pt x="7" y="5"/>
                    <a:pt x="13" y="0"/>
                    <a:pt x="24" y="0"/>
                  </a:cubicBezTo>
                  <a:lnTo>
                    <a:pt x="144" y="0"/>
                  </a:lnTo>
                  <a:cubicBezTo>
                    <a:pt x="158" y="1"/>
                    <a:pt x="179" y="12"/>
                    <a:pt x="179" y="36"/>
                  </a:cubicBezTo>
                  <a:lnTo>
                    <a:pt x="424" y="36"/>
                  </a:lnTo>
                  <a:cubicBezTo>
                    <a:pt x="433" y="36"/>
                    <a:pt x="448" y="43"/>
                    <a:pt x="448" y="63"/>
                  </a:cubicBezTo>
                  <a:lnTo>
                    <a:pt x="448" y="313"/>
                  </a:lnTo>
                  <a:cubicBezTo>
                    <a:pt x="448" y="323"/>
                    <a:pt x="440" y="335"/>
                    <a:pt x="423" y="335"/>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79" name="Freeform 77"/>
            <p:cNvSpPr>
              <a:spLocks/>
            </p:cNvSpPr>
            <p:nvPr/>
          </p:nvSpPr>
          <p:spPr bwMode="auto">
            <a:xfrm>
              <a:off x="5308601" y="1974851"/>
              <a:ext cx="33338" cy="92075"/>
            </a:xfrm>
            <a:custGeom>
              <a:avLst/>
              <a:gdLst>
                <a:gd name="T0" fmla="*/ 0 w 39"/>
                <a:gd name="T1" fmla="*/ 99 h 109"/>
                <a:gd name="T2" fmla="*/ 0 w 39"/>
                <a:gd name="T3" fmla="*/ 99 h 109"/>
                <a:gd name="T4" fmla="*/ 10 w 39"/>
                <a:gd name="T5" fmla="*/ 109 h 109"/>
                <a:gd name="T6" fmla="*/ 29 w 39"/>
                <a:gd name="T7" fmla="*/ 109 h 109"/>
                <a:gd name="T8" fmla="*/ 39 w 39"/>
                <a:gd name="T9" fmla="*/ 99 h 109"/>
                <a:gd name="T10" fmla="*/ 39 w 39"/>
                <a:gd name="T11" fmla="*/ 10 h 109"/>
                <a:gd name="T12" fmla="*/ 29 w 39"/>
                <a:gd name="T13" fmla="*/ 0 h 109"/>
                <a:gd name="T14" fmla="*/ 10 w 39"/>
                <a:gd name="T15" fmla="*/ 0 h 109"/>
                <a:gd name="T16" fmla="*/ 0 w 39"/>
                <a:gd name="T17" fmla="*/ 10 h 109"/>
                <a:gd name="T18" fmla="*/ 0 w 39"/>
                <a:gd name="T19" fmla="*/ 9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109">
                  <a:moveTo>
                    <a:pt x="0" y="99"/>
                  </a:moveTo>
                  <a:lnTo>
                    <a:pt x="0" y="99"/>
                  </a:lnTo>
                  <a:cubicBezTo>
                    <a:pt x="0" y="104"/>
                    <a:pt x="5" y="109"/>
                    <a:pt x="10" y="109"/>
                  </a:cubicBezTo>
                  <a:lnTo>
                    <a:pt x="29" y="109"/>
                  </a:lnTo>
                  <a:cubicBezTo>
                    <a:pt x="34" y="109"/>
                    <a:pt x="39" y="104"/>
                    <a:pt x="39" y="99"/>
                  </a:cubicBezTo>
                  <a:lnTo>
                    <a:pt x="39" y="10"/>
                  </a:lnTo>
                  <a:cubicBezTo>
                    <a:pt x="39" y="5"/>
                    <a:pt x="34" y="0"/>
                    <a:pt x="29" y="0"/>
                  </a:cubicBezTo>
                  <a:lnTo>
                    <a:pt x="10" y="0"/>
                  </a:lnTo>
                  <a:cubicBezTo>
                    <a:pt x="5" y="0"/>
                    <a:pt x="0" y="5"/>
                    <a:pt x="0" y="10"/>
                  </a:cubicBezTo>
                  <a:lnTo>
                    <a:pt x="0" y="99"/>
                  </a:ln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80" name="Freeform 78"/>
            <p:cNvSpPr>
              <a:spLocks/>
            </p:cNvSpPr>
            <p:nvPr/>
          </p:nvSpPr>
          <p:spPr bwMode="auto">
            <a:xfrm>
              <a:off x="5308601" y="2120901"/>
              <a:ext cx="33338" cy="82550"/>
            </a:xfrm>
            <a:custGeom>
              <a:avLst/>
              <a:gdLst>
                <a:gd name="T0" fmla="*/ 0 w 39"/>
                <a:gd name="T1" fmla="*/ 87 h 97"/>
                <a:gd name="T2" fmla="*/ 0 w 39"/>
                <a:gd name="T3" fmla="*/ 87 h 97"/>
                <a:gd name="T4" fmla="*/ 10 w 39"/>
                <a:gd name="T5" fmla="*/ 97 h 97"/>
                <a:gd name="T6" fmla="*/ 29 w 39"/>
                <a:gd name="T7" fmla="*/ 97 h 97"/>
                <a:gd name="T8" fmla="*/ 39 w 39"/>
                <a:gd name="T9" fmla="*/ 87 h 97"/>
                <a:gd name="T10" fmla="*/ 39 w 39"/>
                <a:gd name="T11" fmla="*/ 10 h 97"/>
                <a:gd name="T12" fmla="*/ 29 w 39"/>
                <a:gd name="T13" fmla="*/ 0 h 97"/>
                <a:gd name="T14" fmla="*/ 10 w 39"/>
                <a:gd name="T15" fmla="*/ 0 h 97"/>
                <a:gd name="T16" fmla="*/ 0 w 39"/>
                <a:gd name="T17" fmla="*/ 10 h 97"/>
                <a:gd name="T18" fmla="*/ 0 w 39"/>
                <a:gd name="T19" fmla="*/ 8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97">
                  <a:moveTo>
                    <a:pt x="0" y="87"/>
                  </a:moveTo>
                  <a:lnTo>
                    <a:pt x="0" y="87"/>
                  </a:lnTo>
                  <a:cubicBezTo>
                    <a:pt x="0" y="93"/>
                    <a:pt x="5" y="97"/>
                    <a:pt x="10" y="97"/>
                  </a:cubicBezTo>
                  <a:lnTo>
                    <a:pt x="29" y="97"/>
                  </a:lnTo>
                  <a:cubicBezTo>
                    <a:pt x="34" y="97"/>
                    <a:pt x="39" y="93"/>
                    <a:pt x="39" y="87"/>
                  </a:cubicBezTo>
                  <a:lnTo>
                    <a:pt x="39" y="10"/>
                  </a:lnTo>
                  <a:cubicBezTo>
                    <a:pt x="39" y="5"/>
                    <a:pt x="34" y="0"/>
                    <a:pt x="29" y="0"/>
                  </a:cubicBezTo>
                  <a:lnTo>
                    <a:pt x="10" y="0"/>
                  </a:lnTo>
                  <a:cubicBezTo>
                    <a:pt x="5" y="0"/>
                    <a:pt x="0" y="5"/>
                    <a:pt x="0" y="10"/>
                  </a:cubicBezTo>
                  <a:lnTo>
                    <a:pt x="0" y="87"/>
                  </a:ln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81" name="Freeform 79"/>
            <p:cNvSpPr>
              <a:spLocks/>
            </p:cNvSpPr>
            <p:nvPr/>
          </p:nvSpPr>
          <p:spPr bwMode="auto">
            <a:xfrm>
              <a:off x="5260976" y="1906589"/>
              <a:ext cx="93663" cy="346075"/>
            </a:xfrm>
            <a:custGeom>
              <a:avLst/>
              <a:gdLst>
                <a:gd name="T0" fmla="*/ 15 w 111"/>
                <a:gd name="T1" fmla="*/ 30 h 406"/>
                <a:gd name="T2" fmla="*/ 15 w 111"/>
                <a:gd name="T3" fmla="*/ 30 h 406"/>
                <a:gd name="T4" fmla="*/ 81 w 111"/>
                <a:gd name="T5" fmla="*/ 30 h 406"/>
                <a:gd name="T6" fmla="*/ 81 w 111"/>
                <a:gd name="T7" fmla="*/ 406 h 406"/>
                <a:gd name="T8" fmla="*/ 111 w 111"/>
                <a:gd name="T9" fmla="*/ 406 h 406"/>
                <a:gd name="T10" fmla="*/ 111 w 111"/>
                <a:gd name="T11" fmla="*/ 15 h 406"/>
                <a:gd name="T12" fmla="*/ 96 w 111"/>
                <a:gd name="T13" fmla="*/ 0 h 406"/>
                <a:gd name="T14" fmla="*/ 15 w 111"/>
                <a:gd name="T15" fmla="*/ 0 h 406"/>
                <a:gd name="T16" fmla="*/ 0 w 111"/>
                <a:gd name="T17" fmla="*/ 15 h 406"/>
                <a:gd name="T18" fmla="*/ 15 w 111"/>
                <a:gd name="T19" fmla="*/ 3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406">
                  <a:moveTo>
                    <a:pt x="15" y="30"/>
                  </a:moveTo>
                  <a:lnTo>
                    <a:pt x="15" y="30"/>
                  </a:lnTo>
                  <a:lnTo>
                    <a:pt x="81" y="30"/>
                  </a:lnTo>
                  <a:lnTo>
                    <a:pt x="81" y="406"/>
                  </a:lnTo>
                  <a:lnTo>
                    <a:pt x="111" y="406"/>
                  </a:lnTo>
                  <a:lnTo>
                    <a:pt x="111" y="15"/>
                  </a:lnTo>
                  <a:cubicBezTo>
                    <a:pt x="111" y="7"/>
                    <a:pt x="104" y="0"/>
                    <a:pt x="96" y="0"/>
                  </a:cubicBezTo>
                  <a:lnTo>
                    <a:pt x="15" y="0"/>
                  </a:lnTo>
                  <a:cubicBezTo>
                    <a:pt x="7" y="0"/>
                    <a:pt x="0" y="7"/>
                    <a:pt x="0" y="15"/>
                  </a:cubicBezTo>
                  <a:cubicBezTo>
                    <a:pt x="0" y="24"/>
                    <a:pt x="7" y="30"/>
                    <a:pt x="15" y="30"/>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82" name="Freeform 83"/>
            <p:cNvSpPr>
              <a:spLocks/>
            </p:cNvSpPr>
            <p:nvPr/>
          </p:nvSpPr>
          <p:spPr bwMode="auto">
            <a:xfrm>
              <a:off x="5554663"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1" y="46"/>
                    <a:pt x="0" y="36"/>
                    <a:pt x="0" y="23"/>
                  </a:cubicBezTo>
                  <a:cubicBezTo>
                    <a:pt x="0" y="11"/>
                    <a:pt x="11" y="0"/>
                    <a:pt x="23" y="0"/>
                  </a:cubicBezTo>
                  <a:cubicBezTo>
                    <a:pt x="36" y="0"/>
                    <a:pt x="46" y="11"/>
                    <a:pt x="46" y="23"/>
                  </a:cubicBezTo>
                  <a:cubicBezTo>
                    <a:pt x="46" y="36"/>
                    <a:pt x="36" y="46"/>
                    <a:pt x="23" y="46"/>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83" name="Freeform 84"/>
            <p:cNvSpPr>
              <a:spLocks/>
            </p:cNvSpPr>
            <p:nvPr/>
          </p:nvSpPr>
          <p:spPr bwMode="auto">
            <a:xfrm>
              <a:off x="5614988"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0" y="46"/>
                    <a:pt x="0" y="36"/>
                    <a:pt x="0" y="23"/>
                  </a:cubicBezTo>
                  <a:cubicBezTo>
                    <a:pt x="0" y="10"/>
                    <a:pt x="10" y="0"/>
                    <a:pt x="23" y="0"/>
                  </a:cubicBezTo>
                  <a:cubicBezTo>
                    <a:pt x="35" y="0"/>
                    <a:pt x="46" y="10"/>
                    <a:pt x="46" y="23"/>
                  </a:cubicBezTo>
                  <a:cubicBezTo>
                    <a:pt x="46" y="36"/>
                    <a:pt x="35" y="46"/>
                    <a:pt x="23" y="46"/>
                  </a:cubicBezTo>
                  <a:close/>
                </a:path>
              </a:pathLst>
            </a:custGeom>
            <a:grpFill/>
            <a:ln w="0">
              <a:solidFill>
                <a:srgbClr val="FFC000"/>
              </a:solidFill>
              <a:prstDash val="solid"/>
              <a:round/>
              <a:headEnd/>
              <a:tailEnd/>
            </a:ln>
          </p:spPr>
          <p:txBody>
            <a:bodyPr/>
            <a:lstStyle/>
            <a:p>
              <a:pPr defTabSz="543689">
                <a:defRPr/>
              </a:pPr>
              <a:endParaRPr lang="zh-CN" altLang="en-US" sz="3201"/>
            </a:p>
          </p:txBody>
        </p:sp>
      </p:grpSp>
      <p:grpSp>
        <p:nvGrpSpPr>
          <p:cNvPr id="384" name="组合 18405"/>
          <p:cNvGrpSpPr/>
          <p:nvPr/>
        </p:nvGrpSpPr>
        <p:grpSpPr>
          <a:xfrm rot="5400000">
            <a:off x="9798352" y="3616755"/>
            <a:ext cx="333717" cy="187716"/>
            <a:chOff x="5260976" y="1906589"/>
            <a:chExt cx="492125" cy="365125"/>
          </a:xfrm>
          <a:solidFill>
            <a:schemeClr val="bg1"/>
          </a:solidFill>
        </p:grpSpPr>
        <p:sp>
          <p:nvSpPr>
            <p:cNvPr id="385" name="Freeform 75"/>
            <p:cNvSpPr>
              <a:spLocks/>
            </p:cNvSpPr>
            <p:nvPr/>
          </p:nvSpPr>
          <p:spPr bwMode="auto">
            <a:xfrm>
              <a:off x="5372101" y="2038351"/>
              <a:ext cx="325438" cy="225425"/>
            </a:xfrm>
            <a:custGeom>
              <a:avLst/>
              <a:gdLst>
                <a:gd name="T0" fmla="*/ 360 w 382"/>
                <a:gd name="T1" fmla="*/ 265 h 265"/>
                <a:gd name="T2" fmla="*/ 360 w 382"/>
                <a:gd name="T3" fmla="*/ 265 h 265"/>
                <a:gd name="T4" fmla="*/ 310 w 382"/>
                <a:gd name="T5" fmla="*/ 265 h 265"/>
                <a:gd name="T6" fmla="*/ 298 w 382"/>
                <a:gd name="T7" fmla="*/ 252 h 265"/>
                <a:gd name="T8" fmla="*/ 310 w 382"/>
                <a:gd name="T9" fmla="*/ 240 h 265"/>
                <a:gd name="T10" fmla="*/ 357 w 382"/>
                <a:gd name="T11" fmla="*/ 240 h 265"/>
                <a:gd name="T12" fmla="*/ 357 w 382"/>
                <a:gd name="T13" fmla="*/ 25 h 265"/>
                <a:gd name="T14" fmla="*/ 24 w 382"/>
                <a:gd name="T15" fmla="*/ 25 h 265"/>
                <a:gd name="T16" fmla="*/ 24 w 382"/>
                <a:gd name="T17" fmla="*/ 240 h 265"/>
                <a:gd name="T18" fmla="*/ 239 w 382"/>
                <a:gd name="T19" fmla="*/ 240 h 265"/>
                <a:gd name="T20" fmla="*/ 251 w 382"/>
                <a:gd name="T21" fmla="*/ 252 h 265"/>
                <a:gd name="T22" fmla="*/ 239 w 382"/>
                <a:gd name="T23" fmla="*/ 265 h 265"/>
                <a:gd name="T24" fmla="*/ 22 w 382"/>
                <a:gd name="T25" fmla="*/ 265 h 265"/>
                <a:gd name="T26" fmla="*/ 0 w 382"/>
                <a:gd name="T27" fmla="*/ 242 h 265"/>
                <a:gd name="T28" fmla="*/ 0 w 382"/>
                <a:gd name="T29" fmla="*/ 23 h 265"/>
                <a:gd name="T30" fmla="*/ 22 w 382"/>
                <a:gd name="T31" fmla="*/ 0 h 265"/>
                <a:gd name="T32" fmla="*/ 360 w 382"/>
                <a:gd name="T33" fmla="*/ 0 h 265"/>
                <a:gd name="T34" fmla="*/ 382 w 382"/>
                <a:gd name="T35" fmla="*/ 23 h 265"/>
                <a:gd name="T36" fmla="*/ 382 w 382"/>
                <a:gd name="T37" fmla="*/ 242 h 265"/>
                <a:gd name="T38" fmla="*/ 360 w 382"/>
                <a:gd name="T3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265">
                  <a:moveTo>
                    <a:pt x="360" y="265"/>
                  </a:moveTo>
                  <a:lnTo>
                    <a:pt x="360" y="265"/>
                  </a:lnTo>
                  <a:lnTo>
                    <a:pt x="310" y="265"/>
                  </a:lnTo>
                  <a:cubicBezTo>
                    <a:pt x="304" y="265"/>
                    <a:pt x="298" y="259"/>
                    <a:pt x="298" y="252"/>
                  </a:cubicBezTo>
                  <a:cubicBezTo>
                    <a:pt x="298" y="245"/>
                    <a:pt x="304" y="240"/>
                    <a:pt x="310" y="240"/>
                  </a:cubicBezTo>
                  <a:lnTo>
                    <a:pt x="357" y="240"/>
                  </a:lnTo>
                  <a:lnTo>
                    <a:pt x="357" y="25"/>
                  </a:lnTo>
                  <a:lnTo>
                    <a:pt x="24" y="25"/>
                  </a:lnTo>
                  <a:lnTo>
                    <a:pt x="24" y="240"/>
                  </a:lnTo>
                  <a:lnTo>
                    <a:pt x="239" y="240"/>
                  </a:lnTo>
                  <a:cubicBezTo>
                    <a:pt x="246" y="240"/>
                    <a:pt x="251" y="245"/>
                    <a:pt x="251" y="252"/>
                  </a:cubicBezTo>
                  <a:cubicBezTo>
                    <a:pt x="251" y="259"/>
                    <a:pt x="246" y="265"/>
                    <a:pt x="239" y="265"/>
                  </a:cubicBezTo>
                  <a:lnTo>
                    <a:pt x="22" y="265"/>
                  </a:lnTo>
                  <a:cubicBezTo>
                    <a:pt x="10" y="265"/>
                    <a:pt x="0" y="255"/>
                    <a:pt x="0" y="242"/>
                  </a:cubicBezTo>
                  <a:lnTo>
                    <a:pt x="0" y="23"/>
                  </a:lnTo>
                  <a:cubicBezTo>
                    <a:pt x="0" y="10"/>
                    <a:pt x="10" y="0"/>
                    <a:pt x="22" y="0"/>
                  </a:cubicBezTo>
                  <a:lnTo>
                    <a:pt x="360" y="0"/>
                  </a:lnTo>
                  <a:cubicBezTo>
                    <a:pt x="372" y="0"/>
                    <a:pt x="382" y="10"/>
                    <a:pt x="382" y="23"/>
                  </a:cubicBezTo>
                  <a:lnTo>
                    <a:pt x="382" y="242"/>
                  </a:lnTo>
                  <a:cubicBezTo>
                    <a:pt x="382" y="255"/>
                    <a:pt x="372" y="265"/>
                    <a:pt x="360" y="265"/>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86" name="Freeform 76"/>
            <p:cNvSpPr>
              <a:spLocks noEditPoints="1"/>
            </p:cNvSpPr>
            <p:nvPr/>
          </p:nvSpPr>
          <p:spPr bwMode="auto">
            <a:xfrm>
              <a:off x="5372101" y="1947864"/>
              <a:ext cx="381000" cy="285750"/>
            </a:xfrm>
            <a:custGeom>
              <a:avLst/>
              <a:gdLst>
                <a:gd name="T0" fmla="*/ 383 w 448"/>
                <a:gd name="T1" fmla="*/ 311 h 335"/>
                <a:gd name="T2" fmla="*/ 383 w 448"/>
                <a:gd name="T3" fmla="*/ 311 h 335"/>
                <a:gd name="T4" fmla="*/ 423 w 448"/>
                <a:gd name="T5" fmla="*/ 311 h 335"/>
                <a:gd name="T6" fmla="*/ 424 w 448"/>
                <a:gd name="T7" fmla="*/ 311 h 335"/>
                <a:gd name="T8" fmla="*/ 424 w 448"/>
                <a:gd name="T9" fmla="*/ 63 h 335"/>
                <a:gd name="T10" fmla="*/ 423 w 448"/>
                <a:gd name="T11" fmla="*/ 61 h 335"/>
                <a:gd name="T12" fmla="*/ 167 w 448"/>
                <a:gd name="T13" fmla="*/ 61 h 335"/>
                <a:gd name="T14" fmla="*/ 155 w 448"/>
                <a:gd name="T15" fmla="*/ 48 h 335"/>
                <a:gd name="T16" fmla="*/ 155 w 448"/>
                <a:gd name="T17" fmla="*/ 36 h 335"/>
                <a:gd name="T18" fmla="*/ 143 w 448"/>
                <a:gd name="T19" fmla="*/ 25 h 335"/>
                <a:gd name="T20" fmla="*/ 26 w 448"/>
                <a:gd name="T21" fmla="*/ 25 h 335"/>
                <a:gd name="T22" fmla="*/ 26 w 448"/>
                <a:gd name="T23" fmla="*/ 106 h 335"/>
                <a:gd name="T24" fmla="*/ 361 w 448"/>
                <a:gd name="T25" fmla="*/ 106 h 335"/>
                <a:gd name="T26" fmla="*/ 383 w 448"/>
                <a:gd name="T27" fmla="*/ 129 h 335"/>
                <a:gd name="T28" fmla="*/ 383 w 448"/>
                <a:gd name="T29" fmla="*/ 311 h 335"/>
                <a:gd name="T30" fmla="*/ 423 w 448"/>
                <a:gd name="T31" fmla="*/ 335 h 335"/>
                <a:gd name="T32" fmla="*/ 423 w 448"/>
                <a:gd name="T33" fmla="*/ 335 h 335"/>
                <a:gd name="T34" fmla="*/ 371 w 448"/>
                <a:gd name="T35" fmla="*/ 335 h 335"/>
                <a:gd name="T36" fmla="*/ 358 w 448"/>
                <a:gd name="T37" fmla="*/ 323 h 335"/>
                <a:gd name="T38" fmla="*/ 358 w 448"/>
                <a:gd name="T39" fmla="*/ 131 h 335"/>
                <a:gd name="T40" fmla="*/ 25 w 448"/>
                <a:gd name="T41" fmla="*/ 131 h 335"/>
                <a:gd name="T42" fmla="*/ 12 w 448"/>
                <a:gd name="T43" fmla="*/ 138 h 335"/>
                <a:gd name="T44" fmla="*/ 1 w 448"/>
                <a:gd name="T45" fmla="*/ 126 h 335"/>
                <a:gd name="T46" fmla="*/ 1 w 448"/>
                <a:gd name="T47" fmla="*/ 25 h 335"/>
                <a:gd name="T48" fmla="*/ 4 w 448"/>
                <a:gd name="T49" fmla="*/ 9 h 335"/>
                <a:gd name="T50" fmla="*/ 24 w 448"/>
                <a:gd name="T51" fmla="*/ 0 h 335"/>
                <a:gd name="T52" fmla="*/ 144 w 448"/>
                <a:gd name="T53" fmla="*/ 0 h 335"/>
                <a:gd name="T54" fmla="*/ 179 w 448"/>
                <a:gd name="T55" fmla="*/ 36 h 335"/>
                <a:gd name="T56" fmla="*/ 424 w 448"/>
                <a:gd name="T57" fmla="*/ 36 h 335"/>
                <a:gd name="T58" fmla="*/ 448 w 448"/>
                <a:gd name="T59" fmla="*/ 63 h 335"/>
                <a:gd name="T60" fmla="*/ 448 w 448"/>
                <a:gd name="T61" fmla="*/ 313 h 335"/>
                <a:gd name="T62" fmla="*/ 423 w 448"/>
                <a:gd name="T63"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335">
                  <a:moveTo>
                    <a:pt x="383" y="311"/>
                  </a:moveTo>
                  <a:lnTo>
                    <a:pt x="383" y="311"/>
                  </a:lnTo>
                  <a:lnTo>
                    <a:pt x="423" y="311"/>
                  </a:lnTo>
                  <a:cubicBezTo>
                    <a:pt x="423" y="311"/>
                    <a:pt x="424" y="311"/>
                    <a:pt x="424" y="311"/>
                  </a:cubicBezTo>
                  <a:lnTo>
                    <a:pt x="424" y="63"/>
                  </a:lnTo>
                  <a:cubicBezTo>
                    <a:pt x="424" y="61"/>
                    <a:pt x="424" y="61"/>
                    <a:pt x="423" y="61"/>
                  </a:cubicBezTo>
                  <a:lnTo>
                    <a:pt x="167" y="61"/>
                  </a:lnTo>
                  <a:cubicBezTo>
                    <a:pt x="160" y="61"/>
                    <a:pt x="155" y="55"/>
                    <a:pt x="155" y="48"/>
                  </a:cubicBezTo>
                  <a:lnTo>
                    <a:pt x="155" y="36"/>
                  </a:lnTo>
                  <a:cubicBezTo>
                    <a:pt x="155" y="27"/>
                    <a:pt x="146" y="25"/>
                    <a:pt x="143" y="25"/>
                  </a:cubicBezTo>
                  <a:lnTo>
                    <a:pt x="26" y="25"/>
                  </a:lnTo>
                  <a:lnTo>
                    <a:pt x="26" y="106"/>
                  </a:lnTo>
                  <a:lnTo>
                    <a:pt x="361" y="106"/>
                  </a:lnTo>
                  <a:cubicBezTo>
                    <a:pt x="373" y="106"/>
                    <a:pt x="383" y="116"/>
                    <a:pt x="383" y="129"/>
                  </a:cubicBezTo>
                  <a:lnTo>
                    <a:pt x="383" y="311"/>
                  </a:lnTo>
                  <a:close/>
                  <a:moveTo>
                    <a:pt x="423" y="335"/>
                  </a:moveTo>
                  <a:lnTo>
                    <a:pt x="423" y="335"/>
                  </a:lnTo>
                  <a:lnTo>
                    <a:pt x="371" y="335"/>
                  </a:lnTo>
                  <a:cubicBezTo>
                    <a:pt x="364" y="335"/>
                    <a:pt x="358" y="330"/>
                    <a:pt x="358" y="323"/>
                  </a:cubicBezTo>
                  <a:lnTo>
                    <a:pt x="358" y="131"/>
                  </a:lnTo>
                  <a:lnTo>
                    <a:pt x="25" y="131"/>
                  </a:lnTo>
                  <a:cubicBezTo>
                    <a:pt x="23" y="136"/>
                    <a:pt x="17" y="139"/>
                    <a:pt x="12" y="138"/>
                  </a:cubicBezTo>
                  <a:cubicBezTo>
                    <a:pt x="6" y="137"/>
                    <a:pt x="1" y="132"/>
                    <a:pt x="1" y="126"/>
                  </a:cubicBezTo>
                  <a:lnTo>
                    <a:pt x="1" y="25"/>
                  </a:lnTo>
                  <a:cubicBezTo>
                    <a:pt x="0" y="20"/>
                    <a:pt x="1" y="14"/>
                    <a:pt x="4" y="9"/>
                  </a:cubicBezTo>
                  <a:cubicBezTo>
                    <a:pt x="7" y="5"/>
                    <a:pt x="13" y="0"/>
                    <a:pt x="24" y="0"/>
                  </a:cubicBezTo>
                  <a:lnTo>
                    <a:pt x="144" y="0"/>
                  </a:lnTo>
                  <a:cubicBezTo>
                    <a:pt x="158" y="1"/>
                    <a:pt x="179" y="12"/>
                    <a:pt x="179" y="36"/>
                  </a:cubicBezTo>
                  <a:lnTo>
                    <a:pt x="424" y="36"/>
                  </a:lnTo>
                  <a:cubicBezTo>
                    <a:pt x="433" y="36"/>
                    <a:pt x="448" y="43"/>
                    <a:pt x="448" y="63"/>
                  </a:cubicBezTo>
                  <a:lnTo>
                    <a:pt x="448" y="313"/>
                  </a:lnTo>
                  <a:cubicBezTo>
                    <a:pt x="448" y="323"/>
                    <a:pt x="440" y="335"/>
                    <a:pt x="423" y="335"/>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87" name="Freeform 77"/>
            <p:cNvSpPr>
              <a:spLocks/>
            </p:cNvSpPr>
            <p:nvPr/>
          </p:nvSpPr>
          <p:spPr bwMode="auto">
            <a:xfrm>
              <a:off x="5308601" y="1974851"/>
              <a:ext cx="33338" cy="92075"/>
            </a:xfrm>
            <a:custGeom>
              <a:avLst/>
              <a:gdLst>
                <a:gd name="T0" fmla="*/ 0 w 39"/>
                <a:gd name="T1" fmla="*/ 99 h 109"/>
                <a:gd name="T2" fmla="*/ 0 w 39"/>
                <a:gd name="T3" fmla="*/ 99 h 109"/>
                <a:gd name="T4" fmla="*/ 10 w 39"/>
                <a:gd name="T5" fmla="*/ 109 h 109"/>
                <a:gd name="T6" fmla="*/ 29 w 39"/>
                <a:gd name="T7" fmla="*/ 109 h 109"/>
                <a:gd name="T8" fmla="*/ 39 w 39"/>
                <a:gd name="T9" fmla="*/ 99 h 109"/>
                <a:gd name="T10" fmla="*/ 39 w 39"/>
                <a:gd name="T11" fmla="*/ 10 h 109"/>
                <a:gd name="T12" fmla="*/ 29 w 39"/>
                <a:gd name="T13" fmla="*/ 0 h 109"/>
                <a:gd name="T14" fmla="*/ 10 w 39"/>
                <a:gd name="T15" fmla="*/ 0 h 109"/>
                <a:gd name="T16" fmla="*/ 0 w 39"/>
                <a:gd name="T17" fmla="*/ 10 h 109"/>
                <a:gd name="T18" fmla="*/ 0 w 39"/>
                <a:gd name="T19" fmla="*/ 9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109">
                  <a:moveTo>
                    <a:pt x="0" y="99"/>
                  </a:moveTo>
                  <a:lnTo>
                    <a:pt x="0" y="99"/>
                  </a:lnTo>
                  <a:cubicBezTo>
                    <a:pt x="0" y="104"/>
                    <a:pt x="5" y="109"/>
                    <a:pt x="10" y="109"/>
                  </a:cubicBezTo>
                  <a:lnTo>
                    <a:pt x="29" y="109"/>
                  </a:lnTo>
                  <a:cubicBezTo>
                    <a:pt x="34" y="109"/>
                    <a:pt x="39" y="104"/>
                    <a:pt x="39" y="99"/>
                  </a:cubicBezTo>
                  <a:lnTo>
                    <a:pt x="39" y="10"/>
                  </a:lnTo>
                  <a:cubicBezTo>
                    <a:pt x="39" y="5"/>
                    <a:pt x="34" y="0"/>
                    <a:pt x="29" y="0"/>
                  </a:cubicBezTo>
                  <a:lnTo>
                    <a:pt x="10" y="0"/>
                  </a:lnTo>
                  <a:cubicBezTo>
                    <a:pt x="5" y="0"/>
                    <a:pt x="0" y="5"/>
                    <a:pt x="0" y="10"/>
                  </a:cubicBezTo>
                  <a:lnTo>
                    <a:pt x="0" y="99"/>
                  </a:ln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88" name="Freeform 78"/>
            <p:cNvSpPr>
              <a:spLocks/>
            </p:cNvSpPr>
            <p:nvPr/>
          </p:nvSpPr>
          <p:spPr bwMode="auto">
            <a:xfrm>
              <a:off x="5308601" y="2120901"/>
              <a:ext cx="33338" cy="82550"/>
            </a:xfrm>
            <a:custGeom>
              <a:avLst/>
              <a:gdLst>
                <a:gd name="T0" fmla="*/ 0 w 39"/>
                <a:gd name="T1" fmla="*/ 87 h 97"/>
                <a:gd name="T2" fmla="*/ 0 w 39"/>
                <a:gd name="T3" fmla="*/ 87 h 97"/>
                <a:gd name="T4" fmla="*/ 10 w 39"/>
                <a:gd name="T5" fmla="*/ 97 h 97"/>
                <a:gd name="T6" fmla="*/ 29 w 39"/>
                <a:gd name="T7" fmla="*/ 97 h 97"/>
                <a:gd name="T8" fmla="*/ 39 w 39"/>
                <a:gd name="T9" fmla="*/ 87 h 97"/>
                <a:gd name="T10" fmla="*/ 39 w 39"/>
                <a:gd name="T11" fmla="*/ 10 h 97"/>
                <a:gd name="T12" fmla="*/ 29 w 39"/>
                <a:gd name="T13" fmla="*/ 0 h 97"/>
                <a:gd name="T14" fmla="*/ 10 w 39"/>
                <a:gd name="T15" fmla="*/ 0 h 97"/>
                <a:gd name="T16" fmla="*/ 0 w 39"/>
                <a:gd name="T17" fmla="*/ 10 h 97"/>
                <a:gd name="T18" fmla="*/ 0 w 39"/>
                <a:gd name="T19" fmla="*/ 8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97">
                  <a:moveTo>
                    <a:pt x="0" y="87"/>
                  </a:moveTo>
                  <a:lnTo>
                    <a:pt x="0" y="87"/>
                  </a:lnTo>
                  <a:cubicBezTo>
                    <a:pt x="0" y="93"/>
                    <a:pt x="5" y="97"/>
                    <a:pt x="10" y="97"/>
                  </a:cubicBezTo>
                  <a:lnTo>
                    <a:pt x="29" y="97"/>
                  </a:lnTo>
                  <a:cubicBezTo>
                    <a:pt x="34" y="97"/>
                    <a:pt x="39" y="93"/>
                    <a:pt x="39" y="87"/>
                  </a:cubicBezTo>
                  <a:lnTo>
                    <a:pt x="39" y="10"/>
                  </a:lnTo>
                  <a:cubicBezTo>
                    <a:pt x="39" y="5"/>
                    <a:pt x="34" y="0"/>
                    <a:pt x="29" y="0"/>
                  </a:cubicBezTo>
                  <a:lnTo>
                    <a:pt x="10" y="0"/>
                  </a:lnTo>
                  <a:cubicBezTo>
                    <a:pt x="5" y="0"/>
                    <a:pt x="0" y="5"/>
                    <a:pt x="0" y="10"/>
                  </a:cubicBezTo>
                  <a:lnTo>
                    <a:pt x="0" y="87"/>
                  </a:ln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89" name="Freeform 79"/>
            <p:cNvSpPr>
              <a:spLocks/>
            </p:cNvSpPr>
            <p:nvPr/>
          </p:nvSpPr>
          <p:spPr bwMode="auto">
            <a:xfrm>
              <a:off x="5260976" y="1906589"/>
              <a:ext cx="93663" cy="346075"/>
            </a:xfrm>
            <a:custGeom>
              <a:avLst/>
              <a:gdLst>
                <a:gd name="T0" fmla="*/ 15 w 111"/>
                <a:gd name="T1" fmla="*/ 30 h 406"/>
                <a:gd name="T2" fmla="*/ 15 w 111"/>
                <a:gd name="T3" fmla="*/ 30 h 406"/>
                <a:gd name="T4" fmla="*/ 81 w 111"/>
                <a:gd name="T5" fmla="*/ 30 h 406"/>
                <a:gd name="T6" fmla="*/ 81 w 111"/>
                <a:gd name="T7" fmla="*/ 406 h 406"/>
                <a:gd name="T8" fmla="*/ 111 w 111"/>
                <a:gd name="T9" fmla="*/ 406 h 406"/>
                <a:gd name="T10" fmla="*/ 111 w 111"/>
                <a:gd name="T11" fmla="*/ 15 h 406"/>
                <a:gd name="T12" fmla="*/ 96 w 111"/>
                <a:gd name="T13" fmla="*/ 0 h 406"/>
                <a:gd name="T14" fmla="*/ 15 w 111"/>
                <a:gd name="T15" fmla="*/ 0 h 406"/>
                <a:gd name="T16" fmla="*/ 0 w 111"/>
                <a:gd name="T17" fmla="*/ 15 h 406"/>
                <a:gd name="T18" fmla="*/ 15 w 111"/>
                <a:gd name="T19" fmla="*/ 3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406">
                  <a:moveTo>
                    <a:pt x="15" y="30"/>
                  </a:moveTo>
                  <a:lnTo>
                    <a:pt x="15" y="30"/>
                  </a:lnTo>
                  <a:lnTo>
                    <a:pt x="81" y="30"/>
                  </a:lnTo>
                  <a:lnTo>
                    <a:pt x="81" y="406"/>
                  </a:lnTo>
                  <a:lnTo>
                    <a:pt x="111" y="406"/>
                  </a:lnTo>
                  <a:lnTo>
                    <a:pt x="111" y="15"/>
                  </a:lnTo>
                  <a:cubicBezTo>
                    <a:pt x="111" y="7"/>
                    <a:pt x="104" y="0"/>
                    <a:pt x="96" y="0"/>
                  </a:cubicBezTo>
                  <a:lnTo>
                    <a:pt x="15" y="0"/>
                  </a:lnTo>
                  <a:cubicBezTo>
                    <a:pt x="7" y="0"/>
                    <a:pt x="0" y="7"/>
                    <a:pt x="0" y="15"/>
                  </a:cubicBezTo>
                  <a:cubicBezTo>
                    <a:pt x="0" y="24"/>
                    <a:pt x="7" y="30"/>
                    <a:pt x="15" y="30"/>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90" name="Freeform 83"/>
            <p:cNvSpPr>
              <a:spLocks/>
            </p:cNvSpPr>
            <p:nvPr/>
          </p:nvSpPr>
          <p:spPr bwMode="auto">
            <a:xfrm>
              <a:off x="5554663"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1" y="46"/>
                    <a:pt x="0" y="36"/>
                    <a:pt x="0" y="23"/>
                  </a:cubicBezTo>
                  <a:cubicBezTo>
                    <a:pt x="0" y="11"/>
                    <a:pt x="11" y="0"/>
                    <a:pt x="23" y="0"/>
                  </a:cubicBezTo>
                  <a:cubicBezTo>
                    <a:pt x="36" y="0"/>
                    <a:pt x="46" y="11"/>
                    <a:pt x="46" y="23"/>
                  </a:cubicBezTo>
                  <a:cubicBezTo>
                    <a:pt x="46" y="36"/>
                    <a:pt x="36" y="46"/>
                    <a:pt x="23" y="46"/>
                  </a:cubicBezTo>
                  <a:close/>
                </a:path>
              </a:pathLst>
            </a:custGeom>
            <a:grpFill/>
            <a:ln w="0">
              <a:solidFill>
                <a:srgbClr val="FFC000"/>
              </a:solidFill>
              <a:prstDash val="solid"/>
              <a:round/>
              <a:headEnd/>
              <a:tailEnd/>
            </a:ln>
          </p:spPr>
          <p:txBody>
            <a:bodyPr/>
            <a:lstStyle/>
            <a:p>
              <a:pPr defTabSz="543689">
                <a:defRPr/>
              </a:pPr>
              <a:endParaRPr lang="zh-CN" altLang="en-US" sz="3201"/>
            </a:p>
          </p:txBody>
        </p:sp>
        <p:sp>
          <p:nvSpPr>
            <p:cNvPr id="391" name="Freeform 84"/>
            <p:cNvSpPr>
              <a:spLocks/>
            </p:cNvSpPr>
            <p:nvPr/>
          </p:nvSpPr>
          <p:spPr bwMode="auto">
            <a:xfrm>
              <a:off x="5614988"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0" y="46"/>
                    <a:pt x="0" y="36"/>
                    <a:pt x="0" y="23"/>
                  </a:cubicBezTo>
                  <a:cubicBezTo>
                    <a:pt x="0" y="10"/>
                    <a:pt x="10" y="0"/>
                    <a:pt x="23" y="0"/>
                  </a:cubicBezTo>
                  <a:cubicBezTo>
                    <a:pt x="35" y="0"/>
                    <a:pt x="46" y="10"/>
                    <a:pt x="46" y="23"/>
                  </a:cubicBezTo>
                  <a:cubicBezTo>
                    <a:pt x="46" y="36"/>
                    <a:pt x="35" y="46"/>
                    <a:pt x="23" y="46"/>
                  </a:cubicBezTo>
                  <a:close/>
                </a:path>
              </a:pathLst>
            </a:custGeom>
            <a:grpFill/>
            <a:ln w="0">
              <a:solidFill>
                <a:srgbClr val="FFC000"/>
              </a:solidFill>
              <a:prstDash val="solid"/>
              <a:round/>
              <a:headEnd/>
              <a:tailEnd/>
            </a:ln>
          </p:spPr>
          <p:txBody>
            <a:bodyPr/>
            <a:lstStyle/>
            <a:p>
              <a:pPr defTabSz="543689">
                <a:defRPr/>
              </a:pPr>
              <a:endParaRPr lang="zh-CN" altLang="en-US" sz="3201"/>
            </a:p>
          </p:txBody>
        </p:sp>
      </p:grpSp>
      <p:sp>
        <p:nvSpPr>
          <p:cNvPr id="392" name="圆角矩形 391"/>
          <p:cNvSpPr/>
          <p:nvPr/>
        </p:nvSpPr>
        <p:spPr bwMode="auto">
          <a:xfrm>
            <a:off x="6870865" y="3524904"/>
            <a:ext cx="847083" cy="373909"/>
          </a:xfrm>
          <a:prstGeom prst="roundRect">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93" name="圆角矩形 392"/>
          <p:cNvSpPr/>
          <p:nvPr/>
        </p:nvSpPr>
        <p:spPr bwMode="auto">
          <a:xfrm>
            <a:off x="7797065" y="3524904"/>
            <a:ext cx="1426709" cy="373909"/>
          </a:xfrm>
          <a:prstGeom prst="roundRect">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94" name="圆角矩形 393"/>
          <p:cNvSpPr/>
          <p:nvPr/>
        </p:nvSpPr>
        <p:spPr bwMode="auto">
          <a:xfrm>
            <a:off x="9301792" y="3524904"/>
            <a:ext cx="819189" cy="373909"/>
          </a:xfrm>
          <a:prstGeom prst="roundRect">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95" name="圆角矩形 394"/>
          <p:cNvSpPr/>
          <p:nvPr/>
        </p:nvSpPr>
        <p:spPr bwMode="auto">
          <a:xfrm>
            <a:off x="10176824" y="3529384"/>
            <a:ext cx="760770" cy="373909"/>
          </a:xfrm>
          <a:prstGeom prst="roundRect">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425" name="组合 424"/>
          <p:cNvGrpSpPr/>
          <p:nvPr/>
        </p:nvGrpSpPr>
        <p:grpSpPr>
          <a:xfrm>
            <a:off x="6831598" y="1589093"/>
            <a:ext cx="569518" cy="1778472"/>
            <a:chOff x="6868063" y="1593379"/>
            <a:chExt cx="717038" cy="1778472"/>
          </a:xfrm>
        </p:grpSpPr>
        <p:sp>
          <p:nvSpPr>
            <p:cNvPr id="400" name="圆角矩形 399"/>
            <p:cNvSpPr/>
            <p:nvPr/>
          </p:nvSpPr>
          <p:spPr bwMode="auto">
            <a:xfrm>
              <a:off x="6868063" y="1593379"/>
              <a:ext cx="717038" cy="1778472"/>
            </a:xfrm>
            <a:prstGeom prst="roundRect">
              <a:avLst/>
            </a:prstGeom>
            <a:solidFill>
              <a:schemeClr val="bg1">
                <a:lumMod val="85000"/>
              </a:scheme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97" name="任意多边形 396"/>
            <p:cNvSpPr/>
            <p:nvPr/>
          </p:nvSpPr>
          <p:spPr bwMode="auto">
            <a:xfrm rot="5400000">
              <a:off x="6971688" y="2851783"/>
              <a:ext cx="182774" cy="196834"/>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98" name="任意多边形 397"/>
            <p:cNvSpPr/>
            <p:nvPr/>
          </p:nvSpPr>
          <p:spPr bwMode="auto">
            <a:xfrm>
              <a:off x="7231903" y="2898920"/>
              <a:ext cx="30931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399" name="组合 16582"/>
            <p:cNvGrpSpPr/>
            <p:nvPr/>
          </p:nvGrpSpPr>
          <p:grpSpPr>
            <a:xfrm>
              <a:off x="7317969" y="3124744"/>
              <a:ext cx="168715" cy="198701"/>
              <a:chOff x="8407400" y="2055813"/>
              <a:chExt cx="360363" cy="458788"/>
            </a:xfrm>
            <a:noFill/>
          </p:grpSpPr>
          <p:sp>
            <p:nvSpPr>
              <p:cNvPr id="402"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03"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04"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05"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nvGrpSpPr>
            <p:cNvPr id="406" name="组合 18405"/>
            <p:cNvGrpSpPr/>
            <p:nvPr/>
          </p:nvGrpSpPr>
          <p:grpSpPr>
            <a:xfrm>
              <a:off x="6909376" y="3134874"/>
              <a:ext cx="310176" cy="174474"/>
              <a:chOff x="5260976" y="1906589"/>
              <a:chExt cx="492125" cy="365125"/>
            </a:xfrm>
            <a:solidFill>
              <a:schemeClr val="bg1"/>
            </a:solidFill>
          </p:grpSpPr>
          <p:sp>
            <p:nvSpPr>
              <p:cNvPr id="407" name="Freeform 75"/>
              <p:cNvSpPr>
                <a:spLocks/>
              </p:cNvSpPr>
              <p:nvPr/>
            </p:nvSpPr>
            <p:spPr bwMode="auto">
              <a:xfrm>
                <a:off x="5372101" y="2038351"/>
                <a:ext cx="325438" cy="225425"/>
              </a:xfrm>
              <a:custGeom>
                <a:avLst/>
                <a:gdLst>
                  <a:gd name="T0" fmla="*/ 360 w 382"/>
                  <a:gd name="T1" fmla="*/ 265 h 265"/>
                  <a:gd name="T2" fmla="*/ 360 w 382"/>
                  <a:gd name="T3" fmla="*/ 265 h 265"/>
                  <a:gd name="T4" fmla="*/ 310 w 382"/>
                  <a:gd name="T5" fmla="*/ 265 h 265"/>
                  <a:gd name="T6" fmla="*/ 298 w 382"/>
                  <a:gd name="T7" fmla="*/ 252 h 265"/>
                  <a:gd name="T8" fmla="*/ 310 w 382"/>
                  <a:gd name="T9" fmla="*/ 240 h 265"/>
                  <a:gd name="T10" fmla="*/ 357 w 382"/>
                  <a:gd name="T11" fmla="*/ 240 h 265"/>
                  <a:gd name="T12" fmla="*/ 357 w 382"/>
                  <a:gd name="T13" fmla="*/ 25 h 265"/>
                  <a:gd name="T14" fmla="*/ 24 w 382"/>
                  <a:gd name="T15" fmla="*/ 25 h 265"/>
                  <a:gd name="T16" fmla="*/ 24 w 382"/>
                  <a:gd name="T17" fmla="*/ 240 h 265"/>
                  <a:gd name="T18" fmla="*/ 239 w 382"/>
                  <a:gd name="T19" fmla="*/ 240 h 265"/>
                  <a:gd name="T20" fmla="*/ 251 w 382"/>
                  <a:gd name="T21" fmla="*/ 252 h 265"/>
                  <a:gd name="T22" fmla="*/ 239 w 382"/>
                  <a:gd name="T23" fmla="*/ 265 h 265"/>
                  <a:gd name="T24" fmla="*/ 22 w 382"/>
                  <a:gd name="T25" fmla="*/ 265 h 265"/>
                  <a:gd name="T26" fmla="*/ 0 w 382"/>
                  <a:gd name="T27" fmla="*/ 242 h 265"/>
                  <a:gd name="T28" fmla="*/ 0 w 382"/>
                  <a:gd name="T29" fmla="*/ 23 h 265"/>
                  <a:gd name="T30" fmla="*/ 22 w 382"/>
                  <a:gd name="T31" fmla="*/ 0 h 265"/>
                  <a:gd name="T32" fmla="*/ 360 w 382"/>
                  <a:gd name="T33" fmla="*/ 0 h 265"/>
                  <a:gd name="T34" fmla="*/ 382 w 382"/>
                  <a:gd name="T35" fmla="*/ 23 h 265"/>
                  <a:gd name="T36" fmla="*/ 382 w 382"/>
                  <a:gd name="T37" fmla="*/ 242 h 265"/>
                  <a:gd name="T38" fmla="*/ 360 w 382"/>
                  <a:gd name="T3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265">
                    <a:moveTo>
                      <a:pt x="360" y="265"/>
                    </a:moveTo>
                    <a:lnTo>
                      <a:pt x="360" y="265"/>
                    </a:lnTo>
                    <a:lnTo>
                      <a:pt x="310" y="265"/>
                    </a:lnTo>
                    <a:cubicBezTo>
                      <a:pt x="304" y="265"/>
                      <a:pt x="298" y="259"/>
                      <a:pt x="298" y="252"/>
                    </a:cubicBezTo>
                    <a:cubicBezTo>
                      <a:pt x="298" y="245"/>
                      <a:pt x="304" y="240"/>
                      <a:pt x="310" y="240"/>
                    </a:cubicBezTo>
                    <a:lnTo>
                      <a:pt x="357" y="240"/>
                    </a:lnTo>
                    <a:lnTo>
                      <a:pt x="357" y="25"/>
                    </a:lnTo>
                    <a:lnTo>
                      <a:pt x="24" y="25"/>
                    </a:lnTo>
                    <a:lnTo>
                      <a:pt x="24" y="240"/>
                    </a:lnTo>
                    <a:lnTo>
                      <a:pt x="239" y="240"/>
                    </a:lnTo>
                    <a:cubicBezTo>
                      <a:pt x="246" y="240"/>
                      <a:pt x="251" y="245"/>
                      <a:pt x="251" y="252"/>
                    </a:cubicBezTo>
                    <a:cubicBezTo>
                      <a:pt x="251" y="259"/>
                      <a:pt x="246" y="265"/>
                      <a:pt x="239" y="265"/>
                    </a:cubicBezTo>
                    <a:lnTo>
                      <a:pt x="22" y="265"/>
                    </a:lnTo>
                    <a:cubicBezTo>
                      <a:pt x="10" y="265"/>
                      <a:pt x="0" y="255"/>
                      <a:pt x="0" y="242"/>
                    </a:cubicBezTo>
                    <a:lnTo>
                      <a:pt x="0" y="23"/>
                    </a:lnTo>
                    <a:cubicBezTo>
                      <a:pt x="0" y="10"/>
                      <a:pt x="10" y="0"/>
                      <a:pt x="22" y="0"/>
                    </a:cubicBezTo>
                    <a:lnTo>
                      <a:pt x="360" y="0"/>
                    </a:lnTo>
                    <a:cubicBezTo>
                      <a:pt x="372" y="0"/>
                      <a:pt x="382" y="10"/>
                      <a:pt x="382" y="23"/>
                    </a:cubicBezTo>
                    <a:lnTo>
                      <a:pt x="382" y="242"/>
                    </a:lnTo>
                    <a:cubicBezTo>
                      <a:pt x="382" y="255"/>
                      <a:pt x="372" y="265"/>
                      <a:pt x="360" y="265"/>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08" name="Freeform 76"/>
              <p:cNvSpPr>
                <a:spLocks noEditPoints="1"/>
              </p:cNvSpPr>
              <p:nvPr/>
            </p:nvSpPr>
            <p:spPr bwMode="auto">
              <a:xfrm>
                <a:off x="5372101" y="1947864"/>
                <a:ext cx="381000" cy="285750"/>
              </a:xfrm>
              <a:custGeom>
                <a:avLst/>
                <a:gdLst>
                  <a:gd name="T0" fmla="*/ 383 w 448"/>
                  <a:gd name="T1" fmla="*/ 311 h 335"/>
                  <a:gd name="T2" fmla="*/ 383 w 448"/>
                  <a:gd name="T3" fmla="*/ 311 h 335"/>
                  <a:gd name="T4" fmla="*/ 423 w 448"/>
                  <a:gd name="T5" fmla="*/ 311 h 335"/>
                  <a:gd name="T6" fmla="*/ 424 w 448"/>
                  <a:gd name="T7" fmla="*/ 311 h 335"/>
                  <a:gd name="T8" fmla="*/ 424 w 448"/>
                  <a:gd name="T9" fmla="*/ 63 h 335"/>
                  <a:gd name="T10" fmla="*/ 423 w 448"/>
                  <a:gd name="T11" fmla="*/ 61 h 335"/>
                  <a:gd name="T12" fmla="*/ 167 w 448"/>
                  <a:gd name="T13" fmla="*/ 61 h 335"/>
                  <a:gd name="T14" fmla="*/ 155 w 448"/>
                  <a:gd name="T15" fmla="*/ 48 h 335"/>
                  <a:gd name="T16" fmla="*/ 155 w 448"/>
                  <a:gd name="T17" fmla="*/ 36 h 335"/>
                  <a:gd name="T18" fmla="*/ 143 w 448"/>
                  <a:gd name="T19" fmla="*/ 25 h 335"/>
                  <a:gd name="T20" fmla="*/ 26 w 448"/>
                  <a:gd name="T21" fmla="*/ 25 h 335"/>
                  <a:gd name="T22" fmla="*/ 26 w 448"/>
                  <a:gd name="T23" fmla="*/ 106 h 335"/>
                  <a:gd name="T24" fmla="*/ 361 w 448"/>
                  <a:gd name="T25" fmla="*/ 106 h 335"/>
                  <a:gd name="T26" fmla="*/ 383 w 448"/>
                  <a:gd name="T27" fmla="*/ 129 h 335"/>
                  <a:gd name="T28" fmla="*/ 383 w 448"/>
                  <a:gd name="T29" fmla="*/ 311 h 335"/>
                  <a:gd name="T30" fmla="*/ 423 w 448"/>
                  <a:gd name="T31" fmla="*/ 335 h 335"/>
                  <a:gd name="T32" fmla="*/ 423 w 448"/>
                  <a:gd name="T33" fmla="*/ 335 h 335"/>
                  <a:gd name="T34" fmla="*/ 371 w 448"/>
                  <a:gd name="T35" fmla="*/ 335 h 335"/>
                  <a:gd name="T36" fmla="*/ 358 w 448"/>
                  <a:gd name="T37" fmla="*/ 323 h 335"/>
                  <a:gd name="T38" fmla="*/ 358 w 448"/>
                  <a:gd name="T39" fmla="*/ 131 h 335"/>
                  <a:gd name="T40" fmla="*/ 25 w 448"/>
                  <a:gd name="T41" fmla="*/ 131 h 335"/>
                  <a:gd name="T42" fmla="*/ 12 w 448"/>
                  <a:gd name="T43" fmla="*/ 138 h 335"/>
                  <a:gd name="T44" fmla="*/ 1 w 448"/>
                  <a:gd name="T45" fmla="*/ 126 h 335"/>
                  <a:gd name="T46" fmla="*/ 1 w 448"/>
                  <a:gd name="T47" fmla="*/ 25 h 335"/>
                  <a:gd name="T48" fmla="*/ 4 w 448"/>
                  <a:gd name="T49" fmla="*/ 9 h 335"/>
                  <a:gd name="T50" fmla="*/ 24 w 448"/>
                  <a:gd name="T51" fmla="*/ 0 h 335"/>
                  <a:gd name="T52" fmla="*/ 144 w 448"/>
                  <a:gd name="T53" fmla="*/ 0 h 335"/>
                  <a:gd name="T54" fmla="*/ 179 w 448"/>
                  <a:gd name="T55" fmla="*/ 36 h 335"/>
                  <a:gd name="T56" fmla="*/ 424 w 448"/>
                  <a:gd name="T57" fmla="*/ 36 h 335"/>
                  <a:gd name="T58" fmla="*/ 448 w 448"/>
                  <a:gd name="T59" fmla="*/ 63 h 335"/>
                  <a:gd name="T60" fmla="*/ 448 w 448"/>
                  <a:gd name="T61" fmla="*/ 313 h 335"/>
                  <a:gd name="T62" fmla="*/ 423 w 448"/>
                  <a:gd name="T63"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335">
                    <a:moveTo>
                      <a:pt x="383" y="311"/>
                    </a:moveTo>
                    <a:lnTo>
                      <a:pt x="383" y="311"/>
                    </a:lnTo>
                    <a:lnTo>
                      <a:pt x="423" y="311"/>
                    </a:lnTo>
                    <a:cubicBezTo>
                      <a:pt x="423" y="311"/>
                      <a:pt x="424" y="311"/>
                      <a:pt x="424" y="311"/>
                    </a:cubicBezTo>
                    <a:lnTo>
                      <a:pt x="424" y="63"/>
                    </a:lnTo>
                    <a:cubicBezTo>
                      <a:pt x="424" y="61"/>
                      <a:pt x="424" y="61"/>
                      <a:pt x="423" y="61"/>
                    </a:cubicBezTo>
                    <a:lnTo>
                      <a:pt x="167" y="61"/>
                    </a:lnTo>
                    <a:cubicBezTo>
                      <a:pt x="160" y="61"/>
                      <a:pt x="155" y="55"/>
                      <a:pt x="155" y="48"/>
                    </a:cubicBezTo>
                    <a:lnTo>
                      <a:pt x="155" y="36"/>
                    </a:lnTo>
                    <a:cubicBezTo>
                      <a:pt x="155" y="27"/>
                      <a:pt x="146" y="25"/>
                      <a:pt x="143" y="25"/>
                    </a:cubicBezTo>
                    <a:lnTo>
                      <a:pt x="26" y="25"/>
                    </a:lnTo>
                    <a:lnTo>
                      <a:pt x="26" y="106"/>
                    </a:lnTo>
                    <a:lnTo>
                      <a:pt x="361" y="106"/>
                    </a:lnTo>
                    <a:cubicBezTo>
                      <a:pt x="373" y="106"/>
                      <a:pt x="383" y="116"/>
                      <a:pt x="383" y="129"/>
                    </a:cubicBezTo>
                    <a:lnTo>
                      <a:pt x="383" y="311"/>
                    </a:lnTo>
                    <a:close/>
                    <a:moveTo>
                      <a:pt x="423" y="335"/>
                    </a:moveTo>
                    <a:lnTo>
                      <a:pt x="423" y="335"/>
                    </a:lnTo>
                    <a:lnTo>
                      <a:pt x="371" y="335"/>
                    </a:lnTo>
                    <a:cubicBezTo>
                      <a:pt x="364" y="335"/>
                      <a:pt x="358" y="330"/>
                      <a:pt x="358" y="323"/>
                    </a:cubicBezTo>
                    <a:lnTo>
                      <a:pt x="358" y="131"/>
                    </a:lnTo>
                    <a:lnTo>
                      <a:pt x="25" y="131"/>
                    </a:lnTo>
                    <a:cubicBezTo>
                      <a:pt x="23" y="136"/>
                      <a:pt x="17" y="139"/>
                      <a:pt x="12" y="138"/>
                    </a:cubicBezTo>
                    <a:cubicBezTo>
                      <a:pt x="6" y="137"/>
                      <a:pt x="1" y="132"/>
                      <a:pt x="1" y="126"/>
                    </a:cubicBezTo>
                    <a:lnTo>
                      <a:pt x="1" y="25"/>
                    </a:lnTo>
                    <a:cubicBezTo>
                      <a:pt x="0" y="20"/>
                      <a:pt x="1" y="14"/>
                      <a:pt x="4" y="9"/>
                    </a:cubicBezTo>
                    <a:cubicBezTo>
                      <a:pt x="7" y="5"/>
                      <a:pt x="13" y="0"/>
                      <a:pt x="24" y="0"/>
                    </a:cubicBezTo>
                    <a:lnTo>
                      <a:pt x="144" y="0"/>
                    </a:lnTo>
                    <a:cubicBezTo>
                      <a:pt x="158" y="1"/>
                      <a:pt x="179" y="12"/>
                      <a:pt x="179" y="36"/>
                    </a:cubicBezTo>
                    <a:lnTo>
                      <a:pt x="424" y="36"/>
                    </a:lnTo>
                    <a:cubicBezTo>
                      <a:pt x="433" y="36"/>
                      <a:pt x="448" y="43"/>
                      <a:pt x="448" y="63"/>
                    </a:cubicBezTo>
                    <a:lnTo>
                      <a:pt x="448" y="313"/>
                    </a:lnTo>
                    <a:cubicBezTo>
                      <a:pt x="448" y="323"/>
                      <a:pt x="440" y="335"/>
                      <a:pt x="423" y="335"/>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09" name="Freeform 77"/>
              <p:cNvSpPr>
                <a:spLocks/>
              </p:cNvSpPr>
              <p:nvPr/>
            </p:nvSpPr>
            <p:spPr bwMode="auto">
              <a:xfrm>
                <a:off x="5308601" y="1974851"/>
                <a:ext cx="33338" cy="92075"/>
              </a:xfrm>
              <a:custGeom>
                <a:avLst/>
                <a:gdLst>
                  <a:gd name="T0" fmla="*/ 0 w 39"/>
                  <a:gd name="T1" fmla="*/ 99 h 109"/>
                  <a:gd name="T2" fmla="*/ 0 w 39"/>
                  <a:gd name="T3" fmla="*/ 99 h 109"/>
                  <a:gd name="T4" fmla="*/ 10 w 39"/>
                  <a:gd name="T5" fmla="*/ 109 h 109"/>
                  <a:gd name="T6" fmla="*/ 29 w 39"/>
                  <a:gd name="T7" fmla="*/ 109 h 109"/>
                  <a:gd name="T8" fmla="*/ 39 w 39"/>
                  <a:gd name="T9" fmla="*/ 99 h 109"/>
                  <a:gd name="T10" fmla="*/ 39 w 39"/>
                  <a:gd name="T11" fmla="*/ 10 h 109"/>
                  <a:gd name="T12" fmla="*/ 29 w 39"/>
                  <a:gd name="T13" fmla="*/ 0 h 109"/>
                  <a:gd name="T14" fmla="*/ 10 w 39"/>
                  <a:gd name="T15" fmla="*/ 0 h 109"/>
                  <a:gd name="T16" fmla="*/ 0 w 39"/>
                  <a:gd name="T17" fmla="*/ 10 h 109"/>
                  <a:gd name="T18" fmla="*/ 0 w 39"/>
                  <a:gd name="T19" fmla="*/ 9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109">
                    <a:moveTo>
                      <a:pt x="0" y="99"/>
                    </a:moveTo>
                    <a:lnTo>
                      <a:pt x="0" y="99"/>
                    </a:lnTo>
                    <a:cubicBezTo>
                      <a:pt x="0" y="104"/>
                      <a:pt x="5" y="109"/>
                      <a:pt x="10" y="109"/>
                    </a:cubicBezTo>
                    <a:lnTo>
                      <a:pt x="29" y="109"/>
                    </a:lnTo>
                    <a:cubicBezTo>
                      <a:pt x="34" y="109"/>
                      <a:pt x="39" y="104"/>
                      <a:pt x="39" y="99"/>
                    </a:cubicBezTo>
                    <a:lnTo>
                      <a:pt x="39" y="10"/>
                    </a:lnTo>
                    <a:cubicBezTo>
                      <a:pt x="39" y="5"/>
                      <a:pt x="34" y="0"/>
                      <a:pt x="29" y="0"/>
                    </a:cubicBezTo>
                    <a:lnTo>
                      <a:pt x="10" y="0"/>
                    </a:lnTo>
                    <a:cubicBezTo>
                      <a:pt x="5" y="0"/>
                      <a:pt x="0" y="5"/>
                      <a:pt x="0" y="10"/>
                    </a:cubicBezTo>
                    <a:lnTo>
                      <a:pt x="0" y="99"/>
                    </a:ln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10" name="Freeform 78"/>
              <p:cNvSpPr>
                <a:spLocks/>
              </p:cNvSpPr>
              <p:nvPr/>
            </p:nvSpPr>
            <p:spPr bwMode="auto">
              <a:xfrm>
                <a:off x="5308601" y="2120901"/>
                <a:ext cx="33338" cy="82550"/>
              </a:xfrm>
              <a:custGeom>
                <a:avLst/>
                <a:gdLst>
                  <a:gd name="T0" fmla="*/ 0 w 39"/>
                  <a:gd name="T1" fmla="*/ 87 h 97"/>
                  <a:gd name="T2" fmla="*/ 0 w 39"/>
                  <a:gd name="T3" fmla="*/ 87 h 97"/>
                  <a:gd name="T4" fmla="*/ 10 w 39"/>
                  <a:gd name="T5" fmla="*/ 97 h 97"/>
                  <a:gd name="T6" fmla="*/ 29 w 39"/>
                  <a:gd name="T7" fmla="*/ 97 h 97"/>
                  <a:gd name="T8" fmla="*/ 39 w 39"/>
                  <a:gd name="T9" fmla="*/ 87 h 97"/>
                  <a:gd name="T10" fmla="*/ 39 w 39"/>
                  <a:gd name="T11" fmla="*/ 10 h 97"/>
                  <a:gd name="T12" fmla="*/ 29 w 39"/>
                  <a:gd name="T13" fmla="*/ 0 h 97"/>
                  <a:gd name="T14" fmla="*/ 10 w 39"/>
                  <a:gd name="T15" fmla="*/ 0 h 97"/>
                  <a:gd name="T16" fmla="*/ 0 w 39"/>
                  <a:gd name="T17" fmla="*/ 10 h 97"/>
                  <a:gd name="T18" fmla="*/ 0 w 39"/>
                  <a:gd name="T19" fmla="*/ 8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97">
                    <a:moveTo>
                      <a:pt x="0" y="87"/>
                    </a:moveTo>
                    <a:lnTo>
                      <a:pt x="0" y="87"/>
                    </a:lnTo>
                    <a:cubicBezTo>
                      <a:pt x="0" y="93"/>
                      <a:pt x="5" y="97"/>
                      <a:pt x="10" y="97"/>
                    </a:cubicBezTo>
                    <a:lnTo>
                      <a:pt x="29" y="97"/>
                    </a:lnTo>
                    <a:cubicBezTo>
                      <a:pt x="34" y="97"/>
                      <a:pt x="39" y="93"/>
                      <a:pt x="39" y="87"/>
                    </a:cubicBezTo>
                    <a:lnTo>
                      <a:pt x="39" y="10"/>
                    </a:lnTo>
                    <a:cubicBezTo>
                      <a:pt x="39" y="5"/>
                      <a:pt x="34" y="0"/>
                      <a:pt x="29" y="0"/>
                    </a:cubicBezTo>
                    <a:lnTo>
                      <a:pt x="10" y="0"/>
                    </a:lnTo>
                    <a:cubicBezTo>
                      <a:pt x="5" y="0"/>
                      <a:pt x="0" y="5"/>
                      <a:pt x="0" y="10"/>
                    </a:cubicBezTo>
                    <a:lnTo>
                      <a:pt x="0" y="87"/>
                    </a:ln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11" name="Freeform 79"/>
              <p:cNvSpPr>
                <a:spLocks/>
              </p:cNvSpPr>
              <p:nvPr/>
            </p:nvSpPr>
            <p:spPr bwMode="auto">
              <a:xfrm>
                <a:off x="5260976" y="1906589"/>
                <a:ext cx="93663" cy="346075"/>
              </a:xfrm>
              <a:custGeom>
                <a:avLst/>
                <a:gdLst>
                  <a:gd name="T0" fmla="*/ 15 w 111"/>
                  <a:gd name="T1" fmla="*/ 30 h 406"/>
                  <a:gd name="T2" fmla="*/ 15 w 111"/>
                  <a:gd name="T3" fmla="*/ 30 h 406"/>
                  <a:gd name="T4" fmla="*/ 81 w 111"/>
                  <a:gd name="T5" fmla="*/ 30 h 406"/>
                  <a:gd name="T6" fmla="*/ 81 w 111"/>
                  <a:gd name="T7" fmla="*/ 406 h 406"/>
                  <a:gd name="T8" fmla="*/ 111 w 111"/>
                  <a:gd name="T9" fmla="*/ 406 h 406"/>
                  <a:gd name="T10" fmla="*/ 111 w 111"/>
                  <a:gd name="T11" fmla="*/ 15 h 406"/>
                  <a:gd name="T12" fmla="*/ 96 w 111"/>
                  <a:gd name="T13" fmla="*/ 0 h 406"/>
                  <a:gd name="T14" fmla="*/ 15 w 111"/>
                  <a:gd name="T15" fmla="*/ 0 h 406"/>
                  <a:gd name="T16" fmla="*/ 0 w 111"/>
                  <a:gd name="T17" fmla="*/ 15 h 406"/>
                  <a:gd name="T18" fmla="*/ 15 w 111"/>
                  <a:gd name="T19" fmla="*/ 3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406">
                    <a:moveTo>
                      <a:pt x="15" y="30"/>
                    </a:moveTo>
                    <a:lnTo>
                      <a:pt x="15" y="30"/>
                    </a:lnTo>
                    <a:lnTo>
                      <a:pt x="81" y="30"/>
                    </a:lnTo>
                    <a:lnTo>
                      <a:pt x="81" y="406"/>
                    </a:lnTo>
                    <a:lnTo>
                      <a:pt x="111" y="406"/>
                    </a:lnTo>
                    <a:lnTo>
                      <a:pt x="111" y="15"/>
                    </a:lnTo>
                    <a:cubicBezTo>
                      <a:pt x="111" y="7"/>
                      <a:pt x="104" y="0"/>
                      <a:pt x="96" y="0"/>
                    </a:cubicBezTo>
                    <a:lnTo>
                      <a:pt x="15" y="0"/>
                    </a:lnTo>
                    <a:cubicBezTo>
                      <a:pt x="7" y="0"/>
                      <a:pt x="0" y="7"/>
                      <a:pt x="0" y="15"/>
                    </a:cubicBezTo>
                    <a:cubicBezTo>
                      <a:pt x="0" y="24"/>
                      <a:pt x="7" y="30"/>
                      <a:pt x="15" y="3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12" name="Freeform 83"/>
              <p:cNvSpPr>
                <a:spLocks/>
              </p:cNvSpPr>
              <p:nvPr/>
            </p:nvSpPr>
            <p:spPr bwMode="auto">
              <a:xfrm>
                <a:off x="5554663"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1" y="46"/>
                      <a:pt x="0" y="36"/>
                      <a:pt x="0" y="23"/>
                    </a:cubicBezTo>
                    <a:cubicBezTo>
                      <a:pt x="0" y="11"/>
                      <a:pt x="11" y="0"/>
                      <a:pt x="23" y="0"/>
                    </a:cubicBezTo>
                    <a:cubicBezTo>
                      <a:pt x="36" y="0"/>
                      <a:pt x="46" y="11"/>
                      <a:pt x="46" y="23"/>
                    </a:cubicBezTo>
                    <a:cubicBezTo>
                      <a:pt x="46" y="36"/>
                      <a:pt x="36" y="46"/>
                      <a:pt x="23" y="46"/>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13" name="Freeform 84"/>
              <p:cNvSpPr>
                <a:spLocks/>
              </p:cNvSpPr>
              <p:nvPr/>
            </p:nvSpPr>
            <p:spPr bwMode="auto">
              <a:xfrm>
                <a:off x="5614988"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0" y="46"/>
                      <a:pt x="0" y="36"/>
                      <a:pt x="0" y="23"/>
                    </a:cubicBezTo>
                    <a:cubicBezTo>
                      <a:pt x="0" y="10"/>
                      <a:pt x="10" y="0"/>
                      <a:pt x="23" y="0"/>
                    </a:cubicBezTo>
                    <a:cubicBezTo>
                      <a:pt x="35" y="0"/>
                      <a:pt x="46" y="10"/>
                      <a:pt x="46" y="23"/>
                    </a:cubicBezTo>
                    <a:cubicBezTo>
                      <a:pt x="46" y="36"/>
                      <a:pt x="35" y="46"/>
                      <a:pt x="23" y="46"/>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cxnSp>
          <p:nvCxnSpPr>
            <p:cNvPr id="415" name="直接连接符 414"/>
            <p:cNvCxnSpPr/>
            <p:nvPr/>
          </p:nvCxnSpPr>
          <p:spPr bwMode="auto">
            <a:xfrm>
              <a:off x="6874807" y="2805857"/>
              <a:ext cx="70709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7" name="直接连接符 416"/>
            <p:cNvCxnSpPr/>
            <p:nvPr/>
          </p:nvCxnSpPr>
          <p:spPr bwMode="auto">
            <a:xfrm>
              <a:off x="6868063" y="2209911"/>
              <a:ext cx="71383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420" name="Picture 4" descr="âWindows logoâçå¾çæç´¢ç»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19703" y="2257818"/>
              <a:ext cx="430787" cy="481743"/>
            </a:xfrm>
            <a:prstGeom prst="rect">
              <a:avLst/>
            </a:prstGeom>
            <a:noFill/>
            <a:extLst>
              <a:ext uri="{909E8E84-426E-40DD-AFC4-6F175D3DCCD1}">
                <a14:hiddenFill xmlns:a14="http://schemas.microsoft.com/office/drawing/2010/main">
                  <a:solidFill>
                    <a:srgbClr val="FFFFFF"/>
                  </a:solidFill>
                </a14:hiddenFill>
              </a:ext>
            </a:extLst>
          </p:spPr>
        </p:pic>
        <p:sp>
          <p:nvSpPr>
            <p:cNvPr id="422" name="文本框 421"/>
            <p:cNvSpPr txBox="1"/>
            <p:nvPr/>
          </p:nvSpPr>
          <p:spPr bwMode="auto">
            <a:xfrm>
              <a:off x="6868063" y="1754817"/>
              <a:ext cx="716280" cy="304103"/>
            </a:xfrm>
            <a:prstGeom prst="rect">
              <a:avLst/>
            </a:prstGeom>
            <a:solidFill>
              <a:srgbClr val="92D050"/>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400" dirty="0" smtClean="0">
                  <a:latin typeface="+mn-ea"/>
                  <a:ea typeface="+mn-ea"/>
                </a:rPr>
                <a:t>APP</a:t>
              </a:r>
              <a:endParaRPr lang="zh-CN" altLang="en-US" sz="1400" dirty="0" smtClean="0">
                <a:latin typeface="+mn-ea"/>
                <a:ea typeface="+mn-ea"/>
              </a:endParaRPr>
            </a:p>
          </p:txBody>
        </p:sp>
      </p:grpSp>
      <p:sp>
        <p:nvSpPr>
          <p:cNvPr id="427" name="圆角矩形 426"/>
          <p:cNvSpPr/>
          <p:nvPr/>
        </p:nvSpPr>
        <p:spPr bwMode="auto">
          <a:xfrm>
            <a:off x="7507100" y="1596149"/>
            <a:ext cx="575692" cy="1778472"/>
          </a:xfrm>
          <a:prstGeom prst="roundRect">
            <a:avLst/>
          </a:prstGeom>
          <a:solidFill>
            <a:schemeClr val="bg1">
              <a:lumMod val="85000"/>
            </a:scheme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428" name="任意多边形 427"/>
          <p:cNvSpPr/>
          <p:nvPr/>
        </p:nvSpPr>
        <p:spPr bwMode="auto">
          <a:xfrm rot="5400000">
            <a:off x="7572283" y="2873953"/>
            <a:ext cx="182774" cy="158033"/>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429" name="任意多边形 428"/>
          <p:cNvSpPr/>
          <p:nvPr/>
        </p:nvSpPr>
        <p:spPr bwMode="auto">
          <a:xfrm>
            <a:off x="7799218" y="2901690"/>
            <a:ext cx="248338"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430" name="组合 16582"/>
          <p:cNvGrpSpPr/>
          <p:nvPr/>
        </p:nvGrpSpPr>
        <p:grpSpPr>
          <a:xfrm>
            <a:off x="7868318" y="3127514"/>
            <a:ext cx="135457" cy="198701"/>
            <a:chOff x="8407400" y="2055813"/>
            <a:chExt cx="360363" cy="458788"/>
          </a:xfrm>
          <a:noFill/>
        </p:grpSpPr>
        <p:sp>
          <p:nvSpPr>
            <p:cNvPr id="443"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44"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45"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46"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nvGrpSpPr>
          <p:cNvPr id="431" name="组合 18405"/>
          <p:cNvGrpSpPr/>
          <p:nvPr/>
        </p:nvGrpSpPr>
        <p:grpSpPr>
          <a:xfrm>
            <a:off x="7540269" y="3137644"/>
            <a:ext cx="249033" cy="174474"/>
            <a:chOff x="5260976" y="1906589"/>
            <a:chExt cx="492125" cy="365125"/>
          </a:xfrm>
          <a:solidFill>
            <a:schemeClr val="bg1"/>
          </a:solidFill>
        </p:grpSpPr>
        <p:sp>
          <p:nvSpPr>
            <p:cNvPr id="436" name="Freeform 75"/>
            <p:cNvSpPr>
              <a:spLocks/>
            </p:cNvSpPr>
            <p:nvPr/>
          </p:nvSpPr>
          <p:spPr bwMode="auto">
            <a:xfrm>
              <a:off x="5372101" y="2038351"/>
              <a:ext cx="325438" cy="225425"/>
            </a:xfrm>
            <a:custGeom>
              <a:avLst/>
              <a:gdLst>
                <a:gd name="T0" fmla="*/ 360 w 382"/>
                <a:gd name="T1" fmla="*/ 265 h 265"/>
                <a:gd name="T2" fmla="*/ 360 w 382"/>
                <a:gd name="T3" fmla="*/ 265 h 265"/>
                <a:gd name="T4" fmla="*/ 310 w 382"/>
                <a:gd name="T5" fmla="*/ 265 h 265"/>
                <a:gd name="T6" fmla="*/ 298 w 382"/>
                <a:gd name="T7" fmla="*/ 252 h 265"/>
                <a:gd name="T8" fmla="*/ 310 w 382"/>
                <a:gd name="T9" fmla="*/ 240 h 265"/>
                <a:gd name="T10" fmla="*/ 357 w 382"/>
                <a:gd name="T11" fmla="*/ 240 h 265"/>
                <a:gd name="T12" fmla="*/ 357 w 382"/>
                <a:gd name="T13" fmla="*/ 25 h 265"/>
                <a:gd name="T14" fmla="*/ 24 w 382"/>
                <a:gd name="T15" fmla="*/ 25 h 265"/>
                <a:gd name="T16" fmla="*/ 24 w 382"/>
                <a:gd name="T17" fmla="*/ 240 h 265"/>
                <a:gd name="T18" fmla="*/ 239 w 382"/>
                <a:gd name="T19" fmla="*/ 240 h 265"/>
                <a:gd name="T20" fmla="*/ 251 w 382"/>
                <a:gd name="T21" fmla="*/ 252 h 265"/>
                <a:gd name="T22" fmla="*/ 239 w 382"/>
                <a:gd name="T23" fmla="*/ 265 h 265"/>
                <a:gd name="T24" fmla="*/ 22 w 382"/>
                <a:gd name="T25" fmla="*/ 265 h 265"/>
                <a:gd name="T26" fmla="*/ 0 w 382"/>
                <a:gd name="T27" fmla="*/ 242 h 265"/>
                <a:gd name="T28" fmla="*/ 0 w 382"/>
                <a:gd name="T29" fmla="*/ 23 h 265"/>
                <a:gd name="T30" fmla="*/ 22 w 382"/>
                <a:gd name="T31" fmla="*/ 0 h 265"/>
                <a:gd name="T32" fmla="*/ 360 w 382"/>
                <a:gd name="T33" fmla="*/ 0 h 265"/>
                <a:gd name="T34" fmla="*/ 382 w 382"/>
                <a:gd name="T35" fmla="*/ 23 h 265"/>
                <a:gd name="T36" fmla="*/ 382 w 382"/>
                <a:gd name="T37" fmla="*/ 242 h 265"/>
                <a:gd name="T38" fmla="*/ 360 w 382"/>
                <a:gd name="T3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265">
                  <a:moveTo>
                    <a:pt x="360" y="265"/>
                  </a:moveTo>
                  <a:lnTo>
                    <a:pt x="360" y="265"/>
                  </a:lnTo>
                  <a:lnTo>
                    <a:pt x="310" y="265"/>
                  </a:lnTo>
                  <a:cubicBezTo>
                    <a:pt x="304" y="265"/>
                    <a:pt x="298" y="259"/>
                    <a:pt x="298" y="252"/>
                  </a:cubicBezTo>
                  <a:cubicBezTo>
                    <a:pt x="298" y="245"/>
                    <a:pt x="304" y="240"/>
                    <a:pt x="310" y="240"/>
                  </a:cubicBezTo>
                  <a:lnTo>
                    <a:pt x="357" y="240"/>
                  </a:lnTo>
                  <a:lnTo>
                    <a:pt x="357" y="25"/>
                  </a:lnTo>
                  <a:lnTo>
                    <a:pt x="24" y="25"/>
                  </a:lnTo>
                  <a:lnTo>
                    <a:pt x="24" y="240"/>
                  </a:lnTo>
                  <a:lnTo>
                    <a:pt x="239" y="240"/>
                  </a:lnTo>
                  <a:cubicBezTo>
                    <a:pt x="246" y="240"/>
                    <a:pt x="251" y="245"/>
                    <a:pt x="251" y="252"/>
                  </a:cubicBezTo>
                  <a:cubicBezTo>
                    <a:pt x="251" y="259"/>
                    <a:pt x="246" y="265"/>
                    <a:pt x="239" y="265"/>
                  </a:cubicBezTo>
                  <a:lnTo>
                    <a:pt x="22" y="265"/>
                  </a:lnTo>
                  <a:cubicBezTo>
                    <a:pt x="10" y="265"/>
                    <a:pt x="0" y="255"/>
                    <a:pt x="0" y="242"/>
                  </a:cubicBezTo>
                  <a:lnTo>
                    <a:pt x="0" y="23"/>
                  </a:lnTo>
                  <a:cubicBezTo>
                    <a:pt x="0" y="10"/>
                    <a:pt x="10" y="0"/>
                    <a:pt x="22" y="0"/>
                  </a:cubicBezTo>
                  <a:lnTo>
                    <a:pt x="360" y="0"/>
                  </a:lnTo>
                  <a:cubicBezTo>
                    <a:pt x="372" y="0"/>
                    <a:pt x="382" y="10"/>
                    <a:pt x="382" y="23"/>
                  </a:cubicBezTo>
                  <a:lnTo>
                    <a:pt x="382" y="242"/>
                  </a:lnTo>
                  <a:cubicBezTo>
                    <a:pt x="382" y="255"/>
                    <a:pt x="372" y="265"/>
                    <a:pt x="360" y="265"/>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37" name="Freeform 76"/>
            <p:cNvSpPr>
              <a:spLocks noEditPoints="1"/>
            </p:cNvSpPr>
            <p:nvPr/>
          </p:nvSpPr>
          <p:spPr bwMode="auto">
            <a:xfrm>
              <a:off x="5372101" y="1947864"/>
              <a:ext cx="381000" cy="285750"/>
            </a:xfrm>
            <a:custGeom>
              <a:avLst/>
              <a:gdLst>
                <a:gd name="T0" fmla="*/ 383 w 448"/>
                <a:gd name="T1" fmla="*/ 311 h 335"/>
                <a:gd name="T2" fmla="*/ 383 w 448"/>
                <a:gd name="T3" fmla="*/ 311 h 335"/>
                <a:gd name="T4" fmla="*/ 423 w 448"/>
                <a:gd name="T5" fmla="*/ 311 h 335"/>
                <a:gd name="T6" fmla="*/ 424 w 448"/>
                <a:gd name="T7" fmla="*/ 311 h 335"/>
                <a:gd name="T8" fmla="*/ 424 w 448"/>
                <a:gd name="T9" fmla="*/ 63 h 335"/>
                <a:gd name="T10" fmla="*/ 423 w 448"/>
                <a:gd name="T11" fmla="*/ 61 h 335"/>
                <a:gd name="T12" fmla="*/ 167 w 448"/>
                <a:gd name="T13" fmla="*/ 61 h 335"/>
                <a:gd name="T14" fmla="*/ 155 w 448"/>
                <a:gd name="T15" fmla="*/ 48 h 335"/>
                <a:gd name="T16" fmla="*/ 155 w 448"/>
                <a:gd name="T17" fmla="*/ 36 h 335"/>
                <a:gd name="T18" fmla="*/ 143 w 448"/>
                <a:gd name="T19" fmla="*/ 25 h 335"/>
                <a:gd name="T20" fmla="*/ 26 w 448"/>
                <a:gd name="T21" fmla="*/ 25 h 335"/>
                <a:gd name="T22" fmla="*/ 26 w 448"/>
                <a:gd name="T23" fmla="*/ 106 h 335"/>
                <a:gd name="T24" fmla="*/ 361 w 448"/>
                <a:gd name="T25" fmla="*/ 106 h 335"/>
                <a:gd name="T26" fmla="*/ 383 w 448"/>
                <a:gd name="T27" fmla="*/ 129 h 335"/>
                <a:gd name="T28" fmla="*/ 383 w 448"/>
                <a:gd name="T29" fmla="*/ 311 h 335"/>
                <a:gd name="T30" fmla="*/ 423 w 448"/>
                <a:gd name="T31" fmla="*/ 335 h 335"/>
                <a:gd name="T32" fmla="*/ 423 w 448"/>
                <a:gd name="T33" fmla="*/ 335 h 335"/>
                <a:gd name="T34" fmla="*/ 371 w 448"/>
                <a:gd name="T35" fmla="*/ 335 h 335"/>
                <a:gd name="T36" fmla="*/ 358 w 448"/>
                <a:gd name="T37" fmla="*/ 323 h 335"/>
                <a:gd name="T38" fmla="*/ 358 w 448"/>
                <a:gd name="T39" fmla="*/ 131 h 335"/>
                <a:gd name="T40" fmla="*/ 25 w 448"/>
                <a:gd name="T41" fmla="*/ 131 h 335"/>
                <a:gd name="T42" fmla="*/ 12 w 448"/>
                <a:gd name="T43" fmla="*/ 138 h 335"/>
                <a:gd name="T44" fmla="*/ 1 w 448"/>
                <a:gd name="T45" fmla="*/ 126 h 335"/>
                <a:gd name="T46" fmla="*/ 1 w 448"/>
                <a:gd name="T47" fmla="*/ 25 h 335"/>
                <a:gd name="T48" fmla="*/ 4 w 448"/>
                <a:gd name="T49" fmla="*/ 9 h 335"/>
                <a:gd name="T50" fmla="*/ 24 w 448"/>
                <a:gd name="T51" fmla="*/ 0 h 335"/>
                <a:gd name="T52" fmla="*/ 144 w 448"/>
                <a:gd name="T53" fmla="*/ 0 h 335"/>
                <a:gd name="T54" fmla="*/ 179 w 448"/>
                <a:gd name="T55" fmla="*/ 36 h 335"/>
                <a:gd name="T56" fmla="*/ 424 w 448"/>
                <a:gd name="T57" fmla="*/ 36 h 335"/>
                <a:gd name="T58" fmla="*/ 448 w 448"/>
                <a:gd name="T59" fmla="*/ 63 h 335"/>
                <a:gd name="T60" fmla="*/ 448 w 448"/>
                <a:gd name="T61" fmla="*/ 313 h 335"/>
                <a:gd name="T62" fmla="*/ 423 w 448"/>
                <a:gd name="T63"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335">
                  <a:moveTo>
                    <a:pt x="383" y="311"/>
                  </a:moveTo>
                  <a:lnTo>
                    <a:pt x="383" y="311"/>
                  </a:lnTo>
                  <a:lnTo>
                    <a:pt x="423" y="311"/>
                  </a:lnTo>
                  <a:cubicBezTo>
                    <a:pt x="423" y="311"/>
                    <a:pt x="424" y="311"/>
                    <a:pt x="424" y="311"/>
                  </a:cubicBezTo>
                  <a:lnTo>
                    <a:pt x="424" y="63"/>
                  </a:lnTo>
                  <a:cubicBezTo>
                    <a:pt x="424" y="61"/>
                    <a:pt x="424" y="61"/>
                    <a:pt x="423" y="61"/>
                  </a:cubicBezTo>
                  <a:lnTo>
                    <a:pt x="167" y="61"/>
                  </a:lnTo>
                  <a:cubicBezTo>
                    <a:pt x="160" y="61"/>
                    <a:pt x="155" y="55"/>
                    <a:pt x="155" y="48"/>
                  </a:cubicBezTo>
                  <a:lnTo>
                    <a:pt x="155" y="36"/>
                  </a:lnTo>
                  <a:cubicBezTo>
                    <a:pt x="155" y="27"/>
                    <a:pt x="146" y="25"/>
                    <a:pt x="143" y="25"/>
                  </a:cubicBezTo>
                  <a:lnTo>
                    <a:pt x="26" y="25"/>
                  </a:lnTo>
                  <a:lnTo>
                    <a:pt x="26" y="106"/>
                  </a:lnTo>
                  <a:lnTo>
                    <a:pt x="361" y="106"/>
                  </a:lnTo>
                  <a:cubicBezTo>
                    <a:pt x="373" y="106"/>
                    <a:pt x="383" y="116"/>
                    <a:pt x="383" y="129"/>
                  </a:cubicBezTo>
                  <a:lnTo>
                    <a:pt x="383" y="311"/>
                  </a:lnTo>
                  <a:close/>
                  <a:moveTo>
                    <a:pt x="423" y="335"/>
                  </a:moveTo>
                  <a:lnTo>
                    <a:pt x="423" y="335"/>
                  </a:lnTo>
                  <a:lnTo>
                    <a:pt x="371" y="335"/>
                  </a:lnTo>
                  <a:cubicBezTo>
                    <a:pt x="364" y="335"/>
                    <a:pt x="358" y="330"/>
                    <a:pt x="358" y="323"/>
                  </a:cubicBezTo>
                  <a:lnTo>
                    <a:pt x="358" y="131"/>
                  </a:lnTo>
                  <a:lnTo>
                    <a:pt x="25" y="131"/>
                  </a:lnTo>
                  <a:cubicBezTo>
                    <a:pt x="23" y="136"/>
                    <a:pt x="17" y="139"/>
                    <a:pt x="12" y="138"/>
                  </a:cubicBezTo>
                  <a:cubicBezTo>
                    <a:pt x="6" y="137"/>
                    <a:pt x="1" y="132"/>
                    <a:pt x="1" y="126"/>
                  </a:cubicBezTo>
                  <a:lnTo>
                    <a:pt x="1" y="25"/>
                  </a:lnTo>
                  <a:cubicBezTo>
                    <a:pt x="0" y="20"/>
                    <a:pt x="1" y="14"/>
                    <a:pt x="4" y="9"/>
                  </a:cubicBezTo>
                  <a:cubicBezTo>
                    <a:pt x="7" y="5"/>
                    <a:pt x="13" y="0"/>
                    <a:pt x="24" y="0"/>
                  </a:cubicBezTo>
                  <a:lnTo>
                    <a:pt x="144" y="0"/>
                  </a:lnTo>
                  <a:cubicBezTo>
                    <a:pt x="158" y="1"/>
                    <a:pt x="179" y="12"/>
                    <a:pt x="179" y="36"/>
                  </a:cubicBezTo>
                  <a:lnTo>
                    <a:pt x="424" y="36"/>
                  </a:lnTo>
                  <a:cubicBezTo>
                    <a:pt x="433" y="36"/>
                    <a:pt x="448" y="43"/>
                    <a:pt x="448" y="63"/>
                  </a:cubicBezTo>
                  <a:lnTo>
                    <a:pt x="448" y="313"/>
                  </a:lnTo>
                  <a:cubicBezTo>
                    <a:pt x="448" y="323"/>
                    <a:pt x="440" y="335"/>
                    <a:pt x="423" y="335"/>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38" name="Freeform 77"/>
            <p:cNvSpPr>
              <a:spLocks/>
            </p:cNvSpPr>
            <p:nvPr/>
          </p:nvSpPr>
          <p:spPr bwMode="auto">
            <a:xfrm>
              <a:off x="5308601" y="1974851"/>
              <a:ext cx="33338" cy="92075"/>
            </a:xfrm>
            <a:custGeom>
              <a:avLst/>
              <a:gdLst>
                <a:gd name="T0" fmla="*/ 0 w 39"/>
                <a:gd name="T1" fmla="*/ 99 h 109"/>
                <a:gd name="T2" fmla="*/ 0 w 39"/>
                <a:gd name="T3" fmla="*/ 99 h 109"/>
                <a:gd name="T4" fmla="*/ 10 w 39"/>
                <a:gd name="T5" fmla="*/ 109 h 109"/>
                <a:gd name="T6" fmla="*/ 29 w 39"/>
                <a:gd name="T7" fmla="*/ 109 h 109"/>
                <a:gd name="T8" fmla="*/ 39 w 39"/>
                <a:gd name="T9" fmla="*/ 99 h 109"/>
                <a:gd name="T10" fmla="*/ 39 w 39"/>
                <a:gd name="T11" fmla="*/ 10 h 109"/>
                <a:gd name="T12" fmla="*/ 29 w 39"/>
                <a:gd name="T13" fmla="*/ 0 h 109"/>
                <a:gd name="T14" fmla="*/ 10 w 39"/>
                <a:gd name="T15" fmla="*/ 0 h 109"/>
                <a:gd name="T16" fmla="*/ 0 w 39"/>
                <a:gd name="T17" fmla="*/ 10 h 109"/>
                <a:gd name="T18" fmla="*/ 0 w 39"/>
                <a:gd name="T19" fmla="*/ 9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109">
                  <a:moveTo>
                    <a:pt x="0" y="99"/>
                  </a:moveTo>
                  <a:lnTo>
                    <a:pt x="0" y="99"/>
                  </a:lnTo>
                  <a:cubicBezTo>
                    <a:pt x="0" y="104"/>
                    <a:pt x="5" y="109"/>
                    <a:pt x="10" y="109"/>
                  </a:cubicBezTo>
                  <a:lnTo>
                    <a:pt x="29" y="109"/>
                  </a:lnTo>
                  <a:cubicBezTo>
                    <a:pt x="34" y="109"/>
                    <a:pt x="39" y="104"/>
                    <a:pt x="39" y="99"/>
                  </a:cubicBezTo>
                  <a:lnTo>
                    <a:pt x="39" y="10"/>
                  </a:lnTo>
                  <a:cubicBezTo>
                    <a:pt x="39" y="5"/>
                    <a:pt x="34" y="0"/>
                    <a:pt x="29" y="0"/>
                  </a:cubicBezTo>
                  <a:lnTo>
                    <a:pt x="10" y="0"/>
                  </a:lnTo>
                  <a:cubicBezTo>
                    <a:pt x="5" y="0"/>
                    <a:pt x="0" y="5"/>
                    <a:pt x="0" y="10"/>
                  </a:cubicBezTo>
                  <a:lnTo>
                    <a:pt x="0" y="99"/>
                  </a:ln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39" name="Freeform 78"/>
            <p:cNvSpPr>
              <a:spLocks/>
            </p:cNvSpPr>
            <p:nvPr/>
          </p:nvSpPr>
          <p:spPr bwMode="auto">
            <a:xfrm>
              <a:off x="5308601" y="2120901"/>
              <a:ext cx="33338" cy="82550"/>
            </a:xfrm>
            <a:custGeom>
              <a:avLst/>
              <a:gdLst>
                <a:gd name="T0" fmla="*/ 0 w 39"/>
                <a:gd name="T1" fmla="*/ 87 h 97"/>
                <a:gd name="T2" fmla="*/ 0 w 39"/>
                <a:gd name="T3" fmla="*/ 87 h 97"/>
                <a:gd name="T4" fmla="*/ 10 w 39"/>
                <a:gd name="T5" fmla="*/ 97 h 97"/>
                <a:gd name="T6" fmla="*/ 29 w 39"/>
                <a:gd name="T7" fmla="*/ 97 h 97"/>
                <a:gd name="T8" fmla="*/ 39 w 39"/>
                <a:gd name="T9" fmla="*/ 87 h 97"/>
                <a:gd name="T10" fmla="*/ 39 w 39"/>
                <a:gd name="T11" fmla="*/ 10 h 97"/>
                <a:gd name="T12" fmla="*/ 29 w 39"/>
                <a:gd name="T13" fmla="*/ 0 h 97"/>
                <a:gd name="T14" fmla="*/ 10 w 39"/>
                <a:gd name="T15" fmla="*/ 0 h 97"/>
                <a:gd name="T16" fmla="*/ 0 w 39"/>
                <a:gd name="T17" fmla="*/ 10 h 97"/>
                <a:gd name="T18" fmla="*/ 0 w 39"/>
                <a:gd name="T19" fmla="*/ 8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97">
                  <a:moveTo>
                    <a:pt x="0" y="87"/>
                  </a:moveTo>
                  <a:lnTo>
                    <a:pt x="0" y="87"/>
                  </a:lnTo>
                  <a:cubicBezTo>
                    <a:pt x="0" y="93"/>
                    <a:pt x="5" y="97"/>
                    <a:pt x="10" y="97"/>
                  </a:cubicBezTo>
                  <a:lnTo>
                    <a:pt x="29" y="97"/>
                  </a:lnTo>
                  <a:cubicBezTo>
                    <a:pt x="34" y="97"/>
                    <a:pt x="39" y="93"/>
                    <a:pt x="39" y="87"/>
                  </a:cubicBezTo>
                  <a:lnTo>
                    <a:pt x="39" y="10"/>
                  </a:lnTo>
                  <a:cubicBezTo>
                    <a:pt x="39" y="5"/>
                    <a:pt x="34" y="0"/>
                    <a:pt x="29" y="0"/>
                  </a:cubicBezTo>
                  <a:lnTo>
                    <a:pt x="10" y="0"/>
                  </a:lnTo>
                  <a:cubicBezTo>
                    <a:pt x="5" y="0"/>
                    <a:pt x="0" y="5"/>
                    <a:pt x="0" y="10"/>
                  </a:cubicBezTo>
                  <a:lnTo>
                    <a:pt x="0" y="87"/>
                  </a:ln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40" name="Freeform 79"/>
            <p:cNvSpPr>
              <a:spLocks/>
            </p:cNvSpPr>
            <p:nvPr/>
          </p:nvSpPr>
          <p:spPr bwMode="auto">
            <a:xfrm>
              <a:off x="5260976" y="1906589"/>
              <a:ext cx="93663" cy="346075"/>
            </a:xfrm>
            <a:custGeom>
              <a:avLst/>
              <a:gdLst>
                <a:gd name="T0" fmla="*/ 15 w 111"/>
                <a:gd name="T1" fmla="*/ 30 h 406"/>
                <a:gd name="T2" fmla="*/ 15 w 111"/>
                <a:gd name="T3" fmla="*/ 30 h 406"/>
                <a:gd name="T4" fmla="*/ 81 w 111"/>
                <a:gd name="T5" fmla="*/ 30 h 406"/>
                <a:gd name="T6" fmla="*/ 81 w 111"/>
                <a:gd name="T7" fmla="*/ 406 h 406"/>
                <a:gd name="T8" fmla="*/ 111 w 111"/>
                <a:gd name="T9" fmla="*/ 406 h 406"/>
                <a:gd name="T10" fmla="*/ 111 w 111"/>
                <a:gd name="T11" fmla="*/ 15 h 406"/>
                <a:gd name="T12" fmla="*/ 96 w 111"/>
                <a:gd name="T13" fmla="*/ 0 h 406"/>
                <a:gd name="T14" fmla="*/ 15 w 111"/>
                <a:gd name="T15" fmla="*/ 0 h 406"/>
                <a:gd name="T16" fmla="*/ 0 w 111"/>
                <a:gd name="T17" fmla="*/ 15 h 406"/>
                <a:gd name="T18" fmla="*/ 15 w 111"/>
                <a:gd name="T19" fmla="*/ 3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406">
                  <a:moveTo>
                    <a:pt x="15" y="30"/>
                  </a:moveTo>
                  <a:lnTo>
                    <a:pt x="15" y="30"/>
                  </a:lnTo>
                  <a:lnTo>
                    <a:pt x="81" y="30"/>
                  </a:lnTo>
                  <a:lnTo>
                    <a:pt x="81" y="406"/>
                  </a:lnTo>
                  <a:lnTo>
                    <a:pt x="111" y="406"/>
                  </a:lnTo>
                  <a:lnTo>
                    <a:pt x="111" y="15"/>
                  </a:lnTo>
                  <a:cubicBezTo>
                    <a:pt x="111" y="7"/>
                    <a:pt x="104" y="0"/>
                    <a:pt x="96" y="0"/>
                  </a:cubicBezTo>
                  <a:lnTo>
                    <a:pt x="15" y="0"/>
                  </a:lnTo>
                  <a:cubicBezTo>
                    <a:pt x="7" y="0"/>
                    <a:pt x="0" y="7"/>
                    <a:pt x="0" y="15"/>
                  </a:cubicBezTo>
                  <a:cubicBezTo>
                    <a:pt x="0" y="24"/>
                    <a:pt x="7" y="30"/>
                    <a:pt x="15" y="3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41" name="Freeform 83"/>
            <p:cNvSpPr>
              <a:spLocks/>
            </p:cNvSpPr>
            <p:nvPr/>
          </p:nvSpPr>
          <p:spPr bwMode="auto">
            <a:xfrm>
              <a:off x="5554663"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1" y="46"/>
                    <a:pt x="0" y="36"/>
                    <a:pt x="0" y="23"/>
                  </a:cubicBezTo>
                  <a:cubicBezTo>
                    <a:pt x="0" y="11"/>
                    <a:pt x="11" y="0"/>
                    <a:pt x="23" y="0"/>
                  </a:cubicBezTo>
                  <a:cubicBezTo>
                    <a:pt x="36" y="0"/>
                    <a:pt x="46" y="11"/>
                    <a:pt x="46" y="23"/>
                  </a:cubicBezTo>
                  <a:cubicBezTo>
                    <a:pt x="46" y="36"/>
                    <a:pt x="36" y="46"/>
                    <a:pt x="23" y="46"/>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42" name="Freeform 84"/>
            <p:cNvSpPr>
              <a:spLocks/>
            </p:cNvSpPr>
            <p:nvPr/>
          </p:nvSpPr>
          <p:spPr bwMode="auto">
            <a:xfrm>
              <a:off x="5614988"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0" y="46"/>
                    <a:pt x="0" y="36"/>
                    <a:pt x="0" y="23"/>
                  </a:cubicBezTo>
                  <a:cubicBezTo>
                    <a:pt x="0" y="10"/>
                    <a:pt x="10" y="0"/>
                    <a:pt x="23" y="0"/>
                  </a:cubicBezTo>
                  <a:cubicBezTo>
                    <a:pt x="35" y="0"/>
                    <a:pt x="46" y="10"/>
                    <a:pt x="46" y="23"/>
                  </a:cubicBezTo>
                  <a:cubicBezTo>
                    <a:pt x="46" y="36"/>
                    <a:pt x="35" y="46"/>
                    <a:pt x="23" y="46"/>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cxnSp>
        <p:nvCxnSpPr>
          <p:cNvPr id="432" name="直接连接符 431"/>
          <p:cNvCxnSpPr/>
          <p:nvPr/>
        </p:nvCxnSpPr>
        <p:spPr bwMode="auto">
          <a:xfrm>
            <a:off x="7512515" y="2808627"/>
            <a:ext cx="56770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33" name="直接连接符 432"/>
          <p:cNvCxnSpPr/>
          <p:nvPr/>
        </p:nvCxnSpPr>
        <p:spPr bwMode="auto">
          <a:xfrm>
            <a:off x="7507100" y="2212681"/>
            <a:ext cx="57312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35" name="文本框 434"/>
          <p:cNvSpPr txBox="1"/>
          <p:nvPr/>
        </p:nvSpPr>
        <p:spPr bwMode="auto">
          <a:xfrm>
            <a:off x="7507100" y="1757587"/>
            <a:ext cx="575083" cy="304103"/>
          </a:xfrm>
          <a:prstGeom prst="rect">
            <a:avLst/>
          </a:prstGeom>
          <a:solidFill>
            <a:srgbClr val="92D050"/>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400" dirty="0" smtClean="0">
                <a:latin typeface="+mn-ea"/>
                <a:ea typeface="+mn-ea"/>
              </a:rPr>
              <a:t>APP</a:t>
            </a:r>
            <a:endParaRPr lang="zh-CN" altLang="en-US" sz="1400" dirty="0" smtClean="0">
              <a:latin typeface="+mn-ea"/>
              <a:ea typeface="+mn-ea"/>
            </a:endParaRPr>
          </a:p>
        </p:txBody>
      </p:sp>
      <p:sp>
        <p:nvSpPr>
          <p:cNvPr id="448" name="圆角矩形 447"/>
          <p:cNvSpPr/>
          <p:nvPr/>
        </p:nvSpPr>
        <p:spPr bwMode="auto">
          <a:xfrm>
            <a:off x="8282680" y="1596417"/>
            <a:ext cx="569518" cy="1778472"/>
          </a:xfrm>
          <a:prstGeom prst="roundRect">
            <a:avLst/>
          </a:prstGeom>
          <a:solidFill>
            <a:schemeClr val="bg1">
              <a:lumMod val="85000"/>
            </a:scheme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449" name="任意多边形 448"/>
          <p:cNvSpPr/>
          <p:nvPr/>
        </p:nvSpPr>
        <p:spPr bwMode="auto">
          <a:xfrm rot="5400000">
            <a:off x="8346184" y="2875069"/>
            <a:ext cx="182774" cy="156338"/>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450" name="任意多边形 449"/>
          <p:cNvSpPr/>
          <p:nvPr/>
        </p:nvSpPr>
        <p:spPr bwMode="auto">
          <a:xfrm>
            <a:off x="8571665" y="2901958"/>
            <a:ext cx="245675"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451" name="组合 16582"/>
          <p:cNvGrpSpPr/>
          <p:nvPr/>
        </p:nvGrpSpPr>
        <p:grpSpPr>
          <a:xfrm>
            <a:off x="8640024" y="3127782"/>
            <a:ext cx="134004" cy="198701"/>
            <a:chOff x="8407400" y="2055813"/>
            <a:chExt cx="360363" cy="458788"/>
          </a:xfrm>
          <a:noFill/>
        </p:grpSpPr>
        <p:sp>
          <p:nvSpPr>
            <p:cNvPr id="464"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65"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66"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67"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nvGrpSpPr>
          <p:cNvPr id="452" name="组合 18405"/>
          <p:cNvGrpSpPr/>
          <p:nvPr/>
        </p:nvGrpSpPr>
        <p:grpSpPr>
          <a:xfrm>
            <a:off x="8315493" y="3137912"/>
            <a:ext cx="246362" cy="174474"/>
            <a:chOff x="5260976" y="1906589"/>
            <a:chExt cx="492125" cy="365125"/>
          </a:xfrm>
          <a:solidFill>
            <a:schemeClr val="bg1"/>
          </a:solidFill>
        </p:grpSpPr>
        <p:sp>
          <p:nvSpPr>
            <p:cNvPr id="457" name="Freeform 75"/>
            <p:cNvSpPr>
              <a:spLocks/>
            </p:cNvSpPr>
            <p:nvPr/>
          </p:nvSpPr>
          <p:spPr bwMode="auto">
            <a:xfrm>
              <a:off x="5372101" y="2038351"/>
              <a:ext cx="325438" cy="225425"/>
            </a:xfrm>
            <a:custGeom>
              <a:avLst/>
              <a:gdLst>
                <a:gd name="T0" fmla="*/ 360 w 382"/>
                <a:gd name="T1" fmla="*/ 265 h 265"/>
                <a:gd name="T2" fmla="*/ 360 w 382"/>
                <a:gd name="T3" fmla="*/ 265 h 265"/>
                <a:gd name="T4" fmla="*/ 310 w 382"/>
                <a:gd name="T5" fmla="*/ 265 h 265"/>
                <a:gd name="T6" fmla="*/ 298 w 382"/>
                <a:gd name="T7" fmla="*/ 252 h 265"/>
                <a:gd name="T8" fmla="*/ 310 w 382"/>
                <a:gd name="T9" fmla="*/ 240 h 265"/>
                <a:gd name="T10" fmla="*/ 357 w 382"/>
                <a:gd name="T11" fmla="*/ 240 h 265"/>
                <a:gd name="T12" fmla="*/ 357 w 382"/>
                <a:gd name="T13" fmla="*/ 25 h 265"/>
                <a:gd name="T14" fmla="*/ 24 w 382"/>
                <a:gd name="T15" fmla="*/ 25 h 265"/>
                <a:gd name="T16" fmla="*/ 24 w 382"/>
                <a:gd name="T17" fmla="*/ 240 h 265"/>
                <a:gd name="T18" fmla="*/ 239 w 382"/>
                <a:gd name="T19" fmla="*/ 240 h 265"/>
                <a:gd name="T20" fmla="*/ 251 w 382"/>
                <a:gd name="T21" fmla="*/ 252 h 265"/>
                <a:gd name="T22" fmla="*/ 239 w 382"/>
                <a:gd name="T23" fmla="*/ 265 h 265"/>
                <a:gd name="T24" fmla="*/ 22 w 382"/>
                <a:gd name="T25" fmla="*/ 265 h 265"/>
                <a:gd name="T26" fmla="*/ 0 w 382"/>
                <a:gd name="T27" fmla="*/ 242 h 265"/>
                <a:gd name="T28" fmla="*/ 0 w 382"/>
                <a:gd name="T29" fmla="*/ 23 h 265"/>
                <a:gd name="T30" fmla="*/ 22 w 382"/>
                <a:gd name="T31" fmla="*/ 0 h 265"/>
                <a:gd name="T32" fmla="*/ 360 w 382"/>
                <a:gd name="T33" fmla="*/ 0 h 265"/>
                <a:gd name="T34" fmla="*/ 382 w 382"/>
                <a:gd name="T35" fmla="*/ 23 h 265"/>
                <a:gd name="T36" fmla="*/ 382 w 382"/>
                <a:gd name="T37" fmla="*/ 242 h 265"/>
                <a:gd name="T38" fmla="*/ 360 w 382"/>
                <a:gd name="T3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265">
                  <a:moveTo>
                    <a:pt x="360" y="265"/>
                  </a:moveTo>
                  <a:lnTo>
                    <a:pt x="360" y="265"/>
                  </a:lnTo>
                  <a:lnTo>
                    <a:pt x="310" y="265"/>
                  </a:lnTo>
                  <a:cubicBezTo>
                    <a:pt x="304" y="265"/>
                    <a:pt x="298" y="259"/>
                    <a:pt x="298" y="252"/>
                  </a:cubicBezTo>
                  <a:cubicBezTo>
                    <a:pt x="298" y="245"/>
                    <a:pt x="304" y="240"/>
                    <a:pt x="310" y="240"/>
                  </a:cubicBezTo>
                  <a:lnTo>
                    <a:pt x="357" y="240"/>
                  </a:lnTo>
                  <a:lnTo>
                    <a:pt x="357" y="25"/>
                  </a:lnTo>
                  <a:lnTo>
                    <a:pt x="24" y="25"/>
                  </a:lnTo>
                  <a:lnTo>
                    <a:pt x="24" y="240"/>
                  </a:lnTo>
                  <a:lnTo>
                    <a:pt x="239" y="240"/>
                  </a:lnTo>
                  <a:cubicBezTo>
                    <a:pt x="246" y="240"/>
                    <a:pt x="251" y="245"/>
                    <a:pt x="251" y="252"/>
                  </a:cubicBezTo>
                  <a:cubicBezTo>
                    <a:pt x="251" y="259"/>
                    <a:pt x="246" y="265"/>
                    <a:pt x="239" y="265"/>
                  </a:cubicBezTo>
                  <a:lnTo>
                    <a:pt x="22" y="265"/>
                  </a:lnTo>
                  <a:cubicBezTo>
                    <a:pt x="10" y="265"/>
                    <a:pt x="0" y="255"/>
                    <a:pt x="0" y="242"/>
                  </a:cubicBezTo>
                  <a:lnTo>
                    <a:pt x="0" y="23"/>
                  </a:lnTo>
                  <a:cubicBezTo>
                    <a:pt x="0" y="10"/>
                    <a:pt x="10" y="0"/>
                    <a:pt x="22" y="0"/>
                  </a:cubicBezTo>
                  <a:lnTo>
                    <a:pt x="360" y="0"/>
                  </a:lnTo>
                  <a:cubicBezTo>
                    <a:pt x="372" y="0"/>
                    <a:pt x="382" y="10"/>
                    <a:pt x="382" y="23"/>
                  </a:cubicBezTo>
                  <a:lnTo>
                    <a:pt x="382" y="242"/>
                  </a:lnTo>
                  <a:cubicBezTo>
                    <a:pt x="382" y="255"/>
                    <a:pt x="372" y="265"/>
                    <a:pt x="360" y="265"/>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58" name="Freeform 76"/>
            <p:cNvSpPr>
              <a:spLocks noEditPoints="1"/>
            </p:cNvSpPr>
            <p:nvPr/>
          </p:nvSpPr>
          <p:spPr bwMode="auto">
            <a:xfrm>
              <a:off x="5372101" y="1947864"/>
              <a:ext cx="381000" cy="285750"/>
            </a:xfrm>
            <a:custGeom>
              <a:avLst/>
              <a:gdLst>
                <a:gd name="T0" fmla="*/ 383 w 448"/>
                <a:gd name="T1" fmla="*/ 311 h 335"/>
                <a:gd name="T2" fmla="*/ 383 w 448"/>
                <a:gd name="T3" fmla="*/ 311 h 335"/>
                <a:gd name="T4" fmla="*/ 423 w 448"/>
                <a:gd name="T5" fmla="*/ 311 h 335"/>
                <a:gd name="T6" fmla="*/ 424 w 448"/>
                <a:gd name="T7" fmla="*/ 311 h 335"/>
                <a:gd name="T8" fmla="*/ 424 w 448"/>
                <a:gd name="T9" fmla="*/ 63 h 335"/>
                <a:gd name="T10" fmla="*/ 423 w 448"/>
                <a:gd name="T11" fmla="*/ 61 h 335"/>
                <a:gd name="T12" fmla="*/ 167 w 448"/>
                <a:gd name="T13" fmla="*/ 61 h 335"/>
                <a:gd name="T14" fmla="*/ 155 w 448"/>
                <a:gd name="T15" fmla="*/ 48 h 335"/>
                <a:gd name="T16" fmla="*/ 155 w 448"/>
                <a:gd name="T17" fmla="*/ 36 h 335"/>
                <a:gd name="T18" fmla="*/ 143 w 448"/>
                <a:gd name="T19" fmla="*/ 25 h 335"/>
                <a:gd name="T20" fmla="*/ 26 w 448"/>
                <a:gd name="T21" fmla="*/ 25 h 335"/>
                <a:gd name="T22" fmla="*/ 26 w 448"/>
                <a:gd name="T23" fmla="*/ 106 h 335"/>
                <a:gd name="T24" fmla="*/ 361 w 448"/>
                <a:gd name="T25" fmla="*/ 106 h 335"/>
                <a:gd name="T26" fmla="*/ 383 w 448"/>
                <a:gd name="T27" fmla="*/ 129 h 335"/>
                <a:gd name="T28" fmla="*/ 383 w 448"/>
                <a:gd name="T29" fmla="*/ 311 h 335"/>
                <a:gd name="T30" fmla="*/ 423 w 448"/>
                <a:gd name="T31" fmla="*/ 335 h 335"/>
                <a:gd name="T32" fmla="*/ 423 w 448"/>
                <a:gd name="T33" fmla="*/ 335 h 335"/>
                <a:gd name="T34" fmla="*/ 371 w 448"/>
                <a:gd name="T35" fmla="*/ 335 h 335"/>
                <a:gd name="T36" fmla="*/ 358 w 448"/>
                <a:gd name="T37" fmla="*/ 323 h 335"/>
                <a:gd name="T38" fmla="*/ 358 w 448"/>
                <a:gd name="T39" fmla="*/ 131 h 335"/>
                <a:gd name="T40" fmla="*/ 25 w 448"/>
                <a:gd name="T41" fmla="*/ 131 h 335"/>
                <a:gd name="T42" fmla="*/ 12 w 448"/>
                <a:gd name="T43" fmla="*/ 138 h 335"/>
                <a:gd name="T44" fmla="*/ 1 w 448"/>
                <a:gd name="T45" fmla="*/ 126 h 335"/>
                <a:gd name="T46" fmla="*/ 1 w 448"/>
                <a:gd name="T47" fmla="*/ 25 h 335"/>
                <a:gd name="T48" fmla="*/ 4 w 448"/>
                <a:gd name="T49" fmla="*/ 9 h 335"/>
                <a:gd name="T50" fmla="*/ 24 w 448"/>
                <a:gd name="T51" fmla="*/ 0 h 335"/>
                <a:gd name="T52" fmla="*/ 144 w 448"/>
                <a:gd name="T53" fmla="*/ 0 h 335"/>
                <a:gd name="T54" fmla="*/ 179 w 448"/>
                <a:gd name="T55" fmla="*/ 36 h 335"/>
                <a:gd name="T56" fmla="*/ 424 w 448"/>
                <a:gd name="T57" fmla="*/ 36 h 335"/>
                <a:gd name="T58" fmla="*/ 448 w 448"/>
                <a:gd name="T59" fmla="*/ 63 h 335"/>
                <a:gd name="T60" fmla="*/ 448 w 448"/>
                <a:gd name="T61" fmla="*/ 313 h 335"/>
                <a:gd name="T62" fmla="*/ 423 w 448"/>
                <a:gd name="T63"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335">
                  <a:moveTo>
                    <a:pt x="383" y="311"/>
                  </a:moveTo>
                  <a:lnTo>
                    <a:pt x="383" y="311"/>
                  </a:lnTo>
                  <a:lnTo>
                    <a:pt x="423" y="311"/>
                  </a:lnTo>
                  <a:cubicBezTo>
                    <a:pt x="423" y="311"/>
                    <a:pt x="424" y="311"/>
                    <a:pt x="424" y="311"/>
                  </a:cubicBezTo>
                  <a:lnTo>
                    <a:pt x="424" y="63"/>
                  </a:lnTo>
                  <a:cubicBezTo>
                    <a:pt x="424" y="61"/>
                    <a:pt x="424" y="61"/>
                    <a:pt x="423" y="61"/>
                  </a:cubicBezTo>
                  <a:lnTo>
                    <a:pt x="167" y="61"/>
                  </a:lnTo>
                  <a:cubicBezTo>
                    <a:pt x="160" y="61"/>
                    <a:pt x="155" y="55"/>
                    <a:pt x="155" y="48"/>
                  </a:cubicBezTo>
                  <a:lnTo>
                    <a:pt x="155" y="36"/>
                  </a:lnTo>
                  <a:cubicBezTo>
                    <a:pt x="155" y="27"/>
                    <a:pt x="146" y="25"/>
                    <a:pt x="143" y="25"/>
                  </a:cubicBezTo>
                  <a:lnTo>
                    <a:pt x="26" y="25"/>
                  </a:lnTo>
                  <a:lnTo>
                    <a:pt x="26" y="106"/>
                  </a:lnTo>
                  <a:lnTo>
                    <a:pt x="361" y="106"/>
                  </a:lnTo>
                  <a:cubicBezTo>
                    <a:pt x="373" y="106"/>
                    <a:pt x="383" y="116"/>
                    <a:pt x="383" y="129"/>
                  </a:cubicBezTo>
                  <a:lnTo>
                    <a:pt x="383" y="311"/>
                  </a:lnTo>
                  <a:close/>
                  <a:moveTo>
                    <a:pt x="423" y="335"/>
                  </a:moveTo>
                  <a:lnTo>
                    <a:pt x="423" y="335"/>
                  </a:lnTo>
                  <a:lnTo>
                    <a:pt x="371" y="335"/>
                  </a:lnTo>
                  <a:cubicBezTo>
                    <a:pt x="364" y="335"/>
                    <a:pt x="358" y="330"/>
                    <a:pt x="358" y="323"/>
                  </a:cubicBezTo>
                  <a:lnTo>
                    <a:pt x="358" y="131"/>
                  </a:lnTo>
                  <a:lnTo>
                    <a:pt x="25" y="131"/>
                  </a:lnTo>
                  <a:cubicBezTo>
                    <a:pt x="23" y="136"/>
                    <a:pt x="17" y="139"/>
                    <a:pt x="12" y="138"/>
                  </a:cubicBezTo>
                  <a:cubicBezTo>
                    <a:pt x="6" y="137"/>
                    <a:pt x="1" y="132"/>
                    <a:pt x="1" y="126"/>
                  </a:cubicBezTo>
                  <a:lnTo>
                    <a:pt x="1" y="25"/>
                  </a:lnTo>
                  <a:cubicBezTo>
                    <a:pt x="0" y="20"/>
                    <a:pt x="1" y="14"/>
                    <a:pt x="4" y="9"/>
                  </a:cubicBezTo>
                  <a:cubicBezTo>
                    <a:pt x="7" y="5"/>
                    <a:pt x="13" y="0"/>
                    <a:pt x="24" y="0"/>
                  </a:cubicBezTo>
                  <a:lnTo>
                    <a:pt x="144" y="0"/>
                  </a:lnTo>
                  <a:cubicBezTo>
                    <a:pt x="158" y="1"/>
                    <a:pt x="179" y="12"/>
                    <a:pt x="179" y="36"/>
                  </a:cubicBezTo>
                  <a:lnTo>
                    <a:pt x="424" y="36"/>
                  </a:lnTo>
                  <a:cubicBezTo>
                    <a:pt x="433" y="36"/>
                    <a:pt x="448" y="43"/>
                    <a:pt x="448" y="63"/>
                  </a:cubicBezTo>
                  <a:lnTo>
                    <a:pt x="448" y="313"/>
                  </a:lnTo>
                  <a:cubicBezTo>
                    <a:pt x="448" y="323"/>
                    <a:pt x="440" y="335"/>
                    <a:pt x="423" y="335"/>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59" name="Freeform 77"/>
            <p:cNvSpPr>
              <a:spLocks/>
            </p:cNvSpPr>
            <p:nvPr/>
          </p:nvSpPr>
          <p:spPr bwMode="auto">
            <a:xfrm>
              <a:off x="5308601" y="1974851"/>
              <a:ext cx="33338" cy="92075"/>
            </a:xfrm>
            <a:custGeom>
              <a:avLst/>
              <a:gdLst>
                <a:gd name="T0" fmla="*/ 0 w 39"/>
                <a:gd name="T1" fmla="*/ 99 h 109"/>
                <a:gd name="T2" fmla="*/ 0 w 39"/>
                <a:gd name="T3" fmla="*/ 99 h 109"/>
                <a:gd name="T4" fmla="*/ 10 w 39"/>
                <a:gd name="T5" fmla="*/ 109 h 109"/>
                <a:gd name="T6" fmla="*/ 29 w 39"/>
                <a:gd name="T7" fmla="*/ 109 h 109"/>
                <a:gd name="T8" fmla="*/ 39 w 39"/>
                <a:gd name="T9" fmla="*/ 99 h 109"/>
                <a:gd name="T10" fmla="*/ 39 w 39"/>
                <a:gd name="T11" fmla="*/ 10 h 109"/>
                <a:gd name="T12" fmla="*/ 29 w 39"/>
                <a:gd name="T13" fmla="*/ 0 h 109"/>
                <a:gd name="T14" fmla="*/ 10 w 39"/>
                <a:gd name="T15" fmla="*/ 0 h 109"/>
                <a:gd name="T16" fmla="*/ 0 w 39"/>
                <a:gd name="T17" fmla="*/ 10 h 109"/>
                <a:gd name="T18" fmla="*/ 0 w 39"/>
                <a:gd name="T19" fmla="*/ 9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109">
                  <a:moveTo>
                    <a:pt x="0" y="99"/>
                  </a:moveTo>
                  <a:lnTo>
                    <a:pt x="0" y="99"/>
                  </a:lnTo>
                  <a:cubicBezTo>
                    <a:pt x="0" y="104"/>
                    <a:pt x="5" y="109"/>
                    <a:pt x="10" y="109"/>
                  </a:cubicBezTo>
                  <a:lnTo>
                    <a:pt x="29" y="109"/>
                  </a:lnTo>
                  <a:cubicBezTo>
                    <a:pt x="34" y="109"/>
                    <a:pt x="39" y="104"/>
                    <a:pt x="39" y="99"/>
                  </a:cubicBezTo>
                  <a:lnTo>
                    <a:pt x="39" y="10"/>
                  </a:lnTo>
                  <a:cubicBezTo>
                    <a:pt x="39" y="5"/>
                    <a:pt x="34" y="0"/>
                    <a:pt x="29" y="0"/>
                  </a:cubicBezTo>
                  <a:lnTo>
                    <a:pt x="10" y="0"/>
                  </a:lnTo>
                  <a:cubicBezTo>
                    <a:pt x="5" y="0"/>
                    <a:pt x="0" y="5"/>
                    <a:pt x="0" y="10"/>
                  </a:cubicBezTo>
                  <a:lnTo>
                    <a:pt x="0" y="99"/>
                  </a:ln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60" name="Freeform 78"/>
            <p:cNvSpPr>
              <a:spLocks/>
            </p:cNvSpPr>
            <p:nvPr/>
          </p:nvSpPr>
          <p:spPr bwMode="auto">
            <a:xfrm>
              <a:off x="5308601" y="2120901"/>
              <a:ext cx="33338" cy="82550"/>
            </a:xfrm>
            <a:custGeom>
              <a:avLst/>
              <a:gdLst>
                <a:gd name="T0" fmla="*/ 0 w 39"/>
                <a:gd name="T1" fmla="*/ 87 h 97"/>
                <a:gd name="T2" fmla="*/ 0 w 39"/>
                <a:gd name="T3" fmla="*/ 87 h 97"/>
                <a:gd name="T4" fmla="*/ 10 w 39"/>
                <a:gd name="T5" fmla="*/ 97 h 97"/>
                <a:gd name="T6" fmla="*/ 29 w 39"/>
                <a:gd name="T7" fmla="*/ 97 h 97"/>
                <a:gd name="T8" fmla="*/ 39 w 39"/>
                <a:gd name="T9" fmla="*/ 87 h 97"/>
                <a:gd name="T10" fmla="*/ 39 w 39"/>
                <a:gd name="T11" fmla="*/ 10 h 97"/>
                <a:gd name="T12" fmla="*/ 29 w 39"/>
                <a:gd name="T13" fmla="*/ 0 h 97"/>
                <a:gd name="T14" fmla="*/ 10 w 39"/>
                <a:gd name="T15" fmla="*/ 0 h 97"/>
                <a:gd name="T16" fmla="*/ 0 w 39"/>
                <a:gd name="T17" fmla="*/ 10 h 97"/>
                <a:gd name="T18" fmla="*/ 0 w 39"/>
                <a:gd name="T19" fmla="*/ 8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97">
                  <a:moveTo>
                    <a:pt x="0" y="87"/>
                  </a:moveTo>
                  <a:lnTo>
                    <a:pt x="0" y="87"/>
                  </a:lnTo>
                  <a:cubicBezTo>
                    <a:pt x="0" y="93"/>
                    <a:pt x="5" y="97"/>
                    <a:pt x="10" y="97"/>
                  </a:cubicBezTo>
                  <a:lnTo>
                    <a:pt x="29" y="97"/>
                  </a:lnTo>
                  <a:cubicBezTo>
                    <a:pt x="34" y="97"/>
                    <a:pt x="39" y="93"/>
                    <a:pt x="39" y="87"/>
                  </a:cubicBezTo>
                  <a:lnTo>
                    <a:pt x="39" y="10"/>
                  </a:lnTo>
                  <a:cubicBezTo>
                    <a:pt x="39" y="5"/>
                    <a:pt x="34" y="0"/>
                    <a:pt x="29" y="0"/>
                  </a:cubicBezTo>
                  <a:lnTo>
                    <a:pt x="10" y="0"/>
                  </a:lnTo>
                  <a:cubicBezTo>
                    <a:pt x="5" y="0"/>
                    <a:pt x="0" y="5"/>
                    <a:pt x="0" y="10"/>
                  </a:cubicBezTo>
                  <a:lnTo>
                    <a:pt x="0" y="87"/>
                  </a:ln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61" name="Freeform 79"/>
            <p:cNvSpPr>
              <a:spLocks/>
            </p:cNvSpPr>
            <p:nvPr/>
          </p:nvSpPr>
          <p:spPr bwMode="auto">
            <a:xfrm>
              <a:off x="5260976" y="1906589"/>
              <a:ext cx="93663" cy="346075"/>
            </a:xfrm>
            <a:custGeom>
              <a:avLst/>
              <a:gdLst>
                <a:gd name="T0" fmla="*/ 15 w 111"/>
                <a:gd name="T1" fmla="*/ 30 h 406"/>
                <a:gd name="T2" fmla="*/ 15 w 111"/>
                <a:gd name="T3" fmla="*/ 30 h 406"/>
                <a:gd name="T4" fmla="*/ 81 w 111"/>
                <a:gd name="T5" fmla="*/ 30 h 406"/>
                <a:gd name="T6" fmla="*/ 81 w 111"/>
                <a:gd name="T7" fmla="*/ 406 h 406"/>
                <a:gd name="T8" fmla="*/ 111 w 111"/>
                <a:gd name="T9" fmla="*/ 406 h 406"/>
                <a:gd name="T10" fmla="*/ 111 w 111"/>
                <a:gd name="T11" fmla="*/ 15 h 406"/>
                <a:gd name="T12" fmla="*/ 96 w 111"/>
                <a:gd name="T13" fmla="*/ 0 h 406"/>
                <a:gd name="T14" fmla="*/ 15 w 111"/>
                <a:gd name="T15" fmla="*/ 0 h 406"/>
                <a:gd name="T16" fmla="*/ 0 w 111"/>
                <a:gd name="T17" fmla="*/ 15 h 406"/>
                <a:gd name="T18" fmla="*/ 15 w 111"/>
                <a:gd name="T19" fmla="*/ 3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406">
                  <a:moveTo>
                    <a:pt x="15" y="30"/>
                  </a:moveTo>
                  <a:lnTo>
                    <a:pt x="15" y="30"/>
                  </a:lnTo>
                  <a:lnTo>
                    <a:pt x="81" y="30"/>
                  </a:lnTo>
                  <a:lnTo>
                    <a:pt x="81" y="406"/>
                  </a:lnTo>
                  <a:lnTo>
                    <a:pt x="111" y="406"/>
                  </a:lnTo>
                  <a:lnTo>
                    <a:pt x="111" y="15"/>
                  </a:lnTo>
                  <a:cubicBezTo>
                    <a:pt x="111" y="7"/>
                    <a:pt x="104" y="0"/>
                    <a:pt x="96" y="0"/>
                  </a:cubicBezTo>
                  <a:lnTo>
                    <a:pt x="15" y="0"/>
                  </a:lnTo>
                  <a:cubicBezTo>
                    <a:pt x="7" y="0"/>
                    <a:pt x="0" y="7"/>
                    <a:pt x="0" y="15"/>
                  </a:cubicBezTo>
                  <a:cubicBezTo>
                    <a:pt x="0" y="24"/>
                    <a:pt x="7" y="30"/>
                    <a:pt x="15" y="3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62" name="Freeform 83"/>
            <p:cNvSpPr>
              <a:spLocks/>
            </p:cNvSpPr>
            <p:nvPr/>
          </p:nvSpPr>
          <p:spPr bwMode="auto">
            <a:xfrm>
              <a:off x="5554663"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1" y="46"/>
                    <a:pt x="0" y="36"/>
                    <a:pt x="0" y="23"/>
                  </a:cubicBezTo>
                  <a:cubicBezTo>
                    <a:pt x="0" y="11"/>
                    <a:pt x="11" y="0"/>
                    <a:pt x="23" y="0"/>
                  </a:cubicBezTo>
                  <a:cubicBezTo>
                    <a:pt x="36" y="0"/>
                    <a:pt x="46" y="11"/>
                    <a:pt x="46" y="23"/>
                  </a:cubicBezTo>
                  <a:cubicBezTo>
                    <a:pt x="46" y="36"/>
                    <a:pt x="36" y="46"/>
                    <a:pt x="23" y="46"/>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63" name="Freeform 84"/>
            <p:cNvSpPr>
              <a:spLocks/>
            </p:cNvSpPr>
            <p:nvPr/>
          </p:nvSpPr>
          <p:spPr bwMode="auto">
            <a:xfrm>
              <a:off x="5614988"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0" y="46"/>
                    <a:pt x="0" y="36"/>
                    <a:pt x="0" y="23"/>
                  </a:cubicBezTo>
                  <a:cubicBezTo>
                    <a:pt x="0" y="10"/>
                    <a:pt x="10" y="0"/>
                    <a:pt x="23" y="0"/>
                  </a:cubicBezTo>
                  <a:cubicBezTo>
                    <a:pt x="35" y="0"/>
                    <a:pt x="46" y="10"/>
                    <a:pt x="46" y="23"/>
                  </a:cubicBezTo>
                  <a:cubicBezTo>
                    <a:pt x="46" y="36"/>
                    <a:pt x="35" y="46"/>
                    <a:pt x="23" y="46"/>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cxnSp>
        <p:nvCxnSpPr>
          <p:cNvPr id="453" name="直接连接符 452"/>
          <p:cNvCxnSpPr/>
          <p:nvPr/>
        </p:nvCxnSpPr>
        <p:spPr bwMode="auto">
          <a:xfrm>
            <a:off x="8288037" y="2808895"/>
            <a:ext cx="56161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4" name="直接连接符 453"/>
          <p:cNvCxnSpPr/>
          <p:nvPr/>
        </p:nvCxnSpPr>
        <p:spPr bwMode="auto">
          <a:xfrm>
            <a:off x="8282680" y="2212949"/>
            <a:ext cx="56697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56" name="文本框 455"/>
          <p:cNvSpPr txBox="1"/>
          <p:nvPr/>
        </p:nvSpPr>
        <p:spPr bwMode="auto">
          <a:xfrm>
            <a:off x="8282680" y="1757855"/>
            <a:ext cx="568916" cy="304103"/>
          </a:xfrm>
          <a:prstGeom prst="rect">
            <a:avLst/>
          </a:prstGeom>
          <a:solidFill>
            <a:srgbClr val="92D050"/>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400" dirty="0" smtClean="0">
                <a:latin typeface="+mn-ea"/>
                <a:ea typeface="+mn-ea"/>
              </a:rPr>
              <a:t>APP</a:t>
            </a:r>
            <a:endParaRPr lang="zh-CN" altLang="en-US" sz="1400" dirty="0" smtClean="0">
              <a:latin typeface="+mn-ea"/>
              <a:ea typeface="+mn-ea"/>
            </a:endParaRPr>
          </a:p>
        </p:txBody>
      </p:sp>
      <p:grpSp>
        <p:nvGrpSpPr>
          <p:cNvPr id="468" name="组合 467"/>
          <p:cNvGrpSpPr/>
          <p:nvPr/>
        </p:nvGrpSpPr>
        <p:grpSpPr>
          <a:xfrm>
            <a:off x="8958182" y="1603473"/>
            <a:ext cx="575692" cy="1778472"/>
            <a:chOff x="6868063" y="1593379"/>
            <a:chExt cx="717038" cy="1778472"/>
          </a:xfrm>
        </p:grpSpPr>
        <p:sp>
          <p:nvSpPr>
            <p:cNvPr id="469" name="圆角矩形 468"/>
            <p:cNvSpPr/>
            <p:nvPr/>
          </p:nvSpPr>
          <p:spPr bwMode="auto">
            <a:xfrm>
              <a:off x="6868063" y="1593379"/>
              <a:ext cx="717038" cy="1778472"/>
            </a:xfrm>
            <a:prstGeom prst="roundRect">
              <a:avLst/>
            </a:prstGeom>
            <a:solidFill>
              <a:schemeClr val="bg1">
                <a:lumMod val="85000"/>
              </a:scheme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470" name="任意多边形 469"/>
            <p:cNvSpPr/>
            <p:nvPr/>
          </p:nvSpPr>
          <p:spPr bwMode="auto">
            <a:xfrm rot="5400000">
              <a:off x="6971688" y="2851783"/>
              <a:ext cx="182774" cy="196834"/>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471" name="任意多边形 470"/>
            <p:cNvSpPr/>
            <p:nvPr/>
          </p:nvSpPr>
          <p:spPr bwMode="auto">
            <a:xfrm>
              <a:off x="7231903" y="2898920"/>
              <a:ext cx="30931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472" name="组合 16582"/>
            <p:cNvGrpSpPr/>
            <p:nvPr/>
          </p:nvGrpSpPr>
          <p:grpSpPr>
            <a:xfrm>
              <a:off x="7317969" y="3124744"/>
              <a:ext cx="168715" cy="198701"/>
              <a:chOff x="8407400" y="2055813"/>
              <a:chExt cx="360363" cy="458788"/>
            </a:xfrm>
            <a:noFill/>
          </p:grpSpPr>
          <p:sp>
            <p:nvSpPr>
              <p:cNvPr id="485"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86"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87"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88"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nvGrpSpPr>
            <p:cNvPr id="473" name="组合 18405"/>
            <p:cNvGrpSpPr/>
            <p:nvPr/>
          </p:nvGrpSpPr>
          <p:grpSpPr>
            <a:xfrm>
              <a:off x="6909376" y="3134874"/>
              <a:ext cx="310176" cy="174474"/>
              <a:chOff x="5260976" y="1906589"/>
              <a:chExt cx="492125" cy="365125"/>
            </a:xfrm>
            <a:solidFill>
              <a:schemeClr val="bg1"/>
            </a:solidFill>
          </p:grpSpPr>
          <p:sp>
            <p:nvSpPr>
              <p:cNvPr id="478" name="Freeform 75"/>
              <p:cNvSpPr>
                <a:spLocks/>
              </p:cNvSpPr>
              <p:nvPr/>
            </p:nvSpPr>
            <p:spPr bwMode="auto">
              <a:xfrm>
                <a:off x="5372101" y="2038351"/>
                <a:ext cx="325438" cy="225425"/>
              </a:xfrm>
              <a:custGeom>
                <a:avLst/>
                <a:gdLst>
                  <a:gd name="T0" fmla="*/ 360 w 382"/>
                  <a:gd name="T1" fmla="*/ 265 h 265"/>
                  <a:gd name="T2" fmla="*/ 360 w 382"/>
                  <a:gd name="T3" fmla="*/ 265 h 265"/>
                  <a:gd name="T4" fmla="*/ 310 w 382"/>
                  <a:gd name="T5" fmla="*/ 265 h 265"/>
                  <a:gd name="T6" fmla="*/ 298 w 382"/>
                  <a:gd name="T7" fmla="*/ 252 h 265"/>
                  <a:gd name="T8" fmla="*/ 310 w 382"/>
                  <a:gd name="T9" fmla="*/ 240 h 265"/>
                  <a:gd name="T10" fmla="*/ 357 w 382"/>
                  <a:gd name="T11" fmla="*/ 240 h 265"/>
                  <a:gd name="T12" fmla="*/ 357 w 382"/>
                  <a:gd name="T13" fmla="*/ 25 h 265"/>
                  <a:gd name="T14" fmla="*/ 24 w 382"/>
                  <a:gd name="T15" fmla="*/ 25 h 265"/>
                  <a:gd name="T16" fmla="*/ 24 w 382"/>
                  <a:gd name="T17" fmla="*/ 240 h 265"/>
                  <a:gd name="T18" fmla="*/ 239 w 382"/>
                  <a:gd name="T19" fmla="*/ 240 h 265"/>
                  <a:gd name="T20" fmla="*/ 251 w 382"/>
                  <a:gd name="T21" fmla="*/ 252 h 265"/>
                  <a:gd name="T22" fmla="*/ 239 w 382"/>
                  <a:gd name="T23" fmla="*/ 265 h 265"/>
                  <a:gd name="T24" fmla="*/ 22 w 382"/>
                  <a:gd name="T25" fmla="*/ 265 h 265"/>
                  <a:gd name="T26" fmla="*/ 0 w 382"/>
                  <a:gd name="T27" fmla="*/ 242 h 265"/>
                  <a:gd name="T28" fmla="*/ 0 w 382"/>
                  <a:gd name="T29" fmla="*/ 23 h 265"/>
                  <a:gd name="T30" fmla="*/ 22 w 382"/>
                  <a:gd name="T31" fmla="*/ 0 h 265"/>
                  <a:gd name="T32" fmla="*/ 360 w 382"/>
                  <a:gd name="T33" fmla="*/ 0 h 265"/>
                  <a:gd name="T34" fmla="*/ 382 w 382"/>
                  <a:gd name="T35" fmla="*/ 23 h 265"/>
                  <a:gd name="T36" fmla="*/ 382 w 382"/>
                  <a:gd name="T37" fmla="*/ 242 h 265"/>
                  <a:gd name="T38" fmla="*/ 360 w 382"/>
                  <a:gd name="T3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265">
                    <a:moveTo>
                      <a:pt x="360" y="265"/>
                    </a:moveTo>
                    <a:lnTo>
                      <a:pt x="360" y="265"/>
                    </a:lnTo>
                    <a:lnTo>
                      <a:pt x="310" y="265"/>
                    </a:lnTo>
                    <a:cubicBezTo>
                      <a:pt x="304" y="265"/>
                      <a:pt x="298" y="259"/>
                      <a:pt x="298" y="252"/>
                    </a:cubicBezTo>
                    <a:cubicBezTo>
                      <a:pt x="298" y="245"/>
                      <a:pt x="304" y="240"/>
                      <a:pt x="310" y="240"/>
                    </a:cubicBezTo>
                    <a:lnTo>
                      <a:pt x="357" y="240"/>
                    </a:lnTo>
                    <a:lnTo>
                      <a:pt x="357" y="25"/>
                    </a:lnTo>
                    <a:lnTo>
                      <a:pt x="24" y="25"/>
                    </a:lnTo>
                    <a:lnTo>
                      <a:pt x="24" y="240"/>
                    </a:lnTo>
                    <a:lnTo>
                      <a:pt x="239" y="240"/>
                    </a:lnTo>
                    <a:cubicBezTo>
                      <a:pt x="246" y="240"/>
                      <a:pt x="251" y="245"/>
                      <a:pt x="251" y="252"/>
                    </a:cubicBezTo>
                    <a:cubicBezTo>
                      <a:pt x="251" y="259"/>
                      <a:pt x="246" y="265"/>
                      <a:pt x="239" y="265"/>
                    </a:cubicBezTo>
                    <a:lnTo>
                      <a:pt x="22" y="265"/>
                    </a:lnTo>
                    <a:cubicBezTo>
                      <a:pt x="10" y="265"/>
                      <a:pt x="0" y="255"/>
                      <a:pt x="0" y="242"/>
                    </a:cubicBezTo>
                    <a:lnTo>
                      <a:pt x="0" y="23"/>
                    </a:lnTo>
                    <a:cubicBezTo>
                      <a:pt x="0" y="10"/>
                      <a:pt x="10" y="0"/>
                      <a:pt x="22" y="0"/>
                    </a:cubicBezTo>
                    <a:lnTo>
                      <a:pt x="360" y="0"/>
                    </a:lnTo>
                    <a:cubicBezTo>
                      <a:pt x="372" y="0"/>
                      <a:pt x="382" y="10"/>
                      <a:pt x="382" y="23"/>
                    </a:cubicBezTo>
                    <a:lnTo>
                      <a:pt x="382" y="242"/>
                    </a:lnTo>
                    <a:cubicBezTo>
                      <a:pt x="382" y="255"/>
                      <a:pt x="372" y="265"/>
                      <a:pt x="360" y="265"/>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79" name="Freeform 76"/>
              <p:cNvSpPr>
                <a:spLocks noEditPoints="1"/>
              </p:cNvSpPr>
              <p:nvPr/>
            </p:nvSpPr>
            <p:spPr bwMode="auto">
              <a:xfrm>
                <a:off x="5372101" y="1947864"/>
                <a:ext cx="381000" cy="285750"/>
              </a:xfrm>
              <a:custGeom>
                <a:avLst/>
                <a:gdLst>
                  <a:gd name="T0" fmla="*/ 383 w 448"/>
                  <a:gd name="T1" fmla="*/ 311 h 335"/>
                  <a:gd name="T2" fmla="*/ 383 w 448"/>
                  <a:gd name="T3" fmla="*/ 311 h 335"/>
                  <a:gd name="T4" fmla="*/ 423 w 448"/>
                  <a:gd name="T5" fmla="*/ 311 h 335"/>
                  <a:gd name="T6" fmla="*/ 424 w 448"/>
                  <a:gd name="T7" fmla="*/ 311 h 335"/>
                  <a:gd name="T8" fmla="*/ 424 w 448"/>
                  <a:gd name="T9" fmla="*/ 63 h 335"/>
                  <a:gd name="T10" fmla="*/ 423 w 448"/>
                  <a:gd name="T11" fmla="*/ 61 h 335"/>
                  <a:gd name="T12" fmla="*/ 167 w 448"/>
                  <a:gd name="T13" fmla="*/ 61 h 335"/>
                  <a:gd name="T14" fmla="*/ 155 w 448"/>
                  <a:gd name="T15" fmla="*/ 48 h 335"/>
                  <a:gd name="T16" fmla="*/ 155 w 448"/>
                  <a:gd name="T17" fmla="*/ 36 h 335"/>
                  <a:gd name="T18" fmla="*/ 143 w 448"/>
                  <a:gd name="T19" fmla="*/ 25 h 335"/>
                  <a:gd name="T20" fmla="*/ 26 w 448"/>
                  <a:gd name="T21" fmla="*/ 25 h 335"/>
                  <a:gd name="T22" fmla="*/ 26 w 448"/>
                  <a:gd name="T23" fmla="*/ 106 h 335"/>
                  <a:gd name="T24" fmla="*/ 361 w 448"/>
                  <a:gd name="T25" fmla="*/ 106 h 335"/>
                  <a:gd name="T26" fmla="*/ 383 w 448"/>
                  <a:gd name="T27" fmla="*/ 129 h 335"/>
                  <a:gd name="T28" fmla="*/ 383 w 448"/>
                  <a:gd name="T29" fmla="*/ 311 h 335"/>
                  <a:gd name="T30" fmla="*/ 423 w 448"/>
                  <a:gd name="T31" fmla="*/ 335 h 335"/>
                  <a:gd name="T32" fmla="*/ 423 w 448"/>
                  <a:gd name="T33" fmla="*/ 335 h 335"/>
                  <a:gd name="T34" fmla="*/ 371 w 448"/>
                  <a:gd name="T35" fmla="*/ 335 h 335"/>
                  <a:gd name="T36" fmla="*/ 358 w 448"/>
                  <a:gd name="T37" fmla="*/ 323 h 335"/>
                  <a:gd name="T38" fmla="*/ 358 w 448"/>
                  <a:gd name="T39" fmla="*/ 131 h 335"/>
                  <a:gd name="T40" fmla="*/ 25 w 448"/>
                  <a:gd name="T41" fmla="*/ 131 h 335"/>
                  <a:gd name="T42" fmla="*/ 12 w 448"/>
                  <a:gd name="T43" fmla="*/ 138 h 335"/>
                  <a:gd name="T44" fmla="*/ 1 w 448"/>
                  <a:gd name="T45" fmla="*/ 126 h 335"/>
                  <a:gd name="T46" fmla="*/ 1 w 448"/>
                  <a:gd name="T47" fmla="*/ 25 h 335"/>
                  <a:gd name="T48" fmla="*/ 4 w 448"/>
                  <a:gd name="T49" fmla="*/ 9 h 335"/>
                  <a:gd name="T50" fmla="*/ 24 w 448"/>
                  <a:gd name="T51" fmla="*/ 0 h 335"/>
                  <a:gd name="T52" fmla="*/ 144 w 448"/>
                  <a:gd name="T53" fmla="*/ 0 h 335"/>
                  <a:gd name="T54" fmla="*/ 179 w 448"/>
                  <a:gd name="T55" fmla="*/ 36 h 335"/>
                  <a:gd name="T56" fmla="*/ 424 w 448"/>
                  <a:gd name="T57" fmla="*/ 36 h 335"/>
                  <a:gd name="T58" fmla="*/ 448 w 448"/>
                  <a:gd name="T59" fmla="*/ 63 h 335"/>
                  <a:gd name="T60" fmla="*/ 448 w 448"/>
                  <a:gd name="T61" fmla="*/ 313 h 335"/>
                  <a:gd name="T62" fmla="*/ 423 w 448"/>
                  <a:gd name="T63"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335">
                    <a:moveTo>
                      <a:pt x="383" y="311"/>
                    </a:moveTo>
                    <a:lnTo>
                      <a:pt x="383" y="311"/>
                    </a:lnTo>
                    <a:lnTo>
                      <a:pt x="423" y="311"/>
                    </a:lnTo>
                    <a:cubicBezTo>
                      <a:pt x="423" y="311"/>
                      <a:pt x="424" y="311"/>
                      <a:pt x="424" y="311"/>
                    </a:cubicBezTo>
                    <a:lnTo>
                      <a:pt x="424" y="63"/>
                    </a:lnTo>
                    <a:cubicBezTo>
                      <a:pt x="424" y="61"/>
                      <a:pt x="424" y="61"/>
                      <a:pt x="423" y="61"/>
                    </a:cubicBezTo>
                    <a:lnTo>
                      <a:pt x="167" y="61"/>
                    </a:lnTo>
                    <a:cubicBezTo>
                      <a:pt x="160" y="61"/>
                      <a:pt x="155" y="55"/>
                      <a:pt x="155" y="48"/>
                    </a:cubicBezTo>
                    <a:lnTo>
                      <a:pt x="155" y="36"/>
                    </a:lnTo>
                    <a:cubicBezTo>
                      <a:pt x="155" y="27"/>
                      <a:pt x="146" y="25"/>
                      <a:pt x="143" y="25"/>
                    </a:cubicBezTo>
                    <a:lnTo>
                      <a:pt x="26" y="25"/>
                    </a:lnTo>
                    <a:lnTo>
                      <a:pt x="26" y="106"/>
                    </a:lnTo>
                    <a:lnTo>
                      <a:pt x="361" y="106"/>
                    </a:lnTo>
                    <a:cubicBezTo>
                      <a:pt x="373" y="106"/>
                      <a:pt x="383" y="116"/>
                      <a:pt x="383" y="129"/>
                    </a:cubicBezTo>
                    <a:lnTo>
                      <a:pt x="383" y="311"/>
                    </a:lnTo>
                    <a:close/>
                    <a:moveTo>
                      <a:pt x="423" y="335"/>
                    </a:moveTo>
                    <a:lnTo>
                      <a:pt x="423" y="335"/>
                    </a:lnTo>
                    <a:lnTo>
                      <a:pt x="371" y="335"/>
                    </a:lnTo>
                    <a:cubicBezTo>
                      <a:pt x="364" y="335"/>
                      <a:pt x="358" y="330"/>
                      <a:pt x="358" y="323"/>
                    </a:cubicBezTo>
                    <a:lnTo>
                      <a:pt x="358" y="131"/>
                    </a:lnTo>
                    <a:lnTo>
                      <a:pt x="25" y="131"/>
                    </a:lnTo>
                    <a:cubicBezTo>
                      <a:pt x="23" y="136"/>
                      <a:pt x="17" y="139"/>
                      <a:pt x="12" y="138"/>
                    </a:cubicBezTo>
                    <a:cubicBezTo>
                      <a:pt x="6" y="137"/>
                      <a:pt x="1" y="132"/>
                      <a:pt x="1" y="126"/>
                    </a:cubicBezTo>
                    <a:lnTo>
                      <a:pt x="1" y="25"/>
                    </a:lnTo>
                    <a:cubicBezTo>
                      <a:pt x="0" y="20"/>
                      <a:pt x="1" y="14"/>
                      <a:pt x="4" y="9"/>
                    </a:cubicBezTo>
                    <a:cubicBezTo>
                      <a:pt x="7" y="5"/>
                      <a:pt x="13" y="0"/>
                      <a:pt x="24" y="0"/>
                    </a:cubicBezTo>
                    <a:lnTo>
                      <a:pt x="144" y="0"/>
                    </a:lnTo>
                    <a:cubicBezTo>
                      <a:pt x="158" y="1"/>
                      <a:pt x="179" y="12"/>
                      <a:pt x="179" y="36"/>
                    </a:cubicBezTo>
                    <a:lnTo>
                      <a:pt x="424" y="36"/>
                    </a:lnTo>
                    <a:cubicBezTo>
                      <a:pt x="433" y="36"/>
                      <a:pt x="448" y="43"/>
                      <a:pt x="448" y="63"/>
                    </a:cubicBezTo>
                    <a:lnTo>
                      <a:pt x="448" y="313"/>
                    </a:lnTo>
                    <a:cubicBezTo>
                      <a:pt x="448" y="323"/>
                      <a:pt x="440" y="335"/>
                      <a:pt x="423" y="335"/>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80" name="Freeform 77"/>
              <p:cNvSpPr>
                <a:spLocks/>
              </p:cNvSpPr>
              <p:nvPr/>
            </p:nvSpPr>
            <p:spPr bwMode="auto">
              <a:xfrm>
                <a:off x="5308601" y="1974851"/>
                <a:ext cx="33338" cy="92075"/>
              </a:xfrm>
              <a:custGeom>
                <a:avLst/>
                <a:gdLst>
                  <a:gd name="T0" fmla="*/ 0 w 39"/>
                  <a:gd name="T1" fmla="*/ 99 h 109"/>
                  <a:gd name="T2" fmla="*/ 0 w 39"/>
                  <a:gd name="T3" fmla="*/ 99 h 109"/>
                  <a:gd name="T4" fmla="*/ 10 w 39"/>
                  <a:gd name="T5" fmla="*/ 109 h 109"/>
                  <a:gd name="T6" fmla="*/ 29 w 39"/>
                  <a:gd name="T7" fmla="*/ 109 h 109"/>
                  <a:gd name="T8" fmla="*/ 39 w 39"/>
                  <a:gd name="T9" fmla="*/ 99 h 109"/>
                  <a:gd name="T10" fmla="*/ 39 w 39"/>
                  <a:gd name="T11" fmla="*/ 10 h 109"/>
                  <a:gd name="T12" fmla="*/ 29 w 39"/>
                  <a:gd name="T13" fmla="*/ 0 h 109"/>
                  <a:gd name="T14" fmla="*/ 10 w 39"/>
                  <a:gd name="T15" fmla="*/ 0 h 109"/>
                  <a:gd name="T16" fmla="*/ 0 w 39"/>
                  <a:gd name="T17" fmla="*/ 10 h 109"/>
                  <a:gd name="T18" fmla="*/ 0 w 39"/>
                  <a:gd name="T19" fmla="*/ 9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109">
                    <a:moveTo>
                      <a:pt x="0" y="99"/>
                    </a:moveTo>
                    <a:lnTo>
                      <a:pt x="0" y="99"/>
                    </a:lnTo>
                    <a:cubicBezTo>
                      <a:pt x="0" y="104"/>
                      <a:pt x="5" y="109"/>
                      <a:pt x="10" y="109"/>
                    </a:cubicBezTo>
                    <a:lnTo>
                      <a:pt x="29" y="109"/>
                    </a:lnTo>
                    <a:cubicBezTo>
                      <a:pt x="34" y="109"/>
                      <a:pt x="39" y="104"/>
                      <a:pt x="39" y="99"/>
                    </a:cubicBezTo>
                    <a:lnTo>
                      <a:pt x="39" y="10"/>
                    </a:lnTo>
                    <a:cubicBezTo>
                      <a:pt x="39" y="5"/>
                      <a:pt x="34" y="0"/>
                      <a:pt x="29" y="0"/>
                    </a:cubicBezTo>
                    <a:lnTo>
                      <a:pt x="10" y="0"/>
                    </a:lnTo>
                    <a:cubicBezTo>
                      <a:pt x="5" y="0"/>
                      <a:pt x="0" y="5"/>
                      <a:pt x="0" y="10"/>
                    </a:cubicBezTo>
                    <a:lnTo>
                      <a:pt x="0" y="99"/>
                    </a:ln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81" name="Freeform 78"/>
              <p:cNvSpPr>
                <a:spLocks/>
              </p:cNvSpPr>
              <p:nvPr/>
            </p:nvSpPr>
            <p:spPr bwMode="auto">
              <a:xfrm>
                <a:off x="5308601" y="2120901"/>
                <a:ext cx="33338" cy="82550"/>
              </a:xfrm>
              <a:custGeom>
                <a:avLst/>
                <a:gdLst>
                  <a:gd name="T0" fmla="*/ 0 w 39"/>
                  <a:gd name="T1" fmla="*/ 87 h 97"/>
                  <a:gd name="T2" fmla="*/ 0 w 39"/>
                  <a:gd name="T3" fmla="*/ 87 h 97"/>
                  <a:gd name="T4" fmla="*/ 10 w 39"/>
                  <a:gd name="T5" fmla="*/ 97 h 97"/>
                  <a:gd name="T6" fmla="*/ 29 w 39"/>
                  <a:gd name="T7" fmla="*/ 97 h 97"/>
                  <a:gd name="T8" fmla="*/ 39 w 39"/>
                  <a:gd name="T9" fmla="*/ 87 h 97"/>
                  <a:gd name="T10" fmla="*/ 39 w 39"/>
                  <a:gd name="T11" fmla="*/ 10 h 97"/>
                  <a:gd name="T12" fmla="*/ 29 w 39"/>
                  <a:gd name="T13" fmla="*/ 0 h 97"/>
                  <a:gd name="T14" fmla="*/ 10 w 39"/>
                  <a:gd name="T15" fmla="*/ 0 h 97"/>
                  <a:gd name="T16" fmla="*/ 0 w 39"/>
                  <a:gd name="T17" fmla="*/ 10 h 97"/>
                  <a:gd name="T18" fmla="*/ 0 w 39"/>
                  <a:gd name="T19" fmla="*/ 8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97">
                    <a:moveTo>
                      <a:pt x="0" y="87"/>
                    </a:moveTo>
                    <a:lnTo>
                      <a:pt x="0" y="87"/>
                    </a:lnTo>
                    <a:cubicBezTo>
                      <a:pt x="0" y="93"/>
                      <a:pt x="5" y="97"/>
                      <a:pt x="10" y="97"/>
                    </a:cubicBezTo>
                    <a:lnTo>
                      <a:pt x="29" y="97"/>
                    </a:lnTo>
                    <a:cubicBezTo>
                      <a:pt x="34" y="97"/>
                      <a:pt x="39" y="93"/>
                      <a:pt x="39" y="87"/>
                    </a:cubicBezTo>
                    <a:lnTo>
                      <a:pt x="39" y="10"/>
                    </a:lnTo>
                    <a:cubicBezTo>
                      <a:pt x="39" y="5"/>
                      <a:pt x="34" y="0"/>
                      <a:pt x="29" y="0"/>
                    </a:cubicBezTo>
                    <a:lnTo>
                      <a:pt x="10" y="0"/>
                    </a:lnTo>
                    <a:cubicBezTo>
                      <a:pt x="5" y="0"/>
                      <a:pt x="0" y="5"/>
                      <a:pt x="0" y="10"/>
                    </a:cubicBezTo>
                    <a:lnTo>
                      <a:pt x="0" y="87"/>
                    </a:ln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82" name="Freeform 79"/>
              <p:cNvSpPr>
                <a:spLocks/>
              </p:cNvSpPr>
              <p:nvPr/>
            </p:nvSpPr>
            <p:spPr bwMode="auto">
              <a:xfrm>
                <a:off x="5260976" y="1906589"/>
                <a:ext cx="93663" cy="346075"/>
              </a:xfrm>
              <a:custGeom>
                <a:avLst/>
                <a:gdLst>
                  <a:gd name="T0" fmla="*/ 15 w 111"/>
                  <a:gd name="T1" fmla="*/ 30 h 406"/>
                  <a:gd name="T2" fmla="*/ 15 w 111"/>
                  <a:gd name="T3" fmla="*/ 30 h 406"/>
                  <a:gd name="T4" fmla="*/ 81 w 111"/>
                  <a:gd name="T5" fmla="*/ 30 h 406"/>
                  <a:gd name="T6" fmla="*/ 81 w 111"/>
                  <a:gd name="T7" fmla="*/ 406 h 406"/>
                  <a:gd name="T8" fmla="*/ 111 w 111"/>
                  <a:gd name="T9" fmla="*/ 406 h 406"/>
                  <a:gd name="T10" fmla="*/ 111 w 111"/>
                  <a:gd name="T11" fmla="*/ 15 h 406"/>
                  <a:gd name="T12" fmla="*/ 96 w 111"/>
                  <a:gd name="T13" fmla="*/ 0 h 406"/>
                  <a:gd name="T14" fmla="*/ 15 w 111"/>
                  <a:gd name="T15" fmla="*/ 0 h 406"/>
                  <a:gd name="T16" fmla="*/ 0 w 111"/>
                  <a:gd name="T17" fmla="*/ 15 h 406"/>
                  <a:gd name="T18" fmla="*/ 15 w 111"/>
                  <a:gd name="T19" fmla="*/ 3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406">
                    <a:moveTo>
                      <a:pt x="15" y="30"/>
                    </a:moveTo>
                    <a:lnTo>
                      <a:pt x="15" y="30"/>
                    </a:lnTo>
                    <a:lnTo>
                      <a:pt x="81" y="30"/>
                    </a:lnTo>
                    <a:lnTo>
                      <a:pt x="81" y="406"/>
                    </a:lnTo>
                    <a:lnTo>
                      <a:pt x="111" y="406"/>
                    </a:lnTo>
                    <a:lnTo>
                      <a:pt x="111" y="15"/>
                    </a:lnTo>
                    <a:cubicBezTo>
                      <a:pt x="111" y="7"/>
                      <a:pt x="104" y="0"/>
                      <a:pt x="96" y="0"/>
                    </a:cubicBezTo>
                    <a:lnTo>
                      <a:pt x="15" y="0"/>
                    </a:lnTo>
                    <a:cubicBezTo>
                      <a:pt x="7" y="0"/>
                      <a:pt x="0" y="7"/>
                      <a:pt x="0" y="15"/>
                    </a:cubicBezTo>
                    <a:cubicBezTo>
                      <a:pt x="0" y="24"/>
                      <a:pt x="7" y="30"/>
                      <a:pt x="15" y="3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83" name="Freeform 83"/>
              <p:cNvSpPr>
                <a:spLocks/>
              </p:cNvSpPr>
              <p:nvPr/>
            </p:nvSpPr>
            <p:spPr bwMode="auto">
              <a:xfrm>
                <a:off x="5554663"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1" y="46"/>
                      <a:pt x="0" y="36"/>
                      <a:pt x="0" y="23"/>
                    </a:cubicBezTo>
                    <a:cubicBezTo>
                      <a:pt x="0" y="11"/>
                      <a:pt x="11" y="0"/>
                      <a:pt x="23" y="0"/>
                    </a:cubicBezTo>
                    <a:cubicBezTo>
                      <a:pt x="36" y="0"/>
                      <a:pt x="46" y="11"/>
                      <a:pt x="46" y="23"/>
                    </a:cubicBezTo>
                    <a:cubicBezTo>
                      <a:pt x="46" y="36"/>
                      <a:pt x="36" y="46"/>
                      <a:pt x="23" y="46"/>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84" name="Freeform 84"/>
              <p:cNvSpPr>
                <a:spLocks/>
              </p:cNvSpPr>
              <p:nvPr/>
            </p:nvSpPr>
            <p:spPr bwMode="auto">
              <a:xfrm>
                <a:off x="5614988"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0" y="46"/>
                      <a:pt x="0" y="36"/>
                      <a:pt x="0" y="23"/>
                    </a:cubicBezTo>
                    <a:cubicBezTo>
                      <a:pt x="0" y="10"/>
                      <a:pt x="10" y="0"/>
                      <a:pt x="23" y="0"/>
                    </a:cubicBezTo>
                    <a:cubicBezTo>
                      <a:pt x="35" y="0"/>
                      <a:pt x="46" y="10"/>
                      <a:pt x="46" y="23"/>
                    </a:cubicBezTo>
                    <a:cubicBezTo>
                      <a:pt x="46" y="36"/>
                      <a:pt x="35" y="46"/>
                      <a:pt x="23" y="46"/>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cxnSp>
          <p:nvCxnSpPr>
            <p:cNvPr id="474" name="直接连接符 473"/>
            <p:cNvCxnSpPr/>
            <p:nvPr/>
          </p:nvCxnSpPr>
          <p:spPr bwMode="auto">
            <a:xfrm>
              <a:off x="6874807" y="2805857"/>
              <a:ext cx="70709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5" name="直接连接符 474"/>
            <p:cNvCxnSpPr/>
            <p:nvPr/>
          </p:nvCxnSpPr>
          <p:spPr bwMode="auto">
            <a:xfrm>
              <a:off x="6868063" y="2209911"/>
              <a:ext cx="71383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476" name="Picture 4" descr="âWindows logoâçå¾çæç´¢ç»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19703" y="2257818"/>
              <a:ext cx="430787" cy="481743"/>
            </a:xfrm>
            <a:prstGeom prst="rect">
              <a:avLst/>
            </a:prstGeom>
            <a:noFill/>
            <a:extLst>
              <a:ext uri="{909E8E84-426E-40DD-AFC4-6F175D3DCCD1}">
                <a14:hiddenFill xmlns:a14="http://schemas.microsoft.com/office/drawing/2010/main">
                  <a:solidFill>
                    <a:srgbClr val="FFFFFF"/>
                  </a:solidFill>
                </a14:hiddenFill>
              </a:ext>
            </a:extLst>
          </p:spPr>
        </p:pic>
        <p:sp>
          <p:nvSpPr>
            <p:cNvPr id="477" name="文本框 476"/>
            <p:cNvSpPr txBox="1"/>
            <p:nvPr/>
          </p:nvSpPr>
          <p:spPr bwMode="auto">
            <a:xfrm>
              <a:off x="6868063" y="1754817"/>
              <a:ext cx="716280" cy="304103"/>
            </a:xfrm>
            <a:prstGeom prst="rect">
              <a:avLst/>
            </a:prstGeom>
            <a:solidFill>
              <a:srgbClr val="92D050"/>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400" dirty="0" smtClean="0">
                  <a:latin typeface="+mn-ea"/>
                  <a:ea typeface="+mn-ea"/>
                </a:rPr>
                <a:t>APP</a:t>
              </a:r>
              <a:endParaRPr lang="zh-CN" altLang="en-US" sz="1400" dirty="0" smtClean="0">
                <a:latin typeface="+mn-ea"/>
                <a:ea typeface="+mn-ea"/>
              </a:endParaRPr>
            </a:p>
          </p:txBody>
        </p:sp>
      </p:grpSp>
      <p:sp>
        <p:nvSpPr>
          <p:cNvPr id="490" name="圆角矩形 489"/>
          <p:cNvSpPr/>
          <p:nvPr/>
        </p:nvSpPr>
        <p:spPr bwMode="auto">
          <a:xfrm>
            <a:off x="9724053" y="1589093"/>
            <a:ext cx="569518" cy="1778472"/>
          </a:xfrm>
          <a:prstGeom prst="roundRect">
            <a:avLst/>
          </a:prstGeom>
          <a:solidFill>
            <a:schemeClr val="bg1">
              <a:lumMod val="85000"/>
            </a:scheme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491" name="任意多边形 490"/>
          <p:cNvSpPr/>
          <p:nvPr/>
        </p:nvSpPr>
        <p:spPr bwMode="auto">
          <a:xfrm rot="5400000">
            <a:off x="9787557" y="2867745"/>
            <a:ext cx="182774" cy="156338"/>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492" name="任意多边形 491"/>
          <p:cNvSpPr/>
          <p:nvPr/>
        </p:nvSpPr>
        <p:spPr bwMode="auto">
          <a:xfrm>
            <a:off x="10013038" y="2894634"/>
            <a:ext cx="245675"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493" name="组合 16582"/>
          <p:cNvGrpSpPr/>
          <p:nvPr/>
        </p:nvGrpSpPr>
        <p:grpSpPr>
          <a:xfrm>
            <a:off x="10081397" y="3120458"/>
            <a:ext cx="134004" cy="198701"/>
            <a:chOff x="8407400" y="2055813"/>
            <a:chExt cx="360363" cy="458788"/>
          </a:xfrm>
          <a:noFill/>
        </p:grpSpPr>
        <p:sp>
          <p:nvSpPr>
            <p:cNvPr id="506"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507"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508"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509"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nvGrpSpPr>
          <p:cNvPr id="494" name="组合 18405"/>
          <p:cNvGrpSpPr/>
          <p:nvPr/>
        </p:nvGrpSpPr>
        <p:grpSpPr>
          <a:xfrm>
            <a:off x="9756866" y="3130588"/>
            <a:ext cx="246362" cy="174474"/>
            <a:chOff x="5260976" y="1906589"/>
            <a:chExt cx="492125" cy="365125"/>
          </a:xfrm>
          <a:solidFill>
            <a:schemeClr val="bg1"/>
          </a:solidFill>
        </p:grpSpPr>
        <p:sp>
          <p:nvSpPr>
            <p:cNvPr id="499" name="Freeform 75"/>
            <p:cNvSpPr>
              <a:spLocks/>
            </p:cNvSpPr>
            <p:nvPr/>
          </p:nvSpPr>
          <p:spPr bwMode="auto">
            <a:xfrm>
              <a:off x="5372101" y="2038351"/>
              <a:ext cx="325438" cy="225425"/>
            </a:xfrm>
            <a:custGeom>
              <a:avLst/>
              <a:gdLst>
                <a:gd name="T0" fmla="*/ 360 w 382"/>
                <a:gd name="T1" fmla="*/ 265 h 265"/>
                <a:gd name="T2" fmla="*/ 360 w 382"/>
                <a:gd name="T3" fmla="*/ 265 h 265"/>
                <a:gd name="T4" fmla="*/ 310 w 382"/>
                <a:gd name="T5" fmla="*/ 265 h 265"/>
                <a:gd name="T6" fmla="*/ 298 w 382"/>
                <a:gd name="T7" fmla="*/ 252 h 265"/>
                <a:gd name="T8" fmla="*/ 310 w 382"/>
                <a:gd name="T9" fmla="*/ 240 h 265"/>
                <a:gd name="T10" fmla="*/ 357 w 382"/>
                <a:gd name="T11" fmla="*/ 240 h 265"/>
                <a:gd name="T12" fmla="*/ 357 w 382"/>
                <a:gd name="T13" fmla="*/ 25 h 265"/>
                <a:gd name="T14" fmla="*/ 24 w 382"/>
                <a:gd name="T15" fmla="*/ 25 h 265"/>
                <a:gd name="T16" fmla="*/ 24 w 382"/>
                <a:gd name="T17" fmla="*/ 240 h 265"/>
                <a:gd name="T18" fmla="*/ 239 w 382"/>
                <a:gd name="T19" fmla="*/ 240 h 265"/>
                <a:gd name="T20" fmla="*/ 251 w 382"/>
                <a:gd name="T21" fmla="*/ 252 h 265"/>
                <a:gd name="T22" fmla="*/ 239 w 382"/>
                <a:gd name="T23" fmla="*/ 265 h 265"/>
                <a:gd name="T24" fmla="*/ 22 w 382"/>
                <a:gd name="T25" fmla="*/ 265 h 265"/>
                <a:gd name="T26" fmla="*/ 0 w 382"/>
                <a:gd name="T27" fmla="*/ 242 h 265"/>
                <a:gd name="T28" fmla="*/ 0 w 382"/>
                <a:gd name="T29" fmla="*/ 23 h 265"/>
                <a:gd name="T30" fmla="*/ 22 w 382"/>
                <a:gd name="T31" fmla="*/ 0 h 265"/>
                <a:gd name="T32" fmla="*/ 360 w 382"/>
                <a:gd name="T33" fmla="*/ 0 h 265"/>
                <a:gd name="T34" fmla="*/ 382 w 382"/>
                <a:gd name="T35" fmla="*/ 23 h 265"/>
                <a:gd name="T36" fmla="*/ 382 w 382"/>
                <a:gd name="T37" fmla="*/ 242 h 265"/>
                <a:gd name="T38" fmla="*/ 360 w 382"/>
                <a:gd name="T3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265">
                  <a:moveTo>
                    <a:pt x="360" y="265"/>
                  </a:moveTo>
                  <a:lnTo>
                    <a:pt x="360" y="265"/>
                  </a:lnTo>
                  <a:lnTo>
                    <a:pt x="310" y="265"/>
                  </a:lnTo>
                  <a:cubicBezTo>
                    <a:pt x="304" y="265"/>
                    <a:pt x="298" y="259"/>
                    <a:pt x="298" y="252"/>
                  </a:cubicBezTo>
                  <a:cubicBezTo>
                    <a:pt x="298" y="245"/>
                    <a:pt x="304" y="240"/>
                    <a:pt x="310" y="240"/>
                  </a:cubicBezTo>
                  <a:lnTo>
                    <a:pt x="357" y="240"/>
                  </a:lnTo>
                  <a:lnTo>
                    <a:pt x="357" y="25"/>
                  </a:lnTo>
                  <a:lnTo>
                    <a:pt x="24" y="25"/>
                  </a:lnTo>
                  <a:lnTo>
                    <a:pt x="24" y="240"/>
                  </a:lnTo>
                  <a:lnTo>
                    <a:pt x="239" y="240"/>
                  </a:lnTo>
                  <a:cubicBezTo>
                    <a:pt x="246" y="240"/>
                    <a:pt x="251" y="245"/>
                    <a:pt x="251" y="252"/>
                  </a:cubicBezTo>
                  <a:cubicBezTo>
                    <a:pt x="251" y="259"/>
                    <a:pt x="246" y="265"/>
                    <a:pt x="239" y="265"/>
                  </a:cubicBezTo>
                  <a:lnTo>
                    <a:pt x="22" y="265"/>
                  </a:lnTo>
                  <a:cubicBezTo>
                    <a:pt x="10" y="265"/>
                    <a:pt x="0" y="255"/>
                    <a:pt x="0" y="242"/>
                  </a:cubicBezTo>
                  <a:lnTo>
                    <a:pt x="0" y="23"/>
                  </a:lnTo>
                  <a:cubicBezTo>
                    <a:pt x="0" y="10"/>
                    <a:pt x="10" y="0"/>
                    <a:pt x="22" y="0"/>
                  </a:cubicBezTo>
                  <a:lnTo>
                    <a:pt x="360" y="0"/>
                  </a:lnTo>
                  <a:cubicBezTo>
                    <a:pt x="372" y="0"/>
                    <a:pt x="382" y="10"/>
                    <a:pt x="382" y="23"/>
                  </a:cubicBezTo>
                  <a:lnTo>
                    <a:pt x="382" y="242"/>
                  </a:lnTo>
                  <a:cubicBezTo>
                    <a:pt x="382" y="255"/>
                    <a:pt x="372" y="265"/>
                    <a:pt x="360" y="265"/>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500" name="Freeform 76"/>
            <p:cNvSpPr>
              <a:spLocks noEditPoints="1"/>
            </p:cNvSpPr>
            <p:nvPr/>
          </p:nvSpPr>
          <p:spPr bwMode="auto">
            <a:xfrm>
              <a:off x="5372101" y="1947864"/>
              <a:ext cx="381000" cy="285750"/>
            </a:xfrm>
            <a:custGeom>
              <a:avLst/>
              <a:gdLst>
                <a:gd name="T0" fmla="*/ 383 w 448"/>
                <a:gd name="T1" fmla="*/ 311 h 335"/>
                <a:gd name="T2" fmla="*/ 383 w 448"/>
                <a:gd name="T3" fmla="*/ 311 h 335"/>
                <a:gd name="T4" fmla="*/ 423 w 448"/>
                <a:gd name="T5" fmla="*/ 311 h 335"/>
                <a:gd name="T6" fmla="*/ 424 w 448"/>
                <a:gd name="T7" fmla="*/ 311 h 335"/>
                <a:gd name="T8" fmla="*/ 424 w 448"/>
                <a:gd name="T9" fmla="*/ 63 h 335"/>
                <a:gd name="T10" fmla="*/ 423 w 448"/>
                <a:gd name="T11" fmla="*/ 61 h 335"/>
                <a:gd name="T12" fmla="*/ 167 w 448"/>
                <a:gd name="T13" fmla="*/ 61 h 335"/>
                <a:gd name="T14" fmla="*/ 155 w 448"/>
                <a:gd name="T15" fmla="*/ 48 h 335"/>
                <a:gd name="T16" fmla="*/ 155 w 448"/>
                <a:gd name="T17" fmla="*/ 36 h 335"/>
                <a:gd name="T18" fmla="*/ 143 w 448"/>
                <a:gd name="T19" fmla="*/ 25 h 335"/>
                <a:gd name="T20" fmla="*/ 26 w 448"/>
                <a:gd name="T21" fmla="*/ 25 h 335"/>
                <a:gd name="T22" fmla="*/ 26 w 448"/>
                <a:gd name="T23" fmla="*/ 106 h 335"/>
                <a:gd name="T24" fmla="*/ 361 w 448"/>
                <a:gd name="T25" fmla="*/ 106 h 335"/>
                <a:gd name="T26" fmla="*/ 383 w 448"/>
                <a:gd name="T27" fmla="*/ 129 h 335"/>
                <a:gd name="T28" fmla="*/ 383 w 448"/>
                <a:gd name="T29" fmla="*/ 311 h 335"/>
                <a:gd name="T30" fmla="*/ 423 w 448"/>
                <a:gd name="T31" fmla="*/ 335 h 335"/>
                <a:gd name="T32" fmla="*/ 423 w 448"/>
                <a:gd name="T33" fmla="*/ 335 h 335"/>
                <a:gd name="T34" fmla="*/ 371 w 448"/>
                <a:gd name="T35" fmla="*/ 335 h 335"/>
                <a:gd name="T36" fmla="*/ 358 w 448"/>
                <a:gd name="T37" fmla="*/ 323 h 335"/>
                <a:gd name="T38" fmla="*/ 358 w 448"/>
                <a:gd name="T39" fmla="*/ 131 h 335"/>
                <a:gd name="T40" fmla="*/ 25 w 448"/>
                <a:gd name="T41" fmla="*/ 131 h 335"/>
                <a:gd name="T42" fmla="*/ 12 w 448"/>
                <a:gd name="T43" fmla="*/ 138 h 335"/>
                <a:gd name="T44" fmla="*/ 1 w 448"/>
                <a:gd name="T45" fmla="*/ 126 h 335"/>
                <a:gd name="T46" fmla="*/ 1 w 448"/>
                <a:gd name="T47" fmla="*/ 25 h 335"/>
                <a:gd name="T48" fmla="*/ 4 w 448"/>
                <a:gd name="T49" fmla="*/ 9 h 335"/>
                <a:gd name="T50" fmla="*/ 24 w 448"/>
                <a:gd name="T51" fmla="*/ 0 h 335"/>
                <a:gd name="T52" fmla="*/ 144 w 448"/>
                <a:gd name="T53" fmla="*/ 0 h 335"/>
                <a:gd name="T54" fmla="*/ 179 w 448"/>
                <a:gd name="T55" fmla="*/ 36 h 335"/>
                <a:gd name="T56" fmla="*/ 424 w 448"/>
                <a:gd name="T57" fmla="*/ 36 h 335"/>
                <a:gd name="T58" fmla="*/ 448 w 448"/>
                <a:gd name="T59" fmla="*/ 63 h 335"/>
                <a:gd name="T60" fmla="*/ 448 w 448"/>
                <a:gd name="T61" fmla="*/ 313 h 335"/>
                <a:gd name="T62" fmla="*/ 423 w 448"/>
                <a:gd name="T63"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335">
                  <a:moveTo>
                    <a:pt x="383" y="311"/>
                  </a:moveTo>
                  <a:lnTo>
                    <a:pt x="383" y="311"/>
                  </a:lnTo>
                  <a:lnTo>
                    <a:pt x="423" y="311"/>
                  </a:lnTo>
                  <a:cubicBezTo>
                    <a:pt x="423" y="311"/>
                    <a:pt x="424" y="311"/>
                    <a:pt x="424" y="311"/>
                  </a:cubicBezTo>
                  <a:lnTo>
                    <a:pt x="424" y="63"/>
                  </a:lnTo>
                  <a:cubicBezTo>
                    <a:pt x="424" y="61"/>
                    <a:pt x="424" y="61"/>
                    <a:pt x="423" y="61"/>
                  </a:cubicBezTo>
                  <a:lnTo>
                    <a:pt x="167" y="61"/>
                  </a:lnTo>
                  <a:cubicBezTo>
                    <a:pt x="160" y="61"/>
                    <a:pt x="155" y="55"/>
                    <a:pt x="155" y="48"/>
                  </a:cubicBezTo>
                  <a:lnTo>
                    <a:pt x="155" y="36"/>
                  </a:lnTo>
                  <a:cubicBezTo>
                    <a:pt x="155" y="27"/>
                    <a:pt x="146" y="25"/>
                    <a:pt x="143" y="25"/>
                  </a:cubicBezTo>
                  <a:lnTo>
                    <a:pt x="26" y="25"/>
                  </a:lnTo>
                  <a:lnTo>
                    <a:pt x="26" y="106"/>
                  </a:lnTo>
                  <a:lnTo>
                    <a:pt x="361" y="106"/>
                  </a:lnTo>
                  <a:cubicBezTo>
                    <a:pt x="373" y="106"/>
                    <a:pt x="383" y="116"/>
                    <a:pt x="383" y="129"/>
                  </a:cubicBezTo>
                  <a:lnTo>
                    <a:pt x="383" y="311"/>
                  </a:lnTo>
                  <a:close/>
                  <a:moveTo>
                    <a:pt x="423" y="335"/>
                  </a:moveTo>
                  <a:lnTo>
                    <a:pt x="423" y="335"/>
                  </a:lnTo>
                  <a:lnTo>
                    <a:pt x="371" y="335"/>
                  </a:lnTo>
                  <a:cubicBezTo>
                    <a:pt x="364" y="335"/>
                    <a:pt x="358" y="330"/>
                    <a:pt x="358" y="323"/>
                  </a:cubicBezTo>
                  <a:lnTo>
                    <a:pt x="358" y="131"/>
                  </a:lnTo>
                  <a:lnTo>
                    <a:pt x="25" y="131"/>
                  </a:lnTo>
                  <a:cubicBezTo>
                    <a:pt x="23" y="136"/>
                    <a:pt x="17" y="139"/>
                    <a:pt x="12" y="138"/>
                  </a:cubicBezTo>
                  <a:cubicBezTo>
                    <a:pt x="6" y="137"/>
                    <a:pt x="1" y="132"/>
                    <a:pt x="1" y="126"/>
                  </a:cubicBezTo>
                  <a:lnTo>
                    <a:pt x="1" y="25"/>
                  </a:lnTo>
                  <a:cubicBezTo>
                    <a:pt x="0" y="20"/>
                    <a:pt x="1" y="14"/>
                    <a:pt x="4" y="9"/>
                  </a:cubicBezTo>
                  <a:cubicBezTo>
                    <a:pt x="7" y="5"/>
                    <a:pt x="13" y="0"/>
                    <a:pt x="24" y="0"/>
                  </a:cubicBezTo>
                  <a:lnTo>
                    <a:pt x="144" y="0"/>
                  </a:lnTo>
                  <a:cubicBezTo>
                    <a:pt x="158" y="1"/>
                    <a:pt x="179" y="12"/>
                    <a:pt x="179" y="36"/>
                  </a:cubicBezTo>
                  <a:lnTo>
                    <a:pt x="424" y="36"/>
                  </a:lnTo>
                  <a:cubicBezTo>
                    <a:pt x="433" y="36"/>
                    <a:pt x="448" y="43"/>
                    <a:pt x="448" y="63"/>
                  </a:cubicBezTo>
                  <a:lnTo>
                    <a:pt x="448" y="313"/>
                  </a:lnTo>
                  <a:cubicBezTo>
                    <a:pt x="448" y="323"/>
                    <a:pt x="440" y="335"/>
                    <a:pt x="423" y="335"/>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501" name="Freeform 77"/>
            <p:cNvSpPr>
              <a:spLocks/>
            </p:cNvSpPr>
            <p:nvPr/>
          </p:nvSpPr>
          <p:spPr bwMode="auto">
            <a:xfrm>
              <a:off x="5308601" y="1974851"/>
              <a:ext cx="33338" cy="92075"/>
            </a:xfrm>
            <a:custGeom>
              <a:avLst/>
              <a:gdLst>
                <a:gd name="T0" fmla="*/ 0 w 39"/>
                <a:gd name="T1" fmla="*/ 99 h 109"/>
                <a:gd name="T2" fmla="*/ 0 w 39"/>
                <a:gd name="T3" fmla="*/ 99 h 109"/>
                <a:gd name="T4" fmla="*/ 10 w 39"/>
                <a:gd name="T5" fmla="*/ 109 h 109"/>
                <a:gd name="T6" fmla="*/ 29 w 39"/>
                <a:gd name="T7" fmla="*/ 109 h 109"/>
                <a:gd name="T8" fmla="*/ 39 w 39"/>
                <a:gd name="T9" fmla="*/ 99 h 109"/>
                <a:gd name="T10" fmla="*/ 39 w 39"/>
                <a:gd name="T11" fmla="*/ 10 h 109"/>
                <a:gd name="T12" fmla="*/ 29 w 39"/>
                <a:gd name="T13" fmla="*/ 0 h 109"/>
                <a:gd name="T14" fmla="*/ 10 w 39"/>
                <a:gd name="T15" fmla="*/ 0 h 109"/>
                <a:gd name="T16" fmla="*/ 0 w 39"/>
                <a:gd name="T17" fmla="*/ 10 h 109"/>
                <a:gd name="T18" fmla="*/ 0 w 39"/>
                <a:gd name="T19" fmla="*/ 9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109">
                  <a:moveTo>
                    <a:pt x="0" y="99"/>
                  </a:moveTo>
                  <a:lnTo>
                    <a:pt x="0" y="99"/>
                  </a:lnTo>
                  <a:cubicBezTo>
                    <a:pt x="0" y="104"/>
                    <a:pt x="5" y="109"/>
                    <a:pt x="10" y="109"/>
                  </a:cubicBezTo>
                  <a:lnTo>
                    <a:pt x="29" y="109"/>
                  </a:lnTo>
                  <a:cubicBezTo>
                    <a:pt x="34" y="109"/>
                    <a:pt x="39" y="104"/>
                    <a:pt x="39" y="99"/>
                  </a:cubicBezTo>
                  <a:lnTo>
                    <a:pt x="39" y="10"/>
                  </a:lnTo>
                  <a:cubicBezTo>
                    <a:pt x="39" y="5"/>
                    <a:pt x="34" y="0"/>
                    <a:pt x="29" y="0"/>
                  </a:cubicBezTo>
                  <a:lnTo>
                    <a:pt x="10" y="0"/>
                  </a:lnTo>
                  <a:cubicBezTo>
                    <a:pt x="5" y="0"/>
                    <a:pt x="0" y="5"/>
                    <a:pt x="0" y="10"/>
                  </a:cubicBezTo>
                  <a:lnTo>
                    <a:pt x="0" y="99"/>
                  </a:ln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502" name="Freeform 78"/>
            <p:cNvSpPr>
              <a:spLocks/>
            </p:cNvSpPr>
            <p:nvPr/>
          </p:nvSpPr>
          <p:spPr bwMode="auto">
            <a:xfrm>
              <a:off x="5308601" y="2120901"/>
              <a:ext cx="33338" cy="82550"/>
            </a:xfrm>
            <a:custGeom>
              <a:avLst/>
              <a:gdLst>
                <a:gd name="T0" fmla="*/ 0 w 39"/>
                <a:gd name="T1" fmla="*/ 87 h 97"/>
                <a:gd name="T2" fmla="*/ 0 w 39"/>
                <a:gd name="T3" fmla="*/ 87 h 97"/>
                <a:gd name="T4" fmla="*/ 10 w 39"/>
                <a:gd name="T5" fmla="*/ 97 h 97"/>
                <a:gd name="T6" fmla="*/ 29 w 39"/>
                <a:gd name="T7" fmla="*/ 97 h 97"/>
                <a:gd name="T8" fmla="*/ 39 w 39"/>
                <a:gd name="T9" fmla="*/ 87 h 97"/>
                <a:gd name="T10" fmla="*/ 39 w 39"/>
                <a:gd name="T11" fmla="*/ 10 h 97"/>
                <a:gd name="T12" fmla="*/ 29 w 39"/>
                <a:gd name="T13" fmla="*/ 0 h 97"/>
                <a:gd name="T14" fmla="*/ 10 w 39"/>
                <a:gd name="T15" fmla="*/ 0 h 97"/>
                <a:gd name="T16" fmla="*/ 0 w 39"/>
                <a:gd name="T17" fmla="*/ 10 h 97"/>
                <a:gd name="T18" fmla="*/ 0 w 39"/>
                <a:gd name="T19" fmla="*/ 8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97">
                  <a:moveTo>
                    <a:pt x="0" y="87"/>
                  </a:moveTo>
                  <a:lnTo>
                    <a:pt x="0" y="87"/>
                  </a:lnTo>
                  <a:cubicBezTo>
                    <a:pt x="0" y="93"/>
                    <a:pt x="5" y="97"/>
                    <a:pt x="10" y="97"/>
                  </a:cubicBezTo>
                  <a:lnTo>
                    <a:pt x="29" y="97"/>
                  </a:lnTo>
                  <a:cubicBezTo>
                    <a:pt x="34" y="97"/>
                    <a:pt x="39" y="93"/>
                    <a:pt x="39" y="87"/>
                  </a:cubicBezTo>
                  <a:lnTo>
                    <a:pt x="39" y="10"/>
                  </a:lnTo>
                  <a:cubicBezTo>
                    <a:pt x="39" y="5"/>
                    <a:pt x="34" y="0"/>
                    <a:pt x="29" y="0"/>
                  </a:cubicBezTo>
                  <a:lnTo>
                    <a:pt x="10" y="0"/>
                  </a:lnTo>
                  <a:cubicBezTo>
                    <a:pt x="5" y="0"/>
                    <a:pt x="0" y="5"/>
                    <a:pt x="0" y="10"/>
                  </a:cubicBezTo>
                  <a:lnTo>
                    <a:pt x="0" y="87"/>
                  </a:ln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503" name="Freeform 79"/>
            <p:cNvSpPr>
              <a:spLocks/>
            </p:cNvSpPr>
            <p:nvPr/>
          </p:nvSpPr>
          <p:spPr bwMode="auto">
            <a:xfrm>
              <a:off x="5260976" y="1906589"/>
              <a:ext cx="93663" cy="346075"/>
            </a:xfrm>
            <a:custGeom>
              <a:avLst/>
              <a:gdLst>
                <a:gd name="T0" fmla="*/ 15 w 111"/>
                <a:gd name="T1" fmla="*/ 30 h 406"/>
                <a:gd name="T2" fmla="*/ 15 w 111"/>
                <a:gd name="T3" fmla="*/ 30 h 406"/>
                <a:gd name="T4" fmla="*/ 81 w 111"/>
                <a:gd name="T5" fmla="*/ 30 h 406"/>
                <a:gd name="T6" fmla="*/ 81 w 111"/>
                <a:gd name="T7" fmla="*/ 406 h 406"/>
                <a:gd name="T8" fmla="*/ 111 w 111"/>
                <a:gd name="T9" fmla="*/ 406 h 406"/>
                <a:gd name="T10" fmla="*/ 111 w 111"/>
                <a:gd name="T11" fmla="*/ 15 h 406"/>
                <a:gd name="T12" fmla="*/ 96 w 111"/>
                <a:gd name="T13" fmla="*/ 0 h 406"/>
                <a:gd name="T14" fmla="*/ 15 w 111"/>
                <a:gd name="T15" fmla="*/ 0 h 406"/>
                <a:gd name="T16" fmla="*/ 0 w 111"/>
                <a:gd name="T17" fmla="*/ 15 h 406"/>
                <a:gd name="T18" fmla="*/ 15 w 111"/>
                <a:gd name="T19" fmla="*/ 3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406">
                  <a:moveTo>
                    <a:pt x="15" y="30"/>
                  </a:moveTo>
                  <a:lnTo>
                    <a:pt x="15" y="30"/>
                  </a:lnTo>
                  <a:lnTo>
                    <a:pt x="81" y="30"/>
                  </a:lnTo>
                  <a:lnTo>
                    <a:pt x="81" y="406"/>
                  </a:lnTo>
                  <a:lnTo>
                    <a:pt x="111" y="406"/>
                  </a:lnTo>
                  <a:lnTo>
                    <a:pt x="111" y="15"/>
                  </a:lnTo>
                  <a:cubicBezTo>
                    <a:pt x="111" y="7"/>
                    <a:pt x="104" y="0"/>
                    <a:pt x="96" y="0"/>
                  </a:cubicBezTo>
                  <a:lnTo>
                    <a:pt x="15" y="0"/>
                  </a:lnTo>
                  <a:cubicBezTo>
                    <a:pt x="7" y="0"/>
                    <a:pt x="0" y="7"/>
                    <a:pt x="0" y="15"/>
                  </a:cubicBezTo>
                  <a:cubicBezTo>
                    <a:pt x="0" y="24"/>
                    <a:pt x="7" y="30"/>
                    <a:pt x="15" y="3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504" name="Freeform 83"/>
            <p:cNvSpPr>
              <a:spLocks/>
            </p:cNvSpPr>
            <p:nvPr/>
          </p:nvSpPr>
          <p:spPr bwMode="auto">
            <a:xfrm>
              <a:off x="5554663"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1" y="46"/>
                    <a:pt x="0" y="36"/>
                    <a:pt x="0" y="23"/>
                  </a:cubicBezTo>
                  <a:cubicBezTo>
                    <a:pt x="0" y="11"/>
                    <a:pt x="11" y="0"/>
                    <a:pt x="23" y="0"/>
                  </a:cubicBezTo>
                  <a:cubicBezTo>
                    <a:pt x="36" y="0"/>
                    <a:pt x="46" y="11"/>
                    <a:pt x="46" y="23"/>
                  </a:cubicBezTo>
                  <a:cubicBezTo>
                    <a:pt x="46" y="36"/>
                    <a:pt x="36" y="46"/>
                    <a:pt x="23" y="46"/>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505" name="Freeform 84"/>
            <p:cNvSpPr>
              <a:spLocks/>
            </p:cNvSpPr>
            <p:nvPr/>
          </p:nvSpPr>
          <p:spPr bwMode="auto">
            <a:xfrm>
              <a:off x="5614988"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0" y="46"/>
                    <a:pt x="0" y="36"/>
                    <a:pt x="0" y="23"/>
                  </a:cubicBezTo>
                  <a:cubicBezTo>
                    <a:pt x="0" y="10"/>
                    <a:pt x="10" y="0"/>
                    <a:pt x="23" y="0"/>
                  </a:cubicBezTo>
                  <a:cubicBezTo>
                    <a:pt x="35" y="0"/>
                    <a:pt x="46" y="10"/>
                    <a:pt x="46" y="23"/>
                  </a:cubicBezTo>
                  <a:cubicBezTo>
                    <a:pt x="46" y="36"/>
                    <a:pt x="35" y="46"/>
                    <a:pt x="23" y="46"/>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cxnSp>
        <p:nvCxnSpPr>
          <p:cNvPr id="495" name="直接连接符 494"/>
          <p:cNvCxnSpPr/>
          <p:nvPr/>
        </p:nvCxnSpPr>
        <p:spPr bwMode="auto">
          <a:xfrm>
            <a:off x="9729410" y="2801571"/>
            <a:ext cx="56161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6" name="直接连接符 495"/>
          <p:cNvCxnSpPr/>
          <p:nvPr/>
        </p:nvCxnSpPr>
        <p:spPr bwMode="auto">
          <a:xfrm>
            <a:off x="9724053" y="2205625"/>
            <a:ext cx="56697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98" name="文本框 497"/>
          <p:cNvSpPr txBox="1"/>
          <p:nvPr/>
        </p:nvSpPr>
        <p:spPr bwMode="auto">
          <a:xfrm>
            <a:off x="9724053" y="1750531"/>
            <a:ext cx="568916" cy="304103"/>
          </a:xfrm>
          <a:prstGeom prst="rect">
            <a:avLst/>
          </a:prstGeom>
          <a:solidFill>
            <a:srgbClr val="92D050"/>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400" dirty="0" smtClean="0">
                <a:latin typeface="+mn-ea"/>
                <a:ea typeface="+mn-ea"/>
              </a:rPr>
              <a:t>APP</a:t>
            </a:r>
            <a:endParaRPr lang="zh-CN" altLang="en-US" sz="1400" dirty="0" smtClean="0">
              <a:latin typeface="+mn-ea"/>
              <a:ea typeface="+mn-ea"/>
            </a:endParaRPr>
          </a:p>
        </p:txBody>
      </p:sp>
      <p:sp>
        <p:nvSpPr>
          <p:cNvPr id="511" name="圆角矩形 510"/>
          <p:cNvSpPr/>
          <p:nvPr/>
        </p:nvSpPr>
        <p:spPr bwMode="auto">
          <a:xfrm>
            <a:off x="10399555" y="1596149"/>
            <a:ext cx="575692" cy="1778472"/>
          </a:xfrm>
          <a:prstGeom prst="roundRect">
            <a:avLst/>
          </a:prstGeom>
          <a:solidFill>
            <a:schemeClr val="bg1">
              <a:lumMod val="85000"/>
            </a:scheme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12" name="任意多边形 511"/>
          <p:cNvSpPr/>
          <p:nvPr/>
        </p:nvSpPr>
        <p:spPr bwMode="auto">
          <a:xfrm rot="5400000">
            <a:off x="10464738" y="2873953"/>
            <a:ext cx="182774" cy="158033"/>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13" name="任意多边形 512"/>
          <p:cNvSpPr/>
          <p:nvPr/>
        </p:nvSpPr>
        <p:spPr bwMode="auto">
          <a:xfrm>
            <a:off x="10691673" y="2901690"/>
            <a:ext cx="248338"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514" name="组合 16582"/>
          <p:cNvGrpSpPr/>
          <p:nvPr/>
        </p:nvGrpSpPr>
        <p:grpSpPr>
          <a:xfrm>
            <a:off x="10760773" y="3127514"/>
            <a:ext cx="135457" cy="198701"/>
            <a:chOff x="8407400" y="2055813"/>
            <a:chExt cx="360363" cy="458788"/>
          </a:xfrm>
          <a:noFill/>
        </p:grpSpPr>
        <p:sp>
          <p:nvSpPr>
            <p:cNvPr id="527"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528"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529"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530"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nvGrpSpPr>
          <p:cNvPr id="515" name="组合 18405"/>
          <p:cNvGrpSpPr/>
          <p:nvPr/>
        </p:nvGrpSpPr>
        <p:grpSpPr>
          <a:xfrm>
            <a:off x="10432724" y="3137644"/>
            <a:ext cx="249033" cy="174474"/>
            <a:chOff x="5260976" y="1906589"/>
            <a:chExt cx="492125" cy="365125"/>
          </a:xfrm>
          <a:solidFill>
            <a:schemeClr val="bg1"/>
          </a:solidFill>
        </p:grpSpPr>
        <p:sp>
          <p:nvSpPr>
            <p:cNvPr id="520" name="Freeform 75"/>
            <p:cNvSpPr>
              <a:spLocks/>
            </p:cNvSpPr>
            <p:nvPr/>
          </p:nvSpPr>
          <p:spPr bwMode="auto">
            <a:xfrm>
              <a:off x="5372101" y="2038351"/>
              <a:ext cx="325438" cy="225425"/>
            </a:xfrm>
            <a:custGeom>
              <a:avLst/>
              <a:gdLst>
                <a:gd name="T0" fmla="*/ 360 w 382"/>
                <a:gd name="T1" fmla="*/ 265 h 265"/>
                <a:gd name="T2" fmla="*/ 360 w 382"/>
                <a:gd name="T3" fmla="*/ 265 h 265"/>
                <a:gd name="T4" fmla="*/ 310 w 382"/>
                <a:gd name="T5" fmla="*/ 265 h 265"/>
                <a:gd name="T6" fmla="*/ 298 w 382"/>
                <a:gd name="T7" fmla="*/ 252 h 265"/>
                <a:gd name="T8" fmla="*/ 310 w 382"/>
                <a:gd name="T9" fmla="*/ 240 h 265"/>
                <a:gd name="T10" fmla="*/ 357 w 382"/>
                <a:gd name="T11" fmla="*/ 240 h 265"/>
                <a:gd name="T12" fmla="*/ 357 w 382"/>
                <a:gd name="T13" fmla="*/ 25 h 265"/>
                <a:gd name="T14" fmla="*/ 24 w 382"/>
                <a:gd name="T15" fmla="*/ 25 h 265"/>
                <a:gd name="T16" fmla="*/ 24 w 382"/>
                <a:gd name="T17" fmla="*/ 240 h 265"/>
                <a:gd name="T18" fmla="*/ 239 w 382"/>
                <a:gd name="T19" fmla="*/ 240 h 265"/>
                <a:gd name="T20" fmla="*/ 251 w 382"/>
                <a:gd name="T21" fmla="*/ 252 h 265"/>
                <a:gd name="T22" fmla="*/ 239 w 382"/>
                <a:gd name="T23" fmla="*/ 265 h 265"/>
                <a:gd name="T24" fmla="*/ 22 w 382"/>
                <a:gd name="T25" fmla="*/ 265 h 265"/>
                <a:gd name="T26" fmla="*/ 0 w 382"/>
                <a:gd name="T27" fmla="*/ 242 h 265"/>
                <a:gd name="T28" fmla="*/ 0 w 382"/>
                <a:gd name="T29" fmla="*/ 23 h 265"/>
                <a:gd name="T30" fmla="*/ 22 w 382"/>
                <a:gd name="T31" fmla="*/ 0 h 265"/>
                <a:gd name="T32" fmla="*/ 360 w 382"/>
                <a:gd name="T33" fmla="*/ 0 h 265"/>
                <a:gd name="T34" fmla="*/ 382 w 382"/>
                <a:gd name="T35" fmla="*/ 23 h 265"/>
                <a:gd name="T36" fmla="*/ 382 w 382"/>
                <a:gd name="T37" fmla="*/ 242 h 265"/>
                <a:gd name="T38" fmla="*/ 360 w 382"/>
                <a:gd name="T3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265">
                  <a:moveTo>
                    <a:pt x="360" y="265"/>
                  </a:moveTo>
                  <a:lnTo>
                    <a:pt x="360" y="265"/>
                  </a:lnTo>
                  <a:lnTo>
                    <a:pt x="310" y="265"/>
                  </a:lnTo>
                  <a:cubicBezTo>
                    <a:pt x="304" y="265"/>
                    <a:pt x="298" y="259"/>
                    <a:pt x="298" y="252"/>
                  </a:cubicBezTo>
                  <a:cubicBezTo>
                    <a:pt x="298" y="245"/>
                    <a:pt x="304" y="240"/>
                    <a:pt x="310" y="240"/>
                  </a:cubicBezTo>
                  <a:lnTo>
                    <a:pt x="357" y="240"/>
                  </a:lnTo>
                  <a:lnTo>
                    <a:pt x="357" y="25"/>
                  </a:lnTo>
                  <a:lnTo>
                    <a:pt x="24" y="25"/>
                  </a:lnTo>
                  <a:lnTo>
                    <a:pt x="24" y="240"/>
                  </a:lnTo>
                  <a:lnTo>
                    <a:pt x="239" y="240"/>
                  </a:lnTo>
                  <a:cubicBezTo>
                    <a:pt x="246" y="240"/>
                    <a:pt x="251" y="245"/>
                    <a:pt x="251" y="252"/>
                  </a:cubicBezTo>
                  <a:cubicBezTo>
                    <a:pt x="251" y="259"/>
                    <a:pt x="246" y="265"/>
                    <a:pt x="239" y="265"/>
                  </a:cubicBezTo>
                  <a:lnTo>
                    <a:pt x="22" y="265"/>
                  </a:lnTo>
                  <a:cubicBezTo>
                    <a:pt x="10" y="265"/>
                    <a:pt x="0" y="255"/>
                    <a:pt x="0" y="242"/>
                  </a:cubicBezTo>
                  <a:lnTo>
                    <a:pt x="0" y="23"/>
                  </a:lnTo>
                  <a:cubicBezTo>
                    <a:pt x="0" y="10"/>
                    <a:pt x="10" y="0"/>
                    <a:pt x="22" y="0"/>
                  </a:cubicBezTo>
                  <a:lnTo>
                    <a:pt x="360" y="0"/>
                  </a:lnTo>
                  <a:cubicBezTo>
                    <a:pt x="372" y="0"/>
                    <a:pt x="382" y="10"/>
                    <a:pt x="382" y="23"/>
                  </a:cubicBezTo>
                  <a:lnTo>
                    <a:pt x="382" y="242"/>
                  </a:lnTo>
                  <a:cubicBezTo>
                    <a:pt x="382" y="255"/>
                    <a:pt x="372" y="265"/>
                    <a:pt x="360" y="265"/>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521" name="Freeform 76"/>
            <p:cNvSpPr>
              <a:spLocks noEditPoints="1"/>
            </p:cNvSpPr>
            <p:nvPr/>
          </p:nvSpPr>
          <p:spPr bwMode="auto">
            <a:xfrm>
              <a:off x="5372101" y="1947864"/>
              <a:ext cx="381000" cy="285750"/>
            </a:xfrm>
            <a:custGeom>
              <a:avLst/>
              <a:gdLst>
                <a:gd name="T0" fmla="*/ 383 w 448"/>
                <a:gd name="T1" fmla="*/ 311 h 335"/>
                <a:gd name="T2" fmla="*/ 383 w 448"/>
                <a:gd name="T3" fmla="*/ 311 h 335"/>
                <a:gd name="T4" fmla="*/ 423 w 448"/>
                <a:gd name="T5" fmla="*/ 311 h 335"/>
                <a:gd name="T6" fmla="*/ 424 w 448"/>
                <a:gd name="T7" fmla="*/ 311 h 335"/>
                <a:gd name="T8" fmla="*/ 424 w 448"/>
                <a:gd name="T9" fmla="*/ 63 h 335"/>
                <a:gd name="T10" fmla="*/ 423 w 448"/>
                <a:gd name="T11" fmla="*/ 61 h 335"/>
                <a:gd name="T12" fmla="*/ 167 w 448"/>
                <a:gd name="T13" fmla="*/ 61 h 335"/>
                <a:gd name="T14" fmla="*/ 155 w 448"/>
                <a:gd name="T15" fmla="*/ 48 h 335"/>
                <a:gd name="T16" fmla="*/ 155 w 448"/>
                <a:gd name="T17" fmla="*/ 36 h 335"/>
                <a:gd name="T18" fmla="*/ 143 w 448"/>
                <a:gd name="T19" fmla="*/ 25 h 335"/>
                <a:gd name="T20" fmla="*/ 26 w 448"/>
                <a:gd name="T21" fmla="*/ 25 h 335"/>
                <a:gd name="T22" fmla="*/ 26 w 448"/>
                <a:gd name="T23" fmla="*/ 106 h 335"/>
                <a:gd name="T24" fmla="*/ 361 w 448"/>
                <a:gd name="T25" fmla="*/ 106 h 335"/>
                <a:gd name="T26" fmla="*/ 383 w 448"/>
                <a:gd name="T27" fmla="*/ 129 h 335"/>
                <a:gd name="T28" fmla="*/ 383 w 448"/>
                <a:gd name="T29" fmla="*/ 311 h 335"/>
                <a:gd name="T30" fmla="*/ 423 w 448"/>
                <a:gd name="T31" fmla="*/ 335 h 335"/>
                <a:gd name="T32" fmla="*/ 423 w 448"/>
                <a:gd name="T33" fmla="*/ 335 h 335"/>
                <a:gd name="T34" fmla="*/ 371 w 448"/>
                <a:gd name="T35" fmla="*/ 335 h 335"/>
                <a:gd name="T36" fmla="*/ 358 w 448"/>
                <a:gd name="T37" fmla="*/ 323 h 335"/>
                <a:gd name="T38" fmla="*/ 358 w 448"/>
                <a:gd name="T39" fmla="*/ 131 h 335"/>
                <a:gd name="T40" fmla="*/ 25 w 448"/>
                <a:gd name="T41" fmla="*/ 131 h 335"/>
                <a:gd name="T42" fmla="*/ 12 w 448"/>
                <a:gd name="T43" fmla="*/ 138 h 335"/>
                <a:gd name="T44" fmla="*/ 1 w 448"/>
                <a:gd name="T45" fmla="*/ 126 h 335"/>
                <a:gd name="T46" fmla="*/ 1 w 448"/>
                <a:gd name="T47" fmla="*/ 25 h 335"/>
                <a:gd name="T48" fmla="*/ 4 w 448"/>
                <a:gd name="T49" fmla="*/ 9 h 335"/>
                <a:gd name="T50" fmla="*/ 24 w 448"/>
                <a:gd name="T51" fmla="*/ 0 h 335"/>
                <a:gd name="T52" fmla="*/ 144 w 448"/>
                <a:gd name="T53" fmla="*/ 0 h 335"/>
                <a:gd name="T54" fmla="*/ 179 w 448"/>
                <a:gd name="T55" fmla="*/ 36 h 335"/>
                <a:gd name="T56" fmla="*/ 424 w 448"/>
                <a:gd name="T57" fmla="*/ 36 h 335"/>
                <a:gd name="T58" fmla="*/ 448 w 448"/>
                <a:gd name="T59" fmla="*/ 63 h 335"/>
                <a:gd name="T60" fmla="*/ 448 w 448"/>
                <a:gd name="T61" fmla="*/ 313 h 335"/>
                <a:gd name="T62" fmla="*/ 423 w 448"/>
                <a:gd name="T63" fmla="*/ 33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335">
                  <a:moveTo>
                    <a:pt x="383" y="311"/>
                  </a:moveTo>
                  <a:lnTo>
                    <a:pt x="383" y="311"/>
                  </a:lnTo>
                  <a:lnTo>
                    <a:pt x="423" y="311"/>
                  </a:lnTo>
                  <a:cubicBezTo>
                    <a:pt x="423" y="311"/>
                    <a:pt x="424" y="311"/>
                    <a:pt x="424" y="311"/>
                  </a:cubicBezTo>
                  <a:lnTo>
                    <a:pt x="424" y="63"/>
                  </a:lnTo>
                  <a:cubicBezTo>
                    <a:pt x="424" y="61"/>
                    <a:pt x="424" y="61"/>
                    <a:pt x="423" y="61"/>
                  </a:cubicBezTo>
                  <a:lnTo>
                    <a:pt x="167" y="61"/>
                  </a:lnTo>
                  <a:cubicBezTo>
                    <a:pt x="160" y="61"/>
                    <a:pt x="155" y="55"/>
                    <a:pt x="155" y="48"/>
                  </a:cubicBezTo>
                  <a:lnTo>
                    <a:pt x="155" y="36"/>
                  </a:lnTo>
                  <a:cubicBezTo>
                    <a:pt x="155" y="27"/>
                    <a:pt x="146" y="25"/>
                    <a:pt x="143" y="25"/>
                  </a:cubicBezTo>
                  <a:lnTo>
                    <a:pt x="26" y="25"/>
                  </a:lnTo>
                  <a:lnTo>
                    <a:pt x="26" y="106"/>
                  </a:lnTo>
                  <a:lnTo>
                    <a:pt x="361" y="106"/>
                  </a:lnTo>
                  <a:cubicBezTo>
                    <a:pt x="373" y="106"/>
                    <a:pt x="383" y="116"/>
                    <a:pt x="383" y="129"/>
                  </a:cubicBezTo>
                  <a:lnTo>
                    <a:pt x="383" y="311"/>
                  </a:lnTo>
                  <a:close/>
                  <a:moveTo>
                    <a:pt x="423" y="335"/>
                  </a:moveTo>
                  <a:lnTo>
                    <a:pt x="423" y="335"/>
                  </a:lnTo>
                  <a:lnTo>
                    <a:pt x="371" y="335"/>
                  </a:lnTo>
                  <a:cubicBezTo>
                    <a:pt x="364" y="335"/>
                    <a:pt x="358" y="330"/>
                    <a:pt x="358" y="323"/>
                  </a:cubicBezTo>
                  <a:lnTo>
                    <a:pt x="358" y="131"/>
                  </a:lnTo>
                  <a:lnTo>
                    <a:pt x="25" y="131"/>
                  </a:lnTo>
                  <a:cubicBezTo>
                    <a:pt x="23" y="136"/>
                    <a:pt x="17" y="139"/>
                    <a:pt x="12" y="138"/>
                  </a:cubicBezTo>
                  <a:cubicBezTo>
                    <a:pt x="6" y="137"/>
                    <a:pt x="1" y="132"/>
                    <a:pt x="1" y="126"/>
                  </a:cubicBezTo>
                  <a:lnTo>
                    <a:pt x="1" y="25"/>
                  </a:lnTo>
                  <a:cubicBezTo>
                    <a:pt x="0" y="20"/>
                    <a:pt x="1" y="14"/>
                    <a:pt x="4" y="9"/>
                  </a:cubicBezTo>
                  <a:cubicBezTo>
                    <a:pt x="7" y="5"/>
                    <a:pt x="13" y="0"/>
                    <a:pt x="24" y="0"/>
                  </a:cubicBezTo>
                  <a:lnTo>
                    <a:pt x="144" y="0"/>
                  </a:lnTo>
                  <a:cubicBezTo>
                    <a:pt x="158" y="1"/>
                    <a:pt x="179" y="12"/>
                    <a:pt x="179" y="36"/>
                  </a:cubicBezTo>
                  <a:lnTo>
                    <a:pt x="424" y="36"/>
                  </a:lnTo>
                  <a:cubicBezTo>
                    <a:pt x="433" y="36"/>
                    <a:pt x="448" y="43"/>
                    <a:pt x="448" y="63"/>
                  </a:cubicBezTo>
                  <a:lnTo>
                    <a:pt x="448" y="313"/>
                  </a:lnTo>
                  <a:cubicBezTo>
                    <a:pt x="448" y="323"/>
                    <a:pt x="440" y="335"/>
                    <a:pt x="423" y="335"/>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522" name="Freeform 77"/>
            <p:cNvSpPr>
              <a:spLocks/>
            </p:cNvSpPr>
            <p:nvPr/>
          </p:nvSpPr>
          <p:spPr bwMode="auto">
            <a:xfrm>
              <a:off x="5308601" y="1974851"/>
              <a:ext cx="33338" cy="92075"/>
            </a:xfrm>
            <a:custGeom>
              <a:avLst/>
              <a:gdLst>
                <a:gd name="T0" fmla="*/ 0 w 39"/>
                <a:gd name="T1" fmla="*/ 99 h 109"/>
                <a:gd name="T2" fmla="*/ 0 w 39"/>
                <a:gd name="T3" fmla="*/ 99 h 109"/>
                <a:gd name="T4" fmla="*/ 10 w 39"/>
                <a:gd name="T5" fmla="*/ 109 h 109"/>
                <a:gd name="T6" fmla="*/ 29 w 39"/>
                <a:gd name="T7" fmla="*/ 109 h 109"/>
                <a:gd name="T8" fmla="*/ 39 w 39"/>
                <a:gd name="T9" fmla="*/ 99 h 109"/>
                <a:gd name="T10" fmla="*/ 39 w 39"/>
                <a:gd name="T11" fmla="*/ 10 h 109"/>
                <a:gd name="T12" fmla="*/ 29 w 39"/>
                <a:gd name="T13" fmla="*/ 0 h 109"/>
                <a:gd name="T14" fmla="*/ 10 w 39"/>
                <a:gd name="T15" fmla="*/ 0 h 109"/>
                <a:gd name="T16" fmla="*/ 0 w 39"/>
                <a:gd name="T17" fmla="*/ 10 h 109"/>
                <a:gd name="T18" fmla="*/ 0 w 39"/>
                <a:gd name="T19" fmla="*/ 9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109">
                  <a:moveTo>
                    <a:pt x="0" y="99"/>
                  </a:moveTo>
                  <a:lnTo>
                    <a:pt x="0" y="99"/>
                  </a:lnTo>
                  <a:cubicBezTo>
                    <a:pt x="0" y="104"/>
                    <a:pt x="5" y="109"/>
                    <a:pt x="10" y="109"/>
                  </a:cubicBezTo>
                  <a:lnTo>
                    <a:pt x="29" y="109"/>
                  </a:lnTo>
                  <a:cubicBezTo>
                    <a:pt x="34" y="109"/>
                    <a:pt x="39" y="104"/>
                    <a:pt x="39" y="99"/>
                  </a:cubicBezTo>
                  <a:lnTo>
                    <a:pt x="39" y="10"/>
                  </a:lnTo>
                  <a:cubicBezTo>
                    <a:pt x="39" y="5"/>
                    <a:pt x="34" y="0"/>
                    <a:pt x="29" y="0"/>
                  </a:cubicBezTo>
                  <a:lnTo>
                    <a:pt x="10" y="0"/>
                  </a:lnTo>
                  <a:cubicBezTo>
                    <a:pt x="5" y="0"/>
                    <a:pt x="0" y="5"/>
                    <a:pt x="0" y="10"/>
                  </a:cubicBezTo>
                  <a:lnTo>
                    <a:pt x="0" y="99"/>
                  </a:ln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523" name="Freeform 78"/>
            <p:cNvSpPr>
              <a:spLocks/>
            </p:cNvSpPr>
            <p:nvPr/>
          </p:nvSpPr>
          <p:spPr bwMode="auto">
            <a:xfrm>
              <a:off x="5308601" y="2120901"/>
              <a:ext cx="33338" cy="82550"/>
            </a:xfrm>
            <a:custGeom>
              <a:avLst/>
              <a:gdLst>
                <a:gd name="T0" fmla="*/ 0 w 39"/>
                <a:gd name="T1" fmla="*/ 87 h 97"/>
                <a:gd name="T2" fmla="*/ 0 w 39"/>
                <a:gd name="T3" fmla="*/ 87 h 97"/>
                <a:gd name="T4" fmla="*/ 10 w 39"/>
                <a:gd name="T5" fmla="*/ 97 h 97"/>
                <a:gd name="T6" fmla="*/ 29 w 39"/>
                <a:gd name="T7" fmla="*/ 97 h 97"/>
                <a:gd name="T8" fmla="*/ 39 w 39"/>
                <a:gd name="T9" fmla="*/ 87 h 97"/>
                <a:gd name="T10" fmla="*/ 39 w 39"/>
                <a:gd name="T11" fmla="*/ 10 h 97"/>
                <a:gd name="T12" fmla="*/ 29 w 39"/>
                <a:gd name="T13" fmla="*/ 0 h 97"/>
                <a:gd name="T14" fmla="*/ 10 w 39"/>
                <a:gd name="T15" fmla="*/ 0 h 97"/>
                <a:gd name="T16" fmla="*/ 0 w 39"/>
                <a:gd name="T17" fmla="*/ 10 h 97"/>
                <a:gd name="T18" fmla="*/ 0 w 39"/>
                <a:gd name="T19" fmla="*/ 8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97">
                  <a:moveTo>
                    <a:pt x="0" y="87"/>
                  </a:moveTo>
                  <a:lnTo>
                    <a:pt x="0" y="87"/>
                  </a:lnTo>
                  <a:cubicBezTo>
                    <a:pt x="0" y="93"/>
                    <a:pt x="5" y="97"/>
                    <a:pt x="10" y="97"/>
                  </a:cubicBezTo>
                  <a:lnTo>
                    <a:pt x="29" y="97"/>
                  </a:lnTo>
                  <a:cubicBezTo>
                    <a:pt x="34" y="97"/>
                    <a:pt x="39" y="93"/>
                    <a:pt x="39" y="87"/>
                  </a:cubicBezTo>
                  <a:lnTo>
                    <a:pt x="39" y="10"/>
                  </a:lnTo>
                  <a:cubicBezTo>
                    <a:pt x="39" y="5"/>
                    <a:pt x="34" y="0"/>
                    <a:pt x="29" y="0"/>
                  </a:cubicBezTo>
                  <a:lnTo>
                    <a:pt x="10" y="0"/>
                  </a:lnTo>
                  <a:cubicBezTo>
                    <a:pt x="5" y="0"/>
                    <a:pt x="0" y="5"/>
                    <a:pt x="0" y="10"/>
                  </a:cubicBezTo>
                  <a:lnTo>
                    <a:pt x="0" y="87"/>
                  </a:ln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524" name="Freeform 79"/>
            <p:cNvSpPr>
              <a:spLocks/>
            </p:cNvSpPr>
            <p:nvPr/>
          </p:nvSpPr>
          <p:spPr bwMode="auto">
            <a:xfrm>
              <a:off x="5260976" y="1906589"/>
              <a:ext cx="93663" cy="346075"/>
            </a:xfrm>
            <a:custGeom>
              <a:avLst/>
              <a:gdLst>
                <a:gd name="T0" fmla="*/ 15 w 111"/>
                <a:gd name="T1" fmla="*/ 30 h 406"/>
                <a:gd name="T2" fmla="*/ 15 w 111"/>
                <a:gd name="T3" fmla="*/ 30 h 406"/>
                <a:gd name="T4" fmla="*/ 81 w 111"/>
                <a:gd name="T5" fmla="*/ 30 h 406"/>
                <a:gd name="T6" fmla="*/ 81 w 111"/>
                <a:gd name="T7" fmla="*/ 406 h 406"/>
                <a:gd name="T8" fmla="*/ 111 w 111"/>
                <a:gd name="T9" fmla="*/ 406 h 406"/>
                <a:gd name="T10" fmla="*/ 111 w 111"/>
                <a:gd name="T11" fmla="*/ 15 h 406"/>
                <a:gd name="T12" fmla="*/ 96 w 111"/>
                <a:gd name="T13" fmla="*/ 0 h 406"/>
                <a:gd name="T14" fmla="*/ 15 w 111"/>
                <a:gd name="T15" fmla="*/ 0 h 406"/>
                <a:gd name="T16" fmla="*/ 0 w 111"/>
                <a:gd name="T17" fmla="*/ 15 h 406"/>
                <a:gd name="T18" fmla="*/ 15 w 111"/>
                <a:gd name="T19" fmla="*/ 3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406">
                  <a:moveTo>
                    <a:pt x="15" y="30"/>
                  </a:moveTo>
                  <a:lnTo>
                    <a:pt x="15" y="30"/>
                  </a:lnTo>
                  <a:lnTo>
                    <a:pt x="81" y="30"/>
                  </a:lnTo>
                  <a:lnTo>
                    <a:pt x="81" y="406"/>
                  </a:lnTo>
                  <a:lnTo>
                    <a:pt x="111" y="406"/>
                  </a:lnTo>
                  <a:lnTo>
                    <a:pt x="111" y="15"/>
                  </a:lnTo>
                  <a:cubicBezTo>
                    <a:pt x="111" y="7"/>
                    <a:pt x="104" y="0"/>
                    <a:pt x="96" y="0"/>
                  </a:cubicBezTo>
                  <a:lnTo>
                    <a:pt x="15" y="0"/>
                  </a:lnTo>
                  <a:cubicBezTo>
                    <a:pt x="7" y="0"/>
                    <a:pt x="0" y="7"/>
                    <a:pt x="0" y="15"/>
                  </a:cubicBezTo>
                  <a:cubicBezTo>
                    <a:pt x="0" y="24"/>
                    <a:pt x="7" y="30"/>
                    <a:pt x="15" y="3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525" name="Freeform 83"/>
            <p:cNvSpPr>
              <a:spLocks/>
            </p:cNvSpPr>
            <p:nvPr/>
          </p:nvSpPr>
          <p:spPr bwMode="auto">
            <a:xfrm>
              <a:off x="5554663"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1" y="46"/>
                    <a:pt x="0" y="36"/>
                    <a:pt x="0" y="23"/>
                  </a:cubicBezTo>
                  <a:cubicBezTo>
                    <a:pt x="0" y="11"/>
                    <a:pt x="11" y="0"/>
                    <a:pt x="23" y="0"/>
                  </a:cubicBezTo>
                  <a:cubicBezTo>
                    <a:pt x="36" y="0"/>
                    <a:pt x="46" y="11"/>
                    <a:pt x="46" y="23"/>
                  </a:cubicBezTo>
                  <a:cubicBezTo>
                    <a:pt x="46" y="36"/>
                    <a:pt x="36" y="46"/>
                    <a:pt x="23" y="46"/>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526" name="Freeform 84"/>
            <p:cNvSpPr>
              <a:spLocks/>
            </p:cNvSpPr>
            <p:nvPr/>
          </p:nvSpPr>
          <p:spPr bwMode="auto">
            <a:xfrm>
              <a:off x="5614988" y="2233614"/>
              <a:ext cx="39688" cy="38100"/>
            </a:xfrm>
            <a:custGeom>
              <a:avLst/>
              <a:gdLst>
                <a:gd name="T0" fmla="*/ 23 w 46"/>
                <a:gd name="T1" fmla="*/ 46 h 46"/>
                <a:gd name="T2" fmla="*/ 23 w 46"/>
                <a:gd name="T3" fmla="*/ 46 h 46"/>
                <a:gd name="T4" fmla="*/ 0 w 46"/>
                <a:gd name="T5" fmla="*/ 23 h 46"/>
                <a:gd name="T6" fmla="*/ 23 w 46"/>
                <a:gd name="T7" fmla="*/ 0 h 46"/>
                <a:gd name="T8" fmla="*/ 46 w 46"/>
                <a:gd name="T9" fmla="*/ 23 h 46"/>
                <a:gd name="T10" fmla="*/ 23 w 46"/>
                <a:gd name="T11" fmla="*/ 46 h 46"/>
              </a:gdLst>
              <a:ahLst/>
              <a:cxnLst>
                <a:cxn ang="0">
                  <a:pos x="T0" y="T1"/>
                </a:cxn>
                <a:cxn ang="0">
                  <a:pos x="T2" y="T3"/>
                </a:cxn>
                <a:cxn ang="0">
                  <a:pos x="T4" y="T5"/>
                </a:cxn>
                <a:cxn ang="0">
                  <a:pos x="T6" y="T7"/>
                </a:cxn>
                <a:cxn ang="0">
                  <a:pos x="T8" y="T9"/>
                </a:cxn>
                <a:cxn ang="0">
                  <a:pos x="T10" y="T11"/>
                </a:cxn>
              </a:cxnLst>
              <a:rect l="0" t="0" r="r" b="b"/>
              <a:pathLst>
                <a:path w="46" h="46">
                  <a:moveTo>
                    <a:pt x="23" y="46"/>
                  </a:moveTo>
                  <a:lnTo>
                    <a:pt x="23" y="46"/>
                  </a:lnTo>
                  <a:cubicBezTo>
                    <a:pt x="10" y="46"/>
                    <a:pt x="0" y="36"/>
                    <a:pt x="0" y="23"/>
                  </a:cubicBezTo>
                  <a:cubicBezTo>
                    <a:pt x="0" y="10"/>
                    <a:pt x="10" y="0"/>
                    <a:pt x="23" y="0"/>
                  </a:cubicBezTo>
                  <a:cubicBezTo>
                    <a:pt x="35" y="0"/>
                    <a:pt x="46" y="10"/>
                    <a:pt x="46" y="23"/>
                  </a:cubicBezTo>
                  <a:cubicBezTo>
                    <a:pt x="46" y="36"/>
                    <a:pt x="35" y="46"/>
                    <a:pt x="23" y="46"/>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cxnSp>
        <p:nvCxnSpPr>
          <p:cNvPr id="516" name="直接连接符 515"/>
          <p:cNvCxnSpPr/>
          <p:nvPr/>
        </p:nvCxnSpPr>
        <p:spPr bwMode="auto">
          <a:xfrm>
            <a:off x="10404970" y="2808627"/>
            <a:ext cx="56770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7" name="直接连接符 516"/>
          <p:cNvCxnSpPr/>
          <p:nvPr/>
        </p:nvCxnSpPr>
        <p:spPr bwMode="auto">
          <a:xfrm>
            <a:off x="10399555" y="2212681"/>
            <a:ext cx="57312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19" name="文本框 518"/>
          <p:cNvSpPr txBox="1"/>
          <p:nvPr/>
        </p:nvSpPr>
        <p:spPr bwMode="auto">
          <a:xfrm>
            <a:off x="10399555" y="1757587"/>
            <a:ext cx="575083" cy="304103"/>
          </a:xfrm>
          <a:prstGeom prst="rect">
            <a:avLst/>
          </a:prstGeom>
          <a:solidFill>
            <a:srgbClr val="92D050"/>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400" dirty="0" smtClean="0">
                <a:latin typeface="+mn-ea"/>
                <a:ea typeface="+mn-ea"/>
              </a:rPr>
              <a:t>APP</a:t>
            </a:r>
            <a:endParaRPr lang="zh-CN" altLang="en-US" sz="1400" dirty="0" smtClean="0">
              <a:latin typeface="+mn-ea"/>
              <a:ea typeface="+mn-ea"/>
            </a:endParaRPr>
          </a:p>
        </p:txBody>
      </p:sp>
      <p:sp>
        <p:nvSpPr>
          <p:cNvPr id="531" name="文本框 530"/>
          <p:cNvSpPr txBox="1"/>
          <p:nvPr/>
        </p:nvSpPr>
        <p:spPr bwMode="auto">
          <a:xfrm>
            <a:off x="2959482" y="1174997"/>
            <a:ext cx="1100649" cy="365658"/>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800" dirty="0">
                <a:latin typeface="+mn-ea"/>
                <a:ea typeface="+mn-ea"/>
              </a:rPr>
              <a:t>虚拟</a:t>
            </a:r>
            <a:r>
              <a:rPr lang="zh-CN" altLang="en-US" sz="1800" dirty="0" smtClean="0">
                <a:latin typeface="+mn-ea"/>
                <a:ea typeface="+mn-ea"/>
              </a:rPr>
              <a:t>化前</a:t>
            </a:r>
          </a:p>
        </p:txBody>
      </p:sp>
      <p:sp>
        <p:nvSpPr>
          <p:cNvPr id="532" name="文本框 531"/>
          <p:cNvSpPr txBox="1"/>
          <p:nvPr/>
        </p:nvSpPr>
        <p:spPr bwMode="auto">
          <a:xfrm>
            <a:off x="8358866" y="1174997"/>
            <a:ext cx="1100649" cy="365658"/>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800" dirty="0">
                <a:latin typeface="+mn-ea"/>
                <a:ea typeface="+mn-ea"/>
              </a:rPr>
              <a:t>虚拟</a:t>
            </a:r>
            <a:r>
              <a:rPr lang="zh-CN" altLang="en-US" sz="1800" dirty="0" smtClean="0">
                <a:latin typeface="+mn-ea"/>
                <a:ea typeface="+mn-ea"/>
              </a:rPr>
              <a:t>化</a:t>
            </a:r>
            <a:r>
              <a:rPr lang="zh-CN" altLang="en-US" sz="1800" dirty="0">
                <a:latin typeface="+mn-ea"/>
                <a:ea typeface="+mn-ea"/>
              </a:rPr>
              <a:t>后</a:t>
            </a:r>
            <a:endParaRPr lang="zh-CN" altLang="en-US" sz="1800" dirty="0" smtClean="0">
              <a:latin typeface="+mn-ea"/>
              <a:ea typeface="+mn-ea"/>
            </a:endParaRPr>
          </a:p>
        </p:txBody>
      </p:sp>
      <p:sp>
        <p:nvSpPr>
          <p:cNvPr id="533" name="燕尾形箭头 532"/>
          <p:cNvSpPr/>
          <p:nvPr/>
        </p:nvSpPr>
        <p:spPr bwMode="auto">
          <a:xfrm>
            <a:off x="5654325" y="2520775"/>
            <a:ext cx="1008112" cy="869455"/>
          </a:xfrm>
          <a:prstGeom prst="notchedRight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34" name="文本框 533"/>
          <p:cNvSpPr txBox="1"/>
          <p:nvPr/>
        </p:nvSpPr>
        <p:spPr bwMode="auto">
          <a:xfrm>
            <a:off x="5815777" y="2741573"/>
            <a:ext cx="792872"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600" dirty="0">
                <a:solidFill>
                  <a:schemeClr val="bg1"/>
                </a:solidFill>
                <a:latin typeface="+mn-ea"/>
                <a:ea typeface="+mn-ea"/>
              </a:rPr>
              <a:t>虚拟</a:t>
            </a:r>
            <a:r>
              <a:rPr lang="zh-CN" altLang="en-US" sz="1600" dirty="0" smtClean="0">
                <a:solidFill>
                  <a:schemeClr val="bg1"/>
                </a:solidFill>
                <a:latin typeface="+mn-ea"/>
                <a:ea typeface="+mn-ea"/>
              </a:rPr>
              <a:t>化</a:t>
            </a:r>
          </a:p>
        </p:txBody>
      </p:sp>
      <p:sp>
        <p:nvSpPr>
          <p:cNvPr id="535" name="Rectangle 12"/>
          <p:cNvSpPr>
            <a:spLocks noChangeArrowheads="1"/>
          </p:cNvSpPr>
          <p:nvPr/>
        </p:nvSpPr>
        <p:spPr bwMode="auto">
          <a:xfrm>
            <a:off x="1337595" y="4958453"/>
            <a:ext cx="3755669" cy="579769"/>
          </a:xfrm>
          <a:prstGeom prst="rect">
            <a:avLst/>
          </a:prstGeom>
          <a:noFill/>
          <a:ln w="9525">
            <a:noFill/>
            <a:miter lim="800000"/>
            <a:headEnd/>
            <a:tailEnd/>
          </a:ln>
        </p:spPr>
        <p:txBody>
          <a:bodyPr lIns="83432" tIns="41717" rIns="83432" bIns="41717">
            <a:spAutoFit/>
          </a:bodyPr>
          <a:lstStyle/>
          <a:p>
            <a:pPr marL="214415" indent="-214415" fontAlgn="base">
              <a:lnSpc>
                <a:spcPct val="110000"/>
              </a:lnSpc>
              <a:spcBef>
                <a:spcPct val="10000"/>
              </a:spcBef>
              <a:buClr>
                <a:schemeClr val="bg1">
                  <a:lumMod val="50000"/>
                </a:schemeClr>
              </a:buClr>
              <a:buSzPct val="60000"/>
              <a:buFont typeface="Wingdings" pitchFamily="2" charset="2"/>
              <a:buChar char="l"/>
            </a:pPr>
            <a:r>
              <a:rPr lang="en-US" altLang="zh-CN" sz="1400" dirty="0">
                <a:latin typeface="+mn-ea"/>
                <a:ea typeface="+mn-ea"/>
                <a:cs typeface="Arial" charset="0"/>
              </a:rPr>
              <a:t>IT</a:t>
            </a:r>
            <a:r>
              <a:rPr lang="zh-CN" altLang="en-US" sz="1400" dirty="0">
                <a:latin typeface="+mn-ea"/>
                <a:ea typeface="+mn-ea"/>
                <a:cs typeface="Arial" charset="0"/>
              </a:rPr>
              <a:t>资源独立。</a:t>
            </a:r>
          </a:p>
          <a:p>
            <a:pPr marL="214415" indent="-214415" fontAlgn="base">
              <a:lnSpc>
                <a:spcPct val="110000"/>
              </a:lnSpc>
              <a:spcBef>
                <a:spcPct val="10000"/>
              </a:spcBef>
              <a:buClr>
                <a:schemeClr val="bg1">
                  <a:lumMod val="50000"/>
                </a:schemeClr>
              </a:buClr>
              <a:buSzPct val="60000"/>
              <a:buFont typeface="Wingdings" pitchFamily="2" charset="2"/>
              <a:buChar char="l"/>
            </a:pPr>
            <a:r>
              <a:rPr lang="zh-CN" altLang="en-US" sz="1400" dirty="0">
                <a:latin typeface="+mn-ea"/>
                <a:ea typeface="+mn-ea"/>
                <a:cs typeface="Arial" charset="0"/>
              </a:rPr>
              <a:t>操作系统必须与硬件紧耦合。</a:t>
            </a:r>
          </a:p>
        </p:txBody>
      </p:sp>
      <p:sp>
        <p:nvSpPr>
          <p:cNvPr id="536" name="Rectangle 12"/>
          <p:cNvSpPr>
            <a:spLocks noChangeArrowheads="1"/>
          </p:cNvSpPr>
          <p:nvPr/>
        </p:nvSpPr>
        <p:spPr bwMode="auto">
          <a:xfrm>
            <a:off x="6835807" y="4962163"/>
            <a:ext cx="4156970" cy="816757"/>
          </a:xfrm>
          <a:prstGeom prst="rect">
            <a:avLst/>
          </a:prstGeom>
          <a:noFill/>
          <a:ln w="9525" algn="ctr">
            <a:noFill/>
            <a:miter lim="800000"/>
            <a:headEnd/>
            <a:tailEnd/>
          </a:ln>
          <a:effectLst/>
        </p:spPr>
        <p:txBody>
          <a:bodyPr wrap="square" lIns="83432" tIns="41717" rIns="83432" bIns="41717">
            <a:spAutoFit/>
          </a:bodyPr>
          <a:lstStyle/>
          <a:p>
            <a:pPr marL="214415" indent="-214415" fontAlgn="base">
              <a:lnSpc>
                <a:spcPct val="110000"/>
              </a:lnSpc>
              <a:spcBef>
                <a:spcPct val="10000"/>
              </a:spcBef>
              <a:buClr>
                <a:schemeClr val="bg1">
                  <a:lumMod val="50000"/>
                </a:schemeClr>
              </a:buClr>
              <a:buSzPct val="60000"/>
              <a:buFont typeface="Wingdings" pitchFamily="2" charset="2"/>
              <a:buChar char="l"/>
            </a:pPr>
            <a:r>
              <a:rPr lang="zh-CN" altLang="en-US" sz="1400" dirty="0">
                <a:latin typeface="+mn-ea"/>
                <a:ea typeface="+mn-ea"/>
                <a:cs typeface="Arial" charset="0"/>
              </a:rPr>
              <a:t>资源抽像成共享资源池。</a:t>
            </a:r>
          </a:p>
          <a:p>
            <a:pPr marL="214415" indent="-214415" fontAlgn="base">
              <a:lnSpc>
                <a:spcPct val="110000"/>
              </a:lnSpc>
              <a:spcBef>
                <a:spcPct val="10000"/>
              </a:spcBef>
              <a:buClr>
                <a:schemeClr val="bg1">
                  <a:lumMod val="50000"/>
                </a:schemeClr>
              </a:buClr>
              <a:buSzPct val="60000"/>
              <a:buFont typeface="Wingdings" pitchFamily="2" charset="2"/>
              <a:buChar char="l"/>
            </a:pPr>
            <a:r>
              <a:rPr lang="zh-CN" altLang="en-US" sz="1400" dirty="0">
                <a:latin typeface="+mn-ea"/>
                <a:ea typeface="+mn-ea"/>
                <a:cs typeface="Arial" charset="0"/>
              </a:rPr>
              <a:t>上层操作系统与硬件解耦，操作系统从资源池中分配资源。</a:t>
            </a:r>
          </a:p>
        </p:txBody>
      </p:sp>
      <p:pic>
        <p:nvPicPr>
          <p:cNvPr id="538" name="Picture 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22532" y="2288909"/>
            <a:ext cx="494422" cy="440714"/>
          </a:xfrm>
          <a:prstGeom prst="rect">
            <a:avLst/>
          </a:prstGeom>
          <a:solidFill>
            <a:schemeClr val="accent2">
              <a:lumMod val="60000"/>
              <a:lumOff val="40000"/>
            </a:schemeClr>
          </a:solidFill>
          <a:effectLst/>
        </p:spPr>
      </p:pic>
      <p:pic>
        <p:nvPicPr>
          <p:cNvPr id="540" name="Picture 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43172" y="2279973"/>
            <a:ext cx="494422" cy="440714"/>
          </a:xfrm>
          <a:prstGeom prst="rect">
            <a:avLst/>
          </a:prstGeom>
          <a:solidFill>
            <a:schemeClr val="accent2">
              <a:lumMod val="60000"/>
              <a:lumOff val="40000"/>
            </a:schemeClr>
          </a:solidFill>
          <a:effectLst/>
        </p:spPr>
      </p:pic>
      <p:pic>
        <p:nvPicPr>
          <p:cNvPr id="546" name="图片 545"/>
          <p:cNvPicPr>
            <a:picLocks noChangeAspect="1"/>
          </p:cNvPicPr>
          <p:nvPr/>
        </p:nvPicPr>
        <p:blipFill>
          <a:blip r:embed="rId6"/>
          <a:srcRect/>
          <a:stretch>
            <a:fillRect/>
          </a:stretch>
        </p:blipFill>
        <p:spPr>
          <a:xfrm>
            <a:off x="7559122" y="2265811"/>
            <a:ext cx="494259" cy="494259"/>
          </a:xfrm>
          <a:custGeom>
            <a:avLst/>
            <a:gdLst>
              <a:gd name="connsiteX0" fmla="*/ 1905000 w 3810000"/>
              <a:gd name="connsiteY0" fmla="*/ 0 h 3810000"/>
              <a:gd name="connsiteX1" fmla="*/ 3810000 w 3810000"/>
              <a:gd name="connsiteY1" fmla="*/ 1905000 h 3810000"/>
              <a:gd name="connsiteX2" fmla="*/ 1905000 w 3810000"/>
              <a:gd name="connsiteY2" fmla="*/ 3810000 h 3810000"/>
              <a:gd name="connsiteX3" fmla="*/ 0 w 3810000"/>
              <a:gd name="connsiteY3" fmla="*/ 1905000 h 3810000"/>
              <a:gd name="connsiteX4" fmla="*/ 1905000 w 3810000"/>
              <a:gd name="connsiteY4" fmla="*/ 0 h 38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0" h="3810000">
                <a:moveTo>
                  <a:pt x="1905000" y="0"/>
                </a:moveTo>
                <a:cubicBezTo>
                  <a:pt x="2957102" y="0"/>
                  <a:pt x="3810000" y="852898"/>
                  <a:pt x="3810000" y="1905000"/>
                </a:cubicBezTo>
                <a:cubicBezTo>
                  <a:pt x="3810000" y="2957102"/>
                  <a:pt x="2957102" y="3810000"/>
                  <a:pt x="1905000" y="3810000"/>
                </a:cubicBezTo>
                <a:cubicBezTo>
                  <a:pt x="852898" y="3810000"/>
                  <a:pt x="0" y="2957102"/>
                  <a:pt x="0" y="1905000"/>
                </a:cubicBezTo>
                <a:cubicBezTo>
                  <a:pt x="0" y="852898"/>
                  <a:pt x="852898" y="0"/>
                  <a:pt x="1905000" y="0"/>
                </a:cubicBezTo>
                <a:close/>
              </a:path>
            </a:pathLst>
          </a:custGeom>
        </p:spPr>
      </p:pic>
      <p:pic>
        <p:nvPicPr>
          <p:cNvPr id="547" name="图片 546"/>
          <p:cNvPicPr>
            <a:picLocks noChangeAspect="1"/>
          </p:cNvPicPr>
          <p:nvPr/>
        </p:nvPicPr>
        <p:blipFill>
          <a:blip r:embed="rId6"/>
          <a:srcRect/>
          <a:stretch>
            <a:fillRect/>
          </a:stretch>
        </p:blipFill>
        <p:spPr>
          <a:xfrm>
            <a:off x="3110317" y="2258756"/>
            <a:ext cx="607714" cy="607714"/>
          </a:xfrm>
          <a:custGeom>
            <a:avLst/>
            <a:gdLst>
              <a:gd name="connsiteX0" fmla="*/ 1905000 w 3810000"/>
              <a:gd name="connsiteY0" fmla="*/ 0 h 3810000"/>
              <a:gd name="connsiteX1" fmla="*/ 3810000 w 3810000"/>
              <a:gd name="connsiteY1" fmla="*/ 1905000 h 3810000"/>
              <a:gd name="connsiteX2" fmla="*/ 1905000 w 3810000"/>
              <a:gd name="connsiteY2" fmla="*/ 3810000 h 3810000"/>
              <a:gd name="connsiteX3" fmla="*/ 0 w 3810000"/>
              <a:gd name="connsiteY3" fmla="*/ 1905000 h 3810000"/>
              <a:gd name="connsiteX4" fmla="*/ 1905000 w 3810000"/>
              <a:gd name="connsiteY4" fmla="*/ 0 h 38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0" h="3810000">
                <a:moveTo>
                  <a:pt x="1905000" y="0"/>
                </a:moveTo>
                <a:cubicBezTo>
                  <a:pt x="2957102" y="0"/>
                  <a:pt x="3810000" y="852898"/>
                  <a:pt x="3810000" y="1905000"/>
                </a:cubicBezTo>
                <a:cubicBezTo>
                  <a:pt x="3810000" y="2957102"/>
                  <a:pt x="2957102" y="3810000"/>
                  <a:pt x="1905000" y="3810000"/>
                </a:cubicBezTo>
                <a:cubicBezTo>
                  <a:pt x="852898" y="3810000"/>
                  <a:pt x="0" y="2957102"/>
                  <a:pt x="0" y="1905000"/>
                </a:cubicBezTo>
                <a:cubicBezTo>
                  <a:pt x="0" y="852898"/>
                  <a:pt x="852898" y="0"/>
                  <a:pt x="1905000" y="0"/>
                </a:cubicBezTo>
                <a:close/>
              </a:path>
            </a:pathLst>
          </a:custGeom>
        </p:spPr>
      </p:pic>
      <p:pic>
        <p:nvPicPr>
          <p:cNvPr id="548" name="图片 547"/>
          <p:cNvPicPr>
            <a:picLocks noChangeAspect="1"/>
          </p:cNvPicPr>
          <p:nvPr/>
        </p:nvPicPr>
        <p:blipFill>
          <a:blip r:embed="rId6"/>
          <a:srcRect/>
          <a:stretch>
            <a:fillRect/>
          </a:stretch>
        </p:blipFill>
        <p:spPr>
          <a:xfrm>
            <a:off x="9759440" y="2256515"/>
            <a:ext cx="494259" cy="494259"/>
          </a:xfrm>
          <a:custGeom>
            <a:avLst/>
            <a:gdLst>
              <a:gd name="connsiteX0" fmla="*/ 1905000 w 3810000"/>
              <a:gd name="connsiteY0" fmla="*/ 0 h 3810000"/>
              <a:gd name="connsiteX1" fmla="*/ 3810000 w 3810000"/>
              <a:gd name="connsiteY1" fmla="*/ 1905000 h 3810000"/>
              <a:gd name="connsiteX2" fmla="*/ 1905000 w 3810000"/>
              <a:gd name="connsiteY2" fmla="*/ 3810000 h 3810000"/>
              <a:gd name="connsiteX3" fmla="*/ 0 w 3810000"/>
              <a:gd name="connsiteY3" fmla="*/ 1905000 h 3810000"/>
              <a:gd name="connsiteX4" fmla="*/ 1905000 w 3810000"/>
              <a:gd name="connsiteY4" fmla="*/ 0 h 38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0" h="3810000">
                <a:moveTo>
                  <a:pt x="1905000" y="0"/>
                </a:moveTo>
                <a:cubicBezTo>
                  <a:pt x="2957102" y="0"/>
                  <a:pt x="3810000" y="852898"/>
                  <a:pt x="3810000" y="1905000"/>
                </a:cubicBezTo>
                <a:cubicBezTo>
                  <a:pt x="3810000" y="2957102"/>
                  <a:pt x="2957102" y="3810000"/>
                  <a:pt x="1905000" y="3810000"/>
                </a:cubicBezTo>
                <a:cubicBezTo>
                  <a:pt x="852898" y="3810000"/>
                  <a:pt x="0" y="2957102"/>
                  <a:pt x="0" y="1905000"/>
                </a:cubicBezTo>
                <a:cubicBezTo>
                  <a:pt x="0" y="852898"/>
                  <a:pt x="852898" y="0"/>
                  <a:pt x="1905000" y="0"/>
                </a:cubicBezTo>
                <a:close/>
              </a:path>
            </a:pathLst>
          </a:custGeom>
        </p:spPr>
      </p:pic>
    </p:spTree>
    <p:extLst>
      <p:ext uri="{BB962C8B-B14F-4D97-AF65-F5344CB8AC3E}">
        <p14:creationId xmlns:p14="http://schemas.microsoft.com/office/powerpoint/2010/main" val="16843944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虚拟</a:t>
            </a:r>
            <a:r>
              <a:rPr lang="zh-CN" altLang="en-US" dirty="0" smtClean="0"/>
              <a:t>化的本质</a:t>
            </a:r>
            <a:endParaRPr lang="zh-CN" altLang="en-US" dirty="0"/>
          </a:p>
        </p:txBody>
      </p:sp>
      <p:sp>
        <p:nvSpPr>
          <p:cNvPr id="5" name="圆角矩形 4"/>
          <p:cNvSpPr/>
          <p:nvPr/>
        </p:nvSpPr>
        <p:spPr bwMode="auto">
          <a:xfrm>
            <a:off x="1276288" y="1268760"/>
            <a:ext cx="4770277" cy="2307160"/>
          </a:xfrm>
          <a:prstGeom prst="roundRect">
            <a:avLst/>
          </a:prstGeom>
          <a:solidFill>
            <a:schemeClr val="bg1">
              <a:lumMod val="95000"/>
            </a:scheme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6" name="圆角矩形 5"/>
          <p:cNvSpPr/>
          <p:nvPr/>
        </p:nvSpPr>
        <p:spPr bwMode="auto">
          <a:xfrm>
            <a:off x="6362225" y="1268760"/>
            <a:ext cx="4774335" cy="2307160"/>
          </a:xfrm>
          <a:prstGeom prst="roundRect">
            <a:avLst/>
          </a:prstGeom>
          <a:solidFill>
            <a:schemeClr val="bg1">
              <a:lumMod val="95000"/>
            </a:scheme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7" name="圆角矩形 6"/>
          <p:cNvSpPr/>
          <p:nvPr/>
        </p:nvSpPr>
        <p:spPr bwMode="auto">
          <a:xfrm>
            <a:off x="1271464" y="3894148"/>
            <a:ext cx="4770277" cy="2307160"/>
          </a:xfrm>
          <a:prstGeom prst="roundRect">
            <a:avLst/>
          </a:prstGeom>
          <a:solidFill>
            <a:schemeClr val="bg1">
              <a:lumMod val="95000"/>
            </a:scheme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8" name="圆角矩形 7"/>
          <p:cNvSpPr/>
          <p:nvPr/>
        </p:nvSpPr>
        <p:spPr bwMode="auto">
          <a:xfrm>
            <a:off x="6357401" y="3894148"/>
            <a:ext cx="4774335" cy="2307160"/>
          </a:xfrm>
          <a:prstGeom prst="roundRect">
            <a:avLst/>
          </a:prstGeom>
          <a:solidFill>
            <a:schemeClr val="bg1">
              <a:lumMod val="95000"/>
            </a:scheme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9" name="圆角矩形 8"/>
          <p:cNvSpPr/>
          <p:nvPr/>
        </p:nvSpPr>
        <p:spPr bwMode="auto">
          <a:xfrm>
            <a:off x="1471315" y="1706324"/>
            <a:ext cx="4370574" cy="1740996"/>
          </a:xfrm>
          <a:prstGeom prst="roundRect">
            <a:avLst/>
          </a:prstGeom>
          <a:solidFill>
            <a:schemeClr val="bg1"/>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0" name="圆角矩形 9"/>
          <p:cNvSpPr/>
          <p:nvPr/>
        </p:nvSpPr>
        <p:spPr bwMode="auto">
          <a:xfrm>
            <a:off x="6559281" y="1706324"/>
            <a:ext cx="4370574" cy="1740996"/>
          </a:xfrm>
          <a:prstGeom prst="roundRect">
            <a:avLst/>
          </a:prstGeom>
          <a:solidFill>
            <a:schemeClr val="bg1"/>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1" name="圆角矩形 10"/>
          <p:cNvSpPr/>
          <p:nvPr/>
        </p:nvSpPr>
        <p:spPr bwMode="auto">
          <a:xfrm>
            <a:off x="1471315" y="4331713"/>
            <a:ext cx="4370574" cy="1740996"/>
          </a:xfrm>
          <a:prstGeom prst="roundRect">
            <a:avLst/>
          </a:prstGeom>
          <a:solidFill>
            <a:schemeClr val="bg1"/>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2" name="圆角矩形 11"/>
          <p:cNvSpPr/>
          <p:nvPr/>
        </p:nvSpPr>
        <p:spPr bwMode="auto">
          <a:xfrm>
            <a:off x="6559281" y="4331713"/>
            <a:ext cx="4370574" cy="1740996"/>
          </a:xfrm>
          <a:prstGeom prst="roundRect">
            <a:avLst/>
          </a:prstGeom>
          <a:solidFill>
            <a:schemeClr val="bg1"/>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3" name="文本框 12"/>
          <p:cNvSpPr txBox="1"/>
          <p:nvPr/>
        </p:nvSpPr>
        <p:spPr bwMode="auto">
          <a:xfrm>
            <a:off x="3263812" y="1285546"/>
            <a:ext cx="785580" cy="40399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800" dirty="0">
                <a:latin typeface="+mn-ea"/>
                <a:ea typeface="+mn-ea"/>
              </a:rPr>
              <a:t>分区</a:t>
            </a:r>
            <a:endParaRPr lang="zh-CN" altLang="en-US" sz="1800" dirty="0" smtClean="0">
              <a:latin typeface="+mn-ea"/>
              <a:ea typeface="+mn-ea"/>
            </a:endParaRPr>
          </a:p>
        </p:txBody>
      </p:sp>
      <p:sp>
        <p:nvSpPr>
          <p:cNvPr id="14" name="文本框 13"/>
          <p:cNvSpPr txBox="1"/>
          <p:nvPr/>
        </p:nvSpPr>
        <p:spPr bwMode="auto">
          <a:xfrm>
            <a:off x="8351777" y="1285546"/>
            <a:ext cx="785580" cy="40399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800" dirty="0">
                <a:latin typeface="+mn-ea"/>
                <a:ea typeface="+mn-ea"/>
              </a:rPr>
              <a:t>隔离</a:t>
            </a:r>
            <a:endParaRPr lang="zh-CN" altLang="en-US" sz="1800" dirty="0" smtClean="0">
              <a:latin typeface="+mn-ea"/>
              <a:ea typeface="+mn-ea"/>
            </a:endParaRPr>
          </a:p>
        </p:txBody>
      </p:sp>
      <p:sp>
        <p:nvSpPr>
          <p:cNvPr id="15" name="文本框 14"/>
          <p:cNvSpPr txBox="1"/>
          <p:nvPr/>
        </p:nvSpPr>
        <p:spPr bwMode="auto">
          <a:xfrm>
            <a:off x="3269480" y="3910934"/>
            <a:ext cx="785580" cy="40399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800" dirty="0">
                <a:latin typeface="+mn-ea"/>
                <a:ea typeface="+mn-ea"/>
              </a:rPr>
              <a:t>封装</a:t>
            </a:r>
            <a:endParaRPr lang="zh-CN" altLang="en-US" sz="1800" dirty="0" smtClean="0">
              <a:latin typeface="+mn-ea"/>
              <a:ea typeface="+mn-ea"/>
            </a:endParaRPr>
          </a:p>
        </p:txBody>
      </p:sp>
      <p:sp>
        <p:nvSpPr>
          <p:cNvPr id="16" name="文本框 15"/>
          <p:cNvSpPr txBox="1"/>
          <p:nvPr/>
        </p:nvSpPr>
        <p:spPr bwMode="auto">
          <a:xfrm>
            <a:off x="7992276" y="3930103"/>
            <a:ext cx="1783160" cy="365659"/>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800" dirty="0" smtClean="0">
                <a:latin typeface="+mn-ea"/>
                <a:ea typeface="+mn-ea"/>
              </a:rPr>
              <a:t>相对于硬件独立</a:t>
            </a:r>
          </a:p>
        </p:txBody>
      </p:sp>
      <p:grpSp>
        <p:nvGrpSpPr>
          <p:cNvPr id="17" name="组合 18397"/>
          <p:cNvGrpSpPr/>
          <p:nvPr/>
        </p:nvGrpSpPr>
        <p:grpSpPr>
          <a:xfrm>
            <a:off x="2698203" y="2536710"/>
            <a:ext cx="1858278" cy="374683"/>
            <a:chOff x="2449513" y="1096964"/>
            <a:chExt cx="650875" cy="130175"/>
          </a:xfrm>
          <a:solidFill>
            <a:srgbClr val="00B0F0"/>
          </a:solidFill>
        </p:grpSpPr>
        <p:sp>
          <p:nvSpPr>
            <p:cNvPr id="18"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19"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20"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21"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22"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23"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24"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25"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26"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27"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28"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29"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30"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31"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2"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3"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4"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5"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36"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7"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38"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9"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40"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41"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42"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43"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44"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45"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46"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77" name="组合 76"/>
          <p:cNvGrpSpPr/>
          <p:nvPr/>
        </p:nvGrpSpPr>
        <p:grpSpPr>
          <a:xfrm>
            <a:off x="2384751" y="1811266"/>
            <a:ext cx="570986" cy="685376"/>
            <a:chOff x="3349536" y="4421919"/>
            <a:chExt cx="747197" cy="923565"/>
          </a:xfrm>
        </p:grpSpPr>
        <p:sp>
          <p:nvSpPr>
            <p:cNvPr id="57" name="圆角矩形 56"/>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58" name="任意多边形 57"/>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9" name="任意多边形 58"/>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60" name="组合 16582"/>
            <p:cNvGrpSpPr/>
            <p:nvPr/>
          </p:nvGrpSpPr>
          <p:grpSpPr>
            <a:xfrm>
              <a:off x="3779269" y="5028384"/>
              <a:ext cx="221377" cy="250199"/>
              <a:chOff x="8407400" y="2055813"/>
              <a:chExt cx="360363" cy="458788"/>
            </a:xfrm>
            <a:solidFill>
              <a:srgbClr val="00B0F0"/>
            </a:solidFill>
          </p:grpSpPr>
          <p:sp>
            <p:nvSpPr>
              <p:cNvPr id="73"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74"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75"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76"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78" name="组合 77"/>
          <p:cNvGrpSpPr/>
          <p:nvPr/>
        </p:nvGrpSpPr>
        <p:grpSpPr>
          <a:xfrm>
            <a:off x="3015589" y="1809744"/>
            <a:ext cx="570986" cy="685376"/>
            <a:chOff x="3349536" y="4421919"/>
            <a:chExt cx="747197" cy="923565"/>
          </a:xfrm>
        </p:grpSpPr>
        <p:sp>
          <p:nvSpPr>
            <p:cNvPr id="79" name="圆角矩形 78"/>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80" name="任意多边形 79"/>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81" name="任意多边形 80"/>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82" name="组合 16582"/>
            <p:cNvGrpSpPr/>
            <p:nvPr/>
          </p:nvGrpSpPr>
          <p:grpSpPr>
            <a:xfrm>
              <a:off x="3779269" y="5028384"/>
              <a:ext cx="221377" cy="250199"/>
              <a:chOff x="8407400" y="2055813"/>
              <a:chExt cx="360363" cy="458788"/>
            </a:xfrm>
            <a:solidFill>
              <a:srgbClr val="00B0F0"/>
            </a:solidFill>
          </p:grpSpPr>
          <p:sp>
            <p:nvSpPr>
              <p:cNvPr id="83"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84"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85"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86"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87" name="组合 86"/>
          <p:cNvGrpSpPr/>
          <p:nvPr/>
        </p:nvGrpSpPr>
        <p:grpSpPr>
          <a:xfrm>
            <a:off x="3640148" y="1811432"/>
            <a:ext cx="570986" cy="685376"/>
            <a:chOff x="3349536" y="4421919"/>
            <a:chExt cx="747197" cy="923565"/>
          </a:xfrm>
        </p:grpSpPr>
        <p:sp>
          <p:nvSpPr>
            <p:cNvPr id="88" name="圆角矩形 87"/>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89" name="任意多边形 88"/>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90" name="任意多边形 89"/>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91" name="组合 16582"/>
            <p:cNvGrpSpPr/>
            <p:nvPr/>
          </p:nvGrpSpPr>
          <p:grpSpPr>
            <a:xfrm>
              <a:off x="3779269" y="5028384"/>
              <a:ext cx="221377" cy="250199"/>
              <a:chOff x="8407400" y="2055813"/>
              <a:chExt cx="360363" cy="458788"/>
            </a:xfrm>
            <a:solidFill>
              <a:srgbClr val="00B0F0"/>
            </a:solidFill>
          </p:grpSpPr>
          <p:sp>
            <p:nvSpPr>
              <p:cNvPr id="92"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93"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94"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95"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96" name="组合 95"/>
          <p:cNvGrpSpPr/>
          <p:nvPr/>
        </p:nvGrpSpPr>
        <p:grpSpPr>
          <a:xfrm>
            <a:off x="4270987" y="1809910"/>
            <a:ext cx="570986" cy="685376"/>
            <a:chOff x="3349536" y="4421919"/>
            <a:chExt cx="747197" cy="923565"/>
          </a:xfrm>
        </p:grpSpPr>
        <p:sp>
          <p:nvSpPr>
            <p:cNvPr id="97" name="圆角矩形 96"/>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98" name="任意多边形 97"/>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99" name="任意多边形 98"/>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100" name="组合 16582"/>
            <p:cNvGrpSpPr/>
            <p:nvPr/>
          </p:nvGrpSpPr>
          <p:grpSpPr>
            <a:xfrm>
              <a:off x="3779269" y="5028384"/>
              <a:ext cx="221377" cy="250199"/>
              <a:chOff x="8407400" y="2055813"/>
              <a:chExt cx="360363" cy="458788"/>
            </a:xfrm>
            <a:solidFill>
              <a:srgbClr val="00B0F0"/>
            </a:solidFill>
          </p:grpSpPr>
          <p:sp>
            <p:nvSpPr>
              <p:cNvPr id="101"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102"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103"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104"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sp>
        <p:nvSpPr>
          <p:cNvPr id="105" name="文本框 104"/>
          <p:cNvSpPr txBox="1"/>
          <p:nvPr/>
        </p:nvSpPr>
        <p:spPr bwMode="auto">
          <a:xfrm>
            <a:off x="1692200" y="2972553"/>
            <a:ext cx="3765951" cy="335985"/>
          </a:xfrm>
          <a:prstGeom prst="rect">
            <a:avLst/>
          </a:prstGeom>
          <a:noFill/>
          <a:ln w="9525" algn="ctr">
            <a:noFill/>
            <a:miter lim="800000"/>
            <a:headEnd/>
            <a:tailEnd/>
          </a:ln>
        </p:spPr>
        <p:txBody>
          <a:bodyPr vert="horz" wrap="square" lIns="87802" tIns="43901" rIns="87802" bIns="43901" numCol="1" rtlCol="0" anchor="t" anchorCtr="0" compatLnSpc="1">
            <a:prstTxWarp prst="textNoShape">
              <a:avLst/>
            </a:prstTxWarp>
            <a:spAutoFit/>
          </a:bodyPr>
          <a:lstStyle/>
          <a:p>
            <a:r>
              <a:rPr lang="zh-CN" altLang="en-US" sz="1400" dirty="0" smtClean="0">
                <a:latin typeface="+mn-ea"/>
                <a:ea typeface="+mn-ea"/>
              </a:rPr>
              <a:t>在单一物理服务器上同时运行多个虚拟机</a:t>
            </a:r>
          </a:p>
        </p:txBody>
      </p:sp>
      <p:grpSp>
        <p:nvGrpSpPr>
          <p:cNvPr id="106" name="组合 18397"/>
          <p:cNvGrpSpPr/>
          <p:nvPr/>
        </p:nvGrpSpPr>
        <p:grpSpPr>
          <a:xfrm>
            <a:off x="7872788" y="2544780"/>
            <a:ext cx="1858278" cy="374683"/>
            <a:chOff x="2449513" y="1096964"/>
            <a:chExt cx="650875" cy="130175"/>
          </a:xfrm>
          <a:solidFill>
            <a:srgbClr val="00B0F0"/>
          </a:solidFill>
        </p:grpSpPr>
        <p:sp>
          <p:nvSpPr>
            <p:cNvPr id="107"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108"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109"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110"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111"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112"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113"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114"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115"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116"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117"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18"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119"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20"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21"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22"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23"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24"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125"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26"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127"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28"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29"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30"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31"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32"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33"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34"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35"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sp>
        <p:nvSpPr>
          <p:cNvPr id="137" name="圆角矩形 136"/>
          <p:cNvSpPr/>
          <p:nvPr/>
        </p:nvSpPr>
        <p:spPr bwMode="auto">
          <a:xfrm>
            <a:off x="7559336" y="1819338"/>
            <a:ext cx="570986" cy="685376"/>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146" name="圆角矩形 145"/>
          <p:cNvSpPr/>
          <p:nvPr/>
        </p:nvSpPr>
        <p:spPr bwMode="auto">
          <a:xfrm>
            <a:off x="8190175" y="1817815"/>
            <a:ext cx="570986" cy="685376"/>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155" name="圆角矩形 154"/>
          <p:cNvSpPr/>
          <p:nvPr/>
        </p:nvSpPr>
        <p:spPr bwMode="auto">
          <a:xfrm>
            <a:off x="8814734" y="1819503"/>
            <a:ext cx="570986" cy="685376"/>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164" name="圆角矩形 163"/>
          <p:cNvSpPr/>
          <p:nvPr/>
        </p:nvSpPr>
        <p:spPr bwMode="auto">
          <a:xfrm>
            <a:off x="9445572" y="1817980"/>
            <a:ext cx="570986" cy="685376"/>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pic>
        <p:nvPicPr>
          <p:cNvPr id="172" name="图片 171"/>
          <p:cNvPicPr>
            <a:picLocks noChangeAspect="1"/>
          </p:cNvPicPr>
          <p:nvPr/>
        </p:nvPicPr>
        <p:blipFill>
          <a:blip r:embed="rId3"/>
          <a:srcRect/>
          <a:stretch>
            <a:fillRect/>
          </a:stretch>
        </p:blipFill>
        <p:spPr>
          <a:xfrm>
            <a:off x="7683484" y="2131230"/>
            <a:ext cx="327374" cy="330041"/>
          </a:xfrm>
          <a:custGeom>
            <a:avLst/>
            <a:gdLst>
              <a:gd name="connsiteX0" fmla="*/ 1905000 w 3810000"/>
              <a:gd name="connsiteY0" fmla="*/ 0 h 3810000"/>
              <a:gd name="connsiteX1" fmla="*/ 3810000 w 3810000"/>
              <a:gd name="connsiteY1" fmla="*/ 1905000 h 3810000"/>
              <a:gd name="connsiteX2" fmla="*/ 1905000 w 3810000"/>
              <a:gd name="connsiteY2" fmla="*/ 3810000 h 3810000"/>
              <a:gd name="connsiteX3" fmla="*/ 0 w 3810000"/>
              <a:gd name="connsiteY3" fmla="*/ 1905000 h 3810000"/>
              <a:gd name="connsiteX4" fmla="*/ 1905000 w 3810000"/>
              <a:gd name="connsiteY4" fmla="*/ 0 h 38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0" h="3810000">
                <a:moveTo>
                  <a:pt x="1905000" y="0"/>
                </a:moveTo>
                <a:cubicBezTo>
                  <a:pt x="2957102" y="0"/>
                  <a:pt x="3810000" y="852898"/>
                  <a:pt x="3810000" y="1905000"/>
                </a:cubicBezTo>
                <a:cubicBezTo>
                  <a:pt x="3810000" y="2957102"/>
                  <a:pt x="2957102" y="3810000"/>
                  <a:pt x="1905000" y="3810000"/>
                </a:cubicBezTo>
                <a:cubicBezTo>
                  <a:pt x="852898" y="3810000"/>
                  <a:pt x="0" y="2957102"/>
                  <a:pt x="0" y="1905000"/>
                </a:cubicBezTo>
                <a:cubicBezTo>
                  <a:pt x="0" y="852898"/>
                  <a:pt x="852898" y="0"/>
                  <a:pt x="1905000" y="0"/>
                </a:cubicBezTo>
                <a:close/>
              </a:path>
            </a:pathLst>
          </a:custGeom>
        </p:spPr>
      </p:pic>
      <p:pic>
        <p:nvPicPr>
          <p:cNvPr id="173" name="Picture 4" descr="âWindows logoâçå¾çæç´¢ç»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33585" y="2146739"/>
            <a:ext cx="284164" cy="320365"/>
          </a:xfrm>
          <a:prstGeom prst="rect">
            <a:avLst/>
          </a:prstGeom>
          <a:noFill/>
          <a:extLst>
            <a:ext uri="{909E8E84-426E-40DD-AFC4-6F175D3DCCD1}">
              <a14:hiddenFill xmlns:a14="http://schemas.microsoft.com/office/drawing/2010/main">
                <a:solidFill>
                  <a:srgbClr val="FFFFFF"/>
                </a:solidFill>
              </a14:hiddenFill>
            </a:ext>
          </a:extLst>
        </p:spPr>
      </p:pic>
      <p:pic>
        <p:nvPicPr>
          <p:cNvPr id="174" name="Picture 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33251" y="2128858"/>
            <a:ext cx="351609" cy="315966"/>
          </a:xfrm>
          <a:prstGeom prst="rect">
            <a:avLst/>
          </a:prstGeom>
          <a:solidFill>
            <a:schemeClr val="accent2">
              <a:lumMod val="60000"/>
              <a:lumOff val="40000"/>
            </a:schemeClr>
          </a:solidFill>
          <a:effectLst/>
        </p:spPr>
      </p:pic>
      <p:pic>
        <p:nvPicPr>
          <p:cNvPr id="175" name="Picture 4" descr="âWindows logoâçå¾çæç´¢ç»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95896" y="2129499"/>
            <a:ext cx="284164" cy="320365"/>
          </a:xfrm>
          <a:prstGeom prst="rect">
            <a:avLst/>
          </a:prstGeom>
          <a:noFill/>
          <a:extLst>
            <a:ext uri="{909E8E84-426E-40DD-AFC4-6F175D3DCCD1}">
              <a14:hiddenFill xmlns:a14="http://schemas.microsoft.com/office/drawing/2010/main">
                <a:solidFill>
                  <a:srgbClr val="FFFFFF"/>
                </a:solidFill>
              </a14:hiddenFill>
            </a:ext>
          </a:extLst>
        </p:spPr>
      </p:pic>
      <p:sp>
        <p:nvSpPr>
          <p:cNvPr id="176" name="矩形 175"/>
          <p:cNvSpPr/>
          <p:nvPr/>
        </p:nvSpPr>
        <p:spPr>
          <a:xfrm>
            <a:off x="9305846" y="1530810"/>
            <a:ext cx="891026" cy="1224157"/>
          </a:xfrm>
          <a:prstGeom prst="rect">
            <a:avLst/>
          </a:prstGeom>
        </p:spPr>
        <p:txBody>
          <a:bodyPr wrap="none">
            <a:spAutoFit/>
          </a:bodyPr>
          <a:lstStyle/>
          <a:p>
            <a:r>
              <a:rPr lang="en-US" altLang="zh-CN" sz="6600" dirty="0">
                <a:solidFill>
                  <a:srgbClr val="FF0000"/>
                </a:solidFill>
                <a:latin typeface="+mn-ea"/>
                <a:ea typeface="+mn-ea"/>
              </a:rPr>
              <a:t>×</a:t>
            </a:r>
            <a:endParaRPr lang="zh-CN" altLang="en-US" sz="6600" dirty="0">
              <a:solidFill>
                <a:srgbClr val="FF0000"/>
              </a:solidFill>
              <a:latin typeface="+mn-ea"/>
              <a:ea typeface="+mn-ea"/>
            </a:endParaRPr>
          </a:p>
        </p:txBody>
      </p:sp>
      <p:sp>
        <p:nvSpPr>
          <p:cNvPr id="177" name="文本框 176"/>
          <p:cNvSpPr txBox="1"/>
          <p:nvPr/>
        </p:nvSpPr>
        <p:spPr bwMode="auto">
          <a:xfrm>
            <a:off x="6767504" y="2903004"/>
            <a:ext cx="3765951" cy="574016"/>
          </a:xfrm>
          <a:prstGeom prst="rect">
            <a:avLst/>
          </a:prstGeom>
          <a:noFill/>
          <a:ln w="9525" algn="ctr">
            <a:noFill/>
            <a:miter lim="800000"/>
            <a:headEnd/>
            <a:tailEnd/>
          </a:ln>
        </p:spPr>
        <p:txBody>
          <a:bodyPr vert="horz" wrap="square" lIns="87802" tIns="43901" rIns="87802" bIns="43901" numCol="1" rtlCol="0" anchor="t" anchorCtr="0" compatLnSpc="1">
            <a:prstTxWarp prst="textNoShape">
              <a:avLst/>
            </a:prstTxWarp>
            <a:spAutoFit/>
          </a:bodyPr>
          <a:lstStyle/>
          <a:p>
            <a:r>
              <a:rPr lang="zh-CN" altLang="en-US" sz="1400" dirty="0" smtClean="0">
                <a:latin typeface="+mn-ea"/>
                <a:ea typeface="+mn-ea"/>
              </a:rPr>
              <a:t>在单一物理服务器上的多个虚拟机之间相互隔离</a:t>
            </a:r>
          </a:p>
        </p:txBody>
      </p:sp>
      <p:grpSp>
        <p:nvGrpSpPr>
          <p:cNvPr id="178" name="组合 18397"/>
          <p:cNvGrpSpPr/>
          <p:nvPr/>
        </p:nvGrpSpPr>
        <p:grpSpPr>
          <a:xfrm>
            <a:off x="2027562" y="5097659"/>
            <a:ext cx="1858278" cy="374683"/>
            <a:chOff x="2449513" y="1096964"/>
            <a:chExt cx="650875" cy="130175"/>
          </a:xfrm>
          <a:solidFill>
            <a:srgbClr val="00B0F0"/>
          </a:solidFill>
        </p:grpSpPr>
        <p:sp>
          <p:nvSpPr>
            <p:cNvPr id="179"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180"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181"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182"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183"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184"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185"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186"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187"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188"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189"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90"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191"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92"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93"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94"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95"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96"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197"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98"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199"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00"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01"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02"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03"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04"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05"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06"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07"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sp>
        <p:nvSpPr>
          <p:cNvPr id="208" name="圆角矩形 207"/>
          <p:cNvSpPr/>
          <p:nvPr/>
        </p:nvSpPr>
        <p:spPr bwMode="auto">
          <a:xfrm>
            <a:off x="2027530" y="4370988"/>
            <a:ext cx="570986" cy="685376"/>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209" name="圆角矩形 208"/>
          <p:cNvSpPr/>
          <p:nvPr/>
        </p:nvSpPr>
        <p:spPr bwMode="auto">
          <a:xfrm>
            <a:off x="2658367" y="4369467"/>
            <a:ext cx="570986" cy="685376"/>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210" name="圆角矩形 209"/>
          <p:cNvSpPr/>
          <p:nvPr/>
        </p:nvSpPr>
        <p:spPr bwMode="auto">
          <a:xfrm>
            <a:off x="3282928" y="4371154"/>
            <a:ext cx="570986" cy="685376"/>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pic>
        <p:nvPicPr>
          <p:cNvPr id="212" name="图片 211"/>
          <p:cNvPicPr>
            <a:picLocks noChangeAspect="1"/>
          </p:cNvPicPr>
          <p:nvPr/>
        </p:nvPicPr>
        <p:blipFill>
          <a:blip r:embed="rId3"/>
          <a:srcRect/>
          <a:stretch>
            <a:fillRect/>
          </a:stretch>
        </p:blipFill>
        <p:spPr>
          <a:xfrm>
            <a:off x="2151678" y="4682882"/>
            <a:ext cx="327374" cy="330039"/>
          </a:xfrm>
          <a:custGeom>
            <a:avLst/>
            <a:gdLst>
              <a:gd name="connsiteX0" fmla="*/ 1905000 w 3810000"/>
              <a:gd name="connsiteY0" fmla="*/ 0 h 3810000"/>
              <a:gd name="connsiteX1" fmla="*/ 3810000 w 3810000"/>
              <a:gd name="connsiteY1" fmla="*/ 1905000 h 3810000"/>
              <a:gd name="connsiteX2" fmla="*/ 1905000 w 3810000"/>
              <a:gd name="connsiteY2" fmla="*/ 3810000 h 3810000"/>
              <a:gd name="connsiteX3" fmla="*/ 0 w 3810000"/>
              <a:gd name="connsiteY3" fmla="*/ 1905000 h 3810000"/>
              <a:gd name="connsiteX4" fmla="*/ 1905000 w 3810000"/>
              <a:gd name="connsiteY4" fmla="*/ 0 h 38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0" h="3810000">
                <a:moveTo>
                  <a:pt x="1905000" y="0"/>
                </a:moveTo>
                <a:cubicBezTo>
                  <a:pt x="2957102" y="0"/>
                  <a:pt x="3810000" y="852898"/>
                  <a:pt x="3810000" y="1905000"/>
                </a:cubicBezTo>
                <a:cubicBezTo>
                  <a:pt x="3810000" y="2957102"/>
                  <a:pt x="2957102" y="3810000"/>
                  <a:pt x="1905000" y="3810000"/>
                </a:cubicBezTo>
                <a:cubicBezTo>
                  <a:pt x="852898" y="3810000"/>
                  <a:pt x="0" y="2957102"/>
                  <a:pt x="0" y="1905000"/>
                </a:cubicBezTo>
                <a:cubicBezTo>
                  <a:pt x="0" y="852898"/>
                  <a:pt x="852898" y="0"/>
                  <a:pt x="1905000" y="0"/>
                </a:cubicBezTo>
                <a:close/>
              </a:path>
            </a:pathLst>
          </a:custGeom>
        </p:spPr>
      </p:pic>
      <p:pic>
        <p:nvPicPr>
          <p:cNvPr id="213" name="Picture 4" descr="âWindows logoâçå¾çæç´¢ç»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01779" y="4698389"/>
            <a:ext cx="284164" cy="320365"/>
          </a:xfrm>
          <a:prstGeom prst="rect">
            <a:avLst/>
          </a:prstGeom>
          <a:noFill/>
          <a:extLst>
            <a:ext uri="{909E8E84-426E-40DD-AFC4-6F175D3DCCD1}">
              <a14:hiddenFill xmlns:a14="http://schemas.microsoft.com/office/drawing/2010/main">
                <a:solidFill>
                  <a:srgbClr val="FFFFFF"/>
                </a:solidFill>
              </a14:hiddenFill>
            </a:ext>
          </a:extLst>
        </p:spPr>
      </p:pic>
      <p:pic>
        <p:nvPicPr>
          <p:cNvPr id="214" name="Picture 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01444" y="4680510"/>
            <a:ext cx="351609" cy="315966"/>
          </a:xfrm>
          <a:prstGeom prst="rect">
            <a:avLst/>
          </a:prstGeom>
          <a:solidFill>
            <a:schemeClr val="accent2">
              <a:lumMod val="60000"/>
              <a:lumOff val="40000"/>
            </a:schemeClr>
          </a:solidFill>
          <a:effectLst/>
        </p:spPr>
      </p:pic>
      <p:grpSp>
        <p:nvGrpSpPr>
          <p:cNvPr id="218" name="组合 217"/>
          <p:cNvGrpSpPr/>
          <p:nvPr/>
        </p:nvGrpSpPr>
        <p:grpSpPr>
          <a:xfrm>
            <a:off x="5051892" y="4815722"/>
            <a:ext cx="544523" cy="459459"/>
            <a:chOff x="1924050" y="4306887"/>
            <a:chExt cx="146050" cy="122239"/>
          </a:xfrm>
        </p:grpSpPr>
        <p:sp>
          <p:nvSpPr>
            <p:cNvPr id="219" name="Freeform 154"/>
            <p:cNvSpPr>
              <a:spLocks/>
            </p:cNvSpPr>
            <p:nvPr/>
          </p:nvSpPr>
          <p:spPr bwMode="auto">
            <a:xfrm>
              <a:off x="1924050" y="4306887"/>
              <a:ext cx="130175" cy="80963"/>
            </a:xfrm>
            <a:custGeom>
              <a:avLst/>
              <a:gdLst/>
              <a:ahLst/>
              <a:cxnLst>
                <a:cxn ang="0">
                  <a:pos x="82" y="22"/>
                </a:cxn>
                <a:cxn ang="0">
                  <a:pos x="82" y="12"/>
                </a:cxn>
                <a:cxn ang="0">
                  <a:pos x="82" y="12"/>
                </a:cxn>
                <a:cxn ang="0">
                  <a:pos x="81" y="11"/>
                </a:cxn>
                <a:cxn ang="0">
                  <a:pos x="80" y="10"/>
                </a:cxn>
                <a:cxn ang="0">
                  <a:pos x="36" y="10"/>
                </a:cxn>
                <a:cxn ang="0">
                  <a:pos x="36" y="10"/>
                </a:cxn>
                <a:cxn ang="0">
                  <a:pos x="35" y="8"/>
                </a:cxn>
                <a:cxn ang="0">
                  <a:pos x="34" y="7"/>
                </a:cxn>
                <a:cxn ang="0">
                  <a:pos x="31" y="2"/>
                </a:cxn>
                <a:cxn ang="0">
                  <a:pos x="31" y="2"/>
                </a:cxn>
                <a:cxn ang="0">
                  <a:pos x="31" y="1"/>
                </a:cxn>
                <a:cxn ang="0">
                  <a:pos x="29" y="0"/>
                </a:cxn>
                <a:cxn ang="0">
                  <a:pos x="6" y="0"/>
                </a:cxn>
                <a:cxn ang="0">
                  <a:pos x="6" y="0"/>
                </a:cxn>
                <a:cxn ang="0">
                  <a:pos x="4" y="1"/>
                </a:cxn>
                <a:cxn ang="0">
                  <a:pos x="2" y="2"/>
                </a:cxn>
                <a:cxn ang="0">
                  <a:pos x="2" y="2"/>
                </a:cxn>
                <a:cxn ang="0">
                  <a:pos x="0" y="13"/>
                </a:cxn>
                <a:cxn ang="0">
                  <a:pos x="0" y="22"/>
                </a:cxn>
                <a:cxn ang="0">
                  <a:pos x="0" y="51"/>
                </a:cxn>
              </a:cxnLst>
              <a:rect l="0" t="0" r="r" b="b"/>
              <a:pathLst>
                <a:path w="82" h="51">
                  <a:moveTo>
                    <a:pt x="82" y="22"/>
                  </a:moveTo>
                  <a:lnTo>
                    <a:pt x="82" y="12"/>
                  </a:lnTo>
                  <a:lnTo>
                    <a:pt x="82" y="12"/>
                  </a:lnTo>
                  <a:lnTo>
                    <a:pt x="81" y="11"/>
                  </a:lnTo>
                  <a:lnTo>
                    <a:pt x="80" y="10"/>
                  </a:lnTo>
                  <a:lnTo>
                    <a:pt x="36" y="10"/>
                  </a:lnTo>
                  <a:lnTo>
                    <a:pt x="36" y="10"/>
                  </a:lnTo>
                  <a:lnTo>
                    <a:pt x="35" y="8"/>
                  </a:lnTo>
                  <a:lnTo>
                    <a:pt x="34" y="7"/>
                  </a:lnTo>
                  <a:lnTo>
                    <a:pt x="31" y="2"/>
                  </a:lnTo>
                  <a:lnTo>
                    <a:pt x="31" y="2"/>
                  </a:lnTo>
                  <a:lnTo>
                    <a:pt x="31" y="1"/>
                  </a:lnTo>
                  <a:lnTo>
                    <a:pt x="29" y="0"/>
                  </a:lnTo>
                  <a:lnTo>
                    <a:pt x="6" y="0"/>
                  </a:lnTo>
                  <a:lnTo>
                    <a:pt x="6" y="0"/>
                  </a:lnTo>
                  <a:lnTo>
                    <a:pt x="4" y="1"/>
                  </a:lnTo>
                  <a:lnTo>
                    <a:pt x="2" y="2"/>
                  </a:lnTo>
                  <a:lnTo>
                    <a:pt x="2" y="2"/>
                  </a:lnTo>
                  <a:lnTo>
                    <a:pt x="0" y="13"/>
                  </a:lnTo>
                  <a:lnTo>
                    <a:pt x="0" y="22"/>
                  </a:lnTo>
                  <a:lnTo>
                    <a:pt x="0" y="51"/>
                  </a:lnTo>
                </a:path>
              </a:pathLst>
            </a:custGeom>
            <a:noFill/>
            <a:ln w="22225">
              <a:solidFill>
                <a:srgbClr val="15B0E8"/>
              </a:solidFill>
              <a:prstDash val="solid"/>
              <a:round/>
              <a:headEnd/>
              <a:tailEnd/>
            </a:ln>
          </p:spPr>
          <p:txBody>
            <a:bodyPr vert="horz" wrap="square" lIns="121948" tIns="60974" rIns="121948" bIns="60974" numCol="1" anchor="t" anchorCtr="0" compatLnSpc="1">
              <a:prstTxWarp prst="textNoShape">
                <a:avLst/>
              </a:prstTxWarp>
            </a:bodyPr>
            <a:lstStyle/>
            <a:p>
              <a:endParaRPr lang="zh-CN" altLang="en-US" sz="3201"/>
            </a:p>
          </p:txBody>
        </p:sp>
        <p:sp>
          <p:nvSpPr>
            <p:cNvPr id="220" name="Freeform 155"/>
            <p:cNvSpPr>
              <a:spLocks/>
            </p:cNvSpPr>
            <p:nvPr/>
          </p:nvSpPr>
          <p:spPr bwMode="auto">
            <a:xfrm>
              <a:off x="1924050" y="4352926"/>
              <a:ext cx="146050" cy="76200"/>
            </a:xfrm>
            <a:custGeom>
              <a:avLst/>
              <a:gdLst/>
              <a:ahLst/>
              <a:cxnLst>
                <a:cxn ang="0">
                  <a:pos x="81" y="46"/>
                </a:cxn>
                <a:cxn ang="0">
                  <a:pos x="81" y="46"/>
                </a:cxn>
                <a:cxn ang="0">
                  <a:pos x="80" y="47"/>
                </a:cxn>
                <a:cxn ang="0">
                  <a:pos x="79" y="48"/>
                </a:cxn>
                <a:cxn ang="0">
                  <a:pos x="2" y="48"/>
                </a:cxn>
                <a:cxn ang="0">
                  <a:pos x="2" y="48"/>
                </a:cxn>
                <a:cxn ang="0">
                  <a:pos x="1" y="47"/>
                </a:cxn>
                <a:cxn ang="0">
                  <a:pos x="0" y="46"/>
                </a:cxn>
                <a:cxn ang="0">
                  <a:pos x="0" y="46"/>
                </a:cxn>
                <a:cxn ang="0">
                  <a:pos x="11" y="2"/>
                </a:cxn>
                <a:cxn ang="0">
                  <a:pos x="11" y="2"/>
                </a:cxn>
                <a:cxn ang="0">
                  <a:pos x="12" y="1"/>
                </a:cxn>
                <a:cxn ang="0">
                  <a:pos x="13" y="0"/>
                </a:cxn>
                <a:cxn ang="0">
                  <a:pos x="89" y="0"/>
                </a:cxn>
                <a:cxn ang="0">
                  <a:pos x="89" y="0"/>
                </a:cxn>
                <a:cxn ang="0">
                  <a:pos x="91" y="1"/>
                </a:cxn>
                <a:cxn ang="0">
                  <a:pos x="92" y="2"/>
                </a:cxn>
                <a:cxn ang="0">
                  <a:pos x="92" y="2"/>
                </a:cxn>
                <a:cxn ang="0">
                  <a:pos x="92" y="2"/>
                </a:cxn>
                <a:cxn ang="0">
                  <a:pos x="87" y="25"/>
                </a:cxn>
                <a:cxn ang="0">
                  <a:pos x="81" y="46"/>
                </a:cxn>
                <a:cxn ang="0">
                  <a:pos x="81" y="46"/>
                </a:cxn>
              </a:cxnLst>
              <a:rect l="0" t="0" r="r" b="b"/>
              <a:pathLst>
                <a:path w="92" h="48">
                  <a:moveTo>
                    <a:pt x="81" y="46"/>
                  </a:moveTo>
                  <a:lnTo>
                    <a:pt x="81" y="46"/>
                  </a:lnTo>
                  <a:lnTo>
                    <a:pt x="80" y="47"/>
                  </a:lnTo>
                  <a:lnTo>
                    <a:pt x="79" y="48"/>
                  </a:lnTo>
                  <a:lnTo>
                    <a:pt x="2" y="48"/>
                  </a:lnTo>
                  <a:lnTo>
                    <a:pt x="2" y="48"/>
                  </a:lnTo>
                  <a:lnTo>
                    <a:pt x="1" y="47"/>
                  </a:lnTo>
                  <a:lnTo>
                    <a:pt x="0" y="46"/>
                  </a:lnTo>
                  <a:lnTo>
                    <a:pt x="0" y="46"/>
                  </a:lnTo>
                  <a:lnTo>
                    <a:pt x="11" y="2"/>
                  </a:lnTo>
                  <a:lnTo>
                    <a:pt x="11" y="2"/>
                  </a:lnTo>
                  <a:lnTo>
                    <a:pt x="12" y="1"/>
                  </a:lnTo>
                  <a:lnTo>
                    <a:pt x="13" y="0"/>
                  </a:lnTo>
                  <a:lnTo>
                    <a:pt x="89" y="0"/>
                  </a:lnTo>
                  <a:lnTo>
                    <a:pt x="89" y="0"/>
                  </a:lnTo>
                  <a:lnTo>
                    <a:pt x="91" y="1"/>
                  </a:lnTo>
                  <a:lnTo>
                    <a:pt x="92" y="2"/>
                  </a:lnTo>
                  <a:lnTo>
                    <a:pt x="92" y="2"/>
                  </a:lnTo>
                  <a:lnTo>
                    <a:pt x="92" y="2"/>
                  </a:lnTo>
                  <a:lnTo>
                    <a:pt x="87" y="25"/>
                  </a:lnTo>
                  <a:lnTo>
                    <a:pt x="81" y="46"/>
                  </a:lnTo>
                  <a:lnTo>
                    <a:pt x="81" y="46"/>
                  </a:lnTo>
                  <a:close/>
                </a:path>
              </a:pathLst>
            </a:custGeom>
            <a:noFill/>
            <a:ln w="22225">
              <a:solidFill>
                <a:srgbClr val="15B0E8"/>
              </a:solidFill>
              <a:prstDash val="solid"/>
              <a:round/>
              <a:headEnd/>
              <a:tailEnd/>
            </a:ln>
          </p:spPr>
          <p:txBody>
            <a:bodyPr vert="horz" wrap="square" lIns="121948" tIns="60974" rIns="121948" bIns="60974" numCol="1" anchor="t" anchorCtr="0" compatLnSpc="1">
              <a:prstTxWarp prst="textNoShape">
                <a:avLst/>
              </a:prstTxWarp>
            </a:bodyPr>
            <a:lstStyle/>
            <a:p>
              <a:endParaRPr lang="zh-CN" altLang="en-US" sz="3201"/>
            </a:p>
          </p:txBody>
        </p:sp>
      </p:grpSp>
      <p:sp>
        <p:nvSpPr>
          <p:cNvPr id="225" name="任意多边形 224"/>
          <p:cNvSpPr/>
          <p:nvPr/>
        </p:nvSpPr>
        <p:spPr bwMode="auto">
          <a:xfrm>
            <a:off x="3907488" y="4389974"/>
            <a:ext cx="1293400" cy="598796"/>
          </a:xfrm>
          <a:custGeom>
            <a:avLst/>
            <a:gdLst>
              <a:gd name="connsiteX0" fmla="*/ 0 w 876300"/>
              <a:gd name="connsiteY0" fmla="*/ 230549 h 344849"/>
              <a:gd name="connsiteX1" fmla="*/ 428625 w 876300"/>
              <a:gd name="connsiteY1" fmla="*/ 1949 h 344849"/>
              <a:gd name="connsiteX2" fmla="*/ 876300 w 876300"/>
              <a:gd name="connsiteY2" fmla="*/ 344849 h 344849"/>
              <a:gd name="connsiteX3" fmla="*/ 876300 w 876300"/>
              <a:gd name="connsiteY3" fmla="*/ 344849 h 344849"/>
            </a:gdLst>
            <a:ahLst/>
            <a:cxnLst>
              <a:cxn ang="0">
                <a:pos x="connsiteX0" y="connsiteY0"/>
              </a:cxn>
              <a:cxn ang="0">
                <a:pos x="connsiteX1" y="connsiteY1"/>
              </a:cxn>
              <a:cxn ang="0">
                <a:pos x="connsiteX2" y="connsiteY2"/>
              </a:cxn>
              <a:cxn ang="0">
                <a:pos x="connsiteX3" y="connsiteY3"/>
              </a:cxn>
            </a:cxnLst>
            <a:rect l="l" t="t" r="r" b="b"/>
            <a:pathLst>
              <a:path w="876300" h="344849">
                <a:moveTo>
                  <a:pt x="0" y="230549"/>
                </a:moveTo>
                <a:cubicBezTo>
                  <a:pt x="141287" y="106724"/>
                  <a:pt x="282575" y="-17101"/>
                  <a:pt x="428625" y="1949"/>
                </a:cubicBezTo>
                <a:cubicBezTo>
                  <a:pt x="574675" y="20999"/>
                  <a:pt x="876300" y="344849"/>
                  <a:pt x="876300" y="344849"/>
                </a:cubicBezTo>
                <a:lnTo>
                  <a:pt x="876300" y="344849"/>
                </a:lnTo>
              </a:path>
            </a:pathLst>
          </a:custGeom>
          <a:noFill/>
          <a:ln w="19050" cap="flat" cmpd="sng" algn="ctr">
            <a:solidFill>
              <a:srgbClr val="FFC000"/>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26" name="file_263091"/>
          <p:cNvSpPr>
            <a:spLocks noChangeAspect="1"/>
          </p:cNvSpPr>
          <p:nvPr/>
        </p:nvSpPr>
        <p:spPr bwMode="auto">
          <a:xfrm rot="19800000">
            <a:off x="3966063" y="4475550"/>
            <a:ext cx="222780" cy="246834"/>
          </a:xfrm>
          <a:custGeom>
            <a:avLst/>
            <a:gdLst>
              <a:gd name="T0" fmla="*/ 5119 w 5119"/>
              <a:gd name="T1" fmla="*/ 1729 h 6827"/>
              <a:gd name="T2" fmla="*/ 5072 w 5119"/>
              <a:gd name="T3" fmla="*/ 1621 h 6827"/>
              <a:gd name="T4" fmla="*/ 3498 w 5119"/>
              <a:gd name="T5" fmla="*/ 47 h 6827"/>
              <a:gd name="T6" fmla="*/ 3498 w 5119"/>
              <a:gd name="T7" fmla="*/ 47 h 6827"/>
              <a:gd name="T8" fmla="*/ 3385 w 5119"/>
              <a:gd name="T9" fmla="*/ 0 h 6827"/>
              <a:gd name="T10" fmla="*/ 336 w 5119"/>
              <a:gd name="T11" fmla="*/ 0 h 6827"/>
              <a:gd name="T12" fmla="*/ 0 w 5119"/>
              <a:gd name="T13" fmla="*/ 336 h 6827"/>
              <a:gd name="T14" fmla="*/ 0 w 5119"/>
              <a:gd name="T15" fmla="*/ 6490 h 6827"/>
              <a:gd name="T16" fmla="*/ 336 w 5119"/>
              <a:gd name="T17" fmla="*/ 6827 h 6827"/>
              <a:gd name="T18" fmla="*/ 4782 w 5119"/>
              <a:gd name="T19" fmla="*/ 6827 h 6827"/>
              <a:gd name="T20" fmla="*/ 5119 w 5119"/>
              <a:gd name="T21" fmla="*/ 6490 h 6827"/>
              <a:gd name="T22" fmla="*/ 5119 w 5119"/>
              <a:gd name="T23" fmla="*/ 1734 h 6827"/>
              <a:gd name="T24" fmla="*/ 5119 w 5119"/>
              <a:gd name="T25" fmla="*/ 1729 h 6827"/>
              <a:gd name="T26" fmla="*/ 3545 w 5119"/>
              <a:gd name="T27" fmla="*/ 546 h 6827"/>
              <a:gd name="T28" fmla="*/ 4573 w 5119"/>
              <a:gd name="T29" fmla="*/ 1574 h 6827"/>
              <a:gd name="T30" fmla="*/ 3612 w 5119"/>
              <a:gd name="T31" fmla="*/ 1574 h 6827"/>
              <a:gd name="T32" fmla="*/ 3545 w 5119"/>
              <a:gd name="T33" fmla="*/ 1507 h 6827"/>
              <a:gd name="T34" fmla="*/ 3545 w 5119"/>
              <a:gd name="T35" fmla="*/ 546 h 6827"/>
              <a:gd name="T36" fmla="*/ 4799 w 5119"/>
              <a:gd name="T37" fmla="*/ 6490 h 6827"/>
              <a:gd name="T38" fmla="*/ 4782 w 5119"/>
              <a:gd name="T39" fmla="*/ 6507 h 6827"/>
              <a:gd name="T40" fmla="*/ 336 w 5119"/>
              <a:gd name="T41" fmla="*/ 6507 h 6827"/>
              <a:gd name="T42" fmla="*/ 320 w 5119"/>
              <a:gd name="T43" fmla="*/ 6490 h 6827"/>
              <a:gd name="T44" fmla="*/ 320 w 5119"/>
              <a:gd name="T45" fmla="*/ 336 h 6827"/>
              <a:gd name="T46" fmla="*/ 336 w 5119"/>
              <a:gd name="T47" fmla="*/ 320 h 6827"/>
              <a:gd name="T48" fmla="*/ 3225 w 5119"/>
              <a:gd name="T49" fmla="*/ 320 h 6827"/>
              <a:gd name="T50" fmla="*/ 3225 w 5119"/>
              <a:gd name="T51" fmla="*/ 1507 h 6827"/>
              <a:gd name="T52" fmla="*/ 3612 w 5119"/>
              <a:gd name="T53" fmla="*/ 1894 h 6827"/>
              <a:gd name="T54" fmla="*/ 4799 w 5119"/>
              <a:gd name="T55" fmla="*/ 1894 h 6827"/>
              <a:gd name="T56" fmla="*/ 4799 w 5119"/>
              <a:gd name="T57" fmla="*/ 6490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19" h="6827">
                <a:moveTo>
                  <a:pt x="5119" y="1729"/>
                </a:moveTo>
                <a:cubicBezTo>
                  <a:pt x="5117" y="1689"/>
                  <a:pt x="5101" y="1650"/>
                  <a:pt x="5072" y="1621"/>
                </a:cubicBezTo>
                <a:lnTo>
                  <a:pt x="3498" y="47"/>
                </a:lnTo>
                <a:cubicBezTo>
                  <a:pt x="3498" y="47"/>
                  <a:pt x="3498" y="47"/>
                  <a:pt x="3498" y="47"/>
                </a:cubicBezTo>
                <a:cubicBezTo>
                  <a:pt x="3469" y="18"/>
                  <a:pt x="3429" y="0"/>
                  <a:pt x="3385" y="0"/>
                </a:cubicBezTo>
                <a:lnTo>
                  <a:pt x="336" y="0"/>
                </a:lnTo>
                <a:cubicBezTo>
                  <a:pt x="151" y="0"/>
                  <a:pt x="0" y="151"/>
                  <a:pt x="0" y="336"/>
                </a:cubicBezTo>
                <a:lnTo>
                  <a:pt x="0" y="6490"/>
                </a:lnTo>
                <a:cubicBezTo>
                  <a:pt x="0" y="6676"/>
                  <a:pt x="151" y="6827"/>
                  <a:pt x="336" y="6827"/>
                </a:cubicBezTo>
                <a:lnTo>
                  <a:pt x="4782" y="6827"/>
                </a:lnTo>
                <a:cubicBezTo>
                  <a:pt x="4968" y="6827"/>
                  <a:pt x="5119" y="6676"/>
                  <a:pt x="5119" y="6490"/>
                </a:cubicBezTo>
                <a:lnTo>
                  <a:pt x="5119" y="1734"/>
                </a:lnTo>
                <a:cubicBezTo>
                  <a:pt x="5119" y="1732"/>
                  <a:pt x="5119" y="1731"/>
                  <a:pt x="5119" y="1729"/>
                </a:cubicBezTo>
                <a:close/>
                <a:moveTo>
                  <a:pt x="3545" y="546"/>
                </a:moveTo>
                <a:lnTo>
                  <a:pt x="4573" y="1574"/>
                </a:lnTo>
                <a:lnTo>
                  <a:pt x="3612" y="1574"/>
                </a:lnTo>
                <a:cubicBezTo>
                  <a:pt x="3575" y="1574"/>
                  <a:pt x="3545" y="1544"/>
                  <a:pt x="3545" y="1507"/>
                </a:cubicBezTo>
                <a:lnTo>
                  <a:pt x="3545" y="546"/>
                </a:lnTo>
                <a:close/>
                <a:moveTo>
                  <a:pt x="4799" y="6490"/>
                </a:moveTo>
                <a:cubicBezTo>
                  <a:pt x="4799" y="6499"/>
                  <a:pt x="4792" y="6507"/>
                  <a:pt x="4782" y="6507"/>
                </a:cubicBezTo>
                <a:lnTo>
                  <a:pt x="336" y="6507"/>
                </a:lnTo>
                <a:cubicBezTo>
                  <a:pt x="327" y="6507"/>
                  <a:pt x="320" y="6499"/>
                  <a:pt x="320" y="6490"/>
                </a:cubicBezTo>
                <a:lnTo>
                  <a:pt x="320" y="336"/>
                </a:lnTo>
                <a:cubicBezTo>
                  <a:pt x="320" y="327"/>
                  <a:pt x="327" y="320"/>
                  <a:pt x="336" y="320"/>
                </a:cubicBezTo>
                <a:lnTo>
                  <a:pt x="3225" y="320"/>
                </a:lnTo>
                <a:lnTo>
                  <a:pt x="3225" y="1507"/>
                </a:lnTo>
                <a:cubicBezTo>
                  <a:pt x="3225" y="1720"/>
                  <a:pt x="3399" y="1894"/>
                  <a:pt x="3612" y="1894"/>
                </a:cubicBezTo>
                <a:lnTo>
                  <a:pt x="4799" y="1894"/>
                </a:lnTo>
                <a:lnTo>
                  <a:pt x="4799" y="6490"/>
                </a:lnTo>
                <a:close/>
              </a:path>
            </a:pathLst>
          </a:custGeom>
          <a:solidFill>
            <a:srgbClr val="00B0F0"/>
          </a:solidFill>
          <a:ln>
            <a:solidFill>
              <a:srgbClr val="00B0F0"/>
            </a:solidFill>
          </a:ln>
        </p:spPr>
      </p:sp>
      <p:sp>
        <p:nvSpPr>
          <p:cNvPr id="227" name="file_263091"/>
          <p:cNvSpPr>
            <a:spLocks noChangeAspect="1"/>
          </p:cNvSpPr>
          <p:nvPr/>
        </p:nvSpPr>
        <p:spPr bwMode="auto">
          <a:xfrm>
            <a:off x="4400194" y="4360757"/>
            <a:ext cx="222780" cy="246834"/>
          </a:xfrm>
          <a:custGeom>
            <a:avLst/>
            <a:gdLst>
              <a:gd name="T0" fmla="*/ 5119 w 5119"/>
              <a:gd name="T1" fmla="*/ 1729 h 6827"/>
              <a:gd name="T2" fmla="*/ 5072 w 5119"/>
              <a:gd name="T3" fmla="*/ 1621 h 6827"/>
              <a:gd name="T4" fmla="*/ 3498 w 5119"/>
              <a:gd name="T5" fmla="*/ 47 h 6827"/>
              <a:gd name="T6" fmla="*/ 3498 w 5119"/>
              <a:gd name="T7" fmla="*/ 47 h 6827"/>
              <a:gd name="T8" fmla="*/ 3385 w 5119"/>
              <a:gd name="T9" fmla="*/ 0 h 6827"/>
              <a:gd name="T10" fmla="*/ 336 w 5119"/>
              <a:gd name="T11" fmla="*/ 0 h 6827"/>
              <a:gd name="T12" fmla="*/ 0 w 5119"/>
              <a:gd name="T13" fmla="*/ 336 h 6827"/>
              <a:gd name="T14" fmla="*/ 0 w 5119"/>
              <a:gd name="T15" fmla="*/ 6490 h 6827"/>
              <a:gd name="T16" fmla="*/ 336 w 5119"/>
              <a:gd name="T17" fmla="*/ 6827 h 6827"/>
              <a:gd name="T18" fmla="*/ 4782 w 5119"/>
              <a:gd name="T19" fmla="*/ 6827 h 6827"/>
              <a:gd name="T20" fmla="*/ 5119 w 5119"/>
              <a:gd name="T21" fmla="*/ 6490 h 6827"/>
              <a:gd name="T22" fmla="*/ 5119 w 5119"/>
              <a:gd name="T23" fmla="*/ 1734 h 6827"/>
              <a:gd name="T24" fmla="*/ 5119 w 5119"/>
              <a:gd name="T25" fmla="*/ 1729 h 6827"/>
              <a:gd name="T26" fmla="*/ 3545 w 5119"/>
              <a:gd name="T27" fmla="*/ 546 h 6827"/>
              <a:gd name="T28" fmla="*/ 4573 w 5119"/>
              <a:gd name="T29" fmla="*/ 1574 h 6827"/>
              <a:gd name="T30" fmla="*/ 3612 w 5119"/>
              <a:gd name="T31" fmla="*/ 1574 h 6827"/>
              <a:gd name="T32" fmla="*/ 3545 w 5119"/>
              <a:gd name="T33" fmla="*/ 1507 h 6827"/>
              <a:gd name="T34" fmla="*/ 3545 w 5119"/>
              <a:gd name="T35" fmla="*/ 546 h 6827"/>
              <a:gd name="T36" fmla="*/ 4799 w 5119"/>
              <a:gd name="T37" fmla="*/ 6490 h 6827"/>
              <a:gd name="T38" fmla="*/ 4782 w 5119"/>
              <a:gd name="T39" fmla="*/ 6507 h 6827"/>
              <a:gd name="T40" fmla="*/ 336 w 5119"/>
              <a:gd name="T41" fmla="*/ 6507 h 6827"/>
              <a:gd name="T42" fmla="*/ 320 w 5119"/>
              <a:gd name="T43" fmla="*/ 6490 h 6827"/>
              <a:gd name="T44" fmla="*/ 320 w 5119"/>
              <a:gd name="T45" fmla="*/ 336 h 6827"/>
              <a:gd name="T46" fmla="*/ 336 w 5119"/>
              <a:gd name="T47" fmla="*/ 320 h 6827"/>
              <a:gd name="T48" fmla="*/ 3225 w 5119"/>
              <a:gd name="T49" fmla="*/ 320 h 6827"/>
              <a:gd name="T50" fmla="*/ 3225 w 5119"/>
              <a:gd name="T51" fmla="*/ 1507 h 6827"/>
              <a:gd name="T52" fmla="*/ 3612 w 5119"/>
              <a:gd name="T53" fmla="*/ 1894 h 6827"/>
              <a:gd name="T54" fmla="*/ 4799 w 5119"/>
              <a:gd name="T55" fmla="*/ 1894 h 6827"/>
              <a:gd name="T56" fmla="*/ 4799 w 5119"/>
              <a:gd name="T57" fmla="*/ 6490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19" h="6827">
                <a:moveTo>
                  <a:pt x="5119" y="1729"/>
                </a:moveTo>
                <a:cubicBezTo>
                  <a:pt x="5117" y="1689"/>
                  <a:pt x="5101" y="1650"/>
                  <a:pt x="5072" y="1621"/>
                </a:cubicBezTo>
                <a:lnTo>
                  <a:pt x="3498" y="47"/>
                </a:lnTo>
                <a:cubicBezTo>
                  <a:pt x="3498" y="47"/>
                  <a:pt x="3498" y="47"/>
                  <a:pt x="3498" y="47"/>
                </a:cubicBezTo>
                <a:cubicBezTo>
                  <a:pt x="3469" y="18"/>
                  <a:pt x="3429" y="0"/>
                  <a:pt x="3385" y="0"/>
                </a:cubicBezTo>
                <a:lnTo>
                  <a:pt x="336" y="0"/>
                </a:lnTo>
                <a:cubicBezTo>
                  <a:pt x="151" y="0"/>
                  <a:pt x="0" y="151"/>
                  <a:pt x="0" y="336"/>
                </a:cubicBezTo>
                <a:lnTo>
                  <a:pt x="0" y="6490"/>
                </a:lnTo>
                <a:cubicBezTo>
                  <a:pt x="0" y="6676"/>
                  <a:pt x="151" y="6827"/>
                  <a:pt x="336" y="6827"/>
                </a:cubicBezTo>
                <a:lnTo>
                  <a:pt x="4782" y="6827"/>
                </a:lnTo>
                <a:cubicBezTo>
                  <a:pt x="4968" y="6827"/>
                  <a:pt x="5119" y="6676"/>
                  <a:pt x="5119" y="6490"/>
                </a:cubicBezTo>
                <a:lnTo>
                  <a:pt x="5119" y="1734"/>
                </a:lnTo>
                <a:cubicBezTo>
                  <a:pt x="5119" y="1732"/>
                  <a:pt x="5119" y="1731"/>
                  <a:pt x="5119" y="1729"/>
                </a:cubicBezTo>
                <a:close/>
                <a:moveTo>
                  <a:pt x="3545" y="546"/>
                </a:moveTo>
                <a:lnTo>
                  <a:pt x="4573" y="1574"/>
                </a:lnTo>
                <a:lnTo>
                  <a:pt x="3612" y="1574"/>
                </a:lnTo>
                <a:cubicBezTo>
                  <a:pt x="3575" y="1574"/>
                  <a:pt x="3545" y="1544"/>
                  <a:pt x="3545" y="1507"/>
                </a:cubicBezTo>
                <a:lnTo>
                  <a:pt x="3545" y="546"/>
                </a:lnTo>
                <a:close/>
                <a:moveTo>
                  <a:pt x="4799" y="6490"/>
                </a:moveTo>
                <a:cubicBezTo>
                  <a:pt x="4799" y="6499"/>
                  <a:pt x="4792" y="6507"/>
                  <a:pt x="4782" y="6507"/>
                </a:cubicBezTo>
                <a:lnTo>
                  <a:pt x="336" y="6507"/>
                </a:lnTo>
                <a:cubicBezTo>
                  <a:pt x="327" y="6507"/>
                  <a:pt x="320" y="6499"/>
                  <a:pt x="320" y="6490"/>
                </a:cubicBezTo>
                <a:lnTo>
                  <a:pt x="320" y="336"/>
                </a:lnTo>
                <a:cubicBezTo>
                  <a:pt x="320" y="327"/>
                  <a:pt x="327" y="320"/>
                  <a:pt x="336" y="320"/>
                </a:cubicBezTo>
                <a:lnTo>
                  <a:pt x="3225" y="320"/>
                </a:lnTo>
                <a:lnTo>
                  <a:pt x="3225" y="1507"/>
                </a:lnTo>
                <a:cubicBezTo>
                  <a:pt x="3225" y="1720"/>
                  <a:pt x="3399" y="1894"/>
                  <a:pt x="3612" y="1894"/>
                </a:cubicBezTo>
                <a:lnTo>
                  <a:pt x="4799" y="1894"/>
                </a:lnTo>
                <a:lnTo>
                  <a:pt x="4799" y="6490"/>
                </a:lnTo>
                <a:close/>
              </a:path>
            </a:pathLst>
          </a:custGeom>
          <a:solidFill>
            <a:srgbClr val="00B0F0"/>
          </a:solidFill>
          <a:ln>
            <a:solidFill>
              <a:srgbClr val="00B0F0"/>
            </a:solidFill>
          </a:ln>
        </p:spPr>
      </p:sp>
      <p:sp>
        <p:nvSpPr>
          <p:cNvPr id="228" name="file_263091"/>
          <p:cNvSpPr>
            <a:spLocks noChangeAspect="1"/>
          </p:cNvSpPr>
          <p:nvPr/>
        </p:nvSpPr>
        <p:spPr bwMode="auto">
          <a:xfrm rot="2700000">
            <a:off x="4785258" y="4543651"/>
            <a:ext cx="224594" cy="244841"/>
          </a:xfrm>
          <a:custGeom>
            <a:avLst/>
            <a:gdLst>
              <a:gd name="T0" fmla="*/ 5119 w 5119"/>
              <a:gd name="T1" fmla="*/ 1729 h 6827"/>
              <a:gd name="T2" fmla="*/ 5072 w 5119"/>
              <a:gd name="T3" fmla="*/ 1621 h 6827"/>
              <a:gd name="T4" fmla="*/ 3498 w 5119"/>
              <a:gd name="T5" fmla="*/ 47 h 6827"/>
              <a:gd name="T6" fmla="*/ 3498 w 5119"/>
              <a:gd name="T7" fmla="*/ 47 h 6827"/>
              <a:gd name="T8" fmla="*/ 3385 w 5119"/>
              <a:gd name="T9" fmla="*/ 0 h 6827"/>
              <a:gd name="T10" fmla="*/ 336 w 5119"/>
              <a:gd name="T11" fmla="*/ 0 h 6827"/>
              <a:gd name="T12" fmla="*/ 0 w 5119"/>
              <a:gd name="T13" fmla="*/ 336 h 6827"/>
              <a:gd name="T14" fmla="*/ 0 w 5119"/>
              <a:gd name="T15" fmla="*/ 6490 h 6827"/>
              <a:gd name="T16" fmla="*/ 336 w 5119"/>
              <a:gd name="T17" fmla="*/ 6827 h 6827"/>
              <a:gd name="T18" fmla="*/ 4782 w 5119"/>
              <a:gd name="T19" fmla="*/ 6827 h 6827"/>
              <a:gd name="T20" fmla="*/ 5119 w 5119"/>
              <a:gd name="T21" fmla="*/ 6490 h 6827"/>
              <a:gd name="T22" fmla="*/ 5119 w 5119"/>
              <a:gd name="T23" fmla="*/ 1734 h 6827"/>
              <a:gd name="T24" fmla="*/ 5119 w 5119"/>
              <a:gd name="T25" fmla="*/ 1729 h 6827"/>
              <a:gd name="T26" fmla="*/ 3545 w 5119"/>
              <a:gd name="T27" fmla="*/ 546 h 6827"/>
              <a:gd name="T28" fmla="*/ 4573 w 5119"/>
              <a:gd name="T29" fmla="*/ 1574 h 6827"/>
              <a:gd name="T30" fmla="*/ 3612 w 5119"/>
              <a:gd name="T31" fmla="*/ 1574 h 6827"/>
              <a:gd name="T32" fmla="*/ 3545 w 5119"/>
              <a:gd name="T33" fmla="*/ 1507 h 6827"/>
              <a:gd name="T34" fmla="*/ 3545 w 5119"/>
              <a:gd name="T35" fmla="*/ 546 h 6827"/>
              <a:gd name="T36" fmla="*/ 4799 w 5119"/>
              <a:gd name="T37" fmla="*/ 6490 h 6827"/>
              <a:gd name="T38" fmla="*/ 4782 w 5119"/>
              <a:gd name="T39" fmla="*/ 6507 h 6827"/>
              <a:gd name="T40" fmla="*/ 336 w 5119"/>
              <a:gd name="T41" fmla="*/ 6507 h 6827"/>
              <a:gd name="T42" fmla="*/ 320 w 5119"/>
              <a:gd name="T43" fmla="*/ 6490 h 6827"/>
              <a:gd name="T44" fmla="*/ 320 w 5119"/>
              <a:gd name="T45" fmla="*/ 336 h 6827"/>
              <a:gd name="T46" fmla="*/ 336 w 5119"/>
              <a:gd name="T47" fmla="*/ 320 h 6827"/>
              <a:gd name="T48" fmla="*/ 3225 w 5119"/>
              <a:gd name="T49" fmla="*/ 320 h 6827"/>
              <a:gd name="T50" fmla="*/ 3225 w 5119"/>
              <a:gd name="T51" fmla="*/ 1507 h 6827"/>
              <a:gd name="T52" fmla="*/ 3612 w 5119"/>
              <a:gd name="T53" fmla="*/ 1894 h 6827"/>
              <a:gd name="T54" fmla="*/ 4799 w 5119"/>
              <a:gd name="T55" fmla="*/ 1894 h 6827"/>
              <a:gd name="T56" fmla="*/ 4799 w 5119"/>
              <a:gd name="T57" fmla="*/ 6490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19" h="6827">
                <a:moveTo>
                  <a:pt x="5119" y="1729"/>
                </a:moveTo>
                <a:cubicBezTo>
                  <a:pt x="5117" y="1689"/>
                  <a:pt x="5101" y="1650"/>
                  <a:pt x="5072" y="1621"/>
                </a:cubicBezTo>
                <a:lnTo>
                  <a:pt x="3498" y="47"/>
                </a:lnTo>
                <a:cubicBezTo>
                  <a:pt x="3498" y="47"/>
                  <a:pt x="3498" y="47"/>
                  <a:pt x="3498" y="47"/>
                </a:cubicBezTo>
                <a:cubicBezTo>
                  <a:pt x="3469" y="18"/>
                  <a:pt x="3429" y="0"/>
                  <a:pt x="3385" y="0"/>
                </a:cubicBezTo>
                <a:lnTo>
                  <a:pt x="336" y="0"/>
                </a:lnTo>
                <a:cubicBezTo>
                  <a:pt x="151" y="0"/>
                  <a:pt x="0" y="151"/>
                  <a:pt x="0" y="336"/>
                </a:cubicBezTo>
                <a:lnTo>
                  <a:pt x="0" y="6490"/>
                </a:lnTo>
                <a:cubicBezTo>
                  <a:pt x="0" y="6676"/>
                  <a:pt x="151" y="6827"/>
                  <a:pt x="336" y="6827"/>
                </a:cubicBezTo>
                <a:lnTo>
                  <a:pt x="4782" y="6827"/>
                </a:lnTo>
                <a:cubicBezTo>
                  <a:pt x="4968" y="6827"/>
                  <a:pt x="5119" y="6676"/>
                  <a:pt x="5119" y="6490"/>
                </a:cubicBezTo>
                <a:lnTo>
                  <a:pt x="5119" y="1734"/>
                </a:lnTo>
                <a:cubicBezTo>
                  <a:pt x="5119" y="1732"/>
                  <a:pt x="5119" y="1731"/>
                  <a:pt x="5119" y="1729"/>
                </a:cubicBezTo>
                <a:close/>
                <a:moveTo>
                  <a:pt x="3545" y="546"/>
                </a:moveTo>
                <a:lnTo>
                  <a:pt x="4573" y="1574"/>
                </a:lnTo>
                <a:lnTo>
                  <a:pt x="3612" y="1574"/>
                </a:lnTo>
                <a:cubicBezTo>
                  <a:pt x="3575" y="1574"/>
                  <a:pt x="3545" y="1544"/>
                  <a:pt x="3545" y="1507"/>
                </a:cubicBezTo>
                <a:lnTo>
                  <a:pt x="3545" y="546"/>
                </a:lnTo>
                <a:close/>
                <a:moveTo>
                  <a:pt x="4799" y="6490"/>
                </a:moveTo>
                <a:cubicBezTo>
                  <a:pt x="4799" y="6499"/>
                  <a:pt x="4792" y="6507"/>
                  <a:pt x="4782" y="6507"/>
                </a:cubicBezTo>
                <a:lnTo>
                  <a:pt x="336" y="6507"/>
                </a:lnTo>
                <a:cubicBezTo>
                  <a:pt x="327" y="6507"/>
                  <a:pt x="320" y="6499"/>
                  <a:pt x="320" y="6490"/>
                </a:cubicBezTo>
                <a:lnTo>
                  <a:pt x="320" y="336"/>
                </a:lnTo>
                <a:cubicBezTo>
                  <a:pt x="320" y="327"/>
                  <a:pt x="327" y="320"/>
                  <a:pt x="336" y="320"/>
                </a:cubicBezTo>
                <a:lnTo>
                  <a:pt x="3225" y="320"/>
                </a:lnTo>
                <a:lnTo>
                  <a:pt x="3225" y="1507"/>
                </a:lnTo>
                <a:cubicBezTo>
                  <a:pt x="3225" y="1720"/>
                  <a:pt x="3399" y="1894"/>
                  <a:pt x="3612" y="1894"/>
                </a:cubicBezTo>
                <a:lnTo>
                  <a:pt x="4799" y="1894"/>
                </a:lnTo>
                <a:lnTo>
                  <a:pt x="4799" y="6490"/>
                </a:lnTo>
                <a:close/>
              </a:path>
            </a:pathLst>
          </a:custGeom>
          <a:solidFill>
            <a:srgbClr val="00B0F0"/>
          </a:solidFill>
          <a:ln>
            <a:solidFill>
              <a:srgbClr val="00B0F0"/>
            </a:solidFill>
          </a:ln>
        </p:spPr>
      </p:sp>
      <p:sp>
        <p:nvSpPr>
          <p:cNvPr id="229" name="文本框 228"/>
          <p:cNvSpPr txBox="1"/>
          <p:nvPr/>
        </p:nvSpPr>
        <p:spPr bwMode="auto">
          <a:xfrm>
            <a:off x="1692199" y="5434975"/>
            <a:ext cx="3999250" cy="574016"/>
          </a:xfrm>
          <a:prstGeom prst="rect">
            <a:avLst/>
          </a:prstGeom>
          <a:noFill/>
          <a:ln w="9525" algn="ctr">
            <a:noFill/>
            <a:miter lim="800000"/>
            <a:headEnd/>
            <a:tailEnd/>
          </a:ln>
        </p:spPr>
        <p:txBody>
          <a:bodyPr vert="horz" wrap="square" lIns="87802" tIns="43901" rIns="87802" bIns="43901" numCol="1" rtlCol="0" anchor="t" anchorCtr="0" compatLnSpc="1">
            <a:prstTxWarp prst="textNoShape">
              <a:avLst/>
            </a:prstTxWarp>
            <a:spAutoFit/>
          </a:bodyPr>
          <a:lstStyle/>
          <a:p>
            <a:r>
              <a:rPr lang="zh-CN" altLang="en-US" sz="1400" dirty="0">
                <a:latin typeface="+mn-ea"/>
                <a:ea typeface="+mn-ea"/>
              </a:rPr>
              <a:t>整个虚拟机执行环境封装在独立文件中，可以通过移动文件的方式来迁移该虚拟机。</a:t>
            </a:r>
          </a:p>
        </p:txBody>
      </p:sp>
      <p:grpSp>
        <p:nvGrpSpPr>
          <p:cNvPr id="230" name="组合 18397"/>
          <p:cNvGrpSpPr/>
          <p:nvPr/>
        </p:nvGrpSpPr>
        <p:grpSpPr>
          <a:xfrm>
            <a:off x="6654765" y="5095630"/>
            <a:ext cx="1858277" cy="374683"/>
            <a:chOff x="2449513" y="1096964"/>
            <a:chExt cx="650875" cy="130175"/>
          </a:xfrm>
          <a:solidFill>
            <a:srgbClr val="00B0F0"/>
          </a:solidFill>
        </p:grpSpPr>
        <p:sp>
          <p:nvSpPr>
            <p:cNvPr id="231"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232"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233"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234"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235"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236"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237"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238"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239"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240"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241"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242"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243"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244"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45"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46"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47"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48"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249"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50"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251"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52"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53"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54"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55"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56"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57"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58"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59"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260" name="组合 259"/>
          <p:cNvGrpSpPr/>
          <p:nvPr/>
        </p:nvGrpSpPr>
        <p:grpSpPr>
          <a:xfrm>
            <a:off x="6937021" y="4370352"/>
            <a:ext cx="570986" cy="685376"/>
            <a:chOff x="3349536" y="4421919"/>
            <a:chExt cx="747197" cy="923565"/>
          </a:xfrm>
        </p:grpSpPr>
        <p:sp>
          <p:nvSpPr>
            <p:cNvPr id="261" name="圆角矩形 260"/>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262" name="任意多边形 261"/>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63" name="任意多边形 262"/>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264" name="组合 16582"/>
            <p:cNvGrpSpPr/>
            <p:nvPr/>
          </p:nvGrpSpPr>
          <p:grpSpPr>
            <a:xfrm>
              <a:off x="3779269" y="5028384"/>
              <a:ext cx="221377" cy="250199"/>
              <a:chOff x="8407400" y="2055813"/>
              <a:chExt cx="360363" cy="458788"/>
            </a:xfrm>
            <a:solidFill>
              <a:srgbClr val="00B0F0"/>
            </a:solidFill>
          </p:grpSpPr>
          <p:sp>
            <p:nvSpPr>
              <p:cNvPr id="265"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66"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67"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68"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269" name="组合 268"/>
          <p:cNvGrpSpPr/>
          <p:nvPr/>
        </p:nvGrpSpPr>
        <p:grpSpPr>
          <a:xfrm>
            <a:off x="7567860" y="4368828"/>
            <a:ext cx="570986" cy="685376"/>
            <a:chOff x="3349536" y="4421919"/>
            <a:chExt cx="747197" cy="923565"/>
          </a:xfrm>
        </p:grpSpPr>
        <p:sp>
          <p:nvSpPr>
            <p:cNvPr id="270" name="圆角矩形 269"/>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271" name="任意多边形 270"/>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72" name="任意多边形 271"/>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273" name="组合 16582"/>
            <p:cNvGrpSpPr/>
            <p:nvPr/>
          </p:nvGrpSpPr>
          <p:grpSpPr>
            <a:xfrm>
              <a:off x="3779269" y="5028384"/>
              <a:ext cx="221377" cy="250199"/>
              <a:chOff x="8407400" y="2055813"/>
              <a:chExt cx="360363" cy="458788"/>
            </a:xfrm>
            <a:solidFill>
              <a:srgbClr val="00B0F0"/>
            </a:solidFill>
          </p:grpSpPr>
          <p:sp>
            <p:nvSpPr>
              <p:cNvPr id="274"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75"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76"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277"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296" name="组合 18397"/>
          <p:cNvGrpSpPr/>
          <p:nvPr/>
        </p:nvGrpSpPr>
        <p:grpSpPr>
          <a:xfrm>
            <a:off x="9006275" y="5095629"/>
            <a:ext cx="1858278" cy="374683"/>
            <a:chOff x="2449513" y="1096964"/>
            <a:chExt cx="650875" cy="130175"/>
          </a:xfrm>
          <a:solidFill>
            <a:srgbClr val="00B0F0"/>
          </a:solidFill>
        </p:grpSpPr>
        <p:sp>
          <p:nvSpPr>
            <p:cNvPr id="297"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298"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299"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300"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301"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302"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303"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304"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305"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306"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307"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308"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309"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310"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11"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12"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13"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14"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315"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16"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317"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18"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19"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20"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21"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22"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23"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24"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25"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326" name="组合 325"/>
          <p:cNvGrpSpPr/>
          <p:nvPr/>
        </p:nvGrpSpPr>
        <p:grpSpPr>
          <a:xfrm>
            <a:off x="9288531" y="4370352"/>
            <a:ext cx="570986" cy="685376"/>
            <a:chOff x="3349536" y="4421919"/>
            <a:chExt cx="747197" cy="923565"/>
          </a:xfrm>
        </p:grpSpPr>
        <p:sp>
          <p:nvSpPr>
            <p:cNvPr id="327" name="圆角矩形 326"/>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328" name="任意多边形 327"/>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29" name="任意多边形 328"/>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330" name="组合 16582"/>
            <p:cNvGrpSpPr/>
            <p:nvPr/>
          </p:nvGrpSpPr>
          <p:grpSpPr>
            <a:xfrm>
              <a:off x="3779269" y="5028384"/>
              <a:ext cx="221377" cy="250199"/>
              <a:chOff x="8407400" y="2055813"/>
              <a:chExt cx="360363" cy="458788"/>
            </a:xfrm>
            <a:solidFill>
              <a:srgbClr val="00B0F0"/>
            </a:solidFill>
          </p:grpSpPr>
          <p:sp>
            <p:nvSpPr>
              <p:cNvPr id="331"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32"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33"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34"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grpSp>
        <p:nvGrpSpPr>
          <p:cNvPr id="335" name="组合 334"/>
          <p:cNvGrpSpPr/>
          <p:nvPr/>
        </p:nvGrpSpPr>
        <p:grpSpPr>
          <a:xfrm>
            <a:off x="9919369" y="4368830"/>
            <a:ext cx="570986" cy="685376"/>
            <a:chOff x="3349536" y="4421919"/>
            <a:chExt cx="747197" cy="923565"/>
          </a:xfrm>
        </p:grpSpPr>
        <p:sp>
          <p:nvSpPr>
            <p:cNvPr id="336" name="圆角矩形 335"/>
            <p:cNvSpPr/>
            <p:nvPr/>
          </p:nvSpPr>
          <p:spPr bwMode="auto">
            <a:xfrm>
              <a:off x="3349536" y="4421919"/>
              <a:ext cx="747197" cy="923565"/>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VM</a:t>
              </a:r>
              <a:endParaRPr kumimoji="0" lang="zh-CN" altLang="en-US" sz="1200" b="0" i="0" u="none" strike="noStrike" cap="none" normalizeH="0" baseline="0" dirty="0" smtClean="0">
                <a:ln>
                  <a:noFill/>
                </a:ln>
                <a:solidFill>
                  <a:schemeClr val="tx1"/>
                </a:solidFill>
                <a:effectLst/>
                <a:latin typeface="+mn-ea"/>
                <a:ea typeface="+mn-ea"/>
              </a:endParaRPr>
            </a:p>
          </p:txBody>
        </p:sp>
        <p:sp>
          <p:nvSpPr>
            <p:cNvPr id="337" name="任意多边形 336"/>
            <p:cNvSpPr/>
            <p:nvPr/>
          </p:nvSpPr>
          <p:spPr bwMode="auto">
            <a:xfrm rot="5400000">
              <a:off x="3410218" y="4958390"/>
              <a:ext cx="308369" cy="316752"/>
            </a:xfrm>
            <a:custGeom>
              <a:avLst/>
              <a:gdLst>
                <a:gd name="connsiteX0" fmla="*/ 1008112 w 3096344"/>
                <a:gd name="connsiteY0" fmla="*/ 2088232 h 3096344"/>
                <a:gd name="connsiteX1" fmla="*/ 1008112 w 3096344"/>
                <a:gd name="connsiteY1" fmla="*/ 1008112 h 3096344"/>
                <a:gd name="connsiteX2" fmla="*/ 2088232 w 3096344"/>
                <a:gd name="connsiteY2" fmla="*/ 1008112 h 3096344"/>
                <a:gd name="connsiteX3" fmla="*/ 2088232 w 3096344"/>
                <a:gd name="connsiteY3" fmla="*/ 2088232 h 3096344"/>
                <a:gd name="connsiteX4" fmla="*/ 918102 w 3096344"/>
                <a:gd name="connsiteY4" fmla="*/ 2178242 h 3096344"/>
                <a:gd name="connsiteX5" fmla="*/ 2178242 w 3096344"/>
                <a:gd name="connsiteY5" fmla="*/ 2178242 h 3096344"/>
                <a:gd name="connsiteX6" fmla="*/ 2178242 w 3096344"/>
                <a:gd name="connsiteY6" fmla="*/ 918102 h 3096344"/>
                <a:gd name="connsiteX7" fmla="*/ 918102 w 3096344"/>
                <a:gd name="connsiteY7" fmla="*/ 918102 h 3096344"/>
                <a:gd name="connsiteX8" fmla="*/ 0 w 3096344"/>
                <a:gd name="connsiteY8" fmla="*/ 2628292 h 3096344"/>
                <a:gd name="connsiteX9" fmla="*/ 0 w 3096344"/>
                <a:gd name="connsiteY9" fmla="*/ 2466274 h 3096344"/>
                <a:gd name="connsiteX10" fmla="*/ 342038 w 3096344"/>
                <a:gd name="connsiteY10" fmla="*/ 2466274 h 3096344"/>
                <a:gd name="connsiteX11" fmla="*/ 342038 w 3096344"/>
                <a:gd name="connsiteY11" fmla="*/ 2340260 h 3096344"/>
                <a:gd name="connsiteX12" fmla="*/ 0 w 3096344"/>
                <a:gd name="connsiteY12" fmla="*/ 2340260 h 3096344"/>
                <a:gd name="connsiteX13" fmla="*/ 0 w 3096344"/>
                <a:gd name="connsiteY13" fmla="*/ 2178242 h 3096344"/>
                <a:gd name="connsiteX14" fmla="*/ 342038 w 3096344"/>
                <a:gd name="connsiteY14" fmla="*/ 2178242 h 3096344"/>
                <a:gd name="connsiteX15" fmla="*/ 342038 w 3096344"/>
                <a:gd name="connsiteY15" fmla="*/ 2047267 h 3096344"/>
                <a:gd name="connsiteX16" fmla="*/ 0 w 3096344"/>
                <a:gd name="connsiteY16" fmla="*/ 2047267 h 3096344"/>
                <a:gd name="connsiteX17" fmla="*/ 0 w 3096344"/>
                <a:gd name="connsiteY17" fmla="*/ 1885249 h 3096344"/>
                <a:gd name="connsiteX18" fmla="*/ 342038 w 3096344"/>
                <a:gd name="connsiteY18" fmla="*/ 1885249 h 3096344"/>
                <a:gd name="connsiteX19" fmla="*/ 342038 w 3096344"/>
                <a:gd name="connsiteY19" fmla="*/ 1759235 h 3096344"/>
                <a:gd name="connsiteX20" fmla="*/ 0 w 3096344"/>
                <a:gd name="connsiteY20" fmla="*/ 1759235 h 3096344"/>
                <a:gd name="connsiteX21" fmla="*/ 0 w 3096344"/>
                <a:gd name="connsiteY21" fmla="*/ 1597217 h 3096344"/>
                <a:gd name="connsiteX22" fmla="*/ 342038 w 3096344"/>
                <a:gd name="connsiteY22" fmla="*/ 1597217 h 3096344"/>
                <a:gd name="connsiteX23" fmla="*/ 342038 w 3096344"/>
                <a:gd name="connsiteY23" fmla="*/ 1492780 h 3096344"/>
                <a:gd name="connsiteX24" fmla="*/ 0 w 3096344"/>
                <a:gd name="connsiteY24" fmla="*/ 1492780 h 3096344"/>
                <a:gd name="connsiteX25" fmla="*/ 0 w 3096344"/>
                <a:gd name="connsiteY25" fmla="*/ 1330762 h 3096344"/>
                <a:gd name="connsiteX26" fmla="*/ 342038 w 3096344"/>
                <a:gd name="connsiteY26" fmla="*/ 1330762 h 3096344"/>
                <a:gd name="connsiteX27" fmla="*/ 342038 w 3096344"/>
                <a:gd name="connsiteY27" fmla="*/ 1204748 h 3096344"/>
                <a:gd name="connsiteX28" fmla="*/ 0 w 3096344"/>
                <a:gd name="connsiteY28" fmla="*/ 1204748 h 3096344"/>
                <a:gd name="connsiteX29" fmla="*/ 0 w 3096344"/>
                <a:gd name="connsiteY29" fmla="*/ 1042730 h 3096344"/>
                <a:gd name="connsiteX30" fmla="*/ 342038 w 3096344"/>
                <a:gd name="connsiteY30" fmla="*/ 1042730 h 3096344"/>
                <a:gd name="connsiteX31" fmla="*/ 342038 w 3096344"/>
                <a:gd name="connsiteY31" fmla="*/ 911755 h 3096344"/>
                <a:gd name="connsiteX32" fmla="*/ 0 w 3096344"/>
                <a:gd name="connsiteY32" fmla="*/ 911755 h 3096344"/>
                <a:gd name="connsiteX33" fmla="*/ 0 w 3096344"/>
                <a:gd name="connsiteY33" fmla="*/ 749737 h 3096344"/>
                <a:gd name="connsiteX34" fmla="*/ 342038 w 3096344"/>
                <a:gd name="connsiteY34" fmla="*/ 749737 h 3096344"/>
                <a:gd name="connsiteX35" fmla="*/ 342038 w 3096344"/>
                <a:gd name="connsiteY35" fmla="*/ 623723 h 3096344"/>
                <a:gd name="connsiteX36" fmla="*/ 0 w 3096344"/>
                <a:gd name="connsiteY36" fmla="*/ 623723 h 3096344"/>
                <a:gd name="connsiteX37" fmla="*/ 0 w 3096344"/>
                <a:gd name="connsiteY37" fmla="*/ 461705 h 3096344"/>
                <a:gd name="connsiteX38" fmla="*/ 342038 w 3096344"/>
                <a:gd name="connsiteY38" fmla="*/ 461705 h 3096344"/>
                <a:gd name="connsiteX39" fmla="*/ 342038 w 3096344"/>
                <a:gd name="connsiteY39" fmla="*/ 342038 h 3096344"/>
                <a:gd name="connsiteX40" fmla="*/ 464878 w 3096344"/>
                <a:gd name="connsiteY40" fmla="*/ 342038 h 3096344"/>
                <a:gd name="connsiteX41" fmla="*/ 464878 w 3096344"/>
                <a:gd name="connsiteY41" fmla="*/ 0 h 3096344"/>
                <a:gd name="connsiteX42" fmla="*/ 626896 w 3096344"/>
                <a:gd name="connsiteY42" fmla="*/ 0 h 3096344"/>
                <a:gd name="connsiteX43" fmla="*/ 626896 w 3096344"/>
                <a:gd name="connsiteY43" fmla="*/ 342038 h 3096344"/>
                <a:gd name="connsiteX44" fmla="*/ 752910 w 3096344"/>
                <a:gd name="connsiteY44" fmla="*/ 342038 h 3096344"/>
                <a:gd name="connsiteX45" fmla="*/ 752910 w 3096344"/>
                <a:gd name="connsiteY45" fmla="*/ 0 h 3096344"/>
                <a:gd name="connsiteX46" fmla="*/ 914928 w 3096344"/>
                <a:gd name="connsiteY46" fmla="*/ 0 h 3096344"/>
                <a:gd name="connsiteX47" fmla="*/ 914928 w 3096344"/>
                <a:gd name="connsiteY47" fmla="*/ 342038 h 3096344"/>
                <a:gd name="connsiteX48" fmla="*/ 1045903 w 3096344"/>
                <a:gd name="connsiteY48" fmla="*/ 342038 h 3096344"/>
                <a:gd name="connsiteX49" fmla="*/ 1045903 w 3096344"/>
                <a:gd name="connsiteY49" fmla="*/ 0 h 3096344"/>
                <a:gd name="connsiteX50" fmla="*/ 1207921 w 3096344"/>
                <a:gd name="connsiteY50" fmla="*/ 0 h 3096344"/>
                <a:gd name="connsiteX51" fmla="*/ 1207921 w 3096344"/>
                <a:gd name="connsiteY51" fmla="*/ 342038 h 3096344"/>
                <a:gd name="connsiteX52" fmla="*/ 1333935 w 3096344"/>
                <a:gd name="connsiteY52" fmla="*/ 342038 h 3096344"/>
                <a:gd name="connsiteX53" fmla="*/ 1333935 w 3096344"/>
                <a:gd name="connsiteY53" fmla="*/ 0 h 3096344"/>
                <a:gd name="connsiteX54" fmla="*/ 1495953 w 3096344"/>
                <a:gd name="connsiteY54" fmla="*/ 0 h 3096344"/>
                <a:gd name="connsiteX55" fmla="*/ 1495953 w 3096344"/>
                <a:gd name="connsiteY55" fmla="*/ 342038 h 3096344"/>
                <a:gd name="connsiteX56" fmla="*/ 1600390 w 3096344"/>
                <a:gd name="connsiteY56" fmla="*/ 342038 h 3096344"/>
                <a:gd name="connsiteX57" fmla="*/ 1600390 w 3096344"/>
                <a:gd name="connsiteY57" fmla="*/ 0 h 3096344"/>
                <a:gd name="connsiteX58" fmla="*/ 1762408 w 3096344"/>
                <a:gd name="connsiteY58" fmla="*/ 0 h 3096344"/>
                <a:gd name="connsiteX59" fmla="*/ 1762408 w 3096344"/>
                <a:gd name="connsiteY59" fmla="*/ 342038 h 3096344"/>
                <a:gd name="connsiteX60" fmla="*/ 1888422 w 3096344"/>
                <a:gd name="connsiteY60" fmla="*/ 342038 h 3096344"/>
                <a:gd name="connsiteX61" fmla="*/ 1888422 w 3096344"/>
                <a:gd name="connsiteY61" fmla="*/ 0 h 3096344"/>
                <a:gd name="connsiteX62" fmla="*/ 2050440 w 3096344"/>
                <a:gd name="connsiteY62" fmla="*/ 0 h 3096344"/>
                <a:gd name="connsiteX63" fmla="*/ 2050440 w 3096344"/>
                <a:gd name="connsiteY63" fmla="*/ 342038 h 3096344"/>
                <a:gd name="connsiteX64" fmla="*/ 2181415 w 3096344"/>
                <a:gd name="connsiteY64" fmla="*/ 342038 h 3096344"/>
                <a:gd name="connsiteX65" fmla="*/ 2181415 w 3096344"/>
                <a:gd name="connsiteY65" fmla="*/ 0 h 3096344"/>
                <a:gd name="connsiteX66" fmla="*/ 2343433 w 3096344"/>
                <a:gd name="connsiteY66" fmla="*/ 0 h 3096344"/>
                <a:gd name="connsiteX67" fmla="*/ 2343433 w 3096344"/>
                <a:gd name="connsiteY67" fmla="*/ 342038 h 3096344"/>
                <a:gd name="connsiteX68" fmla="*/ 2469447 w 3096344"/>
                <a:gd name="connsiteY68" fmla="*/ 342038 h 3096344"/>
                <a:gd name="connsiteX69" fmla="*/ 2469447 w 3096344"/>
                <a:gd name="connsiteY69" fmla="*/ 0 h 3096344"/>
                <a:gd name="connsiteX70" fmla="*/ 2631465 w 3096344"/>
                <a:gd name="connsiteY70" fmla="*/ 0 h 3096344"/>
                <a:gd name="connsiteX71" fmla="*/ 2631465 w 3096344"/>
                <a:gd name="connsiteY71" fmla="*/ 342038 h 3096344"/>
                <a:gd name="connsiteX72" fmla="*/ 2754306 w 3096344"/>
                <a:gd name="connsiteY72" fmla="*/ 342038 h 3096344"/>
                <a:gd name="connsiteX73" fmla="*/ 2754306 w 3096344"/>
                <a:gd name="connsiteY73" fmla="*/ 461705 h 3096344"/>
                <a:gd name="connsiteX74" fmla="*/ 3096344 w 3096344"/>
                <a:gd name="connsiteY74" fmla="*/ 461705 h 3096344"/>
                <a:gd name="connsiteX75" fmla="*/ 3096344 w 3096344"/>
                <a:gd name="connsiteY75" fmla="*/ 623723 h 3096344"/>
                <a:gd name="connsiteX76" fmla="*/ 2754306 w 3096344"/>
                <a:gd name="connsiteY76" fmla="*/ 623723 h 3096344"/>
                <a:gd name="connsiteX77" fmla="*/ 2754306 w 3096344"/>
                <a:gd name="connsiteY77" fmla="*/ 749737 h 3096344"/>
                <a:gd name="connsiteX78" fmla="*/ 3096344 w 3096344"/>
                <a:gd name="connsiteY78" fmla="*/ 749737 h 3096344"/>
                <a:gd name="connsiteX79" fmla="*/ 3096344 w 3096344"/>
                <a:gd name="connsiteY79" fmla="*/ 911755 h 3096344"/>
                <a:gd name="connsiteX80" fmla="*/ 2754306 w 3096344"/>
                <a:gd name="connsiteY80" fmla="*/ 911755 h 3096344"/>
                <a:gd name="connsiteX81" fmla="*/ 2754306 w 3096344"/>
                <a:gd name="connsiteY81" fmla="*/ 1042730 h 3096344"/>
                <a:gd name="connsiteX82" fmla="*/ 3096344 w 3096344"/>
                <a:gd name="connsiteY82" fmla="*/ 1042730 h 3096344"/>
                <a:gd name="connsiteX83" fmla="*/ 3096344 w 3096344"/>
                <a:gd name="connsiteY83" fmla="*/ 1204748 h 3096344"/>
                <a:gd name="connsiteX84" fmla="*/ 2754306 w 3096344"/>
                <a:gd name="connsiteY84" fmla="*/ 1204748 h 3096344"/>
                <a:gd name="connsiteX85" fmla="*/ 2754306 w 3096344"/>
                <a:gd name="connsiteY85" fmla="*/ 1330762 h 3096344"/>
                <a:gd name="connsiteX86" fmla="*/ 3096344 w 3096344"/>
                <a:gd name="connsiteY86" fmla="*/ 1330762 h 3096344"/>
                <a:gd name="connsiteX87" fmla="*/ 3096344 w 3096344"/>
                <a:gd name="connsiteY87" fmla="*/ 1492780 h 3096344"/>
                <a:gd name="connsiteX88" fmla="*/ 2754306 w 3096344"/>
                <a:gd name="connsiteY88" fmla="*/ 1492780 h 3096344"/>
                <a:gd name="connsiteX89" fmla="*/ 2754306 w 3096344"/>
                <a:gd name="connsiteY89" fmla="*/ 1597217 h 3096344"/>
                <a:gd name="connsiteX90" fmla="*/ 3096344 w 3096344"/>
                <a:gd name="connsiteY90" fmla="*/ 1597217 h 3096344"/>
                <a:gd name="connsiteX91" fmla="*/ 3096344 w 3096344"/>
                <a:gd name="connsiteY91" fmla="*/ 1759235 h 3096344"/>
                <a:gd name="connsiteX92" fmla="*/ 2754306 w 3096344"/>
                <a:gd name="connsiteY92" fmla="*/ 1759235 h 3096344"/>
                <a:gd name="connsiteX93" fmla="*/ 2754306 w 3096344"/>
                <a:gd name="connsiteY93" fmla="*/ 1885249 h 3096344"/>
                <a:gd name="connsiteX94" fmla="*/ 3096344 w 3096344"/>
                <a:gd name="connsiteY94" fmla="*/ 1885249 h 3096344"/>
                <a:gd name="connsiteX95" fmla="*/ 3096344 w 3096344"/>
                <a:gd name="connsiteY95" fmla="*/ 2047267 h 3096344"/>
                <a:gd name="connsiteX96" fmla="*/ 2754306 w 3096344"/>
                <a:gd name="connsiteY96" fmla="*/ 2047267 h 3096344"/>
                <a:gd name="connsiteX97" fmla="*/ 2754306 w 3096344"/>
                <a:gd name="connsiteY97" fmla="*/ 2178242 h 3096344"/>
                <a:gd name="connsiteX98" fmla="*/ 3096344 w 3096344"/>
                <a:gd name="connsiteY98" fmla="*/ 2178242 h 3096344"/>
                <a:gd name="connsiteX99" fmla="*/ 3096344 w 3096344"/>
                <a:gd name="connsiteY99" fmla="*/ 2340260 h 3096344"/>
                <a:gd name="connsiteX100" fmla="*/ 2754306 w 3096344"/>
                <a:gd name="connsiteY100" fmla="*/ 2340260 h 3096344"/>
                <a:gd name="connsiteX101" fmla="*/ 2754306 w 3096344"/>
                <a:gd name="connsiteY101" fmla="*/ 2466274 h 3096344"/>
                <a:gd name="connsiteX102" fmla="*/ 3096344 w 3096344"/>
                <a:gd name="connsiteY102" fmla="*/ 2466274 h 3096344"/>
                <a:gd name="connsiteX103" fmla="*/ 3096344 w 3096344"/>
                <a:gd name="connsiteY103" fmla="*/ 2628292 h 3096344"/>
                <a:gd name="connsiteX104" fmla="*/ 2754306 w 3096344"/>
                <a:gd name="connsiteY104" fmla="*/ 2628292 h 3096344"/>
                <a:gd name="connsiteX105" fmla="*/ 2754306 w 3096344"/>
                <a:gd name="connsiteY105" fmla="*/ 2754306 h 3096344"/>
                <a:gd name="connsiteX106" fmla="*/ 2631465 w 3096344"/>
                <a:gd name="connsiteY106" fmla="*/ 2754306 h 3096344"/>
                <a:gd name="connsiteX107" fmla="*/ 2631465 w 3096344"/>
                <a:gd name="connsiteY107" fmla="*/ 3096344 h 3096344"/>
                <a:gd name="connsiteX108" fmla="*/ 2469447 w 3096344"/>
                <a:gd name="connsiteY108" fmla="*/ 3096344 h 3096344"/>
                <a:gd name="connsiteX109" fmla="*/ 2469447 w 3096344"/>
                <a:gd name="connsiteY109" fmla="*/ 2754306 h 3096344"/>
                <a:gd name="connsiteX110" fmla="*/ 2343433 w 3096344"/>
                <a:gd name="connsiteY110" fmla="*/ 2754306 h 3096344"/>
                <a:gd name="connsiteX111" fmla="*/ 2343433 w 3096344"/>
                <a:gd name="connsiteY111" fmla="*/ 3096344 h 3096344"/>
                <a:gd name="connsiteX112" fmla="*/ 2181415 w 3096344"/>
                <a:gd name="connsiteY112" fmla="*/ 3096344 h 3096344"/>
                <a:gd name="connsiteX113" fmla="*/ 2181415 w 3096344"/>
                <a:gd name="connsiteY113" fmla="*/ 2754306 h 3096344"/>
                <a:gd name="connsiteX114" fmla="*/ 2050440 w 3096344"/>
                <a:gd name="connsiteY114" fmla="*/ 2754306 h 3096344"/>
                <a:gd name="connsiteX115" fmla="*/ 2050440 w 3096344"/>
                <a:gd name="connsiteY115" fmla="*/ 3096344 h 3096344"/>
                <a:gd name="connsiteX116" fmla="*/ 1888422 w 3096344"/>
                <a:gd name="connsiteY116" fmla="*/ 3096344 h 3096344"/>
                <a:gd name="connsiteX117" fmla="*/ 1888422 w 3096344"/>
                <a:gd name="connsiteY117" fmla="*/ 2754306 h 3096344"/>
                <a:gd name="connsiteX118" fmla="*/ 1762408 w 3096344"/>
                <a:gd name="connsiteY118" fmla="*/ 2754306 h 3096344"/>
                <a:gd name="connsiteX119" fmla="*/ 1762408 w 3096344"/>
                <a:gd name="connsiteY119" fmla="*/ 3096344 h 3096344"/>
                <a:gd name="connsiteX120" fmla="*/ 1600390 w 3096344"/>
                <a:gd name="connsiteY120" fmla="*/ 3096344 h 3096344"/>
                <a:gd name="connsiteX121" fmla="*/ 1600390 w 3096344"/>
                <a:gd name="connsiteY121" fmla="*/ 2754306 h 3096344"/>
                <a:gd name="connsiteX122" fmla="*/ 1495953 w 3096344"/>
                <a:gd name="connsiteY122" fmla="*/ 2754306 h 3096344"/>
                <a:gd name="connsiteX123" fmla="*/ 1495953 w 3096344"/>
                <a:gd name="connsiteY123" fmla="*/ 3096344 h 3096344"/>
                <a:gd name="connsiteX124" fmla="*/ 1333935 w 3096344"/>
                <a:gd name="connsiteY124" fmla="*/ 3096344 h 3096344"/>
                <a:gd name="connsiteX125" fmla="*/ 1333935 w 3096344"/>
                <a:gd name="connsiteY125" fmla="*/ 2754306 h 3096344"/>
                <a:gd name="connsiteX126" fmla="*/ 1207921 w 3096344"/>
                <a:gd name="connsiteY126" fmla="*/ 2754306 h 3096344"/>
                <a:gd name="connsiteX127" fmla="*/ 1207921 w 3096344"/>
                <a:gd name="connsiteY127" fmla="*/ 3096344 h 3096344"/>
                <a:gd name="connsiteX128" fmla="*/ 1045903 w 3096344"/>
                <a:gd name="connsiteY128" fmla="*/ 3096344 h 3096344"/>
                <a:gd name="connsiteX129" fmla="*/ 1045903 w 3096344"/>
                <a:gd name="connsiteY129" fmla="*/ 2754306 h 3096344"/>
                <a:gd name="connsiteX130" fmla="*/ 914928 w 3096344"/>
                <a:gd name="connsiteY130" fmla="*/ 2754306 h 3096344"/>
                <a:gd name="connsiteX131" fmla="*/ 914928 w 3096344"/>
                <a:gd name="connsiteY131" fmla="*/ 3096344 h 3096344"/>
                <a:gd name="connsiteX132" fmla="*/ 752910 w 3096344"/>
                <a:gd name="connsiteY132" fmla="*/ 3096344 h 3096344"/>
                <a:gd name="connsiteX133" fmla="*/ 752910 w 3096344"/>
                <a:gd name="connsiteY133" fmla="*/ 2754306 h 3096344"/>
                <a:gd name="connsiteX134" fmla="*/ 626896 w 3096344"/>
                <a:gd name="connsiteY134" fmla="*/ 2754306 h 3096344"/>
                <a:gd name="connsiteX135" fmla="*/ 626896 w 3096344"/>
                <a:gd name="connsiteY135" fmla="*/ 3096344 h 3096344"/>
                <a:gd name="connsiteX136" fmla="*/ 464878 w 3096344"/>
                <a:gd name="connsiteY136" fmla="*/ 3096344 h 3096344"/>
                <a:gd name="connsiteX137" fmla="*/ 464878 w 3096344"/>
                <a:gd name="connsiteY137" fmla="*/ 2754306 h 3096344"/>
                <a:gd name="connsiteX138" fmla="*/ 342038 w 3096344"/>
                <a:gd name="connsiteY138" fmla="*/ 2754306 h 3096344"/>
                <a:gd name="connsiteX139" fmla="*/ 342038 w 3096344"/>
                <a:gd name="connsiteY139" fmla="*/ 2628292 h 309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3096344" h="3096344">
                  <a:moveTo>
                    <a:pt x="1008112" y="2088232"/>
                  </a:moveTo>
                  <a:lnTo>
                    <a:pt x="1008112" y="1008112"/>
                  </a:lnTo>
                  <a:lnTo>
                    <a:pt x="2088232" y="1008112"/>
                  </a:lnTo>
                  <a:lnTo>
                    <a:pt x="2088232" y="2088232"/>
                  </a:lnTo>
                  <a:close/>
                  <a:moveTo>
                    <a:pt x="918102" y="2178242"/>
                  </a:moveTo>
                  <a:lnTo>
                    <a:pt x="2178242" y="2178242"/>
                  </a:lnTo>
                  <a:lnTo>
                    <a:pt x="2178242" y="918102"/>
                  </a:lnTo>
                  <a:lnTo>
                    <a:pt x="918102" y="918102"/>
                  </a:lnTo>
                  <a:close/>
                  <a:moveTo>
                    <a:pt x="0" y="2628292"/>
                  </a:moveTo>
                  <a:lnTo>
                    <a:pt x="0" y="2466274"/>
                  </a:lnTo>
                  <a:lnTo>
                    <a:pt x="342038" y="2466274"/>
                  </a:lnTo>
                  <a:lnTo>
                    <a:pt x="342038" y="2340260"/>
                  </a:lnTo>
                  <a:lnTo>
                    <a:pt x="0" y="2340260"/>
                  </a:lnTo>
                  <a:lnTo>
                    <a:pt x="0" y="2178242"/>
                  </a:lnTo>
                  <a:lnTo>
                    <a:pt x="342038" y="2178242"/>
                  </a:lnTo>
                  <a:lnTo>
                    <a:pt x="342038" y="2047267"/>
                  </a:lnTo>
                  <a:lnTo>
                    <a:pt x="0" y="2047267"/>
                  </a:lnTo>
                  <a:lnTo>
                    <a:pt x="0" y="1885249"/>
                  </a:lnTo>
                  <a:lnTo>
                    <a:pt x="342038" y="1885249"/>
                  </a:lnTo>
                  <a:lnTo>
                    <a:pt x="342038" y="1759235"/>
                  </a:lnTo>
                  <a:lnTo>
                    <a:pt x="0" y="1759235"/>
                  </a:lnTo>
                  <a:lnTo>
                    <a:pt x="0" y="1597217"/>
                  </a:lnTo>
                  <a:lnTo>
                    <a:pt x="342038" y="1597217"/>
                  </a:lnTo>
                  <a:lnTo>
                    <a:pt x="342038" y="1492780"/>
                  </a:lnTo>
                  <a:lnTo>
                    <a:pt x="0" y="1492780"/>
                  </a:lnTo>
                  <a:lnTo>
                    <a:pt x="0" y="1330762"/>
                  </a:lnTo>
                  <a:lnTo>
                    <a:pt x="342038" y="1330762"/>
                  </a:lnTo>
                  <a:lnTo>
                    <a:pt x="342038" y="1204748"/>
                  </a:lnTo>
                  <a:lnTo>
                    <a:pt x="0" y="1204748"/>
                  </a:lnTo>
                  <a:lnTo>
                    <a:pt x="0" y="1042730"/>
                  </a:lnTo>
                  <a:lnTo>
                    <a:pt x="342038" y="1042730"/>
                  </a:lnTo>
                  <a:lnTo>
                    <a:pt x="342038" y="911755"/>
                  </a:lnTo>
                  <a:lnTo>
                    <a:pt x="0" y="911755"/>
                  </a:lnTo>
                  <a:lnTo>
                    <a:pt x="0" y="749737"/>
                  </a:lnTo>
                  <a:lnTo>
                    <a:pt x="342038" y="749737"/>
                  </a:lnTo>
                  <a:lnTo>
                    <a:pt x="342038" y="623723"/>
                  </a:lnTo>
                  <a:lnTo>
                    <a:pt x="0" y="623723"/>
                  </a:lnTo>
                  <a:lnTo>
                    <a:pt x="0" y="461705"/>
                  </a:lnTo>
                  <a:lnTo>
                    <a:pt x="342038" y="461705"/>
                  </a:lnTo>
                  <a:lnTo>
                    <a:pt x="342038" y="342038"/>
                  </a:lnTo>
                  <a:lnTo>
                    <a:pt x="464878" y="342038"/>
                  </a:lnTo>
                  <a:lnTo>
                    <a:pt x="464878" y="0"/>
                  </a:lnTo>
                  <a:lnTo>
                    <a:pt x="626896" y="0"/>
                  </a:lnTo>
                  <a:lnTo>
                    <a:pt x="626896" y="342038"/>
                  </a:lnTo>
                  <a:lnTo>
                    <a:pt x="752910" y="342038"/>
                  </a:lnTo>
                  <a:lnTo>
                    <a:pt x="752910" y="0"/>
                  </a:lnTo>
                  <a:lnTo>
                    <a:pt x="914928" y="0"/>
                  </a:lnTo>
                  <a:lnTo>
                    <a:pt x="914928" y="342038"/>
                  </a:lnTo>
                  <a:lnTo>
                    <a:pt x="1045903" y="342038"/>
                  </a:lnTo>
                  <a:lnTo>
                    <a:pt x="1045903" y="0"/>
                  </a:lnTo>
                  <a:lnTo>
                    <a:pt x="1207921" y="0"/>
                  </a:lnTo>
                  <a:lnTo>
                    <a:pt x="1207921" y="342038"/>
                  </a:lnTo>
                  <a:lnTo>
                    <a:pt x="1333935" y="342038"/>
                  </a:lnTo>
                  <a:lnTo>
                    <a:pt x="1333935" y="0"/>
                  </a:lnTo>
                  <a:lnTo>
                    <a:pt x="1495953" y="0"/>
                  </a:lnTo>
                  <a:lnTo>
                    <a:pt x="1495953" y="342038"/>
                  </a:lnTo>
                  <a:lnTo>
                    <a:pt x="1600390" y="342038"/>
                  </a:lnTo>
                  <a:lnTo>
                    <a:pt x="1600390" y="0"/>
                  </a:lnTo>
                  <a:lnTo>
                    <a:pt x="1762408" y="0"/>
                  </a:lnTo>
                  <a:lnTo>
                    <a:pt x="1762408" y="342038"/>
                  </a:lnTo>
                  <a:lnTo>
                    <a:pt x="1888422" y="342038"/>
                  </a:lnTo>
                  <a:lnTo>
                    <a:pt x="1888422" y="0"/>
                  </a:lnTo>
                  <a:lnTo>
                    <a:pt x="2050440" y="0"/>
                  </a:lnTo>
                  <a:lnTo>
                    <a:pt x="2050440" y="342038"/>
                  </a:lnTo>
                  <a:lnTo>
                    <a:pt x="2181415" y="342038"/>
                  </a:lnTo>
                  <a:lnTo>
                    <a:pt x="2181415" y="0"/>
                  </a:lnTo>
                  <a:lnTo>
                    <a:pt x="2343433" y="0"/>
                  </a:lnTo>
                  <a:lnTo>
                    <a:pt x="2343433" y="342038"/>
                  </a:lnTo>
                  <a:lnTo>
                    <a:pt x="2469447" y="342038"/>
                  </a:lnTo>
                  <a:lnTo>
                    <a:pt x="2469447" y="0"/>
                  </a:lnTo>
                  <a:lnTo>
                    <a:pt x="2631465" y="0"/>
                  </a:lnTo>
                  <a:lnTo>
                    <a:pt x="2631465" y="342038"/>
                  </a:lnTo>
                  <a:lnTo>
                    <a:pt x="2754306" y="342038"/>
                  </a:lnTo>
                  <a:lnTo>
                    <a:pt x="2754306" y="461705"/>
                  </a:lnTo>
                  <a:lnTo>
                    <a:pt x="3096344" y="461705"/>
                  </a:lnTo>
                  <a:lnTo>
                    <a:pt x="3096344" y="623723"/>
                  </a:lnTo>
                  <a:lnTo>
                    <a:pt x="2754306" y="623723"/>
                  </a:lnTo>
                  <a:lnTo>
                    <a:pt x="2754306" y="749737"/>
                  </a:lnTo>
                  <a:lnTo>
                    <a:pt x="3096344" y="749737"/>
                  </a:lnTo>
                  <a:lnTo>
                    <a:pt x="3096344" y="911755"/>
                  </a:lnTo>
                  <a:lnTo>
                    <a:pt x="2754306" y="911755"/>
                  </a:lnTo>
                  <a:lnTo>
                    <a:pt x="2754306" y="1042730"/>
                  </a:lnTo>
                  <a:lnTo>
                    <a:pt x="3096344" y="1042730"/>
                  </a:lnTo>
                  <a:lnTo>
                    <a:pt x="3096344" y="1204748"/>
                  </a:lnTo>
                  <a:lnTo>
                    <a:pt x="2754306" y="1204748"/>
                  </a:lnTo>
                  <a:lnTo>
                    <a:pt x="2754306" y="1330762"/>
                  </a:lnTo>
                  <a:lnTo>
                    <a:pt x="3096344" y="1330762"/>
                  </a:lnTo>
                  <a:lnTo>
                    <a:pt x="3096344" y="1492780"/>
                  </a:lnTo>
                  <a:lnTo>
                    <a:pt x="2754306" y="1492780"/>
                  </a:lnTo>
                  <a:lnTo>
                    <a:pt x="2754306" y="1597217"/>
                  </a:lnTo>
                  <a:lnTo>
                    <a:pt x="3096344" y="1597217"/>
                  </a:lnTo>
                  <a:lnTo>
                    <a:pt x="3096344" y="1759235"/>
                  </a:lnTo>
                  <a:lnTo>
                    <a:pt x="2754306" y="1759235"/>
                  </a:lnTo>
                  <a:lnTo>
                    <a:pt x="2754306" y="1885249"/>
                  </a:lnTo>
                  <a:lnTo>
                    <a:pt x="3096344" y="1885249"/>
                  </a:lnTo>
                  <a:lnTo>
                    <a:pt x="3096344" y="2047267"/>
                  </a:lnTo>
                  <a:lnTo>
                    <a:pt x="2754306" y="2047267"/>
                  </a:lnTo>
                  <a:lnTo>
                    <a:pt x="2754306" y="2178242"/>
                  </a:lnTo>
                  <a:lnTo>
                    <a:pt x="3096344" y="2178242"/>
                  </a:lnTo>
                  <a:lnTo>
                    <a:pt x="3096344" y="2340260"/>
                  </a:lnTo>
                  <a:lnTo>
                    <a:pt x="2754306" y="2340260"/>
                  </a:lnTo>
                  <a:lnTo>
                    <a:pt x="2754306" y="2466274"/>
                  </a:lnTo>
                  <a:lnTo>
                    <a:pt x="3096344" y="2466274"/>
                  </a:lnTo>
                  <a:lnTo>
                    <a:pt x="3096344" y="2628292"/>
                  </a:lnTo>
                  <a:lnTo>
                    <a:pt x="2754306" y="2628292"/>
                  </a:lnTo>
                  <a:lnTo>
                    <a:pt x="2754306" y="2754306"/>
                  </a:lnTo>
                  <a:lnTo>
                    <a:pt x="2631465" y="2754306"/>
                  </a:lnTo>
                  <a:lnTo>
                    <a:pt x="2631465" y="3096344"/>
                  </a:lnTo>
                  <a:lnTo>
                    <a:pt x="2469447" y="3096344"/>
                  </a:lnTo>
                  <a:lnTo>
                    <a:pt x="2469447" y="2754306"/>
                  </a:lnTo>
                  <a:lnTo>
                    <a:pt x="2343433" y="2754306"/>
                  </a:lnTo>
                  <a:lnTo>
                    <a:pt x="2343433" y="3096344"/>
                  </a:lnTo>
                  <a:lnTo>
                    <a:pt x="2181415" y="3096344"/>
                  </a:lnTo>
                  <a:lnTo>
                    <a:pt x="2181415" y="2754306"/>
                  </a:lnTo>
                  <a:lnTo>
                    <a:pt x="2050440" y="2754306"/>
                  </a:lnTo>
                  <a:lnTo>
                    <a:pt x="2050440" y="3096344"/>
                  </a:lnTo>
                  <a:lnTo>
                    <a:pt x="1888422" y="3096344"/>
                  </a:lnTo>
                  <a:lnTo>
                    <a:pt x="1888422" y="2754306"/>
                  </a:lnTo>
                  <a:lnTo>
                    <a:pt x="1762408" y="2754306"/>
                  </a:lnTo>
                  <a:lnTo>
                    <a:pt x="1762408" y="3096344"/>
                  </a:lnTo>
                  <a:lnTo>
                    <a:pt x="1600390" y="3096344"/>
                  </a:lnTo>
                  <a:lnTo>
                    <a:pt x="1600390" y="2754306"/>
                  </a:lnTo>
                  <a:lnTo>
                    <a:pt x="1495953" y="2754306"/>
                  </a:lnTo>
                  <a:lnTo>
                    <a:pt x="1495953" y="3096344"/>
                  </a:lnTo>
                  <a:lnTo>
                    <a:pt x="1333935" y="3096344"/>
                  </a:lnTo>
                  <a:lnTo>
                    <a:pt x="1333935" y="2754306"/>
                  </a:lnTo>
                  <a:lnTo>
                    <a:pt x="1207921" y="2754306"/>
                  </a:lnTo>
                  <a:lnTo>
                    <a:pt x="1207921" y="3096344"/>
                  </a:lnTo>
                  <a:lnTo>
                    <a:pt x="1045903" y="3096344"/>
                  </a:lnTo>
                  <a:lnTo>
                    <a:pt x="1045903" y="2754306"/>
                  </a:lnTo>
                  <a:lnTo>
                    <a:pt x="914928" y="2754306"/>
                  </a:lnTo>
                  <a:lnTo>
                    <a:pt x="914928" y="3096344"/>
                  </a:lnTo>
                  <a:lnTo>
                    <a:pt x="752910" y="3096344"/>
                  </a:lnTo>
                  <a:lnTo>
                    <a:pt x="752910" y="2754306"/>
                  </a:lnTo>
                  <a:lnTo>
                    <a:pt x="626896" y="2754306"/>
                  </a:lnTo>
                  <a:lnTo>
                    <a:pt x="626896" y="3096344"/>
                  </a:lnTo>
                  <a:lnTo>
                    <a:pt x="464878" y="3096344"/>
                  </a:lnTo>
                  <a:lnTo>
                    <a:pt x="464878" y="2754306"/>
                  </a:lnTo>
                  <a:lnTo>
                    <a:pt x="342038" y="2754306"/>
                  </a:lnTo>
                  <a:lnTo>
                    <a:pt x="342038" y="2628292"/>
                  </a:lnTo>
                  <a:close/>
                </a:path>
              </a:pathLst>
            </a:custGeom>
            <a:noFill/>
            <a:ln w="63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38" name="任意多边形 337"/>
            <p:cNvSpPr/>
            <p:nvPr/>
          </p:nvSpPr>
          <p:spPr bwMode="auto">
            <a:xfrm>
              <a:off x="3722326" y="4880322"/>
              <a:ext cx="322321" cy="74833"/>
            </a:xfrm>
            <a:custGeom>
              <a:avLst/>
              <a:gdLst>
                <a:gd name="connsiteX0" fmla="*/ 5545646 w 5904656"/>
                <a:gd name="connsiteY0" fmla="*/ 1333872 h 1621904"/>
                <a:gd name="connsiteX1" fmla="*/ 5721665 w 5904656"/>
                <a:gd name="connsiteY1" fmla="*/ 1333872 h 1621904"/>
                <a:gd name="connsiteX2" fmla="*/ 5721665 w 5904656"/>
                <a:gd name="connsiteY2" fmla="*/ 1621904 h 1621904"/>
                <a:gd name="connsiteX3" fmla="*/ 5545646 w 5904656"/>
                <a:gd name="connsiteY3" fmla="*/ 1621904 h 1621904"/>
                <a:gd name="connsiteX4" fmla="*/ 5185605 w 5904656"/>
                <a:gd name="connsiteY4" fmla="*/ 1333872 h 1621904"/>
                <a:gd name="connsiteX5" fmla="*/ 5361624 w 5904656"/>
                <a:gd name="connsiteY5" fmla="*/ 1333872 h 1621904"/>
                <a:gd name="connsiteX6" fmla="*/ 5361624 w 5904656"/>
                <a:gd name="connsiteY6" fmla="*/ 1621904 h 1621904"/>
                <a:gd name="connsiteX7" fmla="*/ 5185605 w 5904656"/>
                <a:gd name="connsiteY7" fmla="*/ 1621904 h 1621904"/>
                <a:gd name="connsiteX8" fmla="*/ 4828008 w 5904656"/>
                <a:gd name="connsiteY8" fmla="*/ 1333872 h 1621904"/>
                <a:gd name="connsiteX9" fmla="*/ 5004027 w 5904656"/>
                <a:gd name="connsiteY9" fmla="*/ 1333872 h 1621904"/>
                <a:gd name="connsiteX10" fmla="*/ 5004027 w 5904656"/>
                <a:gd name="connsiteY10" fmla="*/ 1621904 h 1621904"/>
                <a:gd name="connsiteX11" fmla="*/ 4828008 w 5904656"/>
                <a:gd name="connsiteY11" fmla="*/ 1621904 h 1621904"/>
                <a:gd name="connsiteX12" fmla="*/ 4467968 w 5904656"/>
                <a:gd name="connsiteY12" fmla="*/ 1333872 h 1621904"/>
                <a:gd name="connsiteX13" fmla="*/ 4643987 w 5904656"/>
                <a:gd name="connsiteY13" fmla="*/ 1333872 h 1621904"/>
                <a:gd name="connsiteX14" fmla="*/ 4643987 w 5904656"/>
                <a:gd name="connsiteY14" fmla="*/ 1621904 h 1621904"/>
                <a:gd name="connsiteX15" fmla="*/ 4467968 w 5904656"/>
                <a:gd name="connsiteY15" fmla="*/ 1621904 h 1621904"/>
                <a:gd name="connsiteX16" fmla="*/ 4116101 w 5904656"/>
                <a:gd name="connsiteY16" fmla="*/ 1333872 h 1621904"/>
                <a:gd name="connsiteX17" fmla="*/ 4292120 w 5904656"/>
                <a:gd name="connsiteY17" fmla="*/ 1333872 h 1621904"/>
                <a:gd name="connsiteX18" fmla="*/ 4292120 w 5904656"/>
                <a:gd name="connsiteY18" fmla="*/ 1621904 h 1621904"/>
                <a:gd name="connsiteX19" fmla="*/ 4116101 w 5904656"/>
                <a:gd name="connsiteY19" fmla="*/ 1621904 h 1621904"/>
                <a:gd name="connsiteX20" fmla="*/ 3756061 w 5904656"/>
                <a:gd name="connsiteY20" fmla="*/ 1333872 h 1621904"/>
                <a:gd name="connsiteX21" fmla="*/ 3932080 w 5904656"/>
                <a:gd name="connsiteY21" fmla="*/ 1333872 h 1621904"/>
                <a:gd name="connsiteX22" fmla="*/ 3932080 w 5904656"/>
                <a:gd name="connsiteY22" fmla="*/ 1621904 h 1621904"/>
                <a:gd name="connsiteX23" fmla="*/ 3756061 w 5904656"/>
                <a:gd name="connsiteY23" fmla="*/ 1621904 h 1621904"/>
                <a:gd name="connsiteX24" fmla="*/ 3398464 w 5904656"/>
                <a:gd name="connsiteY24" fmla="*/ 1333872 h 1621904"/>
                <a:gd name="connsiteX25" fmla="*/ 3574483 w 5904656"/>
                <a:gd name="connsiteY25" fmla="*/ 1333872 h 1621904"/>
                <a:gd name="connsiteX26" fmla="*/ 3574483 w 5904656"/>
                <a:gd name="connsiteY26" fmla="*/ 1621904 h 1621904"/>
                <a:gd name="connsiteX27" fmla="*/ 3398464 w 5904656"/>
                <a:gd name="connsiteY27" fmla="*/ 1621904 h 1621904"/>
                <a:gd name="connsiteX28" fmla="*/ 3038424 w 5904656"/>
                <a:gd name="connsiteY28" fmla="*/ 1333872 h 1621904"/>
                <a:gd name="connsiteX29" fmla="*/ 3214443 w 5904656"/>
                <a:gd name="connsiteY29" fmla="*/ 1333872 h 1621904"/>
                <a:gd name="connsiteX30" fmla="*/ 3214443 w 5904656"/>
                <a:gd name="connsiteY30" fmla="*/ 1621904 h 1621904"/>
                <a:gd name="connsiteX31" fmla="*/ 3038424 w 5904656"/>
                <a:gd name="connsiteY31" fmla="*/ 1621904 h 1621904"/>
                <a:gd name="connsiteX32" fmla="*/ 2690216 w 5904656"/>
                <a:gd name="connsiteY32" fmla="*/ 1333872 h 1621904"/>
                <a:gd name="connsiteX33" fmla="*/ 2866235 w 5904656"/>
                <a:gd name="connsiteY33" fmla="*/ 1333872 h 1621904"/>
                <a:gd name="connsiteX34" fmla="*/ 2866235 w 5904656"/>
                <a:gd name="connsiteY34" fmla="*/ 1621904 h 1621904"/>
                <a:gd name="connsiteX35" fmla="*/ 2690216 w 5904656"/>
                <a:gd name="connsiteY35" fmla="*/ 1621904 h 1621904"/>
                <a:gd name="connsiteX36" fmla="*/ 2330176 w 5904656"/>
                <a:gd name="connsiteY36" fmla="*/ 1333872 h 1621904"/>
                <a:gd name="connsiteX37" fmla="*/ 2506195 w 5904656"/>
                <a:gd name="connsiteY37" fmla="*/ 1333872 h 1621904"/>
                <a:gd name="connsiteX38" fmla="*/ 2506195 w 5904656"/>
                <a:gd name="connsiteY38" fmla="*/ 1621904 h 1621904"/>
                <a:gd name="connsiteX39" fmla="*/ 2330176 w 5904656"/>
                <a:gd name="connsiteY39" fmla="*/ 1621904 h 1621904"/>
                <a:gd name="connsiteX40" fmla="*/ 1972579 w 5904656"/>
                <a:gd name="connsiteY40" fmla="*/ 1333872 h 1621904"/>
                <a:gd name="connsiteX41" fmla="*/ 2148598 w 5904656"/>
                <a:gd name="connsiteY41" fmla="*/ 1333872 h 1621904"/>
                <a:gd name="connsiteX42" fmla="*/ 2148598 w 5904656"/>
                <a:gd name="connsiteY42" fmla="*/ 1621904 h 1621904"/>
                <a:gd name="connsiteX43" fmla="*/ 1972579 w 5904656"/>
                <a:gd name="connsiteY43" fmla="*/ 1621904 h 1621904"/>
                <a:gd name="connsiteX44" fmla="*/ 1612539 w 5904656"/>
                <a:gd name="connsiteY44" fmla="*/ 1333872 h 1621904"/>
                <a:gd name="connsiteX45" fmla="*/ 1788558 w 5904656"/>
                <a:gd name="connsiteY45" fmla="*/ 1333872 h 1621904"/>
                <a:gd name="connsiteX46" fmla="*/ 1788558 w 5904656"/>
                <a:gd name="connsiteY46" fmla="*/ 1621904 h 1621904"/>
                <a:gd name="connsiteX47" fmla="*/ 1612539 w 5904656"/>
                <a:gd name="connsiteY47" fmla="*/ 1621904 h 1621904"/>
                <a:gd name="connsiteX48" fmla="*/ 1260672 w 5904656"/>
                <a:gd name="connsiteY48" fmla="*/ 1333872 h 1621904"/>
                <a:gd name="connsiteX49" fmla="*/ 1436691 w 5904656"/>
                <a:gd name="connsiteY49" fmla="*/ 1333872 h 1621904"/>
                <a:gd name="connsiteX50" fmla="*/ 1436691 w 5904656"/>
                <a:gd name="connsiteY50" fmla="*/ 1621904 h 1621904"/>
                <a:gd name="connsiteX51" fmla="*/ 1260672 w 5904656"/>
                <a:gd name="connsiteY51" fmla="*/ 1621904 h 1621904"/>
                <a:gd name="connsiteX52" fmla="*/ 900632 w 5904656"/>
                <a:gd name="connsiteY52" fmla="*/ 1333872 h 1621904"/>
                <a:gd name="connsiteX53" fmla="*/ 1076651 w 5904656"/>
                <a:gd name="connsiteY53" fmla="*/ 1333872 h 1621904"/>
                <a:gd name="connsiteX54" fmla="*/ 1076651 w 5904656"/>
                <a:gd name="connsiteY54" fmla="*/ 1621904 h 1621904"/>
                <a:gd name="connsiteX55" fmla="*/ 900632 w 5904656"/>
                <a:gd name="connsiteY55" fmla="*/ 1621904 h 1621904"/>
                <a:gd name="connsiteX56" fmla="*/ 543035 w 5904656"/>
                <a:gd name="connsiteY56" fmla="*/ 1333872 h 1621904"/>
                <a:gd name="connsiteX57" fmla="*/ 719054 w 5904656"/>
                <a:gd name="connsiteY57" fmla="*/ 1333872 h 1621904"/>
                <a:gd name="connsiteX58" fmla="*/ 719054 w 5904656"/>
                <a:gd name="connsiteY58" fmla="*/ 1621904 h 1621904"/>
                <a:gd name="connsiteX59" fmla="*/ 543035 w 5904656"/>
                <a:gd name="connsiteY59" fmla="*/ 1621904 h 1621904"/>
                <a:gd name="connsiteX60" fmla="*/ 182995 w 5904656"/>
                <a:gd name="connsiteY60" fmla="*/ 1333872 h 1621904"/>
                <a:gd name="connsiteX61" fmla="*/ 359014 w 5904656"/>
                <a:gd name="connsiteY61" fmla="*/ 1333872 h 1621904"/>
                <a:gd name="connsiteX62" fmla="*/ 359014 w 5904656"/>
                <a:gd name="connsiteY62" fmla="*/ 1621904 h 1621904"/>
                <a:gd name="connsiteX63" fmla="*/ 182995 w 5904656"/>
                <a:gd name="connsiteY63" fmla="*/ 1621904 h 1621904"/>
                <a:gd name="connsiteX64" fmla="*/ 5034789 w 5904656"/>
                <a:gd name="connsiteY64" fmla="*/ 360040 h 1621904"/>
                <a:gd name="connsiteX65" fmla="*/ 5088795 w 5904656"/>
                <a:gd name="connsiteY65" fmla="*/ 414046 h 1621904"/>
                <a:gd name="connsiteX66" fmla="*/ 5034789 w 5904656"/>
                <a:gd name="connsiteY66" fmla="*/ 468052 h 1621904"/>
                <a:gd name="connsiteX67" fmla="*/ 4980783 w 5904656"/>
                <a:gd name="connsiteY67" fmla="*/ 414046 h 1621904"/>
                <a:gd name="connsiteX68" fmla="*/ 5034789 w 5904656"/>
                <a:gd name="connsiteY68" fmla="*/ 360040 h 1621904"/>
                <a:gd name="connsiteX69" fmla="*/ 3792651 w 5904656"/>
                <a:gd name="connsiteY69" fmla="*/ 360040 h 1621904"/>
                <a:gd name="connsiteX70" fmla="*/ 3846657 w 5904656"/>
                <a:gd name="connsiteY70" fmla="*/ 414046 h 1621904"/>
                <a:gd name="connsiteX71" fmla="*/ 3792651 w 5904656"/>
                <a:gd name="connsiteY71" fmla="*/ 468052 h 1621904"/>
                <a:gd name="connsiteX72" fmla="*/ 3738645 w 5904656"/>
                <a:gd name="connsiteY72" fmla="*/ 414046 h 1621904"/>
                <a:gd name="connsiteX73" fmla="*/ 3792651 w 5904656"/>
                <a:gd name="connsiteY73" fmla="*/ 360040 h 1621904"/>
                <a:gd name="connsiteX74" fmla="*/ 2550513 w 5904656"/>
                <a:gd name="connsiteY74" fmla="*/ 360040 h 1621904"/>
                <a:gd name="connsiteX75" fmla="*/ 2604519 w 5904656"/>
                <a:gd name="connsiteY75" fmla="*/ 414046 h 1621904"/>
                <a:gd name="connsiteX76" fmla="*/ 2550513 w 5904656"/>
                <a:gd name="connsiteY76" fmla="*/ 468052 h 1621904"/>
                <a:gd name="connsiteX77" fmla="*/ 2496507 w 5904656"/>
                <a:gd name="connsiteY77" fmla="*/ 414046 h 1621904"/>
                <a:gd name="connsiteX78" fmla="*/ 2550513 w 5904656"/>
                <a:gd name="connsiteY78" fmla="*/ 360040 h 1621904"/>
                <a:gd name="connsiteX79" fmla="*/ 1308375 w 5904656"/>
                <a:gd name="connsiteY79" fmla="*/ 360040 h 1621904"/>
                <a:gd name="connsiteX80" fmla="*/ 1362381 w 5904656"/>
                <a:gd name="connsiteY80" fmla="*/ 414046 h 1621904"/>
                <a:gd name="connsiteX81" fmla="*/ 1308375 w 5904656"/>
                <a:gd name="connsiteY81" fmla="*/ 468052 h 1621904"/>
                <a:gd name="connsiteX82" fmla="*/ 1254369 w 5904656"/>
                <a:gd name="connsiteY82" fmla="*/ 414046 h 1621904"/>
                <a:gd name="connsiteX83" fmla="*/ 1308375 w 5904656"/>
                <a:gd name="connsiteY83" fmla="*/ 360040 h 1621904"/>
                <a:gd name="connsiteX84" fmla="*/ 4419493 w 5904656"/>
                <a:gd name="connsiteY84" fmla="*/ 270030 h 1621904"/>
                <a:gd name="connsiteX85" fmla="*/ 4419493 w 5904656"/>
                <a:gd name="connsiteY85" fmla="*/ 1062118 h 1621904"/>
                <a:gd name="connsiteX86" fmla="*/ 5211581 w 5904656"/>
                <a:gd name="connsiteY86" fmla="*/ 1062118 h 1621904"/>
                <a:gd name="connsiteX87" fmla="*/ 5211581 w 5904656"/>
                <a:gd name="connsiteY87" fmla="*/ 270030 h 1621904"/>
                <a:gd name="connsiteX88" fmla="*/ 3177355 w 5904656"/>
                <a:gd name="connsiteY88" fmla="*/ 270030 h 1621904"/>
                <a:gd name="connsiteX89" fmla="*/ 3177355 w 5904656"/>
                <a:gd name="connsiteY89" fmla="*/ 1062118 h 1621904"/>
                <a:gd name="connsiteX90" fmla="*/ 3969443 w 5904656"/>
                <a:gd name="connsiteY90" fmla="*/ 1062118 h 1621904"/>
                <a:gd name="connsiteX91" fmla="*/ 3969443 w 5904656"/>
                <a:gd name="connsiteY91" fmla="*/ 270030 h 1621904"/>
                <a:gd name="connsiteX92" fmla="*/ 1935217 w 5904656"/>
                <a:gd name="connsiteY92" fmla="*/ 270030 h 1621904"/>
                <a:gd name="connsiteX93" fmla="*/ 1935217 w 5904656"/>
                <a:gd name="connsiteY93" fmla="*/ 1062118 h 1621904"/>
                <a:gd name="connsiteX94" fmla="*/ 2727305 w 5904656"/>
                <a:gd name="connsiteY94" fmla="*/ 1062118 h 1621904"/>
                <a:gd name="connsiteX95" fmla="*/ 2727305 w 5904656"/>
                <a:gd name="connsiteY95" fmla="*/ 270030 h 1621904"/>
                <a:gd name="connsiteX96" fmla="*/ 693079 w 5904656"/>
                <a:gd name="connsiteY96" fmla="*/ 270030 h 1621904"/>
                <a:gd name="connsiteX97" fmla="*/ 693079 w 5904656"/>
                <a:gd name="connsiteY97" fmla="*/ 1062118 h 1621904"/>
                <a:gd name="connsiteX98" fmla="*/ 1485167 w 5904656"/>
                <a:gd name="connsiteY98" fmla="*/ 1062118 h 1621904"/>
                <a:gd name="connsiteX99" fmla="*/ 1485167 w 5904656"/>
                <a:gd name="connsiteY99" fmla="*/ 270030 h 1621904"/>
                <a:gd name="connsiteX100" fmla="*/ 0 w 5904656"/>
                <a:gd name="connsiteY100" fmla="*/ 0 h 1621904"/>
                <a:gd name="connsiteX101" fmla="*/ 5904656 w 5904656"/>
                <a:gd name="connsiteY101" fmla="*/ 0 h 1621904"/>
                <a:gd name="connsiteX102" fmla="*/ 5904656 w 5904656"/>
                <a:gd name="connsiteY102" fmla="*/ 324353 h 1621904"/>
                <a:gd name="connsiteX103" fmla="*/ 5872524 w 5904656"/>
                <a:gd name="connsiteY103" fmla="*/ 334328 h 1621904"/>
                <a:gd name="connsiteX104" fmla="*/ 5652628 w 5904656"/>
                <a:gd name="connsiteY104" fmla="*/ 666074 h 1621904"/>
                <a:gd name="connsiteX105" fmla="*/ 5872524 w 5904656"/>
                <a:gd name="connsiteY105" fmla="*/ 997820 h 1621904"/>
                <a:gd name="connsiteX106" fmla="*/ 5904656 w 5904656"/>
                <a:gd name="connsiteY106" fmla="*/ 1007795 h 1621904"/>
                <a:gd name="connsiteX107" fmla="*/ 5904656 w 5904656"/>
                <a:gd name="connsiteY107" fmla="*/ 1332148 h 1621904"/>
                <a:gd name="connsiteX108" fmla="*/ 0 w 5904656"/>
                <a:gd name="connsiteY108" fmla="*/ 1332148 h 1621904"/>
                <a:gd name="connsiteX109" fmla="*/ 0 w 5904656"/>
                <a:gd name="connsiteY109" fmla="*/ 1007795 h 1621904"/>
                <a:gd name="connsiteX110" fmla="*/ 32132 w 5904656"/>
                <a:gd name="connsiteY110" fmla="*/ 997820 h 1621904"/>
                <a:gd name="connsiteX111" fmla="*/ 252028 w 5904656"/>
                <a:gd name="connsiteY111" fmla="*/ 666074 h 1621904"/>
                <a:gd name="connsiteX112" fmla="*/ 32132 w 5904656"/>
                <a:gd name="connsiteY112" fmla="*/ 334328 h 1621904"/>
                <a:gd name="connsiteX113" fmla="*/ 0 w 5904656"/>
                <a:gd name="connsiteY113" fmla="*/ 324353 h 162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904656" h="1621904">
                  <a:moveTo>
                    <a:pt x="5545646" y="1333872"/>
                  </a:moveTo>
                  <a:lnTo>
                    <a:pt x="5721665" y="1333872"/>
                  </a:lnTo>
                  <a:lnTo>
                    <a:pt x="5721665" y="1621904"/>
                  </a:lnTo>
                  <a:lnTo>
                    <a:pt x="5545646" y="1621904"/>
                  </a:lnTo>
                  <a:close/>
                  <a:moveTo>
                    <a:pt x="5185605" y="1333872"/>
                  </a:moveTo>
                  <a:lnTo>
                    <a:pt x="5361624" y="1333872"/>
                  </a:lnTo>
                  <a:lnTo>
                    <a:pt x="5361624" y="1621904"/>
                  </a:lnTo>
                  <a:lnTo>
                    <a:pt x="5185605" y="1621904"/>
                  </a:lnTo>
                  <a:close/>
                  <a:moveTo>
                    <a:pt x="4828008" y="1333872"/>
                  </a:moveTo>
                  <a:lnTo>
                    <a:pt x="5004027" y="1333872"/>
                  </a:lnTo>
                  <a:lnTo>
                    <a:pt x="5004027" y="1621904"/>
                  </a:lnTo>
                  <a:lnTo>
                    <a:pt x="4828008" y="1621904"/>
                  </a:lnTo>
                  <a:close/>
                  <a:moveTo>
                    <a:pt x="4467968" y="1333872"/>
                  </a:moveTo>
                  <a:lnTo>
                    <a:pt x="4643987" y="1333872"/>
                  </a:lnTo>
                  <a:lnTo>
                    <a:pt x="4643987" y="1621904"/>
                  </a:lnTo>
                  <a:lnTo>
                    <a:pt x="4467968" y="1621904"/>
                  </a:lnTo>
                  <a:close/>
                  <a:moveTo>
                    <a:pt x="4116101" y="1333872"/>
                  </a:moveTo>
                  <a:lnTo>
                    <a:pt x="4292120" y="1333872"/>
                  </a:lnTo>
                  <a:lnTo>
                    <a:pt x="4292120" y="1621904"/>
                  </a:lnTo>
                  <a:lnTo>
                    <a:pt x="4116101" y="1621904"/>
                  </a:lnTo>
                  <a:close/>
                  <a:moveTo>
                    <a:pt x="3756061" y="1333872"/>
                  </a:moveTo>
                  <a:lnTo>
                    <a:pt x="3932080" y="1333872"/>
                  </a:lnTo>
                  <a:lnTo>
                    <a:pt x="3932080" y="1621904"/>
                  </a:lnTo>
                  <a:lnTo>
                    <a:pt x="3756061" y="1621904"/>
                  </a:lnTo>
                  <a:close/>
                  <a:moveTo>
                    <a:pt x="3398464" y="1333872"/>
                  </a:moveTo>
                  <a:lnTo>
                    <a:pt x="3574483" y="1333872"/>
                  </a:lnTo>
                  <a:lnTo>
                    <a:pt x="3574483" y="1621904"/>
                  </a:lnTo>
                  <a:lnTo>
                    <a:pt x="3398464" y="1621904"/>
                  </a:lnTo>
                  <a:close/>
                  <a:moveTo>
                    <a:pt x="3038424" y="1333872"/>
                  </a:moveTo>
                  <a:lnTo>
                    <a:pt x="3214443" y="1333872"/>
                  </a:lnTo>
                  <a:lnTo>
                    <a:pt x="3214443" y="1621904"/>
                  </a:lnTo>
                  <a:lnTo>
                    <a:pt x="3038424" y="1621904"/>
                  </a:lnTo>
                  <a:close/>
                  <a:moveTo>
                    <a:pt x="2690216" y="1333872"/>
                  </a:moveTo>
                  <a:lnTo>
                    <a:pt x="2866235" y="1333872"/>
                  </a:lnTo>
                  <a:lnTo>
                    <a:pt x="2866235" y="1621904"/>
                  </a:lnTo>
                  <a:lnTo>
                    <a:pt x="2690216" y="1621904"/>
                  </a:lnTo>
                  <a:close/>
                  <a:moveTo>
                    <a:pt x="2330176" y="1333872"/>
                  </a:moveTo>
                  <a:lnTo>
                    <a:pt x="2506195" y="1333872"/>
                  </a:lnTo>
                  <a:lnTo>
                    <a:pt x="2506195" y="1621904"/>
                  </a:lnTo>
                  <a:lnTo>
                    <a:pt x="2330176" y="1621904"/>
                  </a:lnTo>
                  <a:close/>
                  <a:moveTo>
                    <a:pt x="1972579" y="1333872"/>
                  </a:moveTo>
                  <a:lnTo>
                    <a:pt x="2148598" y="1333872"/>
                  </a:lnTo>
                  <a:lnTo>
                    <a:pt x="2148598" y="1621904"/>
                  </a:lnTo>
                  <a:lnTo>
                    <a:pt x="1972579" y="1621904"/>
                  </a:lnTo>
                  <a:close/>
                  <a:moveTo>
                    <a:pt x="1612539" y="1333872"/>
                  </a:moveTo>
                  <a:lnTo>
                    <a:pt x="1788558" y="1333872"/>
                  </a:lnTo>
                  <a:lnTo>
                    <a:pt x="1788558" y="1621904"/>
                  </a:lnTo>
                  <a:lnTo>
                    <a:pt x="1612539" y="1621904"/>
                  </a:lnTo>
                  <a:close/>
                  <a:moveTo>
                    <a:pt x="1260672" y="1333872"/>
                  </a:moveTo>
                  <a:lnTo>
                    <a:pt x="1436691" y="1333872"/>
                  </a:lnTo>
                  <a:lnTo>
                    <a:pt x="1436691" y="1621904"/>
                  </a:lnTo>
                  <a:lnTo>
                    <a:pt x="1260672" y="1621904"/>
                  </a:lnTo>
                  <a:close/>
                  <a:moveTo>
                    <a:pt x="900632" y="1333872"/>
                  </a:moveTo>
                  <a:lnTo>
                    <a:pt x="1076651" y="1333872"/>
                  </a:lnTo>
                  <a:lnTo>
                    <a:pt x="1076651" y="1621904"/>
                  </a:lnTo>
                  <a:lnTo>
                    <a:pt x="900632" y="1621904"/>
                  </a:lnTo>
                  <a:close/>
                  <a:moveTo>
                    <a:pt x="543035" y="1333872"/>
                  </a:moveTo>
                  <a:lnTo>
                    <a:pt x="719054" y="1333872"/>
                  </a:lnTo>
                  <a:lnTo>
                    <a:pt x="719054" y="1621904"/>
                  </a:lnTo>
                  <a:lnTo>
                    <a:pt x="543035" y="1621904"/>
                  </a:lnTo>
                  <a:close/>
                  <a:moveTo>
                    <a:pt x="182995" y="1333872"/>
                  </a:moveTo>
                  <a:lnTo>
                    <a:pt x="359014" y="1333872"/>
                  </a:lnTo>
                  <a:lnTo>
                    <a:pt x="359014" y="1621904"/>
                  </a:lnTo>
                  <a:lnTo>
                    <a:pt x="182995" y="1621904"/>
                  </a:lnTo>
                  <a:close/>
                  <a:moveTo>
                    <a:pt x="5034789" y="360040"/>
                  </a:moveTo>
                  <a:cubicBezTo>
                    <a:pt x="5064616" y="360040"/>
                    <a:pt x="5088795" y="384219"/>
                    <a:pt x="5088795" y="414046"/>
                  </a:cubicBezTo>
                  <a:cubicBezTo>
                    <a:pt x="5088795" y="443873"/>
                    <a:pt x="5064616" y="468052"/>
                    <a:pt x="5034789" y="468052"/>
                  </a:cubicBezTo>
                  <a:cubicBezTo>
                    <a:pt x="5004962" y="468052"/>
                    <a:pt x="4980783" y="443873"/>
                    <a:pt x="4980783" y="414046"/>
                  </a:cubicBezTo>
                  <a:cubicBezTo>
                    <a:pt x="4980783" y="384219"/>
                    <a:pt x="5004962" y="360040"/>
                    <a:pt x="5034789" y="360040"/>
                  </a:cubicBezTo>
                  <a:close/>
                  <a:moveTo>
                    <a:pt x="3792651" y="360040"/>
                  </a:moveTo>
                  <a:cubicBezTo>
                    <a:pt x="3822478" y="360040"/>
                    <a:pt x="3846657" y="384219"/>
                    <a:pt x="3846657" y="414046"/>
                  </a:cubicBezTo>
                  <a:cubicBezTo>
                    <a:pt x="3846657" y="443873"/>
                    <a:pt x="3822478" y="468052"/>
                    <a:pt x="3792651" y="468052"/>
                  </a:cubicBezTo>
                  <a:cubicBezTo>
                    <a:pt x="3762824" y="468052"/>
                    <a:pt x="3738645" y="443873"/>
                    <a:pt x="3738645" y="414046"/>
                  </a:cubicBezTo>
                  <a:cubicBezTo>
                    <a:pt x="3738645" y="384219"/>
                    <a:pt x="3762824" y="360040"/>
                    <a:pt x="3792651" y="360040"/>
                  </a:cubicBezTo>
                  <a:close/>
                  <a:moveTo>
                    <a:pt x="2550513" y="360040"/>
                  </a:moveTo>
                  <a:cubicBezTo>
                    <a:pt x="2580340" y="360040"/>
                    <a:pt x="2604519" y="384219"/>
                    <a:pt x="2604519" y="414046"/>
                  </a:cubicBezTo>
                  <a:cubicBezTo>
                    <a:pt x="2604519" y="443873"/>
                    <a:pt x="2580340" y="468052"/>
                    <a:pt x="2550513" y="468052"/>
                  </a:cubicBezTo>
                  <a:cubicBezTo>
                    <a:pt x="2520686" y="468052"/>
                    <a:pt x="2496507" y="443873"/>
                    <a:pt x="2496507" y="414046"/>
                  </a:cubicBezTo>
                  <a:cubicBezTo>
                    <a:pt x="2496507" y="384219"/>
                    <a:pt x="2520686" y="360040"/>
                    <a:pt x="2550513" y="360040"/>
                  </a:cubicBezTo>
                  <a:close/>
                  <a:moveTo>
                    <a:pt x="1308375" y="360040"/>
                  </a:moveTo>
                  <a:cubicBezTo>
                    <a:pt x="1338202" y="360040"/>
                    <a:pt x="1362381" y="384219"/>
                    <a:pt x="1362381" y="414046"/>
                  </a:cubicBezTo>
                  <a:cubicBezTo>
                    <a:pt x="1362381" y="443873"/>
                    <a:pt x="1338202" y="468052"/>
                    <a:pt x="1308375" y="468052"/>
                  </a:cubicBezTo>
                  <a:cubicBezTo>
                    <a:pt x="1278548" y="468052"/>
                    <a:pt x="1254369" y="443873"/>
                    <a:pt x="1254369" y="414046"/>
                  </a:cubicBezTo>
                  <a:cubicBezTo>
                    <a:pt x="1254369" y="384219"/>
                    <a:pt x="1278548" y="360040"/>
                    <a:pt x="1308375" y="360040"/>
                  </a:cubicBezTo>
                  <a:close/>
                  <a:moveTo>
                    <a:pt x="4419493" y="270030"/>
                  </a:moveTo>
                  <a:lnTo>
                    <a:pt x="4419493" y="1062118"/>
                  </a:lnTo>
                  <a:lnTo>
                    <a:pt x="5211581" y="1062118"/>
                  </a:lnTo>
                  <a:lnTo>
                    <a:pt x="5211581" y="270030"/>
                  </a:lnTo>
                  <a:close/>
                  <a:moveTo>
                    <a:pt x="3177355" y="270030"/>
                  </a:moveTo>
                  <a:lnTo>
                    <a:pt x="3177355" y="1062118"/>
                  </a:lnTo>
                  <a:lnTo>
                    <a:pt x="3969443" y="1062118"/>
                  </a:lnTo>
                  <a:lnTo>
                    <a:pt x="3969443" y="270030"/>
                  </a:lnTo>
                  <a:close/>
                  <a:moveTo>
                    <a:pt x="1935217" y="270030"/>
                  </a:moveTo>
                  <a:lnTo>
                    <a:pt x="1935217" y="1062118"/>
                  </a:lnTo>
                  <a:lnTo>
                    <a:pt x="2727305" y="1062118"/>
                  </a:lnTo>
                  <a:lnTo>
                    <a:pt x="2727305" y="270030"/>
                  </a:lnTo>
                  <a:close/>
                  <a:moveTo>
                    <a:pt x="693079" y="270030"/>
                  </a:moveTo>
                  <a:lnTo>
                    <a:pt x="693079" y="1062118"/>
                  </a:lnTo>
                  <a:lnTo>
                    <a:pt x="1485167" y="1062118"/>
                  </a:lnTo>
                  <a:lnTo>
                    <a:pt x="1485167" y="270030"/>
                  </a:lnTo>
                  <a:close/>
                  <a:moveTo>
                    <a:pt x="0" y="0"/>
                  </a:moveTo>
                  <a:lnTo>
                    <a:pt x="5904656" y="0"/>
                  </a:lnTo>
                  <a:lnTo>
                    <a:pt x="5904656" y="324353"/>
                  </a:lnTo>
                  <a:lnTo>
                    <a:pt x="5872524" y="334328"/>
                  </a:lnTo>
                  <a:cubicBezTo>
                    <a:pt x="5743300" y="388985"/>
                    <a:pt x="5652628" y="516940"/>
                    <a:pt x="5652628" y="666074"/>
                  </a:cubicBezTo>
                  <a:cubicBezTo>
                    <a:pt x="5652628" y="815208"/>
                    <a:pt x="5743300" y="943164"/>
                    <a:pt x="5872524" y="997820"/>
                  </a:cubicBezTo>
                  <a:lnTo>
                    <a:pt x="5904656" y="1007795"/>
                  </a:lnTo>
                  <a:lnTo>
                    <a:pt x="5904656" y="1332148"/>
                  </a:lnTo>
                  <a:lnTo>
                    <a:pt x="0" y="1332148"/>
                  </a:lnTo>
                  <a:lnTo>
                    <a:pt x="0" y="1007795"/>
                  </a:lnTo>
                  <a:lnTo>
                    <a:pt x="32132" y="997820"/>
                  </a:lnTo>
                  <a:cubicBezTo>
                    <a:pt x="161356" y="943164"/>
                    <a:pt x="252028" y="815208"/>
                    <a:pt x="252028" y="666074"/>
                  </a:cubicBezTo>
                  <a:cubicBezTo>
                    <a:pt x="252028" y="516940"/>
                    <a:pt x="161356" y="388985"/>
                    <a:pt x="32132" y="334328"/>
                  </a:cubicBezTo>
                  <a:lnTo>
                    <a:pt x="0" y="324353"/>
                  </a:lnTo>
                  <a:close/>
                </a:path>
              </a:pathLst>
            </a:cu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339" name="组合 16582"/>
            <p:cNvGrpSpPr/>
            <p:nvPr/>
          </p:nvGrpSpPr>
          <p:grpSpPr>
            <a:xfrm>
              <a:off x="3779269" y="5028384"/>
              <a:ext cx="221377" cy="250199"/>
              <a:chOff x="8407400" y="2055813"/>
              <a:chExt cx="360363" cy="458788"/>
            </a:xfrm>
            <a:solidFill>
              <a:srgbClr val="00B0F0"/>
            </a:solidFill>
          </p:grpSpPr>
          <p:sp>
            <p:nvSpPr>
              <p:cNvPr id="340"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41"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42"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sp>
            <p:nvSpPr>
              <p:cNvPr id="343"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200"/>
              </a:p>
            </p:txBody>
          </p:sp>
        </p:grpSp>
      </p:grpSp>
      <p:sp>
        <p:nvSpPr>
          <p:cNvPr id="344" name="文本框 343"/>
          <p:cNvSpPr txBox="1"/>
          <p:nvPr/>
        </p:nvSpPr>
        <p:spPr bwMode="auto">
          <a:xfrm>
            <a:off x="6836060" y="5592347"/>
            <a:ext cx="3898263" cy="335985"/>
          </a:xfrm>
          <a:prstGeom prst="rect">
            <a:avLst/>
          </a:prstGeom>
          <a:noFill/>
          <a:ln w="9525" algn="ctr">
            <a:noFill/>
            <a:miter lim="800000"/>
            <a:headEnd/>
            <a:tailEnd/>
          </a:ln>
        </p:spPr>
        <p:txBody>
          <a:bodyPr vert="horz" wrap="square" lIns="87802" tIns="43901" rIns="87802" bIns="43901" numCol="1" rtlCol="0" anchor="t" anchorCtr="0" compatLnSpc="1">
            <a:prstTxWarp prst="textNoShape">
              <a:avLst/>
            </a:prstTxWarp>
            <a:spAutoFit/>
          </a:bodyPr>
          <a:lstStyle/>
          <a:p>
            <a:r>
              <a:rPr lang="zh-CN" altLang="en-US" sz="1400" dirty="0">
                <a:latin typeface="+mn-ea"/>
                <a:ea typeface="+mn-ea"/>
              </a:rPr>
              <a:t>虚拟机无需修改，即可在任何服务器上运行</a:t>
            </a:r>
            <a:endParaRPr lang="zh-CN" altLang="en-US" sz="1400" dirty="0" smtClean="0">
              <a:latin typeface="+mn-ea"/>
              <a:ea typeface="+mn-ea"/>
            </a:endParaRPr>
          </a:p>
        </p:txBody>
      </p:sp>
      <p:cxnSp>
        <p:nvCxnSpPr>
          <p:cNvPr id="346" name="直接箭头连接符 345"/>
          <p:cNvCxnSpPr/>
          <p:nvPr/>
        </p:nvCxnSpPr>
        <p:spPr bwMode="auto">
          <a:xfrm>
            <a:off x="8351782" y="4499398"/>
            <a:ext cx="742881" cy="0"/>
          </a:xfrm>
          <a:prstGeom prst="straightConnector1">
            <a:avLst/>
          </a:prstGeom>
          <a:solidFill>
            <a:schemeClr val="accent1"/>
          </a:solidFill>
          <a:ln w="28575" cap="flat" cmpd="sng" algn="ctr">
            <a:solidFill>
              <a:srgbClr val="FFC000"/>
            </a:solidFill>
            <a:prstDash val="solid"/>
            <a:round/>
            <a:headEnd type="none" w="med" len="med"/>
            <a:tailEnd type="triangle" w="lg" len="lg"/>
          </a:ln>
          <a:effectLst/>
        </p:spPr>
      </p:cxnSp>
      <p:cxnSp>
        <p:nvCxnSpPr>
          <p:cNvPr id="347" name="直接箭头连接符 346"/>
          <p:cNvCxnSpPr/>
          <p:nvPr/>
        </p:nvCxnSpPr>
        <p:spPr bwMode="auto">
          <a:xfrm rot="10800000">
            <a:off x="8358941" y="4609620"/>
            <a:ext cx="742881" cy="0"/>
          </a:xfrm>
          <a:prstGeom prst="straightConnector1">
            <a:avLst/>
          </a:prstGeom>
          <a:solidFill>
            <a:schemeClr val="accent1"/>
          </a:solidFill>
          <a:ln w="28575" cap="flat" cmpd="sng" algn="ctr">
            <a:solidFill>
              <a:srgbClr val="FFC000"/>
            </a:solidFill>
            <a:prstDash val="solid"/>
            <a:round/>
            <a:headEnd type="none" w="med" len="med"/>
            <a:tailEnd type="triangle" w="lg" len="lg"/>
          </a:ln>
          <a:effectLst/>
        </p:spPr>
      </p:cxnSp>
      <p:grpSp>
        <p:nvGrpSpPr>
          <p:cNvPr id="363" name="组合 362"/>
          <p:cNvGrpSpPr/>
          <p:nvPr/>
        </p:nvGrpSpPr>
        <p:grpSpPr>
          <a:xfrm>
            <a:off x="8366031" y="4711583"/>
            <a:ext cx="720962" cy="230360"/>
            <a:chOff x="10726345" y="3463626"/>
            <a:chExt cx="1274317" cy="403877"/>
          </a:xfrm>
        </p:grpSpPr>
        <p:sp>
          <p:nvSpPr>
            <p:cNvPr id="357" name="圆角矩形 356"/>
            <p:cNvSpPr/>
            <p:nvPr/>
          </p:nvSpPr>
          <p:spPr bwMode="auto">
            <a:xfrm>
              <a:off x="10726345" y="3465004"/>
              <a:ext cx="387812" cy="400202"/>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chemeClr val="tx1"/>
                </a:solidFill>
                <a:effectLst/>
                <a:latin typeface="+mn-ea"/>
                <a:ea typeface="+mn-ea"/>
              </a:endParaRPr>
            </a:p>
          </p:txBody>
        </p:sp>
        <p:sp>
          <p:nvSpPr>
            <p:cNvPr id="358" name="圆角矩形 357"/>
            <p:cNvSpPr/>
            <p:nvPr/>
          </p:nvSpPr>
          <p:spPr bwMode="auto">
            <a:xfrm>
              <a:off x="11167725" y="3463626"/>
              <a:ext cx="387812" cy="400202"/>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chemeClr val="tx1"/>
                </a:solidFill>
                <a:effectLst/>
                <a:latin typeface="+mn-ea"/>
                <a:ea typeface="+mn-ea"/>
              </a:endParaRPr>
            </a:p>
          </p:txBody>
        </p:sp>
        <p:sp>
          <p:nvSpPr>
            <p:cNvPr id="359" name="圆角矩形 358"/>
            <p:cNvSpPr/>
            <p:nvPr/>
          </p:nvSpPr>
          <p:spPr bwMode="auto">
            <a:xfrm>
              <a:off x="11612850" y="3467301"/>
              <a:ext cx="387812" cy="400202"/>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chemeClr val="tx1"/>
                </a:solidFill>
                <a:effectLst/>
                <a:latin typeface="+mn-ea"/>
                <a:ea typeface="+mn-ea"/>
              </a:endParaRPr>
            </a:p>
          </p:txBody>
        </p:sp>
        <p:pic>
          <p:nvPicPr>
            <p:cNvPr id="360" name="图片 359"/>
            <p:cNvPicPr>
              <a:picLocks noChangeAspect="1"/>
            </p:cNvPicPr>
            <p:nvPr/>
          </p:nvPicPr>
          <p:blipFill>
            <a:blip r:embed="rId3"/>
            <a:srcRect/>
            <a:stretch>
              <a:fillRect/>
            </a:stretch>
          </p:blipFill>
          <p:spPr>
            <a:xfrm>
              <a:off x="10770162" y="3527163"/>
              <a:ext cx="298722" cy="298722"/>
            </a:xfrm>
            <a:custGeom>
              <a:avLst/>
              <a:gdLst>
                <a:gd name="connsiteX0" fmla="*/ 1905000 w 3810000"/>
                <a:gd name="connsiteY0" fmla="*/ 0 h 3810000"/>
                <a:gd name="connsiteX1" fmla="*/ 3810000 w 3810000"/>
                <a:gd name="connsiteY1" fmla="*/ 1905000 h 3810000"/>
                <a:gd name="connsiteX2" fmla="*/ 1905000 w 3810000"/>
                <a:gd name="connsiteY2" fmla="*/ 3810000 h 3810000"/>
                <a:gd name="connsiteX3" fmla="*/ 0 w 3810000"/>
                <a:gd name="connsiteY3" fmla="*/ 1905000 h 3810000"/>
                <a:gd name="connsiteX4" fmla="*/ 1905000 w 3810000"/>
                <a:gd name="connsiteY4" fmla="*/ 0 h 38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0" h="3810000">
                  <a:moveTo>
                    <a:pt x="1905000" y="0"/>
                  </a:moveTo>
                  <a:cubicBezTo>
                    <a:pt x="2957102" y="0"/>
                    <a:pt x="3810000" y="852898"/>
                    <a:pt x="3810000" y="1905000"/>
                  </a:cubicBezTo>
                  <a:cubicBezTo>
                    <a:pt x="3810000" y="2957102"/>
                    <a:pt x="2957102" y="3810000"/>
                    <a:pt x="1905000" y="3810000"/>
                  </a:cubicBezTo>
                  <a:cubicBezTo>
                    <a:pt x="852898" y="3810000"/>
                    <a:pt x="0" y="2957102"/>
                    <a:pt x="0" y="1905000"/>
                  </a:cubicBezTo>
                  <a:cubicBezTo>
                    <a:pt x="0" y="852898"/>
                    <a:pt x="852898" y="0"/>
                    <a:pt x="1905000" y="0"/>
                  </a:cubicBezTo>
                  <a:close/>
                </a:path>
              </a:pathLst>
            </a:custGeom>
          </p:spPr>
        </p:pic>
        <p:pic>
          <p:nvPicPr>
            <p:cNvPr id="361" name="Picture 4" descr="âWindows logoâçå¾çæç´¢ç»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29119" y="3541200"/>
              <a:ext cx="259294" cy="289965"/>
            </a:xfrm>
            <a:prstGeom prst="rect">
              <a:avLst/>
            </a:prstGeom>
            <a:noFill/>
            <a:extLst>
              <a:ext uri="{909E8E84-426E-40DD-AFC4-6F175D3DCCD1}">
                <a14:hiddenFill xmlns:a14="http://schemas.microsoft.com/office/drawing/2010/main">
                  <a:solidFill>
                    <a:srgbClr val="FFFFFF"/>
                  </a:solidFill>
                </a14:hiddenFill>
              </a:ext>
            </a:extLst>
          </p:spPr>
        </p:pic>
        <p:pic>
          <p:nvPicPr>
            <p:cNvPr id="362" name="Picture 6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651529" y="3527163"/>
              <a:ext cx="320836" cy="285984"/>
            </a:xfrm>
            <a:prstGeom prst="rect">
              <a:avLst/>
            </a:prstGeom>
            <a:solidFill>
              <a:schemeClr val="accent2">
                <a:lumMod val="60000"/>
                <a:lumOff val="40000"/>
              </a:schemeClr>
            </a:solidFill>
            <a:effectLst/>
          </p:spPr>
        </p:pic>
      </p:grpSp>
    </p:spTree>
    <p:extLst>
      <p:ext uri="{BB962C8B-B14F-4D97-AF65-F5344CB8AC3E}">
        <p14:creationId xmlns:p14="http://schemas.microsoft.com/office/powerpoint/2010/main" val="39589950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计算虚拟化技术的分类</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327296695"/>
              </p:ext>
            </p:extLst>
          </p:nvPr>
        </p:nvGraphicFramePr>
        <p:xfrm>
          <a:off x="1415480" y="1484784"/>
          <a:ext cx="9361109" cy="4430008"/>
        </p:xfrm>
        <a:graphic>
          <a:graphicData uri="http://schemas.openxmlformats.org/drawingml/2006/table">
            <a:tbl>
              <a:tblPr firstRow="1" bandRow="1"/>
              <a:tblGrid>
                <a:gridCol w="1224136">
                  <a:extLst>
                    <a:ext uri="{9D8B030D-6E8A-4147-A177-3AD203B41FA5}">
                      <a16:colId xmlns="" xmlns:a16="http://schemas.microsoft.com/office/drawing/2014/main" val="20000"/>
                    </a:ext>
                  </a:extLst>
                </a:gridCol>
                <a:gridCol w="1656184"/>
                <a:gridCol w="6480789">
                  <a:extLst>
                    <a:ext uri="{9D8B030D-6E8A-4147-A177-3AD203B41FA5}">
                      <a16:colId xmlns="" xmlns:a16="http://schemas.microsoft.com/office/drawing/2014/main" val="20001"/>
                    </a:ext>
                  </a:extLst>
                </a:gridCol>
              </a:tblGrid>
              <a:tr h="432048">
                <a:tc>
                  <a:txBody>
                    <a:bodyPr/>
                    <a:lstStyle/>
                    <a:p>
                      <a:pPr algn="ctr"/>
                      <a:r>
                        <a:rPr lang="zh-CN" altLang="en-US" sz="1600" b="1" dirty="0" smtClean="0">
                          <a:latin typeface="+mn-ea"/>
                          <a:ea typeface="+mn-ea"/>
                        </a:rPr>
                        <a:t>分类标准</a:t>
                      </a:r>
                      <a:endParaRPr lang="zh-CN" altLang="en-US" sz="1600" b="1" dirty="0">
                        <a:latin typeface="+mn-ea"/>
                        <a:ea typeface="+mn-ea"/>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smtClean="0">
                          <a:latin typeface="+mn-ea"/>
                          <a:ea typeface="+mn-ea"/>
                        </a:rPr>
                        <a:t>分类</a:t>
                      </a:r>
                      <a:endParaRPr lang="zh-CN" altLang="en-US" sz="1600" b="1" dirty="0">
                        <a:latin typeface="+mn-ea"/>
                        <a:ea typeface="+mn-ea"/>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a:latin typeface="+mn-ea"/>
                          <a:ea typeface="+mn-ea"/>
                        </a:rPr>
                        <a:t>步骤详解</a:t>
                      </a: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 xmlns:a16="http://schemas.microsoft.com/office/drawing/2014/main" val="10000"/>
                  </a:ext>
                </a:extLst>
              </a:tr>
              <a:tr h="370840">
                <a:tc rowSpan="3">
                  <a:txBody>
                    <a:bodyPr/>
                    <a:lstStyle/>
                    <a:p>
                      <a:pPr algn="ctr"/>
                      <a:r>
                        <a:rPr lang="zh-CN" altLang="en-US" sz="1600" dirty="0" smtClean="0">
                          <a:latin typeface="+mn-ea"/>
                          <a:ea typeface="+mn-ea"/>
                        </a:rPr>
                        <a:t>虚拟化对象</a:t>
                      </a:r>
                      <a:endParaRPr lang="zh-CN" altLang="en-US" sz="1600" dirty="0">
                        <a:latin typeface="+mn-ea"/>
                        <a:ea typeface="+mn-ea"/>
                      </a:endParaRPr>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600" dirty="0" smtClean="0">
                          <a:latin typeface="+mn-ea"/>
                          <a:ea typeface="+mn-ea"/>
                        </a:rPr>
                        <a:t>CPU</a:t>
                      </a:r>
                      <a:r>
                        <a:rPr lang="zh-CN" altLang="en-US" sz="1600" dirty="0" smtClean="0">
                          <a:latin typeface="+mn-ea"/>
                          <a:ea typeface="+mn-ea"/>
                        </a:rPr>
                        <a:t>虚拟化</a:t>
                      </a:r>
                      <a:endParaRPr lang="zh-CN" altLang="en-US" sz="1600" dirty="0">
                        <a:latin typeface="+mn-ea"/>
                        <a:ea typeface="+mn-ea"/>
                      </a:endParaRPr>
                    </a:p>
                  </a:txBody>
                  <a:tcPr anchor="ctr"/>
                </a:tc>
                <a:tc>
                  <a:txBody>
                    <a:bodyPr/>
                    <a:lstStyle/>
                    <a:p>
                      <a:r>
                        <a:rPr lang="zh-CN" altLang="en-US" sz="1600" dirty="0" smtClean="0">
                          <a:latin typeface="+mn-ea"/>
                          <a:ea typeface="+mn-ea"/>
                        </a:rPr>
                        <a:t>目标是使虚拟机上的指令能被正常执行，且效率接近物理机</a:t>
                      </a:r>
                      <a:endParaRPr lang="zh-CN" altLang="en-US" sz="1600" dirty="0">
                        <a:latin typeface="+mn-ea"/>
                        <a:ea typeface="+mn-ea"/>
                      </a:endParaRPr>
                    </a:p>
                  </a:txBody>
                  <a:tcPr anchor="ctr">
                    <a:lnR w="28575" cap="flat" cmpd="sng" algn="ctr">
                      <a:solidFill>
                        <a:schemeClr val="tx1"/>
                      </a:solidFill>
                      <a:prstDash val="solid"/>
                      <a:round/>
                      <a:headEnd type="none" w="med" len="med"/>
                      <a:tailEnd type="none" w="med" len="med"/>
                    </a:lnR>
                  </a:tcPr>
                </a:tc>
                <a:extLst>
                  <a:ext uri="{0D108BD9-81ED-4DB2-BD59-A6C34878D82A}">
                    <a16:rowId xmlns="" xmlns:a16="http://schemas.microsoft.com/office/drawing/2014/main" val="10001"/>
                  </a:ext>
                </a:extLst>
              </a:tr>
              <a:tr h="370840">
                <a:tc vMerge="1">
                  <a:txBody>
                    <a:bodyPr/>
                    <a:lstStyle/>
                    <a:p>
                      <a:pPr algn="ct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ctr"/>
                      <a:r>
                        <a:rPr lang="zh-CN" altLang="en-US" sz="1600" dirty="0" smtClean="0">
                          <a:latin typeface="+mn-ea"/>
                          <a:ea typeface="+mn-ea"/>
                        </a:rPr>
                        <a:t>内存虚拟化</a:t>
                      </a:r>
                      <a:endParaRPr lang="zh-CN" altLang="en-US" sz="1600" dirty="0">
                        <a:latin typeface="+mn-ea"/>
                        <a:ea typeface="+mn-ea"/>
                      </a:endParaRPr>
                    </a:p>
                  </a:txBody>
                  <a:tcPr anchor="ctr"/>
                </a:tc>
                <a:tc>
                  <a:txBody>
                    <a:bodyPr/>
                    <a:lstStyle/>
                    <a:p>
                      <a:r>
                        <a:rPr lang="zh-CN" altLang="en-US" sz="1600" dirty="0" smtClean="0">
                          <a:latin typeface="+mn-ea"/>
                          <a:ea typeface="+mn-ea"/>
                        </a:rPr>
                        <a:t>目标是能做好虚拟机内存空间之间的隔离，使每个虚拟机都认为自己拥有了整个内存地址，且效率也能接近物理机。</a:t>
                      </a:r>
                      <a:endParaRPr lang="zh-CN" altLang="en-US" sz="1600" dirty="0">
                        <a:latin typeface="+mn-ea"/>
                        <a:ea typeface="+mn-ea"/>
                      </a:endParaRPr>
                    </a:p>
                  </a:txBody>
                  <a:tcPr anchor="ctr">
                    <a:lnR w="28575" cap="flat" cmpd="sng" algn="ctr">
                      <a:solidFill>
                        <a:schemeClr val="tx1"/>
                      </a:solidFill>
                      <a:prstDash val="solid"/>
                      <a:round/>
                      <a:headEnd type="none" w="med" len="med"/>
                      <a:tailEnd type="none" w="med" len="med"/>
                    </a:lnR>
                  </a:tcPr>
                </a:tc>
                <a:extLst>
                  <a:ext uri="{0D108BD9-81ED-4DB2-BD59-A6C34878D82A}">
                    <a16:rowId xmlns="" xmlns:a16="http://schemas.microsoft.com/office/drawing/2014/main" val="10002"/>
                  </a:ext>
                </a:extLst>
              </a:tr>
              <a:tr h="370840">
                <a:tc vMerge="1">
                  <a:txBody>
                    <a:bodyPr/>
                    <a:lstStyle/>
                    <a:p>
                      <a:pPr algn="ct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600" dirty="0" smtClean="0">
                          <a:latin typeface="+mn-ea"/>
                          <a:ea typeface="+mn-ea"/>
                        </a:rPr>
                        <a:t>I/O</a:t>
                      </a:r>
                      <a:r>
                        <a:rPr lang="zh-CN" altLang="en-US" sz="1600" dirty="0" smtClean="0">
                          <a:latin typeface="+mn-ea"/>
                          <a:ea typeface="+mn-ea"/>
                        </a:rPr>
                        <a:t>虚拟化</a:t>
                      </a:r>
                      <a:endParaRPr lang="zh-CN" altLang="en-US" sz="1600" dirty="0">
                        <a:latin typeface="+mn-ea"/>
                        <a:ea typeface="+mn-ea"/>
                      </a:endParaRPr>
                    </a:p>
                  </a:txBody>
                  <a:tcPr anchor="ctr"/>
                </a:tc>
                <a:tc>
                  <a:txBody>
                    <a:bodyPr/>
                    <a:lstStyle/>
                    <a:p>
                      <a:r>
                        <a:rPr lang="zh-CN" altLang="en-US" sz="1600" dirty="0" smtClean="0">
                          <a:latin typeface="+mn-ea"/>
                          <a:ea typeface="+mn-ea"/>
                        </a:rPr>
                        <a:t>目标是不仅让虚拟机访问到他们所需要的 </a:t>
                      </a:r>
                      <a:r>
                        <a:rPr lang="en-US" altLang="zh-CN" sz="1600" dirty="0" smtClean="0">
                          <a:latin typeface="+mn-ea"/>
                          <a:ea typeface="+mn-ea"/>
                        </a:rPr>
                        <a:t>I/O </a:t>
                      </a:r>
                      <a:r>
                        <a:rPr lang="zh-CN" altLang="en-US" sz="1600" dirty="0" smtClean="0">
                          <a:latin typeface="+mn-ea"/>
                          <a:ea typeface="+mn-ea"/>
                        </a:rPr>
                        <a:t>资源，而且要做好它们之间的隔离工作，更重要的是减轻由于虚拟化所带来的开销。</a:t>
                      </a:r>
                      <a:endParaRPr lang="zh-CN" altLang="en-US" sz="1600" dirty="0">
                        <a:latin typeface="+mn-ea"/>
                        <a:ea typeface="+mn-ea"/>
                      </a:endParaRPr>
                    </a:p>
                  </a:txBody>
                  <a:tcPr anchor="ctr">
                    <a:lnR w="28575" cap="flat" cmpd="sng" algn="ctr">
                      <a:solidFill>
                        <a:schemeClr val="tx1"/>
                      </a:solidFill>
                      <a:prstDash val="solid"/>
                      <a:round/>
                      <a:headEnd type="none" w="med" len="med"/>
                      <a:tailEnd type="none" w="med" len="med"/>
                    </a:lnR>
                  </a:tcPr>
                </a:tc>
                <a:extLst>
                  <a:ext uri="{0D108BD9-81ED-4DB2-BD59-A6C34878D82A}">
                    <a16:rowId xmlns="" xmlns:a16="http://schemas.microsoft.com/office/drawing/2014/main" val="10003"/>
                  </a:ext>
                </a:extLst>
              </a:tr>
              <a:tr h="370840">
                <a:tc rowSpan="3">
                  <a:txBody>
                    <a:bodyPr/>
                    <a:lstStyle/>
                    <a:p>
                      <a:pPr algn="ctr"/>
                      <a:r>
                        <a:rPr lang="zh-CN" altLang="en-US" sz="1600" dirty="0" smtClean="0">
                          <a:latin typeface="+mn-ea"/>
                          <a:ea typeface="+mn-ea"/>
                        </a:rPr>
                        <a:t>虚拟化过程</a:t>
                      </a:r>
                      <a:endParaRPr lang="zh-CN" altLang="en-US" sz="1600" dirty="0">
                        <a:latin typeface="+mn-ea"/>
                        <a:ea typeface="+mn-ea"/>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zh-CN" altLang="en-US" sz="1600" dirty="0" smtClean="0">
                          <a:latin typeface="+mn-ea"/>
                          <a:ea typeface="+mn-ea"/>
                        </a:rPr>
                        <a:t>全虚拟化</a:t>
                      </a:r>
                      <a:endParaRPr lang="zh-CN" altLang="en-US" sz="1600" dirty="0">
                        <a:latin typeface="+mn-ea"/>
                        <a:ea typeface="+mn-ea"/>
                      </a:endParaRPr>
                    </a:p>
                  </a:txBody>
                  <a:tcPr anchor="ctr"/>
                </a:tc>
                <a:tc>
                  <a:txBody>
                    <a:bodyPr/>
                    <a:lstStyle/>
                    <a:p>
                      <a:r>
                        <a:rPr lang="zh-CN" altLang="en-US" sz="1600" dirty="0" smtClean="0">
                          <a:latin typeface="+mn-ea"/>
                          <a:ea typeface="+mn-ea"/>
                        </a:rPr>
                        <a:t>使用</a:t>
                      </a:r>
                      <a:r>
                        <a:rPr lang="en-US" altLang="zh-CN" sz="1600" dirty="0" smtClean="0">
                          <a:latin typeface="+mn-ea"/>
                          <a:ea typeface="+mn-ea"/>
                        </a:rPr>
                        <a:t>VMM</a:t>
                      </a:r>
                      <a:r>
                        <a:rPr lang="zh-CN" altLang="en-US" sz="1600" dirty="0" smtClean="0">
                          <a:latin typeface="+mn-ea"/>
                          <a:ea typeface="+mn-ea"/>
                        </a:rPr>
                        <a:t>实现</a:t>
                      </a:r>
                      <a:r>
                        <a:rPr lang="en-US" altLang="zh-CN" sz="1600" dirty="0" smtClean="0">
                          <a:latin typeface="+mn-ea"/>
                          <a:ea typeface="+mn-ea"/>
                        </a:rPr>
                        <a:t>CPU</a:t>
                      </a:r>
                      <a:r>
                        <a:rPr lang="zh-CN" altLang="en-US" sz="1600" dirty="0" smtClean="0">
                          <a:latin typeface="+mn-ea"/>
                          <a:ea typeface="+mn-ea"/>
                        </a:rPr>
                        <a:t>、内存、设备</a:t>
                      </a:r>
                      <a:r>
                        <a:rPr lang="en-US" altLang="zh-CN" sz="1600" baseline="0" dirty="0" smtClean="0">
                          <a:latin typeface="+mn-ea"/>
                          <a:ea typeface="+mn-ea"/>
                        </a:rPr>
                        <a:t> I/O </a:t>
                      </a:r>
                      <a:r>
                        <a:rPr lang="zh-CN" altLang="en-US" sz="1600" baseline="0" dirty="0" smtClean="0">
                          <a:latin typeface="+mn-ea"/>
                          <a:ea typeface="+mn-ea"/>
                        </a:rPr>
                        <a:t>的虚拟化，而 </a:t>
                      </a:r>
                      <a:r>
                        <a:rPr lang="en-US" altLang="zh-CN" sz="1600" baseline="0" dirty="0" smtClean="0">
                          <a:latin typeface="+mn-ea"/>
                          <a:ea typeface="+mn-ea"/>
                        </a:rPr>
                        <a:t>Guest OS </a:t>
                      </a:r>
                      <a:r>
                        <a:rPr lang="zh-CN" altLang="en-US" sz="1600" baseline="0" dirty="0" smtClean="0">
                          <a:latin typeface="+mn-ea"/>
                          <a:ea typeface="+mn-ea"/>
                        </a:rPr>
                        <a:t>和计算机系统硬件都不需要进行修改。该方式兼容性好，但会给处理器带来额外开销。</a:t>
                      </a:r>
                      <a:endParaRPr lang="zh-CN" altLang="en-US" sz="1600" dirty="0">
                        <a:latin typeface="+mn-ea"/>
                        <a:ea typeface="+mn-ea"/>
                      </a:endParaRPr>
                    </a:p>
                  </a:txBody>
                  <a:tcPr anchor="ctr">
                    <a:lnR w="28575" cap="flat" cmpd="sng" algn="ctr">
                      <a:solidFill>
                        <a:schemeClr val="tx1"/>
                      </a:solidFill>
                      <a:prstDash val="solid"/>
                      <a:round/>
                      <a:headEnd type="none" w="med" len="med"/>
                      <a:tailEnd type="none" w="med" len="med"/>
                    </a:lnR>
                  </a:tcPr>
                </a:tc>
                <a:extLst>
                  <a:ext uri="{0D108BD9-81ED-4DB2-BD59-A6C34878D82A}">
                    <a16:rowId xmlns="" xmlns:a16="http://schemas.microsoft.com/office/drawing/2014/main" val="10004"/>
                  </a:ext>
                </a:extLst>
              </a:tr>
              <a:tr h="370840">
                <a:tc vMerge="1">
                  <a:txBody>
                    <a:bodyPr/>
                    <a:lstStyle/>
                    <a:p>
                      <a:pPr algn="ct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ctr"/>
                      <a:r>
                        <a:rPr lang="zh-CN" altLang="en-US" sz="1600" dirty="0" smtClean="0">
                          <a:latin typeface="+mn-ea"/>
                          <a:ea typeface="+mn-ea"/>
                        </a:rPr>
                        <a:t>半虚拟化</a:t>
                      </a:r>
                      <a:endParaRPr lang="zh-CN" altLang="en-US" sz="1600" dirty="0">
                        <a:latin typeface="+mn-ea"/>
                        <a:ea typeface="+mn-ea"/>
                      </a:endParaRPr>
                    </a:p>
                  </a:txBody>
                  <a:tcPr anchor="ctr"/>
                </a:tc>
                <a:tc>
                  <a:txBody>
                    <a:bodyPr/>
                    <a:lstStyle/>
                    <a:p>
                      <a:r>
                        <a:rPr lang="zh-CN" altLang="en-US" sz="1600" dirty="0" smtClean="0">
                          <a:latin typeface="+mn-ea"/>
                          <a:ea typeface="+mn-ea"/>
                        </a:rPr>
                        <a:t>使用</a:t>
                      </a:r>
                      <a:r>
                        <a:rPr lang="en-US" altLang="zh-CN" sz="1600" dirty="0" smtClean="0">
                          <a:latin typeface="+mn-ea"/>
                          <a:ea typeface="+mn-ea"/>
                        </a:rPr>
                        <a:t>VMM</a:t>
                      </a:r>
                      <a:r>
                        <a:rPr lang="zh-CN" altLang="en-US" sz="1600" dirty="0" smtClean="0">
                          <a:latin typeface="+mn-ea"/>
                          <a:ea typeface="+mn-ea"/>
                        </a:rPr>
                        <a:t>实现</a:t>
                      </a:r>
                      <a:r>
                        <a:rPr lang="en-US" altLang="zh-CN" sz="1600" dirty="0" smtClean="0">
                          <a:latin typeface="+mn-ea"/>
                          <a:ea typeface="+mn-ea"/>
                        </a:rPr>
                        <a:t>CPU</a:t>
                      </a:r>
                      <a:r>
                        <a:rPr lang="zh-CN" altLang="en-US" sz="1600" dirty="0" smtClean="0">
                          <a:latin typeface="+mn-ea"/>
                          <a:ea typeface="+mn-ea"/>
                        </a:rPr>
                        <a:t>和内存虚拟化，设备</a:t>
                      </a:r>
                      <a:r>
                        <a:rPr lang="en-US" altLang="zh-CN" sz="1600" baseline="0" dirty="0" smtClean="0">
                          <a:latin typeface="+mn-ea"/>
                          <a:ea typeface="+mn-ea"/>
                        </a:rPr>
                        <a:t> I/O </a:t>
                      </a:r>
                      <a:r>
                        <a:rPr lang="zh-CN" altLang="en-US" sz="1600" baseline="0" dirty="0" smtClean="0">
                          <a:latin typeface="+mn-ea"/>
                          <a:ea typeface="+mn-ea"/>
                        </a:rPr>
                        <a:t>虚拟化由 </a:t>
                      </a:r>
                      <a:r>
                        <a:rPr lang="en-US" altLang="zh-CN" sz="1600" baseline="0" dirty="0" smtClean="0">
                          <a:latin typeface="+mn-ea"/>
                          <a:ea typeface="+mn-ea"/>
                        </a:rPr>
                        <a:t>Guest OS </a:t>
                      </a:r>
                      <a:r>
                        <a:rPr lang="zh-CN" altLang="en-US" sz="1600" baseline="0" dirty="0" smtClean="0">
                          <a:latin typeface="+mn-ea"/>
                          <a:ea typeface="+mn-ea"/>
                        </a:rPr>
                        <a:t>实现。需要修改 </a:t>
                      </a:r>
                      <a:r>
                        <a:rPr lang="en-US" altLang="zh-CN" sz="1600" baseline="0" dirty="0" smtClean="0">
                          <a:latin typeface="+mn-ea"/>
                          <a:ea typeface="+mn-ea"/>
                        </a:rPr>
                        <a:t>Guest OS </a:t>
                      </a:r>
                      <a:r>
                        <a:rPr lang="zh-CN" altLang="en-US" sz="1600" baseline="0" dirty="0" smtClean="0">
                          <a:latin typeface="+mn-ea"/>
                          <a:ea typeface="+mn-ea"/>
                        </a:rPr>
                        <a:t>，使其能够与</a:t>
                      </a:r>
                      <a:r>
                        <a:rPr lang="en-US" altLang="zh-CN" sz="1600" baseline="0" dirty="0" smtClean="0">
                          <a:latin typeface="+mn-ea"/>
                          <a:ea typeface="+mn-ea"/>
                        </a:rPr>
                        <a:t>VMM</a:t>
                      </a:r>
                      <a:r>
                        <a:rPr lang="zh-CN" altLang="en-US" sz="1600" baseline="0" dirty="0" smtClean="0">
                          <a:latin typeface="+mn-ea"/>
                          <a:ea typeface="+mn-ea"/>
                        </a:rPr>
                        <a:t>协同</a:t>
                      </a:r>
                      <a:r>
                        <a:rPr lang="zh-CN" altLang="en-US" sz="1600" baseline="0" smtClean="0">
                          <a:latin typeface="+mn-ea"/>
                          <a:ea typeface="+mn-ea"/>
                        </a:rPr>
                        <a:t>工作。该方式</a:t>
                      </a:r>
                      <a:r>
                        <a:rPr lang="zh-CN" altLang="en-US" sz="1600" baseline="0" dirty="0" smtClean="0">
                          <a:latin typeface="+mn-ea"/>
                          <a:ea typeface="+mn-ea"/>
                        </a:rPr>
                        <a:t>兼容性差，但性能较好。</a:t>
                      </a:r>
                      <a:endParaRPr lang="zh-CN" altLang="en-US" sz="1600" dirty="0">
                        <a:latin typeface="+mn-ea"/>
                        <a:ea typeface="+mn-ea"/>
                      </a:endParaRPr>
                    </a:p>
                  </a:txBody>
                  <a:tcPr anchor="ctr">
                    <a:lnR w="28575" cap="flat" cmpd="sng" algn="ctr">
                      <a:solidFill>
                        <a:schemeClr val="tx1"/>
                      </a:solidFill>
                      <a:prstDash val="solid"/>
                      <a:round/>
                      <a:headEnd type="none" w="med" len="med"/>
                      <a:tailEnd type="none" w="med" len="med"/>
                    </a:lnR>
                  </a:tcPr>
                </a:tc>
                <a:extLst>
                  <a:ext uri="{0D108BD9-81ED-4DB2-BD59-A6C34878D82A}">
                    <a16:rowId xmlns="" xmlns:a16="http://schemas.microsoft.com/office/drawing/2014/main" val="10005"/>
                  </a:ext>
                </a:extLst>
              </a:tr>
              <a:tr h="370840">
                <a:tc vMerge="1">
                  <a:txBody>
                    <a:bodyPr/>
                    <a:lstStyle/>
                    <a:p>
                      <a:pPr algn="ct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ctr"/>
                      <a:r>
                        <a:rPr lang="zh-CN" altLang="en-US" sz="1600" dirty="0" smtClean="0">
                          <a:latin typeface="+mn-ea"/>
                          <a:ea typeface="+mn-ea"/>
                        </a:rPr>
                        <a:t>硬件辅助虚拟化</a:t>
                      </a:r>
                      <a:endParaRPr lang="zh-CN" altLang="en-US" sz="1600" dirty="0">
                        <a:latin typeface="+mn-ea"/>
                        <a:ea typeface="+mn-ea"/>
                      </a:endParaRPr>
                    </a:p>
                  </a:txBody>
                  <a:tcPr anchor="ctr">
                    <a:lnB w="28575" cap="flat" cmpd="sng" algn="ctr">
                      <a:solidFill>
                        <a:schemeClr val="tx1"/>
                      </a:solidFill>
                      <a:prstDash val="solid"/>
                      <a:round/>
                      <a:headEnd type="none" w="med" len="med"/>
                      <a:tailEnd type="none" w="med" len="med"/>
                    </a:lnB>
                  </a:tcPr>
                </a:tc>
                <a:tc>
                  <a:txBody>
                    <a:bodyPr/>
                    <a:lstStyle/>
                    <a:p>
                      <a:r>
                        <a:rPr lang="zh-CN" altLang="en-US" sz="1600" dirty="0" smtClean="0">
                          <a:latin typeface="+mn-ea"/>
                          <a:ea typeface="+mn-ea"/>
                        </a:rPr>
                        <a:t>借助硬件 </a:t>
                      </a:r>
                      <a:r>
                        <a:rPr lang="en-US" altLang="zh-CN" sz="1600" dirty="0" smtClean="0">
                          <a:latin typeface="+mn-ea"/>
                          <a:ea typeface="+mn-ea"/>
                        </a:rPr>
                        <a:t>(</a:t>
                      </a:r>
                      <a:r>
                        <a:rPr lang="zh-CN" altLang="en-US" sz="1600" dirty="0" smtClean="0">
                          <a:latin typeface="+mn-ea"/>
                          <a:ea typeface="+mn-ea"/>
                        </a:rPr>
                        <a:t>主要是处理器</a:t>
                      </a:r>
                      <a:r>
                        <a:rPr lang="en-US" altLang="zh-CN" sz="1600" dirty="0" smtClean="0">
                          <a:latin typeface="+mn-ea"/>
                          <a:ea typeface="+mn-ea"/>
                        </a:rPr>
                        <a:t>)</a:t>
                      </a:r>
                      <a:r>
                        <a:rPr lang="zh-CN" altLang="en-US" sz="1600" dirty="0" smtClean="0">
                          <a:latin typeface="+mn-ea"/>
                          <a:ea typeface="+mn-ea"/>
                        </a:rPr>
                        <a:t>的支持来实现高效的全虚拟化。改方式不需要修改</a:t>
                      </a:r>
                      <a:r>
                        <a:rPr lang="en-US" altLang="zh-CN" sz="1600" baseline="0" dirty="0" smtClean="0">
                          <a:latin typeface="+mn-ea"/>
                          <a:ea typeface="+mn-ea"/>
                        </a:rPr>
                        <a:t>Guest OS </a:t>
                      </a:r>
                      <a:r>
                        <a:rPr lang="zh-CN" altLang="en-US" sz="1600" baseline="0" dirty="0" smtClean="0">
                          <a:latin typeface="+mn-ea"/>
                          <a:ea typeface="+mn-ea"/>
                        </a:rPr>
                        <a:t>，兼容性好。该技术将逐渐消除软件虚拟化技术之间的差别，成为未来的发展趋势。</a:t>
                      </a:r>
                      <a:endParaRPr lang="zh-CN" altLang="en-US" sz="1600" dirty="0">
                        <a:latin typeface="+mn-ea"/>
                        <a:ea typeface="+mn-ea"/>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373488935"/>
                  </a:ext>
                </a:extLst>
              </a:tr>
            </a:tbl>
          </a:graphicData>
        </a:graphic>
      </p:graphicFrame>
    </p:spTree>
    <p:extLst>
      <p:ext uri="{BB962C8B-B14F-4D97-AF65-F5344CB8AC3E}">
        <p14:creationId xmlns:p14="http://schemas.microsoft.com/office/powerpoint/2010/main" val="807180102"/>
      </p:ext>
    </p:extLst>
  </p:cSld>
  <p:clrMapOvr>
    <a:masterClrMapping/>
  </p:clrMapOvr>
  <p:timing>
    <p:tnLst>
      <p:par>
        <p:cTn id="1" dur="indefinite" restart="never" nodeType="tmRoot"/>
      </p:par>
    </p:tnLst>
  </p:timing>
</p:sld>
</file>

<file path=ppt/theme/theme1.xml><?xml version="1.0" encoding="utf-8"?>
<a:theme xmlns:a="http://schemas.openxmlformats.org/drawingml/2006/main" name="人才生态发展部-母版">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V3.0胶片模板字体">
      <a:majorFont>
        <a:latin typeface="微软雅黑"/>
        <a:ea typeface="黑体"/>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lgn="ctr">
          <a:noFill/>
          <a:miter lim="800000"/>
          <a:headEnd/>
          <a:tailEnd/>
        </a:ln>
      </a:spPr>
      <a:bodyPr vert="horz" wrap="square" lIns="87802" tIns="43901" rIns="87802" bIns="43901" numCol="1" anchor="ctr" anchorCtr="0" compatLnSpc="1">
        <a:prstTxWarp prst="textNoShape">
          <a:avLst/>
        </a:prstTxWarp>
      </a:bodyPr>
      <a:lstStyle>
        <a:defPPr>
          <a:defRPr dirty="0" smtClean="0"/>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0" ma:contentTypeDescription="Create a new document." ma:contentTypeScope="" ma:versionID="2405c1ce63a3409bcef189279c704bc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E3093B-232B-4C15-AB25-7F1FBE134870}">
  <ds:schemaRefs>
    <ds:schemaRef ds:uri="http://schemas.microsoft.com/office/2006/metadata/properties"/>
  </ds:schemaRefs>
</ds:datastoreItem>
</file>

<file path=customXml/itemProps2.xml><?xml version="1.0" encoding="utf-8"?>
<ds:datastoreItem xmlns:ds="http://schemas.openxmlformats.org/officeDocument/2006/customXml" ds:itemID="{30CCA2B5-3FE3-400B-9EC4-E12D186075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23E6701-3943-4A44-84F3-F772B508883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69782</TotalTime>
  <Words>5602</Words>
  <Application>Microsoft Office PowerPoint</Application>
  <PresentationFormat>宽屏</PresentationFormat>
  <Paragraphs>703</Paragraphs>
  <Slides>49</Slides>
  <Notes>38</Notes>
  <HiddenSlides>2</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49</vt:i4>
      </vt:variant>
    </vt:vector>
  </HeadingPairs>
  <TitlesOfParts>
    <vt:vector size="61" baseType="lpstr">
      <vt:lpstr>TeleGrotesk Headline Ultra</vt:lpstr>
      <vt:lpstr>黑体</vt:lpstr>
      <vt:lpstr>宋体</vt:lpstr>
      <vt:lpstr>微软雅黑</vt:lpstr>
      <vt:lpstr>Arial</vt:lpstr>
      <vt:lpstr>Calibri</vt:lpstr>
      <vt:lpstr>FrutigerNext LT Light</vt:lpstr>
      <vt:lpstr>FrutigerNext LT Medium</vt:lpstr>
      <vt:lpstr>FrutigerNext LT Regular</vt:lpstr>
      <vt:lpstr>Times New Roman</vt:lpstr>
      <vt:lpstr>Wingdings</vt:lpstr>
      <vt:lpstr>人才生态发展部-母版</vt:lpstr>
      <vt:lpstr>PowerPoint 演示文稿</vt:lpstr>
      <vt:lpstr>FusionCompute计算虚拟化</vt:lpstr>
      <vt:lpstr>PowerPoint 演示文稿</vt:lpstr>
      <vt:lpstr>PowerPoint 演示文稿</vt:lpstr>
      <vt:lpstr>PowerPoint 演示文稿</vt:lpstr>
      <vt:lpstr>什么是虚拟化  (1) </vt:lpstr>
      <vt:lpstr>什么是虚拟化  (2) </vt:lpstr>
      <vt:lpstr>虚拟化的本质</vt:lpstr>
      <vt:lpstr>计算虚拟化技术的分类</vt:lpstr>
      <vt:lpstr>PowerPoint 演示文稿</vt:lpstr>
      <vt:lpstr>CPU虚拟化原理 - 虚拟化问题</vt:lpstr>
      <vt:lpstr>CPU虚拟化 </vt:lpstr>
      <vt:lpstr>PowerPoint 演示文稿</vt:lpstr>
      <vt:lpstr>虚拟机共享CPU</vt:lpstr>
      <vt:lpstr>CPU与vCPU对应关系</vt:lpstr>
      <vt:lpstr>PowerPoint 演示文稿</vt:lpstr>
      <vt:lpstr>内存虚拟化问题</vt:lpstr>
      <vt:lpstr>内存虚拟化  (1) </vt:lpstr>
      <vt:lpstr>内存虚拟化  (2) </vt:lpstr>
      <vt:lpstr>影子页表</vt:lpstr>
      <vt:lpstr>透明大页 (THP)</vt:lpstr>
      <vt:lpstr>PowerPoint 演示文稿</vt:lpstr>
      <vt:lpstr>I/O虚拟化问题</vt:lpstr>
      <vt:lpstr>I/O虚拟化</vt:lpstr>
      <vt:lpstr>I/O虚拟化 - 全模拟</vt:lpstr>
      <vt:lpstr>I/O虚拟化 - virtio</vt:lpstr>
      <vt:lpstr>PCI设备直接分配</vt:lpstr>
      <vt:lpstr>PowerPoint 演示文稿</vt:lpstr>
      <vt:lpstr>FusionCompute计算虚拟化管理</vt:lpstr>
      <vt:lpstr>知识小考</vt:lpstr>
      <vt:lpstr>PowerPoint 演示文稿</vt:lpstr>
      <vt:lpstr>PowerPoint 演示文稿</vt:lpstr>
      <vt:lpstr>兼容行业特殊操作系统</vt:lpstr>
      <vt:lpstr>灵活管理架构</vt:lpstr>
      <vt:lpstr>支持GPU虚拟化，GPU直通</vt:lpstr>
      <vt:lpstr>在线调整CPU和内存</vt:lpstr>
      <vt:lpstr>主机内存超分配</vt:lpstr>
      <vt:lpstr>内存复用</vt:lpstr>
      <vt:lpstr>NUMA亲和性调度</vt:lpstr>
      <vt:lpstr>虚拟机HA</vt:lpstr>
      <vt:lpstr>虚拟机热迁移</vt:lpstr>
      <vt:lpstr>动态资源调度</vt:lpstr>
      <vt:lpstr>DPM分布式电源管理</vt:lpstr>
      <vt:lpstr>IMC</vt:lpstr>
      <vt:lpstr>规则组</vt:lpstr>
      <vt:lpstr>知识小考</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zhangwuzjhw</cp:lastModifiedBy>
  <cp:revision>2593</cp:revision>
  <dcterms:created xsi:type="dcterms:W3CDTF">2003-08-21T06:48:56Z</dcterms:created>
  <dcterms:modified xsi:type="dcterms:W3CDTF">2019-08-07T09:14:31Z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(3)HxfY8myoXCN9Uo5qfCyV6qSjc82sn/NmmfC5LMrTJ4mXbqfGWgf+gmWlo2RKtELxi7JXZ3hH
MZS1jxciN1ATY1IK4zOfuRczIhgE1EW4zkevwfIq29djiKgpBkgWFaSlnYpfOgZtDlVINFyM
HaE6V2pJ67FwiE/fyWYC7bvyROEbYSg6Ru/RYqhSv4cGoFlUJCJtXBZMS9HetaWj49IkJXBE
2laU5qd7eZWL6pf9bI</vt:lpwstr>
  </property>
  <property fmtid="{D5CDD505-2E9C-101B-9397-08002B2CF9AE}" pid="18" name="_2015_ms_pID_7253431">
    <vt:lpwstr>hAV03N+gc4B/3orFD6snLJu8VwTnhgyu9tUJHhUeIgpugvbIIbHxoh
h+HHGBwkNJhSOjWg7LF6mnvmzB6DXTnVMc9NQ1svgeSSsxebmnkxPTDUv0tkvXdECukjI2zO
mdpFiAj9EVG4TDXzLZ2txz60U4DiziOsrFJFvEF/DnB7Wh4h+5ZmiAwyYARRqAM/UYeTUaHI
29O0nyy5gxnrRmRp0m0RtaDhVXFFv+fQInrH</vt:lpwstr>
  </property>
  <property fmtid="{D5CDD505-2E9C-101B-9397-08002B2CF9AE}" pid="19" name="_2015_ms_pID_7253432">
    <vt:lpwstr>mX9E5d1LoerC7T/AG6oqKTGjTM0d7KM1eIb9
xYTqOUe8+hAOjIdx1VHGzX2c0BPYsQ==</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1565167503</vt:lpwstr>
  </property>
</Properties>
</file>